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74" r:id="rId4"/>
    <p:sldId id="264" r:id="rId5"/>
    <p:sldId id="270" r:id="rId6"/>
    <p:sldId id="267" r:id="rId7"/>
    <p:sldId id="269" r:id="rId8"/>
    <p:sldId id="277" r:id="rId9"/>
    <p:sldId id="259" r:id="rId10"/>
    <p:sldId id="268" r:id="rId11"/>
    <p:sldId id="261" r:id="rId12"/>
    <p:sldId id="260" r:id="rId13"/>
    <p:sldId id="279" r:id="rId14"/>
    <p:sldId id="265" r:id="rId15"/>
    <p:sldId id="271" r:id="rId16"/>
    <p:sldId id="272" r:id="rId17"/>
    <p:sldId id="276" r:id="rId18"/>
    <p:sldId id="263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5693" autoAdjust="0"/>
  </p:normalViewPr>
  <p:slideViewPr>
    <p:cSldViewPr snapToGrid="0">
      <p:cViewPr varScale="1">
        <p:scale>
          <a:sx n="73" d="100"/>
          <a:sy n="73" d="100"/>
        </p:scale>
        <p:origin x="11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PSFile1\Common$\work\green_building\2_WorkCurrent\ConstructionWasteRecycling\Decon%20Requirements\2019%20Expansion\Permi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Demolition Permits</a:t>
            </a:r>
          </a:p>
        </c:rich>
      </c:tx>
      <c:layout>
        <c:manualLayout>
          <c:xMode val="edge"/>
          <c:yMode val="edge"/>
          <c:x val="0.29041730649267872"/>
          <c:y val="9.1448606802937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529071577917167"/>
          <c:y val="0.17522353094292964"/>
          <c:w val="0.58297789047555493"/>
          <c:h val="0.710654866488796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prstDash val="solid"/>
            </a:ln>
          </c:spPr>
          <c:explosion val="12"/>
          <c:dPt>
            <c:idx val="0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8C-40BA-AB1E-DC94A9D81E40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8C-40BA-AB1E-DC94A9D81E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FE8C-40BA-AB1E-DC94A9D81E40}"/>
              </c:ext>
            </c:extLst>
          </c:dPt>
          <c:dLbls>
            <c:dLbl>
              <c:idx val="0"/>
              <c:layout>
                <c:manualLayout>
                  <c:x val="-0.17488005172990512"/>
                  <c:y val="0.151950608446671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b="1" i="0" u="none" strike="noStrike" kern="1200" baseline="0" dirty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Current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defRPr>
                    </a:pPr>
                    <a:r>
                      <a:rPr lang="en-US" sz="2400" b="1" i="0" u="none" strike="noStrike" kern="1200" baseline="0" dirty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Ordinance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defRPr>
                    </a:pPr>
                    <a:fld id="{FE84B5A4-4FF3-46D6-91D3-9307BDC1BFEE}" type="CATEGORYNAME">
                      <a:rPr lang="en-US" sz="200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 b="1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/>
                      <a:t>
35%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0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028248587570621"/>
                      <c:h val="0.388429752066115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E8C-40BA-AB1E-DC94A9D81E40}"/>
                </c:ext>
              </c:extLst>
            </c:dLbl>
            <c:dLbl>
              <c:idx val="1"/>
              <c:layout>
                <c:manualLayout>
                  <c:x val="1.9775339980813048E-2"/>
                  <c:y val="-0.120817923327765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229C33-1CA0-4B77-96A0-D7C61E8D783B}" type="CATEGORYNAME">
                      <a:rPr lang="en-US" sz="2000" smtClean="0"/>
                      <a:pPr>
                        <a:defRPr sz="2000" b="1"/>
                      </a:pPr>
                      <a:t>[CATEGORY NAME]</a:t>
                    </a:fld>
                    <a:r>
                      <a:rPr lang="en-US" sz="2000" baseline="0" dirty="0"/>
                      <a:t>
31%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55361175063258"/>
                      <c:h val="0.3071499810137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E8C-40BA-AB1E-DC94A9D81E40}"/>
                </c:ext>
              </c:extLst>
            </c:dLbl>
            <c:dLbl>
              <c:idx val="2"/>
              <c:layout>
                <c:manualLayout>
                  <c:x val="0.1807909604519774"/>
                  <c:y val="0.12216024523652101"/>
                </c:manualLayout>
              </c:layout>
              <c:tx>
                <c:rich>
                  <a:bodyPr/>
                  <a:lstStyle/>
                  <a:p>
                    <a:fld id="{FA68EFEC-AD1B-4249-BDB4-4CC0855B7E25}" type="CATEGORYNAME">
                      <a:rPr lang="en-US" sz="2000"/>
                      <a:pPr/>
                      <a:t>[CATEGORY NAME]</a:t>
                    </a:fld>
                    <a:r>
                      <a:rPr lang="en-US" sz="2000" baseline="0" dirty="0"/>
                      <a:t>
33%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36158192090396"/>
                      <c:h val="0.221374045801526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E8C-40BA-AB1E-DC94A9D81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&lt;=1916</c:v>
                </c:pt>
                <c:pt idx="1">
                  <c:v>1917-1940</c:v>
                </c:pt>
                <c:pt idx="2">
                  <c:v>1941-Pres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</c:v>
                </c:pt>
                <c:pt idx="1">
                  <c:v>31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8C-40BA-AB1E-DC94A9D81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Demolition Permits</a:t>
            </a:r>
          </a:p>
        </c:rich>
      </c:tx>
      <c:layout>
        <c:manualLayout>
          <c:xMode val="edge"/>
          <c:yMode val="edge"/>
          <c:x val="0.29041730649267872"/>
          <c:y val="9.1448606802937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529071577917167"/>
          <c:y val="0.17522353094292964"/>
          <c:w val="0.58297789047555493"/>
          <c:h val="0.710654866488796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prstDash val="solid"/>
            </a:ln>
          </c:spPr>
          <c:explosion val="12"/>
          <c:dPt>
            <c:idx val="0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5-4B21-9123-1BCB946359BF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5-4B21-9123-1BCB94635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5-4B21-9123-1BCB946359BF}"/>
              </c:ext>
            </c:extLst>
          </c:dPt>
          <c:dLbls>
            <c:dLbl>
              <c:idx val="0"/>
              <c:layout>
                <c:manualLayout>
                  <c:x val="-0.17488005172990512"/>
                  <c:y val="0.151950608446671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i="0" u="none" strike="noStrike" kern="1200" baseline="0" dirty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Current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defRPr>
                    </a:pPr>
                    <a:r>
                      <a:rPr lang="en-US" sz="2000" b="1" i="0" u="none" strike="noStrike" kern="1200" baseline="0" dirty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Ordinance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defRPr>
                    </a:pPr>
                    <a:fld id="{FE84B5A4-4FF3-46D6-91D3-9307BDC1BFEE}" type="CATEGORYNAME">
                      <a:rPr lang="en-US" sz="200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 b="1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/>
                      <a:t>
35%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0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028248587570621"/>
                      <c:h val="0.388429752066115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5-4B21-9123-1BCB946359BF}"/>
                </c:ext>
              </c:extLst>
            </c:dLbl>
            <c:dLbl>
              <c:idx val="1"/>
              <c:layout>
                <c:manualLayout>
                  <c:x val="1.9775339980813048E-2"/>
                  <c:y val="-0.120817923327765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Proposed Expansion</a:t>
                    </a:r>
                  </a:p>
                  <a:p>
                    <a:pPr>
                      <a:defRPr sz="2000" b="1"/>
                    </a:pPr>
                    <a:fld id="{5D229C33-1CA0-4B77-96A0-D7C61E8D783B}" type="CATEGORYNAME">
                      <a:rPr lang="en-US" sz="2000" smtClean="0"/>
                      <a:pPr>
                        <a:defRPr sz="2000" b="1"/>
                      </a:pPr>
                      <a:t>[CATEGORY NAME]</a:t>
                    </a:fld>
                    <a:r>
                      <a:rPr lang="en-US" sz="2000" baseline="0" dirty="0"/>
                      <a:t>
31%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55361175063258"/>
                      <c:h val="0.3071499810137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5-4B21-9123-1BCB946359BF}"/>
                </c:ext>
              </c:extLst>
            </c:dLbl>
            <c:dLbl>
              <c:idx val="2"/>
              <c:layout>
                <c:manualLayout>
                  <c:x val="0.1807909604519774"/>
                  <c:y val="0.12216024523652101"/>
                </c:manualLayout>
              </c:layout>
              <c:tx>
                <c:rich>
                  <a:bodyPr/>
                  <a:lstStyle/>
                  <a:p>
                    <a:fld id="{FA68EFEC-AD1B-4249-BDB4-4CC0855B7E25}" type="CATEGORYNAME">
                      <a:rPr lang="en-US" sz="2000"/>
                      <a:pPr/>
                      <a:t>[CATEGORY NAME]</a:t>
                    </a:fld>
                    <a:r>
                      <a:rPr lang="en-US" sz="2000" baseline="0" dirty="0"/>
                      <a:t>
33%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36158192090396"/>
                      <c:h val="0.221374045801526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5-4B21-9123-1BCB946359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&lt;=1916</c:v>
                </c:pt>
                <c:pt idx="1">
                  <c:v>1917-1940</c:v>
                </c:pt>
                <c:pt idx="2">
                  <c:v>1941-Pres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</c:v>
                </c:pt>
                <c:pt idx="1">
                  <c:v>31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75-4B21-9123-1BCB94635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Sheet1!$C$63</c:f>
              <c:strCache>
                <c:ptCount val="1"/>
                <c:pt idx="0">
                  <c:v>&lt;=1916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Sheet1!$B$64:$B$67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Sheet1!$C$64:$C$67</c:f>
              <c:numCache>
                <c:formatCode>General</c:formatCode>
                <c:ptCount val="4"/>
                <c:pt idx="0">
                  <c:v>58</c:v>
                </c:pt>
                <c:pt idx="1">
                  <c:v>69</c:v>
                </c:pt>
                <c:pt idx="2">
                  <c:v>102</c:v>
                </c:pt>
                <c:pt idx="3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1B-4AE4-AF0E-4CA5ADC845FA}"/>
            </c:ext>
          </c:extLst>
        </c:ser>
        <c:ser>
          <c:idx val="1"/>
          <c:order val="1"/>
          <c:tx>
            <c:strRef>
              <c:f>Sheet1!$D$63</c:f>
              <c:strCache>
                <c:ptCount val="1"/>
                <c:pt idx="0">
                  <c:v>1917-1940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1B-4AE4-AF0E-4CA5ADC845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Sheet1!$B$64:$B$67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Sheet1!$D$64:$D$67</c:f>
              <c:numCache>
                <c:formatCode>General</c:formatCode>
                <c:ptCount val="4"/>
                <c:pt idx="0">
                  <c:v>58</c:v>
                </c:pt>
                <c:pt idx="1">
                  <c:v>69</c:v>
                </c:pt>
                <c:pt idx="2">
                  <c:v>102</c:v>
                </c:pt>
                <c:pt idx="3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1B-4AE4-AF0E-4CA5ADC845FA}"/>
            </c:ext>
          </c:extLst>
        </c:ser>
        <c:ser>
          <c:idx val="2"/>
          <c:order val="2"/>
          <c:tx>
            <c:strRef>
              <c:f>Sheet1!$E$63</c:f>
              <c:strCache>
                <c:ptCount val="1"/>
                <c:pt idx="0">
                  <c:v>&gt;1940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Sheet1!$B$64:$B$67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Sheet1!$E$64:$E$67</c:f>
              <c:numCache>
                <c:formatCode>General</c:formatCode>
                <c:ptCount val="4"/>
                <c:pt idx="0">
                  <c:v>58</c:v>
                </c:pt>
                <c:pt idx="1">
                  <c:v>69</c:v>
                </c:pt>
                <c:pt idx="2">
                  <c:v>102</c:v>
                </c:pt>
                <c:pt idx="3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1B-4AE4-AF0E-4CA5ADC84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9655280"/>
        <c:axId val="609655608"/>
      </c:barChart>
      <c:catAx>
        <c:axId val="60965528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655608"/>
        <c:crosses val="autoZero"/>
        <c:auto val="1"/>
        <c:lblAlgn val="ctr"/>
        <c:lblOffset val="100"/>
        <c:noMultiLvlLbl val="0"/>
      </c:catAx>
      <c:valAx>
        <c:axId val="609655608"/>
        <c:scaling>
          <c:orientation val="minMax"/>
        </c:scaling>
        <c:delete val="1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965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345780905459165"/>
          <c:y val="0.11675859791595324"/>
          <c:w val="0.27143815115678299"/>
          <c:h val="0.1731260090015165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E8D2D-8882-4280-8938-54D31F8BD110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BB17C-B487-43D8-884E-425C6978F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8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1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now?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7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 of the Deconstruction Ordinance (17.106.010):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Maximize the salvage of valuable building materials for reuse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Reduce carbon emissions associated with demolition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Reduce the amount of demolition waste disposed of in landfills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Minimize the adverse impacts associated with building removal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date based on feedback from BDS (after holidays and before AMANDA 7 go live).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that salvaged material translates to carbon benefits.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93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Kewanee Water Heating Garbage Burner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1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notion that removing an old house as quickly as possible to deliver a new product to market is not supported by permit data and timelines.  In fact, sites associated with deconstruction actually get started on the replacement structure 5 days sooner – meaning the carrying or holding costs for deconstruction are actually less.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B17C-B487-43D8-884E-425C6978F7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91E9-C9EE-424F-B70F-569251F70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00847-0F00-4741-8441-61049EC84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7031D-7F7A-480E-98E9-F9013F84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F5505-1CFA-43A8-97BB-AB858CF75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04B65-CA5B-486B-8119-3707526C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87F8-F1D2-4A86-8AAA-D25BEED6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E777C-9CDD-452D-9E12-EE596FB6E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23D3E-81AF-4928-B8AA-32FE91FF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6E1B-CAAD-49DE-8AD4-DF6D9D23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6B0EC-309D-4B8D-A985-B512B7CC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5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23105-0F1C-4585-B9DE-3A814A4A8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90F28-6CC5-4768-90A3-5C61CDD95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41F16-DAB6-441E-8AD5-AD79D686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B6641-CB3E-4462-96AD-66BA6DE1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4FD3D-ECA0-4FA7-BDCE-9E30637A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2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37CD-97AA-403F-886F-685F84DE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6789-EC58-4EC3-B664-F080230E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764A3-D92F-4B93-B107-EBD76DD6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6664B-AD0D-4D0E-B48B-AFC7C054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6C8BB-204A-4DD6-B37E-0FD2D8C2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0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4EE5-5F1C-4684-A66B-02C79B35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07D7A-75AE-4B9C-A5FB-B5DE6BDA8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5CA9D-EB83-49CC-8A51-096E4035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EB91C-C989-47E1-B1AC-20493A0A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6AF41-4026-4ED3-AD06-DA1BC76F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916-721A-43C0-995F-67C8D1F0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9EB1E-125E-4D3F-93F7-C054C465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CA201-D00B-4E16-92E9-29DA5DAF5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D7D8B-ACC8-4617-AAFE-8DDA8CC6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93343-510B-4EE0-A6FF-0815A6F6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40316-3FA4-495E-AB22-05B8F26B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431B-94D4-4348-8B33-7F3EDB6F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D3992-E79E-4B3A-A195-41F5991F2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242AA-3AB0-44D2-B05D-87F3B06B1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83919-822A-4D7E-BB4D-7B5D4DDD7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4CB24-B64F-4C6D-9CCF-492D4581F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C09F04-4A1A-42E3-B6C6-319D232C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092CA-ED49-4F9D-A5EC-111844B0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832A5-646D-42C3-A9F3-D7745A8A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6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DA02-076C-4461-ABC0-0C1F5E88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3E31F-D813-43FD-9E01-D5CCF802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1ACE6-0115-4B91-94BB-EF434636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BB015-CF75-4C8E-8191-11999AB1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1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1CBF1-ACD8-4418-A7BF-BAED6DE3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1B40B7-627C-4B42-AE58-4957BA988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884A-3106-417A-A04D-AE1E7C7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2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8EDD-4CF7-462D-A85C-642149A1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0F096-8AE7-4A00-BBBF-1064AC3C1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43F25-C1C4-4E4C-9125-BF526B9DA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D0AEF-CB3D-4BED-9FB8-B11C2510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9B750-2D72-4D4A-B168-313F5F02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8EE15-8A91-4401-A270-97DC1329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1FCB6-ADFF-4420-9135-C8E2F4AE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618BE-5D35-44C1-A46F-244DCA0F9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D69C1-095B-4D53-A284-297BE15A7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E5D18-4121-4FC7-8F09-5776C0CD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2D5A3-2B83-4587-A0AA-82CD5907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9B4A2-A821-4168-9ECE-C585F321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2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C993F9-FAEF-4041-B55E-F9CFBE63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69BA8-02AC-45E2-B012-2DBD06A8A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33557-00A7-4316-9191-8DE0E9169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1E2F6-4DBA-47F3-AE40-93F08EADD08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A6F85-06BC-4BDF-B86A-53BCAD9C8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AE17-5100-4D9A-B448-56C2B4488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0A8A1-DA81-473E-BB21-6654590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6fe5d676-edf8-4d90-b1bb-cf2e978f1c66@namprd09.prod.outlook.co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9C12A7-AB4A-4A72-88F9-B3F7A82B4525}"/>
              </a:ext>
            </a:extLst>
          </p:cNvPr>
          <p:cNvSpPr/>
          <p:nvPr/>
        </p:nvSpPr>
        <p:spPr>
          <a:xfrm>
            <a:off x="0" y="-1"/>
            <a:ext cx="5757796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3A37C-A094-4A00-9C50-1171060F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r="64329" b="26852"/>
          <a:stretch/>
        </p:blipFill>
        <p:spPr>
          <a:xfrm>
            <a:off x="-1" y="2367419"/>
            <a:ext cx="2517734" cy="2180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3A63F-7299-46AC-9710-9328AD6C9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18" y="5824603"/>
            <a:ext cx="5587017" cy="811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39E2A-1AB3-431B-91BD-40A3E23F6488}"/>
              </a:ext>
            </a:extLst>
          </p:cNvPr>
          <p:cNvSpPr txBox="1"/>
          <p:nvPr/>
        </p:nvSpPr>
        <p:spPr>
          <a:xfrm>
            <a:off x="5859397" y="82178"/>
            <a:ext cx="581423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 Deconstruction of Buildings Law Code to Include Houses and Duplexes Built in 1940 or Earlier</a:t>
            </a: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Alisa Kane</a:t>
            </a:r>
          </a:p>
          <a:p>
            <a:pPr marL="341313"/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Climate Action Manager</a:t>
            </a:r>
          </a:p>
          <a:p>
            <a:pPr marL="341313"/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Shawn Wood</a:t>
            </a:r>
          </a:p>
          <a:p>
            <a:pPr marL="341313"/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Construction Waste Specialist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3745-4A80-461E-A59A-BD9D5DF6D8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0" b="8825"/>
          <a:stretch/>
        </p:blipFill>
        <p:spPr>
          <a:xfrm>
            <a:off x="0" y="-1"/>
            <a:ext cx="5436296" cy="2292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1515-7410-4DE5-A301-6CEE889E2B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25611" r="230" b="12663"/>
          <a:stretch/>
        </p:blipFill>
        <p:spPr>
          <a:xfrm>
            <a:off x="-12528" y="4633962"/>
            <a:ext cx="5448823" cy="2224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C8382-7190-4C64-A3A8-046E3A9B47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939" r="5367" b="43105"/>
          <a:stretch/>
        </p:blipFill>
        <p:spPr>
          <a:xfrm>
            <a:off x="2601902" y="2367419"/>
            <a:ext cx="2834393" cy="21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7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af7832f-d312-406a-8db6-2c1a0bd058f6@namprd09">
            <a:extLst>
              <a:ext uri="{FF2B5EF4-FFF2-40B4-BE49-F238E27FC236}">
                <a16:creationId xmlns:a16="http://schemas.microsoft.com/office/drawing/2014/main" id="{53751757-D9D7-417C-A303-A8DE8D0FF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0"/>
          <a:stretch/>
        </p:blipFill>
        <p:spPr bwMode="auto">
          <a:xfrm>
            <a:off x="6805749" y="3422635"/>
            <a:ext cx="5394519" cy="343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178B67-3A64-42BA-8830-7C8C552A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1" y="179000"/>
            <a:ext cx="6177849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Benefits and Outcomes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1EF1A6-DD77-4C15-BC41-16742275B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11" y="1358537"/>
            <a:ext cx="8045838" cy="54994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Preservation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Built history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Craftsmanship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Materials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Old-growth lumber</a:t>
            </a:r>
          </a:p>
          <a:p>
            <a:pPr marL="0" indent="0">
              <a:buNone/>
            </a:pP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1" name="Picture 3" descr="93b6ef81-6a3d-4576-ac57-845582ec7ce8@namprd09">
            <a:extLst>
              <a:ext uri="{FF2B5EF4-FFF2-40B4-BE49-F238E27FC236}">
                <a16:creationId xmlns:a16="http://schemas.microsoft.com/office/drawing/2014/main" id="{B2A96196-1CE4-47A6-A815-77418D218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20449" b="14963"/>
          <a:stretch/>
        </p:blipFill>
        <p:spPr bwMode="auto">
          <a:xfrm rot="5400000">
            <a:off x="3031008" y="3196277"/>
            <a:ext cx="4770200" cy="25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16db7eda-4c93-4d76-b4da-01abd9d42c81@namprd09">
            <a:extLst>
              <a:ext uri="{FF2B5EF4-FFF2-40B4-BE49-F238E27FC236}">
                <a16:creationId xmlns:a16="http://schemas.microsoft.com/office/drawing/2014/main" id="{F8137B48-9281-4C37-BF29-F3EC20737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4"/>
          <a:stretch/>
        </p:blipFill>
        <p:spPr bwMode="auto">
          <a:xfrm rot="5400000">
            <a:off x="9469792" y="554685"/>
            <a:ext cx="3282656" cy="21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83b53115-9b07-484c-871a-1a2c42c33d23@namprd09">
            <a:extLst>
              <a:ext uri="{FF2B5EF4-FFF2-40B4-BE49-F238E27FC236}">
                <a16:creationId xmlns:a16="http://schemas.microsoft.com/office/drawing/2014/main" id="{DB2A46B2-20CF-4BB4-B1EA-209BE3F6B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/>
          <a:stretch/>
        </p:blipFill>
        <p:spPr bwMode="auto">
          <a:xfrm rot="5400000">
            <a:off x="6273162" y="526824"/>
            <a:ext cx="3276892" cy="221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2cae5962-f346-46d5-9fef-0dd9dc00bcb8@namprd09">
            <a:extLst>
              <a:ext uri="{FF2B5EF4-FFF2-40B4-BE49-F238E27FC236}">
                <a16:creationId xmlns:a16="http://schemas.microsoft.com/office/drawing/2014/main" id="{04B9FAC0-3D84-40F6-9E05-1F74C741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2869"/>
            <a:ext cx="4026467" cy="29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E1296A9-CE3E-4ABA-A353-31D5AE62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7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9E09-AE0E-4BE2-886F-F335E7AF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8" y="84653"/>
            <a:ext cx="10515600" cy="974714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Industry Growth (3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EB47-05B8-40D3-A77E-8C617186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34" y="1144020"/>
            <a:ext cx="5647966" cy="57139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Certified Deconstruction Contractors (3 additional in training)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Two new salvage retail stores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 development/research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Furniture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Siding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Wall cladding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Mass timber applications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Grant awards/support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Processing (portable saw mills)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Boom trucks (loading/unloading)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(focus on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women)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Ongoing efforts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1AD80-013D-4FDE-860D-AA4E17DD4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b="41117"/>
          <a:stretch/>
        </p:blipFill>
        <p:spPr>
          <a:xfrm>
            <a:off x="6486166" y="4836225"/>
            <a:ext cx="5705834" cy="2021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2E7A5-A2AD-4A2A-AE3A-54102966A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5598" r="11423" b="23051"/>
          <a:stretch/>
        </p:blipFill>
        <p:spPr>
          <a:xfrm>
            <a:off x="6486166" y="0"/>
            <a:ext cx="5705834" cy="2140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27A7FC-C81E-4F0F-9313-24F2F0D6A5B3}"/>
              </a:ext>
            </a:extLst>
          </p:cNvPr>
          <p:cNvSpPr txBox="1"/>
          <p:nvPr/>
        </p:nvSpPr>
        <p:spPr>
          <a:xfrm>
            <a:off x="6486166" y="1678549"/>
            <a:ext cx="1706137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24A2B-59AB-451F-9ED9-89C212518F41}"/>
              </a:ext>
            </a:extLst>
          </p:cNvPr>
          <p:cNvSpPr txBox="1"/>
          <p:nvPr/>
        </p:nvSpPr>
        <p:spPr>
          <a:xfrm>
            <a:off x="6486166" y="6401607"/>
            <a:ext cx="1706137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Fabrication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B1B1E-5AA8-4207-B1FF-EEE6580E7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166" y="2237468"/>
            <a:ext cx="5706821" cy="2501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39A47-806C-441D-A644-CA92892D0F35}"/>
              </a:ext>
            </a:extLst>
          </p:cNvPr>
          <p:cNvSpPr txBox="1"/>
          <p:nvPr/>
        </p:nvSpPr>
        <p:spPr>
          <a:xfrm>
            <a:off x="6486166" y="4277307"/>
            <a:ext cx="1706137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1E4421B-204B-4525-95E1-2CFD637C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2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B050-1E88-4F00-AC75-5528576F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29" y="26413"/>
            <a:ext cx="10676867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Cost of Deconstruction vs Mechanical Demo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7B444-DCA3-448E-94C5-C138A2FB9A0D}"/>
              </a:ext>
            </a:extLst>
          </p:cNvPr>
          <p:cNvSpPr txBox="1"/>
          <p:nvPr/>
        </p:nvSpPr>
        <p:spPr>
          <a:xfrm rot="16200000">
            <a:off x="-861223" y="3705867"/>
            <a:ext cx="2542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D0A0C-E0C5-44F7-B1F3-8661807ACF3E}"/>
              </a:ext>
            </a:extLst>
          </p:cNvPr>
          <p:cNvSpPr/>
          <p:nvPr/>
        </p:nvSpPr>
        <p:spPr>
          <a:xfrm rot="16200000">
            <a:off x="-399877" y="3054691"/>
            <a:ext cx="4345963" cy="10071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EFD2B-A070-41A9-A8E4-D4704A010AF3}"/>
              </a:ext>
            </a:extLst>
          </p:cNvPr>
          <p:cNvSpPr/>
          <p:nvPr/>
        </p:nvSpPr>
        <p:spPr>
          <a:xfrm rot="16200000">
            <a:off x="1570130" y="3870816"/>
            <a:ext cx="2713713" cy="10071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Mech Demo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066605-515A-4704-BEE7-F92C065D9512}"/>
              </a:ext>
            </a:extLst>
          </p:cNvPr>
          <p:cNvSpPr txBox="1"/>
          <p:nvPr/>
        </p:nvSpPr>
        <p:spPr>
          <a:xfrm>
            <a:off x="994728" y="5757856"/>
            <a:ext cx="2681873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 1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52C18-8A7C-4743-A2CC-57C7323DD6B1}"/>
              </a:ext>
            </a:extLst>
          </p:cNvPr>
          <p:cNvSpPr txBox="1"/>
          <p:nvPr/>
        </p:nvSpPr>
        <p:spPr>
          <a:xfrm>
            <a:off x="3676605" y="5757856"/>
            <a:ext cx="2681873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 2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6CCE0-CE0A-4285-B547-B8314E20D061}"/>
              </a:ext>
            </a:extLst>
          </p:cNvPr>
          <p:cNvSpPr txBox="1"/>
          <p:nvPr/>
        </p:nvSpPr>
        <p:spPr>
          <a:xfrm>
            <a:off x="6358478" y="5757856"/>
            <a:ext cx="2681873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 3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0B5533-5EE0-47A4-92CB-D4EEE062A4D7}"/>
              </a:ext>
            </a:extLst>
          </p:cNvPr>
          <p:cNvCxnSpPr>
            <a:cxnSpLocks/>
          </p:cNvCxnSpPr>
          <p:nvPr/>
        </p:nvCxnSpPr>
        <p:spPr>
          <a:xfrm flipV="1">
            <a:off x="994728" y="2443843"/>
            <a:ext cx="0" cy="389878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274C4E-45EA-4B9D-8CDD-8AD3FEED8854}"/>
              </a:ext>
            </a:extLst>
          </p:cNvPr>
          <p:cNvCxnSpPr>
            <a:cxnSpLocks/>
          </p:cNvCxnSpPr>
          <p:nvPr/>
        </p:nvCxnSpPr>
        <p:spPr>
          <a:xfrm>
            <a:off x="751983" y="5757856"/>
            <a:ext cx="855497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0E77031-DC90-44FC-BEEF-B8C261686261}"/>
              </a:ext>
            </a:extLst>
          </p:cNvPr>
          <p:cNvSpPr/>
          <p:nvPr/>
        </p:nvSpPr>
        <p:spPr>
          <a:xfrm rot="16200000">
            <a:off x="5348306" y="3465867"/>
            <a:ext cx="3523610" cy="10071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240A68-109C-4110-BFEB-EF7D9D26789D}"/>
              </a:ext>
            </a:extLst>
          </p:cNvPr>
          <p:cNvSpPr/>
          <p:nvPr/>
        </p:nvSpPr>
        <p:spPr>
          <a:xfrm rot="16200000">
            <a:off x="6620298" y="3583977"/>
            <a:ext cx="3287390" cy="10071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Mech Demo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EA9FDA-C9DF-458F-A8BC-7833C7CA7A9D}"/>
              </a:ext>
            </a:extLst>
          </p:cNvPr>
          <p:cNvSpPr/>
          <p:nvPr/>
        </p:nvSpPr>
        <p:spPr>
          <a:xfrm rot="16200000">
            <a:off x="2489688" y="3275754"/>
            <a:ext cx="3903837" cy="10071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4BAAEE-C357-4234-8585-1F7C58E0D344}"/>
              </a:ext>
            </a:extLst>
          </p:cNvPr>
          <p:cNvSpPr/>
          <p:nvPr/>
        </p:nvSpPr>
        <p:spPr>
          <a:xfrm rot="16200000">
            <a:off x="4140660" y="3772844"/>
            <a:ext cx="2909657" cy="10071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Mech Demo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E28E07-2DC7-4B56-828A-BB40386CD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75" y="1110946"/>
            <a:ext cx="2423425" cy="5247523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2D5EBE9-DFBD-4353-8221-B82E9AFF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26C87D-830F-4DBC-BCB7-67F6497995F7}"/>
              </a:ext>
            </a:extLst>
          </p:cNvPr>
          <p:cNvSpPr txBox="1">
            <a:spLocks/>
          </p:cNvSpPr>
          <p:nvPr/>
        </p:nvSpPr>
        <p:spPr>
          <a:xfrm>
            <a:off x="191429" y="26413"/>
            <a:ext cx="5904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Cost Per Unit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923AD3-49D2-4A5A-B22F-3B36AD13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00" y="1231741"/>
            <a:ext cx="6407473" cy="19169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units created for each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decon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($250 additional per unit)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Exemption for affordable housing projects?</a:t>
            </a:r>
          </a:p>
        </p:txBody>
      </p:sp>
      <p:pic>
        <p:nvPicPr>
          <p:cNvPr id="1028" name="Picture 4" descr="Image result for house image vector">
            <a:extLst>
              <a:ext uri="{FF2B5EF4-FFF2-40B4-BE49-F238E27FC236}">
                <a16:creationId xmlns:a16="http://schemas.microsoft.com/office/drawing/2014/main" id="{ACCA458B-D157-4173-BC43-9D8F969B1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71" y="3262471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56047E-E7F5-4323-B7CF-4D901C0D8AD3}"/>
              </a:ext>
            </a:extLst>
          </p:cNvPr>
          <p:cNvSpPr txBox="1">
            <a:spLocks/>
          </p:cNvSpPr>
          <p:nvPr/>
        </p:nvSpPr>
        <p:spPr>
          <a:xfrm>
            <a:off x="826357" y="5470137"/>
            <a:ext cx="2936701" cy="695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</a:t>
            </a:r>
          </a:p>
        </p:txBody>
      </p:sp>
      <p:pic>
        <p:nvPicPr>
          <p:cNvPr id="13" name="Picture 4" descr="Image result for house image vector">
            <a:extLst>
              <a:ext uri="{FF2B5EF4-FFF2-40B4-BE49-F238E27FC236}">
                <a16:creationId xmlns:a16="http://schemas.microsoft.com/office/drawing/2014/main" id="{2F4E7F26-0375-4F53-AF4C-26D7E652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89" y="2290884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3BB7764-8769-4CB3-858E-643D9DDFFD69}"/>
              </a:ext>
            </a:extLst>
          </p:cNvPr>
          <p:cNvSpPr txBox="1">
            <a:spLocks/>
          </p:cNvSpPr>
          <p:nvPr/>
        </p:nvSpPr>
        <p:spPr>
          <a:xfrm>
            <a:off x="5987134" y="6296509"/>
            <a:ext cx="5972635" cy="630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Development - Replacement Units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5FEFD50-16FF-42DA-9800-80FA79A5750C}"/>
              </a:ext>
            </a:extLst>
          </p:cNvPr>
          <p:cNvSpPr/>
          <p:nvPr/>
        </p:nvSpPr>
        <p:spPr>
          <a:xfrm>
            <a:off x="4331835" y="3762633"/>
            <a:ext cx="1764165" cy="13255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Image result for house image vector">
            <a:extLst>
              <a:ext uri="{FF2B5EF4-FFF2-40B4-BE49-F238E27FC236}">
                <a16:creationId xmlns:a16="http://schemas.microsoft.com/office/drawing/2014/main" id="{C2867BEB-6DC7-49C1-BD0D-AB29686C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7" y="2290884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house image vector">
            <a:extLst>
              <a:ext uri="{FF2B5EF4-FFF2-40B4-BE49-F238E27FC236}">
                <a16:creationId xmlns:a16="http://schemas.microsoft.com/office/drawing/2014/main" id="{81C6591E-8776-4C37-B720-72674E70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25" y="2290884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house image vector">
            <a:extLst>
              <a:ext uri="{FF2B5EF4-FFF2-40B4-BE49-F238E27FC236}">
                <a16:creationId xmlns:a16="http://schemas.microsoft.com/office/drawing/2014/main" id="{62333C78-ED4B-4479-8646-2D120485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093" y="2290884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result for house image vector">
            <a:extLst>
              <a:ext uri="{FF2B5EF4-FFF2-40B4-BE49-F238E27FC236}">
                <a16:creationId xmlns:a16="http://schemas.microsoft.com/office/drawing/2014/main" id="{EB26994F-E9B6-4E5D-BB37-F1839532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61" y="2290884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house image vector">
            <a:extLst>
              <a:ext uri="{FF2B5EF4-FFF2-40B4-BE49-F238E27FC236}">
                <a16:creationId xmlns:a16="http://schemas.microsoft.com/office/drawing/2014/main" id="{807B7614-8308-423A-8372-853C7FB6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29" y="2290884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Image result for house image vector">
            <a:extLst>
              <a:ext uri="{FF2B5EF4-FFF2-40B4-BE49-F238E27FC236}">
                <a16:creationId xmlns:a16="http://schemas.microsoft.com/office/drawing/2014/main" id="{EDC18947-4D97-46E2-9011-004619C6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89" y="3148681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Image result for house image vector">
            <a:extLst>
              <a:ext uri="{FF2B5EF4-FFF2-40B4-BE49-F238E27FC236}">
                <a16:creationId xmlns:a16="http://schemas.microsoft.com/office/drawing/2014/main" id="{92029427-59AB-43EE-AD45-8426033B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7" y="3148681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house image vector">
            <a:extLst>
              <a:ext uri="{FF2B5EF4-FFF2-40B4-BE49-F238E27FC236}">
                <a16:creationId xmlns:a16="http://schemas.microsoft.com/office/drawing/2014/main" id="{62560565-0FF8-4AEE-8D13-538442F06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25" y="3148681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 result for house image vector">
            <a:extLst>
              <a:ext uri="{FF2B5EF4-FFF2-40B4-BE49-F238E27FC236}">
                <a16:creationId xmlns:a16="http://schemas.microsoft.com/office/drawing/2014/main" id="{215F9948-72FE-4084-85F9-F1C23139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093" y="3148681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house image vector">
            <a:extLst>
              <a:ext uri="{FF2B5EF4-FFF2-40B4-BE49-F238E27FC236}">
                <a16:creationId xmlns:a16="http://schemas.microsoft.com/office/drawing/2014/main" id="{E38BBC81-8604-4FFD-9DDF-7C9B7398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61" y="3148681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house image vector">
            <a:extLst>
              <a:ext uri="{FF2B5EF4-FFF2-40B4-BE49-F238E27FC236}">
                <a16:creationId xmlns:a16="http://schemas.microsoft.com/office/drawing/2014/main" id="{16694E5D-65D9-4C63-9B20-BB21918E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29" y="3148681"/>
            <a:ext cx="700191" cy="6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A091EB6-2D0B-4E80-A925-592AFF8E15D4}"/>
              </a:ext>
            </a:extLst>
          </p:cNvPr>
          <p:cNvSpPr txBox="1">
            <a:spLocks/>
          </p:cNvSpPr>
          <p:nvPr/>
        </p:nvSpPr>
        <p:spPr>
          <a:xfrm>
            <a:off x="7526580" y="3944442"/>
            <a:ext cx="2936701" cy="556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63A3105-5B59-48F1-B842-1778CEF8AE92}"/>
              </a:ext>
            </a:extLst>
          </p:cNvPr>
          <p:cNvSpPr/>
          <p:nvPr/>
        </p:nvSpPr>
        <p:spPr>
          <a:xfrm>
            <a:off x="7300480" y="4595885"/>
            <a:ext cx="3506313" cy="1555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3A96713-B972-4F64-B97A-BDF7842ED032}"/>
              </a:ext>
            </a:extLst>
          </p:cNvPr>
          <p:cNvSpPr/>
          <p:nvPr/>
        </p:nvSpPr>
        <p:spPr>
          <a:xfrm>
            <a:off x="7444102" y="474087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F514678-5E64-4E6C-B987-89A52E89B370}"/>
              </a:ext>
            </a:extLst>
          </p:cNvPr>
          <p:cNvSpPr/>
          <p:nvPr/>
        </p:nvSpPr>
        <p:spPr>
          <a:xfrm>
            <a:off x="7191279" y="4434802"/>
            <a:ext cx="3693427" cy="118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3FD9D3C-ABEE-48FC-B43C-9736ABAC6B98}"/>
              </a:ext>
            </a:extLst>
          </p:cNvPr>
          <p:cNvSpPr/>
          <p:nvPr/>
        </p:nvSpPr>
        <p:spPr>
          <a:xfrm>
            <a:off x="7918406" y="474087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B6699FA-FF7D-4281-B8B3-70061B93AB93}"/>
              </a:ext>
            </a:extLst>
          </p:cNvPr>
          <p:cNvSpPr/>
          <p:nvPr/>
        </p:nvSpPr>
        <p:spPr>
          <a:xfrm>
            <a:off x="8385229" y="474087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9346094-E4E8-4A27-92CC-4698389F2660}"/>
              </a:ext>
            </a:extLst>
          </p:cNvPr>
          <p:cNvSpPr/>
          <p:nvPr/>
        </p:nvSpPr>
        <p:spPr>
          <a:xfrm>
            <a:off x="9373569" y="474087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9F90FF1-0568-4CF8-BF44-62548F7FCEC0}"/>
              </a:ext>
            </a:extLst>
          </p:cNvPr>
          <p:cNvSpPr/>
          <p:nvPr/>
        </p:nvSpPr>
        <p:spPr>
          <a:xfrm>
            <a:off x="9828502" y="474087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6A1805-9E01-47B1-B83A-B55F9D35EE3A}"/>
              </a:ext>
            </a:extLst>
          </p:cNvPr>
          <p:cNvSpPr/>
          <p:nvPr/>
        </p:nvSpPr>
        <p:spPr>
          <a:xfrm>
            <a:off x="10299350" y="474087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92B9E02-2D78-48D1-B244-3F93D0D91A8D}"/>
              </a:ext>
            </a:extLst>
          </p:cNvPr>
          <p:cNvSpPr/>
          <p:nvPr/>
        </p:nvSpPr>
        <p:spPr>
          <a:xfrm>
            <a:off x="7444102" y="546899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DF922F3-81A5-468A-A816-85DE24AA8BF0}"/>
              </a:ext>
            </a:extLst>
          </p:cNvPr>
          <p:cNvSpPr/>
          <p:nvPr/>
        </p:nvSpPr>
        <p:spPr>
          <a:xfrm>
            <a:off x="7918406" y="546899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038E525-1D8D-43DF-8AE2-A876E7901A4D}"/>
              </a:ext>
            </a:extLst>
          </p:cNvPr>
          <p:cNvSpPr/>
          <p:nvPr/>
        </p:nvSpPr>
        <p:spPr>
          <a:xfrm>
            <a:off x="8385229" y="546899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FD2A174-AF61-46F9-8455-63D266E10E41}"/>
              </a:ext>
            </a:extLst>
          </p:cNvPr>
          <p:cNvSpPr/>
          <p:nvPr/>
        </p:nvSpPr>
        <p:spPr>
          <a:xfrm>
            <a:off x="9373569" y="546899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CC048D8-8313-4BEE-B1BF-1A4F029EDF74}"/>
              </a:ext>
            </a:extLst>
          </p:cNvPr>
          <p:cNvSpPr/>
          <p:nvPr/>
        </p:nvSpPr>
        <p:spPr>
          <a:xfrm>
            <a:off x="9828502" y="546899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AD3162B-A208-4D06-B02D-F9E4BE913E94}"/>
              </a:ext>
            </a:extLst>
          </p:cNvPr>
          <p:cNvSpPr/>
          <p:nvPr/>
        </p:nvSpPr>
        <p:spPr>
          <a:xfrm>
            <a:off x="10299350" y="5468992"/>
            <a:ext cx="292831" cy="4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1AE054-AD1B-48BD-8BAE-8E509F5C1E25}"/>
              </a:ext>
            </a:extLst>
          </p:cNvPr>
          <p:cNvSpPr/>
          <p:nvPr/>
        </p:nvSpPr>
        <p:spPr>
          <a:xfrm>
            <a:off x="8840163" y="5468992"/>
            <a:ext cx="371304" cy="682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2004AEB-736A-460B-A1C1-6A5B1D1D1AC4}"/>
              </a:ext>
            </a:extLst>
          </p:cNvPr>
          <p:cNvSpPr/>
          <p:nvPr/>
        </p:nvSpPr>
        <p:spPr>
          <a:xfrm>
            <a:off x="8840163" y="4740873"/>
            <a:ext cx="371304" cy="62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30EC6C-7FD3-4F9B-9E5D-F3D2792D6DE9}"/>
              </a:ext>
            </a:extLst>
          </p:cNvPr>
          <p:cNvSpPr txBox="1"/>
          <p:nvPr/>
        </p:nvSpPr>
        <p:spPr>
          <a:xfrm>
            <a:off x="9306986" y="55172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1D3ED3-D9FF-4F71-8B7C-22370A913EF0}"/>
              </a:ext>
            </a:extLst>
          </p:cNvPr>
          <p:cNvSpPr txBox="1"/>
          <p:nvPr/>
        </p:nvSpPr>
        <p:spPr>
          <a:xfrm>
            <a:off x="9750920" y="55172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9158AD-B298-4885-9D5E-F68F4C98121C}"/>
              </a:ext>
            </a:extLst>
          </p:cNvPr>
          <p:cNvSpPr txBox="1"/>
          <p:nvPr/>
        </p:nvSpPr>
        <p:spPr>
          <a:xfrm>
            <a:off x="10232954" y="55172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2355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88485-6370-4B00-9BBD-4B838063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614BD-96AD-4510-9365-B039EFADBC7B}"/>
              </a:ext>
            </a:extLst>
          </p:cNvPr>
          <p:cNvSpPr txBox="1"/>
          <p:nvPr/>
        </p:nvSpPr>
        <p:spPr>
          <a:xfrm>
            <a:off x="69416" y="152126"/>
            <a:ext cx="11371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Carrying Costs – Average Development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5725E-3773-45E2-AF44-E21F95AB0085}"/>
              </a:ext>
            </a:extLst>
          </p:cNvPr>
          <p:cNvSpPr txBox="1"/>
          <p:nvPr/>
        </p:nvSpPr>
        <p:spPr>
          <a:xfrm>
            <a:off x="513253" y="2415246"/>
            <a:ext cx="1649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Mechanical</a:t>
            </a:r>
          </a:p>
          <a:p>
            <a:pPr algn="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1447A-9443-4571-BD70-0BC6C7AB6DE1}"/>
              </a:ext>
            </a:extLst>
          </p:cNvPr>
          <p:cNvSpPr txBox="1"/>
          <p:nvPr/>
        </p:nvSpPr>
        <p:spPr>
          <a:xfrm>
            <a:off x="29083" y="4036420"/>
            <a:ext cx="2133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Deconstruction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27379B-4C11-457F-ACE7-D52793F811D4}"/>
              </a:ext>
            </a:extLst>
          </p:cNvPr>
          <p:cNvCxnSpPr>
            <a:cxnSpLocks/>
          </p:cNvCxnSpPr>
          <p:nvPr/>
        </p:nvCxnSpPr>
        <p:spPr>
          <a:xfrm flipV="1">
            <a:off x="2324276" y="1815495"/>
            <a:ext cx="0" cy="431984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6EBBC48-B0AA-421D-A0CF-6D8715AB3F2B}"/>
              </a:ext>
            </a:extLst>
          </p:cNvPr>
          <p:cNvSpPr/>
          <p:nvPr/>
        </p:nvSpPr>
        <p:spPr>
          <a:xfrm>
            <a:off x="2324276" y="2101619"/>
            <a:ext cx="2888154" cy="1027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Demo permit review</a:t>
            </a:r>
          </a:p>
          <a:p>
            <a:pPr algn="ctr"/>
            <a:r>
              <a:rPr lang="en-US" sz="2000" b="1" dirty="0"/>
              <a:t>(63 days)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FA901-BFD1-4E00-B35D-098E0C93926B}"/>
              </a:ext>
            </a:extLst>
          </p:cNvPr>
          <p:cNvSpPr/>
          <p:nvPr/>
        </p:nvSpPr>
        <p:spPr>
          <a:xfrm>
            <a:off x="2324276" y="3707290"/>
            <a:ext cx="2651695" cy="10583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Demo permit review</a:t>
            </a:r>
          </a:p>
          <a:p>
            <a:pPr algn="ctr"/>
            <a:r>
              <a:rPr lang="en-US" sz="2000" b="1" dirty="0"/>
              <a:t>(59 days)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45946-4028-4EDB-90CF-1542EAE958EC}"/>
              </a:ext>
            </a:extLst>
          </p:cNvPr>
          <p:cNvSpPr/>
          <p:nvPr/>
        </p:nvSpPr>
        <p:spPr>
          <a:xfrm>
            <a:off x="5208701" y="2102323"/>
            <a:ext cx="2697419" cy="10273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Removal of structure</a:t>
            </a:r>
          </a:p>
          <a:p>
            <a:pPr algn="ctr"/>
            <a:r>
              <a:rPr lang="en-US" sz="2000" b="1" dirty="0"/>
              <a:t>(59 days)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74FEB5-C402-4064-A0D0-5DA3AE9497D2}"/>
              </a:ext>
            </a:extLst>
          </p:cNvPr>
          <p:cNvSpPr/>
          <p:nvPr/>
        </p:nvSpPr>
        <p:spPr>
          <a:xfrm>
            <a:off x="4964613" y="3707290"/>
            <a:ext cx="3646023" cy="10583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Removal of structure</a:t>
            </a:r>
          </a:p>
          <a:p>
            <a:pPr algn="ctr"/>
            <a:r>
              <a:rPr lang="en-US" sz="2000" b="1" dirty="0"/>
              <a:t>(80 days)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B23350-4C9E-4088-A557-69211D06D19F}"/>
              </a:ext>
            </a:extLst>
          </p:cNvPr>
          <p:cNvSpPr txBox="1"/>
          <p:nvPr/>
        </p:nvSpPr>
        <p:spPr>
          <a:xfrm>
            <a:off x="4684997" y="131505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Issued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7AC2D-0187-416C-AAE5-23C309827F61}"/>
              </a:ext>
            </a:extLst>
          </p:cNvPr>
          <p:cNvSpPr txBox="1"/>
          <p:nvPr/>
        </p:nvSpPr>
        <p:spPr>
          <a:xfrm>
            <a:off x="7328690" y="131505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Finaled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6C52E9-5C16-4020-90F7-4D836A1EADB1}"/>
              </a:ext>
            </a:extLst>
          </p:cNvPr>
          <p:cNvSpPr/>
          <p:nvPr/>
        </p:nvSpPr>
        <p:spPr>
          <a:xfrm>
            <a:off x="10005064" y="2101619"/>
            <a:ext cx="1417290" cy="10273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 Project/</a:t>
            </a:r>
          </a:p>
          <a:p>
            <a:pPr algn="ctr"/>
            <a:r>
              <a:rPr lang="en-US" b="1" dirty="0"/>
              <a:t>LU Decision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29ED6-02EA-4483-A5DC-9A4CF3BBF6B4}"/>
              </a:ext>
            </a:extLst>
          </p:cNvPr>
          <p:cNvSpPr/>
          <p:nvPr/>
        </p:nvSpPr>
        <p:spPr>
          <a:xfrm>
            <a:off x="9685031" y="3707290"/>
            <a:ext cx="1417320" cy="10583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 Project/</a:t>
            </a:r>
          </a:p>
          <a:p>
            <a:pPr algn="ctr"/>
            <a:r>
              <a:rPr lang="en-US" b="1" dirty="0"/>
              <a:t>LU Decision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8B251-1935-4C49-ADE2-C407CE25BD12}"/>
              </a:ext>
            </a:extLst>
          </p:cNvPr>
          <p:cNvSpPr txBox="1"/>
          <p:nvPr/>
        </p:nvSpPr>
        <p:spPr>
          <a:xfrm>
            <a:off x="1602644" y="1315055"/>
            <a:ext cx="159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CF8CA-E80B-4219-8D61-1C4F60FE73CF}"/>
              </a:ext>
            </a:extLst>
          </p:cNvPr>
          <p:cNvGrpSpPr/>
          <p:nvPr/>
        </p:nvGrpSpPr>
        <p:grpSpPr>
          <a:xfrm>
            <a:off x="2324276" y="5873171"/>
            <a:ext cx="2285950" cy="61176"/>
            <a:chOff x="6896174" y="6046707"/>
            <a:chExt cx="2285950" cy="611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6BBDBB-C284-45EE-9DD6-E5BB402A664E}"/>
                </a:ext>
              </a:extLst>
            </p:cNvPr>
            <p:cNvGrpSpPr/>
            <p:nvPr/>
          </p:nvGrpSpPr>
          <p:grpSpPr>
            <a:xfrm>
              <a:off x="6896174" y="6046743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51A3C0-2A48-430F-AD85-2985B57A9EDA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5AC5700-B903-45E0-B439-790DA0C1708A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3691B40-D9A5-4ABE-AD0D-099C43DFA2AE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9C06853-3236-4132-AD66-EAF4F1D24AF1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2770949-B84D-4C50-AB62-E6D40CFCB3F5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773C184-C25D-42E9-A83C-709C28EB7902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2F4BAFA-FDA2-4C30-AAE5-AFD861BB4A0C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9AF46B9-9FFD-4C4C-A61D-202F6CE7EA75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C7C4FB7-C36B-4A2E-8E82-C68A9455DB29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F278-9FAD-423C-83A9-DF128FB97ABF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8D9971-EE65-4A47-8782-01C30B59E416}"/>
                </a:ext>
              </a:extLst>
            </p:cNvPr>
            <p:cNvGrpSpPr/>
            <p:nvPr/>
          </p:nvGrpSpPr>
          <p:grpSpPr>
            <a:xfrm>
              <a:off x="7353364" y="6046734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4496980-432A-4D46-BA9D-22FA9186FD53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C87A50E-A959-4234-AF9D-9BA803DA9792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99CC7AD-3135-4901-90A6-E861194B4F53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25C2DA8-2E6B-45C2-A76A-E075EAB8351B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4F2218D-A551-409C-9A48-0BFEE8151DED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D301F9C-4E8E-4655-A0E6-1F97E8C97B89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D54174E-8A81-4267-9BBD-1082806EF4CA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2CA9A9C-FBF2-4610-97AB-3C66756BF64B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A6C724C-1EEC-4EF1-A41C-19E9AD4C32AA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2F23B1E-5FCB-404A-BF97-6A34CD14D65A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576F4A-9AF6-40EC-B27D-EAAEEE12721B}"/>
                </a:ext>
              </a:extLst>
            </p:cNvPr>
            <p:cNvGrpSpPr/>
            <p:nvPr/>
          </p:nvGrpSpPr>
          <p:grpSpPr>
            <a:xfrm>
              <a:off x="7810554" y="6046725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8FEE172-A014-4D99-B941-5743F0A19011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FA0CDD-7A81-4A28-8F57-67627D87C501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D8CAD6-C682-48E6-91EA-563759D5AEF2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596B912-A9EB-4B4D-82EC-5AADB406766C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A637088-7831-405C-9416-97628E0D2F16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5561874-DBB4-4E4D-A7C7-A71F400B6C3B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0F6F095-760F-498F-960E-4AFA5B8AF14B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A763FEE-BC80-4C95-AD08-12A3672CA011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1DDA3B-58FB-44DF-9850-D761EF29E0FB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D44C7B4-95BF-493C-B1DD-CC772B725989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4D4013-48D2-4F1A-9F90-9FF2182CFA04}"/>
                </a:ext>
              </a:extLst>
            </p:cNvPr>
            <p:cNvGrpSpPr/>
            <p:nvPr/>
          </p:nvGrpSpPr>
          <p:grpSpPr>
            <a:xfrm>
              <a:off x="8267744" y="6046716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8A6A8B-7BBF-4CC0-AF2C-FD66BB38848D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7C4853-79AA-4438-81C3-B3F6FF1084F6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C911170-A804-4CCA-B3BE-ACC8FE6376F4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4399AA2-ED44-40EB-9106-65AA1EA3140E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27C15F-C128-42CE-881D-15796FC46C6B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23B8A8C-E83A-490B-A253-B681E2E5F470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603495E-2EEA-40A8-8E60-4358B7F4D658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D7D5FDF-2C4C-4FE3-ADF1-3B423CEF7BC5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656711C-996C-4ED4-A129-3DB4AAF038D8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E5BFC5A-D61C-47E4-B747-95AD6E1F2B8B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3A3275-CFB1-4EA6-811B-74E55F5D9278}"/>
                </a:ext>
              </a:extLst>
            </p:cNvPr>
            <p:cNvGrpSpPr/>
            <p:nvPr/>
          </p:nvGrpSpPr>
          <p:grpSpPr>
            <a:xfrm>
              <a:off x="8724934" y="6046707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BF1050-D6D9-4E8B-8530-B73807FA3A9F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D080DE-5DD8-4602-8C13-C7EC22727C58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AEFA895-564E-443F-ACAC-06B9EDBE3777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11ACFFD-4A54-4231-B476-BDB2DD2EEF78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17D9D90-487F-4043-9D6E-A2EA4D27ACD5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34634BB-03AF-4714-8DE7-5F87D0C608BC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945788-9418-4369-8D9D-46073FB97018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5FA416C-641C-4E8B-9F5A-63022CAF9754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E9D7667-BAC8-4569-903E-CB2A70FF0914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6CF8549-3BD1-4F71-92A8-085706A5CBA6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3DD88D2D-3882-4F48-AD83-D6119EC1AF4D}"/>
              </a:ext>
            </a:extLst>
          </p:cNvPr>
          <p:cNvSpPr/>
          <p:nvPr/>
        </p:nvSpPr>
        <p:spPr>
          <a:xfrm rot="5400000">
            <a:off x="10735064" y="2502785"/>
            <a:ext cx="1554444" cy="17986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0C341595-967F-4415-9C96-04E8DEEF54E4}"/>
              </a:ext>
            </a:extLst>
          </p:cNvPr>
          <p:cNvSpPr/>
          <p:nvPr/>
        </p:nvSpPr>
        <p:spPr>
          <a:xfrm rot="5400000">
            <a:off x="10398961" y="4136545"/>
            <a:ext cx="1554444" cy="17986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C05073-E4E2-4187-BCE1-343505C64E6B}"/>
              </a:ext>
            </a:extLst>
          </p:cNvPr>
          <p:cNvSpPr txBox="1"/>
          <p:nvPr/>
        </p:nvSpPr>
        <p:spPr>
          <a:xfrm>
            <a:off x="9010192" y="1315055"/>
            <a:ext cx="227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Issued/Approved</a:t>
            </a: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E82B4C7B-D8A0-46F4-BABC-BEA2921BC995}"/>
              </a:ext>
            </a:extLst>
          </p:cNvPr>
          <p:cNvCxnSpPr>
            <a:cxnSpLocks/>
          </p:cNvCxnSpPr>
          <p:nvPr/>
        </p:nvCxnSpPr>
        <p:spPr>
          <a:xfrm rot="5400000">
            <a:off x="3489684" y="3301783"/>
            <a:ext cx="3188204" cy="215630"/>
          </a:xfrm>
          <a:prstGeom prst="bentConnector3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6AAC4012-A13F-41BA-83A8-4E7A1E78A2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13335" y="3108283"/>
            <a:ext cx="3264157" cy="678583"/>
          </a:xfrm>
          <a:prstGeom prst="bentConnector3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A4CAC8-C2B0-4DAD-9FA1-26EB42264BDF}"/>
              </a:ext>
            </a:extLst>
          </p:cNvPr>
          <p:cNvSpPr txBox="1"/>
          <p:nvPr/>
        </p:nvSpPr>
        <p:spPr>
          <a:xfrm>
            <a:off x="4381631" y="547727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4DEF99-8646-481C-B357-6990BC79B74D}"/>
              </a:ext>
            </a:extLst>
          </p:cNvPr>
          <p:cNvSpPr txBox="1"/>
          <p:nvPr/>
        </p:nvSpPr>
        <p:spPr>
          <a:xfrm>
            <a:off x="6606814" y="547727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26082A0-90CB-4BAA-9255-60FF8BB54164}"/>
              </a:ext>
            </a:extLst>
          </p:cNvPr>
          <p:cNvSpPr txBox="1"/>
          <p:nvPr/>
        </p:nvSpPr>
        <p:spPr>
          <a:xfrm>
            <a:off x="8898672" y="547727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93E1417-E6C8-435F-9BEC-B1DA60F441EA}"/>
              </a:ext>
            </a:extLst>
          </p:cNvPr>
          <p:cNvSpPr txBox="1"/>
          <p:nvPr/>
        </p:nvSpPr>
        <p:spPr>
          <a:xfrm>
            <a:off x="11181005" y="547727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9B8414-7EEF-4DD6-B91A-9527B6EC5A3D}"/>
              </a:ext>
            </a:extLst>
          </p:cNvPr>
          <p:cNvSpPr txBox="1"/>
          <p:nvPr/>
        </p:nvSpPr>
        <p:spPr>
          <a:xfrm>
            <a:off x="6428451" y="6272649"/>
            <a:ext cx="1049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DAYS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B13AD9E-8632-4158-94E9-1476B4587767}"/>
              </a:ext>
            </a:extLst>
          </p:cNvPr>
          <p:cNvGrpSpPr/>
          <p:nvPr/>
        </p:nvGrpSpPr>
        <p:grpSpPr>
          <a:xfrm>
            <a:off x="4610225" y="6074210"/>
            <a:ext cx="2285950" cy="61176"/>
            <a:chOff x="6896174" y="6046707"/>
            <a:chExt cx="2285950" cy="6117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695ADE2-3CAB-4A0E-AF07-9134CF782D60}"/>
                </a:ext>
              </a:extLst>
            </p:cNvPr>
            <p:cNvGrpSpPr/>
            <p:nvPr/>
          </p:nvGrpSpPr>
          <p:grpSpPr>
            <a:xfrm>
              <a:off x="6896174" y="6046743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09018DC-CB00-484E-9DD9-E8D71B3A5B97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8E8AEFE-A19E-4E60-95EA-2E0FB0463BBD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0C81D8A-B33F-48AD-ADA0-E93B50496A91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EA9B5E1-32B9-4BA7-82F9-7C413656DCF0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7C629E8-39D2-4C5F-984E-9F5E824035BF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E14DFF22-0617-4CA2-83D6-B6AB21200CCA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0188650C-82FA-48A7-AEEB-7299BABD6FB4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29250B4-C227-4A86-AAFB-ABC500B9A310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78A7C1D-6076-460B-B051-70EC8BBF82E4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FAA7976-6F15-413C-A398-0D62E8813135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882B16-AD65-44ED-86D5-89177C709517}"/>
                </a:ext>
              </a:extLst>
            </p:cNvPr>
            <p:cNvGrpSpPr/>
            <p:nvPr/>
          </p:nvGrpSpPr>
          <p:grpSpPr>
            <a:xfrm>
              <a:off x="7353364" y="6046734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CB56D97-C0D0-4AAB-AFA8-F358978D902E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243DEE0-37AC-45A2-9D96-7ECA229A9532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453ADDE-7B93-4B0D-8E9F-EBED3D932F3D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12F5B64-5A99-4BDB-A3AD-CAF41A2BAC48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F5CC788-D7E0-433C-815A-89FB8355C4CC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D79E5B1-B931-459A-B6B3-EC250426BD36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268A15F-55C1-4485-862F-3F314A42BC3C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14A5090-F59D-4263-BC00-8B0AE673D438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216C806-FBDB-44CA-BF57-5591AD22E5D9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7BC8A70-4415-4F32-8A2B-C31B6DA16FDD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D5AD82A-9021-4A19-AA40-ECECC271AA14}"/>
                </a:ext>
              </a:extLst>
            </p:cNvPr>
            <p:cNvGrpSpPr/>
            <p:nvPr/>
          </p:nvGrpSpPr>
          <p:grpSpPr>
            <a:xfrm>
              <a:off x="7810554" y="6046725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327B749-2BB3-4861-A210-BEAE487EF942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B103A548-70E6-48CF-9AFA-19C13D511F88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5CF271D-A89C-4C0C-BE9C-8F1A87E4CF0B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9AF8146-BB6A-4991-9850-CC4EBBBBD39E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C8E4FE6-D8B4-4985-AD24-C554F3B08945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1CB9C15-2216-4832-BBCB-0804C9A8B9BD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9FB2858-F76C-4B25-B89D-A7F73A7460A6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47C7DF-7DDC-4D14-893A-5A107045F5F6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73613F6-BF64-46AD-B3BE-EBE8F48E70C7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3386883-D49F-4033-9871-9309CCCBCC1F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70CB55A-958B-44B0-8D9C-F7670FEA2986}"/>
                </a:ext>
              </a:extLst>
            </p:cNvPr>
            <p:cNvGrpSpPr/>
            <p:nvPr/>
          </p:nvGrpSpPr>
          <p:grpSpPr>
            <a:xfrm>
              <a:off x="8267744" y="6046716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5D9DB80-3F24-4158-B2E9-B4F7F5F4967E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3B60EF0-619C-4848-A0FC-01CCAE66F2EA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A6CB6CC-9101-4EAA-9819-CEE5DE09746B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DF15BA5-7D5B-4F91-AD1F-F39B1454F723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94E8DB8-A9D0-4B60-BD1B-760DDE3E2178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28AD16-55B3-45D9-B294-BF0012E13A4E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AE3801E-34E4-4166-94EF-CC32625CD1B9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5462663-367D-4AE4-A1F1-E085B31A6CC6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ED89AFE-5EB0-4107-8A68-410827984717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DFE1896-0ED2-4C4B-A209-6854C80FD16D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36797C5-B6F1-4E80-B05D-0EB216346E34}"/>
                </a:ext>
              </a:extLst>
            </p:cNvPr>
            <p:cNvGrpSpPr/>
            <p:nvPr/>
          </p:nvGrpSpPr>
          <p:grpSpPr>
            <a:xfrm>
              <a:off x="8724934" y="6046707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A14D76A-9327-4EF7-9E68-BB6E67967023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5A8326C-5268-46FC-A75C-2F82416DF9AE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7628EDC-A91A-42FB-987A-418652504999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6AA7A1D-1676-458D-8CBE-59CBF86C367B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14E96D1-E010-4C89-8F82-74784C29D6B6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8110141-CA70-4506-AB3F-29AB11A67A00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6D7DA78-0089-4574-92D9-EA274403B7DA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6FCFEE6-589B-444F-A665-EF353B8E8FDC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E500F02-0E45-411E-ABCB-3395E92B62BA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ACD5547-DA7C-457A-BBF6-C25EBDD09CF8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790C2F1-D6DD-4092-9FDC-4C915A730A89}"/>
              </a:ext>
            </a:extLst>
          </p:cNvPr>
          <p:cNvGrpSpPr/>
          <p:nvPr/>
        </p:nvGrpSpPr>
        <p:grpSpPr>
          <a:xfrm>
            <a:off x="6904618" y="5859638"/>
            <a:ext cx="2285950" cy="61176"/>
            <a:chOff x="6896174" y="6046707"/>
            <a:chExt cx="2285950" cy="61176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78B5FD4-198C-4337-8CCA-016F38108A83}"/>
                </a:ext>
              </a:extLst>
            </p:cNvPr>
            <p:cNvGrpSpPr/>
            <p:nvPr/>
          </p:nvGrpSpPr>
          <p:grpSpPr>
            <a:xfrm>
              <a:off x="6896174" y="6046743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C5D8631-3FC8-4981-86E6-2343AE89DC72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3FE7A91-7397-41B3-9B32-9CF473CAD0DF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CAA5FA3D-7CE5-4D19-962F-51D5D57BB1E5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931B152F-0555-42C6-B49F-97A647C43DBB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A402E22A-AB15-43CC-99DC-92E9C7FDCB4B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B85E6E5A-8C4B-49AF-8186-85DCA23B2EDF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CBA87D8-B247-46B1-B465-26B5AF2503E2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ACD2BD2-11C0-48A4-ABEC-F6B17D437C18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5EAFA8A5-0FB9-4C7D-AFEA-1E7C9DA09F20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DFF7FFBC-F56E-406F-966C-0E7EB5695C00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289A462-6C3B-4037-996C-69ABED39680D}"/>
                </a:ext>
              </a:extLst>
            </p:cNvPr>
            <p:cNvGrpSpPr/>
            <p:nvPr/>
          </p:nvGrpSpPr>
          <p:grpSpPr>
            <a:xfrm>
              <a:off x="7353364" y="6046734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6F6BC719-9658-48A9-BBA6-AEBD1FAC08C7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C24FBC47-CFFF-462F-AE48-B907059EA123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478C9B54-58F7-45E1-8D9D-3DAAC9C49062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C262B2D-AC37-4464-93E8-50985EA2834F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17452DD-6230-42F4-927F-AA79CF68FCD3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E1112FDD-E45F-42F9-A15A-47AF572094E1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768AE485-75E0-467A-8C3E-2F47F4E40FC5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5BE5F5C-0598-4923-A43F-5779619C278E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10C2137-FA06-4C89-9AAC-FE119CA49193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8BF2551-FB07-43D2-9704-86CC833380BE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22A3D429-393D-4F20-9600-5F64B0410DDE}"/>
                </a:ext>
              </a:extLst>
            </p:cNvPr>
            <p:cNvGrpSpPr/>
            <p:nvPr/>
          </p:nvGrpSpPr>
          <p:grpSpPr>
            <a:xfrm>
              <a:off x="7810554" y="6046725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3DEE551F-9AA3-4376-884C-CE7EA5A7EF4E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58AC7C6-67A1-4246-B18C-1D635804D8F5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A71C1F55-E444-4381-8A3A-6568FE0ECC79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9C4E37AE-DB6F-4065-BDFE-95BA3FDF83E9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7152E840-54CF-4C44-9B05-7DA8081C8EA1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702D1D2-A7BE-4760-A015-C92767F8E8F5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AE902469-4DD5-4039-A779-8A6F369782A3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7544A500-B552-439E-8AC1-1A23ADD8F473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4C3F2AAD-69FF-4A2D-B71F-29708F2061DD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CC599B4A-E935-48A1-8CD3-6B431F2EDF7C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0E49004-72EF-4268-BD39-11E80F3F8A47}"/>
                </a:ext>
              </a:extLst>
            </p:cNvPr>
            <p:cNvGrpSpPr/>
            <p:nvPr/>
          </p:nvGrpSpPr>
          <p:grpSpPr>
            <a:xfrm>
              <a:off x="8267744" y="6046716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EB3C016-214D-435A-94B1-C96242231EA7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7DA57C9E-252E-49F2-8244-234102AE2EFA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5E023D3-3AB9-4241-BB67-C988003DFEEF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39016395-331F-4A21-936F-CFFB2AE2CCFA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A839246-76BA-4C94-80EA-F6D9DD6DC64A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DEC5B67-6438-41FB-AC52-A9A8619E7BB8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1BA7EC9-BA71-461B-9881-ABDC33D75057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849AA2EF-F885-4016-A4E8-0FB2DFBDE919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23AC920-C8F1-4E05-AE45-8489910A716B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97CF03C3-FBB7-41FB-B93C-79FC1D7ED313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176711CD-33DE-43EE-8343-177A5EBD6DC3}"/>
                </a:ext>
              </a:extLst>
            </p:cNvPr>
            <p:cNvGrpSpPr/>
            <p:nvPr/>
          </p:nvGrpSpPr>
          <p:grpSpPr>
            <a:xfrm>
              <a:off x="8724934" y="6046707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32BB928-6664-4D0B-BD00-7FEE9837632A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9DB44CA-524D-45F0-AE00-90F187B90583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01E1BDE-E661-4FC5-ABCB-2646460AA553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33C4220-33B8-4F83-8974-5E5FD9906C77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D6EE80B-3FEF-481F-B030-76053434C2CD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A6DA946-ACA5-4E05-B084-B05EDA410C59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C94C0C5-ECE3-45CB-9B57-D0DB9B60D972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8AF5C3C-C805-4B7D-8004-C9F7C8E8190F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455ABFDF-6A05-46C1-BD93-CD2BD46BCF68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537826F-D29D-4D46-B8F8-0A4A5DC74FD2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75FD65D-9DEA-46E3-A9BC-6BEFDFA5077E}"/>
              </a:ext>
            </a:extLst>
          </p:cNvPr>
          <p:cNvGrpSpPr/>
          <p:nvPr/>
        </p:nvGrpSpPr>
        <p:grpSpPr>
          <a:xfrm>
            <a:off x="9178314" y="6074844"/>
            <a:ext cx="2285950" cy="61176"/>
            <a:chOff x="6896174" y="6046707"/>
            <a:chExt cx="2285950" cy="61176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E7EA42C-713F-4495-9EE3-7B03AEF7E517}"/>
                </a:ext>
              </a:extLst>
            </p:cNvPr>
            <p:cNvGrpSpPr/>
            <p:nvPr/>
          </p:nvGrpSpPr>
          <p:grpSpPr>
            <a:xfrm>
              <a:off x="6896174" y="6046743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660E9B7C-4399-414B-B0A5-C4FD00BDEB33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BBE84932-36C9-4831-A658-7DD2EA7F2F3D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CD672974-8DE1-41ED-B5AF-217C7C87F5C5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E7BCE747-F84D-46E9-BF25-485FFC4B7963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CB51BDF-E7C8-4811-888E-67B11BBEFD2D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E6FAFE43-B576-4E94-8B24-EF520E77A503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28D14A4A-6C61-4687-B74B-1A53A42F1D1F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005CA81B-962E-4DF7-87A5-4B391E5DD04F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02BB46F4-4712-4809-BC1A-119D55C11AC1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5B2E9A6-C366-477A-B75E-F36203FB76C1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3C52E556-36A3-4F94-BA75-24AF909BA86E}"/>
                </a:ext>
              </a:extLst>
            </p:cNvPr>
            <p:cNvGrpSpPr/>
            <p:nvPr/>
          </p:nvGrpSpPr>
          <p:grpSpPr>
            <a:xfrm>
              <a:off x="7353364" y="6046734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E17F071-FA81-438D-BDBB-E6190C225938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F0C18578-D42C-4FC3-8937-4B11B833C76D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75E86976-1A81-4B4D-8656-82125EC12D96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4D7952E3-E415-466F-BEC3-9432C8CD2EAE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55B78B00-4299-4E94-BB89-C83089F6C4FD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4F5F697-E96B-4D0B-BBD4-F3DB9FDE0B99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C89FC47E-29A7-4B7F-B563-FB65A1B4115D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82C873E8-4CD2-4161-AB31-BA8B6B56E6F0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4754B6F5-97E2-4ED0-A309-725D473D3D38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B5C75722-D300-45D5-9E58-B53CEB53D573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C7DFE26F-2A78-4CF3-8169-C90DB1E981A8}"/>
                </a:ext>
              </a:extLst>
            </p:cNvPr>
            <p:cNvGrpSpPr/>
            <p:nvPr/>
          </p:nvGrpSpPr>
          <p:grpSpPr>
            <a:xfrm>
              <a:off x="7810554" y="6046725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324A3F16-7203-4074-8FDB-B39C2199B9DB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D363638-464D-4656-BEF8-29392EEAE73C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1CEB1D82-8429-4B11-BBB3-2D4DB4322A83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5200456-1B19-4684-A365-E0653C3C1CC7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AE49EA4-36F2-4CB9-A190-96976161F464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2513E028-7137-45BD-BBDC-AAA20E90A3FE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65912A98-273C-4F3C-A53E-0EF3D6E1FD1D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F011E1E-36A7-4832-8A18-832F22B8F9B2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306E5156-ACEE-4B83-A25B-95CBEF50066F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DDDC924-2657-4834-AB09-7481562B6A00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54FF6AD5-FECD-4B2B-8E56-6EAAE3A96ED0}"/>
                </a:ext>
              </a:extLst>
            </p:cNvPr>
            <p:cNvGrpSpPr/>
            <p:nvPr/>
          </p:nvGrpSpPr>
          <p:grpSpPr>
            <a:xfrm>
              <a:off x="8267744" y="6046716"/>
              <a:ext cx="457190" cy="61140"/>
              <a:chOff x="2324276" y="5708813"/>
              <a:chExt cx="457190" cy="61140"/>
            </a:xfrm>
            <a:solidFill>
              <a:schemeClr val="bg2">
                <a:lumMod val="90000"/>
              </a:schemeClr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1866B288-4538-45A8-BF56-6B1E63A35A85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0484513-DD66-417F-9C2E-7E4749DAB0F1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6A705EB3-3448-456A-8510-7D3B77ABE89F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2E9F8C9-C0AC-4FD9-9493-7B61A7AF4CF0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63DB91E4-3CCE-4FB2-9EEE-961FBEC25210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0FDB496D-7DF4-4064-8E28-B9FC215EEF1A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CB8CDB2-63A2-4087-A9C7-BC4272155DA0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F0B9D08-2406-4192-B24E-1E236876D478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DFF10408-7377-4AD9-9C0E-09D0B88716C3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ABAE0021-C3A9-4551-9949-00E0CC2BF71B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89E86D80-FC5D-4EA1-A2F8-F614D31B3DD6}"/>
                </a:ext>
              </a:extLst>
            </p:cNvPr>
            <p:cNvGrpSpPr/>
            <p:nvPr/>
          </p:nvGrpSpPr>
          <p:grpSpPr>
            <a:xfrm>
              <a:off x="8724934" y="6046707"/>
              <a:ext cx="457190" cy="61140"/>
              <a:chOff x="2324276" y="5708813"/>
              <a:chExt cx="457190" cy="6114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BF5CA2E-753D-4CDE-A6E6-ABFE04B476BA}"/>
                  </a:ext>
                </a:extLst>
              </p:cNvPr>
              <p:cNvSpPr/>
              <p:nvPr/>
            </p:nvSpPr>
            <p:spPr>
              <a:xfrm>
                <a:off x="2324276" y="5708822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BA121D9-5EE4-42AE-93FE-1191D7DD4EDF}"/>
                  </a:ext>
                </a:extLst>
              </p:cNvPr>
              <p:cNvSpPr/>
              <p:nvPr/>
            </p:nvSpPr>
            <p:spPr>
              <a:xfrm>
                <a:off x="2369995" y="5708821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EB1B1F26-8235-4F54-9F60-727ABFE739E8}"/>
                  </a:ext>
                </a:extLst>
              </p:cNvPr>
              <p:cNvSpPr/>
              <p:nvPr/>
            </p:nvSpPr>
            <p:spPr>
              <a:xfrm>
                <a:off x="2415714" y="5708820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D1F4E55E-07B0-484C-9512-8065D6B745A2}"/>
                  </a:ext>
                </a:extLst>
              </p:cNvPr>
              <p:cNvSpPr/>
              <p:nvPr/>
            </p:nvSpPr>
            <p:spPr>
              <a:xfrm>
                <a:off x="2461433" y="5708819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1B8EE47D-FE24-4DA8-A2E4-CFDDF59AC534}"/>
                  </a:ext>
                </a:extLst>
              </p:cNvPr>
              <p:cNvSpPr/>
              <p:nvPr/>
            </p:nvSpPr>
            <p:spPr>
              <a:xfrm>
                <a:off x="2507152" y="5708818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DF875FD2-B8A6-40D0-85F0-6B6A8FB66D30}"/>
                  </a:ext>
                </a:extLst>
              </p:cNvPr>
              <p:cNvSpPr/>
              <p:nvPr/>
            </p:nvSpPr>
            <p:spPr>
              <a:xfrm>
                <a:off x="2552871" y="5708817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BD62FBE9-22AF-4C16-8EDD-A09902A886A4}"/>
                  </a:ext>
                </a:extLst>
              </p:cNvPr>
              <p:cNvSpPr/>
              <p:nvPr/>
            </p:nvSpPr>
            <p:spPr>
              <a:xfrm>
                <a:off x="2598590" y="5708816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D82322D7-0336-4A9D-A332-BBCF378E682F}"/>
                  </a:ext>
                </a:extLst>
              </p:cNvPr>
              <p:cNvSpPr/>
              <p:nvPr/>
            </p:nvSpPr>
            <p:spPr>
              <a:xfrm>
                <a:off x="2644309" y="5708815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87E66935-EC15-4664-B824-EB584784513C}"/>
                  </a:ext>
                </a:extLst>
              </p:cNvPr>
              <p:cNvSpPr/>
              <p:nvPr/>
            </p:nvSpPr>
            <p:spPr>
              <a:xfrm>
                <a:off x="2690028" y="5708814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A606CA2D-2FFF-465F-BEB6-F3AAA346042D}"/>
                  </a:ext>
                </a:extLst>
              </p:cNvPr>
              <p:cNvSpPr/>
              <p:nvPr/>
            </p:nvSpPr>
            <p:spPr>
              <a:xfrm>
                <a:off x="2735747" y="5708813"/>
                <a:ext cx="45719" cy="6113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020B8197-D675-49E1-8C18-922FB341B1B8}"/>
              </a:ext>
            </a:extLst>
          </p:cNvPr>
          <p:cNvCxnSpPr>
            <a:cxnSpLocks/>
          </p:cNvCxnSpPr>
          <p:nvPr/>
        </p:nvCxnSpPr>
        <p:spPr>
          <a:xfrm>
            <a:off x="4610225" y="5793170"/>
            <a:ext cx="0" cy="26908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1358327-099D-4D27-A7EA-52BE50650A1E}"/>
              </a:ext>
            </a:extLst>
          </p:cNvPr>
          <p:cNvCxnSpPr>
            <a:cxnSpLocks/>
          </p:cNvCxnSpPr>
          <p:nvPr/>
        </p:nvCxnSpPr>
        <p:spPr>
          <a:xfrm>
            <a:off x="6904743" y="5793170"/>
            <a:ext cx="0" cy="26908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4A45B9CA-420E-4C35-8B33-8C7A0753BF16}"/>
              </a:ext>
            </a:extLst>
          </p:cNvPr>
          <p:cNvCxnSpPr>
            <a:cxnSpLocks/>
          </p:cNvCxnSpPr>
          <p:nvPr/>
        </p:nvCxnSpPr>
        <p:spPr>
          <a:xfrm>
            <a:off x="9186511" y="5793170"/>
            <a:ext cx="0" cy="26908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7699E108-C6ED-493F-9073-1D7AA484170E}"/>
              </a:ext>
            </a:extLst>
          </p:cNvPr>
          <p:cNvCxnSpPr>
            <a:cxnSpLocks/>
          </p:cNvCxnSpPr>
          <p:nvPr/>
        </p:nvCxnSpPr>
        <p:spPr>
          <a:xfrm>
            <a:off x="11464264" y="5793170"/>
            <a:ext cx="0" cy="26908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AFAE5F27-02A9-4A41-AB69-AD3BAA951C1B}"/>
              </a:ext>
            </a:extLst>
          </p:cNvPr>
          <p:cNvCxnSpPr/>
          <p:nvPr/>
        </p:nvCxnSpPr>
        <p:spPr>
          <a:xfrm>
            <a:off x="9521206" y="3263387"/>
            <a:ext cx="16001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DCAABD1D-099D-4ABE-85A8-7A4419609EA3}"/>
              </a:ext>
            </a:extLst>
          </p:cNvPr>
          <p:cNvCxnSpPr>
            <a:cxnSpLocks/>
          </p:cNvCxnSpPr>
          <p:nvPr/>
        </p:nvCxnSpPr>
        <p:spPr>
          <a:xfrm flipH="1">
            <a:off x="10001257" y="3263387"/>
            <a:ext cx="16001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290C2D33-9076-4C2B-82C5-7138E36F9921}"/>
              </a:ext>
            </a:extLst>
          </p:cNvPr>
          <p:cNvSpPr txBox="1"/>
          <p:nvPr/>
        </p:nvSpPr>
        <p:spPr>
          <a:xfrm>
            <a:off x="8180349" y="2893965"/>
            <a:ext cx="1280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Decon 5 days less</a:t>
            </a:r>
          </a:p>
        </p:txBody>
      </p:sp>
      <p:cxnSp>
        <p:nvCxnSpPr>
          <p:cNvPr id="260" name="Connector: Elbow 259">
            <a:extLst>
              <a:ext uri="{FF2B5EF4-FFF2-40B4-BE49-F238E27FC236}">
                <a16:creationId xmlns:a16="http://schemas.microsoft.com/office/drawing/2014/main" id="{A1FBE72B-0185-4E24-8E77-19EA6DE9B78D}"/>
              </a:ext>
            </a:extLst>
          </p:cNvPr>
          <p:cNvCxnSpPr>
            <a:cxnSpLocks/>
          </p:cNvCxnSpPr>
          <p:nvPr/>
        </p:nvCxnSpPr>
        <p:spPr>
          <a:xfrm rot="5400000">
            <a:off x="8227872" y="3268848"/>
            <a:ext cx="3226734" cy="320032"/>
          </a:xfrm>
          <a:prstGeom prst="bentConnector3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974EB28-BBFC-4EBF-9F45-F290D9454A9B}"/>
              </a:ext>
            </a:extLst>
          </p:cNvPr>
          <p:cNvCxnSpPr>
            <a:cxnSpLocks/>
          </p:cNvCxnSpPr>
          <p:nvPr/>
        </p:nvCxnSpPr>
        <p:spPr>
          <a:xfrm flipV="1">
            <a:off x="3940415" y="3269743"/>
            <a:ext cx="0" cy="27699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A83B58AF-B70F-4B4B-BACB-2088B1ECA143}"/>
              </a:ext>
            </a:extLst>
          </p:cNvPr>
          <p:cNvSpPr txBox="1"/>
          <p:nvPr/>
        </p:nvSpPr>
        <p:spPr>
          <a:xfrm>
            <a:off x="2458348" y="3269743"/>
            <a:ext cx="975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35-day delay</a:t>
            </a: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3DD74D5F-591A-4F3C-8DBA-3A394277C463}"/>
              </a:ext>
            </a:extLst>
          </p:cNvPr>
          <p:cNvCxnSpPr>
            <a:cxnSpLocks/>
          </p:cNvCxnSpPr>
          <p:nvPr/>
        </p:nvCxnSpPr>
        <p:spPr>
          <a:xfrm flipV="1">
            <a:off x="3406140" y="3424185"/>
            <a:ext cx="514506" cy="26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5BE5CF63-84A9-4F27-BF08-B4249D4BF647}"/>
              </a:ext>
            </a:extLst>
          </p:cNvPr>
          <p:cNvSpPr/>
          <p:nvPr/>
        </p:nvSpPr>
        <p:spPr>
          <a:xfrm>
            <a:off x="9404350" y="2984370"/>
            <a:ext cx="419100" cy="263375"/>
          </a:xfrm>
          <a:custGeom>
            <a:avLst/>
            <a:gdLst>
              <a:gd name="connsiteX0" fmla="*/ 0 w 419100"/>
              <a:gd name="connsiteY0" fmla="*/ 79225 h 263375"/>
              <a:gd name="connsiteX1" fmla="*/ 279400 w 419100"/>
              <a:gd name="connsiteY1" fmla="*/ 9375 h 263375"/>
              <a:gd name="connsiteX2" fmla="*/ 419100 w 419100"/>
              <a:gd name="connsiteY2" fmla="*/ 263375 h 26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100" h="263375">
                <a:moveTo>
                  <a:pt x="0" y="79225"/>
                </a:moveTo>
                <a:cubicBezTo>
                  <a:pt x="104775" y="28954"/>
                  <a:pt x="209550" y="-21317"/>
                  <a:pt x="279400" y="9375"/>
                </a:cubicBezTo>
                <a:cubicBezTo>
                  <a:pt x="349250" y="40067"/>
                  <a:pt x="384175" y="151721"/>
                  <a:pt x="419100" y="26337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DFD0BF60-0CD2-4AF8-A720-D22652F25A15}"/>
              </a:ext>
            </a:extLst>
          </p:cNvPr>
          <p:cNvSpPr txBox="1"/>
          <p:nvPr/>
        </p:nvSpPr>
        <p:spPr>
          <a:xfrm>
            <a:off x="8533445" y="2347454"/>
            <a:ext cx="85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45days</a:t>
            </a:r>
          </a:p>
        </p:txBody>
      </p:sp>
      <p:sp>
        <p:nvSpPr>
          <p:cNvPr id="266" name="Arrow: Pentagon 265">
            <a:extLst>
              <a:ext uri="{FF2B5EF4-FFF2-40B4-BE49-F238E27FC236}">
                <a16:creationId xmlns:a16="http://schemas.microsoft.com/office/drawing/2014/main" id="{A332953F-F36B-490D-8020-37A23BC9CB78}"/>
              </a:ext>
            </a:extLst>
          </p:cNvPr>
          <p:cNvSpPr/>
          <p:nvPr/>
        </p:nvSpPr>
        <p:spPr>
          <a:xfrm>
            <a:off x="9373790" y="2402468"/>
            <a:ext cx="607248" cy="263375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Arrow: Pentagon 266">
            <a:extLst>
              <a:ext uri="{FF2B5EF4-FFF2-40B4-BE49-F238E27FC236}">
                <a16:creationId xmlns:a16="http://schemas.microsoft.com/office/drawing/2014/main" id="{9121C696-CDA3-4F62-9C3A-402E544075B2}"/>
              </a:ext>
            </a:extLst>
          </p:cNvPr>
          <p:cNvSpPr/>
          <p:nvPr/>
        </p:nvSpPr>
        <p:spPr>
          <a:xfrm rot="10800000">
            <a:off x="7923220" y="2398182"/>
            <a:ext cx="607248" cy="263375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478025F5-8181-4C2C-8D02-0DBA38D487B2}"/>
              </a:ext>
            </a:extLst>
          </p:cNvPr>
          <p:cNvSpPr txBox="1"/>
          <p:nvPr/>
        </p:nvSpPr>
        <p:spPr>
          <a:xfrm>
            <a:off x="8728784" y="4258799"/>
            <a:ext cx="90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23 days</a:t>
            </a:r>
          </a:p>
        </p:txBody>
      </p:sp>
      <p:sp>
        <p:nvSpPr>
          <p:cNvPr id="269" name="Arrow: Pentagon 268">
            <a:extLst>
              <a:ext uri="{FF2B5EF4-FFF2-40B4-BE49-F238E27FC236}">
                <a16:creationId xmlns:a16="http://schemas.microsoft.com/office/drawing/2014/main" id="{C08E4EED-E661-41EE-8028-20C422A22690}"/>
              </a:ext>
            </a:extLst>
          </p:cNvPr>
          <p:cNvSpPr/>
          <p:nvPr/>
        </p:nvSpPr>
        <p:spPr>
          <a:xfrm>
            <a:off x="9108032" y="4011395"/>
            <a:ext cx="563665" cy="263375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Arrow: Pentagon 269">
            <a:extLst>
              <a:ext uri="{FF2B5EF4-FFF2-40B4-BE49-F238E27FC236}">
                <a16:creationId xmlns:a16="http://schemas.microsoft.com/office/drawing/2014/main" id="{30AF9BB6-33DD-41BB-88DF-D7BA9640D65A}"/>
              </a:ext>
            </a:extLst>
          </p:cNvPr>
          <p:cNvSpPr/>
          <p:nvPr/>
        </p:nvSpPr>
        <p:spPr>
          <a:xfrm rot="10800000">
            <a:off x="8610172" y="4011395"/>
            <a:ext cx="516131" cy="263375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: Rounded Corners 273">
            <a:extLst>
              <a:ext uri="{FF2B5EF4-FFF2-40B4-BE49-F238E27FC236}">
                <a16:creationId xmlns:a16="http://schemas.microsoft.com/office/drawing/2014/main" id="{96302D7F-2F01-49D9-BC20-BE28839F1EDA}"/>
              </a:ext>
            </a:extLst>
          </p:cNvPr>
          <p:cNvSpPr/>
          <p:nvPr/>
        </p:nvSpPr>
        <p:spPr>
          <a:xfrm>
            <a:off x="5021695" y="5003700"/>
            <a:ext cx="4750965" cy="47260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3.4 Months</a:t>
            </a:r>
          </a:p>
        </p:txBody>
      </p:sp>
    </p:spTree>
    <p:extLst>
      <p:ext uri="{BB962C8B-B14F-4D97-AF65-F5344CB8AC3E}">
        <p14:creationId xmlns:p14="http://schemas.microsoft.com/office/powerpoint/2010/main" val="1021888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3AECE6-94EE-4A9D-9769-CD6B01F8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29" y="26413"/>
            <a:ext cx="5904571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Timing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671D9F-0623-4CBE-B123-8DF6C3700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00" y="1479937"/>
            <a:ext cx="6687654" cy="509068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now?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 contractors and salvage retailers want more projects and material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 and salvage infrastructure has matured and expanded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Actively investing in future – equipment, staff, retail space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Decline in demo permits presents a good time to expand (low risk)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C5546-537B-419A-A98A-96E14F52C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1" y="-19748"/>
            <a:ext cx="4824549" cy="6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3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AFB550-135B-4402-9001-3CC2FE56B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33544"/>
          <a:stretch/>
        </p:blipFill>
        <p:spPr>
          <a:xfrm>
            <a:off x="13062" y="3459678"/>
            <a:ext cx="2334578" cy="3401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4EE60C-3882-4910-9519-08AEFB156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t="16413"/>
          <a:stretch/>
        </p:blipFill>
        <p:spPr>
          <a:xfrm rot="5400000">
            <a:off x="4179399" y="535237"/>
            <a:ext cx="3346204" cy="2265169"/>
          </a:xfrm>
          <a:prstGeom prst="rect">
            <a:avLst/>
          </a:prstGeom>
        </p:spPr>
      </p:pic>
      <p:pic>
        <p:nvPicPr>
          <p:cNvPr id="1026" name="ii_jzzwsw8s7" descr="IMG_2401.JPG">
            <a:extLst>
              <a:ext uri="{FF2B5EF4-FFF2-40B4-BE49-F238E27FC236}">
                <a16:creationId xmlns:a16="http://schemas.microsoft.com/office/drawing/2014/main" id="{4524FF89-362D-4EBD-B3FC-32BFC718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9166" r="12472" b="14729"/>
          <a:stretch/>
        </p:blipFill>
        <p:spPr bwMode="auto">
          <a:xfrm>
            <a:off x="1918096" y="-5280"/>
            <a:ext cx="2668875" cy="33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i_jzzwuq4s11" descr="IMG_2406.JPG">
            <a:extLst>
              <a:ext uri="{FF2B5EF4-FFF2-40B4-BE49-F238E27FC236}">
                <a16:creationId xmlns:a16="http://schemas.microsoft.com/office/drawing/2014/main" id="{A8AF0D8D-4CE4-4B3B-9F31-7559B08AA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r="21902"/>
          <a:stretch/>
        </p:blipFill>
        <p:spPr bwMode="auto">
          <a:xfrm>
            <a:off x="9685712" y="-5280"/>
            <a:ext cx="2506288" cy="335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85077-38EA-42B5-BFC0-C3C4E554EA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"/>
          <a:stretch/>
        </p:blipFill>
        <p:spPr>
          <a:xfrm rot="5400000">
            <a:off x="6662297" y="464469"/>
            <a:ext cx="3346203" cy="2406705"/>
          </a:xfrm>
          <a:prstGeom prst="rect">
            <a:avLst/>
          </a:prstGeom>
        </p:spPr>
      </p:pic>
      <p:pic>
        <p:nvPicPr>
          <p:cNvPr id="1028" name="ii_jzzwfo2b2" descr="IMG_4343.JPG">
            <a:extLst>
              <a:ext uri="{FF2B5EF4-FFF2-40B4-BE49-F238E27FC236}">
                <a16:creationId xmlns:a16="http://schemas.microsoft.com/office/drawing/2014/main" id="{92414914-6188-46B5-ADCE-BEA65A865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r="9885"/>
          <a:stretch/>
        </p:blipFill>
        <p:spPr bwMode="auto">
          <a:xfrm>
            <a:off x="8700275" y="3459678"/>
            <a:ext cx="3491725" cy="340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1ddcb46-f026-4f29-ad89-5ed069780ecc@namprd09">
            <a:extLst>
              <a:ext uri="{FF2B5EF4-FFF2-40B4-BE49-F238E27FC236}">
                <a16:creationId xmlns:a16="http://schemas.microsoft.com/office/drawing/2014/main" id="{0FAAD61B-03BC-480A-BA5C-1BDA674CF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b="17359"/>
          <a:stretch/>
        </p:blipFill>
        <p:spPr bwMode="auto">
          <a:xfrm>
            <a:off x="2482829" y="3459678"/>
            <a:ext cx="2710627" cy="340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e0d334f-eddf-4f87-aed9-b5e7c30dec1a@namprd09">
            <a:extLst>
              <a:ext uri="{FF2B5EF4-FFF2-40B4-BE49-F238E27FC236}">
                <a16:creationId xmlns:a16="http://schemas.microsoft.com/office/drawing/2014/main" id="{E69160A9-15B5-4FF2-88A5-91C0525E3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19841" b="8065"/>
          <a:stretch/>
        </p:blipFill>
        <p:spPr bwMode="auto">
          <a:xfrm rot="5400000">
            <a:off x="5248777" y="3541581"/>
            <a:ext cx="3401217" cy="323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EFF81-8890-463C-9612-929BB9F65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5" t="28335" r="23090" b="28886"/>
          <a:stretch/>
        </p:blipFill>
        <p:spPr>
          <a:xfrm>
            <a:off x="-19448" y="1570"/>
            <a:ext cx="1807907" cy="33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9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51CFC-BEC6-49C7-8E34-0466C5C4A747}"/>
              </a:ext>
            </a:extLst>
          </p:cNvPr>
          <p:cNvSpPr txBox="1">
            <a:spLocks/>
          </p:cNvSpPr>
          <p:nvPr/>
        </p:nvSpPr>
        <p:spPr>
          <a:xfrm>
            <a:off x="4563770" y="2837511"/>
            <a:ext cx="2845402" cy="6840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Extra Slides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8DCE58-B53D-487B-B33A-35326412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96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5859701-FA99-4D31-8334-D2DD4903815A}"/>
              </a:ext>
            </a:extLst>
          </p:cNvPr>
          <p:cNvSpPr txBox="1">
            <a:spLocks/>
          </p:cNvSpPr>
          <p:nvPr/>
        </p:nvSpPr>
        <p:spPr>
          <a:xfrm>
            <a:off x="187713" y="211876"/>
            <a:ext cx="2845402" cy="6840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Geography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928E8-F491-4703-9569-789B642D5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2" r="3873" b="2614"/>
          <a:stretch/>
        </p:blipFill>
        <p:spPr>
          <a:xfrm>
            <a:off x="2887697" y="0"/>
            <a:ext cx="9304303" cy="6880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0F326-F759-4CC8-9CBB-FF1478875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6" r="88410"/>
          <a:stretch/>
        </p:blipFill>
        <p:spPr>
          <a:xfrm>
            <a:off x="761246" y="1544442"/>
            <a:ext cx="2126451" cy="19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4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CA58BA89-2E90-4517-AA5A-D4CDDDB2FA24}"/>
              </a:ext>
            </a:extLst>
          </p:cNvPr>
          <p:cNvSpPr/>
          <p:nvPr/>
        </p:nvSpPr>
        <p:spPr>
          <a:xfrm>
            <a:off x="5420358" y="1506523"/>
            <a:ext cx="4705406" cy="8309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E01786F5-5F16-43C3-9C07-BD1F2A691F67}"/>
              </a:ext>
            </a:extLst>
          </p:cNvPr>
          <p:cNvSpPr/>
          <p:nvPr/>
        </p:nvSpPr>
        <p:spPr>
          <a:xfrm>
            <a:off x="10131191" y="2384588"/>
            <a:ext cx="1938146" cy="1657685"/>
          </a:xfrm>
          <a:prstGeom prst="rightArrow">
            <a:avLst>
              <a:gd name="adj1" fmla="val 53912"/>
              <a:gd name="adj2" fmla="val 29819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D71F7A-0556-47F5-AD56-8AAD948E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Deconstruction Program Timeline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06F09C-D543-46D8-A805-47CFA3613874}"/>
              </a:ext>
            </a:extLst>
          </p:cNvPr>
          <p:cNvCxnSpPr/>
          <p:nvPr/>
        </p:nvCxnSpPr>
        <p:spPr>
          <a:xfrm>
            <a:off x="463138" y="5296230"/>
            <a:ext cx="11552748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7D02C6-77DF-43D7-88FA-B6A4CC00CAC8}"/>
              </a:ext>
            </a:extLst>
          </p:cNvPr>
          <p:cNvSpPr txBox="1"/>
          <p:nvPr/>
        </p:nvSpPr>
        <p:spPr>
          <a:xfrm>
            <a:off x="422766" y="5474359"/>
            <a:ext cx="641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Feb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EDF7D-9BE0-4E0F-B033-EA8F91EC963D}"/>
              </a:ext>
            </a:extLst>
          </p:cNvPr>
          <p:cNvSpPr txBox="1"/>
          <p:nvPr/>
        </p:nvSpPr>
        <p:spPr>
          <a:xfrm>
            <a:off x="1180194" y="547435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Apr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D91C9F-E4C1-4D7A-8E77-3D87D1B0D9B8}"/>
              </a:ext>
            </a:extLst>
          </p:cNvPr>
          <p:cNvSpPr/>
          <p:nvPr/>
        </p:nvSpPr>
        <p:spPr>
          <a:xfrm>
            <a:off x="278558" y="5999495"/>
            <a:ext cx="2732271" cy="461665"/>
          </a:xfrm>
          <a:prstGeom prst="rect">
            <a:avLst/>
          </a:prstGeom>
          <a:solidFill>
            <a:srgbClr val="F99D3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13AEB-1926-466E-921B-FBB7DB8CACA3}"/>
              </a:ext>
            </a:extLst>
          </p:cNvPr>
          <p:cNvSpPr txBox="1"/>
          <p:nvPr/>
        </p:nvSpPr>
        <p:spPr>
          <a:xfrm>
            <a:off x="2207498" y="547435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1683-66AC-4EBF-8950-6761D5F5C22D}"/>
              </a:ext>
            </a:extLst>
          </p:cNvPr>
          <p:cNvSpPr txBox="1"/>
          <p:nvPr/>
        </p:nvSpPr>
        <p:spPr>
          <a:xfrm>
            <a:off x="3752896" y="547435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Jul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41C01-7A9B-49A8-A4C9-CDB288D92323}"/>
              </a:ext>
            </a:extLst>
          </p:cNvPr>
          <p:cNvSpPr txBox="1"/>
          <p:nvPr/>
        </p:nvSpPr>
        <p:spPr>
          <a:xfrm>
            <a:off x="5067058" y="547435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D34C7-167F-472C-BE48-E2C3659EC70C}"/>
              </a:ext>
            </a:extLst>
          </p:cNvPr>
          <p:cNvSpPr txBox="1"/>
          <p:nvPr/>
        </p:nvSpPr>
        <p:spPr>
          <a:xfrm>
            <a:off x="-10102" y="1429334"/>
            <a:ext cx="264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Council Direction: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Advance 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Deconstruction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79FE80-596A-4744-9188-5815AAD37BD0}"/>
              </a:ext>
            </a:extLst>
          </p:cNvPr>
          <p:cNvSpPr txBox="1"/>
          <p:nvPr/>
        </p:nvSpPr>
        <p:spPr>
          <a:xfrm>
            <a:off x="733231" y="2841947"/>
            <a:ext cx="2121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econstruction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dvisory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roup (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DAG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864D6-AE2D-4954-A9F0-0D4753B8E584}"/>
              </a:ext>
            </a:extLst>
          </p:cNvPr>
          <p:cNvCxnSpPr>
            <a:cxnSpLocks/>
          </p:cNvCxnSpPr>
          <p:nvPr/>
        </p:nvCxnSpPr>
        <p:spPr>
          <a:xfrm>
            <a:off x="681052" y="2628700"/>
            <a:ext cx="0" cy="2667530"/>
          </a:xfrm>
          <a:prstGeom prst="line">
            <a:avLst/>
          </a:prstGeom>
          <a:ln w="31750">
            <a:solidFill>
              <a:srgbClr val="F99D3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1D87D4-E52B-4BD3-BD4C-CF90003EF89F}"/>
              </a:ext>
            </a:extLst>
          </p:cNvPr>
          <p:cNvSpPr txBox="1"/>
          <p:nvPr/>
        </p:nvSpPr>
        <p:spPr>
          <a:xfrm>
            <a:off x="3225475" y="1143969"/>
            <a:ext cx="2286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Ordinance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: Decon Code Language Approved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CBCDC0-0439-47A6-91DA-E5002708E6FE}"/>
              </a:ext>
            </a:extLst>
          </p:cNvPr>
          <p:cNvSpPr txBox="1"/>
          <p:nvPr/>
        </p:nvSpPr>
        <p:spPr>
          <a:xfrm>
            <a:off x="5421649" y="1527725"/>
            <a:ext cx="469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Phase II: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Decon Ordinance Effective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(&lt;=1916)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0982E2-34C3-40DF-8923-23E074B24DE5}"/>
              </a:ext>
            </a:extLst>
          </p:cNvPr>
          <p:cNvCxnSpPr>
            <a:cxnSpLocks/>
          </p:cNvCxnSpPr>
          <p:nvPr/>
        </p:nvCxnSpPr>
        <p:spPr>
          <a:xfrm>
            <a:off x="1522564" y="4096972"/>
            <a:ext cx="0" cy="1199258"/>
          </a:xfrm>
          <a:prstGeom prst="line">
            <a:avLst/>
          </a:prstGeom>
          <a:ln w="31750">
            <a:solidFill>
              <a:srgbClr val="F99D3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B5DA0F-75D5-4C75-A2B8-A89A335A75DE}"/>
              </a:ext>
            </a:extLst>
          </p:cNvPr>
          <p:cNvCxnSpPr>
            <a:cxnSpLocks/>
          </p:cNvCxnSpPr>
          <p:nvPr/>
        </p:nvCxnSpPr>
        <p:spPr>
          <a:xfrm>
            <a:off x="3893511" y="2761191"/>
            <a:ext cx="0" cy="2535039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ABB092-9687-490A-A87D-771723B7B207}"/>
              </a:ext>
            </a:extLst>
          </p:cNvPr>
          <p:cNvCxnSpPr>
            <a:cxnSpLocks/>
          </p:cNvCxnSpPr>
          <p:nvPr/>
        </p:nvCxnSpPr>
        <p:spPr>
          <a:xfrm>
            <a:off x="5404616" y="1338146"/>
            <a:ext cx="0" cy="3958084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7D523DC-C4FD-4594-9EE9-0A0093E2CBD3}"/>
              </a:ext>
            </a:extLst>
          </p:cNvPr>
          <p:cNvSpPr/>
          <p:nvPr/>
        </p:nvSpPr>
        <p:spPr>
          <a:xfrm>
            <a:off x="3010829" y="5999495"/>
            <a:ext cx="273227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44E9A7-0E62-400F-B45F-969DF934E865}"/>
              </a:ext>
            </a:extLst>
          </p:cNvPr>
          <p:cNvSpPr/>
          <p:nvPr/>
        </p:nvSpPr>
        <p:spPr>
          <a:xfrm>
            <a:off x="5742883" y="5999495"/>
            <a:ext cx="1915233" cy="461665"/>
          </a:xfrm>
          <a:prstGeom prst="rect">
            <a:avLst/>
          </a:prstGeom>
          <a:solidFill>
            <a:srgbClr val="F6867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2017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85EE97-D1DD-46C7-B845-5D10F95F6C36}"/>
              </a:ext>
            </a:extLst>
          </p:cNvPr>
          <p:cNvSpPr txBox="1"/>
          <p:nvPr/>
        </p:nvSpPr>
        <p:spPr>
          <a:xfrm>
            <a:off x="4028649" y="3142463"/>
            <a:ext cx="22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Contractor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Training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117124-4A06-4380-9B54-87E0E055126D}"/>
              </a:ext>
            </a:extLst>
          </p:cNvPr>
          <p:cNvSpPr txBox="1"/>
          <p:nvPr/>
        </p:nvSpPr>
        <p:spPr>
          <a:xfrm>
            <a:off x="6029309" y="3142463"/>
            <a:ext cx="1774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Workforce Training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BFDA45-A0C6-4CC1-BB1E-0A489353CE6A}"/>
              </a:ext>
            </a:extLst>
          </p:cNvPr>
          <p:cNvCxnSpPr/>
          <p:nvPr/>
        </p:nvCxnSpPr>
        <p:spPr>
          <a:xfrm>
            <a:off x="4223278" y="3955651"/>
            <a:ext cx="0" cy="1340579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546504-F506-4BC1-8538-1F721DF55078}"/>
              </a:ext>
            </a:extLst>
          </p:cNvPr>
          <p:cNvCxnSpPr>
            <a:cxnSpLocks/>
          </p:cNvCxnSpPr>
          <p:nvPr/>
        </p:nvCxnSpPr>
        <p:spPr>
          <a:xfrm>
            <a:off x="6204730" y="3955651"/>
            <a:ext cx="0" cy="1340579"/>
          </a:xfrm>
          <a:prstGeom prst="line">
            <a:avLst/>
          </a:prstGeom>
          <a:ln w="31750">
            <a:solidFill>
              <a:srgbClr val="F6867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81416D3-F23D-4BC0-89B0-8291431E91F9}"/>
              </a:ext>
            </a:extLst>
          </p:cNvPr>
          <p:cNvSpPr txBox="1"/>
          <p:nvPr/>
        </p:nvSpPr>
        <p:spPr>
          <a:xfrm>
            <a:off x="5846580" y="547435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Mar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65E675-F3E3-481A-862E-07BF804B20E3}"/>
              </a:ext>
            </a:extLst>
          </p:cNvPr>
          <p:cNvSpPr txBox="1"/>
          <p:nvPr/>
        </p:nvSpPr>
        <p:spPr>
          <a:xfrm>
            <a:off x="6731620" y="5474358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Aug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90F48C9-42C2-41C2-A4FE-313B752830FF}"/>
              </a:ext>
            </a:extLst>
          </p:cNvPr>
          <p:cNvSpPr/>
          <p:nvPr/>
        </p:nvSpPr>
        <p:spPr>
          <a:xfrm>
            <a:off x="7658116" y="5999495"/>
            <a:ext cx="101476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2018</a:t>
            </a:r>
            <a:endParaRPr lang="en-US" sz="2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4E1286-1C25-4422-9EF4-35CF34266807}"/>
              </a:ext>
            </a:extLst>
          </p:cNvPr>
          <p:cNvCxnSpPr>
            <a:cxnSpLocks/>
          </p:cNvCxnSpPr>
          <p:nvPr/>
        </p:nvCxnSpPr>
        <p:spPr>
          <a:xfrm>
            <a:off x="9365845" y="3962465"/>
            <a:ext cx="0" cy="1333765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781D759-9DC3-4FA4-A3BC-8C88A97F7BBC}"/>
              </a:ext>
            </a:extLst>
          </p:cNvPr>
          <p:cNvSpPr txBox="1"/>
          <p:nvPr/>
        </p:nvSpPr>
        <p:spPr>
          <a:xfrm>
            <a:off x="7286223" y="2344718"/>
            <a:ext cx="2376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Ordinance: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Proposed Amendment 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(1940 or earlier)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0564D2-2D3B-4F76-889C-A3A3701403FA}"/>
              </a:ext>
            </a:extLst>
          </p:cNvPr>
          <p:cNvSpPr txBox="1"/>
          <p:nvPr/>
        </p:nvSpPr>
        <p:spPr>
          <a:xfrm>
            <a:off x="9028126" y="5474359"/>
            <a:ext cx="696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Nov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883FF8-90C3-47DD-B01E-2F2077EBA69D}"/>
              </a:ext>
            </a:extLst>
          </p:cNvPr>
          <p:cNvSpPr/>
          <p:nvPr/>
        </p:nvSpPr>
        <p:spPr>
          <a:xfrm>
            <a:off x="8672878" y="5999495"/>
            <a:ext cx="113003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US" sz="2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444E0B0-FF0D-4E27-A0B7-EB52856A0B55}"/>
              </a:ext>
            </a:extLst>
          </p:cNvPr>
          <p:cNvSpPr/>
          <p:nvPr/>
        </p:nvSpPr>
        <p:spPr>
          <a:xfrm>
            <a:off x="9802912" y="5999495"/>
            <a:ext cx="200110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en-US" sz="24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B93BD7-D7CE-4C93-9E0D-B3D22622343A}"/>
              </a:ext>
            </a:extLst>
          </p:cNvPr>
          <p:cNvCxnSpPr>
            <a:cxnSpLocks/>
          </p:cNvCxnSpPr>
          <p:nvPr/>
        </p:nvCxnSpPr>
        <p:spPr>
          <a:xfrm>
            <a:off x="10135279" y="2556587"/>
            <a:ext cx="0" cy="2739643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A5CE130-D887-4B36-9613-762C24865152}"/>
              </a:ext>
            </a:extLst>
          </p:cNvPr>
          <p:cNvSpPr txBox="1"/>
          <p:nvPr/>
        </p:nvSpPr>
        <p:spPr>
          <a:xfrm>
            <a:off x="9827108" y="5474359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Jan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04342B-2FE9-482E-A059-6D7E19961C5B}"/>
              </a:ext>
            </a:extLst>
          </p:cNvPr>
          <p:cNvSpPr txBox="1"/>
          <p:nvPr/>
        </p:nvSpPr>
        <p:spPr>
          <a:xfrm>
            <a:off x="10131194" y="2794644"/>
            <a:ext cx="185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Phase III: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&lt;=1940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EF95858-6E47-4230-8421-38E316BB68EA}"/>
              </a:ext>
            </a:extLst>
          </p:cNvPr>
          <p:cNvSpPr/>
          <p:nvPr/>
        </p:nvSpPr>
        <p:spPr>
          <a:xfrm>
            <a:off x="2528345" y="4304373"/>
            <a:ext cx="4561062" cy="715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A90D68-FADA-4369-BAFE-08A9D9733B51}"/>
              </a:ext>
            </a:extLst>
          </p:cNvPr>
          <p:cNvSpPr txBox="1"/>
          <p:nvPr/>
        </p:nvSpPr>
        <p:spPr>
          <a:xfrm>
            <a:off x="2664391" y="4263682"/>
            <a:ext cx="329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Phase I: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Decon Grants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1BA720-4F4D-440D-8C7A-F0BE106F19E3}"/>
              </a:ext>
            </a:extLst>
          </p:cNvPr>
          <p:cNvCxnSpPr>
            <a:cxnSpLocks/>
          </p:cNvCxnSpPr>
          <p:nvPr/>
        </p:nvCxnSpPr>
        <p:spPr>
          <a:xfrm>
            <a:off x="2528344" y="4189719"/>
            <a:ext cx="0" cy="1106511"/>
          </a:xfrm>
          <a:prstGeom prst="line">
            <a:avLst/>
          </a:prstGeom>
          <a:ln w="31750">
            <a:solidFill>
              <a:srgbClr val="F99D3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CC8571-4462-4794-BCED-906D698BFF3B}"/>
              </a:ext>
            </a:extLst>
          </p:cNvPr>
          <p:cNvCxnSpPr>
            <a:cxnSpLocks/>
          </p:cNvCxnSpPr>
          <p:nvPr/>
        </p:nvCxnSpPr>
        <p:spPr>
          <a:xfrm>
            <a:off x="7089413" y="4189719"/>
            <a:ext cx="0" cy="1106511"/>
          </a:xfrm>
          <a:prstGeom prst="line">
            <a:avLst/>
          </a:prstGeom>
          <a:ln w="31750">
            <a:solidFill>
              <a:srgbClr val="F6867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EF645B0-5E51-497B-AEE6-5EB6F9C50C19}"/>
              </a:ext>
            </a:extLst>
          </p:cNvPr>
          <p:cNvCxnSpPr>
            <a:cxnSpLocks/>
          </p:cNvCxnSpPr>
          <p:nvPr/>
        </p:nvCxnSpPr>
        <p:spPr>
          <a:xfrm>
            <a:off x="8182232" y="4928839"/>
            <a:ext cx="0" cy="367391"/>
          </a:xfrm>
          <a:prstGeom prst="line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278BC88-D924-4302-95C7-290449D71713}"/>
              </a:ext>
            </a:extLst>
          </p:cNvPr>
          <p:cNvSpPr txBox="1"/>
          <p:nvPr/>
        </p:nvSpPr>
        <p:spPr>
          <a:xfrm>
            <a:off x="7388342" y="4167074"/>
            <a:ext cx="1778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Lead paint/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Asbestos Regs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DFF3767-C911-415C-A37C-1839A5C575A0}"/>
              </a:ext>
            </a:extLst>
          </p:cNvPr>
          <p:cNvSpPr/>
          <p:nvPr/>
        </p:nvSpPr>
        <p:spPr>
          <a:xfrm>
            <a:off x="7393762" y="2321102"/>
            <a:ext cx="4733102" cy="4374879"/>
          </a:xfrm>
          <a:custGeom>
            <a:avLst/>
            <a:gdLst>
              <a:gd name="connsiteX0" fmla="*/ 591194 w 4736652"/>
              <a:gd name="connsiteY0" fmla="*/ 121652 h 4374879"/>
              <a:gd name="connsiteX1" fmla="*/ 94805 w 4736652"/>
              <a:gd name="connsiteY1" fmla="*/ 944612 h 4374879"/>
              <a:gd name="connsiteX2" fmla="*/ 120931 w 4736652"/>
              <a:gd name="connsiteY2" fmla="*/ 1663069 h 4374879"/>
              <a:gd name="connsiteX3" fmla="*/ 1322714 w 4736652"/>
              <a:gd name="connsiteY3" fmla="*/ 1793698 h 4374879"/>
              <a:gd name="connsiteX4" fmla="*/ 1740725 w 4736652"/>
              <a:gd name="connsiteY4" fmla="*/ 2381527 h 4374879"/>
              <a:gd name="connsiteX5" fmla="*/ 1374965 w 4736652"/>
              <a:gd name="connsiteY5" fmla="*/ 3922944 h 4374879"/>
              <a:gd name="connsiteX6" fmla="*/ 2746565 w 4736652"/>
              <a:gd name="connsiteY6" fmla="*/ 4367081 h 4374879"/>
              <a:gd name="connsiteX7" fmla="*/ 3948348 w 4736652"/>
              <a:gd name="connsiteY7" fmla="*/ 4118887 h 4374879"/>
              <a:gd name="connsiteX8" fmla="*/ 4470862 w 4736652"/>
              <a:gd name="connsiteY8" fmla="*/ 3086921 h 4374879"/>
              <a:gd name="connsiteX9" fmla="*/ 4679868 w 4736652"/>
              <a:gd name="connsiteY9" fmla="*/ 2041892 h 4374879"/>
              <a:gd name="connsiteX10" fmla="*/ 4719057 w 4736652"/>
              <a:gd name="connsiteY10" fmla="*/ 539664 h 4374879"/>
              <a:gd name="connsiteX11" fmla="*/ 4431674 w 4736652"/>
              <a:gd name="connsiteY11" fmla="*/ 56338 h 4374879"/>
              <a:gd name="connsiteX12" fmla="*/ 3778531 w 4736652"/>
              <a:gd name="connsiteY12" fmla="*/ 17149 h 4374879"/>
              <a:gd name="connsiteX13" fmla="*/ 2785754 w 4736652"/>
              <a:gd name="connsiteY13" fmla="*/ 121652 h 4374879"/>
              <a:gd name="connsiteX14" fmla="*/ 1087582 w 4736652"/>
              <a:gd name="connsiteY14" fmla="*/ 56338 h 4374879"/>
              <a:gd name="connsiteX15" fmla="*/ 591194 w 4736652"/>
              <a:gd name="connsiteY15" fmla="*/ 121652 h 4374879"/>
              <a:gd name="connsiteX0" fmla="*/ 520969 w 4733102"/>
              <a:gd name="connsiteY0" fmla="*/ 235952 h 4374879"/>
              <a:gd name="connsiteX1" fmla="*/ 91255 w 4733102"/>
              <a:gd name="connsiteY1" fmla="*/ 944612 h 4374879"/>
              <a:gd name="connsiteX2" fmla="*/ 117381 w 4733102"/>
              <a:gd name="connsiteY2" fmla="*/ 1663069 h 4374879"/>
              <a:gd name="connsiteX3" fmla="*/ 1319164 w 4733102"/>
              <a:gd name="connsiteY3" fmla="*/ 1793698 h 4374879"/>
              <a:gd name="connsiteX4" fmla="*/ 1737175 w 4733102"/>
              <a:gd name="connsiteY4" fmla="*/ 2381527 h 4374879"/>
              <a:gd name="connsiteX5" fmla="*/ 1371415 w 4733102"/>
              <a:gd name="connsiteY5" fmla="*/ 3922944 h 4374879"/>
              <a:gd name="connsiteX6" fmla="*/ 2743015 w 4733102"/>
              <a:gd name="connsiteY6" fmla="*/ 4367081 h 4374879"/>
              <a:gd name="connsiteX7" fmla="*/ 3944798 w 4733102"/>
              <a:gd name="connsiteY7" fmla="*/ 4118887 h 4374879"/>
              <a:gd name="connsiteX8" fmla="*/ 4467312 w 4733102"/>
              <a:gd name="connsiteY8" fmla="*/ 3086921 h 4374879"/>
              <a:gd name="connsiteX9" fmla="*/ 4676318 w 4733102"/>
              <a:gd name="connsiteY9" fmla="*/ 2041892 h 4374879"/>
              <a:gd name="connsiteX10" fmla="*/ 4715507 w 4733102"/>
              <a:gd name="connsiteY10" fmla="*/ 539664 h 4374879"/>
              <a:gd name="connsiteX11" fmla="*/ 4428124 w 4733102"/>
              <a:gd name="connsiteY11" fmla="*/ 56338 h 4374879"/>
              <a:gd name="connsiteX12" fmla="*/ 3774981 w 4733102"/>
              <a:gd name="connsiteY12" fmla="*/ 17149 h 4374879"/>
              <a:gd name="connsiteX13" fmla="*/ 2782204 w 4733102"/>
              <a:gd name="connsiteY13" fmla="*/ 121652 h 4374879"/>
              <a:gd name="connsiteX14" fmla="*/ 1084032 w 4733102"/>
              <a:gd name="connsiteY14" fmla="*/ 56338 h 4374879"/>
              <a:gd name="connsiteX15" fmla="*/ 520969 w 4733102"/>
              <a:gd name="connsiteY15" fmla="*/ 235952 h 437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3102" h="4374879">
                <a:moveTo>
                  <a:pt x="520969" y="235952"/>
                </a:moveTo>
                <a:cubicBezTo>
                  <a:pt x="355506" y="383998"/>
                  <a:pt x="158520" y="706759"/>
                  <a:pt x="91255" y="944612"/>
                </a:cubicBezTo>
                <a:cubicBezTo>
                  <a:pt x="23990" y="1182465"/>
                  <a:pt x="-87270" y="1521555"/>
                  <a:pt x="117381" y="1663069"/>
                </a:cubicBezTo>
                <a:cubicBezTo>
                  <a:pt x="322032" y="1804583"/>
                  <a:pt x="1049198" y="1673955"/>
                  <a:pt x="1319164" y="1793698"/>
                </a:cubicBezTo>
                <a:cubicBezTo>
                  <a:pt x="1589130" y="1913441"/>
                  <a:pt x="1728467" y="2026653"/>
                  <a:pt x="1737175" y="2381527"/>
                </a:cubicBezTo>
                <a:cubicBezTo>
                  <a:pt x="1745883" y="2736401"/>
                  <a:pt x="1203775" y="3592018"/>
                  <a:pt x="1371415" y="3922944"/>
                </a:cubicBezTo>
                <a:cubicBezTo>
                  <a:pt x="1539055" y="4253870"/>
                  <a:pt x="2314118" y="4334424"/>
                  <a:pt x="2743015" y="4367081"/>
                </a:cubicBezTo>
                <a:cubicBezTo>
                  <a:pt x="3171912" y="4399738"/>
                  <a:pt x="3657415" y="4332247"/>
                  <a:pt x="3944798" y="4118887"/>
                </a:cubicBezTo>
                <a:cubicBezTo>
                  <a:pt x="4232181" y="3905527"/>
                  <a:pt x="4345392" y="3433087"/>
                  <a:pt x="4467312" y="3086921"/>
                </a:cubicBezTo>
                <a:cubicBezTo>
                  <a:pt x="4589232" y="2740755"/>
                  <a:pt x="4634952" y="2466435"/>
                  <a:pt x="4676318" y="2041892"/>
                </a:cubicBezTo>
                <a:cubicBezTo>
                  <a:pt x="4717684" y="1617349"/>
                  <a:pt x="4756873" y="870590"/>
                  <a:pt x="4715507" y="539664"/>
                </a:cubicBezTo>
                <a:cubicBezTo>
                  <a:pt x="4674141" y="208738"/>
                  <a:pt x="4584878" y="143424"/>
                  <a:pt x="4428124" y="56338"/>
                </a:cubicBezTo>
                <a:cubicBezTo>
                  <a:pt x="4271370" y="-30748"/>
                  <a:pt x="4049301" y="6263"/>
                  <a:pt x="3774981" y="17149"/>
                </a:cubicBezTo>
                <a:cubicBezTo>
                  <a:pt x="3500661" y="28035"/>
                  <a:pt x="3230695" y="115121"/>
                  <a:pt x="2782204" y="121652"/>
                </a:cubicBezTo>
                <a:cubicBezTo>
                  <a:pt x="2333713" y="128183"/>
                  <a:pt x="1460904" y="37288"/>
                  <a:pt x="1084032" y="56338"/>
                </a:cubicBezTo>
                <a:cubicBezTo>
                  <a:pt x="707160" y="75388"/>
                  <a:pt x="686432" y="87906"/>
                  <a:pt x="520969" y="235952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7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AE4BC-9ADD-4820-9D56-0107E1D3D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" r="38931"/>
          <a:stretch/>
        </p:blipFill>
        <p:spPr>
          <a:xfrm>
            <a:off x="0" y="0"/>
            <a:ext cx="5176030" cy="68449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6867C4-1603-4117-92A7-ABC1FE4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55" y="1683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E1C8-9E7E-490C-A695-46AFF6E60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985" y="1045029"/>
            <a:ext cx="6712059" cy="53427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First-in-the-nation deconstruction ordinance (requirement)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Portland’s leadership and local achievements are amplified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management matters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CE0747F-6764-49AA-89FD-8BBC6BAF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470767-CA13-431A-8677-96344F89D2A2}"/>
              </a:ext>
            </a:extLst>
          </p:cNvPr>
          <p:cNvSpPr/>
          <p:nvPr/>
        </p:nvSpPr>
        <p:spPr>
          <a:xfrm>
            <a:off x="704950" y="1236225"/>
            <a:ext cx="946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Incentives (deconstruction grants)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Requirements that could grow over time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D1229C-A679-45D4-9524-06B56708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Multi-Phased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477AC-5834-435F-A248-4DB6C072B243}"/>
              </a:ext>
            </a:extLst>
          </p:cNvPr>
          <p:cNvSpPr txBox="1"/>
          <p:nvPr/>
        </p:nvSpPr>
        <p:spPr>
          <a:xfrm>
            <a:off x="375749" y="3997867"/>
            <a:ext cx="260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 II: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CE924-1E45-412A-9BE6-36BBC993B30F}"/>
              </a:ext>
            </a:extLst>
          </p:cNvPr>
          <p:cNvSpPr txBox="1"/>
          <p:nvPr/>
        </p:nvSpPr>
        <p:spPr>
          <a:xfrm>
            <a:off x="413585" y="5027683"/>
            <a:ext cx="2542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 III: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8C2E3-9D61-416D-83EC-599891EB19BF}"/>
              </a:ext>
            </a:extLst>
          </p:cNvPr>
          <p:cNvSpPr txBox="1"/>
          <p:nvPr/>
        </p:nvSpPr>
        <p:spPr>
          <a:xfrm>
            <a:off x="413586" y="2968051"/>
            <a:ext cx="254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 I: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6C9D3-C8D3-4BD0-9B0B-1D80B41255A9}"/>
              </a:ext>
            </a:extLst>
          </p:cNvPr>
          <p:cNvSpPr/>
          <p:nvPr/>
        </p:nvSpPr>
        <p:spPr>
          <a:xfrm>
            <a:off x="2983832" y="2748829"/>
            <a:ext cx="2847960" cy="10071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 Grants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5B31B-E57B-48BF-A713-61D27AF9AE4B}"/>
              </a:ext>
            </a:extLst>
          </p:cNvPr>
          <p:cNvSpPr/>
          <p:nvPr/>
        </p:nvSpPr>
        <p:spPr>
          <a:xfrm>
            <a:off x="4595990" y="3755951"/>
            <a:ext cx="4371062" cy="10071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</a:t>
            </a:r>
          </a:p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Ordinance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625CA3-D92D-4FDC-BD23-9165A9D2B76F}"/>
              </a:ext>
            </a:extLst>
          </p:cNvPr>
          <p:cNvSpPr/>
          <p:nvPr/>
        </p:nvSpPr>
        <p:spPr>
          <a:xfrm>
            <a:off x="8938653" y="4763073"/>
            <a:ext cx="2427842" cy="10071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Amendment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0D09F-AE94-464C-A620-CB504DDC6BED}"/>
              </a:ext>
            </a:extLst>
          </p:cNvPr>
          <p:cNvSpPr txBox="1"/>
          <p:nvPr/>
        </p:nvSpPr>
        <p:spPr>
          <a:xfrm>
            <a:off x="2229496" y="6019113"/>
            <a:ext cx="1323601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42D824-B34A-4998-800F-5C7EED9E2796}"/>
              </a:ext>
            </a:extLst>
          </p:cNvPr>
          <p:cNvSpPr txBox="1"/>
          <p:nvPr/>
        </p:nvSpPr>
        <p:spPr>
          <a:xfrm>
            <a:off x="3553097" y="6019113"/>
            <a:ext cx="1323601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3DC4B2-562E-472C-A542-64D11BBC3BFF}"/>
              </a:ext>
            </a:extLst>
          </p:cNvPr>
          <p:cNvSpPr txBox="1"/>
          <p:nvPr/>
        </p:nvSpPr>
        <p:spPr>
          <a:xfrm>
            <a:off x="4876698" y="6019113"/>
            <a:ext cx="1323601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D94446-EAB9-4D96-BDDC-325B88EDAB94}"/>
              </a:ext>
            </a:extLst>
          </p:cNvPr>
          <p:cNvSpPr txBox="1"/>
          <p:nvPr/>
        </p:nvSpPr>
        <p:spPr>
          <a:xfrm>
            <a:off x="6200299" y="6019113"/>
            <a:ext cx="1323601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077649-5955-4E29-998E-7A2949201134}"/>
              </a:ext>
            </a:extLst>
          </p:cNvPr>
          <p:cNvSpPr txBox="1"/>
          <p:nvPr/>
        </p:nvSpPr>
        <p:spPr>
          <a:xfrm>
            <a:off x="7523900" y="6019113"/>
            <a:ext cx="1323601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6ACC2E-E384-48CF-A634-ADC60C8BC212}"/>
              </a:ext>
            </a:extLst>
          </p:cNvPr>
          <p:cNvSpPr txBox="1"/>
          <p:nvPr/>
        </p:nvSpPr>
        <p:spPr>
          <a:xfrm>
            <a:off x="8847501" y="6019113"/>
            <a:ext cx="1323601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566BF7-2DB2-4184-BFBD-7134E69EABBC}"/>
              </a:ext>
            </a:extLst>
          </p:cNvPr>
          <p:cNvCxnSpPr>
            <a:cxnSpLocks/>
          </p:cNvCxnSpPr>
          <p:nvPr/>
        </p:nvCxnSpPr>
        <p:spPr>
          <a:xfrm flipV="1">
            <a:off x="2229496" y="2705100"/>
            <a:ext cx="0" cy="389878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2643F66C-C479-4C06-8A35-6727DB5CA00A}"/>
              </a:ext>
            </a:extLst>
          </p:cNvPr>
          <p:cNvSpPr/>
          <p:nvPr/>
        </p:nvSpPr>
        <p:spPr>
          <a:xfrm rot="5400000">
            <a:off x="10734056" y="5047855"/>
            <a:ext cx="1567478" cy="425297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89E5AC-631E-44DB-8BC2-5716F1024739}"/>
              </a:ext>
            </a:extLst>
          </p:cNvPr>
          <p:cNvCxnSpPr>
            <a:cxnSpLocks/>
          </p:cNvCxnSpPr>
          <p:nvPr/>
        </p:nvCxnSpPr>
        <p:spPr>
          <a:xfrm>
            <a:off x="1986751" y="6019113"/>
            <a:ext cx="9743695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8A77FE2-F2E7-4EC1-A0E3-D696F406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7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041E5A9-12B4-40CA-A451-A080F1939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666521"/>
              </p:ext>
            </p:extLst>
          </p:nvPr>
        </p:nvGraphicFramePr>
        <p:xfrm>
          <a:off x="5486400" y="235131"/>
          <a:ext cx="6705599" cy="603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7EB26D6B-55B0-4646-A233-06295DC9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97" y="147364"/>
            <a:ext cx="6072051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Current Ordinance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E89987-8F25-44D0-B26F-F72A1593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" y="1472927"/>
            <a:ext cx="6816635" cy="514994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Purpose of the Deconstruction Ordinance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Deconstruction required for houses/duplexes: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Built in 1916 or earlier; or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Designated as historic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of including houses/duplexes built before 1941 by 2019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E4B0145-0D41-443C-AA5E-E12DF9AA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3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25332F-ABC4-427D-8E15-2439A73AE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24" y="1472927"/>
            <a:ext cx="6450876" cy="514994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Expand to houses and duplexes built in 1940 or earlier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 effective date of January 20, 2020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Applies to two-thirds of demolition permits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Demolition permits declining since 2016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46B14FD-0941-4961-81FB-F50754F6A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37325"/>
              </p:ext>
            </p:extLst>
          </p:nvPr>
        </p:nvGraphicFramePr>
        <p:xfrm>
          <a:off x="5486400" y="235131"/>
          <a:ext cx="6705599" cy="603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4E80333-9A19-46D8-902C-560B23F6CED4}"/>
              </a:ext>
            </a:extLst>
          </p:cNvPr>
          <p:cNvSpPr txBox="1">
            <a:spLocks/>
          </p:cNvSpPr>
          <p:nvPr/>
        </p:nvSpPr>
        <p:spPr>
          <a:xfrm>
            <a:off x="276497" y="147364"/>
            <a:ext cx="6072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Proposed Amendment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2F667B1-4AB7-4923-BAF4-F7E46AB9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6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9026E-FC30-48D4-9C47-88CA08EEE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688452"/>
              </p:ext>
            </p:extLst>
          </p:nvPr>
        </p:nvGraphicFramePr>
        <p:xfrm>
          <a:off x="1009231" y="1283935"/>
          <a:ext cx="8121316" cy="5459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8D8BD-FEBA-47E1-A491-A5A453BAB3EF}"/>
              </a:ext>
            </a:extLst>
          </p:cNvPr>
          <p:cNvSpPr txBox="1"/>
          <p:nvPr/>
        </p:nvSpPr>
        <p:spPr>
          <a:xfrm>
            <a:off x="4533771" y="6240141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Permit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C3CC1-690F-4E38-B678-7E36E9530F18}"/>
              </a:ext>
            </a:extLst>
          </p:cNvPr>
          <p:cNvSpPr txBox="1"/>
          <p:nvPr/>
        </p:nvSpPr>
        <p:spPr>
          <a:xfrm rot="16200000">
            <a:off x="2663511" y="4940879"/>
            <a:ext cx="9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FCCE96D-82D3-49F3-A340-1B539C0D44C2}"/>
              </a:ext>
            </a:extLst>
          </p:cNvPr>
          <p:cNvSpPr/>
          <p:nvPr/>
        </p:nvSpPr>
        <p:spPr>
          <a:xfrm>
            <a:off x="8498064" y="4502149"/>
            <a:ext cx="429658" cy="12557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4258D-61E9-45D3-8E13-D7CC6647E2DE}"/>
              </a:ext>
            </a:extLst>
          </p:cNvPr>
          <p:cNvSpPr txBox="1"/>
          <p:nvPr/>
        </p:nvSpPr>
        <p:spPr>
          <a:xfrm>
            <a:off x="9014169" y="4943716"/>
            <a:ext cx="21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Proposed (116/Year)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E5604-0D73-4400-BACB-AB93E8CD8F36}"/>
              </a:ext>
            </a:extLst>
          </p:cNvPr>
          <p:cNvSpPr txBox="1"/>
          <p:nvPr/>
        </p:nvSpPr>
        <p:spPr>
          <a:xfrm>
            <a:off x="890433" y="55712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CF033-A735-446A-92E6-1BC2189CE381}"/>
              </a:ext>
            </a:extLst>
          </p:cNvPr>
          <p:cNvSpPr txBox="1"/>
          <p:nvPr/>
        </p:nvSpPr>
        <p:spPr>
          <a:xfrm>
            <a:off x="773415" y="50246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3E72B-0D7C-4F8B-961F-9207D50276A3}"/>
              </a:ext>
            </a:extLst>
          </p:cNvPr>
          <p:cNvSpPr txBox="1"/>
          <p:nvPr/>
        </p:nvSpPr>
        <p:spPr>
          <a:xfrm>
            <a:off x="656395" y="44819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6F26B-FE73-492E-B077-9C68FA27BD94}"/>
              </a:ext>
            </a:extLst>
          </p:cNvPr>
          <p:cNvSpPr txBox="1"/>
          <p:nvPr/>
        </p:nvSpPr>
        <p:spPr>
          <a:xfrm>
            <a:off x="656395" y="39307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A3935F-1593-41EC-93BD-E582DB528993}"/>
              </a:ext>
            </a:extLst>
          </p:cNvPr>
          <p:cNvSpPr txBox="1"/>
          <p:nvPr/>
        </p:nvSpPr>
        <p:spPr>
          <a:xfrm>
            <a:off x="656395" y="339528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2A6F1-7988-4918-B33B-F63126B83847}"/>
              </a:ext>
            </a:extLst>
          </p:cNvPr>
          <p:cNvSpPr txBox="1"/>
          <p:nvPr/>
        </p:nvSpPr>
        <p:spPr>
          <a:xfrm>
            <a:off x="656395" y="28552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740159-46B2-4BAA-A26C-CF169783D2E8}"/>
              </a:ext>
            </a:extLst>
          </p:cNvPr>
          <p:cNvSpPr txBox="1"/>
          <p:nvPr/>
        </p:nvSpPr>
        <p:spPr>
          <a:xfrm>
            <a:off x="656395" y="229116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130CF-9A78-49B0-9DDA-CAD0661C421A}"/>
              </a:ext>
            </a:extLst>
          </p:cNvPr>
          <p:cNvSpPr txBox="1"/>
          <p:nvPr/>
        </p:nvSpPr>
        <p:spPr>
          <a:xfrm>
            <a:off x="656395" y="177498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350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9F995C-04A7-4690-BD95-C656B2B571DD}"/>
              </a:ext>
            </a:extLst>
          </p:cNvPr>
          <p:cNvSpPr txBox="1"/>
          <p:nvPr/>
        </p:nvSpPr>
        <p:spPr>
          <a:xfrm>
            <a:off x="656395" y="119842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032339-8B80-4790-AE65-F088AEEA7607}"/>
              </a:ext>
            </a:extLst>
          </p:cNvPr>
          <p:cNvCxnSpPr>
            <a:cxnSpLocks/>
          </p:cNvCxnSpPr>
          <p:nvPr/>
        </p:nvCxnSpPr>
        <p:spPr>
          <a:xfrm>
            <a:off x="2536010" y="4452075"/>
            <a:ext cx="5045726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E054CB-EB71-4136-A279-BC0667F96959}"/>
              </a:ext>
            </a:extLst>
          </p:cNvPr>
          <p:cNvSpPr txBox="1"/>
          <p:nvPr/>
        </p:nvSpPr>
        <p:spPr>
          <a:xfrm>
            <a:off x="7165068" y="458230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-5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53033C08-4213-4539-AB14-C646826C7347}"/>
              </a:ext>
            </a:extLst>
          </p:cNvPr>
          <p:cNvSpPr/>
          <p:nvPr/>
        </p:nvSpPr>
        <p:spPr>
          <a:xfrm>
            <a:off x="2602513" y="4457699"/>
            <a:ext cx="326999" cy="13001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5E5FE-4002-42A2-9E8A-0DCCD1ECF216}"/>
              </a:ext>
            </a:extLst>
          </p:cNvPr>
          <p:cNvSpPr txBox="1"/>
          <p:nvPr/>
        </p:nvSpPr>
        <p:spPr>
          <a:xfrm rot="16200000">
            <a:off x="4588211" y="5017086"/>
            <a:ext cx="9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8D1C389-6F0D-4C7A-AF2A-F85CD56CA71D}"/>
              </a:ext>
            </a:extLst>
          </p:cNvPr>
          <p:cNvSpPr/>
          <p:nvPr/>
        </p:nvSpPr>
        <p:spPr>
          <a:xfrm>
            <a:off x="4527213" y="4648200"/>
            <a:ext cx="326999" cy="11096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C498C1-C981-4F45-84F2-E6E45E636B9C}"/>
              </a:ext>
            </a:extLst>
          </p:cNvPr>
          <p:cNvSpPr txBox="1"/>
          <p:nvPr/>
        </p:nvSpPr>
        <p:spPr>
          <a:xfrm rot="16200000">
            <a:off x="6560791" y="5207571"/>
            <a:ext cx="9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840D3CEE-82EF-420D-BF1E-26D72CD5EBF7}"/>
              </a:ext>
            </a:extLst>
          </p:cNvPr>
          <p:cNvSpPr/>
          <p:nvPr/>
        </p:nvSpPr>
        <p:spPr>
          <a:xfrm>
            <a:off x="6504556" y="5016096"/>
            <a:ext cx="326999" cy="7417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90DA89-61FF-4EAA-A663-29B35D23823B}"/>
              </a:ext>
            </a:extLst>
          </p:cNvPr>
          <p:cNvSpPr txBox="1"/>
          <p:nvPr/>
        </p:nvSpPr>
        <p:spPr>
          <a:xfrm rot="16200000">
            <a:off x="-355888" y="3421191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# of Permits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CFC1CF-3636-4616-8DA5-6776A35BC864}"/>
              </a:ext>
            </a:extLst>
          </p:cNvPr>
          <p:cNvCxnSpPr>
            <a:cxnSpLocks/>
          </p:cNvCxnSpPr>
          <p:nvPr/>
        </p:nvCxnSpPr>
        <p:spPr>
          <a:xfrm>
            <a:off x="2300485" y="1455602"/>
            <a:ext cx="5650646" cy="2167920"/>
          </a:xfrm>
          <a:prstGeom prst="straightConnector1">
            <a:avLst/>
          </a:prstGeom>
          <a:ln w="22225">
            <a:solidFill>
              <a:schemeClr val="bg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78A29FA-16C4-4C09-9C34-BA2A97F40587}"/>
              </a:ext>
            </a:extLst>
          </p:cNvPr>
          <p:cNvSpPr txBox="1"/>
          <p:nvPr/>
        </p:nvSpPr>
        <p:spPr>
          <a:xfrm rot="1296353">
            <a:off x="3250337" y="1979221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Downward trend in demos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D07812-769F-45D3-94CE-14595C18FB44}"/>
              </a:ext>
            </a:extLst>
          </p:cNvPr>
          <p:cNvSpPr txBox="1"/>
          <p:nvPr/>
        </p:nvSpPr>
        <p:spPr>
          <a:xfrm>
            <a:off x="9130547" y="5354807"/>
            <a:ext cx="18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Note: 2019 permits projected based on first 9 months of permit activity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CD50175-AD7D-4DBE-8BEB-78D8D584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03868"/>
            <a:ext cx="11903891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Annual House Demo Permit Applications by Year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C9DF81-B8CB-40A4-B5BA-19D870C6E5D5}"/>
              </a:ext>
            </a:extLst>
          </p:cNvPr>
          <p:cNvCxnSpPr/>
          <p:nvPr/>
        </p:nvCxnSpPr>
        <p:spPr>
          <a:xfrm>
            <a:off x="7526625" y="4171950"/>
            <a:ext cx="0" cy="28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BE342A-E3DB-41C9-AE5F-3F1B28708098}"/>
              </a:ext>
            </a:extLst>
          </p:cNvPr>
          <p:cNvCxnSpPr>
            <a:cxnSpLocks/>
          </p:cNvCxnSpPr>
          <p:nvPr/>
        </p:nvCxnSpPr>
        <p:spPr>
          <a:xfrm flipV="1">
            <a:off x="7526596" y="4514259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413419E6-C2A8-4085-B93F-21D84106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1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F75430-49B4-4389-BB2F-714FC75D5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1" b="5820"/>
          <a:stretch/>
        </p:blipFill>
        <p:spPr>
          <a:xfrm>
            <a:off x="8626281" y="-1"/>
            <a:ext cx="3565719" cy="4075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C9C22-1E18-4020-9212-18FA099B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79" y="4177787"/>
            <a:ext cx="3565720" cy="26742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8850B6-A2EC-4DE7-ABFB-FF7474F3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1" y="1790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Benefits and Outcomes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0851E8-E41F-4F6E-B9A1-5C740490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11" y="1358538"/>
            <a:ext cx="8045838" cy="53204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Waste diversion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200 house deconstructions (1/3</a:t>
            </a:r>
            <a:r>
              <a:rPr lang="en-US" sz="28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all house demolitions)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2.4 million pounds of material recovered for </a:t>
            </a:r>
            <a:r>
              <a:rPr lang="en-US" sz="2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reuse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 carbon benefit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house - 7.6 metric tons of CO2eq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date - Equivalent to removal of 350 cars from the road for a year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5E45E08-A885-4AC9-9B10-CD3FCE9F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B06E80-1D76-4512-968E-A7EE0842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1" y="1790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Benefits and Outcomes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8E235F-3CD8-4033-A7BA-0D320DC40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11" y="1358537"/>
            <a:ext cx="8045838" cy="54994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Hazardous materials</a:t>
            </a:r>
          </a:p>
          <a:p>
            <a:pPr lvl="1">
              <a:spcAft>
                <a:spcPts val="1200"/>
              </a:spcAft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OHA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best practice for addressing lead paint/asbestos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deconstruction contractors have current lead/asbestos certifications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Increased opportunity for unabated hazmat discovery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B3CE4-EC60-405F-98D4-187AB0F15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/>
          <a:stretch/>
        </p:blipFill>
        <p:spPr>
          <a:xfrm>
            <a:off x="7530867" y="0"/>
            <a:ext cx="4661133" cy="68580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16DEAE-46D1-4329-832F-2D1B61C1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A5EBC1-3541-4EDF-8625-E8D434BA70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1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CD6C-8D97-439D-9BB0-02536C32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1" y="1790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Benefits and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7832B-31E9-4FEE-969C-184A9092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11" y="1358538"/>
            <a:ext cx="8045838" cy="503779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Economic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Focus on women, people of color and other disadvantaged groups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Grant priority 2015/2016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Contractor and workforce training 2016/2017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Oregon Tradeswomen 2019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VOZ work center de-nailing 2019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Earth Advantage/Metro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COBID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contractor training 2019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Workforce (35% people of color and 16% female)</a:t>
            </a:r>
          </a:p>
        </p:txBody>
      </p:sp>
      <p:pic>
        <p:nvPicPr>
          <p:cNvPr id="4" name="Picture 3" descr="cid:6fe5d676-edf8-4d90-b1bb-cf2e978f1c66@namprd09.prod.outlook.com">
            <a:extLst>
              <a:ext uri="{FF2B5EF4-FFF2-40B4-BE49-F238E27FC236}">
                <a16:creationId xmlns:a16="http://schemas.microsoft.com/office/drawing/2014/main" id="{B06B817F-559D-4163-8CFA-80227196A3CA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3460" b="42011"/>
          <a:stretch>
            <a:fillRect/>
          </a:stretch>
        </p:blipFill>
        <p:spPr bwMode="auto">
          <a:xfrm>
            <a:off x="8385717" y="0"/>
            <a:ext cx="3806283" cy="28206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2E369-A464-45A4-BBC2-6A2252F61B44}"/>
              </a:ext>
            </a:extLst>
          </p:cNvPr>
          <p:cNvSpPr txBox="1"/>
          <p:nvPr/>
        </p:nvSpPr>
        <p:spPr>
          <a:xfrm>
            <a:off x="8383802" y="2364467"/>
            <a:ext cx="3255711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VOZ Worker Center</a:t>
            </a:r>
          </a:p>
        </p:txBody>
      </p:sp>
      <p:pic>
        <p:nvPicPr>
          <p:cNvPr id="6" name="Picture 2" descr="1e222cdd-ce25-4655-a691-b2d5a5412eda@namprd09">
            <a:extLst>
              <a:ext uri="{FF2B5EF4-FFF2-40B4-BE49-F238E27FC236}">
                <a16:creationId xmlns:a16="http://schemas.microsoft.com/office/drawing/2014/main" id="{398518B3-EA95-4ED6-964B-7276B7B39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31833" r="34760" b="21826"/>
          <a:stretch/>
        </p:blipFill>
        <p:spPr bwMode="auto">
          <a:xfrm rot="5400000">
            <a:off x="8316366" y="2982367"/>
            <a:ext cx="3944984" cy="380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F591C-8F0B-4DB8-94E4-2FFE0204A2D0}"/>
              </a:ext>
            </a:extLst>
          </p:cNvPr>
          <p:cNvSpPr txBox="1"/>
          <p:nvPr/>
        </p:nvSpPr>
        <p:spPr>
          <a:xfrm>
            <a:off x="8412482" y="6396335"/>
            <a:ext cx="3255711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Newly Trained/Certified</a:t>
            </a:r>
          </a:p>
        </p:txBody>
      </p:sp>
    </p:spTree>
    <p:extLst>
      <p:ext uri="{BB962C8B-B14F-4D97-AF65-F5344CB8AC3E}">
        <p14:creationId xmlns:p14="http://schemas.microsoft.com/office/powerpoint/2010/main" val="3087678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26032</TotalTime>
  <Words>819</Words>
  <Application>Microsoft Office PowerPoint</Application>
  <PresentationFormat>Widescreen</PresentationFormat>
  <Paragraphs>251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Symbol</vt:lpstr>
      <vt:lpstr>Times New Roman</vt:lpstr>
      <vt:lpstr>Office Theme</vt:lpstr>
      <vt:lpstr>PowerPoint Presentation</vt:lpstr>
      <vt:lpstr>Background</vt:lpstr>
      <vt:lpstr>Multi-Phased Approach</vt:lpstr>
      <vt:lpstr>Current Ordinance</vt:lpstr>
      <vt:lpstr>PowerPoint Presentation</vt:lpstr>
      <vt:lpstr>Annual House Demo Permit Applications by Year</vt:lpstr>
      <vt:lpstr>Benefits and Outcomes</vt:lpstr>
      <vt:lpstr>Benefits and Outcomes</vt:lpstr>
      <vt:lpstr>Benefits and Outcomes</vt:lpstr>
      <vt:lpstr>Benefits and Outcomes</vt:lpstr>
      <vt:lpstr>Industry Growth (3 years)</vt:lpstr>
      <vt:lpstr>Cost of Deconstruction vs Mechanical Demo </vt:lpstr>
      <vt:lpstr>PowerPoint Presentation</vt:lpstr>
      <vt:lpstr>PowerPoint Presentation</vt:lpstr>
      <vt:lpstr>Timing</vt:lpstr>
      <vt:lpstr>PowerPoint Presentation</vt:lpstr>
      <vt:lpstr>PowerPoint Presentation</vt:lpstr>
      <vt:lpstr>PowerPoint Presentation</vt:lpstr>
      <vt:lpstr>Deconstruction Program 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Shawn</dc:creator>
  <cp:lastModifiedBy>Wood, Shawn</cp:lastModifiedBy>
  <cp:revision>173</cp:revision>
  <dcterms:created xsi:type="dcterms:W3CDTF">2019-09-24T16:10:41Z</dcterms:created>
  <dcterms:modified xsi:type="dcterms:W3CDTF">2019-11-05T17:30:40Z</dcterms:modified>
</cp:coreProperties>
</file>