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7" r:id="rId2"/>
    <p:sldId id="327" r:id="rId3"/>
    <p:sldId id="257" r:id="rId4"/>
    <p:sldId id="317" r:id="rId5"/>
    <p:sldId id="258" r:id="rId6"/>
    <p:sldId id="259" r:id="rId7"/>
    <p:sldId id="261" r:id="rId8"/>
    <p:sldId id="312" r:id="rId9"/>
    <p:sldId id="308" r:id="rId10"/>
    <p:sldId id="323" r:id="rId11"/>
    <p:sldId id="295" r:id="rId12"/>
    <p:sldId id="330" r:id="rId13"/>
    <p:sldId id="331" r:id="rId14"/>
    <p:sldId id="311" r:id="rId15"/>
    <p:sldId id="318" r:id="rId16"/>
    <p:sldId id="319" r:id="rId17"/>
    <p:sldId id="320" r:id="rId18"/>
    <p:sldId id="321" r:id="rId19"/>
    <p:sldId id="322" r:id="rId20"/>
    <p:sldId id="328" r:id="rId21"/>
    <p:sldId id="268" r:id="rId22"/>
    <p:sldId id="324" r:id="rId23"/>
    <p:sldId id="329" r:id="rId24"/>
    <p:sldId id="316" r:id="rId25"/>
    <p:sldId id="325" r:id="rId26"/>
    <p:sldId id="315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lard, Lora" initials="LL" lastIdx="1" clrIdx="0">
    <p:extLst>
      <p:ext uri="{19B8F6BF-5375-455C-9EA6-DF929625EA0E}">
        <p15:presenceInfo xmlns:p15="http://schemas.microsoft.com/office/powerpoint/2012/main" userId="S-1-5-21-1562068243-3890762121-1459926415-132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5B9BD5"/>
    <a:srgbClr val="0070C0"/>
    <a:srgbClr val="7030A0"/>
    <a:srgbClr val="002060"/>
    <a:srgbClr val="41719C"/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86740" autoAdjust="0"/>
  </p:normalViewPr>
  <p:slideViewPr>
    <p:cSldViewPr showGuides="1">
      <p:cViewPr>
        <p:scale>
          <a:sx n="80" d="100"/>
          <a:sy n="80" d="100"/>
        </p:scale>
        <p:origin x="1452" y="5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11B556-AF4E-4C55-86CF-FD3C24D929D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678952-A53C-4D70-AAFB-A21000076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12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39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03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04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37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8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39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16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Green Loop aims to follow </a:t>
            </a:r>
            <a:r>
              <a:rPr lang="en-US" b="1" baseline="0" dirty="0"/>
              <a:t>four key design principles</a:t>
            </a:r>
            <a:r>
              <a:rPr lang="en-US" baseline="0" dirty="0"/>
              <a:t>: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It will incorporate a </a:t>
            </a:r>
            <a:r>
              <a:rPr lang="en-US" b="1" baseline="0" dirty="0"/>
              <a:t>multi-use path </a:t>
            </a:r>
            <a:r>
              <a:rPr lang="en-US" baseline="0" dirty="0"/>
              <a:t>that is intended to accommodate but separate pedestrians and joggers from cyclists.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Though it will be located within many of Central City’s existing street network, the Green Loop will be </a:t>
            </a:r>
            <a:r>
              <a:rPr lang="en-US" b="1" baseline="0" dirty="0"/>
              <a:t>physically separated </a:t>
            </a:r>
            <a:r>
              <a:rPr lang="en-US" baseline="0" dirty="0"/>
              <a:t>from cars.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Where possible, the Green Loop will include a </a:t>
            </a:r>
            <a:r>
              <a:rPr lang="en-US" b="1" baseline="0" dirty="0"/>
              <a:t>connected tree canopy </a:t>
            </a:r>
            <a:r>
              <a:rPr lang="en-US" baseline="0" dirty="0"/>
              <a:t>as well as </a:t>
            </a:r>
            <a:r>
              <a:rPr lang="en-US" b="1" baseline="0" dirty="0"/>
              <a:t>pedestrian and bicycle-related amenities </a:t>
            </a:r>
            <a:r>
              <a:rPr lang="en-US" baseline="0" dirty="0"/>
              <a:t>su</a:t>
            </a:r>
            <a:r>
              <a:rPr lang="en-US" b="0" baseline="0" dirty="0"/>
              <a:t>ch as seating, bike racks, lighting, wayfinding, and water fountains.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Green Loop aims to follow </a:t>
            </a:r>
            <a:r>
              <a:rPr lang="en-US" b="1" baseline="0" dirty="0"/>
              <a:t>four key design principles</a:t>
            </a:r>
            <a:r>
              <a:rPr lang="en-US" baseline="0" dirty="0"/>
              <a:t>: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It will incorporate a </a:t>
            </a:r>
            <a:r>
              <a:rPr lang="en-US" b="1" baseline="0" dirty="0"/>
              <a:t>multi-use path </a:t>
            </a:r>
            <a:r>
              <a:rPr lang="en-US" baseline="0" dirty="0"/>
              <a:t>that is intended to accommodate but separate pedestrians and joggers from cyclists.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Though it will be located within many of Central City’s existing street network, the Green Loop will be </a:t>
            </a:r>
            <a:r>
              <a:rPr lang="en-US" b="1" baseline="0" dirty="0"/>
              <a:t>physically separated </a:t>
            </a:r>
            <a:r>
              <a:rPr lang="en-US" baseline="0" dirty="0"/>
              <a:t>from cars.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Where possible, the Green Loop will include a </a:t>
            </a:r>
            <a:r>
              <a:rPr lang="en-US" b="1" baseline="0" dirty="0"/>
              <a:t>connected tree canopy </a:t>
            </a:r>
            <a:r>
              <a:rPr lang="en-US" baseline="0" dirty="0"/>
              <a:t>as well as </a:t>
            </a:r>
            <a:r>
              <a:rPr lang="en-US" b="1" baseline="0" dirty="0"/>
              <a:t>pedestrian and bicycle-related amenities </a:t>
            </a:r>
            <a:r>
              <a:rPr lang="en-US" baseline="0" dirty="0"/>
              <a:t>su</a:t>
            </a:r>
            <a:r>
              <a:rPr lang="en-US" b="0" baseline="0" dirty="0"/>
              <a:t>ch as seating, bike racks, lighting, wayfinding, and water fountains.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14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8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aseline="0" dirty="0"/>
              <a:t>At its core, the Green Loop is a </a:t>
            </a:r>
            <a:r>
              <a:rPr lang="en-US" b="1" baseline="0" dirty="0"/>
              <a:t>6-mile walking and biking linear park</a:t>
            </a:r>
            <a:r>
              <a:rPr lang="en-US" baseline="0" dirty="0"/>
              <a:t>. The concept connects the Broadway Bridge on the northern end to the Tilikum Crossing Bridge at the southern end. Both of these locations have </a:t>
            </a:r>
            <a:r>
              <a:rPr lang="en-US" b="1" baseline="0" dirty="0"/>
              <a:t>tremendous redevelopment potential</a:t>
            </a:r>
            <a:r>
              <a:rPr lang="en-US" baseline="0" dirty="0"/>
              <a:t> that can bring people closer to the Willamette River. A series of clear east-west connections </a:t>
            </a:r>
            <a:r>
              <a:rPr lang="en-US" b="1" baseline="0" dirty="0"/>
              <a:t>link surrounding neighborhoods and districts</a:t>
            </a:r>
            <a:r>
              <a:rPr lang="en-US" baseline="0" dirty="0"/>
              <a:t> to the loop and on through to the river. The Green Loop is an example of </a:t>
            </a:r>
            <a:r>
              <a:rPr lang="en-US" b="1" baseline="0" dirty="0"/>
              <a:t>being more intentional </a:t>
            </a:r>
            <a:r>
              <a:rPr lang="en-US" baseline="0" dirty="0"/>
              <a:t>with the Central City’s street network, prioritizing some routes for some functions and others for others, ala the Transit Mall.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4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Besides a</a:t>
            </a:r>
            <a:r>
              <a:rPr lang="en-US" baseline="0" dirty="0"/>
              <a:t> way to move through the Central City, the </a:t>
            </a:r>
            <a:r>
              <a:rPr lang="en-US" b="0" baseline="0" dirty="0"/>
              <a:t>Green Loop </a:t>
            </a:r>
            <a:r>
              <a:rPr lang="en-US" b="1" baseline="0" dirty="0"/>
              <a:t>builds on the signature open space system </a:t>
            </a:r>
            <a:r>
              <a:rPr lang="en-US" baseline="0" dirty="0"/>
              <a:t>that exists today, most notably on the west side, while </a:t>
            </a:r>
            <a:r>
              <a:rPr lang="en-US" b="1" baseline="0" dirty="0"/>
              <a:t>creating opportunities </a:t>
            </a:r>
            <a:r>
              <a:rPr lang="en-US" baseline="0" dirty="0"/>
              <a:t>for gathering and recreating on the east side where there aren’t currently any places of respite or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0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Centers for Disease Control defines physical activity as </a:t>
            </a:r>
            <a:r>
              <a:rPr lang="en-US" b="1" dirty="0"/>
              <a:t>“anything that gets your body moving.”</a:t>
            </a:r>
            <a:r>
              <a:rPr lang="en-US" dirty="0"/>
              <a:t> Adults need regular physical activity, such as </a:t>
            </a:r>
            <a:r>
              <a:rPr lang="en-US" b="1" dirty="0"/>
              <a:t>brisk walking</a:t>
            </a:r>
            <a:r>
              <a:rPr lang="en-US" dirty="0"/>
              <a:t>, </a:t>
            </a:r>
            <a:r>
              <a:rPr lang="en-US" b="1" dirty="0"/>
              <a:t>jogging or running</a:t>
            </a:r>
            <a:r>
              <a:rPr lang="en-US" dirty="0"/>
              <a:t>, in addition to muscle-strengthening activities to help </a:t>
            </a:r>
            <a:r>
              <a:rPr lang="en-US" b="1" dirty="0"/>
              <a:t>improve overall health and fitness</a:t>
            </a:r>
            <a:r>
              <a:rPr lang="en-US" dirty="0"/>
              <a:t> and </a:t>
            </a:r>
            <a:r>
              <a:rPr lang="en-US" b="1" dirty="0"/>
              <a:t>reduce the risk for many chronic diseases</a:t>
            </a:r>
            <a:r>
              <a:rPr lang="en-US" dirty="0"/>
              <a:t>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Currently, the east side of the Central City is </a:t>
            </a:r>
            <a:r>
              <a:rPr lang="en-US" b="1" dirty="0"/>
              <a:t>park deficient</a:t>
            </a:r>
            <a:r>
              <a:rPr lang="en-US" dirty="0"/>
              <a:t>, meaning that workers and residents have few public outdoor places for gathering, recreating, or exercising.  The Green Loop is a linear park system, providing connections to existing open spaces and catalyzing new ones.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Today, 5% of Portlanders walk and 5% ride their bikes to work.  The Portland Plan’s goal is to </a:t>
            </a:r>
            <a:r>
              <a:rPr lang="en-US" b="1" dirty="0"/>
              <a:t>increase “active transportation” work-commute trips</a:t>
            </a:r>
            <a:r>
              <a:rPr lang="en-US" dirty="0"/>
              <a:t> to 7.5% walking and 25% cycling by 2035.  As the city’s largest employment center, the Central City needs to </a:t>
            </a:r>
            <a:r>
              <a:rPr lang="en-US" b="1" dirty="0"/>
              <a:t>offer a safe and welcome system for commuters </a:t>
            </a:r>
            <a:r>
              <a:rPr lang="en-US" dirty="0"/>
              <a:t>on foot and on bike.  The Green Loop is a </a:t>
            </a:r>
            <a:r>
              <a:rPr lang="en-US" b="1" dirty="0"/>
              <a:t>physically separated route </a:t>
            </a:r>
            <a:r>
              <a:rPr lang="en-US" dirty="0"/>
              <a:t>that will provide cyclists and walkers with </a:t>
            </a:r>
            <a:r>
              <a:rPr lang="en-US" b="1" dirty="0"/>
              <a:t>greater comfort and access to more places</a:t>
            </a:r>
            <a:r>
              <a:rPr lang="en-US" dirty="0"/>
              <a:t>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Green Loop </a:t>
            </a:r>
            <a:r>
              <a:rPr lang="en-US" b="1" dirty="0"/>
              <a:t>builds</a:t>
            </a:r>
            <a:r>
              <a:rPr lang="en-US" b="1" baseline="0" dirty="0"/>
              <a:t> on existing greenway paths and the Willamette River Loop </a:t>
            </a:r>
            <a:r>
              <a:rPr lang="en-US" baseline="0" dirty="0"/>
              <a:t>between the Steel and Hawthorne Bridges.  It adds a concentric ring roughly 10 blocks from the river, reaching the Central City’s </a:t>
            </a:r>
            <a:r>
              <a:rPr lang="en-US" b="1" baseline="0" dirty="0"/>
              <a:t>places of highest activity and potential density </a:t>
            </a:r>
            <a:r>
              <a:rPr lang="en-US" baseline="0" dirty="0"/>
              <a:t>with a series of safe </a:t>
            </a:r>
            <a:r>
              <a:rPr lang="en-US" b="1" baseline="0" dirty="0"/>
              <a:t>east-west connections </a:t>
            </a:r>
            <a:r>
              <a:rPr lang="en-US" baseline="0" dirty="0"/>
              <a:t>to surrounding areas.  </a:t>
            </a:r>
          </a:p>
          <a:p>
            <a:endParaRPr lang="en-US" baseline="0" dirty="0"/>
          </a:p>
          <a:p>
            <a:r>
              <a:rPr lang="en-US" baseline="0" dirty="0"/>
              <a:t>The Central City has a lot of room to grow in the next 35 years.  The diagram on the left shows a potential future build-out within the areas of high redevelopment capacity (circa 2012) in orange.  As the Central City grows, it has the </a:t>
            </a:r>
            <a:r>
              <a:rPr lang="en-US" b="1" baseline="0" dirty="0"/>
              <a:t>potential to shape new development </a:t>
            </a:r>
            <a:r>
              <a:rPr lang="en-US" baseline="0" dirty="0"/>
              <a:t>around the Green Loop’s recreation and open space network.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0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Centers for Disease Control defines physical activity as </a:t>
            </a:r>
            <a:r>
              <a:rPr lang="en-US" b="1" dirty="0"/>
              <a:t>“anything that gets your body moving.”</a:t>
            </a:r>
            <a:r>
              <a:rPr lang="en-US" dirty="0"/>
              <a:t> Adults need regular physical activity, such as </a:t>
            </a:r>
            <a:r>
              <a:rPr lang="en-US" b="1" dirty="0"/>
              <a:t>brisk walking</a:t>
            </a:r>
            <a:r>
              <a:rPr lang="en-US" dirty="0"/>
              <a:t>, </a:t>
            </a:r>
            <a:r>
              <a:rPr lang="en-US" b="1" dirty="0"/>
              <a:t>jogging or running</a:t>
            </a:r>
            <a:r>
              <a:rPr lang="en-US" dirty="0"/>
              <a:t>, in addition to muscle-strengthening activities to help </a:t>
            </a:r>
            <a:r>
              <a:rPr lang="en-US" b="1" dirty="0"/>
              <a:t>improve overall health and fitness</a:t>
            </a:r>
            <a:r>
              <a:rPr lang="en-US" dirty="0"/>
              <a:t> and </a:t>
            </a:r>
            <a:r>
              <a:rPr lang="en-US" b="1" dirty="0"/>
              <a:t>reduce the risk for many chronic diseases</a:t>
            </a:r>
            <a:r>
              <a:rPr lang="en-US" dirty="0"/>
              <a:t>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Currently, the east side of the Central City is </a:t>
            </a:r>
            <a:r>
              <a:rPr lang="en-US" b="1" dirty="0"/>
              <a:t>park deficient</a:t>
            </a:r>
            <a:r>
              <a:rPr lang="en-US" dirty="0"/>
              <a:t>, meaning that workers and residents have few public outdoor places for gathering, recreating, or exercising.  The Green Loop is a linear park system, providing connections to existing open spaces and catalyzing new ones.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Today, 5% of Portlanders walk and 5% ride their bikes to work.  The Portland Plan’s goal is to </a:t>
            </a:r>
            <a:r>
              <a:rPr lang="en-US" b="1" dirty="0"/>
              <a:t>increase “active transportation” work-commute trips</a:t>
            </a:r>
            <a:r>
              <a:rPr lang="en-US" dirty="0"/>
              <a:t> to 7.5% walking and 25% cycling by 2035.  As the city’s largest employment center, the Central City needs to </a:t>
            </a:r>
            <a:r>
              <a:rPr lang="en-US" b="1" dirty="0"/>
              <a:t>offer a safe and welcome system for commuters </a:t>
            </a:r>
            <a:r>
              <a:rPr lang="en-US" dirty="0"/>
              <a:t>on foot and on bike.  The Green Loop is a </a:t>
            </a:r>
            <a:r>
              <a:rPr lang="en-US" b="1" dirty="0"/>
              <a:t>physically separated route </a:t>
            </a:r>
            <a:r>
              <a:rPr lang="en-US" dirty="0"/>
              <a:t>that will provide cyclists and walkers with </a:t>
            </a:r>
            <a:r>
              <a:rPr lang="en-US" b="1" dirty="0"/>
              <a:t>greater comfort and access to more places</a:t>
            </a:r>
            <a:r>
              <a:rPr lang="en-US" dirty="0"/>
              <a:t>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1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6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75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9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9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9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D4735-11AD-4324-A8D2-BE12666825E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7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688D98-C319-4F5A-BFC2-7BC42B864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7459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26F9BB-4FAE-4DD0-8105-EDA60F9D374D}"/>
              </a:ext>
            </a:extLst>
          </p:cNvPr>
          <p:cNvSpPr/>
          <p:nvPr/>
        </p:nvSpPr>
        <p:spPr>
          <a:xfrm>
            <a:off x="0" y="0"/>
            <a:ext cx="12192000" cy="1291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4840" y="446827"/>
            <a:ext cx="1192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Loop: 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 21</a:t>
            </a:r>
            <a:r>
              <a:rPr lang="en-US" sz="28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Century Public Works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DC10B-41EC-4575-98BA-92A9AFF3B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0219"/>
            <a:ext cx="1105240" cy="10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8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A9D48-F990-4281-AD74-93C3EB35E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30" y="148590"/>
            <a:ext cx="3510602" cy="4499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3C59B-A717-4E36-A072-AF2DFE0EE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971" y="3454667"/>
            <a:ext cx="2680785" cy="346148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61ECE-4F05-4F47-89C9-ED889FE82246}"/>
              </a:ext>
            </a:extLst>
          </p:cNvPr>
          <p:cNvCxnSpPr>
            <a:cxnSpLocks/>
          </p:cNvCxnSpPr>
          <p:nvPr/>
        </p:nvCxnSpPr>
        <p:spPr>
          <a:xfrm flipH="1" flipV="1">
            <a:off x="6892638" y="609600"/>
            <a:ext cx="1117992" cy="498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3F12AA-5FF1-4F69-84CC-28EFD2CD85D4}"/>
              </a:ext>
            </a:extLst>
          </p:cNvPr>
          <p:cNvCxnSpPr>
            <a:cxnSpLocks/>
          </p:cNvCxnSpPr>
          <p:nvPr/>
        </p:nvCxnSpPr>
        <p:spPr>
          <a:xfrm flipH="1">
            <a:off x="7086600" y="2971800"/>
            <a:ext cx="92403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54F5B6-D681-4E08-B4E8-E06560DAE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68" y="404534"/>
            <a:ext cx="2863665" cy="36905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785B8E-80C8-4FD2-9DA3-EADA1BC8B2C4}"/>
              </a:ext>
            </a:extLst>
          </p:cNvPr>
          <p:cNvSpPr/>
          <p:nvPr/>
        </p:nvSpPr>
        <p:spPr>
          <a:xfrm>
            <a:off x="2643238" y="305572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CC2035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0C13CC-E036-4522-9956-0444977D9509}"/>
              </a:ext>
            </a:extLst>
          </p:cNvPr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DED6E-27F1-4908-BCE7-5A649DC54C2B}"/>
              </a:ext>
            </a:extLst>
          </p:cNvPr>
          <p:cNvSpPr txBox="1"/>
          <p:nvPr/>
        </p:nvSpPr>
        <p:spPr>
          <a:xfrm>
            <a:off x="7086600" y="4853266"/>
            <a:ext cx="4739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Zoning Code change: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12’ setback </a:t>
            </a:r>
            <a:r>
              <a:rPr lang="en-US" sz="2400" dirty="0"/>
              <a:t>along North and South Park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50% landscaped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E52CC08-752B-46C7-AD8D-4BCB5EC2CA57}"/>
              </a:ext>
            </a:extLst>
          </p:cNvPr>
          <p:cNvSpPr/>
          <p:nvPr/>
        </p:nvSpPr>
        <p:spPr>
          <a:xfrm>
            <a:off x="1112520" y="2407920"/>
            <a:ext cx="975360" cy="2057400"/>
          </a:xfrm>
          <a:custGeom>
            <a:avLst/>
            <a:gdLst>
              <a:gd name="connsiteX0" fmla="*/ 624840 w 929640"/>
              <a:gd name="connsiteY0" fmla="*/ 609600 h 2057400"/>
              <a:gd name="connsiteX1" fmla="*/ 640080 w 929640"/>
              <a:gd name="connsiteY1" fmla="*/ 0 h 2057400"/>
              <a:gd name="connsiteX2" fmla="*/ 929640 w 929640"/>
              <a:gd name="connsiteY2" fmla="*/ 0 h 2057400"/>
              <a:gd name="connsiteX3" fmla="*/ 929640 w 929640"/>
              <a:gd name="connsiteY3" fmla="*/ 655320 h 2057400"/>
              <a:gd name="connsiteX4" fmla="*/ 274320 w 929640"/>
              <a:gd name="connsiteY4" fmla="*/ 2057400 h 2057400"/>
              <a:gd name="connsiteX5" fmla="*/ 0 w 929640"/>
              <a:gd name="connsiteY5" fmla="*/ 1889760 h 2057400"/>
              <a:gd name="connsiteX6" fmla="*/ 624840 w 929640"/>
              <a:gd name="connsiteY6" fmla="*/ 609600 h 2057400"/>
              <a:gd name="connsiteX0" fmla="*/ 548640 w 929640"/>
              <a:gd name="connsiteY0" fmla="*/ 640080 h 2057400"/>
              <a:gd name="connsiteX1" fmla="*/ 640080 w 929640"/>
              <a:gd name="connsiteY1" fmla="*/ 0 h 2057400"/>
              <a:gd name="connsiteX2" fmla="*/ 929640 w 929640"/>
              <a:gd name="connsiteY2" fmla="*/ 0 h 2057400"/>
              <a:gd name="connsiteX3" fmla="*/ 929640 w 929640"/>
              <a:gd name="connsiteY3" fmla="*/ 655320 h 2057400"/>
              <a:gd name="connsiteX4" fmla="*/ 274320 w 929640"/>
              <a:gd name="connsiteY4" fmla="*/ 2057400 h 2057400"/>
              <a:gd name="connsiteX5" fmla="*/ 0 w 929640"/>
              <a:gd name="connsiteY5" fmla="*/ 1889760 h 2057400"/>
              <a:gd name="connsiteX6" fmla="*/ 548640 w 929640"/>
              <a:gd name="connsiteY6" fmla="*/ 640080 h 2057400"/>
              <a:gd name="connsiteX0" fmla="*/ 548640 w 929640"/>
              <a:gd name="connsiteY0" fmla="*/ 640080 h 2057400"/>
              <a:gd name="connsiteX1" fmla="*/ 563880 w 929640"/>
              <a:gd name="connsiteY1" fmla="*/ 0 h 2057400"/>
              <a:gd name="connsiteX2" fmla="*/ 929640 w 929640"/>
              <a:gd name="connsiteY2" fmla="*/ 0 h 2057400"/>
              <a:gd name="connsiteX3" fmla="*/ 929640 w 929640"/>
              <a:gd name="connsiteY3" fmla="*/ 655320 h 2057400"/>
              <a:gd name="connsiteX4" fmla="*/ 274320 w 929640"/>
              <a:gd name="connsiteY4" fmla="*/ 2057400 h 2057400"/>
              <a:gd name="connsiteX5" fmla="*/ 0 w 929640"/>
              <a:gd name="connsiteY5" fmla="*/ 1889760 h 2057400"/>
              <a:gd name="connsiteX6" fmla="*/ 548640 w 929640"/>
              <a:gd name="connsiteY6" fmla="*/ 640080 h 2057400"/>
              <a:gd name="connsiteX0" fmla="*/ 594360 w 975360"/>
              <a:gd name="connsiteY0" fmla="*/ 640080 h 2057400"/>
              <a:gd name="connsiteX1" fmla="*/ 609600 w 975360"/>
              <a:gd name="connsiteY1" fmla="*/ 0 h 2057400"/>
              <a:gd name="connsiteX2" fmla="*/ 975360 w 975360"/>
              <a:gd name="connsiteY2" fmla="*/ 0 h 2057400"/>
              <a:gd name="connsiteX3" fmla="*/ 975360 w 975360"/>
              <a:gd name="connsiteY3" fmla="*/ 655320 h 2057400"/>
              <a:gd name="connsiteX4" fmla="*/ 320040 w 975360"/>
              <a:gd name="connsiteY4" fmla="*/ 2057400 h 2057400"/>
              <a:gd name="connsiteX5" fmla="*/ 0 w 975360"/>
              <a:gd name="connsiteY5" fmla="*/ 1844040 h 2057400"/>
              <a:gd name="connsiteX6" fmla="*/ 594360 w 975360"/>
              <a:gd name="connsiteY6" fmla="*/ 64008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5360" h="2057400">
                <a:moveTo>
                  <a:pt x="594360" y="640080"/>
                </a:moveTo>
                <a:lnTo>
                  <a:pt x="609600" y="0"/>
                </a:lnTo>
                <a:lnTo>
                  <a:pt x="975360" y="0"/>
                </a:lnTo>
                <a:lnTo>
                  <a:pt x="975360" y="655320"/>
                </a:lnTo>
                <a:lnTo>
                  <a:pt x="320040" y="2057400"/>
                </a:lnTo>
                <a:lnTo>
                  <a:pt x="0" y="1844040"/>
                </a:lnTo>
                <a:lnTo>
                  <a:pt x="594360" y="64008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2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" r="32421"/>
          <a:stretch/>
        </p:blipFill>
        <p:spPr>
          <a:xfrm>
            <a:off x="394407" y="1031714"/>
            <a:ext cx="4438654" cy="2733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031714"/>
            <a:ext cx="3603755" cy="5566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67" y="1031714"/>
            <a:ext cx="3136127" cy="5566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34" y="3861026"/>
            <a:ext cx="3786566" cy="2761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FC8B35-E7FA-433A-81C0-3DE8011CD7AA}"/>
              </a:ext>
            </a:extLst>
          </p:cNvPr>
          <p:cNvSpPr/>
          <p:nvPr/>
        </p:nvSpPr>
        <p:spPr>
          <a:xfrm>
            <a:off x="533400" y="412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is about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951A8-05A4-44EF-A007-866A3CB689A6}"/>
              </a:ext>
            </a:extLst>
          </p:cNvPr>
          <p:cNvSpPr/>
          <p:nvPr/>
        </p:nvSpPr>
        <p:spPr>
          <a:xfrm>
            <a:off x="3383142" y="258948"/>
            <a:ext cx="5057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Community involvement.</a:t>
            </a:r>
          </a:p>
        </p:txBody>
      </p:sp>
    </p:spTree>
    <p:extLst>
      <p:ext uri="{BB962C8B-B14F-4D97-AF65-F5344CB8AC3E}">
        <p14:creationId xmlns:p14="http://schemas.microsoft.com/office/powerpoint/2010/main" val="81502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ABDF8F-8954-4406-89B6-72856957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164"/>
            <a:ext cx="12261272" cy="79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7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ABDF8F-8954-4406-89B6-72856957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164"/>
            <a:ext cx="12261271" cy="79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238" y="305572"/>
            <a:ext cx="5650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Capital Projects in Progress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1118175"/>
            <a:ext cx="4301537" cy="5644764"/>
            <a:chOff x="4350543" y="1127990"/>
            <a:chExt cx="4720415" cy="6194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t="12609" r="14422" b="7636"/>
            <a:stretch/>
          </p:blipFill>
          <p:spPr>
            <a:xfrm>
              <a:off x="4350543" y="1127990"/>
              <a:ext cx="4720415" cy="6194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696200" y="2819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96432" y="202298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7232" y="2583425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40794" y="56019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52769" y="528729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9286" y="5918143"/>
              <a:ext cx="609230" cy="58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69393" y="1376656"/>
              <a:ext cx="60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78216" y="2724833"/>
              <a:ext cx="60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45644" y="3902046"/>
              <a:ext cx="60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7143" y="5158857"/>
              <a:ext cx="60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73583" y="1982795"/>
              <a:ext cx="60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4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054213" y="52971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24971" y="4876800"/>
              <a:ext cx="60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7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7620167" y="546553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38659" y="5781752"/>
              <a:ext cx="609230" cy="709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8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41576" y="920117"/>
            <a:ext cx="6293224" cy="5632311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err="1">
                <a:latin typeface="Trebuchet MS" panose="020B0603020202020204" pitchFamily="34" charset="0"/>
              </a:rPr>
              <a:t>Trimet</a:t>
            </a:r>
            <a:r>
              <a:rPr lang="en-US" sz="2000" b="1" dirty="0">
                <a:latin typeface="Trebuchet MS" panose="020B0603020202020204" pitchFamily="34" charset="0"/>
              </a:rPr>
              <a:t>: Tilikum Crossing Bridge</a:t>
            </a:r>
          </a:p>
          <a:p>
            <a:pPr marL="457200" indent="-457200"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PBOT: Sullivan’s Gulch Crossing</a:t>
            </a:r>
          </a:p>
          <a:p>
            <a:pPr marL="457200" indent="-457200"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ODOT: I-5 Broadway/</a:t>
            </a:r>
            <a:r>
              <a:rPr lang="en-US" sz="2000" b="1" dirty="0" err="1">
                <a:latin typeface="Trebuchet MS" panose="020B0603020202020204" pitchFamily="34" charset="0"/>
              </a:rPr>
              <a:t>Weidler</a:t>
            </a:r>
            <a:r>
              <a:rPr lang="en-US" sz="2000" b="1" dirty="0">
                <a:latin typeface="Trebuchet MS" panose="020B0603020202020204" pitchFamily="34" charset="0"/>
              </a:rPr>
              <a:t> Interchange Project</a:t>
            </a:r>
          </a:p>
          <a:p>
            <a:pPr marL="457200" indent="-457200"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PDC: Broadway Corridor Framework Plan (USPS site)</a:t>
            </a:r>
          </a:p>
          <a:p>
            <a:pPr marL="457200" indent="-457200">
              <a:buFontTx/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PBOT: Central City in Motion</a:t>
            </a:r>
          </a:p>
          <a:p>
            <a:pPr marL="457200" indent="-457200">
              <a:buFontTx/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Metro/</a:t>
            </a:r>
            <a:r>
              <a:rPr lang="en-US" sz="2000" b="1" dirty="0" err="1">
                <a:latin typeface="Trebuchet MS" panose="020B0603020202020204" pitchFamily="34" charset="0"/>
              </a:rPr>
              <a:t>TriMet</a:t>
            </a:r>
            <a:r>
              <a:rPr lang="en-US" sz="2000" b="1" dirty="0">
                <a:latin typeface="Trebuchet MS" panose="020B0603020202020204" pitchFamily="34" charset="0"/>
              </a:rPr>
              <a:t>: SW Corridor connections to Central City</a:t>
            </a:r>
          </a:p>
          <a:p>
            <a:pPr marL="457200" indent="-457200">
              <a:buFontTx/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TBD: “Hill Park” connection</a:t>
            </a:r>
          </a:p>
          <a:p>
            <a:pPr marL="457200" indent="-457200">
              <a:buFontTx/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latin typeface="Trebuchet MS" panose="020B0603020202020204" pitchFamily="34" charset="0"/>
              </a:rPr>
              <a:t>Metro/</a:t>
            </a:r>
            <a:r>
              <a:rPr lang="en-US" sz="2000" b="1" dirty="0" err="1">
                <a:latin typeface="Trebuchet MS" panose="020B0603020202020204" pitchFamily="34" charset="0"/>
              </a:rPr>
              <a:t>TriMet</a:t>
            </a:r>
            <a:r>
              <a:rPr lang="en-US" sz="2000" b="1" dirty="0">
                <a:latin typeface="Trebuchet MS" panose="020B0603020202020204" pitchFamily="34" charset="0"/>
              </a:rPr>
              <a:t>: Division Transit Project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238" y="305572"/>
            <a:ext cx="8996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Analysis / Future Implementation in Progress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1118175"/>
            <a:ext cx="4301537" cy="5644764"/>
            <a:chOff x="4350543" y="1127990"/>
            <a:chExt cx="4720415" cy="6194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t="12609" r="14422" b="7636"/>
            <a:stretch/>
          </p:blipFill>
          <p:spPr>
            <a:xfrm>
              <a:off x="4350543" y="1127990"/>
              <a:ext cx="4720415" cy="6194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696200" y="2819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96432" y="202298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7232" y="2583425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40794" y="56019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52769" y="528729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54213" y="52971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20167" y="546553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F43E8C1-8F54-4CCC-8BE1-B4E211A9104F}"/>
              </a:ext>
            </a:extLst>
          </p:cNvPr>
          <p:cNvSpPr/>
          <p:nvPr/>
        </p:nvSpPr>
        <p:spPr>
          <a:xfrm>
            <a:off x="2727960" y="1889760"/>
            <a:ext cx="1371600" cy="1188720"/>
          </a:xfrm>
          <a:custGeom>
            <a:avLst/>
            <a:gdLst>
              <a:gd name="connsiteX0" fmla="*/ 0 w 2346960"/>
              <a:gd name="connsiteY0" fmla="*/ 182880 h 1508760"/>
              <a:gd name="connsiteX1" fmla="*/ 899160 w 2346960"/>
              <a:gd name="connsiteY1" fmla="*/ 1508760 h 1508760"/>
              <a:gd name="connsiteX2" fmla="*/ 1280160 w 2346960"/>
              <a:gd name="connsiteY2" fmla="*/ 1310640 h 1508760"/>
              <a:gd name="connsiteX3" fmla="*/ 1661160 w 2346960"/>
              <a:gd name="connsiteY3" fmla="*/ 1066800 h 1508760"/>
              <a:gd name="connsiteX4" fmla="*/ 2331720 w 2346960"/>
              <a:gd name="connsiteY4" fmla="*/ 929640 h 1508760"/>
              <a:gd name="connsiteX5" fmla="*/ 2346960 w 2346960"/>
              <a:gd name="connsiteY5" fmla="*/ 0 h 1508760"/>
              <a:gd name="connsiteX6" fmla="*/ 0 w 2346960"/>
              <a:gd name="connsiteY6" fmla="*/ 0 h 1508760"/>
              <a:gd name="connsiteX7" fmla="*/ 0 w 2346960"/>
              <a:gd name="connsiteY7" fmla="*/ 182880 h 1508760"/>
              <a:gd name="connsiteX0" fmla="*/ 0 w 2331720"/>
              <a:gd name="connsiteY0" fmla="*/ 18288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0 w 2331720"/>
              <a:gd name="connsiteY7" fmla="*/ 182880 h 1508760"/>
              <a:gd name="connsiteX0" fmla="*/ 137160 w 2331720"/>
              <a:gd name="connsiteY0" fmla="*/ 44196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137160 w 2331720"/>
              <a:gd name="connsiteY7" fmla="*/ 441960 h 1508760"/>
              <a:gd name="connsiteX0" fmla="*/ 0 w 2194560"/>
              <a:gd name="connsiteY0" fmla="*/ 106680 h 1173480"/>
              <a:gd name="connsiteX1" fmla="*/ 762000 w 2194560"/>
              <a:gd name="connsiteY1" fmla="*/ 1173480 h 1173480"/>
              <a:gd name="connsiteX2" fmla="*/ 1143000 w 2194560"/>
              <a:gd name="connsiteY2" fmla="*/ 975360 h 1173480"/>
              <a:gd name="connsiteX3" fmla="*/ 1524000 w 2194560"/>
              <a:gd name="connsiteY3" fmla="*/ 731520 h 1173480"/>
              <a:gd name="connsiteX4" fmla="*/ 2194560 w 2194560"/>
              <a:gd name="connsiteY4" fmla="*/ 594360 h 1173480"/>
              <a:gd name="connsiteX5" fmla="*/ 2179320 w 2194560"/>
              <a:gd name="connsiteY5" fmla="*/ 0 h 1173480"/>
              <a:gd name="connsiteX6" fmla="*/ 365760 w 2194560"/>
              <a:gd name="connsiteY6" fmla="*/ 15240 h 1173480"/>
              <a:gd name="connsiteX7" fmla="*/ 0 w 2194560"/>
              <a:gd name="connsiteY7" fmla="*/ 106680 h 1173480"/>
              <a:gd name="connsiteX0" fmla="*/ 0 w 2194560"/>
              <a:gd name="connsiteY0" fmla="*/ 121920 h 1188720"/>
              <a:gd name="connsiteX1" fmla="*/ 762000 w 2194560"/>
              <a:gd name="connsiteY1" fmla="*/ 1188720 h 1188720"/>
              <a:gd name="connsiteX2" fmla="*/ 1143000 w 2194560"/>
              <a:gd name="connsiteY2" fmla="*/ 990600 h 1188720"/>
              <a:gd name="connsiteX3" fmla="*/ 1524000 w 2194560"/>
              <a:gd name="connsiteY3" fmla="*/ 746760 h 1188720"/>
              <a:gd name="connsiteX4" fmla="*/ 2194560 w 2194560"/>
              <a:gd name="connsiteY4" fmla="*/ 609600 h 1188720"/>
              <a:gd name="connsiteX5" fmla="*/ 2179320 w 2194560"/>
              <a:gd name="connsiteY5" fmla="*/ 15240 h 1188720"/>
              <a:gd name="connsiteX6" fmla="*/ 365760 w 2194560"/>
              <a:gd name="connsiteY6" fmla="*/ 0 h 1188720"/>
              <a:gd name="connsiteX7" fmla="*/ 0 w 2194560"/>
              <a:gd name="connsiteY7" fmla="*/ 121920 h 1188720"/>
              <a:gd name="connsiteX0" fmla="*/ 0 w 2194560"/>
              <a:gd name="connsiteY0" fmla="*/ 167640 h 1234440"/>
              <a:gd name="connsiteX1" fmla="*/ 762000 w 2194560"/>
              <a:gd name="connsiteY1" fmla="*/ 1234440 h 1234440"/>
              <a:gd name="connsiteX2" fmla="*/ 1143000 w 2194560"/>
              <a:gd name="connsiteY2" fmla="*/ 1036320 h 1234440"/>
              <a:gd name="connsiteX3" fmla="*/ 1524000 w 2194560"/>
              <a:gd name="connsiteY3" fmla="*/ 792480 h 1234440"/>
              <a:gd name="connsiteX4" fmla="*/ 2194560 w 2194560"/>
              <a:gd name="connsiteY4" fmla="*/ 655320 h 1234440"/>
              <a:gd name="connsiteX5" fmla="*/ 1310640 w 2194560"/>
              <a:gd name="connsiteY5" fmla="*/ 0 h 1234440"/>
              <a:gd name="connsiteX6" fmla="*/ 365760 w 2194560"/>
              <a:gd name="connsiteY6" fmla="*/ 45720 h 1234440"/>
              <a:gd name="connsiteX7" fmla="*/ 0 w 2194560"/>
              <a:gd name="connsiteY7" fmla="*/ 167640 h 1234440"/>
              <a:gd name="connsiteX0" fmla="*/ 0 w 1524000"/>
              <a:gd name="connsiteY0" fmla="*/ 167640 h 1234440"/>
              <a:gd name="connsiteX1" fmla="*/ 762000 w 1524000"/>
              <a:gd name="connsiteY1" fmla="*/ 1234440 h 1234440"/>
              <a:gd name="connsiteX2" fmla="*/ 1143000 w 1524000"/>
              <a:gd name="connsiteY2" fmla="*/ 1036320 h 1234440"/>
              <a:gd name="connsiteX3" fmla="*/ 1524000 w 1524000"/>
              <a:gd name="connsiteY3" fmla="*/ 792480 h 1234440"/>
              <a:gd name="connsiteX4" fmla="*/ 1310640 w 1524000"/>
              <a:gd name="connsiteY4" fmla="*/ 472440 h 1234440"/>
              <a:gd name="connsiteX5" fmla="*/ 1310640 w 1524000"/>
              <a:gd name="connsiteY5" fmla="*/ 0 h 1234440"/>
              <a:gd name="connsiteX6" fmla="*/ 365760 w 1524000"/>
              <a:gd name="connsiteY6" fmla="*/ 45720 h 1234440"/>
              <a:gd name="connsiteX7" fmla="*/ 0 w 1524000"/>
              <a:gd name="connsiteY7" fmla="*/ 167640 h 1234440"/>
              <a:gd name="connsiteX0" fmla="*/ 0 w 1371600"/>
              <a:gd name="connsiteY0" fmla="*/ 167640 h 1234440"/>
              <a:gd name="connsiteX1" fmla="*/ 762000 w 1371600"/>
              <a:gd name="connsiteY1" fmla="*/ 1234440 h 1234440"/>
              <a:gd name="connsiteX2" fmla="*/ 1143000 w 1371600"/>
              <a:gd name="connsiteY2" fmla="*/ 1036320 h 1234440"/>
              <a:gd name="connsiteX3" fmla="*/ 1371600 w 1371600"/>
              <a:gd name="connsiteY3" fmla="*/ 792480 h 1234440"/>
              <a:gd name="connsiteX4" fmla="*/ 1310640 w 1371600"/>
              <a:gd name="connsiteY4" fmla="*/ 472440 h 1234440"/>
              <a:gd name="connsiteX5" fmla="*/ 1310640 w 1371600"/>
              <a:gd name="connsiteY5" fmla="*/ 0 h 1234440"/>
              <a:gd name="connsiteX6" fmla="*/ 365760 w 1371600"/>
              <a:gd name="connsiteY6" fmla="*/ 45720 h 1234440"/>
              <a:gd name="connsiteX7" fmla="*/ 0 w 1371600"/>
              <a:gd name="connsiteY7" fmla="*/ 167640 h 1234440"/>
              <a:gd name="connsiteX0" fmla="*/ 0 w 1371600"/>
              <a:gd name="connsiteY0" fmla="*/ 121920 h 1188720"/>
              <a:gd name="connsiteX1" fmla="*/ 762000 w 1371600"/>
              <a:gd name="connsiteY1" fmla="*/ 1188720 h 1188720"/>
              <a:gd name="connsiteX2" fmla="*/ 1143000 w 1371600"/>
              <a:gd name="connsiteY2" fmla="*/ 990600 h 1188720"/>
              <a:gd name="connsiteX3" fmla="*/ 1371600 w 1371600"/>
              <a:gd name="connsiteY3" fmla="*/ 746760 h 1188720"/>
              <a:gd name="connsiteX4" fmla="*/ 1310640 w 1371600"/>
              <a:gd name="connsiteY4" fmla="*/ 426720 h 1188720"/>
              <a:gd name="connsiteX5" fmla="*/ 1310640 w 1371600"/>
              <a:gd name="connsiteY5" fmla="*/ 15240 h 1188720"/>
              <a:gd name="connsiteX6" fmla="*/ 365760 w 1371600"/>
              <a:gd name="connsiteY6" fmla="*/ 0 h 1188720"/>
              <a:gd name="connsiteX7" fmla="*/ 0 w 1371600"/>
              <a:gd name="connsiteY7" fmla="*/ 1219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1188720">
                <a:moveTo>
                  <a:pt x="0" y="121920"/>
                </a:moveTo>
                <a:lnTo>
                  <a:pt x="762000" y="1188720"/>
                </a:lnTo>
                <a:lnTo>
                  <a:pt x="1143000" y="990600"/>
                </a:lnTo>
                <a:lnTo>
                  <a:pt x="1371600" y="746760"/>
                </a:lnTo>
                <a:lnTo>
                  <a:pt x="1310640" y="426720"/>
                </a:lnTo>
                <a:lnTo>
                  <a:pt x="1310640" y="15240"/>
                </a:lnTo>
                <a:lnTo>
                  <a:pt x="365760" y="0"/>
                </a:lnTo>
                <a:lnTo>
                  <a:pt x="0" y="12192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5E272CD-A98D-45E4-BDD9-D6A7474632DE}"/>
              </a:ext>
            </a:extLst>
          </p:cNvPr>
          <p:cNvSpPr/>
          <p:nvPr/>
        </p:nvSpPr>
        <p:spPr>
          <a:xfrm rot="234023">
            <a:off x="1214011" y="4744714"/>
            <a:ext cx="1377817" cy="768096"/>
          </a:xfrm>
          <a:custGeom>
            <a:avLst/>
            <a:gdLst>
              <a:gd name="connsiteX0" fmla="*/ 0 w 1341120"/>
              <a:gd name="connsiteY0" fmla="*/ 0 h 1386840"/>
              <a:gd name="connsiteX1" fmla="*/ 944880 w 1341120"/>
              <a:gd name="connsiteY1" fmla="*/ 381000 h 1386840"/>
              <a:gd name="connsiteX2" fmla="*/ 1173480 w 1341120"/>
              <a:gd name="connsiteY2" fmla="*/ 807720 h 1386840"/>
              <a:gd name="connsiteX3" fmla="*/ 1341120 w 1341120"/>
              <a:gd name="connsiteY3" fmla="*/ 1386840 h 1386840"/>
              <a:gd name="connsiteX4" fmla="*/ 198120 w 1341120"/>
              <a:gd name="connsiteY4" fmla="*/ 1325880 h 1386840"/>
              <a:gd name="connsiteX5" fmla="*/ 0 w 1341120"/>
              <a:gd name="connsiteY5" fmla="*/ 0 h 1386840"/>
              <a:gd name="connsiteX0" fmla="*/ 0 w 1341120"/>
              <a:gd name="connsiteY0" fmla="*/ 0 h 1386840"/>
              <a:gd name="connsiteX1" fmla="*/ 944880 w 1341120"/>
              <a:gd name="connsiteY1" fmla="*/ 381000 h 1386840"/>
              <a:gd name="connsiteX2" fmla="*/ 1173480 w 1341120"/>
              <a:gd name="connsiteY2" fmla="*/ 807720 h 1386840"/>
              <a:gd name="connsiteX3" fmla="*/ 1341120 w 1341120"/>
              <a:gd name="connsiteY3" fmla="*/ 1386840 h 1386840"/>
              <a:gd name="connsiteX4" fmla="*/ 338226 w 1341120"/>
              <a:gd name="connsiteY4" fmla="*/ 665232 h 1386840"/>
              <a:gd name="connsiteX5" fmla="*/ 0 w 1341120"/>
              <a:gd name="connsiteY5" fmla="*/ 0 h 1386840"/>
              <a:gd name="connsiteX0" fmla="*/ 0 w 1242926"/>
              <a:gd name="connsiteY0" fmla="*/ 0 h 1070996"/>
              <a:gd name="connsiteX1" fmla="*/ 944880 w 1242926"/>
              <a:gd name="connsiteY1" fmla="*/ 381000 h 1070996"/>
              <a:gd name="connsiteX2" fmla="*/ 1173480 w 1242926"/>
              <a:gd name="connsiteY2" fmla="*/ 807720 h 1070996"/>
              <a:gd name="connsiteX3" fmla="*/ 1242926 w 1242926"/>
              <a:gd name="connsiteY3" fmla="*/ 1070996 h 1070996"/>
              <a:gd name="connsiteX4" fmla="*/ 338226 w 1242926"/>
              <a:gd name="connsiteY4" fmla="*/ 665232 h 1070996"/>
              <a:gd name="connsiteX5" fmla="*/ 0 w 1242926"/>
              <a:gd name="connsiteY5" fmla="*/ 0 h 1070996"/>
              <a:gd name="connsiteX0" fmla="*/ 0 w 1242926"/>
              <a:gd name="connsiteY0" fmla="*/ 0 h 1070996"/>
              <a:gd name="connsiteX1" fmla="*/ 944880 w 1242926"/>
              <a:gd name="connsiteY1" fmla="*/ 381000 h 1070996"/>
              <a:gd name="connsiteX2" fmla="*/ 1161549 w 1242926"/>
              <a:gd name="connsiteY2" fmla="*/ 586861 h 1070996"/>
              <a:gd name="connsiteX3" fmla="*/ 1242926 w 1242926"/>
              <a:gd name="connsiteY3" fmla="*/ 1070996 h 1070996"/>
              <a:gd name="connsiteX4" fmla="*/ 338226 w 1242926"/>
              <a:gd name="connsiteY4" fmla="*/ 665232 h 1070996"/>
              <a:gd name="connsiteX5" fmla="*/ 0 w 1242926"/>
              <a:gd name="connsiteY5" fmla="*/ 0 h 1070996"/>
              <a:gd name="connsiteX0" fmla="*/ 0 w 1237419"/>
              <a:gd name="connsiteY0" fmla="*/ 0 h 969059"/>
              <a:gd name="connsiteX1" fmla="*/ 944880 w 1237419"/>
              <a:gd name="connsiteY1" fmla="*/ 381000 h 969059"/>
              <a:gd name="connsiteX2" fmla="*/ 1161549 w 1237419"/>
              <a:gd name="connsiteY2" fmla="*/ 586861 h 969059"/>
              <a:gd name="connsiteX3" fmla="*/ 1237419 w 1237419"/>
              <a:gd name="connsiteY3" fmla="*/ 969059 h 969059"/>
              <a:gd name="connsiteX4" fmla="*/ 338226 w 1237419"/>
              <a:gd name="connsiteY4" fmla="*/ 665232 h 969059"/>
              <a:gd name="connsiteX5" fmla="*/ 0 w 1237419"/>
              <a:gd name="connsiteY5" fmla="*/ 0 h 969059"/>
              <a:gd name="connsiteX0" fmla="*/ 78417 w 1315836"/>
              <a:gd name="connsiteY0" fmla="*/ 0 h 969059"/>
              <a:gd name="connsiteX1" fmla="*/ 1023297 w 1315836"/>
              <a:gd name="connsiteY1" fmla="*/ 381000 h 969059"/>
              <a:gd name="connsiteX2" fmla="*/ 1239966 w 1315836"/>
              <a:gd name="connsiteY2" fmla="*/ 586861 h 969059"/>
              <a:gd name="connsiteX3" fmla="*/ 1315836 w 1315836"/>
              <a:gd name="connsiteY3" fmla="*/ 969059 h 969059"/>
              <a:gd name="connsiteX4" fmla="*/ 0 w 1315836"/>
              <a:gd name="connsiteY4" fmla="*/ 462133 h 969059"/>
              <a:gd name="connsiteX5" fmla="*/ 78417 w 1315836"/>
              <a:gd name="connsiteY5" fmla="*/ 0 h 969059"/>
              <a:gd name="connsiteX0" fmla="*/ 0 w 1237419"/>
              <a:gd name="connsiteY0" fmla="*/ 0 h 969059"/>
              <a:gd name="connsiteX1" fmla="*/ 944880 w 1237419"/>
              <a:gd name="connsiteY1" fmla="*/ 381000 h 969059"/>
              <a:gd name="connsiteX2" fmla="*/ 1161549 w 1237419"/>
              <a:gd name="connsiteY2" fmla="*/ 586861 h 969059"/>
              <a:gd name="connsiteX3" fmla="*/ 1237419 w 1237419"/>
              <a:gd name="connsiteY3" fmla="*/ 969059 h 969059"/>
              <a:gd name="connsiteX4" fmla="*/ 147035 w 1237419"/>
              <a:gd name="connsiteY4" fmla="*/ 630481 h 969059"/>
              <a:gd name="connsiteX5" fmla="*/ 0 w 1237419"/>
              <a:gd name="connsiteY5" fmla="*/ 0 h 969059"/>
              <a:gd name="connsiteX0" fmla="*/ 0 w 1161549"/>
              <a:gd name="connsiteY0" fmla="*/ 0 h 859402"/>
              <a:gd name="connsiteX1" fmla="*/ 944880 w 1161549"/>
              <a:gd name="connsiteY1" fmla="*/ 381000 h 859402"/>
              <a:gd name="connsiteX2" fmla="*/ 1161549 w 1161549"/>
              <a:gd name="connsiteY2" fmla="*/ 586861 h 859402"/>
              <a:gd name="connsiteX3" fmla="*/ 1123316 w 1161549"/>
              <a:gd name="connsiteY3" fmla="*/ 859402 h 859402"/>
              <a:gd name="connsiteX4" fmla="*/ 147035 w 1161549"/>
              <a:gd name="connsiteY4" fmla="*/ 630481 h 859402"/>
              <a:gd name="connsiteX5" fmla="*/ 0 w 1161549"/>
              <a:gd name="connsiteY5" fmla="*/ 0 h 859402"/>
              <a:gd name="connsiteX0" fmla="*/ 0 w 1161549"/>
              <a:gd name="connsiteY0" fmla="*/ 0 h 859402"/>
              <a:gd name="connsiteX1" fmla="*/ 1134235 w 1161549"/>
              <a:gd name="connsiteY1" fmla="*/ 381772 h 859402"/>
              <a:gd name="connsiteX2" fmla="*/ 1161549 w 1161549"/>
              <a:gd name="connsiteY2" fmla="*/ 586861 h 859402"/>
              <a:gd name="connsiteX3" fmla="*/ 1123316 w 1161549"/>
              <a:gd name="connsiteY3" fmla="*/ 859402 h 859402"/>
              <a:gd name="connsiteX4" fmla="*/ 147035 w 1161549"/>
              <a:gd name="connsiteY4" fmla="*/ 630481 h 859402"/>
              <a:gd name="connsiteX5" fmla="*/ 0 w 1161549"/>
              <a:gd name="connsiteY5" fmla="*/ 0 h 859402"/>
              <a:gd name="connsiteX0" fmla="*/ 0 w 1232830"/>
              <a:gd name="connsiteY0" fmla="*/ 0 h 884114"/>
              <a:gd name="connsiteX1" fmla="*/ 1134235 w 1232830"/>
              <a:gd name="connsiteY1" fmla="*/ 381772 h 884114"/>
              <a:gd name="connsiteX2" fmla="*/ 1161549 w 1232830"/>
              <a:gd name="connsiteY2" fmla="*/ 586861 h 884114"/>
              <a:gd name="connsiteX3" fmla="*/ 1232830 w 1232830"/>
              <a:gd name="connsiteY3" fmla="*/ 884114 h 884114"/>
              <a:gd name="connsiteX4" fmla="*/ 147035 w 1232830"/>
              <a:gd name="connsiteY4" fmla="*/ 630481 h 884114"/>
              <a:gd name="connsiteX5" fmla="*/ 0 w 1232830"/>
              <a:gd name="connsiteY5" fmla="*/ 0 h 884114"/>
              <a:gd name="connsiteX0" fmla="*/ 0 w 1136776"/>
              <a:gd name="connsiteY0" fmla="*/ 0 h 858244"/>
              <a:gd name="connsiteX1" fmla="*/ 1038181 w 1136776"/>
              <a:gd name="connsiteY1" fmla="*/ 355902 h 858244"/>
              <a:gd name="connsiteX2" fmla="*/ 1065495 w 1136776"/>
              <a:gd name="connsiteY2" fmla="*/ 560991 h 858244"/>
              <a:gd name="connsiteX3" fmla="*/ 1136776 w 1136776"/>
              <a:gd name="connsiteY3" fmla="*/ 858244 h 858244"/>
              <a:gd name="connsiteX4" fmla="*/ 50981 w 1136776"/>
              <a:gd name="connsiteY4" fmla="*/ 604611 h 858244"/>
              <a:gd name="connsiteX5" fmla="*/ 0 w 1136776"/>
              <a:gd name="connsiteY5" fmla="*/ 0 h 858244"/>
              <a:gd name="connsiteX0" fmla="*/ 82923 w 1219699"/>
              <a:gd name="connsiteY0" fmla="*/ 0 h 858244"/>
              <a:gd name="connsiteX1" fmla="*/ 1121104 w 1219699"/>
              <a:gd name="connsiteY1" fmla="*/ 355902 h 858244"/>
              <a:gd name="connsiteX2" fmla="*/ 1148418 w 1219699"/>
              <a:gd name="connsiteY2" fmla="*/ 560991 h 858244"/>
              <a:gd name="connsiteX3" fmla="*/ 1219699 w 1219699"/>
              <a:gd name="connsiteY3" fmla="*/ 858244 h 858244"/>
              <a:gd name="connsiteX4" fmla="*/ 133904 w 1219699"/>
              <a:gd name="connsiteY4" fmla="*/ 604611 h 858244"/>
              <a:gd name="connsiteX5" fmla="*/ 0 w 1219699"/>
              <a:gd name="connsiteY5" fmla="*/ 370099 h 858244"/>
              <a:gd name="connsiteX6" fmla="*/ 82923 w 1219699"/>
              <a:gd name="connsiteY6" fmla="*/ 0 h 858244"/>
              <a:gd name="connsiteX0" fmla="*/ 82923 w 1219699"/>
              <a:gd name="connsiteY0" fmla="*/ 0 h 858244"/>
              <a:gd name="connsiteX1" fmla="*/ 1121104 w 1219699"/>
              <a:gd name="connsiteY1" fmla="*/ 355902 h 858244"/>
              <a:gd name="connsiteX2" fmla="*/ 1148418 w 1219699"/>
              <a:gd name="connsiteY2" fmla="*/ 560991 h 858244"/>
              <a:gd name="connsiteX3" fmla="*/ 1219699 w 1219699"/>
              <a:gd name="connsiteY3" fmla="*/ 858244 h 858244"/>
              <a:gd name="connsiteX4" fmla="*/ 312552 w 1219699"/>
              <a:gd name="connsiteY4" fmla="*/ 657509 h 858244"/>
              <a:gd name="connsiteX5" fmla="*/ 0 w 1219699"/>
              <a:gd name="connsiteY5" fmla="*/ 370099 h 858244"/>
              <a:gd name="connsiteX6" fmla="*/ 82923 w 1219699"/>
              <a:gd name="connsiteY6" fmla="*/ 0 h 85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99" h="858244">
                <a:moveTo>
                  <a:pt x="82923" y="0"/>
                </a:moveTo>
                <a:lnTo>
                  <a:pt x="1121104" y="355902"/>
                </a:lnTo>
                <a:lnTo>
                  <a:pt x="1148418" y="560991"/>
                </a:lnTo>
                <a:lnTo>
                  <a:pt x="1219699" y="858244"/>
                </a:lnTo>
                <a:lnTo>
                  <a:pt x="312552" y="657509"/>
                </a:lnTo>
                <a:cubicBezTo>
                  <a:pt x="305034" y="598902"/>
                  <a:pt x="7518" y="428706"/>
                  <a:pt x="0" y="370099"/>
                </a:cubicBezTo>
                <a:lnTo>
                  <a:pt x="82923" y="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2B64614-E982-4A7B-AE71-86E8BE4AB393}"/>
              </a:ext>
            </a:extLst>
          </p:cNvPr>
          <p:cNvSpPr/>
          <p:nvPr/>
        </p:nvSpPr>
        <p:spPr>
          <a:xfrm>
            <a:off x="1706880" y="2758440"/>
            <a:ext cx="914400" cy="1066800"/>
          </a:xfrm>
          <a:custGeom>
            <a:avLst/>
            <a:gdLst>
              <a:gd name="connsiteX0" fmla="*/ 213360 w 914400"/>
              <a:gd name="connsiteY0" fmla="*/ 0 h 1066800"/>
              <a:gd name="connsiteX1" fmla="*/ 914400 w 914400"/>
              <a:gd name="connsiteY1" fmla="*/ 30480 h 1066800"/>
              <a:gd name="connsiteX2" fmla="*/ 746760 w 914400"/>
              <a:gd name="connsiteY2" fmla="*/ 563880 h 1066800"/>
              <a:gd name="connsiteX3" fmla="*/ 518160 w 914400"/>
              <a:gd name="connsiteY3" fmla="*/ 1066800 h 1066800"/>
              <a:gd name="connsiteX4" fmla="*/ 0 w 914400"/>
              <a:gd name="connsiteY4" fmla="*/ 868680 h 1066800"/>
              <a:gd name="connsiteX5" fmla="*/ 228600 w 914400"/>
              <a:gd name="connsiteY5" fmla="*/ 441960 h 1066800"/>
              <a:gd name="connsiteX6" fmla="*/ 213360 w 914400"/>
              <a:gd name="connsiteY6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066800">
                <a:moveTo>
                  <a:pt x="213360" y="0"/>
                </a:moveTo>
                <a:lnTo>
                  <a:pt x="914400" y="30480"/>
                </a:lnTo>
                <a:lnTo>
                  <a:pt x="746760" y="563880"/>
                </a:lnTo>
                <a:lnTo>
                  <a:pt x="518160" y="1066800"/>
                </a:lnTo>
                <a:lnTo>
                  <a:pt x="0" y="868680"/>
                </a:lnTo>
                <a:lnTo>
                  <a:pt x="228600" y="441960"/>
                </a:lnTo>
                <a:lnTo>
                  <a:pt x="213360" y="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FAEFB4D-0BB0-4CC4-8905-FCBEA82663FB}"/>
              </a:ext>
            </a:extLst>
          </p:cNvPr>
          <p:cNvSpPr/>
          <p:nvPr/>
        </p:nvSpPr>
        <p:spPr>
          <a:xfrm>
            <a:off x="3505200" y="2895600"/>
            <a:ext cx="594360" cy="1066800"/>
          </a:xfrm>
          <a:custGeom>
            <a:avLst/>
            <a:gdLst>
              <a:gd name="connsiteX0" fmla="*/ 91440 w 655320"/>
              <a:gd name="connsiteY0" fmla="*/ 289560 h 2011680"/>
              <a:gd name="connsiteX1" fmla="*/ 655320 w 655320"/>
              <a:gd name="connsiteY1" fmla="*/ 0 h 2011680"/>
              <a:gd name="connsiteX2" fmla="*/ 624840 w 655320"/>
              <a:gd name="connsiteY2" fmla="*/ 2011680 h 2011680"/>
              <a:gd name="connsiteX3" fmla="*/ 0 w 655320"/>
              <a:gd name="connsiteY3" fmla="*/ 2011680 h 2011680"/>
              <a:gd name="connsiteX4" fmla="*/ 91440 w 655320"/>
              <a:gd name="connsiteY4" fmla="*/ 289560 h 2011680"/>
              <a:gd name="connsiteX0" fmla="*/ 30480 w 594360"/>
              <a:gd name="connsiteY0" fmla="*/ 289560 h 2011680"/>
              <a:gd name="connsiteX1" fmla="*/ 594360 w 594360"/>
              <a:gd name="connsiteY1" fmla="*/ 0 h 2011680"/>
              <a:gd name="connsiteX2" fmla="*/ 563880 w 594360"/>
              <a:gd name="connsiteY2" fmla="*/ 2011680 h 2011680"/>
              <a:gd name="connsiteX3" fmla="*/ 0 w 594360"/>
              <a:gd name="connsiteY3" fmla="*/ 1066800 h 2011680"/>
              <a:gd name="connsiteX4" fmla="*/ 30480 w 594360"/>
              <a:gd name="connsiteY4" fmla="*/ 289560 h 2011680"/>
              <a:gd name="connsiteX0" fmla="*/ 30480 w 624840"/>
              <a:gd name="connsiteY0" fmla="*/ 289560 h 1066800"/>
              <a:gd name="connsiteX1" fmla="*/ 594360 w 624840"/>
              <a:gd name="connsiteY1" fmla="*/ 0 h 1066800"/>
              <a:gd name="connsiteX2" fmla="*/ 624840 w 624840"/>
              <a:gd name="connsiteY2" fmla="*/ 1066800 h 1066800"/>
              <a:gd name="connsiteX3" fmla="*/ 0 w 624840"/>
              <a:gd name="connsiteY3" fmla="*/ 1066800 h 1066800"/>
              <a:gd name="connsiteX4" fmla="*/ 30480 w 624840"/>
              <a:gd name="connsiteY4" fmla="*/ 289560 h 1066800"/>
              <a:gd name="connsiteX0" fmla="*/ 30480 w 594360"/>
              <a:gd name="connsiteY0" fmla="*/ 289560 h 1066800"/>
              <a:gd name="connsiteX1" fmla="*/ 594360 w 594360"/>
              <a:gd name="connsiteY1" fmla="*/ 0 h 1066800"/>
              <a:gd name="connsiteX2" fmla="*/ 579120 w 594360"/>
              <a:gd name="connsiteY2" fmla="*/ 1051560 h 1066800"/>
              <a:gd name="connsiteX3" fmla="*/ 0 w 594360"/>
              <a:gd name="connsiteY3" fmla="*/ 1066800 h 1066800"/>
              <a:gd name="connsiteX4" fmla="*/ 30480 w 594360"/>
              <a:gd name="connsiteY4" fmla="*/ 28956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60" h="1066800">
                <a:moveTo>
                  <a:pt x="30480" y="289560"/>
                </a:moveTo>
                <a:lnTo>
                  <a:pt x="594360" y="0"/>
                </a:lnTo>
                <a:lnTo>
                  <a:pt x="579120" y="1051560"/>
                </a:lnTo>
                <a:lnTo>
                  <a:pt x="0" y="1066800"/>
                </a:lnTo>
                <a:lnTo>
                  <a:pt x="30480" y="28956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DD5F-1215-442B-87B7-CC48C1CFD637}"/>
              </a:ext>
            </a:extLst>
          </p:cNvPr>
          <p:cNvSpPr txBox="1"/>
          <p:nvPr/>
        </p:nvSpPr>
        <p:spPr>
          <a:xfrm>
            <a:off x="5173652" y="1118175"/>
            <a:ext cx="7399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Conditions Analysis: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North Park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Central Eastside from Sandy to I-84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Lloyd District from future bridge to future bridge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South Downtown</a:t>
            </a:r>
          </a:p>
        </p:txBody>
      </p:sp>
    </p:spTree>
    <p:extLst>
      <p:ext uri="{BB962C8B-B14F-4D97-AF65-F5344CB8AC3E}">
        <p14:creationId xmlns:p14="http://schemas.microsoft.com/office/powerpoint/2010/main" val="121026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238" y="305572"/>
            <a:ext cx="6627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Analysis / Future Implementation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1118175"/>
            <a:ext cx="4301537" cy="5644764"/>
            <a:chOff x="4350543" y="1127990"/>
            <a:chExt cx="4720415" cy="6194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t="12609" r="14422" b="7636"/>
            <a:stretch/>
          </p:blipFill>
          <p:spPr>
            <a:xfrm>
              <a:off x="4350543" y="1127990"/>
              <a:ext cx="4720415" cy="6194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696200" y="2819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96432" y="202298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7232" y="2583425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40794" y="56019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52769" y="528729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54213" y="52971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20167" y="546553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56EB08D-BFCA-470B-8B71-A923186ED547}"/>
              </a:ext>
            </a:extLst>
          </p:cNvPr>
          <p:cNvSpPr/>
          <p:nvPr/>
        </p:nvSpPr>
        <p:spPr>
          <a:xfrm>
            <a:off x="1356360" y="3718560"/>
            <a:ext cx="838200" cy="1066800"/>
          </a:xfrm>
          <a:custGeom>
            <a:avLst/>
            <a:gdLst>
              <a:gd name="connsiteX0" fmla="*/ 518160 w 1264920"/>
              <a:gd name="connsiteY0" fmla="*/ 0 h 1143000"/>
              <a:gd name="connsiteX1" fmla="*/ 1264920 w 1264920"/>
              <a:gd name="connsiteY1" fmla="*/ 335280 h 1143000"/>
              <a:gd name="connsiteX2" fmla="*/ 944880 w 1264920"/>
              <a:gd name="connsiteY2" fmla="*/ 1143000 h 1143000"/>
              <a:gd name="connsiteX3" fmla="*/ 0 w 1264920"/>
              <a:gd name="connsiteY3" fmla="*/ 853440 h 1143000"/>
              <a:gd name="connsiteX4" fmla="*/ 518160 w 1264920"/>
              <a:gd name="connsiteY4" fmla="*/ 0 h 1143000"/>
              <a:gd name="connsiteX0" fmla="*/ 259080 w 1005840"/>
              <a:gd name="connsiteY0" fmla="*/ 0 h 1143000"/>
              <a:gd name="connsiteX1" fmla="*/ 1005840 w 1005840"/>
              <a:gd name="connsiteY1" fmla="*/ 335280 h 1143000"/>
              <a:gd name="connsiteX2" fmla="*/ 685800 w 1005840"/>
              <a:gd name="connsiteY2" fmla="*/ 1143000 h 1143000"/>
              <a:gd name="connsiteX3" fmla="*/ 0 w 1005840"/>
              <a:gd name="connsiteY3" fmla="*/ 1021080 h 1143000"/>
              <a:gd name="connsiteX4" fmla="*/ 259080 w 1005840"/>
              <a:gd name="connsiteY4" fmla="*/ 0 h 1143000"/>
              <a:gd name="connsiteX0" fmla="*/ 396240 w 1005840"/>
              <a:gd name="connsiteY0" fmla="*/ 0 h 1082040"/>
              <a:gd name="connsiteX1" fmla="*/ 1005840 w 1005840"/>
              <a:gd name="connsiteY1" fmla="*/ 274320 h 1082040"/>
              <a:gd name="connsiteX2" fmla="*/ 685800 w 1005840"/>
              <a:gd name="connsiteY2" fmla="*/ 1082040 h 1082040"/>
              <a:gd name="connsiteX3" fmla="*/ 0 w 1005840"/>
              <a:gd name="connsiteY3" fmla="*/ 960120 h 1082040"/>
              <a:gd name="connsiteX4" fmla="*/ 396240 w 1005840"/>
              <a:gd name="connsiteY4" fmla="*/ 0 h 1082040"/>
              <a:gd name="connsiteX0" fmla="*/ 396240 w 1005840"/>
              <a:gd name="connsiteY0" fmla="*/ 0 h 1082040"/>
              <a:gd name="connsiteX1" fmla="*/ 1005840 w 1005840"/>
              <a:gd name="connsiteY1" fmla="*/ 274320 h 1082040"/>
              <a:gd name="connsiteX2" fmla="*/ 579120 w 1005840"/>
              <a:gd name="connsiteY2" fmla="*/ 1082040 h 1082040"/>
              <a:gd name="connsiteX3" fmla="*/ 0 w 1005840"/>
              <a:gd name="connsiteY3" fmla="*/ 960120 h 1082040"/>
              <a:gd name="connsiteX4" fmla="*/ 396240 w 1005840"/>
              <a:gd name="connsiteY4" fmla="*/ 0 h 1082040"/>
              <a:gd name="connsiteX0" fmla="*/ 365760 w 975360"/>
              <a:gd name="connsiteY0" fmla="*/ 0 h 1082040"/>
              <a:gd name="connsiteX1" fmla="*/ 975360 w 975360"/>
              <a:gd name="connsiteY1" fmla="*/ 274320 h 1082040"/>
              <a:gd name="connsiteX2" fmla="*/ 548640 w 975360"/>
              <a:gd name="connsiteY2" fmla="*/ 1082040 h 1082040"/>
              <a:gd name="connsiteX3" fmla="*/ 0 w 975360"/>
              <a:gd name="connsiteY3" fmla="*/ 899160 h 1082040"/>
              <a:gd name="connsiteX4" fmla="*/ 365760 w 975360"/>
              <a:gd name="connsiteY4" fmla="*/ 0 h 1082040"/>
              <a:gd name="connsiteX0" fmla="*/ 365760 w 807720"/>
              <a:gd name="connsiteY0" fmla="*/ 0 h 1082040"/>
              <a:gd name="connsiteX1" fmla="*/ 807720 w 807720"/>
              <a:gd name="connsiteY1" fmla="*/ 228600 h 1082040"/>
              <a:gd name="connsiteX2" fmla="*/ 548640 w 807720"/>
              <a:gd name="connsiteY2" fmla="*/ 1082040 h 1082040"/>
              <a:gd name="connsiteX3" fmla="*/ 0 w 807720"/>
              <a:gd name="connsiteY3" fmla="*/ 899160 h 1082040"/>
              <a:gd name="connsiteX4" fmla="*/ 365760 w 807720"/>
              <a:gd name="connsiteY4" fmla="*/ 0 h 1082040"/>
              <a:gd name="connsiteX0" fmla="*/ 365760 w 807720"/>
              <a:gd name="connsiteY0" fmla="*/ 0 h 1066800"/>
              <a:gd name="connsiteX1" fmla="*/ 807720 w 807720"/>
              <a:gd name="connsiteY1" fmla="*/ 228600 h 1066800"/>
              <a:gd name="connsiteX2" fmla="*/ 548640 w 807720"/>
              <a:gd name="connsiteY2" fmla="*/ 1066800 h 1066800"/>
              <a:gd name="connsiteX3" fmla="*/ 0 w 807720"/>
              <a:gd name="connsiteY3" fmla="*/ 899160 h 1066800"/>
              <a:gd name="connsiteX4" fmla="*/ 365760 w 807720"/>
              <a:gd name="connsiteY4" fmla="*/ 0 h 1066800"/>
              <a:gd name="connsiteX0" fmla="*/ 365760 w 838200"/>
              <a:gd name="connsiteY0" fmla="*/ 0 h 1066800"/>
              <a:gd name="connsiteX1" fmla="*/ 838200 w 838200"/>
              <a:gd name="connsiteY1" fmla="*/ 198120 h 1066800"/>
              <a:gd name="connsiteX2" fmla="*/ 548640 w 838200"/>
              <a:gd name="connsiteY2" fmla="*/ 1066800 h 1066800"/>
              <a:gd name="connsiteX3" fmla="*/ 0 w 838200"/>
              <a:gd name="connsiteY3" fmla="*/ 899160 h 1066800"/>
              <a:gd name="connsiteX4" fmla="*/ 365760 w 838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1066800">
                <a:moveTo>
                  <a:pt x="365760" y="0"/>
                </a:moveTo>
                <a:lnTo>
                  <a:pt x="838200" y="198120"/>
                </a:lnTo>
                <a:lnTo>
                  <a:pt x="548640" y="1066800"/>
                </a:lnTo>
                <a:lnTo>
                  <a:pt x="0" y="899160"/>
                </a:lnTo>
                <a:lnTo>
                  <a:pt x="365760" y="0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2B64614-E982-4A7B-AE71-86E8BE4AB393}"/>
              </a:ext>
            </a:extLst>
          </p:cNvPr>
          <p:cNvSpPr/>
          <p:nvPr/>
        </p:nvSpPr>
        <p:spPr>
          <a:xfrm>
            <a:off x="1706880" y="2758440"/>
            <a:ext cx="914400" cy="1066800"/>
          </a:xfrm>
          <a:custGeom>
            <a:avLst/>
            <a:gdLst>
              <a:gd name="connsiteX0" fmla="*/ 213360 w 914400"/>
              <a:gd name="connsiteY0" fmla="*/ 0 h 1066800"/>
              <a:gd name="connsiteX1" fmla="*/ 914400 w 914400"/>
              <a:gd name="connsiteY1" fmla="*/ 30480 h 1066800"/>
              <a:gd name="connsiteX2" fmla="*/ 746760 w 914400"/>
              <a:gd name="connsiteY2" fmla="*/ 563880 h 1066800"/>
              <a:gd name="connsiteX3" fmla="*/ 518160 w 914400"/>
              <a:gd name="connsiteY3" fmla="*/ 1066800 h 1066800"/>
              <a:gd name="connsiteX4" fmla="*/ 0 w 914400"/>
              <a:gd name="connsiteY4" fmla="*/ 868680 h 1066800"/>
              <a:gd name="connsiteX5" fmla="*/ 228600 w 914400"/>
              <a:gd name="connsiteY5" fmla="*/ 441960 h 1066800"/>
              <a:gd name="connsiteX6" fmla="*/ 213360 w 914400"/>
              <a:gd name="connsiteY6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066800">
                <a:moveTo>
                  <a:pt x="213360" y="0"/>
                </a:moveTo>
                <a:lnTo>
                  <a:pt x="914400" y="30480"/>
                </a:lnTo>
                <a:lnTo>
                  <a:pt x="746760" y="563880"/>
                </a:lnTo>
                <a:lnTo>
                  <a:pt x="518160" y="1066800"/>
                </a:lnTo>
                <a:lnTo>
                  <a:pt x="0" y="868680"/>
                </a:lnTo>
                <a:lnTo>
                  <a:pt x="228600" y="441960"/>
                </a:lnTo>
                <a:lnTo>
                  <a:pt x="213360" y="0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CBA9BE-4A0C-408C-AA08-9BDB36C5C252}"/>
              </a:ext>
            </a:extLst>
          </p:cNvPr>
          <p:cNvSpPr txBox="1"/>
          <p:nvPr/>
        </p:nvSpPr>
        <p:spPr>
          <a:xfrm>
            <a:off x="5261657" y="3163938"/>
            <a:ext cx="7158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Related Project with Portland Parks:</a:t>
            </a:r>
          </a:p>
          <a:p>
            <a:r>
              <a:rPr lang="en-US" sz="2400" dirty="0"/>
              <a:t>South Park Blocks Master Plan</a:t>
            </a:r>
          </a:p>
        </p:txBody>
      </p:sp>
    </p:spTree>
    <p:extLst>
      <p:ext uri="{BB962C8B-B14F-4D97-AF65-F5344CB8AC3E}">
        <p14:creationId xmlns:p14="http://schemas.microsoft.com/office/powerpoint/2010/main" val="104016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238" y="305572"/>
            <a:ext cx="6627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Analysis / Future Implementation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1118175"/>
            <a:ext cx="4301537" cy="5644764"/>
            <a:chOff x="4350543" y="1127990"/>
            <a:chExt cx="4720415" cy="6194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t="12609" r="14422" b="7636"/>
            <a:stretch/>
          </p:blipFill>
          <p:spPr>
            <a:xfrm>
              <a:off x="4350543" y="1127990"/>
              <a:ext cx="4720415" cy="6194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696200" y="2819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96432" y="202298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7232" y="2583425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40794" y="56019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52769" y="528729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54213" y="52971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20167" y="546553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2B64614-E982-4A7B-AE71-86E8BE4AB393}"/>
              </a:ext>
            </a:extLst>
          </p:cNvPr>
          <p:cNvSpPr/>
          <p:nvPr/>
        </p:nvSpPr>
        <p:spPr>
          <a:xfrm>
            <a:off x="1920240" y="2758440"/>
            <a:ext cx="701040" cy="597568"/>
          </a:xfrm>
          <a:custGeom>
            <a:avLst/>
            <a:gdLst>
              <a:gd name="connsiteX0" fmla="*/ 213360 w 914400"/>
              <a:gd name="connsiteY0" fmla="*/ 0 h 1066800"/>
              <a:gd name="connsiteX1" fmla="*/ 914400 w 914400"/>
              <a:gd name="connsiteY1" fmla="*/ 30480 h 1066800"/>
              <a:gd name="connsiteX2" fmla="*/ 746760 w 914400"/>
              <a:gd name="connsiteY2" fmla="*/ 563880 h 1066800"/>
              <a:gd name="connsiteX3" fmla="*/ 518160 w 914400"/>
              <a:gd name="connsiteY3" fmla="*/ 1066800 h 1066800"/>
              <a:gd name="connsiteX4" fmla="*/ 0 w 914400"/>
              <a:gd name="connsiteY4" fmla="*/ 868680 h 1066800"/>
              <a:gd name="connsiteX5" fmla="*/ 228600 w 914400"/>
              <a:gd name="connsiteY5" fmla="*/ 441960 h 1066800"/>
              <a:gd name="connsiteX6" fmla="*/ 213360 w 914400"/>
              <a:gd name="connsiteY6" fmla="*/ 0 h 1066800"/>
              <a:gd name="connsiteX0" fmla="*/ 0 w 701040"/>
              <a:gd name="connsiteY0" fmla="*/ 0 h 1066800"/>
              <a:gd name="connsiteX1" fmla="*/ 701040 w 701040"/>
              <a:gd name="connsiteY1" fmla="*/ 30480 h 1066800"/>
              <a:gd name="connsiteX2" fmla="*/ 533400 w 701040"/>
              <a:gd name="connsiteY2" fmla="*/ 563880 h 1066800"/>
              <a:gd name="connsiteX3" fmla="*/ 304800 w 701040"/>
              <a:gd name="connsiteY3" fmla="*/ 1066800 h 1066800"/>
              <a:gd name="connsiteX4" fmla="*/ 231808 w 701040"/>
              <a:gd name="connsiteY4" fmla="*/ 579922 h 1066800"/>
              <a:gd name="connsiteX5" fmla="*/ 15240 w 701040"/>
              <a:gd name="connsiteY5" fmla="*/ 441960 h 1066800"/>
              <a:gd name="connsiteX6" fmla="*/ 0 w 701040"/>
              <a:gd name="connsiteY6" fmla="*/ 0 h 1066800"/>
              <a:gd name="connsiteX0" fmla="*/ 0 w 701040"/>
              <a:gd name="connsiteY0" fmla="*/ 0 h 579922"/>
              <a:gd name="connsiteX1" fmla="*/ 701040 w 701040"/>
              <a:gd name="connsiteY1" fmla="*/ 30480 h 579922"/>
              <a:gd name="connsiteX2" fmla="*/ 533400 w 701040"/>
              <a:gd name="connsiteY2" fmla="*/ 563880 h 579922"/>
              <a:gd name="connsiteX3" fmla="*/ 413084 w 701040"/>
              <a:gd name="connsiteY3" fmla="*/ 549442 h 579922"/>
              <a:gd name="connsiteX4" fmla="*/ 231808 w 701040"/>
              <a:gd name="connsiteY4" fmla="*/ 579922 h 579922"/>
              <a:gd name="connsiteX5" fmla="*/ 15240 w 701040"/>
              <a:gd name="connsiteY5" fmla="*/ 441960 h 579922"/>
              <a:gd name="connsiteX6" fmla="*/ 0 w 701040"/>
              <a:gd name="connsiteY6" fmla="*/ 0 h 579922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425116 w 701040"/>
              <a:gd name="connsiteY3" fmla="*/ 597568 h 597568"/>
              <a:gd name="connsiteX4" fmla="*/ 231808 w 701040"/>
              <a:gd name="connsiteY4" fmla="*/ 579922 h 597568"/>
              <a:gd name="connsiteX5" fmla="*/ 15240 w 701040"/>
              <a:gd name="connsiteY5" fmla="*/ 441960 h 597568"/>
              <a:gd name="connsiteX6" fmla="*/ 0 w 701040"/>
              <a:gd name="connsiteY6" fmla="*/ 0 h 597568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425116 w 701040"/>
              <a:gd name="connsiteY3" fmla="*/ 597568 h 597568"/>
              <a:gd name="connsiteX4" fmla="*/ 159619 w 701040"/>
              <a:gd name="connsiteY4" fmla="*/ 555859 h 597568"/>
              <a:gd name="connsiteX5" fmla="*/ 15240 w 701040"/>
              <a:gd name="connsiteY5" fmla="*/ 441960 h 597568"/>
              <a:gd name="connsiteX6" fmla="*/ 0 w 701040"/>
              <a:gd name="connsiteY6" fmla="*/ 0 h 597568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364958 w 701040"/>
              <a:gd name="connsiteY3" fmla="*/ 597568 h 597568"/>
              <a:gd name="connsiteX4" fmla="*/ 159619 w 701040"/>
              <a:gd name="connsiteY4" fmla="*/ 555859 h 597568"/>
              <a:gd name="connsiteX5" fmla="*/ 15240 w 701040"/>
              <a:gd name="connsiteY5" fmla="*/ 441960 h 597568"/>
              <a:gd name="connsiteX6" fmla="*/ 0 w 701040"/>
              <a:gd name="connsiteY6" fmla="*/ 0 h 597568"/>
              <a:gd name="connsiteX0" fmla="*/ 8823 w 709863"/>
              <a:gd name="connsiteY0" fmla="*/ 0 h 597568"/>
              <a:gd name="connsiteX1" fmla="*/ 709863 w 709863"/>
              <a:gd name="connsiteY1" fmla="*/ 30480 h 597568"/>
              <a:gd name="connsiteX2" fmla="*/ 542223 w 709863"/>
              <a:gd name="connsiteY2" fmla="*/ 563880 h 597568"/>
              <a:gd name="connsiteX3" fmla="*/ 373781 w 709863"/>
              <a:gd name="connsiteY3" fmla="*/ 597568 h 597568"/>
              <a:gd name="connsiteX4" fmla="*/ 0 w 709863"/>
              <a:gd name="connsiteY4" fmla="*/ 579922 h 597568"/>
              <a:gd name="connsiteX5" fmla="*/ 24063 w 709863"/>
              <a:gd name="connsiteY5" fmla="*/ 441960 h 597568"/>
              <a:gd name="connsiteX6" fmla="*/ 8823 w 709863"/>
              <a:gd name="connsiteY6" fmla="*/ 0 h 597568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364958 w 701040"/>
              <a:gd name="connsiteY3" fmla="*/ 597568 h 597568"/>
              <a:gd name="connsiteX4" fmla="*/ 27272 w 701040"/>
              <a:gd name="connsiteY4" fmla="*/ 555858 h 597568"/>
              <a:gd name="connsiteX5" fmla="*/ 15240 w 701040"/>
              <a:gd name="connsiteY5" fmla="*/ 441960 h 597568"/>
              <a:gd name="connsiteX6" fmla="*/ 0 w 701040"/>
              <a:gd name="connsiteY6" fmla="*/ 0 h 59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40" h="597568">
                <a:moveTo>
                  <a:pt x="0" y="0"/>
                </a:moveTo>
                <a:lnTo>
                  <a:pt x="701040" y="30480"/>
                </a:lnTo>
                <a:lnTo>
                  <a:pt x="533400" y="563880"/>
                </a:lnTo>
                <a:lnTo>
                  <a:pt x="364958" y="597568"/>
                </a:lnTo>
                <a:lnTo>
                  <a:pt x="27272" y="555858"/>
                </a:lnTo>
                <a:lnTo>
                  <a:pt x="15240" y="4419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8418961-0F32-4848-9080-01EAF740A954}"/>
              </a:ext>
            </a:extLst>
          </p:cNvPr>
          <p:cNvSpPr/>
          <p:nvPr/>
        </p:nvSpPr>
        <p:spPr>
          <a:xfrm>
            <a:off x="3383280" y="4038600"/>
            <a:ext cx="701040" cy="1005840"/>
          </a:xfrm>
          <a:custGeom>
            <a:avLst/>
            <a:gdLst>
              <a:gd name="connsiteX0" fmla="*/ 106680 w 701040"/>
              <a:gd name="connsiteY0" fmla="*/ 0 h 1005840"/>
              <a:gd name="connsiteX1" fmla="*/ 701040 w 701040"/>
              <a:gd name="connsiteY1" fmla="*/ 0 h 1005840"/>
              <a:gd name="connsiteX2" fmla="*/ 670560 w 701040"/>
              <a:gd name="connsiteY2" fmla="*/ 1005840 h 1005840"/>
              <a:gd name="connsiteX3" fmla="*/ 0 w 701040"/>
              <a:gd name="connsiteY3" fmla="*/ 1005840 h 1005840"/>
              <a:gd name="connsiteX4" fmla="*/ 106680 w 701040"/>
              <a:gd name="connsiteY4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040" h="1005840">
                <a:moveTo>
                  <a:pt x="106680" y="0"/>
                </a:moveTo>
                <a:lnTo>
                  <a:pt x="701040" y="0"/>
                </a:lnTo>
                <a:lnTo>
                  <a:pt x="670560" y="1005840"/>
                </a:lnTo>
                <a:lnTo>
                  <a:pt x="0" y="1005840"/>
                </a:lnTo>
                <a:lnTo>
                  <a:pt x="10668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961CD1-5798-4345-B15C-78EC5D133DB9}"/>
              </a:ext>
            </a:extLst>
          </p:cNvPr>
          <p:cNvSpPr txBox="1"/>
          <p:nvPr/>
        </p:nvSpPr>
        <p:spPr>
          <a:xfrm>
            <a:off x="5173652" y="4124058"/>
            <a:ext cx="7704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Potential Implementation with PBOT </a:t>
            </a:r>
          </a:p>
          <a:p>
            <a:r>
              <a:rPr lang="en-US" sz="2400" b="1" dirty="0"/>
              <a:t>Central City in Motion: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North Park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Central Eastside (signals on 6</a:t>
            </a:r>
            <a:r>
              <a:rPr lang="en-US" sz="2400" baseline="30000" dirty="0"/>
              <a:t>th</a:t>
            </a:r>
            <a:r>
              <a:rPr lang="en-US" sz="2400" dirty="0"/>
              <a:t> Avenue)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South Downtown (College St.)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925A15-C622-4A06-A1B7-E33991E65948}"/>
              </a:ext>
            </a:extLst>
          </p:cNvPr>
          <p:cNvSpPr/>
          <p:nvPr/>
        </p:nvSpPr>
        <p:spPr>
          <a:xfrm rot="1101972">
            <a:off x="1313852" y="4615375"/>
            <a:ext cx="723666" cy="374385"/>
          </a:xfrm>
          <a:custGeom>
            <a:avLst/>
            <a:gdLst>
              <a:gd name="connsiteX0" fmla="*/ 106680 w 701040"/>
              <a:gd name="connsiteY0" fmla="*/ 0 h 1005840"/>
              <a:gd name="connsiteX1" fmla="*/ 701040 w 701040"/>
              <a:gd name="connsiteY1" fmla="*/ 0 h 1005840"/>
              <a:gd name="connsiteX2" fmla="*/ 670560 w 701040"/>
              <a:gd name="connsiteY2" fmla="*/ 1005840 h 1005840"/>
              <a:gd name="connsiteX3" fmla="*/ 0 w 701040"/>
              <a:gd name="connsiteY3" fmla="*/ 1005840 h 1005840"/>
              <a:gd name="connsiteX4" fmla="*/ 106680 w 701040"/>
              <a:gd name="connsiteY4" fmla="*/ 0 h 1005840"/>
              <a:gd name="connsiteX0" fmla="*/ 3228 w 597588"/>
              <a:gd name="connsiteY0" fmla="*/ 0 h 1005840"/>
              <a:gd name="connsiteX1" fmla="*/ 597588 w 597588"/>
              <a:gd name="connsiteY1" fmla="*/ 0 h 1005840"/>
              <a:gd name="connsiteX2" fmla="*/ 567108 w 597588"/>
              <a:gd name="connsiteY2" fmla="*/ 1005840 h 1005840"/>
              <a:gd name="connsiteX3" fmla="*/ 0 w 597588"/>
              <a:gd name="connsiteY3" fmla="*/ 401013 h 1005840"/>
              <a:gd name="connsiteX4" fmla="*/ 3228 w 597588"/>
              <a:gd name="connsiteY4" fmla="*/ 0 h 1005840"/>
              <a:gd name="connsiteX0" fmla="*/ 3228 w 597588"/>
              <a:gd name="connsiteY0" fmla="*/ 0 h 419922"/>
              <a:gd name="connsiteX1" fmla="*/ 597588 w 597588"/>
              <a:gd name="connsiteY1" fmla="*/ 0 h 419922"/>
              <a:gd name="connsiteX2" fmla="*/ 575420 w 597588"/>
              <a:gd name="connsiteY2" fmla="*/ 419922 h 419922"/>
              <a:gd name="connsiteX3" fmla="*/ 0 w 597588"/>
              <a:gd name="connsiteY3" fmla="*/ 401013 h 419922"/>
              <a:gd name="connsiteX4" fmla="*/ 3228 w 597588"/>
              <a:gd name="connsiteY4" fmla="*/ 0 h 419922"/>
              <a:gd name="connsiteX0" fmla="*/ 3228 w 575420"/>
              <a:gd name="connsiteY0" fmla="*/ 0 h 419922"/>
              <a:gd name="connsiteX1" fmla="*/ 551822 w 575420"/>
              <a:gd name="connsiteY1" fmla="*/ 91259 h 419922"/>
              <a:gd name="connsiteX2" fmla="*/ 575420 w 575420"/>
              <a:gd name="connsiteY2" fmla="*/ 419922 h 419922"/>
              <a:gd name="connsiteX3" fmla="*/ 0 w 575420"/>
              <a:gd name="connsiteY3" fmla="*/ 401013 h 419922"/>
              <a:gd name="connsiteX4" fmla="*/ 3228 w 575420"/>
              <a:gd name="connsiteY4" fmla="*/ 0 h 419922"/>
              <a:gd name="connsiteX0" fmla="*/ 25974 w 575420"/>
              <a:gd name="connsiteY0" fmla="*/ 0 h 351410"/>
              <a:gd name="connsiteX1" fmla="*/ 551822 w 575420"/>
              <a:gd name="connsiteY1" fmla="*/ 22747 h 351410"/>
              <a:gd name="connsiteX2" fmla="*/ 575420 w 575420"/>
              <a:gd name="connsiteY2" fmla="*/ 351410 h 351410"/>
              <a:gd name="connsiteX3" fmla="*/ 0 w 575420"/>
              <a:gd name="connsiteY3" fmla="*/ 332501 h 351410"/>
              <a:gd name="connsiteX4" fmla="*/ 25974 w 575420"/>
              <a:gd name="connsiteY4" fmla="*/ 0 h 351410"/>
              <a:gd name="connsiteX0" fmla="*/ 25974 w 551822"/>
              <a:gd name="connsiteY0" fmla="*/ 0 h 339946"/>
              <a:gd name="connsiteX1" fmla="*/ 551822 w 551822"/>
              <a:gd name="connsiteY1" fmla="*/ 22747 h 339946"/>
              <a:gd name="connsiteX2" fmla="*/ 533581 w 551822"/>
              <a:gd name="connsiteY2" fmla="*/ 339946 h 339946"/>
              <a:gd name="connsiteX3" fmla="*/ 0 w 551822"/>
              <a:gd name="connsiteY3" fmla="*/ 332501 h 339946"/>
              <a:gd name="connsiteX4" fmla="*/ 25974 w 551822"/>
              <a:gd name="connsiteY4" fmla="*/ 0 h 339946"/>
              <a:gd name="connsiteX0" fmla="*/ 0 w 601941"/>
              <a:gd name="connsiteY0" fmla="*/ 0 h 340038"/>
              <a:gd name="connsiteX1" fmla="*/ 601941 w 601941"/>
              <a:gd name="connsiteY1" fmla="*/ 22839 h 340038"/>
              <a:gd name="connsiteX2" fmla="*/ 583700 w 601941"/>
              <a:gd name="connsiteY2" fmla="*/ 340038 h 340038"/>
              <a:gd name="connsiteX3" fmla="*/ 50119 w 601941"/>
              <a:gd name="connsiteY3" fmla="*/ 332593 h 340038"/>
              <a:gd name="connsiteX4" fmla="*/ 0 w 601941"/>
              <a:gd name="connsiteY4" fmla="*/ 0 h 340038"/>
              <a:gd name="connsiteX0" fmla="*/ 56440 w 658381"/>
              <a:gd name="connsiteY0" fmla="*/ 0 h 355293"/>
              <a:gd name="connsiteX1" fmla="*/ 658381 w 658381"/>
              <a:gd name="connsiteY1" fmla="*/ 22839 h 355293"/>
              <a:gd name="connsiteX2" fmla="*/ 640140 w 658381"/>
              <a:gd name="connsiteY2" fmla="*/ 340038 h 355293"/>
              <a:gd name="connsiteX3" fmla="*/ 0 w 658381"/>
              <a:gd name="connsiteY3" fmla="*/ 355293 h 355293"/>
              <a:gd name="connsiteX4" fmla="*/ 56440 w 658381"/>
              <a:gd name="connsiteY4" fmla="*/ 0 h 355293"/>
              <a:gd name="connsiteX0" fmla="*/ 0 w 723666"/>
              <a:gd name="connsiteY0" fmla="*/ 0 h 378267"/>
              <a:gd name="connsiteX1" fmla="*/ 723666 w 723666"/>
              <a:gd name="connsiteY1" fmla="*/ 45813 h 378267"/>
              <a:gd name="connsiteX2" fmla="*/ 705425 w 723666"/>
              <a:gd name="connsiteY2" fmla="*/ 363012 h 378267"/>
              <a:gd name="connsiteX3" fmla="*/ 65285 w 723666"/>
              <a:gd name="connsiteY3" fmla="*/ 378267 h 378267"/>
              <a:gd name="connsiteX4" fmla="*/ 0 w 723666"/>
              <a:gd name="connsiteY4" fmla="*/ 0 h 378267"/>
              <a:gd name="connsiteX0" fmla="*/ 0 w 723666"/>
              <a:gd name="connsiteY0" fmla="*/ 0 h 374385"/>
              <a:gd name="connsiteX1" fmla="*/ 723666 w 723666"/>
              <a:gd name="connsiteY1" fmla="*/ 45813 h 374385"/>
              <a:gd name="connsiteX2" fmla="*/ 705425 w 723666"/>
              <a:gd name="connsiteY2" fmla="*/ 363012 h 374385"/>
              <a:gd name="connsiteX3" fmla="*/ 610 w 723666"/>
              <a:gd name="connsiteY3" fmla="*/ 374385 h 374385"/>
              <a:gd name="connsiteX4" fmla="*/ 0 w 723666"/>
              <a:gd name="connsiteY4" fmla="*/ 0 h 37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666" h="374385">
                <a:moveTo>
                  <a:pt x="0" y="0"/>
                </a:moveTo>
                <a:lnTo>
                  <a:pt x="723666" y="45813"/>
                </a:lnTo>
                <a:lnTo>
                  <a:pt x="705425" y="363012"/>
                </a:lnTo>
                <a:lnTo>
                  <a:pt x="610" y="374385"/>
                </a:lnTo>
                <a:cubicBezTo>
                  <a:pt x="407" y="249590"/>
                  <a:pt x="203" y="124795"/>
                  <a:pt x="0" y="0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50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238" y="305572"/>
            <a:ext cx="6627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Analysis / Future Implementation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1118175"/>
            <a:ext cx="4301537" cy="5644764"/>
            <a:chOff x="4350543" y="1127990"/>
            <a:chExt cx="4720415" cy="6194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t="12609" r="14422" b="7636"/>
            <a:stretch/>
          </p:blipFill>
          <p:spPr>
            <a:xfrm>
              <a:off x="4350543" y="1127990"/>
              <a:ext cx="4720415" cy="6194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696200" y="2819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96432" y="202298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7232" y="2583425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40794" y="56019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52769" y="528729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54213" y="52971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20167" y="546553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F43E8C1-8F54-4CCC-8BE1-B4E211A9104F}"/>
              </a:ext>
            </a:extLst>
          </p:cNvPr>
          <p:cNvSpPr/>
          <p:nvPr/>
        </p:nvSpPr>
        <p:spPr>
          <a:xfrm>
            <a:off x="2727960" y="1889760"/>
            <a:ext cx="1371600" cy="1188720"/>
          </a:xfrm>
          <a:custGeom>
            <a:avLst/>
            <a:gdLst>
              <a:gd name="connsiteX0" fmla="*/ 0 w 2346960"/>
              <a:gd name="connsiteY0" fmla="*/ 182880 h 1508760"/>
              <a:gd name="connsiteX1" fmla="*/ 899160 w 2346960"/>
              <a:gd name="connsiteY1" fmla="*/ 1508760 h 1508760"/>
              <a:gd name="connsiteX2" fmla="*/ 1280160 w 2346960"/>
              <a:gd name="connsiteY2" fmla="*/ 1310640 h 1508760"/>
              <a:gd name="connsiteX3" fmla="*/ 1661160 w 2346960"/>
              <a:gd name="connsiteY3" fmla="*/ 1066800 h 1508760"/>
              <a:gd name="connsiteX4" fmla="*/ 2331720 w 2346960"/>
              <a:gd name="connsiteY4" fmla="*/ 929640 h 1508760"/>
              <a:gd name="connsiteX5" fmla="*/ 2346960 w 2346960"/>
              <a:gd name="connsiteY5" fmla="*/ 0 h 1508760"/>
              <a:gd name="connsiteX6" fmla="*/ 0 w 2346960"/>
              <a:gd name="connsiteY6" fmla="*/ 0 h 1508760"/>
              <a:gd name="connsiteX7" fmla="*/ 0 w 2346960"/>
              <a:gd name="connsiteY7" fmla="*/ 182880 h 1508760"/>
              <a:gd name="connsiteX0" fmla="*/ 0 w 2331720"/>
              <a:gd name="connsiteY0" fmla="*/ 18288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0 w 2331720"/>
              <a:gd name="connsiteY7" fmla="*/ 182880 h 1508760"/>
              <a:gd name="connsiteX0" fmla="*/ 137160 w 2331720"/>
              <a:gd name="connsiteY0" fmla="*/ 44196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137160 w 2331720"/>
              <a:gd name="connsiteY7" fmla="*/ 441960 h 1508760"/>
              <a:gd name="connsiteX0" fmla="*/ 0 w 2194560"/>
              <a:gd name="connsiteY0" fmla="*/ 106680 h 1173480"/>
              <a:gd name="connsiteX1" fmla="*/ 762000 w 2194560"/>
              <a:gd name="connsiteY1" fmla="*/ 1173480 h 1173480"/>
              <a:gd name="connsiteX2" fmla="*/ 1143000 w 2194560"/>
              <a:gd name="connsiteY2" fmla="*/ 975360 h 1173480"/>
              <a:gd name="connsiteX3" fmla="*/ 1524000 w 2194560"/>
              <a:gd name="connsiteY3" fmla="*/ 731520 h 1173480"/>
              <a:gd name="connsiteX4" fmla="*/ 2194560 w 2194560"/>
              <a:gd name="connsiteY4" fmla="*/ 594360 h 1173480"/>
              <a:gd name="connsiteX5" fmla="*/ 2179320 w 2194560"/>
              <a:gd name="connsiteY5" fmla="*/ 0 h 1173480"/>
              <a:gd name="connsiteX6" fmla="*/ 365760 w 2194560"/>
              <a:gd name="connsiteY6" fmla="*/ 15240 h 1173480"/>
              <a:gd name="connsiteX7" fmla="*/ 0 w 2194560"/>
              <a:gd name="connsiteY7" fmla="*/ 106680 h 1173480"/>
              <a:gd name="connsiteX0" fmla="*/ 0 w 2194560"/>
              <a:gd name="connsiteY0" fmla="*/ 121920 h 1188720"/>
              <a:gd name="connsiteX1" fmla="*/ 762000 w 2194560"/>
              <a:gd name="connsiteY1" fmla="*/ 1188720 h 1188720"/>
              <a:gd name="connsiteX2" fmla="*/ 1143000 w 2194560"/>
              <a:gd name="connsiteY2" fmla="*/ 990600 h 1188720"/>
              <a:gd name="connsiteX3" fmla="*/ 1524000 w 2194560"/>
              <a:gd name="connsiteY3" fmla="*/ 746760 h 1188720"/>
              <a:gd name="connsiteX4" fmla="*/ 2194560 w 2194560"/>
              <a:gd name="connsiteY4" fmla="*/ 609600 h 1188720"/>
              <a:gd name="connsiteX5" fmla="*/ 2179320 w 2194560"/>
              <a:gd name="connsiteY5" fmla="*/ 15240 h 1188720"/>
              <a:gd name="connsiteX6" fmla="*/ 365760 w 2194560"/>
              <a:gd name="connsiteY6" fmla="*/ 0 h 1188720"/>
              <a:gd name="connsiteX7" fmla="*/ 0 w 2194560"/>
              <a:gd name="connsiteY7" fmla="*/ 121920 h 1188720"/>
              <a:gd name="connsiteX0" fmla="*/ 0 w 2194560"/>
              <a:gd name="connsiteY0" fmla="*/ 167640 h 1234440"/>
              <a:gd name="connsiteX1" fmla="*/ 762000 w 2194560"/>
              <a:gd name="connsiteY1" fmla="*/ 1234440 h 1234440"/>
              <a:gd name="connsiteX2" fmla="*/ 1143000 w 2194560"/>
              <a:gd name="connsiteY2" fmla="*/ 1036320 h 1234440"/>
              <a:gd name="connsiteX3" fmla="*/ 1524000 w 2194560"/>
              <a:gd name="connsiteY3" fmla="*/ 792480 h 1234440"/>
              <a:gd name="connsiteX4" fmla="*/ 2194560 w 2194560"/>
              <a:gd name="connsiteY4" fmla="*/ 655320 h 1234440"/>
              <a:gd name="connsiteX5" fmla="*/ 1310640 w 2194560"/>
              <a:gd name="connsiteY5" fmla="*/ 0 h 1234440"/>
              <a:gd name="connsiteX6" fmla="*/ 365760 w 2194560"/>
              <a:gd name="connsiteY6" fmla="*/ 45720 h 1234440"/>
              <a:gd name="connsiteX7" fmla="*/ 0 w 2194560"/>
              <a:gd name="connsiteY7" fmla="*/ 167640 h 1234440"/>
              <a:gd name="connsiteX0" fmla="*/ 0 w 1524000"/>
              <a:gd name="connsiteY0" fmla="*/ 167640 h 1234440"/>
              <a:gd name="connsiteX1" fmla="*/ 762000 w 1524000"/>
              <a:gd name="connsiteY1" fmla="*/ 1234440 h 1234440"/>
              <a:gd name="connsiteX2" fmla="*/ 1143000 w 1524000"/>
              <a:gd name="connsiteY2" fmla="*/ 1036320 h 1234440"/>
              <a:gd name="connsiteX3" fmla="*/ 1524000 w 1524000"/>
              <a:gd name="connsiteY3" fmla="*/ 792480 h 1234440"/>
              <a:gd name="connsiteX4" fmla="*/ 1310640 w 1524000"/>
              <a:gd name="connsiteY4" fmla="*/ 472440 h 1234440"/>
              <a:gd name="connsiteX5" fmla="*/ 1310640 w 1524000"/>
              <a:gd name="connsiteY5" fmla="*/ 0 h 1234440"/>
              <a:gd name="connsiteX6" fmla="*/ 365760 w 1524000"/>
              <a:gd name="connsiteY6" fmla="*/ 45720 h 1234440"/>
              <a:gd name="connsiteX7" fmla="*/ 0 w 1524000"/>
              <a:gd name="connsiteY7" fmla="*/ 167640 h 1234440"/>
              <a:gd name="connsiteX0" fmla="*/ 0 w 1371600"/>
              <a:gd name="connsiteY0" fmla="*/ 167640 h 1234440"/>
              <a:gd name="connsiteX1" fmla="*/ 762000 w 1371600"/>
              <a:gd name="connsiteY1" fmla="*/ 1234440 h 1234440"/>
              <a:gd name="connsiteX2" fmla="*/ 1143000 w 1371600"/>
              <a:gd name="connsiteY2" fmla="*/ 1036320 h 1234440"/>
              <a:gd name="connsiteX3" fmla="*/ 1371600 w 1371600"/>
              <a:gd name="connsiteY3" fmla="*/ 792480 h 1234440"/>
              <a:gd name="connsiteX4" fmla="*/ 1310640 w 1371600"/>
              <a:gd name="connsiteY4" fmla="*/ 472440 h 1234440"/>
              <a:gd name="connsiteX5" fmla="*/ 1310640 w 1371600"/>
              <a:gd name="connsiteY5" fmla="*/ 0 h 1234440"/>
              <a:gd name="connsiteX6" fmla="*/ 365760 w 1371600"/>
              <a:gd name="connsiteY6" fmla="*/ 45720 h 1234440"/>
              <a:gd name="connsiteX7" fmla="*/ 0 w 1371600"/>
              <a:gd name="connsiteY7" fmla="*/ 167640 h 1234440"/>
              <a:gd name="connsiteX0" fmla="*/ 0 w 1371600"/>
              <a:gd name="connsiteY0" fmla="*/ 121920 h 1188720"/>
              <a:gd name="connsiteX1" fmla="*/ 762000 w 1371600"/>
              <a:gd name="connsiteY1" fmla="*/ 1188720 h 1188720"/>
              <a:gd name="connsiteX2" fmla="*/ 1143000 w 1371600"/>
              <a:gd name="connsiteY2" fmla="*/ 990600 h 1188720"/>
              <a:gd name="connsiteX3" fmla="*/ 1371600 w 1371600"/>
              <a:gd name="connsiteY3" fmla="*/ 746760 h 1188720"/>
              <a:gd name="connsiteX4" fmla="*/ 1310640 w 1371600"/>
              <a:gd name="connsiteY4" fmla="*/ 426720 h 1188720"/>
              <a:gd name="connsiteX5" fmla="*/ 1310640 w 1371600"/>
              <a:gd name="connsiteY5" fmla="*/ 15240 h 1188720"/>
              <a:gd name="connsiteX6" fmla="*/ 365760 w 1371600"/>
              <a:gd name="connsiteY6" fmla="*/ 0 h 1188720"/>
              <a:gd name="connsiteX7" fmla="*/ 0 w 1371600"/>
              <a:gd name="connsiteY7" fmla="*/ 1219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1188720">
                <a:moveTo>
                  <a:pt x="0" y="121920"/>
                </a:moveTo>
                <a:lnTo>
                  <a:pt x="762000" y="1188720"/>
                </a:lnTo>
                <a:lnTo>
                  <a:pt x="1143000" y="990600"/>
                </a:lnTo>
                <a:lnTo>
                  <a:pt x="1371600" y="746760"/>
                </a:lnTo>
                <a:lnTo>
                  <a:pt x="1310640" y="426720"/>
                </a:lnTo>
                <a:lnTo>
                  <a:pt x="1310640" y="15240"/>
                </a:lnTo>
                <a:lnTo>
                  <a:pt x="365760" y="0"/>
                </a:lnTo>
                <a:lnTo>
                  <a:pt x="0" y="12192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E71BAB-809C-47C3-BF82-CD59A1984552}"/>
              </a:ext>
            </a:extLst>
          </p:cNvPr>
          <p:cNvSpPr txBox="1"/>
          <p:nvPr/>
        </p:nvSpPr>
        <p:spPr>
          <a:xfrm>
            <a:off x="5173652" y="6192173"/>
            <a:ext cx="686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Potential first segment: </a:t>
            </a:r>
            <a:r>
              <a:rPr lang="en-US" sz="2400" dirty="0"/>
              <a:t>Lloyd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35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3238" y="305572"/>
            <a:ext cx="6627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Analysis / Future Implementation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1118175"/>
            <a:ext cx="4301537" cy="5644764"/>
            <a:chOff x="4350543" y="1127990"/>
            <a:chExt cx="4720415" cy="6194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t="12609" r="14422" b="7636"/>
            <a:stretch/>
          </p:blipFill>
          <p:spPr>
            <a:xfrm>
              <a:off x="4350543" y="1127990"/>
              <a:ext cx="4720415" cy="6194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696200" y="2819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96432" y="202298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7232" y="2583425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40794" y="56019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52769" y="528729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54213" y="5297128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20167" y="546553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F43E8C1-8F54-4CCC-8BE1-B4E211A9104F}"/>
              </a:ext>
            </a:extLst>
          </p:cNvPr>
          <p:cNvSpPr/>
          <p:nvPr/>
        </p:nvSpPr>
        <p:spPr>
          <a:xfrm>
            <a:off x="2727960" y="1889760"/>
            <a:ext cx="1371600" cy="1188720"/>
          </a:xfrm>
          <a:custGeom>
            <a:avLst/>
            <a:gdLst>
              <a:gd name="connsiteX0" fmla="*/ 0 w 2346960"/>
              <a:gd name="connsiteY0" fmla="*/ 182880 h 1508760"/>
              <a:gd name="connsiteX1" fmla="*/ 899160 w 2346960"/>
              <a:gd name="connsiteY1" fmla="*/ 1508760 h 1508760"/>
              <a:gd name="connsiteX2" fmla="*/ 1280160 w 2346960"/>
              <a:gd name="connsiteY2" fmla="*/ 1310640 h 1508760"/>
              <a:gd name="connsiteX3" fmla="*/ 1661160 w 2346960"/>
              <a:gd name="connsiteY3" fmla="*/ 1066800 h 1508760"/>
              <a:gd name="connsiteX4" fmla="*/ 2331720 w 2346960"/>
              <a:gd name="connsiteY4" fmla="*/ 929640 h 1508760"/>
              <a:gd name="connsiteX5" fmla="*/ 2346960 w 2346960"/>
              <a:gd name="connsiteY5" fmla="*/ 0 h 1508760"/>
              <a:gd name="connsiteX6" fmla="*/ 0 w 2346960"/>
              <a:gd name="connsiteY6" fmla="*/ 0 h 1508760"/>
              <a:gd name="connsiteX7" fmla="*/ 0 w 2346960"/>
              <a:gd name="connsiteY7" fmla="*/ 182880 h 1508760"/>
              <a:gd name="connsiteX0" fmla="*/ 0 w 2331720"/>
              <a:gd name="connsiteY0" fmla="*/ 18288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0 w 2331720"/>
              <a:gd name="connsiteY7" fmla="*/ 182880 h 1508760"/>
              <a:gd name="connsiteX0" fmla="*/ 137160 w 2331720"/>
              <a:gd name="connsiteY0" fmla="*/ 44196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137160 w 2331720"/>
              <a:gd name="connsiteY7" fmla="*/ 441960 h 1508760"/>
              <a:gd name="connsiteX0" fmla="*/ 0 w 2194560"/>
              <a:gd name="connsiteY0" fmla="*/ 106680 h 1173480"/>
              <a:gd name="connsiteX1" fmla="*/ 762000 w 2194560"/>
              <a:gd name="connsiteY1" fmla="*/ 1173480 h 1173480"/>
              <a:gd name="connsiteX2" fmla="*/ 1143000 w 2194560"/>
              <a:gd name="connsiteY2" fmla="*/ 975360 h 1173480"/>
              <a:gd name="connsiteX3" fmla="*/ 1524000 w 2194560"/>
              <a:gd name="connsiteY3" fmla="*/ 731520 h 1173480"/>
              <a:gd name="connsiteX4" fmla="*/ 2194560 w 2194560"/>
              <a:gd name="connsiteY4" fmla="*/ 594360 h 1173480"/>
              <a:gd name="connsiteX5" fmla="*/ 2179320 w 2194560"/>
              <a:gd name="connsiteY5" fmla="*/ 0 h 1173480"/>
              <a:gd name="connsiteX6" fmla="*/ 365760 w 2194560"/>
              <a:gd name="connsiteY6" fmla="*/ 15240 h 1173480"/>
              <a:gd name="connsiteX7" fmla="*/ 0 w 2194560"/>
              <a:gd name="connsiteY7" fmla="*/ 106680 h 1173480"/>
              <a:gd name="connsiteX0" fmla="*/ 0 w 2194560"/>
              <a:gd name="connsiteY0" fmla="*/ 121920 h 1188720"/>
              <a:gd name="connsiteX1" fmla="*/ 762000 w 2194560"/>
              <a:gd name="connsiteY1" fmla="*/ 1188720 h 1188720"/>
              <a:gd name="connsiteX2" fmla="*/ 1143000 w 2194560"/>
              <a:gd name="connsiteY2" fmla="*/ 990600 h 1188720"/>
              <a:gd name="connsiteX3" fmla="*/ 1524000 w 2194560"/>
              <a:gd name="connsiteY3" fmla="*/ 746760 h 1188720"/>
              <a:gd name="connsiteX4" fmla="*/ 2194560 w 2194560"/>
              <a:gd name="connsiteY4" fmla="*/ 609600 h 1188720"/>
              <a:gd name="connsiteX5" fmla="*/ 2179320 w 2194560"/>
              <a:gd name="connsiteY5" fmla="*/ 15240 h 1188720"/>
              <a:gd name="connsiteX6" fmla="*/ 365760 w 2194560"/>
              <a:gd name="connsiteY6" fmla="*/ 0 h 1188720"/>
              <a:gd name="connsiteX7" fmla="*/ 0 w 2194560"/>
              <a:gd name="connsiteY7" fmla="*/ 121920 h 1188720"/>
              <a:gd name="connsiteX0" fmla="*/ 0 w 2194560"/>
              <a:gd name="connsiteY0" fmla="*/ 167640 h 1234440"/>
              <a:gd name="connsiteX1" fmla="*/ 762000 w 2194560"/>
              <a:gd name="connsiteY1" fmla="*/ 1234440 h 1234440"/>
              <a:gd name="connsiteX2" fmla="*/ 1143000 w 2194560"/>
              <a:gd name="connsiteY2" fmla="*/ 1036320 h 1234440"/>
              <a:gd name="connsiteX3" fmla="*/ 1524000 w 2194560"/>
              <a:gd name="connsiteY3" fmla="*/ 792480 h 1234440"/>
              <a:gd name="connsiteX4" fmla="*/ 2194560 w 2194560"/>
              <a:gd name="connsiteY4" fmla="*/ 655320 h 1234440"/>
              <a:gd name="connsiteX5" fmla="*/ 1310640 w 2194560"/>
              <a:gd name="connsiteY5" fmla="*/ 0 h 1234440"/>
              <a:gd name="connsiteX6" fmla="*/ 365760 w 2194560"/>
              <a:gd name="connsiteY6" fmla="*/ 45720 h 1234440"/>
              <a:gd name="connsiteX7" fmla="*/ 0 w 2194560"/>
              <a:gd name="connsiteY7" fmla="*/ 167640 h 1234440"/>
              <a:gd name="connsiteX0" fmla="*/ 0 w 1524000"/>
              <a:gd name="connsiteY0" fmla="*/ 167640 h 1234440"/>
              <a:gd name="connsiteX1" fmla="*/ 762000 w 1524000"/>
              <a:gd name="connsiteY1" fmla="*/ 1234440 h 1234440"/>
              <a:gd name="connsiteX2" fmla="*/ 1143000 w 1524000"/>
              <a:gd name="connsiteY2" fmla="*/ 1036320 h 1234440"/>
              <a:gd name="connsiteX3" fmla="*/ 1524000 w 1524000"/>
              <a:gd name="connsiteY3" fmla="*/ 792480 h 1234440"/>
              <a:gd name="connsiteX4" fmla="*/ 1310640 w 1524000"/>
              <a:gd name="connsiteY4" fmla="*/ 472440 h 1234440"/>
              <a:gd name="connsiteX5" fmla="*/ 1310640 w 1524000"/>
              <a:gd name="connsiteY5" fmla="*/ 0 h 1234440"/>
              <a:gd name="connsiteX6" fmla="*/ 365760 w 1524000"/>
              <a:gd name="connsiteY6" fmla="*/ 45720 h 1234440"/>
              <a:gd name="connsiteX7" fmla="*/ 0 w 1524000"/>
              <a:gd name="connsiteY7" fmla="*/ 167640 h 1234440"/>
              <a:gd name="connsiteX0" fmla="*/ 0 w 1371600"/>
              <a:gd name="connsiteY0" fmla="*/ 167640 h 1234440"/>
              <a:gd name="connsiteX1" fmla="*/ 762000 w 1371600"/>
              <a:gd name="connsiteY1" fmla="*/ 1234440 h 1234440"/>
              <a:gd name="connsiteX2" fmla="*/ 1143000 w 1371600"/>
              <a:gd name="connsiteY2" fmla="*/ 1036320 h 1234440"/>
              <a:gd name="connsiteX3" fmla="*/ 1371600 w 1371600"/>
              <a:gd name="connsiteY3" fmla="*/ 792480 h 1234440"/>
              <a:gd name="connsiteX4" fmla="*/ 1310640 w 1371600"/>
              <a:gd name="connsiteY4" fmla="*/ 472440 h 1234440"/>
              <a:gd name="connsiteX5" fmla="*/ 1310640 w 1371600"/>
              <a:gd name="connsiteY5" fmla="*/ 0 h 1234440"/>
              <a:gd name="connsiteX6" fmla="*/ 365760 w 1371600"/>
              <a:gd name="connsiteY6" fmla="*/ 45720 h 1234440"/>
              <a:gd name="connsiteX7" fmla="*/ 0 w 1371600"/>
              <a:gd name="connsiteY7" fmla="*/ 167640 h 1234440"/>
              <a:gd name="connsiteX0" fmla="*/ 0 w 1371600"/>
              <a:gd name="connsiteY0" fmla="*/ 121920 h 1188720"/>
              <a:gd name="connsiteX1" fmla="*/ 762000 w 1371600"/>
              <a:gd name="connsiteY1" fmla="*/ 1188720 h 1188720"/>
              <a:gd name="connsiteX2" fmla="*/ 1143000 w 1371600"/>
              <a:gd name="connsiteY2" fmla="*/ 990600 h 1188720"/>
              <a:gd name="connsiteX3" fmla="*/ 1371600 w 1371600"/>
              <a:gd name="connsiteY3" fmla="*/ 746760 h 1188720"/>
              <a:gd name="connsiteX4" fmla="*/ 1310640 w 1371600"/>
              <a:gd name="connsiteY4" fmla="*/ 426720 h 1188720"/>
              <a:gd name="connsiteX5" fmla="*/ 1310640 w 1371600"/>
              <a:gd name="connsiteY5" fmla="*/ 15240 h 1188720"/>
              <a:gd name="connsiteX6" fmla="*/ 365760 w 1371600"/>
              <a:gd name="connsiteY6" fmla="*/ 0 h 1188720"/>
              <a:gd name="connsiteX7" fmla="*/ 0 w 1371600"/>
              <a:gd name="connsiteY7" fmla="*/ 1219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1188720">
                <a:moveTo>
                  <a:pt x="0" y="121920"/>
                </a:moveTo>
                <a:lnTo>
                  <a:pt x="762000" y="1188720"/>
                </a:lnTo>
                <a:lnTo>
                  <a:pt x="1143000" y="990600"/>
                </a:lnTo>
                <a:lnTo>
                  <a:pt x="1371600" y="746760"/>
                </a:lnTo>
                <a:lnTo>
                  <a:pt x="1310640" y="426720"/>
                </a:lnTo>
                <a:lnTo>
                  <a:pt x="1310640" y="15240"/>
                </a:lnTo>
                <a:lnTo>
                  <a:pt x="365760" y="0"/>
                </a:lnTo>
                <a:lnTo>
                  <a:pt x="0" y="12192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DD5F-1215-442B-87B7-CC48C1CFD637}"/>
              </a:ext>
            </a:extLst>
          </p:cNvPr>
          <p:cNvSpPr txBox="1"/>
          <p:nvPr/>
        </p:nvSpPr>
        <p:spPr>
          <a:xfrm>
            <a:off x="5173652" y="1118175"/>
            <a:ext cx="7399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Conditions Analysis: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North Park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Central Eastside from Sandy to I-84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Lloyd District from future bridge to future bridge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South Downtown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CBA9BE-4A0C-408C-AA08-9BDB36C5C252}"/>
              </a:ext>
            </a:extLst>
          </p:cNvPr>
          <p:cNvSpPr txBox="1"/>
          <p:nvPr/>
        </p:nvSpPr>
        <p:spPr>
          <a:xfrm>
            <a:off x="5261657" y="3163938"/>
            <a:ext cx="7158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Related Project with Portland Parks:</a:t>
            </a:r>
          </a:p>
          <a:p>
            <a:r>
              <a:rPr lang="en-US" sz="2400" dirty="0"/>
              <a:t>South Park Blocks Master Plan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961CD1-5798-4345-B15C-78EC5D133DB9}"/>
              </a:ext>
            </a:extLst>
          </p:cNvPr>
          <p:cNvSpPr txBox="1"/>
          <p:nvPr/>
        </p:nvSpPr>
        <p:spPr>
          <a:xfrm>
            <a:off x="5173652" y="4124058"/>
            <a:ext cx="7704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Potential Implementation with PBOT </a:t>
            </a:r>
          </a:p>
          <a:p>
            <a:r>
              <a:rPr lang="en-US" sz="2400" b="1" dirty="0"/>
              <a:t>Central City in Motion: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North Park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Central Eastside (signals on 6</a:t>
            </a:r>
            <a:r>
              <a:rPr lang="en-US" sz="2400" baseline="30000" dirty="0"/>
              <a:t>th</a:t>
            </a:r>
            <a:r>
              <a:rPr lang="en-US" sz="2400" dirty="0"/>
              <a:t> Avenue)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South Downtown (College St.)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E71BAB-809C-47C3-BF82-CD59A1984552}"/>
              </a:ext>
            </a:extLst>
          </p:cNvPr>
          <p:cNvSpPr txBox="1"/>
          <p:nvPr/>
        </p:nvSpPr>
        <p:spPr>
          <a:xfrm>
            <a:off x="5173652" y="6192173"/>
            <a:ext cx="686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Potential first segment: </a:t>
            </a:r>
            <a:r>
              <a:rPr lang="en-US" sz="2400" dirty="0"/>
              <a:t>Lloyd</a:t>
            </a:r>
          </a:p>
          <a:p>
            <a:endParaRPr lang="en-US" sz="24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2C7BCAB-00CC-4ED0-9039-BBD5E89E849D}"/>
              </a:ext>
            </a:extLst>
          </p:cNvPr>
          <p:cNvSpPr/>
          <p:nvPr/>
        </p:nvSpPr>
        <p:spPr>
          <a:xfrm>
            <a:off x="3505200" y="2895600"/>
            <a:ext cx="594360" cy="1066800"/>
          </a:xfrm>
          <a:custGeom>
            <a:avLst/>
            <a:gdLst>
              <a:gd name="connsiteX0" fmla="*/ 91440 w 655320"/>
              <a:gd name="connsiteY0" fmla="*/ 289560 h 2011680"/>
              <a:gd name="connsiteX1" fmla="*/ 655320 w 655320"/>
              <a:gd name="connsiteY1" fmla="*/ 0 h 2011680"/>
              <a:gd name="connsiteX2" fmla="*/ 624840 w 655320"/>
              <a:gd name="connsiteY2" fmla="*/ 2011680 h 2011680"/>
              <a:gd name="connsiteX3" fmla="*/ 0 w 655320"/>
              <a:gd name="connsiteY3" fmla="*/ 2011680 h 2011680"/>
              <a:gd name="connsiteX4" fmla="*/ 91440 w 655320"/>
              <a:gd name="connsiteY4" fmla="*/ 289560 h 2011680"/>
              <a:gd name="connsiteX0" fmla="*/ 30480 w 594360"/>
              <a:gd name="connsiteY0" fmla="*/ 289560 h 2011680"/>
              <a:gd name="connsiteX1" fmla="*/ 594360 w 594360"/>
              <a:gd name="connsiteY1" fmla="*/ 0 h 2011680"/>
              <a:gd name="connsiteX2" fmla="*/ 563880 w 594360"/>
              <a:gd name="connsiteY2" fmla="*/ 2011680 h 2011680"/>
              <a:gd name="connsiteX3" fmla="*/ 0 w 594360"/>
              <a:gd name="connsiteY3" fmla="*/ 1066800 h 2011680"/>
              <a:gd name="connsiteX4" fmla="*/ 30480 w 594360"/>
              <a:gd name="connsiteY4" fmla="*/ 289560 h 2011680"/>
              <a:gd name="connsiteX0" fmla="*/ 30480 w 624840"/>
              <a:gd name="connsiteY0" fmla="*/ 289560 h 1066800"/>
              <a:gd name="connsiteX1" fmla="*/ 594360 w 624840"/>
              <a:gd name="connsiteY1" fmla="*/ 0 h 1066800"/>
              <a:gd name="connsiteX2" fmla="*/ 624840 w 624840"/>
              <a:gd name="connsiteY2" fmla="*/ 1066800 h 1066800"/>
              <a:gd name="connsiteX3" fmla="*/ 0 w 624840"/>
              <a:gd name="connsiteY3" fmla="*/ 1066800 h 1066800"/>
              <a:gd name="connsiteX4" fmla="*/ 30480 w 624840"/>
              <a:gd name="connsiteY4" fmla="*/ 289560 h 1066800"/>
              <a:gd name="connsiteX0" fmla="*/ 30480 w 594360"/>
              <a:gd name="connsiteY0" fmla="*/ 289560 h 1066800"/>
              <a:gd name="connsiteX1" fmla="*/ 594360 w 594360"/>
              <a:gd name="connsiteY1" fmla="*/ 0 h 1066800"/>
              <a:gd name="connsiteX2" fmla="*/ 579120 w 594360"/>
              <a:gd name="connsiteY2" fmla="*/ 1051560 h 1066800"/>
              <a:gd name="connsiteX3" fmla="*/ 0 w 594360"/>
              <a:gd name="connsiteY3" fmla="*/ 1066800 h 1066800"/>
              <a:gd name="connsiteX4" fmla="*/ 30480 w 594360"/>
              <a:gd name="connsiteY4" fmla="*/ 28956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60" h="1066800">
                <a:moveTo>
                  <a:pt x="30480" y="289560"/>
                </a:moveTo>
                <a:lnTo>
                  <a:pt x="594360" y="0"/>
                </a:lnTo>
                <a:lnTo>
                  <a:pt x="579120" y="1051560"/>
                </a:lnTo>
                <a:lnTo>
                  <a:pt x="0" y="1066800"/>
                </a:lnTo>
                <a:lnTo>
                  <a:pt x="30480" y="28956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688EF82-18D4-4FB0-A801-6D04E86F9D75}"/>
              </a:ext>
            </a:extLst>
          </p:cNvPr>
          <p:cNvSpPr/>
          <p:nvPr/>
        </p:nvSpPr>
        <p:spPr>
          <a:xfrm>
            <a:off x="3383280" y="4038600"/>
            <a:ext cx="701040" cy="1005840"/>
          </a:xfrm>
          <a:custGeom>
            <a:avLst/>
            <a:gdLst>
              <a:gd name="connsiteX0" fmla="*/ 106680 w 701040"/>
              <a:gd name="connsiteY0" fmla="*/ 0 h 1005840"/>
              <a:gd name="connsiteX1" fmla="*/ 701040 w 701040"/>
              <a:gd name="connsiteY1" fmla="*/ 0 h 1005840"/>
              <a:gd name="connsiteX2" fmla="*/ 670560 w 701040"/>
              <a:gd name="connsiteY2" fmla="*/ 1005840 h 1005840"/>
              <a:gd name="connsiteX3" fmla="*/ 0 w 701040"/>
              <a:gd name="connsiteY3" fmla="*/ 1005840 h 1005840"/>
              <a:gd name="connsiteX4" fmla="*/ 106680 w 701040"/>
              <a:gd name="connsiteY4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040" h="1005840">
                <a:moveTo>
                  <a:pt x="106680" y="0"/>
                </a:moveTo>
                <a:lnTo>
                  <a:pt x="701040" y="0"/>
                </a:lnTo>
                <a:lnTo>
                  <a:pt x="670560" y="1005840"/>
                </a:lnTo>
                <a:lnTo>
                  <a:pt x="0" y="1005840"/>
                </a:lnTo>
                <a:lnTo>
                  <a:pt x="10668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7B9DE45-4AB9-4C7F-A14F-99B1146DF7B1}"/>
              </a:ext>
            </a:extLst>
          </p:cNvPr>
          <p:cNvSpPr/>
          <p:nvPr/>
        </p:nvSpPr>
        <p:spPr>
          <a:xfrm>
            <a:off x="1371600" y="3703320"/>
            <a:ext cx="838200" cy="1066800"/>
          </a:xfrm>
          <a:custGeom>
            <a:avLst/>
            <a:gdLst>
              <a:gd name="connsiteX0" fmla="*/ 518160 w 1264920"/>
              <a:gd name="connsiteY0" fmla="*/ 0 h 1143000"/>
              <a:gd name="connsiteX1" fmla="*/ 1264920 w 1264920"/>
              <a:gd name="connsiteY1" fmla="*/ 335280 h 1143000"/>
              <a:gd name="connsiteX2" fmla="*/ 944880 w 1264920"/>
              <a:gd name="connsiteY2" fmla="*/ 1143000 h 1143000"/>
              <a:gd name="connsiteX3" fmla="*/ 0 w 1264920"/>
              <a:gd name="connsiteY3" fmla="*/ 853440 h 1143000"/>
              <a:gd name="connsiteX4" fmla="*/ 518160 w 1264920"/>
              <a:gd name="connsiteY4" fmla="*/ 0 h 1143000"/>
              <a:gd name="connsiteX0" fmla="*/ 259080 w 1005840"/>
              <a:gd name="connsiteY0" fmla="*/ 0 h 1143000"/>
              <a:gd name="connsiteX1" fmla="*/ 1005840 w 1005840"/>
              <a:gd name="connsiteY1" fmla="*/ 335280 h 1143000"/>
              <a:gd name="connsiteX2" fmla="*/ 685800 w 1005840"/>
              <a:gd name="connsiteY2" fmla="*/ 1143000 h 1143000"/>
              <a:gd name="connsiteX3" fmla="*/ 0 w 1005840"/>
              <a:gd name="connsiteY3" fmla="*/ 1021080 h 1143000"/>
              <a:gd name="connsiteX4" fmla="*/ 259080 w 1005840"/>
              <a:gd name="connsiteY4" fmla="*/ 0 h 1143000"/>
              <a:gd name="connsiteX0" fmla="*/ 396240 w 1005840"/>
              <a:gd name="connsiteY0" fmla="*/ 0 h 1082040"/>
              <a:gd name="connsiteX1" fmla="*/ 1005840 w 1005840"/>
              <a:gd name="connsiteY1" fmla="*/ 274320 h 1082040"/>
              <a:gd name="connsiteX2" fmla="*/ 685800 w 1005840"/>
              <a:gd name="connsiteY2" fmla="*/ 1082040 h 1082040"/>
              <a:gd name="connsiteX3" fmla="*/ 0 w 1005840"/>
              <a:gd name="connsiteY3" fmla="*/ 960120 h 1082040"/>
              <a:gd name="connsiteX4" fmla="*/ 396240 w 1005840"/>
              <a:gd name="connsiteY4" fmla="*/ 0 h 1082040"/>
              <a:gd name="connsiteX0" fmla="*/ 396240 w 1005840"/>
              <a:gd name="connsiteY0" fmla="*/ 0 h 1082040"/>
              <a:gd name="connsiteX1" fmla="*/ 1005840 w 1005840"/>
              <a:gd name="connsiteY1" fmla="*/ 274320 h 1082040"/>
              <a:gd name="connsiteX2" fmla="*/ 579120 w 1005840"/>
              <a:gd name="connsiteY2" fmla="*/ 1082040 h 1082040"/>
              <a:gd name="connsiteX3" fmla="*/ 0 w 1005840"/>
              <a:gd name="connsiteY3" fmla="*/ 960120 h 1082040"/>
              <a:gd name="connsiteX4" fmla="*/ 396240 w 1005840"/>
              <a:gd name="connsiteY4" fmla="*/ 0 h 1082040"/>
              <a:gd name="connsiteX0" fmla="*/ 365760 w 975360"/>
              <a:gd name="connsiteY0" fmla="*/ 0 h 1082040"/>
              <a:gd name="connsiteX1" fmla="*/ 975360 w 975360"/>
              <a:gd name="connsiteY1" fmla="*/ 274320 h 1082040"/>
              <a:gd name="connsiteX2" fmla="*/ 548640 w 975360"/>
              <a:gd name="connsiteY2" fmla="*/ 1082040 h 1082040"/>
              <a:gd name="connsiteX3" fmla="*/ 0 w 975360"/>
              <a:gd name="connsiteY3" fmla="*/ 899160 h 1082040"/>
              <a:gd name="connsiteX4" fmla="*/ 365760 w 975360"/>
              <a:gd name="connsiteY4" fmla="*/ 0 h 1082040"/>
              <a:gd name="connsiteX0" fmla="*/ 365760 w 807720"/>
              <a:gd name="connsiteY0" fmla="*/ 0 h 1082040"/>
              <a:gd name="connsiteX1" fmla="*/ 807720 w 807720"/>
              <a:gd name="connsiteY1" fmla="*/ 228600 h 1082040"/>
              <a:gd name="connsiteX2" fmla="*/ 548640 w 807720"/>
              <a:gd name="connsiteY2" fmla="*/ 1082040 h 1082040"/>
              <a:gd name="connsiteX3" fmla="*/ 0 w 807720"/>
              <a:gd name="connsiteY3" fmla="*/ 899160 h 1082040"/>
              <a:gd name="connsiteX4" fmla="*/ 365760 w 807720"/>
              <a:gd name="connsiteY4" fmla="*/ 0 h 1082040"/>
              <a:gd name="connsiteX0" fmla="*/ 365760 w 807720"/>
              <a:gd name="connsiteY0" fmla="*/ 0 h 1066800"/>
              <a:gd name="connsiteX1" fmla="*/ 807720 w 807720"/>
              <a:gd name="connsiteY1" fmla="*/ 228600 h 1066800"/>
              <a:gd name="connsiteX2" fmla="*/ 548640 w 807720"/>
              <a:gd name="connsiteY2" fmla="*/ 1066800 h 1066800"/>
              <a:gd name="connsiteX3" fmla="*/ 0 w 807720"/>
              <a:gd name="connsiteY3" fmla="*/ 899160 h 1066800"/>
              <a:gd name="connsiteX4" fmla="*/ 365760 w 807720"/>
              <a:gd name="connsiteY4" fmla="*/ 0 h 1066800"/>
              <a:gd name="connsiteX0" fmla="*/ 365760 w 838200"/>
              <a:gd name="connsiteY0" fmla="*/ 0 h 1066800"/>
              <a:gd name="connsiteX1" fmla="*/ 838200 w 838200"/>
              <a:gd name="connsiteY1" fmla="*/ 198120 h 1066800"/>
              <a:gd name="connsiteX2" fmla="*/ 548640 w 838200"/>
              <a:gd name="connsiteY2" fmla="*/ 1066800 h 1066800"/>
              <a:gd name="connsiteX3" fmla="*/ 0 w 838200"/>
              <a:gd name="connsiteY3" fmla="*/ 899160 h 1066800"/>
              <a:gd name="connsiteX4" fmla="*/ 365760 w 838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1066800">
                <a:moveTo>
                  <a:pt x="365760" y="0"/>
                </a:moveTo>
                <a:lnTo>
                  <a:pt x="838200" y="198120"/>
                </a:lnTo>
                <a:lnTo>
                  <a:pt x="548640" y="1066800"/>
                </a:lnTo>
                <a:lnTo>
                  <a:pt x="0" y="899160"/>
                </a:lnTo>
                <a:lnTo>
                  <a:pt x="365760" y="0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22C7D26-D75A-44B2-B47B-57844416E27B}"/>
              </a:ext>
            </a:extLst>
          </p:cNvPr>
          <p:cNvSpPr/>
          <p:nvPr/>
        </p:nvSpPr>
        <p:spPr>
          <a:xfrm>
            <a:off x="2743200" y="1905000"/>
            <a:ext cx="1371600" cy="1188720"/>
          </a:xfrm>
          <a:custGeom>
            <a:avLst/>
            <a:gdLst>
              <a:gd name="connsiteX0" fmla="*/ 0 w 2346960"/>
              <a:gd name="connsiteY0" fmla="*/ 182880 h 1508760"/>
              <a:gd name="connsiteX1" fmla="*/ 899160 w 2346960"/>
              <a:gd name="connsiteY1" fmla="*/ 1508760 h 1508760"/>
              <a:gd name="connsiteX2" fmla="*/ 1280160 w 2346960"/>
              <a:gd name="connsiteY2" fmla="*/ 1310640 h 1508760"/>
              <a:gd name="connsiteX3" fmla="*/ 1661160 w 2346960"/>
              <a:gd name="connsiteY3" fmla="*/ 1066800 h 1508760"/>
              <a:gd name="connsiteX4" fmla="*/ 2331720 w 2346960"/>
              <a:gd name="connsiteY4" fmla="*/ 929640 h 1508760"/>
              <a:gd name="connsiteX5" fmla="*/ 2346960 w 2346960"/>
              <a:gd name="connsiteY5" fmla="*/ 0 h 1508760"/>
              <a:gd name="connsiteX6" fmla="*/ 0 w 2346960"/>
              <a:gd name="connsiteY6" fmla="*/ 0 h 1508760"/>
              <a:gd name="connsiteX7" fmla="*/ 0 w 2346960"/>
              <a:gd name="connsiteY7" fmla="*/ 182880 h 1508760"/>
              <a:gd name="connsiteX0" fmla="*/ 0 w 2331720"/>
              <a:gd name="connsiteY0" fmla="*/ 18288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0 w 2331720"/>
              <a:gd name="connsiteY7" fmla="*/ 182880 h 1508760"/>
              <a:gd name="connsiteX0" fmla="*/ 137160 w 2331720"/>
              <a:gd name="connsiteY0" fmla="*/ 441960 h 1508760"/>
              <a:gd name="connsiteX1" fmla="*/ 899160 w 2331720"/>
              <a:gd name="connsiteY1" fmla="*/ 1508760 h 1508760"/>
              <a:gd name="connsiteX2" fmla="*/ 1280160 w 2331720"/>
              <a:gd name="connsiteY2" fmla="*/ 1310640 h 1508760"/>
              <a:gd name="connsiteX3" fmla="*/ 1661160 w 2331720"/>
              <a:gd name="connsiteY3" fmla="*/ 1066800 h 1508760"/>
              <a:gd name="connsiteX4" fmla="*/ 2331720 w 2331720"/>
              <a:gd name="connsiteY4" fmla="*/ 929640 h 1508760"/>
              <a:gd name="connsiteX5" fmla="*/ 2316480 w 2331720"/>
              <a:gd name="connsiteY5" fmla="*/ 335280 h 1508760"/>
              <a:gd name="connsiteX6" fmla="*/ 0 w 2331720"/>
              <a:gd name="connsiteY6" fmla="*/ 0 h 1508760"/>
              <a:gd name="connsiteX7" fmla="*/ 137160 w 2331720"/>
              <a:gd name="connsiteY7" fmla="*/ 441960 h 1508760"/>
              <a:gd name="connsiteX0" fmla="*/ 0 w 2194560"/>
              <a:gd name="connsiteY0" fmla="*/ 106680 h 1173480"/>
              <a:gd name="connsiteX1" fmla="*/ 762000 w 2194560"/>
              <a:gd name="connsiteY1" fmla="*/ 1173480 h 1173480"/>
              <a:gd name="connsiteX2" fmla="*/ 1143000 w 2194560"/>
              <a:gd name="connsiteY2" fmla="*/ 975360 h 1173480"/>
              <a:gd name="connsiteX3" fmla="*/ 1524000 w 2194560"/>
              <a:gd name="connsiteY3" fmla="*/ 731520 h 1173480"/>
              <a:gd name="connsiteX4" fmla="*/ 2194560 w 2194560"/>
              <a:gd name="connsiteY4" fmla="*/ 594360 h 1173480"/>
              <a:gd name="connsiteX5" fmla="*/ 2179320 w 2194560"/>
              <a:gd name="connsiteY5" fmla="*/ 0 h 1173480"/>
              <a:gd name="connsiteX6" fmla="*/ 365760 w 2194560"/>
              <a:gd name="connsiteY6" fmla="*/ 15240 h 1173480"/>
              <a:gd name="connsiteX7" fmla="*/ 0 w 2194560"/>
              <a:gd name="connsiteY7" fmla="*/ 106680 h 1173480"/>
              <a:gd name="connsiteX0" fmla="*/ 0 w 2194560"/>
              <a:gd name="connsiteY0" fmla="*/ 121920 h 1188720"/>
              <a:gd name="connsiteX1" fmla="*/ 762000 w 2194560"/>
              <a:gd name="connsiteY1" fmla="*/ 1188720 h 1188720"/>
              <a:gd name="connsiteX2" fmla="*/ 1143000 w 2194560"/>
              <a:gd name="connsiteY2" fmla="*/ 990600 h 1188720"/>
              <a:gd name="connsiteX3" fmla="*/ 1524000 w 2194560"/>
              <a:gd name="connsiteY3" fmla="*/ 746760 h 1188720"/>
              <a:gd name="connsiteX4" fmla="*/ 2194560 w 2194560"/>
              <a:gd name="connsiteY4" fmla="*/ 609600 h 1188720"/>
              <a:gd name="connsiteX5" fmla="*/ 2179320 w 2194560"/>
              <a:gd name="connsiteY5" fmla="*/ 15240 h 1188720"/>
              <a:gd name="connsiteX6" fmla="*/ 365760 w 2194560"/>
              <a:gd name="connsiteY6" fmla="*/ 0 h 1188720"/>
              <a:gd name="connsiteX7" fmla="*/ 0 w 2194560"/>
              <a:gd name="connsiteY7" fmla="*/ 121920 h 1188720"/>
              <a:gd name="connsiteX0" fmla="*/ 0 w 2194560"/>
              <a:gd name="connsiteY0" fmla="*/ 167640 h 1234440"/>
              <a:gd name="connsiteX1" fmla="*/ 762000 w 2194560"/>
              <a:gd name="connsiteY1" fmla="*/ 1234440 h 1234440"/>
              <a:gd name="connsiteX2" fmla="*/ 1143000 w 2194560"/>
              <a:gd name="connsiteY2" fmla="*/ 1036320 h 1234440"/>
              <a:gd name="connsiteX3" fmla="*/ 1524000 w 2194560"/>
              <a:gd name="connsiteY3" fmla="*/ 792480 h 1234440"/>
              <a:gd name="connsiteX4" fmla="*/ 2194560 w 2194560"/>
              <a:gd name="connsiteY4" fmla="*/ 655320 h 1234440"/>
              <a:gd name="connsiteX5" fmla="*/ 1310640 w 2194560"/>
              <a:gd name="connsiteY5" fmla="*/ 0 h 1234440"/>
              <a:gd name="connsiteX6" fmla="*/ 365760 w 2194560"/>
              <a:gd name="connsiteY6" fmla="*/ 45720 h 1234440"/>
              <a:gd name="connsiteX7" fmla="*/ 0 w 2194560"/>
              <a:gd name="connsiteY7" fmla="*/ 167640 h 1234440"/>
              <a:gd name="connsiteX0" fmla="*/ 0 w 1524000"/>
              <a:gd name="connsiteY0" fmla="*/ 167640 h 1234440"/>
              <a:gd name="connsiteX1" fmla="*/ 762000 w 1524000"/>
              <a:gd name="connsiteY1" fmla="*/ 1234440 h 1234440"/>
              <a:gd name="connsiteX2" fmla="*/ 1143000 w 1524000"/>
              <a:gd name="connsiteY2" fmla="*/ 1036320 h 1234440"/>
              <a:gd name="connsiteX3" fmla="*/ 1524000 w 1524000"/>
              <a:gd name="connsiteY3" fmla="*/ 792480 h 1234440"/>
              <a:gd name="connsiteX4" fmla="*/ 1310640 w 1524000"/>
              <a:gd name="connsiteY4" fmla="*/ 472440 h 1234440"/>
              <a:gd name="connsiteX5" fmla="*/ 1310640 w 1524000"/>
              <a:gd name="connsiteY5" fmla="*/ 0 h 1234440"/>
              <a:gd name="connsiteX6" fmla="*/ 365760 w 1524000"/>
              <a:gd name="connsiteY6" fmla="*/ 45720 h 1234440"/>
              <a:gd name="connsiteX7" fmla="*/ 0 w 1524000"/>
              <a:gd name="connsiteY7" fmla="*/ 167640 h 1234440"/>
              <a:gd name="connsiteX0" fmla="*/ 0 w 1371600"/>
              <a:gd name="connsiteY0" fmla="*/ 167640 h 1234440"/>
              <a:gd name="connsiteX1" fmla="*/ 762000 w 1371600"/>
              <a:gd name="connsiteY1" fmla="*/ 1234440 h 1234440"/>
              <a:gd name="connsiteX2" fmla="*/ 1143000 w 1371600"/>
              <a:gd name="connsiteY2" fmla="*/ 1036320 h 1234440"/>
              <a:gd name="connsiteX3" fmla="*/ 1371600 w 1371600"/>
              <a:gd name="connsiteY3" fmla="*/ 792480 h 1234440"/>
              <a:gd name="connsiteX4" fmla="*/ 1310640 w 1371600"/>
              <a:gd name="connsiteY4" fmla="*/ 472440 h 1234440"/>
              <a:gd name="connsiteX5" fmla="*/ 1310640 w 1371600"/>
              <a:gd name="connsiteY5" fmla="*/ 0 h 1234440"/>
              <a:gd name="connsiteX6" fmla="*/ 365760 w 1371600"/>
              <a:gd name="connsiteY6" fmla="*/ 45720 h 1234440"/>
              <a:gd name="connsiteX7" fmla="*/ 0 w 1371600"/>
              <a:gd name="connsiteY7" fmla="*/ 167640 h 1234440"/>
              <a:gd name="connsiteX0" fmla="*/ 0 w 1371600"/>
              <a:gd name="connsiteY0" fmla="*/ 121920 h 1188720"/>
              <a:gd name="connsiteX1" fmla="*/ 762000 w 1371600"/>
              <a:gd name="connsiteY1" fmla="*/ 1188720 h 1188720"/>
              <a:gd name="connsiteX2" fmla="*/ 1143000 w 1371600"/>
              <a:gd name="connsiteY2" fmla="*/ 990600 h 1188720"/>
              <a:gd name="connsiteX3" fmla="*/ 1371600 w 1371600"/>
              <a:gd name="connsiteY3" fmla="*/ 746760 h 1188720"/>
              <a:gd name="connsiteX4" fmla="*/ 1310640 w 1371600"/>
              <a:gd name="connsiteY4" fmla="*/ 426720 h 1188720"/>
              <a:gd name="connsiteX5" fmla="*/ 1310640 w 1371600"/>
              <a:gd name="connsiteY5" fmla="*/ 15240 h 1188720"/>
              <a:gd name="connsiteX6" fmla="*/ 365760 w 1371600"/>
              <a:gd name="connsiteY6" fmla="*/ 0 h 1188720"/>
              <a:gd name="connsiteX7" fmla="*/ 0 w 1371600"/>
              <a:gd name="connsiteY7" fmla="*/ 1219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1188720">
                <a:moveTo>
                  <a:pt x="0" y="121920"/>
                </a:moveTo>
                <a:lnTo>
                  <a:pt x="762000" y="1188720"/>
                </a:lnTo>
                <a:lnTo>
                  <a:pt x="1143000" y="990600"/>
                </a:lnTo>
                <a:lnTo>
                  <a:pt x="1371600" y="746760"/>
                </a:lnTo>
                <a:lnTo>
                  <a:pt x="1310640" y="426720"/>
                </a:lnTo>
                <a:lnTo>
                  <a:pt x="1310640" y="15240"/>
                </a:lnTo>
                <a:lnTo>
                  <a:pt x="365760" y="0"/>
                </a:lnTo>
                <a:lnTo>
                  <a:pt x="0" y="12192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0A7C30-1282-41A1-8540-3C132B9F18F1}"/>
              </a:ext>
            </a:extLst>
          </p:cNvPr>
          <p:cNvSpPr/>
          <p:nvPr/>
        </p:nvSpPr>
        <p:spPr>
          <a:xfrm rot="234023">
            <a:off x="1229251" y="4759954"/>
            <a:ext cx="1377817" cy="768096"/>
          </a:xfrm>
          <a:custGeom>
            <a:avLst/>
            <a:gdLst>
              <a:gd name="connsiteX0" fmla="*/ 0 w 1341120"/>
              <a:gd name="connsiteY0" fmla="*/ 0 h 1386840"/>
              <a:gd name="connsiteX1" fmla="*/ 944880 w 1341120"/>
              <a:gd name="connsiteY1" fmla="*/ 381000 h 1386840"/>
              <a:gd name="connsiteX2" fmla="*/ 1173480 w 1341120"/>
              <a:gd name="connsiteY2" fmla="*/ 807720 h 1386840"/>
              <a:gd name="connsiteX3" fmla="*/ 1341120 w 1341120"/>
              <a:gd name="connsiteY3" fmla="*/ 1386840 h 1386840"/>
              <a:gd name="connsiteX4" fmla="*/ 198120 w 1341120"/>
              <a:gd name="connsiteY4" fmla="*/ 1325880 h 1386840"/>
              <a:gd name="connsiteX5" fmla="*/ 0 w 1341120"/>
              <a:gd name="connsiteY5" fmla="*/ 0 h 1386840"/>
              <a:gd name="connsiteX0" fmla="*/ 0 w 1341120"/>
              <a:gd name="connsiteY0" fmla="*/ 0 h 1386840"/>
              <a:gd name="connsiteX1" fmla="*/ 944880 w 1341120"/>
              <a:gd name="connsiteY1" fmla="*/ 381000 h 1386840"/>
              <a:gd name="connsiteX2" fmla="*/ 1173480 w 1341120"/>
              <a:gd name="connsiteY2" fmla="*/ 807720 h 1386840"/>
              <a:gd name="connsiteX3" fmla="*/ 1341120 w 1341120"/>
              <a:gd name="connsiteY3" fmla="*/ 1386840 h 1386840"/>
              <a:gd name="connsiteX4" fmla="*/ 338226 w 1341120"/>
              <a:gd name="connsiteY4" fmla="*/ 665232 h 1386840"/>
              <a:gd name="connsiteX5" fmla="*/ 0 w 1341120"/>
              <a:gd name="connsiteY5" fmla="*/ 0 h 1386840"/>
              <a:gd name="connsiteX0" fmla="*/ 0 w 1242926"/>
              <a:gd name="connsiteY0" fmla="*/ 0 h 1070996"/>
              <a:gd name="connsiteX1" fmla="*/ 944880 w 1242926"/>
              <a:gd name="connsiteY1" fmla="*/ 381000 h 1070996"/>
              <a:gd name="connsiteX2" fmla="*/ 1173480 w 1242926"/>
              <a:gd name="connsiteY2" fmla="*/ 807720 h 1070996"/>
              <a:gd name="connsiteX3" fmla="*/ 1242926 w 1242926"/>
              <a:gd name="connsiteY3" fmla="*/ 1070996 h 1070996"/>
              <a:gd name="connsiteX4" fmla="*/ 338226 w 1242926"/>
              <a:gd name="connsiteY4" fmla="*/ 665232 h 1070996"/>
              <a:gd name="connsiteX5" fmla="*/ 0 w 1242926"/>
              <a:gd name="connsiteY5" fmla="*/ 0 h 1070996"/>
              <a:gd name="connsiteX0" fmla="*/ 0 w 1242926"/>
              <a:gd name="connsiteY0" fmla="*/ 0 h 1070996"/>
              <a:gd name="connsiteX1" fmla="*/ 944880 w 1242926"/>
              <a:gd name="connsiteY1" fmla="*/ 381000 h 1070996"/>
              <a:gd name="connsiteX2" fmla="*/ 1161549 w 1242926"/>
              <a:gd name="connsiteY2" fmla="*/ 586861 h 1070996"/>
              <a:gd name="connsiteX3" fmla="*/ 1242926 w 1242926"/>
              <a:gd name="connsiteY3" fmla="*/ 1070996 h 1070996"/>
              <a:gd name="connsiteX4" fmla="*/ 338226 w 1242926"/>
              <a:gd name="connsiteY4" fmla="*/ 665232 h 1070996"/>
              <a:gd name="connsiteX5" fmla="*/ 0 w 1242926"/>
              <a:gd name="connsiteY5" fmla="*/ 0 h 1070996"/>
              <a:gd name="connsiteX0" fmla="*/ 0 w 1237419"/>
              <a:gd name="connsiteY0" fmla="*/ 0 h 969059"/>
              <a:gd name="connsiteX1" fmla="*/ 944880 w 1237419"/>
              <a:gd name="connsiteY1" fmla="*/ 381000 h 969059"/>
              <a:gd name="connsiteX2" fmla="*/ 1161549 w 1237419"/>
              <a:gd name="connsiteY2" fmla="*/ 586861 h 969059"/>
              <a:gd name="connsiteX3" fmla="*/ 1237419 w 1237419"/>
              <a:gd name="connsiteY3" fmla="*/ 969059 h 969059"/>
              <a:gd name="connsiteX4" fmla="*/ 338226 w 1237419"/>
              <a:gd name="connsiteY4" fmla="*/ 665232 h 969059"/>
              <a:gd name="connsiteX5" fmla="*/ 0 w 1237419"/>
              <a:gd name="connsiteY5" fmla="*/ 0 h 969059"/>
              <a:gd name="connsiteX0" fmla="*/ 78417 w 1315836"/>
              <a:gd name="connsiteY0" fmla="*/ 0 h 969059"/>
              <a:gd name="connsiteX1" fmla="*/ 1023297 w 1315836"/>
              <a:gd name="connsiteY1" fmla="*/ 381000 h 969059"/>
              <a:gd name="connsiteX2" fmla="*/ 1239966 w 1315836"/>
              <a:gd name="connsiteY2" fmla="*/ 586861 h 969059"/>
              <a:gd name="connsiteX3" fmla="*/ 1315836 w 1315836"/>
              <a:gd name="connsiteY3" fmla="*/ 969059 h 969059"/>
              <a:gd name="connsiteX4" fmla="*/ 0 w 1315836"/>
              <a:gd name="connsiteY4" fmla="*/ 462133 h 969059"/>
              <a:gd name="connsiteX5" fmla="*/ 78417 w 1315836"/>
              <a:gd name="connsiteY5" fmla="*/ 0 h 969059"/>
              <a:gd name="connsiteX0" fmla="*/ 0 w 1237419"/>
              <a:gd name="connsiteY0" fmla="*/ 0 h 969059"/>
              <a:gd name="connsiteX1" fmla="*/ 944880 w 1237419"/>
              <a:gd name="connsiteY1" fmla="*/ 381000 h 969059"/>
              <a:gd name="connsiteX2" fmla="*/ 1161549 w 1237419"/>
              <a:gd name="connsiteY2" fmla="*/ 586861 h 969059"/>
              <a:gd name="connsiteX3" fmla="*/ 1237419 w 1237419"/>
              <a:gd name="connsiteY3" fmla="*/ 969059 h 969059"/>
              <a:gd name="connsiteX4" fmla="*/ 147035 w 1237419"/>
              <a:gd name="connsiteY4" fmla="*/ 630481 h 969059"/>
              <a:gd name="connsiteX5" fmla="*/ 0 w 1237419"/>
              <a:gd name="connsiteY5" fmla="*/ 0 h 969059"/>
              <a:gd name="connsiteX0" fmla="*/ 0 w 1161549"/>
              <a:gd name="connsiteY0" fmla="*/ 0 h 859402"/>
              <a:gd name="connsiteX1" fmla="*/ 944880 w 1161549"/>
              <a:gd name="connsiteY1" fmla="*/ 381000 h 859402"/>
              <a:gd name="connsiteX2" fmla="*/ 1161549 w 1161549"/>
              <a:gd name="connsiteY2" fmla="*/ 586861 h 859402"/>
              <a:gd name="connsiteX3" fmla="*/ 1123316 w 1161549"/>
              <a:gd name="connsiteY3" fmla="*/ 859402 h 859402"/>
              <a:gd name="connsiteX4" fmla="*/ 147035 w 1161549"/>
              <a:gd name="connsiteY4" fmla="*/ 630481 h 859402"/>
              <a:gd name="connsiteX5" fmla="*/ 0 w 1161549"/>
              <a:gd name="connsiteY5" fmla="*/ 0 h 859402"/>
              <a:gd name="connsiteX0" fmla="*/ 0 w 1161549"/>
              <a:gd name="connsiteY0" fmla="*/ 0 h 859402"/>
              <a:gd name="connsiteX1" fmla="*/ 1134235 w 1161549"/>
              <a:gd name="connsiteY1" fmla="*/ 381772 h 859402"/>
              <a:gd name="connsiteX2" fmla="*/ 1161549 w 1161549"/>
              <a:gd name="connsiteY2" fmla="*/ 586861 h 859402"/>
              <a:gd name="connsiteX3" fmla="*/ 1123316 w 1161549"/>
              <a:gd name="connsiteY3" fmla="*/ 859402 h 859402"/>
              <a:gd name="connsiteX4" fmla="*/ 147035 w 1161549"/>
              <a:gd name="connsiteY4" fmla="*/ 630481 h 859402"/>
              <a:gd name="connsiteX5" fmla="*/ 0 w 1161549"/>
              <a:gd name="connsiteY5" fmla="*/ 0 h 859402"/>
              <a:gd name="connsiteX0" fmla="*/ 0 w 1232830"/>
              <a:gd name="connsiteY0" fmla="*/ 0 h 884114"/>
              <a:gd name="connsiteX1" fmla="*/ 1134235 w 1232830"/>
              <a:gd name="connsiteY1" fmla="*/ 381772 h 884114"/>
              <a:gd name="connsiteX2" fmla="*/ 1161549 w 1232830"/>
              <a:gd name="connsiteY2" fmla="*/ 586861 h 884114"/>
              <a:gd name="connsiteX3" fmla="*/ 1232830 w 1232830"/>
              <a:gd name="connsiteY3" fmla="*/ 884114 h 884114"/>
              <a:gd name="connsiteX4" fmla="*/ 147035 w 1232830"/>
              <a:gd name="connsiteY4" fmla="*/ 630481 h 884114"/>
              <a:gd name="connsiteX5" fmla="*/ 0 w 1232830"/>
              <a:gd name="connsiteY5" fmla="*/ 0 h 884114"/>
              <a:gd name="connsiteX0" fmla="*/ 0 w 1136776"/>
              <a:gd name="connsiteY0" fmla="*/ 0 h 858244"/>
              <a:gd name="connsiteX1" fmla="*/ 1038181 w 1136776"/>
              <a:gd name="connsiteY1" fmla="*/ 355902 h 858244"/>
              <a:gd name="connsiteX2" fmla="*/ 1065495 w 1136776"/>
              <a:gd name="connsiteY2" fmla="*/ 560991 h 858244"/>
              <a:gd name="connsiteX3" fmla="*/ 1136776 w 1136776"/>
              <a:gd name="connsiteY3" fmla="*/ 858244 h 858244"/>
              <a:gd name="connsiteX4" fmla="*/ 50981 w 1136776"/>
              <a:gd name="connsiteY4" fmla="*/ 604611 h 858244"/>
              <a:gd name="connsiteX5" fmla="*/ 0 w 1136776"/>
              <a:gd name="connsiteY5" fmla="*/ 0 h 858244"/>
              <a:gd name="connsiteX0" fmla="*/ 82923 w 1219699"/>
              <a:gd name="connsiteY0" fmla="*/ 0 h 858244"/>
              <a:gd name="connsiteX1" fmla="*/ 1121104 w 1219699"/>
              <a:gd name="connsiteY1" fmla="*/ 355902 h 858244"/>
              <a:gd name="connsiteX2" fmla="*/ 1148418 w 1219699"/>
              <a:gd name="connsiteY2" fmla="*/ 560991 h 858244"/>
              <a:gd name="connsiteX3" fmla="*/ 1219699 w 1219699"/>
              <a:gd name="connsiteY3" fmla="*/ 858244 h 858244"/>
              <a:gd name="connsiteX4" fmla="*/ 133904 w 1219699"/>
              <a:gd name="connsiteY4" fmla="*/ 604611 h 858244"/>
              <a:gd name="connsiteX5" fmla="*/ 0 w 1219699"/>
              <a:gd name="connsiteY5" fmla="*/ 370099 h 858244"/>
              <a:gd name="connsiteX6" fmla="*/ 82923 w 1219699"/>
              <a:gd name="connsiteY6" fmla="*/ 0 h 858244"/>
              <a:gd name="connsiteX0" fmla="*/ 82923 w 1219699"/>
              <a:gd name="connsiteY0" fmla="*/ 0 h 858244"/>
              <a:gd name="connsiteX1" fmla="*/ 1121104 w 1219699"/>
              <a:gd name="connsiteY1" fmla="*/ 355902 h 858244"/>
              <a:gd name="connsiteX2" fmla="*/ 1148418 w 1219699"/>
              <a:gd name="connsiteY2" fmla="*/ 560991 h 858244"/>
              <a:gd name="connsiteX3" fmla="*/ 1219699 w 1219699"/>
              <a:gd name="connsiteY3" fmla="*/ 858244 h 858244"/>
              <a:gd name="connsiteX4" fmla="*/ 312552 w 1219699"/>
              <a:gd name="connsiteY4" fmla="*/ 657509 h 858244"/>
              <a:gd name="connsiteX5" fmla="*/ 0 w 1219699"/>
              <a:gd name="connsiteY5" fmla="*/ 370099 h 858244"/>
              <a:gd name="connsiteX6" fmla="*/ 82923 w 1219699"/>
              <a:gd name="connsiteY6" fmla="*/ 0 h 85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99" h="858244">
                <a:moveTo>
                  <a:pt x="82923" y="0"/>
                </a:moveTo>
                <a:lnTo>
                  <a:pt x="1121104" y="355902"/>
                </a:lnTo>
                <a:lnTo>
                  <a:pt x="1148418" y="560991"/>
                </a:lnTo>
                <a:lnTo>
                  <a:pt x="1219699" y="858244"/>
                </a:lnTo>
                <a:lnTo>
                  <a:pt x="312552" y="657509"/>
                </a:lnTo>
                <a:cubicBezTo>
                  <a:pt x="305034" y="598902"/>
                  <a:pt x="7518" y="428706"/>
                  <a:pt x="0" y="370099"/>
                </a:cubicBezTo>
                <a:lnTo>
                  <a:pt x="82923" y="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0C038E0-F3B2-409A-AF9D-39C3C9EC5608}"/>
              </a:ext>
            </a:extLst>
          </p:cNvPr>
          <p:cNvSpPr/>
          <p:nvPr/>
        </p:nvSpPr>
        <p:spPr>
          <a:xfrm>
            <a:off x="3520440" y="2910840"/>
            <a:ext cx="594360" cy="1066800"/>
          </a:xfrm>
          <a:custGeom>
            <a:avLst/>
            <a:gdLst>
              <a:gd name="connsiteX0" fmla="*/ 91440 w 655320"/>
              <a:gd name="connsiteY0" fmla="*/ 289560 h 2011680"/>
              <a:gd name="connsiteX1" fmla="*/ 655320 w 655320"/>
              <a:gd name="connsiteY1" fmla="*/ 0 h 2011680"/>
              <a:gd name="connsiteX2" fmla="*/ 624840 w 655320"/>
              <a:gd name="connsiteY2" fmla="*/ 2011680 h 2011680"/>
              <a:gd name="connsiteX3" fmla="*/ 0 w 655320"/>
              <a:gd name="connsiteY3" fmla="*/ 2011680 h 2011680"/>
              <a:gd name="connsiteX4" fmla="*/ 91440 w 655320"/>
              <a:gd name="connsiteY4" fmla="*/ 289560 h 2011680"/>
              <a:gd name="connsiteX0" fmla="*/ 30480 w 594360"/>
              <a:gd name="connsiteY0" fmla="*/ 289560 h 2011680"/>
              <a:gd name="connsiteX1" fmla="*/ 594360 w 594360"/>
              <a:gd name="connsiteY1" fmla="*/ 0 h 2011680"/>
              <a:gd name="connsiteX2" fmla="*/ 563880 w 594360"/>
              <a:gd name="connsiteY2" fmla="*/ 2011680 h 2011680"/>
              <a:gd name="connsiteX3" fmla="*/ 0 w 594360"/>
              <a:gd name="connsiteY3" fmla="*/ 1066800 h 2011680"/>
              <a:gd name="connsiteX4" fmla="*/ 30480 w 594360"/>
              <a:gd name="connsiteY4" fmla="*/ 289560 h 2011680"/>
              <a:gd name="connsiteX0" fmla="*/ 30480 w 624840"/>
              <a:gd name="connsiteY0" fmla="*/ 289560 h 1066800"/>
              <a:gd name="connsiteX1" fmla="*/ 594360 w 624840"/>
              <a:gd name="connsiteY1" fmla="*/ 0 h 1066800"/>
              <a:gd name="connsiteX2" fmla="*/ 624840 w 624840"/>
              <a:gd name="connsiteY2" fmla="*/ 1066800 h 1066800"/>
              <a:gd name="connsiteX3" fmla="*/ 0 w 624840"/>
              <a:gd name="connsiteY3" fmla="*/ 1066800 h 1066800"/>
              <a:gd name="connsiteX4" fmla="*/ 30480 w 624840"/>
              <a:gd name="connsiteY4" fmla="*/ 289560 h 1066800"/>
              <a:gd name="connsiteX0" fmla="*/ 30480 w 594360"/>
              <a:gd name="connsiteY0" fmla="*/ 289560 h 1066800"/>
              <a:gd name="connsiteX1" fmla="*/ 594360 w 594360"/>
              <a:gd name="connsiteY1" fmla="*/ 0 h 1066800"/>
              <a:gd name="connsiteX2" fmla="*/ 579120 w 594360"/>
              <a:gd name="connsiteY2" fmla="*/ 1051560 h 1066800"/>
              <a:gd name="connsiteX3" fmla="*/ 0 w 594360"/>
              <a:gd name="connsiteY3" fmla="*/ 1066800 h 1066800"/>
              <a:gd name="connsiteX4" fmla="*/ 30480 w 594360"/>
              <a:gd name="connsiteY4" fmla="*/ 28956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60" h="1066800">
                <a:moveTo>
                  <a:pt x="30480" y="289560"/>
                </a:moveTo>
                <a:lnTo>
                  <a:pt x="594360" y="0"/>
                </a:lnTo>
                <a:lnTo>
                  <a:pt x="579120" y="1051560"/>
                </a:lnTo>
                <a:lnTo>
                  <a:pt x="0" y="1066800"/>
                </a:lnTo>
                <a:lnTo>
                  <a:pt x="30480" y="28956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AE6D898-FB94-4830-B61F-D4D6071FE9F5}"/>
              </a:ext>
            </a:extLst>
          </p:cNvPr>
          <p:cNvSpPr/>
          <p:nvPr/>
        </p:nvSpPr>
        <p:spPr>
          <a:xfrm rot="1101972">
            <a:off x="1313852" y="4615375"/>
            <a:ext cx="723666" cy="374385"/>
          </a:xfrm>
          <a:custGeom>
            <a:avLst/>
            <a:gdLst>
              <a:gd name="connsiteX0" fmla="*/ 106680 w 701040"/>
              <a:gd name="connsiteY0" fmla="*/ 0 h 1005840"/>
              <a:gd name="connsiteX1" fmla="*/ 701040 w 701040"/>
              <a:gd name="connsiteY1" fmla="*/ 0 h 1005840"/>
              <a:gd name="connsiteX2" fmla="*/ 670560 w 701040"/>
              <a:gd name="connsiteY2" fmla="*/ 1005840 h 1005840"/>
              <a:gd name="connsiteX3" fmla="*/ 0 w 701040"/>
              <a:gd name="connsiteY3" fmla="*/ 1005840 h 1005840"/>
              <a:gd name="connsiteX4" fmla="*/ 106680 w 701040"/>
              <a:gd name="connsiteY4" fmla="*/ 0 h 1005840"/>
              <a:gd name="connsiteX0" fmla="*/ 3228 w 597588"/>
              <a:gd name="connsiteY0" fmla="*/ 0 h 1005840"/>
              <a:gd name="connsiteX1" fmla="*/ 597588 w 597588"/>
              <a:gd name="connsiteY1" fmla="*/ 0 h 1005840"/>
              <a:gd name="connsiteX2" fmla="*/ 567108 w 597588"/>
              <a:gd name="connsiteY2" fmla="*/ 1005840 h 1005840"/>
              <a:gd name="connsiteX3" fmla="*/ 0 w 597588"/>
              <a:gd name="connsiteY3" fmla="*/ 401013 h 1005840"/>
              <a:gd name="connsiteX4" fmla="*/ 3228 w 597588"/>
              <a:gd name="connsiteY4" fmla="*/ 0 h 1005840"/>
              <a:gd name="connsiteX0" fmla="*/ 3228 w 597588"/>
              <a:gd name="connsiteY0" fmla="*/ 0 h 419922"/>
              <a:gd name="connsiteX1" fmla="*/ 597588 w 597588"/>
              <a:gd name="connsiteY1" fmla="*/ 0 h 419922"/>
              <a:gd name="connsiteX2" fmla="*/ 575420 w 597588"/>
              <a:gd name="connsiteY2" fmla="*/ 419922 h 419922"/>
              <a:gd name="connsiteX3" fmla="*/ 0 w 597588"/>
              <a:gd name="connsiteY3" fmla="*/ 401013 h 419922"/>
              <a:gd name="connsiteX4" fmla="*/ 3228 w 597588"/>
              <a:gd name="connsiteY4" fmla="*/ 0 h 419922"/>
              <a:gd name="connsiteX0" fmla="*/ 3228 w 575420"/>
              <a:gd name="connsiteY0" fmla="*/ 0 h 419922"/>
              <a:gd name="connsiteX1" fmla="*/ 551822 w 575420"/>
              <a:gd name="connsiteY1" fmla="*/ 91259 h 419922"/>
              <a:gd name="connsiteX2" fmla="*/ 575420 w 575420"/>
              <a:gd name="connsiteY2" fmla="*/ 419922 h 419922"/>
              <a:gd name="connsiteX3" fmla="*/ 0 w 575420"/>
              <a:gd name="connsiteY3" fmla="*/ 401013 h 419922"/>
              <a:gd name="connsiteX4" fmla="*/ 3228 w 575420"/>
              <a:gd name="connsiteY4" fmla="*/ 0 h 419922"/>
              <a:gd name="connsiteX0" fmla="*/ 25974 w 575420"/>
              <a:gd name="connsiteY0" fmla="*/ 0 h 351410"/>
              <a:gd name="connsiteX1" fmla="*/ 551822 w 575420"/>
              <a:gd name="connsiteY1" fmla="*/ 22747 h 351410"/>
              <a:gd name="connsiteX2" fmla="*/ 575420 w 575420"/>
              <a:gd name="connsiteY2" fmla="*/ 351410 h 351410"/>
              <a:gd name="connsiteX3" fmla="*/ 0 w 575420"/>
              <a:gd name="connsiteY3" fmla="*/ 332501 h 351410"/>
              <a:gd name="connsiteX4" fmla="*/ 25974 w 575420"/>
              <a:gd name="connsiteY4" fmla="*/ 0 h 351410"/>
              <a:gd name="connsiteX0" fmla="*/ 25974 w 551822"/>
              <a:gd name="connsiteY0" fmla="*/ 0 h 339946"/>
              <a:gd name="connsiteX1" fmla="*/ 551822 w 551822"/>
              <a:gd name="connsiteY1" fmla="*/ 22747 h 339946"/>
              <a:gd name="connsiteX2" fmla="*/ 533581 w 551822"/>
              <a:gd name="connsiteY2" fmla="*/ 339946 h 339946"/>
              <a:gd name="connsiteX3" fmla="*/ 0 w 551822"/>
              <a:gd name="connsiteY3" fmla="*/ 332501 h 339946"/>
              <a:gd name="connsiteX4" fmla="*/ 25974 w 551822"/>
              <a:gd name="connsiteY4" fmla="*/ 0 h 339946"/>
              <a:gd name="connsiteX0" fmla="*/ 0 w 601941"/>
              <a:gd name="connsiteY0" fmla="*/ 0 h 340038"/>
              <a:gd name="connsiteX1" fmla="*/ 601941 w 601941"/>
              <a:gd name="connsiteY1" fmla="*/ 22839 h 340038"/>
              <a:gd name="connsiteX2" fmla="*/ 583700 w 601941"/>
              <a:gd name="connsiteY2" fmla="*/ 340038 h 340038"/>
              <a:gd name="connsiteX3" fmla="*/ 50119 w 601941"/>
              <a:gd name="connsiteY3" fmla="*/ 332593 h 340038"/>
              <a:gd name="connsiteX4" fmla="*/ 0 w 601941"/>
              <a:gd name="connsiteY4" fmla="*/ 0 h 340038"/>
              <a:gd name="connsiteX0" fmla="*/ 56440 w 658381"/>
              <a:gd name="connsiteY0" fmla="*/ 0 h 355293"/>
              <a:gd name="connsiteX1" fmla="*/ 658381 w 658381"/>
              <a:gd name="connsiteY1" fmla="*/ 22839 h 355293"/>
              <a:gd name="connsiteX2" fmla="*/ 640140 w 658381"/>
              <a:gd name="connsiteY2" fmla="*/ 340038 h 355293"/>
              <a:gd name="connsiteX3" fmla="*/ 0 w 658381"/>
              <a:gd name="connsiteY3" fmla="*/ 355293 h 355293"/>
              <a:gd name="connsiteX4" fmla="*/ 56440 w 658381"/>
              <a:gd name="connsiteY4" fmla="*/ 0 h 355293"/>
              <a:gd name="connsiteX0" fmla="*/ 0 w 723666"/>
              <a:gd name="connsiteY0" fmla="*/ 0 h 378267"/>
              <a:gd name="connsiteX1" fmla="*/ 723666 w 723666"/>
              <a:gd name="connsiteY1" fmla="*/ 45813 h 378267"/>
              <a:gd name="connsiteX2" fmla="*/ 705425 w 723666"/>
              <a:gd name="connsiteY2" fmla="*/ 363012 h 378267"/>
              <a:gd name="connsiteX3" fmla="*/ 65285 w 723666"/>
              <a:gd name="connsiteY3" fmla="*/ 378267 h 378267"/>
              <a:gd name="connsiteX4" fmla="*/ 0 w 723666"/>
              <a:gd name="connsiteY4" fmla="*/ 0 h 378267"/>
              <a:gd name="connsiteX0" fmla="*/ 0 w 723666"/>
              <a:gd name="connsiteY0" fmla="*/ 0 h 374385"/>
              <a:gd name="connsiteX1" fmla="*/ 723666 w 723666"/>
              <a:gd name="connsiteY1" fmla="*/ 45813 h 374385"/>
              <a:gd name="connsiteX2" fmla="*/ 705425 w 723666"/>
              <a:gd name="connsiteY2" fmla="*/ 363012 h 374385"/>
              <a:gd name="connsiteX3" fmla="*/ 610 w 723666"/>
              <a:gd name="connsiteY3" fmla="*/ 374385 h 374385"/>
              <a:gd name="connsiteX4" fmla="*/ 0 w 723666"/>
              <a:gd name="connsiteY4" fmla="*/ 0 h 37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666" h="374385">
                <a:moveTo>
                  <a:pt x="0" y="0"/>
                </a:moveTo>
                <a:lnTo>
                  <a:pt x="723666" y="45813"/>
                </a:lnTo>
                <a:lnTo>
                  <a:pt x="705425" y="363012"/>
                </a:lnTo>
                <a:lnTo>
                  <a:pt x="610" y="374385"/>
                </a:lnTo>
                <a:cubicBezTo>
                  <a:pt x="407" y="249590"/>
                  <a:pt x="203" y="124795"/>
                  <a:pt x="0" y="0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6804B38-3156-4302-8DB4-767264D98E9D}"/>
              </a:ext>
            </a:extLst>
          </p:cNvPr>
          <p:cNvSpPr/>
          <p:nvPr/>
        </p:nvSpPr>
        <p:spPr>
          <a:xfrm>
            <a:off x="1920240" y="2758440"/>
            <a:ext cx="701040" cy="597568"/>
          </a:xfrm>
          <a:custGeom>
            <a:avLst/>
            <a:gdLst>
              <a:gd name="connsiteX0" fmla="*/ 213360 w 914400"/>
              <a:gd name="connsiteY0" fmla="*/ 0 h 1066800"/>
              <a:gd name="connsiteX1" fmla="*/ 914400 w 914400"/>
              <a:gd name="connsiteY1" fmla="*/ 30480 h 1066800"/>
              <a:gd name="connsiteX2" fmla="*/ 746760 w 914400"/>
              <a:gd name="connsiteY2" fmla="*/ 563880 h 1066800"/>
              <a:gd name="connsiteX3" fmla="*/ 518160 w 914400"/>
              <a:gd name="connsiteY3" fmla="*/ 1066800 h 1066800"/>
              <a:gd name="connsiteX4" fmla="*/ 0 w 914400"/>
              <a:gd name="connsiteY4" fmla="*/ 868680 h 1066800"/>
              <a:gd name="connsiteX5" fmla="*/ 228600 w 914400"/>
              <a:gd name="connsiteY5" fmla="*/ 441960 h 1066800"/>
              <a:gd name="connsiteX6" fmla="*/ 213360 w 914400"/>
              <a:gd name="connsiteY6" fmla="*/ 0 h 1066800"/>
              <a:gd name="connsiteX0" fmla="*/ 0 w 701040"/>
              <a:gd name="connsiteY0" fmla="*/ 0 h 1066800"/>
              <a:gd name="connsiteX1" fmla="*/ 701040 w 701040"/>
              <a:gd name="connsiteY1" fmla="*/ 30480 h 1066800"/>
              <a:gd name="connsiteX2" fmla="*/ 533400 w 701040"/>
              <a:gd name="connsiteY2" fmla="*/ 563880 h 1066800"/>
              <a:gd name="connsiteX3" fmla="*/ 304800 w 701040"/>
              <a:gd name="connsiteY3" fmla="*/ 1066800 h 1066800"/>
              <a:gd name="connsiteX4" fmla="*/ 231808 w 701040"/>
              <a:gd name="connsiteY4" fmla="*/ 579922 h 1066800"/>
              <a:gd name="connsiteX5" fmla="*/ 15240 w 701040"/>
              <a:gd name="connsiteY5" fmla="*/ 441960 h 1066800"/>
              <a:gd name="connsiteX6" fmla="*/ 0 w 701040"/>
              <a:gd name="connsiteY6" fmla="*/ 0 h 1066800"/>
              <a:gd name="connsiteX0" fmla="*/ 0 w 701040"/>
              <a:gd name="connsiteY0" fmla="*/ 0 h 579922"/>
              <a:gd name="connsiteX1" fmla="*/ 701040 w 701040"/>
              <a:gd name="connsiteY1" fmla="*/ 30480 h 579922"/>
              <a:gd name="connsiteX2" fmla="*/ 533400 w 701040"/>
              <a:gd name="connsiteY2" fmla="*/ 563880 h 579922"/>
              <a:gd name="connsiteX3" fmla="*/ 413084 w 701040"/>
              <a:gd name="connsiteY3" fmla="*/ 549442 h 579922"/>
              <a:gd name="connsiteX4" fmla="*/ 231808 w 701040"/>
              <a:gd name="connsiteY4" fmla="*/ 579922 h 579922"/>
              <a:gd name="connsiteX5" fmla="*/ 15240 w 701040"/>
              <a:gd name="connsiteY5" fmla="*/ 441960 h 579922"/>
              <a:gd name="connsiteX6" fmla="*/ 0 w 701040"/>
              <a:gd name="connsiteY6" fmla="*/ 0 h 579922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425116 w 701040"/>
              <a:gd name="connsiteY3" fmla="*/ 597568 h 597568"/>
              <a:gd name="connsiteX4" fmla="*/ 231808 w 701040"/>
              <a:gd name="connsiteY4" fmla="*/ 579922 h 597568"/>
              <a:gd name="connsiteX5" fmla="*/ 15240 w 701040"/>
              <a:gd name="connsiteY5" fmla="*/ 441960 h 597568"/>
              <a:gd name="connsiteX6" fmla="*/ 0 w 701040"/>
              <a:gd name="connsiteY6" fmla="*/ 0 h 597568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425116 w 701040"/>
              <a:gd name="connsiteY3" fmla="*/ 597568 h 597568"/>
              <a:gd name="connsiteX4" fmla="*/ 159619 w 701040"/>
              <a:gd name="connsiteY4" fmla="*/ 555859 h 597568"/>
              <a:gd name="connsiteX5" fmla="*/ 15240 w 701040"/>
              <a:gd name="connsiteY5" fmla="*/ 441960 h 597568"/>
              <a:gd name="connsiteX6" fmla="*/ 0 w 701040"/>
              <a:gd name="connsiteY6" fmla="*/ 0 h 597568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364958 w 701040"/>
              <a:gd name="connsiteY3" fmla="*/ 597568 h 597568"/>
              <a:gd name="connsiteX4" fmla="*/ 159619 w 701040"/>
              <a:gd name="connsiteY4" fmla="*/ 555859 h 597568"/>
              <a:gd name="connsiteX5" fmla="*/ 15240 w 701040"/>
              <a:gd name="connsiteY5" fmla="*/ 441960 h 597568"/>
              <a:gd name="connsiteX6" fmla="*/ 0 w 701040"/>
              <a:gd name="connsiteY6" fmla="*/ 0 h 597568"/>
              <a:gd name="connsiteX0" fmla="*/ 8823 w 709863"/>
              <a:gd name="connsiteY0" fmla="*/ 0 h 597568"/>
              <a:gd name="connsiteX1" fmla="*/ 709863 w 709863"/>
              <a:gd name="connsiteY1" fmla="*/ 30480 h 597568"/>
              <a:gd name="connsiteX2" fmla="*/ 542223 w 709863"/>
              <a:gd name="connsiteY2" fmla="*/ 563880 h 597568"/>
              <a:gd name="connsiteX3" fmla="*/ 373781 w 709863"/>
              <a:gd name="connsiteY3" fmla="*/ 597568 h 597568"/>
              <a:gd name="connsiteX4" fmla="*/ 0 w 709863"/>
              <a:gd name="connsiteY4" fmla="*/ 579922 h 597568"/>
              <a:gd name="connsiteX5" fmla="*/ 24063 w 709863"/>
              <a:gd name="connsiteY5" fmla="*/ 441960 h 597568"/>
              <a:gd name="connsiteX6" fmla="*/ 8823 w 709863"/>
              <a:gd name="connsiteY6" fmla="*/ 0 h 597568"/>
              <a:gd name="connsiteX0" fmla="*/ 0 w 701040"/>
              <a:gd name="connsiteY0" fmla="*/ 0 h 597568"/>
              <a:gd name="connsiteX1" fmla="*/ 701040 w 701040"/>
              <a:gd name="connsiteY1" fmla="*/ 30480 h 597568"/>
              <a:gd name="connsiteX2" fmla="*/ 533400 w 701040"/>
              <a:gd name="connsiteY2" fmla="*/ 563880 h 597568"/>
              <a:gd name="connsiteX3" fmla="*/ 364958 w 701040"/>
              <a:gd name="connsiteY3" fmla="*/ 597568 h 597568"/>
              <a:gd name="connsiteX4" fmla="*/ 27272 w 701040"/>
              <a:gd name="connsiteY4" fmla="*/ 555858 h 597568"/>
              <a:gd name="connsiteX5" fmla="*/ 15240 w 701040"/>
              <a:gd name="connsiteY5" fmla="*/ 441960 h 597568"/>
              <a:gd name="connsiteX6" fmla="*/ 0 w 701040"/>
              <a:gd name="connsiteY6" fmla="*/ 0 h 59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40" h="597568">
                <a:moveTo>
                  <a:pt x="0" y="0"/>
                </a:moveTo>
                <a:lnTo>
                  <a:pt x="701040" y="30480"/>
                </a:lnTo>
                <a:lnTo>
                  <a:pt x="533400" y="563880"/>
                </a:lnTo>
                <a:lnTo>
                  <a:pt x="364958" y="597568"/>
                </a:lnTo>
                <a:lnTo>
                  <a:pt x="27272" y="555858"/>
                </a:lnTo>
                <a:lnTo>
                  <a:pt x="15240" y="4419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B441BE4-4B49-49E0-8DD4-8B4EE3C4BC21}"/>
              </a:ext>
            </a:extLst>
          </p:cNvPr>
          <p:cNvSpPr/>
          <p:nvPr/>
        </p:nvSpPr>
        <p:spPr>
          <a:xfrm>
            <a:off x="1706880" y="2758440"/>
            <a:ext cx="914400" cy="1066800"/>
          </a:xfrm>
          <a:custGeom>
            <a:avLst/>
            <a:gdLst>
              <a:gd name="connsiteX0" fmla="*/ 213360 w 914400"/>
              <a:gd name="connsiteY0" fmla="*/ 0 h 1066800"/>
              <a:gd name="connsiteX1" fmla="*/ 914400 w 914400"/>
              <a:gd name="connsiteY1" fmla="*/ 30480 h 1066800"/>
              <a:gd name="connsiteX2" fmla="*/ 746760 w 914400"/>
              <a:gd name="connsiteY2" fmla="*/ 563880 h 1066800"/>
              <a:gd name="connsiteX3" fmla="*/ 518160 w 914400"/>
              <a:gd name="connsiteY3" fmla="*/ 1066800 h 1066800"/>
              <a:gd name="connsiteX4" fmla="*/ 0 w 914400"/>
              <a:gd name="connsiteY4" fmla="*/ 868680 h 1066800"/>
              <a:gd name="connsiteX5" fmla="*/ 228600 w 914400"/>
              <a:gd name="connsiteY5" fmla="*/ 441960 h 1066800"/>
              <a:gd name="connsiteX6" fmla="*/ 213360 w 914400"/>
              <a:gd name="connsiteY6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066800">
                <a:moveTo>
                  <a:pt x="213360" y="0"/>
                </a:moveTo>
                <a:lnTo>
                  <a:pt x="914400" y="30480"/>
                </a:lnTo>
                <a:lnTo>
                  <a:pt x="746760" y="563880"/>
                </a:lnTo>
                <a:lnTo>
                  <a:pt x="518160" y="1066800"/>
                </a:lnTo>
                <a:lnTo>
                  <a:pt x="0" y="868680"/>
                </a:lnTo>
                <a:lnTo>
                  <a:pt x="228600" y="441960"/>
                </a:lnTo>
                <a:lnTo>
                  <a:pt x="213360" y="0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84F1B81-7345-4C01-8D62-1B0DF9BCAF84}"/>
              </a:ext>
            </a:extLst>
          </p:cNvPr>
          <p:cNvSpPr/>
          <p:nvPr/>
        </p:nvSpPr>
        <p:spPr>
          <a:xfrm>
            <a:off x="1712496" y="2743200"/>
            <a:ext cx="914400" cy="1066800"/>
          </a:xfrm>
          <a:custGeom>
            <a:avLst/>
            <a:gdLst>
              <a:gd name="connsiteX0" fmla="*/ 213360 w 914400"/>
              <a:gd name="connsiteY0" fmla="*/ 0 h 1066800"/>
              <a:gd name="connsiteX1" fmla="*/ 914400 w 914400"/>
              <a:gd name="connsiteY1" fmla="*/ 30480 h 1066800"/>
              <a:gd name="connsiteX2" fmla="*/ 746760 w 914400"/>
              <a:gd name="connsiteY2" fmla="*/ 563880 h 1066800"/>
              <a:gd name="connsiteX3" fmla="*/ 518160 w 914400"/>
              <a:gd name="connsiteY3" fmla="*/ 1066800 h 1066800"/>
              <a:gd name="connsiteX4" fmla="*/ 0 w 914400"/>
              <a:gd name="connsiteY4" fmla="*/ 868680 h 1066800"/>
              <a:gd name="connsiteX5" fmla="*/ 228600 w 914400"/>
              <a:gd name="connsiteY5" fmla="*/ 441960 h 1066800"/>
              <a:gd name="connsiteX6" fmla="*/ 213360 w 914400"/>
              <a:gd name="connsiteY6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066800">
                <a:moveTo>
                  <a:pt x="213360" y="0"/>
                </a:moveTo>
                <a:lnTo>
                  <a:pt x="914400" y="30480"/>
                </a:lnTo>
                <a:lnTo>
                  <a:pt x="746760" y="563880"/>
                </a:lnTo>
                <a:lnTo>
                  <a:pt x="518160" y="1066800"/>
                </a:lnTo>
                <a:lnTo>
                  <a:pt x="0" y="868680"/>
                </a:lnTo>
                <a:lnTo>
                  <a:pt x="228600" y="441960"/>
                </a:lnTo>
                <a:lnTo>
                  <a:pt x="213360" y="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1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E669-D44E-440A-9688-FDCE30AF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Green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5E5D5-82F0-4C67-B790-65AC21EFA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Commission Briefing</a:t>
            </a:r>
          </a:p>
          <a:p>
            <a:pPr marL="0" indent="0">
              <a:buNone/>
            </a:pPr>
            <a:r>
              <a:rPr lang="en-US" dirty="0"/>
              <a:t>August 2, 2018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Refresher: What is it // Where is it</a:t>
            </a:r>
          </a:p>
          <a:p>
            <a:r>
              <a:rPr lang="en-US" dirty="0"/>
              <a:t>What’s the Status post CC2035</a:t>
            </a:r>
          </a:p>
          <a:p>
            <a:r>
              <a:rPr lang="en-US" dirty="0"/>
              <a:t>Mind the Gap</a:t>
            </a:r>
          </a:p>
        </p:txBody>
      </p:sp>
    </p:spTree>
    <p:extLst>
      <p:ext uri="{BB962C8B-B14F-4D97-AF65-F5344CB8AC3E}">
        <p14:creationId xmlns:p14="http://schemas.microsoft.com/office/powerpoint/2010/main" val="183818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299364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785B8E-80C8-4FD2-9DA3-EADA1BC8B2C4}"/>
              </a:ext>
            </a:extLst>
          </p:cNvPr>
          <p:cNvSpPr/>
          <p:nvPr/>
        </p:nvSpPr>
        <p:spPr>
          <a:xfrm>
            <a:off x="2643238" y="305572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Alignment </a:t>
            </a:r>
            <a:r>
              <a:rPr lang="en-US" sz="3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0C13CC-E036-4522-9956-0444977D9509}"/>
              </a:ext>
            </a:extLst>
          </p:cNvPr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E8A82-63FA-4F36-B5E2-46C87CF8B761}"/>
              </a:ext>
            </a:extLst>
          </p:cNvPr>
          <p:cNvSpPr txBox="1"/>
          <p:nvPr/>
        </p:nvSpPr>
        <p:spPr>
          <a:xfrm>
            <a:off x="406480" y="1554392"/>
            <a:ext cx="282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North Park Blocks:</a:t>
            </a:r>
          </a:p>
          <a:p>
            <a:r>
              <a:rPr lang="en-US" dirty="0">
                <a:solidFill>
                  <a:srgbClr val="FF0000"/>
                </a:solidFill>
              </a:rPr>
              <a:t>NW 8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/ NW Park, </a:t>
            </a:r>
          </a:p>
          <a:p>
            <a:r>
              <a:rPr lang="en-US" dirty="0">
                <a:solidFill>
                  <a:srgbClr val="FF0000"/>
                </a:solidFill>
              </a:rPr>
              <a:t>TBD (PBOT CC in Motion)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D2BF8-09CD-4498-A030-8F8741768494}"/>
              </a:ext>
            </a:extLst>
          </p:cNvPr>
          <p:cNvSpPr txBox="1"/>
          <p:nvPr/>
        </p:nvSpPr>
        <p:spPr>
          <a:xfrm>
            <a:off x="406479" y="2828835"/>
            <a:ext cx="2975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Midtown Blocks and </a:t>
            </a:r>
          </a:p>
          <a:p>
            <a:r>
              <a:rPr lang="en-US" b="1" dirty="0"/>
              <a:t>South Park Blocks:</a:t>
            </a:r>
          </a:p>
          <a:p>
            <a:r>
              <a:rPr lang="en-US" dirty="0">
                <a:solidFill>
                  <a:srgbClr val="FF0000"/>
                </a:solidFill>
              </a:rPr>
              <a:t>SW 9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SW Park/SW 9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</a:t>
            </a:r>
          </a:p>
          <a:p>
            <a:r>
              <a:rPr lang="en-US" dirty="0">
                <a:solidFill>
                  <a:srgbClr val="FF0000"/>
                </a:solidFill>
              </a:rPr>
              <a:t>TBD (PBOT CC in Motion)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4B9337-E07F-4131-8EB7-88BECE413C3F}"/>
              </a:ext>
            </a:extLst>
          </p:cNvPr>
          <p:cNvSpPr txBox="1"/>
          <p:nvPr/>
        </p:nvSpPr>
        <p:spPr>
          <a:xfrm>
            <a:off x="682143" y="4436071"/>
            <a:ext cx="282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South Downtown:</a:t>
            </a:r>
          </a:p>
          <a:p>
            <a:r>
              <a:rPr lang="en-US" dirty="0">
                <a:solidFill>
                  <a:srgbClr val="FF0000"/>
                </a:solidFill>
              </a:rPr>
              <a:t>TBD</a:t>
            </a:r>
          </a:p>
          <a:p>
            <a:r>
              <a:rPr lang="en-US" dirty="0">
                <a:solidFill>
                  <a:srgbClr val="FF0000"/>
                </a:solidFill>
              </a:rPr>
              <a:t>(Existing Conditions Analysis)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1A87A-C64A-4C20-896E-EC3C9FFE03DC}"/>
              </a:ext>
            </a:extLst>
          </p:cNvPr>
          <p:cNvSpPr txBox="1"/>
          <p:nvPr/>
        </p:nvSpPr>
        <p:spPr>
          <a:xfrm>
            <a:off x="8575964" y="890347"/>
            <a:ext cx="282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Lloyd:</a:t>
            </a:r>
          </a:p>
          <a:p>
            <a:r>
              <a:rPr lang="en-US" dirty="0">
                <a:solidFill>
                  <a:srgbClr val="FF0000"/>
                </a:solidFill>
              </a:rPr>
              <a:t>NE Clackamas, TBD</a:t>
            </a:r>
          </a:p>
          <a:p>
            <a:r>
              <a:rPr lang="en-US" dirty="0">
                <a:solidFill>
                  <a:srgbClr val="FF0000"/>
                </a:solidFill>
              </a:rPr>
              <a:t>NE 6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/ NE 7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TBD</a:t>
            </a:r>
          </a:p>
          <a:p>
            <a:r>
              <a:rPr lang="en-US" dirty="0">
                <a:solidFill>
                  <a:srgbClr val="FF0000"/>
                </a:solidFill>
              </a:rPr>
              <a:t>(Potential first segment)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FAB72F-5519-4471-BFCB-534CA6B65D4F}"/>
              </a:ext>
            </a:extLst>
          </p:cNvPr>
          <p:cNvSpPr txBox="1"/>
          <p:nvPr/>
        </p:nvSpPr>
        <p:spPr>
          <a:xfrm>
            <a:off x="8575964" y="3227842"/>
            <a:ext cx="282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Central Eastside:</a:t>
            </a:r>
          </a:p>
          <a:p>
            <a:r>
              <a:rPr lang="en-US" dirty="0"/>
              <a:t>SE 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(PBOT CC in Motion)</a:t>
            </a:r>
          </a:p>
        </p:txBody>
      </p:sp>
    </p:spTree>
    <p:extLst>
      <p:ext uri="{BB962C8B-B14F-4D97-AF65-F5344CB8AC3E}">
        <p14:creationId xmlns:p14="http://schemas.microsoft.com/office/powerpoint/2010/main" val="2976291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288301"/>
            <a:ext cx="6096000" cy="584775"/>
            <a:chOff x="533400" y="440701"/>
            <a:chExt cx="6096000" cy="584775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The Green Loop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25230" y="440701"/>
              <a:ext cx="36231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Design Principles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4725" y="1645475"/>
            <a:ext cx="4106293" cy="2507435"/>
            <a:chOff x="143958" y="1305816"/>
            <a:chExt cx="2229139" cy="13611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73"/>
            <a:stretch/>
          </p:blipFill>
          <p:spPr>
            <a:xfrm>
              <a:off x="143958" y="1305816"/>
              <a:ext cx="2156630" cy="10161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1557" y="2359223"/>
              <a:ext cx="21615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rebuchet MS" panose="020B0603020202020204" pitchFamily="34" charset="0"/>
                </a:rPr>
                <a:t>Physical Separation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36415" y="939660"/>
            <a:ext cx="3879004" cy="3203336"/>
            <a:chOff x="6447466" y="1009665"/>
            <a:chExt cx="2612140" cy="21571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50" b="10901"/>
            <a:stretch/>
          </p:blipFill>
          <p:spPr>
            <a:xfrm>
              <a:off x="6447466" y="1009665"/>
              <a:ext cx="2493194" cy="18755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/>
            <p:cNvSpPr txBox="1"/>
            <p:nvPr/>
          </p:nvSpPr>
          <p:spPr>
            <a:xfrm>
              <a:off x="6465689" y="2859030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rebuchet MS" panose="020B0603020202020204" pitchFamily="34" charset="0"/>
                </a:rPr>
                <a:t>Walking, Jogging, Biking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4094" y="3743451"/>
            <a:ext cx="3546458" cy="2945142"/>
            <a:chOff x="6781800" y="2362200"/>
            <a:chExt cx="2786695" cy="2314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362200"/>
              <a:ext cx="2786695" cy="2314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78188" y="4267200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rebuchet MS" panose="020B0603020202020204" pitchFamily="34" charset="0"/>
                </a:rPr>
                <a:t>Connected Canopy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75102" y="1475154"/>
            <a:ext cx="4212173" cy="2619669"/>
            <a:chOff x="9372600" y="2958770"/>
            <a:chExt cx="2593917" cy="16132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0" b="22653"/>
            <a:stretch/>
          </p:blipFill>
          <p:spPr>
            <a:xfrm>
              <a:off x="9578734" y="2958770"/>
              <a:ext cx="2156066" cy="13846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372600" y="4264223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rebuchet MS" panose="020B0603020202020204" pitchFamily="34" charset="0"/>
                </a:rPr>
                <a:t>Branding / Identity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23904" y="3943811"/>
            <a:ext cx="4266905" cy="2788775"/>
            <a:chOff x="6848003" y="4753758"/>
            <a:chExt cx="2753197" cy="17994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4" t="10651" r="43192" b="23463"/>
            <a:stretch/>
          </p:blipFill>
          <p:spPr>
            <a:xfrm>
              <a:off x="6848003" y="4753758"/>
              <a:ext cx="2667744" cy="146465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72387" y="6245423"/>
              <a:ext cx="2728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rebuchet MS" panose="020B0603020202020204" pitchFamily="34" charset="0"/>
                </a:rPr>
                <a:t>Creative Furnishing Design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28640" y="3989755"/>
            <a:ext cx="3907734" cy="2667000"/>
            <a:chOff x="9350383" y="4604940"/>
            <a:chExt cx="2841975" cy="1939627"/>
          </a:xfrm>
        </p:grpSpPr>
        <p:sp>
          <p:nvSpPr>
            <p:cNvPr id="19" name="TextBox 18"/>
            <p:cNvSpPr txBox="1"/>
            <p:nvPr/>
          </p:nvSpPr>
          <p:spPr>
            <a:xfrm>
              <a:off x="9350383" y="6236790"/>
              <a:ext cx="2841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rebuchet MS" panose="020B0603020202020204" pitchFamily="34" charset="0"/>
                </a:rPr>
                <a:t>Building Orientation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" t="16135" r="4302" b="22326"/>
            <a:stretch/>
          </p:blipFill>
          <p:spPr>
            <a:xfrm>
              <a:off x="9655247" y="4604940"/>
              <a:ext cx="2269027" cy="1613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27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288301"/>
            <a:ext cx="6096000" cy="584775"/>
            <a:chOff x="533400" y="440701"/>
            <a:chExt cx="6096000" cy="584775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The Green Loop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25230" y="440701"/>
              <a:ext cx="36231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Design Principles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48FC9DB-1E84-4F9B-A2F4-4AD27AB80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3113" b="23940"/>
          <a:stretch/>
        </p:blipFill>
        <p:spPr>
          <a:xfrm>
            <a:off x="0" y="1219200"/>
            <a:ext cx="1201514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4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FF411-5B6A-4AD8-80F0-2D9FEBA8F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599929"/>
            <a:ext cx="2832199" cy="3649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568A8-73A6-45CD-B730-48D0B3FB0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" t="2511"/>
          <a:stretch/>
        </p:blipFill>
        <p:spPr>
          <a:xfrm>
            <a:off x="304800" y="1600200"/>
            <a:ext cx="2832198" cy="3674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D0C764-C681-4A6D-AE64-650FFB3CDCAA}"/>
              </a:ext>
            </a:extLst>
          </p:cNvPr>
          <p:cNvSpPr txBox="1"/>
          <p:nvPr/>
        </p:nvSpPr>
        <p:spPr>
          <a:xfrm>
            <a:off x="3218980" y="2667000"/>
            <a:ext cx="717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3EBEA-9EFD-42F2-947D-D8E7A7720E26}"/>
              </a:ext>
            </a:extLst>
          </p:cNvPr>
          <p:cNvSpPr txBox="1"/>
          <p:nvPr/>
        </p:nvSpPr>
        <p:spPr>
          <a:xfrm>
            <a:off x="6858000" y="2667000"/>
            <a:ext cx="717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3CFB0FED-88C9-47FE-9E7A-66B8A9957C3A}"/>
              </a:ext>
            </a:extLst>
          </p:cNvPr>
          <p:cNvSpPr/>
          <p:nvPr/>
        </p:nvSpPr>
        <p:spPr>
          <a:xfrm>
            <a:off x="7101866" y="846436"/>
            <a:ext cx="5181600" cy="5181600"/>
          </a:xfrm>
          <a:prstGeom prst="star32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9BE4-FCB4-470B-A328-91B25AE37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1" y="2057400"/>
            <a:ext cx="3936764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942176-C25B-4CF6-B97D-6E58A2C2A8FF}"/>
              </a:ext>
            </a:extLst>
          </p:cNvPr>
          <p:cNvSpPr txBox="1"/>
          <p:nvPr/>
        </p:nvSpPr>
        <p:spPr>
          <a:xfrm>
            <a:off x="8763000" y="1286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721073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16C7B6-15EE-4E5D-82A2-F807B1B0B21D}"/>
              </a:ext>
            </a:extLst>
          </p:cNvPr>
          <p:cNvSpPr/>
          <p:nvPr/>
        </p:nvSpPr>
        <p:spPr>
          <a:xfrm>
            <a:off x="533400" y="4572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64F94-77B9-4419-8A3F-31ED339381B3}"/>
              </a:ext>
            </a:extLst>
          </p:cNvPr>
          <p:cNvSpPr/>
          <p:nvPr/>
        </p:nvSpPr>
        <p:spPr>
          <a:xfrm>
            <a:off x="2625230" y="288301"/>
            <a:ext cx="8720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Related CC Fundamental Design Guidelines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98567-5964-462F-93FB-EAED43F158CB}"/>
              </a:ext>
            </a:extLst>
          </p:cNvPr>
          <p:cNvSpPr txBox="1"/>
          <p:nvPr/>
        </p:nvSpPr>
        <p:spPr>
          <a:xfrm>
            <a:off x="533400" y="914400"/>
            <a:ext cx="10363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8 CONTRIBUTE TO A VIBRANT STREETSCAPE</a:t>
            </a:r>
          </a:p>
          <a:p>
            <a:r>
              <a:rPr lang="en-US" dirty="0"/>
              <a:t>Integrate </a:t>
            </a:r>
            <a:r>
              <a:rPr lang="en-US" dirty="0">
                <a:highlight>
                  <a:srgbClr val="FFFF00"/>
                </a:highlight>
              </a:rPr>
              <a:t>building setbacks </a:t>
            </a:r>
            <a:r>
              <a:rPr lang="en-US" dirty="0"/>
              <a:t>with adjacent sidewalks to increase the space for potential public use.</a:t>
            </a:r>
          </a:p>
          <a:p>
            <a:endParaRPr lang="en-US" dirty="0"/>
          </a:p>
          <a:p>
            <a:r>
              <a:rPr lang="en-US" b="1" dirty="0"/>
              <a:t>B 4 PROVIDE STOPPING AND VIEWING PLACES</a:t>
            </a:r>
          </a:p>
          <a:p>
            <a:r>
              <a:rPr lang="en-US" dirty="0"/>
              <a:t>Provide safe, comfortable places where people can stop, view, socialize, and rest. Ensure that these places do not conflict with other sidewalk uses.</a:t>
            </a:r>
          </a:p>
          <a:p>
            <a:endParaRPr lang="en-US" dirty="0"/>
          </a:p>
          <a:p>
            <a:r>
              <a:rPr lang="en-US" b="1" dirty="0"/>
              <a:t>B 5 MAKE PLAZAS, PARKS AND OPEN SPACE SUCCESSFUL</a:t>
            </a:r>
          </a:p>
          <a:p>
            <a:r>
              <a:rPr lang="en-US" dirty="0">
                <a:highlight>
                  <a:srgbClr val="FFFF00"/>
                </a:highlight>
              </a:rPr>
              <a:t>“dedicated public space”</a:t>
            </a:r>
          </a:p>
          <a:p>
            <a:r>
              <a:rPr lang="en-US" dirty="0"/>
              <a:t>Orient building elements such as main entries, lobbies, windows, and balconies to face public parks, plazas, and open spaces. Where provided, integrate water features and/or public art to enhance the public open space. Develop locally-oriented pocket parks that incorporate amenities for nearby patrons.</a:t>
            </a:r>
          </a:p>
          <a:p>
            <a:endParaRPr lang="en-US" dirty="0"/>
          </a:p>
          <a:p>
            <a:r>
              <a:rPr lang="en-US" b="1" dirty="0"/>
              <a:t>C 1 ENHANCE VIEW OPPORTUNITIES</a:t>
            </a:r>
          </a:p>
          <a:p>
            <a:r>
              <a:rPr lang="en-US" dirty="0"/>
              <a:t>Orient windows, entrances, balconies, and other building elements to surrounding points of interest and activity. </a:t>
            </a:r>
            <a:r>
              <a:rPr lang="en-US" dirty="0">
                <a:highlight>
                  <a:srgbClr val="FFFF00"/>
                </a:highlight>
              </a:rPr>
              <a:t>Develop building facades that create visual connections to adjacent public spaces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C 6 DEVELOP TRANSITIONS BETWEEN BUILDINGS AND PUBLIC SPACES</a:t>
            </a:r>
          </a:p>
          <a:p>
            <a:r>
              <a:rPr lang="en-US" dirty="0"/>
              <a:t>Develop </a:t>
            </a:r>
            <a:r>
              <a:rPr lang="en-US" dirty="0">
                <a:highlight>
                  <a:srgbClr val="FFFF00"/>
                </a:highlight>
              </a:rPr>
              <a:t>transitions between private development and public open space</a:t>
            </a:r>
            <a:r>
              <a:rPr lang="en-US" dirty="0"/>
              <a:t>. Use site design features such as movement zones, landscape elements, gathering places, and seating opportunities to develop transition areas where private development directly abuts a dedicated public open space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69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16C7B6-15EE-4E5D-82A2-F807B1B0B21D}"/>
              </a:ext>
            </a:extLst>
          </p:cNvPr>
          <p:cNvSpPr/>
          <p:nvPr/>
        </p:nvSpPr>
        <p:spPr>
          <a:xfrm>
            <a:off x="533400" y="4572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64F94-77B9-4419-8A3F-31ED339381B3}"/>
              </a:ext>
            </a:extLst>
          </p:cNvPr>
          <p:cNvSpPr/>
          <p:nvPr/>
        </p:nvSpPr>
        <p:spPr>
          <a:xfrm>
            <a:off x="2625230" y="288301"/>
            <a:ext cx="8720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Related CC Fundamental Design Guidelines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98567-5964-462F-93FB-EAED43F158CB}"/>
              </a:ext>
            </a:extLst>
          </p:cNvPr>
          <p:cNvSpPr txBox="1"/>
          <p:nvPr/>
        </p:nvSpPr>
        <p:spPr>
          <a:xfrm>
            <a:off x="533400" y="1720840"/>
            <a:ext cx="1036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 1 PARK BLOCKS</a:t>
            </a:r>
          </a:p>
          <a:p>
            <a:r>
              <a:rPr lang="en-US" dirty="0">
                <a:highlight>
                  <a:srgbClr val="FFFF00"/>
                </a:highlight>
              </a:rPr>
              <a:t>Orient building entrances, lobbies, balconies, terraces, windows, and active use areas to the Park Blocks.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 the South Park Blocks, strengthen the area’s emphasis on history, education, and the arts by integrating special building elements, such as water features or public art.</a:t>
            </a:r>
          </a:p>
          <a:p>
            <a:endParaRPr lang="en-US" dirty="0"/>
          </a:p>
          <a:p>
            <a:r>
              <a:rPr lang="en-US" dirty="0"/>
              <a:t>In the Midtown Park Blocks, strengthen the connection between the North and South Park Blocks by using a related system of right-of-way elements, materials, and patterns. </a:t>
            </a:r>
          </a:p>
          <a:p>
            <a:endParaRPr lang="en-US" dirty="0"/>
          </a:p>
          <a:p>
            <a:r>
              <a:rPr lang="en-US" dirty="0"/>
              <a:t>In the North Park Blocks, strengthen the area’s role as a binding element between New China / </a:t>
            </a:r>
            <a:r>
              <a:rPr lang="en-US" dirty="0" err="1"/>
              <a:t>Japantown</a:t>
            </a:r>
            <a:r>
              <a:rPr lang="en-US" dirty="0"/>
              <a:t> and the Pearl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54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92352C-C324-49AC-8FF9-5CDA6EC9A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b="24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35699-0751-4EDD-8459-07BA4A545F9B}"/>
              </a:ext>
            </a:extLst>
          </p:cNvPr>
          <p:cNvSpPr txBox="1"/>
          <p:nvPr/>
        </p:nvSpPr>
        <p:spPr>
          <a:xfrm>
            <a:off x="10668000" y="65810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FF"/>
                </a:highlight>
              </a:rPr>
              <a:t>Credit: Untitled Studio</a:t>
            </a:r>
          </a:p>
        </p:txBody>
      </p:sp>
    </p:spTree>
    <p:extLst>
      <p:ext uri="{BB962C8B-B14F-4D97-AF65-F5344CB8AC3E}">
        <p14:creationId xmlns:p14="http://schemas.microsoft.com/office/powerpoint/2010/main" val="36802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7" y="609600"/>
            <a:ext cx="5526263" cy="525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8590" y="5045869"/>
            <a:ext cx="739378" cy="44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15000" y="2356840"/>
            <a:ext cx="6019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Concept is a </a:t>
            </a:r>
          </a:p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six mile linear park that invites residents, employees and visitors to experience Portland’s Central City in an entire new way. </a:t>
            </a:r>
          </a:p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24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5DBE-99B2-4E04-A5FD-CB755385C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094D3-8A29-4137-9D4C-EEC75D814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3C3975-1836-4D3E-8F7F-E24E468D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8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-774" r="6023"/>
          <a:stretch/>
        </p:blipFill>
        <p:spPr>
          <a:xfrm>
            <a:off x="6096000" y="-54725"/>
            <a:ext cx="6096000" cy="6960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6" r="42030" b="1158"/>
          <a:stretch/>
        </p:blipFill>
        <p:spPr>
          <a:xfrm>
            <a:off x="0" y="-52779"/>
            <a:ext cx="6096000" cy="69581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EE943-CF03-4E84-9BAD-480377798B17}"/>
              </a:ext>
            </a:extLst>
          </p:cNvPr>
          <p:cNvSpPr/>
          <p:nvPr/>
        </p:nvSpPr>
        <p:spPr>
          <a:xfrm>
            <a:off x="0" y="3581400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39F0E-9CBA-487C-A614-FDDB5D4F3AFD}"/>
              </a:ext>
            </a:extLst>
          </p:cNvPr>
          <p:cNvSpPr txBox="1"/>
          <p:nvPr/>
        </p:nvSpPr>
        <p:spPr>
          <a:xfrm>
            <a:off x="838200" y="364364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is about </a:t>
            </a:r>
            <a:r>
              <a:rPr lang="en-US" sz="36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 space. </a:t>
            </a:r>
          </a:p>
        </p:txBody>
      </p:sp>
    </p:spTree>
    <p:extLst>
      <p:ext uri="{BB962C8B-B14F-4D97-AF65-F5344CB8AC3E}">
        <p14:creationId xmlns:p14="http://schemas.microsoft.com/office/powerpoint/2010/main" val="122482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3400" y="258948"/>
            <a:ext cx="7811357" cy="584775"/>
            <a:chOff x="533400" y="456026"/>
            <a:chExt cx="7811357" cy="584775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The Green Loop </a:t>
              </a:r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is about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83142" y="456026"/>
              <a:ext cx="49616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offering healthy options.</a:t>
              </a:r>
            </a:p>
          </p:txBody>
        </p:sp>
      </p:grpSp>
      <p:pic>
        <p:nvPicPr>
          <p:cNvPr id="6" name="Picture 5" descr="walking-infograph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0500" y="1311823"/>
            <a:ext cx="7626900" cy="2654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75148" r="41047" b="7515"/>
          <a:stretch/>
        </p:blipFill>
        <p:spPr>
          <a:xfrm>
            <a:off x="6629400" y="4590279"/>
            <a:ext cx="4724400" cy="21681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10910" y="5681383"/>
            <a:ext cx="4587994" cy="980337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7600" y="4238853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Active Transportation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249"/>
          <a:stretch/>
        </p:blipFill>
        <p:spPr>
          <a:xfrm>
            <a:off x="762000" y="4804071"/>
            <a:ext cx="4962525" cy="18244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4238853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Access to Parks</a:t>
            </a:r>
          </a:p>
        </p:txBody>
      </p:sp>
    </p:spTree>
    <p:extLst>
      <p:ext uri="{BB962C8B-B14F-4D97-AF65-F5344CB8AC3E}">
        <p14:creationId xmlns:p14="http://schemas.microsoft.com/office/powerpoint/2010/main" val="79113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771" r="2500" b="4490"/>
          <a:stretch/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400" y="253425"/>
            <a:ext cx="6668531" cy="584775"/>
            <a:chOff x="533400" y="447716"/>
            <a:chExt cx="6668531" cy="584775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The Green Loop </a:t>
              </a:r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is about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52800" y="447716"/>
              <a:ext cx="3849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organizing growth.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87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3400" y="258948"/>
            <a:ext cx="7907537" cy="584775"/>
            <a:chOff x="533400" y="456026"/>
            <a:chExt cx="7907537" cy="584775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The Green Loop </a:t>
              </a:r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is about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83142" y="456026"/>
              <a:ext cx="505779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Community involvement.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2205A2-59D9-466C-8FE6-264F22493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14444"/>
          <a:stretch/>
        </p:blipFill>
        <p:spPr>
          <a:xfrm>
            <a:off x="-1" y="1154668"/>
            <a:ext cx="12192001" cy="49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7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A9D48-F990-4281-AD74-93C3EB35E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30" y="148590"/>
            <a:ext cx="3510602" cy="4499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3C59B-A717-4E36-A072-AF2DFE0EE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971" y="3454667"/>
            <a:ext cx="2680785" cy="346148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61ECE-4F05-4F47-89C9-ED889FE82246}"/>
              </a:ext>
            </a:extLst>
          </p:cNvPr>
          <p:cNvCxnSpPr>
            <a:cxnSpLocks/>
          </p:cNvCxnSpPr>
          <p:nvPr/>
        </p:nvCxnSpPr>
        <p:spPr>
          <a:xfrm flipH="1" flipV="1">
            <a:off x="6892638" y="609600"/>
            <a:ext cx="1117992" cy="498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3F12AA-5FF1-4F69-84CC-28EFD2CD85D4}"/>
              </a:ext>
            </a:extLst>
          </p:cNvPr>
          <p:cNvCxnSpPr>
            <a:cxnSpLocks/>
          </p:cNvCxnSpPr>
          <p:nvPr/>
        </p:nvCxnSpPr>
        <p:spPr>
          <a:xfrm flipH="1">
            <a:off x="7086600" y="2971800"/>
            <a:ext cx="92403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54F5B6-D681-4E08-B4E8-E06560DAE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68" y="404534"/>
            <a:ext cx="2863665" cy="36905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785B8E-80C8-4FD2-9DA3-EADA1BC8B2C4}"/>
              </a:ext>
            </a:extLst>
          </p:cNvPr>
          <p:cNvSpPr/>
          <p:nvPr/>
        </p:nvSpPr>
        <p:spPr>
          <a:xfrm>
            <a:off x="2643238" y="305572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CC2035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0C13CC-E036-4522-9956-0444977D9509}"/>
              </a:ext>
            </a:extLst>
          </p:cNvPr>
          <p:cNvSpPr/>
          <p:nvPr/>
        </p:nvSpPr>
        <p:spPr>
          <a:xfrm>
            <a:off x="428250" y="46817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DED6E-27F1-4908-BCE7-5A649DC54C2B}"/>
              </a:ext>
            </a:extLst>
          </p:cNvPr>
          <p:cNvSpPr txBox="1"/>
          <p:nvPr/>
        </p:nvSpPr>
        <p:spPr>
          <a:xfrm>
            <a:off x="7086600" y="4853266"/>
            <a:ext cx="4739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May 24, 2018:  </a:t>
            </a:r>
          </a:p>
          <a:p>
            <a:r>
              <a:rPr lang="en-US" sz="2400" b="1" dirty="0"/>
              <a:t>City Council voted</a:t>
            </a:r>
            <a:r>
              <a:rPr lang="en-US" sz="2400" dirty="0"/>
              <a:t> unanimously to endorse a </a:t>
            </a:r>
            <a:r>
              <a:rPr lang="en-US" sz="2400" b="1" dirty="0"/>
              <a:t>resolution </a:t>
            </a:r>
            <a:r>
              <a:rPr lang="en-US" sz="2400" dirty="0"/>
              <a:t>supporting the advancement of the </a:t>
            </a:r>
            <a:r>
              <a:rPr lang="en-US" sz="2400" b="1" dirty="0"/>
              <a:t>Green Loop</a:t>
            </a:r>
          </a:p>
        </p:txBody>
      </p:sp>
    </p:spTree>
    <p:extLst>
      <p:ext uri="{BB962C8B-B14F-4D97-AF65-F5344CB8AC3E}">
        <p14:creationId xmlns:p14="http://schemas.microsoft.com/office/powerpoint/2010/main" val="1028201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1715</Words>
  <Application>Microsoft Office PowerPoint</Application>
  <PresentationFormat>Widescreen</PresentationFormat>
  <Paragraphs>195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Trebuchet MS</vt:lpstr>
      <vt:lpstr>Office Theme</vt:lpstr>
      <vt:lpstr>PowerPoint Presentation</vt:lpstr>
      <vt:lpstr>The Green Loop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Asnis, Marc</dc:creator>
  <cp:lastModifiedBy>Lillard, Lora</cp:lastModifiedBy>
  <cp:revision>86</cp:revision>
  <cp:lastPrinted>2017-05-16T20:48:27Z</cp:lastPrinted>
  <dcterms:created xsi:type="dcterms:W3CDTF">2016-11-14T20:05:57Z</dcterms:created>
  <dcterms:modified xsi:type="dcterms:W3CDTF">2018-08-02T22:59:34Z</dcterms:modified>
</cp:coreProperties>
</file>