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48" r:id="rId2"/>
    <p:sldMasterId id="2147483653" r:id="rId3"/>
  </p:sldMasterIdLst>
  <p:notesMasterIdLst>
    <p:notesMasterId r:id="rId24"/>
  </p:notesMasterIdLst>
  <p:handoutMasterIdLst>
    <p:handoutMasterId r:id="rId25"/>
  </p:handoutMasterIdLst>
  <p:sldIdLst>
    <p:sldId id="938" r:id="rId4"/>
    <p:sldId id="925" r:id="rId5"/>
    <p:sldId id="889" r:id="rId6"/>
    <p:sldId id="941" r:id="rId7"/>
    <p:sldId id="942" r:id="rId8"/>
    <p:sldId id="939" r:id="rId9"/>
    <p:sldId id="947" r:id="rId10"/>
    <p:sldId id="965" r:id="rId11"/>
    <p:sldId id="909" r:id="rId12"/>
    <p:sldId id="961" r:id="rId13"/>
    <p:sldId id="953" r:id="rId14"/>
    <p:sldId id="955" r:id="rId15"/>
    <p:sldId id="960" r:id="rId16"/>
    <p:sldId id="963" r:id="rId17"/>
    <p:sldId id="952" r:id="rId18"/>
    <p:sldId id="964" r:id="rId19"/>
    <p:sldId id="959" r:id="rId20"/>
    <p:sldId id="951" r:id="rId21"/>
    <p:sldId id="943" r:id="rId22"/>
    <p:sldId id="861" r:id="rId23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A744"/>
    <a:srgbClr val="3F3E38"/>
    <a:srgbClr val="413F3E"/>
    <a:srgbClr val="363631"/>
    <a:srgbClr val="3E3D3E"/>
    <a:srgbClr val="626667"/>
    <a:srgbClr val="4E4A48"/>
    <a:srgbClr val="3C3B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2738" autoAdjust="0"/>
    <p:restoredTop sz="51242" autoAdjust="0"/>
  </p:normalViewPr>
  <p:slideViewPr>
    <p:cSldViewPr snapToGrid="0">
      <p:cViewPr varScale="1">
        <p:scale>
          <a:sx n="59" d="100"/>
          <a:sy n="59" d="100"/>
        </p:scale>
        <p:origin x="1818" y="66"/>
      </p:cViewPr>
      <p:guideLst>
        <p:guide orient="horz" pos="2184"/>
        <p:guide pos="38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3" d="100"/>
          <a:sy n="83" d="100"/>
        </p:scale>
        <p:origin x="240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2996" cy="466211"/>
          </a:xfrm>
          <a:prstGeom prst="rect">
            <a:avLst/>
          </a:prstGeom>
        </p:spPr>
        <p:txBody>
          <a:bodyPr vert="horz" lIns="91407" tIns="45703" rIns="91407" bIns="4570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365" y="1"/>
            <a:ext cx="3042996" cy="466211"/>
          </a:xfrm>
          <a:prstGeom prst="rect">
            <a:avLst/>
          </a:prstGeom>
        </p:spPr>
        <p:txBody>
          <a:bodyPr vert="horz" lIns="91407" tIns="45703" rIns="91407" bIns="45703" rtlCol="0"/>
          <a:lstStyle>
            <a:lvl1pPr algn="r">
              <a:defRPr sz="1200"/>
            </a:lvl1pPr>
          </a:lstStyle>
          <a:p>
            <a:fld id="{FDD502D7-152A-49EF-ACCC-97E9DA77A177}" type="datetimeFigureOut">
              <a:rPr lang="en-US" smtClean="0"/>
              <a:t>9/19/2019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892"/>
            <a:ext cx="3042996" cy="466211"/>
          </a:xfrm>
          <a:prstGeom prst="rect">
            <a:avLst/>
          </a:prstGeom>
        </p:spPr>
        <p:txBody>
          <a:bodyPr vert="horz" lIns="91407" tIns="45703" rIns="91407" bIns="4570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365" y="8842892"/>
            <a:ext cx="3042996" cy="466211"/>
          </a:xfrm>
          <a:prstGeom prst="rect">
            <a:avLst/>
          </a:prstGeom>
        </p:spPr>
        <p:txBody>
          <a:bodyPr vert="horz" lIns="91407" tIns="45703" rIns="91407" bIns="45703" rtlCol="0" anchor="b"/>
          <a:lstStyle>
            <a:lvl1pPr algn="r">
              <a:defRPr sz="1200"/>
            </a:lvl1pPr>
          </a:lstStyle>
          <a:p>
            <a:fld id="{CF588A16-FE35-4E9A-B70C-1713AC764D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465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3043343" cy="467071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3" y="3"/>
            <a:ext cx="3043343" cy="467071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A29B3E21-5623-4315-8D03-8E433463B85D}" type="datetimeFigureOut">
              <a:rPr lang="en-US" smtClean="0"/>
              <a:pPr/>
              <a:t>9/19/2019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7"/>
            <a:ext cx="5618480" cy="3665459"/>
          </a:xfrm>
          <a:prstGeom prst="rect">
            <a:avLst/>
          </a:prstGeom>
        </p:spPr>
        <p:txBody>
          <a:bodyPr vert="horz" lIns="96625" tIns="48312" rIns="96625" bIns="4831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2"/>
            <a:ext cx="3043343" cy="467071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3" y="8842032"/>
            <a:ext cx="3043343" cy="467071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D7D56A0B-C4FA-4BFF-A346-B533FE2BA2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964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CAITLIN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56A0B-C4FA-4BFF-A346-B533FE2BA2E4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096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Island</a:t>
            </a:r>
            <a:r>
              <a:rPr lang="en-US" baseline="0" dirty="0" smtClean="0"/>
              <a:t> Station</a:t>
            </a:r>
          </a:p>
          <a:p>
            <a:pPr marL="165518" indent="-165518">
              <a:buFont typeface="Arial" panose="020B0604020202020204" pitchFamily="34" charset="0"/>
              <a:buChar char="•"/>
            </a:pPr>
            <a:r>
              <a:rPr lang="en-US" dirty="0" smtClean="0"/>
              <a:t>Bike behind</a:t>
            </a:r>
            <a:r>
              <a:rPr lang="en-US" baseline="0" dirty="0" smtClean="0"/>
              <a:t> station platform shelter &amp; amenities</a:t>
            </a:r>
          </a:p>
          <a:p>
            <a:pPr marL="165518" indent="-165518">
              <a:buFont typeface="Arial" panose="020B0604020202020204" pitchFamily="34" charset="0"/>
              <a:buChar char="•"/>
            </a:pPr>
            <a:r>
              <a:rPr lang="en-US" baseline="0" dirty="0" smtClean="0"/>
              <a:t>Two controlled points of crossing – SW Moody, NE </a:t>
            </a:r>
            <a:r>
              <a:rPr lang="en-US" baseline="0" dirty="0" err="1" smtClean="0"/>
              <a:t>Weidler</a:t>
            </a:r>
            <a:r>
              <a:rPr lang="en-US" baseline="0" dirty="0" smtClean="0"/>
              <a:t>/103</a:t>
            </a:r>
            <a:r>
              <a:rPr lang="en-US" baseline="30000" dirty="0" smtClean="0"/>
              <a:t>rd</a:t>
            </a:r>
            <a:endParaRPr lang="en-US" baseline="0" dirty="0" smtClean="0"/>
          </a:p>
          <a:p>
            <a:pPr marL="165518" indent="-165518">
              <a:buFont typeface="Arial" panose="020B0604020202020204" pitchFamily="34" charset="0"/>
              <a:buChar char="•"/>
            </a:pPr>
            <a:r>
              <a:rPr lang="en-US" baseline="0" dirty="0" smtClean="0"/>
              <a:t>8-10’ sidewalk behind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FF28E-F13C-4625-BF9C-C7E21D39F9D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Typical amenities</a:t>
            </a:r>
          </a:p>
          <a:p>
            <a:r>
              <a:rPr lang="en-US" dirty="0" smtClean="0"/>
              <a:t>No changes</a:t>
            </a:r>
            <a:r>
              <a:rPr lang="en-US" baseline="0" dirty="0" smtClean="0"/>
              <a:t> but additional detail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25D43-A0AB-448E-A9DD-CA64AA495579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1162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i="0" dirty="0" smtClean="0"/>
              <a:t>JESSE</a:t>
            </a:r>
          </a:p>
          <a:p>
            <a:endParaRPr lang="en-US" i="0" dirty="0" smtClean="0"/>
          </a:p>
          <a:p>
            <a:r>
              <a:rPr lang="en-US" i="0" dirty="0" smtClean="0"/>
              <a:t>Preferred Option by stakeholders – meets</a:t>
            </a:r>
            <a:r>
              <a:rPr lang="en-US" i="0" baseline="0" dirty="0" smtClean="0"/>
              <a:t> key design criteria with understanding design revisions needed.  </a:t>
            </a:r>
          </a:p>
          <a:p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25D43-A0AB-448E-A9DD-CA64AA495579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49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672" indent="-285672" defTabSz="914153">
              <a:buFont typeface="Arial" panose="020B0604020202020204" pitchFamily="34" charset="0"/>
              <a:buChar char="•"/>
              <a:defRPr/>
            </a:pPr>
            <a:r>
              <a:rPr lang="en-US" kern="0" dirty="0" smtClean="0">
                <a:solidFill>
                  <a:sysClr val="windowText" lastClr="000000"/>
                </a:solidFill>
              </a:rPr>
              <a:t>Jesse</a:t>
            </a:r>
          </a:p>
          <a:p>
            <a:pPr marL="285672" indent="-285672" defTabSz="914153">
              <a:buFont typeface="Arial" panose="020B0604020202020204" pitchFamily="34" charset="0"/>
              <a:buChar char="•"/>
              <a:defRPr/>
            </a:pPr>
            <a:r>
              <a:rPr lang="en-US" kern="0" dirty="0" smtClean="0">
                <a:solidFill>
                  <a:sysClr val="windowText" lastClr="000000"/>
                </a:solidFill>
              </a:rPr>
              <a:t>Provides an important branded element &amp;</a:t>
            </a:r>
            <a:r>
              <a:rPr lang="en-US" kern="0" baseline="0" dirty="0" smtClean="0">
                <a:solidFill>
                  <a:sysClr val="windowText" lastClr="000000"/>
                </a:solidFill>
              </a:rPr>
              <a:t> identity across corridor</a:t>
            </a:r>
            <a:endParaRPr lang="en-US" kern="0" dirty="0" smtClean="0">
              <a:solidFill>
                <a:sysClr val="windowText" lastClr="000000"/>
              </a:solidFill>
            </a:endParaRPr>
          </a:p>
          <a:p>
            <a:pPr marL="285672" indent="-285672" defTabSz="914153">
              <a:buFont typeface="Arial" panose="020B0604020202020204" pitchFamily="34" charset="0"/>
              <a:buChar char="•"/>
              <a:defRPr/>
            </a:pPr>
            <a:r>
              <a:rPr lang="en-US" kern="0" dirty="0" smtClean="0">
                <a:solidFill>
                  <a:sysClr val="windowText" lastClr="000000"/>
                </a:solidFill>
              </a:rPr>
              <a:t>Lighting</a:t>
            </a:r>
          </a:p>
          <a:p>
            <a:pPr marL="285672" indent="-285672" defTabSz="914153">
              <a:buFont typeface="Arial" panose="020B0604020202020204" pitchFamily="34" charset="0"/>
              <a:buChar char="•"/>
              <a:defRPr/>
            </a:pPr>
            <a:r>
              <a:rPr lang="en-US" kern="0" dirty="0" smtClean="0">
                <a:solidFill>
                  <a:sysClr val="windowText" lastClr="000000"/>
                </a:solidFill>
              </a:rPr>
              <a:t>Information for patrons to navigate</a:t>
            </a:r>
            <a:r>
              <a:rPr lang="en-US" kern="0" baseline="0" dirty="0" smtClean="0">
                <a:solidFill>
                  <a:sysClr val="windowText" lastClr="000000"/>
                </a:solidFill>
              </a:rPr>
              <a:t> line (real-time information, station id, system map signage) </a:t>
            </a:r>
          </a:p>
          <a:p>
            <a:pPr marL="285672" indent="-285672" defTabSz="914153">
              <a:buFont typeface="Arial" panose="020B0604020202020204" pitchFamily="34" charset="0"/>
              <a:buChar char="•"/>
              <a:defRPr/>
            </a:pPr>
            <a:r>
              <a:rPr lang="en-US" kern="0" dirty="0" smtClean="0">
                <a:solidFill>
                  <a:sysClr val="windowText" lastClr="000000"/>
                </a:solidFill>
              </a:rPr>
              <a:t>12’ high, 6’ thick,</a:t>
            </a:r>
            <a:r>
              <a:rPr lang="en-US" kern="0" baseline="0" dirty="0" smtClean="0">
                <a:solidFill>
                  <a:sysClr val="windowText" lastClr="000000"/>
                </a:solidFill>
              </a:rPr>
              <a:t> 12” wide</a:t>
            </a:r>
          </a:p>
          <a:p>
            <a:pPr marL="285672" indent="-285672" defTabSz="914153">
              <a:buFont typeface="Arial" panose="020B0604020202020204" pitchFamily="34" charset="0"/>
              <a:buChar char="•"/>
              <a:defRPr/>
            </a:pPr>
            <a:r>
              <a:rPr lang="en-US" kern="0" baseline="0" dirty="0" smtClean="0">
                <a:solidFill>
                  <a:sysClr val="windowText" lastClr="000000"/>
                </a:solidFill>
              </a:rPr>
              <a:t>Respond to context, placed where we need light and can be seen by operators, patrons, etc. 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25D43-A0AB-448E-A9DD-CA64AA495579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950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153">
              <a:defRPr/>
            </a:pPr>
            <a:r>
              <a:rPr lang="en-US" kern="0" dirty="0" smtClean="0">
                <a:solidFill>
                  <a:sysClr val="windowText" lastClr="000000"/>
                </a:solidFill>
              </a:rPr>
              <a:t>Jesse</a:t>
            </a:r>
          </a:p>
          <a:p>
            <a:pPr marL="165518" indent="-165518" defTabSz="914153">
              <a:buFont typeface="Arial" panose="020B0604020202020204" pitchFamily="34" charset="0"/>
              <a:buChar char="•"/>
              <a:defRPr/>
            </a:pPr>
            <a:r>
              <a:rPr lang="en-US" kern="0" dirty="0" smtClean="0">
                <a:solidFill>
                  <a:sysClr val="windowText" lastClr="000000"/>
                </a:solidFill>
              </a:rPr>
              <a:t>Work</a:t>
            </a:r>
            <a:r>
              <a:rPr lang="en-US" kern="0" baseline="0" dirty="0" smtClean="0">
                <a:solidFill>
                  <a:sysClr val="windowText" lastClr="000000"/>
                </a:solidFill>
              </a:rPr>
              <a:t> extensively with BAC, PAC, CAT &amp; OR Comm. Blind</a:t>
            </a:r>
          </a:p>
          <a:p>
            <a:pPr marL="165518" indent="-165518" defTabSz="914153">
              <a:buFont typeface="Arial" panose="020B0604020202020204" pitchFamily="34" charset="0"/>
              <a:buChar char="•"/>
              <a:defRPr/>
            </a:pPr>
            <a:r>
              <a:rPr lang="en-US" kern="0" baseline="0" dirty="0" smtClean="0">
                <a:solidFill>
                  <a:sysClr val="windowText" lastClr="000000"/>
                </a:solidFill>
              </a:rPr>
              <a:t>Consistent way to navigate to front door of our bus</a:t>
            </a:r>
          </a:p>
          <a:p>
            <a:pPr marL="165518" indent="-165518" defTabSz="914153">
              <a:buFont typeface="Arial" panose="020B0604020202020204" pitchFamily="34" charset="0"/>
              <a:buChar char="•"/>
              <a:defRPr/>
            </a:pPr>
            <a:r>
              <a:rPr lang="en-US" kern="0" baseline="0" dirty="0" smtClean="0">
                <a:solidFill>
                  <a:sysClr val="windowText" lastClr="000000"/>
                </a:solidFill>
              </a:rPr>
              <a:t>Directional, tactile paver.  Cane-detectable</a:t>
            </a:r>
          </a:p>
          <a:p>
            <a:pPr marL="165518" indent="-165518" defTabSz="914153">
              <a:buFont typeface="Arial" panose="020B0604020202020204" pitchFamily="34" charset="0"/>
              <a:buChar char="•"/>
              <a:defRPr/>
            </a:pPr>
            <a:r>
              <a:rPr lang="en-US" kern="0" baseline="0" dirty="0" smtClean="0">
                <a:solidFill>
                  <a:sysClr val="windowText" lastClr="000000"/>
                </a:solidFill>
              </a:rPr>
              <a:t>Paver band aligns bus door to important station ID information (braille, raised lettering)</a:t>
            </a:r>
          </a:p>
          <a:p>
            <a:pPr marL="165518" indent="-165518" defTabSz="914153">
              <a:buFont typeface="Arial" panose="020B0604020202020204" pitchFamily="34" charset="0"/>
              <a:buChar char="•"/>
              <a:defRPr/>
            </a:pPr>
            <a:r>
              <a:rPr lang="en-US" kern="0" baseline="0" dirty="0" smtClean="0">
                <a:solidFill>
                  <a:sysClr val="windowText" lastClr="000000"/>
                </a:solidFill>
              </a:rPr>
              <a:t>ROW requires adjustments.  Most locations shelters or markers align door and have attached readable tactile info.   Some locations freestanding marker</a:t>
            </a:r>
          </a:p>
          <a:p>
            <a:pPr marL="165518" indent="-165518" defTabSz="914153">
              <a:buFont typeface="Arial" panose="020B0604020202020204" pitchFamily="34" charset="0"/>
              <a:buChar char="•"/>
              <a:defRPr/>
            </a:pPr>
            <a:r>
              <a:rPr lang="en-US" kern="0" dirty="0" smtClean="0">
                <a:solidFill>
                  <a:sysClr val="windowText" lastClr="000000"/>
                </a:solidFill>
              </a:rPr>
              <a:t>60” tall, 6” WIDE, 3/8” </a:t>
            </a:r>
            <a:r>
              <a:rPr lang="en-US" kern="0" dirty="0" smtClean="0">
                <a:solidFill>
                  <a:sysClr val="windowText" lastClr="000000"/>
                </a:solidFill>
              </a:rPr>
              <a:t>Thick</a:t>
            </a:r>
          </a:p>
          <a:p>
            <a:pPr marL="165518" indent="-165518" defTabSz="914153">
              <a:buFont typeface="Arial" panose="020B0604020202020204" pitchFamily="34" charset="0"/>
              <a:buChar char="•"/>
              <a:defRPr/>
            </a:pPr>
            <a:r>
              <a:rPr lang="en-US" kern="0" dirty="0" smtClean="0">
                <a:solidFill>
                  <a:sysClr val="windowText" lastClr="000000"/>
                </a:solidFill>
              </a:rPr>
              <a:t>26</a:t>
            </a:r>
            <a:r>
              <a:rPr lang="en-US" kern="0" baseline="0" dirty="0" smtClean="0">
                <a:solidFill>
                  <a:sysClr val="windowText" lastClr="000000"/>
                </a:solidFill>
              </a:rPr>
              <a:t> OF THEM</a:t>
            </a:r>
            <a:endParaRPr lang="en-US" kern="0" dirty="0" smtClean="0">
              <a:solidFill>
                <a:sysClr val="windowText" lastClr="000000"/>
              </a:solidFill>
            </a:endParaRPr>
          </a:p>
          <a:p>
            <a:pPr marL="285672" indent="-285672" defTabSz="914153">
              <a:buFont typeface="Arial" panose="020B0604020202020204" pitchFamily="34" charset="0"/>
              <a:buChar char="•"/>
              <a:defRPr/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25D43-A0AB-448E-A9DD-CA64AA495579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630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153">
              <a:defRPr/>
            </a:pPr>
            <a:r>
              <a:rPr lang="en-US" kern="0" dirty="0" smtClean="0">
                <a:solidFill>
                  <a:sysClr val="windowText" lastClr="000000"/>
                </a:solidFill>
              </a:rPr>
              <a:t>Jesse</a:t>
            </a:r>
          </a:p>
          <a:p>
            <a:pPr marL="285672" indent="-285672" defTabSz="914153">
              <a:buFont typeface="Arial" panose="020B0604020202020204" pitchFamily="34" charset="0"/>
              <a:buChar char="•"/>
              <a:defRPr/>
            </a:pPr>
            <a:r>
              <a:rPr lang="en-US" kern="0" dirty="0" smtClean="0">
                <a:solidFill>
                  <a:sysClr val="windowText" lastClr="000000"/>
                </a:solidFill>
              </a:rPr>
              <a:t>Windscreen</a:t>
            </a:r>
            <a:r>
              <a:rPr lang="en-US" kern="0" baseline="0" dirty="0" smtClean="0">
                <a:solidFill>
                  <a:sysClr val="windowText" lastClr="000000"/>
                </a:solidFill>
              </a:rPr>
              <a:t> etchings important to deter graffiti, visual interest, solidify cohesiveness across corridor. </a:t>
            </a:r>
            <a:endParaRPr lang="en-US" kern="0" dirty="0" smtClean="0">
              <a:solidFill>
                <a:sysClr val="windowText" lastClr="000000"/>
              </a:solidFill>
            </a:endParaRPr>
          </a:p>
          <a:p>
            <a:pPr marL="285672" indent="-285672" defTabSz="914153">
              <a:buFont typeface="Arial" panose="020B0604020202020204" pitchFamily="34" charset="0"/>
              <a:buChar char="•"/>
              <a:defRPr/>
            </a:pPr>
            <a:r>
              <a:rPr lang="en-US" kern="0" dirty="0" smtClean="0">
                <a:solidFill>
                  <a:sysClr val="windowText" lastClr="000000"/>
                </a:solidFill>
              </a:rPr>
              <a:t>Cannot</a:t>
            </a:r>
            <a:r>
              <a:rPr lang="en-US" kern="0" baseline="0" dirty="0" smtClean="0">
                <a:solidFill>
                  <a:sysClr val="windowText" lastClr="000000"/>
                </a:solidFill>
              </a:rPr>
              <a:t> do art. </a:t>
            </a:r>
          </a:p>
          <a:p>
            <a:pPr marL="285672" indent="-285672" defTabSz="914153">
              <a:buFont typeface="Arial" panose="020B0604020202020204" pitchFamily="34" charset="0"/>
              <a:buChar char="•"/>
              <a:defRPr/>
            </a:pPr>
            <a:r>
              <a:rPr lang="en-US" kern="0" baseline="0" dirty="0" smtClean="0">
                <a:solidFill>
                  <a:sysClr val="windowText" lastClr="000000"/>
                </a:solidFill>
              </a:rPr>
              <a:t>Can have artistic elements integrated.  </a:t>
            </a:r>
          </a:p>
          <a:p>
            <a:pPr marL="285672" indent="-285672" defTabSz="914153">
              <a:buFont typeface="Arial" panose="020B0604020202020204" pitchFamily="34" charset="0"/>
              <a:buChar char="•"/>
              <a:defRPr/>
            </a:pPr>
            <a:r>
              <a:rPr lang="en-US" kern="0" baseline="0" dirty="0" smtClean="0">
                <a:solidFill>
                  <a:sysClr val="windowText" lastClr="000000"/>
                </a:solidFill>
              </a:rPr>
              <a:t>Mayer Reed – assist with corridor wide etch pattern</a:t>
            </a:r>
          </a:p>
          <a:p>
            <a:pPr marL="285672" indent="-285672" defTabSz="914153">
              <a:buFont typeface="Arial" panose="020B0604020202020204" pitchFamily="34" charset="0"/>
              <a:buChar char="•"/>
              <a:defRPr/>
            </a:pPr>
            <a:r>
              <a:rPr lang="en-US" kern="0" baseline="0" dirty="0" smtClean="0">
                <a:solidFill>
                  <a:sysClr val="windowText" lastClr="000000"/>
                </a:solidFill>
              </a:rPr>
              <a:t>Sample here – testing sightlines (60% transparency) 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25D43-A0AB-448E-A9DD-CA64AA495579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898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i="0" dirty="0" smtClean="0"/>
              <a:t>JESSE</a:t>
            </a:r>
          </a:p>
          <a:p>
            <a:pPr marL="165518" indent="-165518">
              <a:buFont typeface="Arial" panose="020B0604020202020204" pitchFamily="34" charset="0"/>
              <a:buChar char="•"/>
            </a:pPr>
            <a:endParaRPr lang="en-US" i="0" dirty="0" smtClean="0"/>
          </a:p>
          <a:p>
            <a:pPr marL="165518" indent="-165518">
              <a:buFont typeface="Arial" panose="020B0604020202020204" pitchFamily="34" charset="0"/>
              <a:buChar char="•"/>
            </a:pPr>
            <a:r>
              <a:rPr lang="en-US" i="0" dirty="0" smtClean="0"/>
              <a:t>Cannot</a:t>
            </a:r>
            <a:r>
              <a:rPr lang="en-US" i="0" baseline="0" dirty="0" smtClean="0"/>
              <a:t> hire artist. Engage robust public-process around art</a:t>
            </a:r>
          </a:p>
          <a:p>
            <a:pPr marL="165518" indent="-165518">
              <a:buFont typeface="Arial" panose="020B0604020202020204" pitchFamily="34" charset="0"/>
              <a:buChar char="•"/>
            </a:pPr>
            <a:r>
              <a:rPr lang="en-US" i="0" baseline="0" dirty="0" smtClean="0"/>
              <a:t>Community open houses, CAC, others organizations along corridor inform place-based designs at major stop locations</a:t>
            </a:r>
            <a:endParaRPr lang="en-US" i="0" dirty="0" smtClean="0"/>
          </a:p>
          <a:p>
            <a:pPr marL="165518" indent="-165518">
              <a:buFont typeface="Arial" panose="020B0604020202020204" pitchFamily="34" charset="0"/>
              <a:buChar char="•"/>
            </a:pPr>
            <a:r>
              <a:rPr lang="en-US" i="0" dirty="0" smtClean="0"/>
              <a:t>4 locations –</a:t>
            </a:r>
            <a:r>
              <a:rPr lang="en-US" i="0" baseline="0" dirty="0" smtClean="0"/>
              <a:t> 82</a:t>
            </a:r>
            <a:r>
              <a:rPr lang="en-US" i="0" baseline="30000" dirty="0" smtClean="0"/>
              <a:t>nd</a:t>
            </a:r>
            <a:r>
              <a:rPr lang="en-US" i="0" baseline="0" dirty="0" smtClean="0"/>
              <a:t>, 92</a:t>
            </a:r>
            <a:r>
              <a:rPr lang="en-US" i="0" baseline="30000" dirty="0" smtClean="0"/>
              <a:t>nd</a:t>
            </a:r>
            <a:r>
              <a:rPr lang="en-US" i="0" baseline="0" dirty="0" smtClean="0"/>
              <a:t>, 122</a:t>
            </a:r>
            <a:r>
              <a:rPr lang="en-US" i="0" baseline="30000" dirty="0" smtClean="0"/>
              <a:t>nd</a:t>
            </a:r>
            <a:r>
              <a:rPr lang="en-US" i="0" baseline="0" dirty="0" smtClean="0"/>
              <a:t>, GCTC</a:t>
            </a:r>
          </a:p>
          <a:p>
            <a:pPr marL="165518" indent="-165518">
              <a:buFont typeface="Arial" panose="020B0604020202020204" pitchFamily="34" charset="0"/>
              <a:buChar char="•"/>
            </a:pPr>
            <a:r>
              <a:rPr lang="en-US" i="0" baseline="0" dirty="0" smtClean="0"/>
              <a:t>Engage in conversation around </a:t>
            </a:r>
            <a:r>
              <a:rPr lang="en-US" i="0" baseline="0" dirty="0" err="1" smtClean="0"/>
              <a:t>whats</a:t>
            </a:r>
            <a:r>
              <a:rPr lang="en-US" i="0" baseline="0" dirty="0" smtClean="0"/>
              <a:t> important in communities and placed-based features</a:t>
            </a:r>
          </a:p>
          <a:p>
            <a:pPr marL="165518" indent="-165518">
              <a:buFont typeface="Arial" panose="020B0604020202020204" pitchFamily="34" charset="0"/>
              <a:buChar char="•"/>
            </a:pPr>
            <a:r>
              <a:rPr lang="en-US" i="0" baseline="0" dirty="0" smtClean="0"/>
              <a:t>Concept design phase – works at different scales</a:t>
            </a:r>
          </a:p>
          <a:p>
            <a:pPr marL="165518" indent="-165518">
              <a:buFont typeface="Arial" panose="020B0604020202020204" pitchFamily="34" charset="0"/>
              <a:buChar char="•"/>
            </a:pPr>
            <a:r>
              <a:rPr lang="en-US" i="0" baseline="0" dirty="0" smtClean="0"/>
              <a:t>92</a:t>
            </a:r>
            <a:r>
              <a:rPr lang="en-US" i="0" baseline="30000" dirty="0" smtClean="0"/>
              <a:t>nd</a:t>
            </a:r>
            <a:r>
              <a:rPr lang="en-US" i="0" baseline="0" dirty="0" smtClean="0"/>
              <a:t> </a:t>
            </a:r>
          </a:p>
          <a:p>
            <a:pPr marL="606899" lvl="1" indent="-165518" defTabSz="882762">
              <a:buFont typeface="Arial" panose="020B0604020202020204" pitchFamily="34" charset="0"/>
              <a:buChar char="•"/>
              <a:defRPr/>
            </a:pPr>
            <a:r>
              <a:rPr lang="en-US" i="0" baseline="0" dirty="0" smtClean="0"/>
              <a:t>I-205  also Connection to landscape</a:t>
            </a:r>
          </a:p>
          <a:p>
            <a:pPr marL="606899" lvl="1" indent="-165518">
              <a:buFont typeface="Arial" panose="020B0604020202020204" pitchFamily="34" charset="0"/>
              <a:buChar char="•"/>
            </a:pPr>
            <a:r>
              <a:rPr lang="en-US" i="0" baseline="0" dirty="0" smtClean="0"/>
              <a:t>Where </a:t>
            </a:r>
            <a:r>
              <a:rPr lang="en-US" i="0" baseline="0" dirty="0" err="1" smtClean="0"/>
              <a:t>viewsheds</a:t>
            </a:r>
            <a:r>
              <a:rPr lang="en-US" i="0" baseline="0" dirty="0" smtClean="0"/>
              <a:t> open – Powell Butte, Rocky Butte, Mt Tabor</a:t>
            </a:r>
          </a:p>
          <a:p>
            <a:pPr marL="606899" lvl="1" indent="-165518">
              <a:buFont typeface="Arial" panose="020B0604020202020204" pitchFamily="34" charset="0"/>
              <a:buChar char="•"/>
            </a:pPr>
            <a:r>
              <a:rPr lang="en-US" i="0" baseline="0" dirty="0" smtClean="0"/>
              <a:t>Connection to landscape and wildlife</a:t>
            </a:r>
          </a:p>
          <a:p>
            <a:pPr marL="606899" lvl="1" indent="-165518">
              <a:buFont typeface="Arial" panose="020B0604020202020204" pitchFamily="34" charset="0"/>
              <a:buChar char="•"/>
            </a:pPr>
            <a:r>
              <a:rPr lang="en-US" i="0" baseline="0" dirty="0" err="1" smtClean="0"/>
              <a:t>Coexist,cohabitate</a:t>
            </a:r>
            <a:r>
              <a:rPr lang="en-US" i="0" baseline="0" dirty="0" smtClean="0"/>
              <a:t> – growing awareness and efforts to reconnect communities</a:t>
            </a:r>
          </a:p>
          <a:p>
            <a:pPr marL="165518" indent="-165518">
              <a:buFont typeface="Arial" panose="020B0604020202020204" pitchFamily="34" charset="0"/>
              <a:buChar char="•"/>
            </a:pPr>
            <a:r>
              <a:rPr lang="en-US" i="0" baseline="0" dirty="0" smtClean="0"/>
              <a:t>Community excitement around this design that we’ll take to other 3 locations</a:t>
            </a:r>
          </a:p>
          <a:p>
            <a:pPr marL="606899" lvl="1" indent="-165518">
              <a:buFont typeface="Arial" panose="020B0604020202020204" pitchFamily="34" charset="0"/>
              <a:buChar char="•"/>
            </a:pPr>
            <a:endParaRPr lang="en-US" i="0" baseline="0" dirty="0" smtClean="0"/>
          </a:p>
          <a:p>
            <a:pPr marL="165518" indent="-165518">
              <a:buFont typeface="Arial" panose="020B0604020202020204" pitchFamily="34" charset="0"/>
              <a:buChar char="•"/>
            </a:pPr>
            <a:endParaRPr lang="en-US" i="0" baseline="0" dirty="0" smtClean="0"/>
          </a:p>
          <a:p>
            <a:pPr marL="165518" indent="-165518">
              <a:buFont typeface="Arial" panose="020B0604020202020204" pitchFamily="34" charset="0"/>
              <a:buChar char="•"/>
            </a:pPr>
            <a:endParaRPr lang="en-US" i="0" baseline="0" dirty="0" smtClean="0"/>
          </a:p>
          <a:p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25D43-A0AB-448E-A9DD-CA64AA495579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5029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i="0" dirty="0" smtClean="0">
                <a:solidFill>
                  <a:srgbClr val="FF0000"/>
                </a:solidFill>
              </a:rPr>
              <a:t>Jesse</a:t>
            </a:r>
          </a:p>
          <a:p>
            <a:pPr marL="165518" indent="-165518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rgbClr val="FF0000"/>
                </a:solidFill>
              </a:rPr>
              <a:t>Previously</a:t>
            </a:r>
            <a:r>
              <a:rPr lang="en-US" i="0" baseline="0" dirty="0" smtClean="0">
                <a:solidFill>
                  <a:srgbClr val="FF0000"/>
                </a:solidFill>
              </a:rPr>
              <a:t>, presented 34</a:t>
            </a:r>
            <a:r>
              <a:rPr lang="en-US" i="0" baseline="30000" dirty="0" smtClean="0">
                <a:solidFill>
                  <a:srgbClr val="FF0000"/>
                </a:solidFill>
              </a:rPr>
              <a:t>th</a:t>
            </a:r>
            <a:r>
              <a:rPr lang="en-US" i="0" baseline="0" dirty="0" smtClean="0">
                <a:solidFill>
                  <a:srgbClr val="FF0000"/>
                </a:solidFill>
              </a:rPr>
              <a:t> – stations start to look like</a:t>
            </a:r>
          </a:p>
          <a:p>
            <a:pPr marL="165518" indent="-165518">
              <a:buFont typeface="Arial" panose="020B0604020202020204" pitchFamily="34" charset="0"/>
              <a:buChar char="•"/>
            </a:pPr>
            <a:r>
              <a:rPr lang="en-US" i="0" baseline="0" dirty="0" smtClean="0">
                <a:solidFill>
                  <a:srgbClr val="FF0000"/>
                </a:solidFill>
              </a:rPr>
              <a:t>Design overlay area</a:t>
            </a:r>
          </a:p>
          <a:p>
            <a:pPr marL="165518" indent="-165518">
              <a:buFont typeface="Arial" panose="020B0604020202020204" pitchFamily="34" charset="0"/>
              <a:buChar char="•"/>
            </a:pPr>
            <a:r>
              <a:rPr lang="en-US" i="0" baseline="0" dirty="0" smtClean="0">
                <a:solidFill>
                  <a:srgbClr val="FF0000"/>
                </a:solidFill>
              </a:rPr>
              <a:t>Perceptive feedback – explore contextual solutions beyond making stations fit</a:t>
            </a:r>
          </a:p>
          <a:p>
            <a:pPr marL="165518" indent="-165518">
              <a:buFont typeface="Arial" panose="020B0604020202020204" pitchFamily="34" charset="0"/>
              <a:buChar char="•"/>
            </a:pPr>
            <a:r>
              <a:rPr lang="en-US" i="0" baseline="0" dirty="0" smtClean="0">
                <a:solidFill>
                  <a:srgbClr val="FF0000"/>
                </a:solidFill>
              </a:rPr>
              <a:t>Continue this work across corridor – responsive to surroundings</a:t>
            </a:r>
          </a:p>
          <a:p>
            <a:pPr marL="606899" lvl="1" indent="-165518">
              <a:buFont typeface="Arial" panose="020B0604020202020204" pitchFamily="34" charset="0"/>
              <a:buChar char="•"/>
            </a:pPr>
            <a:r>
              <a:rPr lang="en-US" i="0" baseline="0" dirty="0" smtClean="0">
                <a:solidFill>
                  <a:srgbClr val="FF0000"/>
                </a:solidFill>
              </a:rPr>
              <a:t>Site-specific </a:t>
            </a:r>
          </a:p>
          <a:p>
            <a:pPr marL="606899" lvl="1" indent="-165518">
              <a:buFont typeface="Arial" panose="020B0604020202020204" pitchFamily="34" charset="0"/>
              <a:buChar char="•"/>
            </a:pPr>
            <a:r>
              <a:rPr lang="en-US" i="0" baseline="0" dirty="0" smtClean="0">
                <a:solidFill>
                  <a:srgbClr val="FF0000"/>
                </a:solidFill>
              </a:rPr>
              <a:t>Alignment of amenities &amp; sightlines, access</a:t>
            </a:r>
          </a:p>
          <a:p>
            <a:pPr marL="606899" lvl="1" indent="-165518">
              <a:buFont typeface="Arial" panose="020B0604020202020204" pitchFamily="34" charset="0"/>
              <a:buChar char="•"/>
            </a:pPr>
            <a:r>
              <a:rPr lang="en-US" i="0" baseline="0" dirty="0" smtClean="0">
                <a:solidFill>
                  <a:srgbClr val="FF0000"/>
                </a:solidFill>
              </a:rPr>
              <a:t>Place-based work – identifying future </a:t>
            </a:r>
            <a:r>
              <a:rPr lang="en-US" i="0" baseline="0" dirty="0" err="1" smtClean="0">
                <a:solidFill>
                  <a:srgbClr val="FF0000"/>
                </a:solidFill>
              </a:rPr>
              <a:t>opps</a:t>
            </a:r>
            <a:r>
              <a:rPr lang="en-US" i="0" baseline="0" dirty="0" smtClean="0">
                <a:solidFill>
                  <a:srgbClr val="FF0000"/>
                </a:solidFill>
              </a:rPr>
              <a:t>, using toolkit to reinforce place (street trees and furnishings at 82</a:t>
            </a:r>
            <a:r>
              <a:rPr lang="en-US" i="0" baseline="30000" dirty="0" smtClean="0">
                <a:solidFill>
                  <a:srgbClr val="FF0000"/>
                </a:solidFill>
              </a:rPr>
              <a:t>nd</a:t>
            </a:r>
            <a:r>
              <a:rPr lang="en-US" i="0" baseline="0" dirty="0" smtClean="0">
                <a:solidFill>
                  <a:srgbClr val="FF0000"/>
                </a:solidFill>
              </a:rPr>
              <a:t>) </a:t>
            </a:r>
          </a:p>
          <a:p>
            <a:pPr marL="165518" indent="-165518">
              <a:buFont typeface="Arial" panose="020B0604020202020204" pitchFamily="34" charset="0"/>
              <a:buChar char="•"/>
            </a:pPr>
            <a:r>
              <a:rPr lang="en-US" i="0" baseline="0" dirty="0" smtClean="0">
                <a:solidFill>
                  <a:srgbClr val="FF0000"/>
                </a:solidFill>
              </a:rPr>
              <a:t>share how corridor-wide approach at same location previously shared</a:t>
            </a:r>
          </a:p>
          <a:p>
            <a:pPr marL="606899" lvl="1" indent="-165518">
              <a:buFont typeface="Arial" panose="020B0604020202020204" pitchFamily="34" charset="0"/>
              <a:buChar char="•"/>
            </a:pPr>
            <a:endParaRPr lang="en-US" i="0" baseline="0" dirty="0" smtClean="0">
              <a:solidFill>
                <a:srgbClr val="FF0000"/>
              </a:solidFill>
            </a:endParaRPr>
          </a:p>
          <a:p>
            <a:pPr marL="606899" lvl="1" indent="-165518">
              <a:buFont typeface="Arial" panose="020B0604020202020204" pitchFamily="34" charset="0"/>
              <a:buChar char="•"/>
            </a:pPr>
            <a:r>
              <a:rPr lang="en-US" i="0" baseline="0" dirty="0" smtClean="0">
                <a:solidFill>
                  <a:srgbClr val="FF0000"/>
                </a:solidFill>
              </a:rPr>
              <a:t>Retained existing sidewalk environment (shifting center line). </a:t>
            </a:r>
          </a:p>
          <a:p>
            <a:pPr marL="606899" lvl="1" indent="-165518">
              <a:buFont typeface="Arial" panose="020B0604020202020204" pitchFamily="34" charset="0"/>
              <a:buChar char="•"/>
            </a:pPr>
            <a:r>
              <a:rPr lang="en-US" i="0" baseline="0" dirty="0" smtClean="0">
                <a:solidFill>
                  <a:srgbClr val="FF0000"/>
                </a:solidFill>
              </a:rPr>
              <a:t>Reduce physical or perceived barriers - access</a:t>
            </a:r>
          </a:p>
          <a:p>
            <a:pPr marL="606899" lvl="1" indent="-165518">
              <a:buFont typeface="Arial" panose="020B0604020202020204" pitchFamily="34" charset="0"/>
              <a:buChar char="•"/>
            </a:pPr>
            <a:r>
              <a:rPr lang="en-US" i="0" baseline="0" dirty="0" smtClean="0">
                <a:solidFill>
                  <a:srgbClr val="FF0000"/>
                </a:solidFill>
              </a:rPr>
              <a:t>Carry vocabulary of materials and elements throughout (container plantings, recycling pavers in planting strip</a:t>
            </a:r>
          </a:p>
          <a:p>
            <a:pPr marL="606899" lvl="1" indent="-165518">
              <a:buFont typeface="Arial" panose="020B0604020202020204" pitchFamily="34" charset="0"/>
              <a:buChar char="•"/>
            </a:pPr>
            <a:r>
              <a:rPr lang="en-US" i="0" baseline="0" dirty="0" smtClean="0">
                <a:solidFill>
                  <a:srgbClr val="FF0000"/>
                </a:solidFill>
              </a:rPr>
              <a:t>Retaining street trees</a:t>
            </a:r>
          </a:p>
          <a:p>
            <a:pPr marL="606899" lvl="1" indent="-165518">
              <a:buFont typeface="Arial" panose="020B0604020202020204" pitchFamily="34" charset="0"/>
              <a:buChar char="•"/>
            </a:pPr>
            <a:r>
              <a:rPr lang="en-US" i="0" baseline="0" dirty="0" smtClean="0">
                <a:solidFill>
                  <a:srgbClr val="FF0000"/>
                </a:solidFill>
              </a:rPr>
              <a:t>Seating walls</a:t>
            </a:r>
          </a:p>
          <a:p>
            <a:pPr marL="606899" lvl="1" indent="-165518">
              <a:buFont typeface="Arial" panose="020B0604020202020204" pitchFamily="34" charset="0"/>
              <a:buChar char="•"/>
            </a:pPr>
            <a:r>
              <a:rPr lang="en-US" i="0" baseline="0" dirty="0" smtClean="0">
                <a:solidFill>
                  <a:srgbClr val="FF0000"/>
                </a:solidFill>
              </a:rPr>
              <a:t>Working with RACC, artists Re-siting existing public art (Crystal </a:t>
            </a:r>
            <a:r>
              <a:rPr lang="en-US" i="0" baseline="0" dirty="0" err="1" smtClean="0">
                <a:solidFill>
                  <a:srgbClr val="FF0000"/>
                </a:solidFill>
              </a:rPr>
              <a:t>Shenk</a:t>
            </a:r>
            <a:r>
              <a:rPr lang="en-US" i="0" baseline="0" dirty="0" smtClean="0">
                <a:solidFill>
                  <a:srgbClr val="FF0000"/>
                </a:solidFill>
              </a:rPr>
              <a:t> &amp; Shelby Davis) </a:t>
            </a:r>
          </a:p>
          <a:p>
            <a:pPr marL="606899" lvl="1" indent="-165518">
              <a:buFont typeface="Arial" panose="020B0604020202020204" pitchFamily="34" charset="0"/>
              <a:buChar char="•"/>
            </a:pPr>
            <a:r>
              <a:rPr lang="en-US" i="0" baseline="0" dirty="0" smtClean="0">
                <a:solidFill>
                  <a:srgbClr val="FF0000"/>
                </a:solidFill>
              </a:rPr>
              <a:t>Exploring opportunities for additional plantings on railings double as trellis</a:t>
            </a:r>
          </a:p>
          <a:p>
            <a:pPr marL="165518" indent="-165518">
              <a:buFont typeface="Arial" panose="020B0604020202020204" pitchFamily="34" charset="0"/>
              <a:buChar char="•"/>
            </a:pPr>
            <a:endParaRPr lang="en-US" i="0" baseline="0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25D43-A0AB-448E-A9DD-CA64AA495579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0247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672" indent="-285672" defTabSz="914153">
              <a:buFont typeface="Arial" panose="020B0604020202020204" pitchFamily="34" charset="0"/>
              <a:buChar char="•"/>
              <a:defRPr/>
            </a:pPr>
            <a:r>
              <a:rPr lang="en-US" kern="0" dirty="0" smtClean="0">
                <a:solidFill>
                  <a:sysClr val="windowText" lastClr="000000"/>
                </a:solidFill>
              </a:rPr>
              <a:t>Windscreen</a:t>
            </a:r>
            <a:r>
              <a:rPr lang="en-US" kern="0" baseline="0" dirty="0" smtClean="0">
                <a:solidFill>
                  <a:sysClr val="windowText" lastClr="000000"/>
                </a:solidFill>
              </a:rPr>
              <a:t> pattern</a:t>
            </a:r>
          </a:p>
          <a:p>
            <a:pPr marL="285672" indent="-285672" defTabSz="914153">
              <a:buFont typeface="Arial" panose="020B0604020202020204" pitchFamily="34" charset="0"/>
              <a:buChar char="•"/>
              <a:defRPr/>
            </a:pPr>
            <a:r>
              <a:rPr lang="en-US" kern="0" baseline="0" dirty="0" smtClean="0">
                <a:solidFill>
                  <a:sysClr val="windowText" lastClr="000000"/>
                </a:solidFill>
              </a:rPr>
              <a:t>Pedestrian perspective</a:t>
            </a:r>
          </a:p>
          <a:p>
            <a:pPr marL="285672" indent="-285672" defTabSz="914153">
              <a:buFont typeface="Arial" panose="020B0604020202020204" pitchFamily="34" charset="0"/>
              <a:buChar char="•"/>
              <a:defRPr/>
            </a:pPr>
            <a:r>
              <a:rPr lang="en-US" kern="0" baseline="0" dirty="0" smtClean="0">
                <a:solidFill>
                  <a:sysClr val="windowText" lastClr="000000"/>
                </a:solidFill>
              </a:rPr>
              <a:t>Communications cabinet – another opportunity for public art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25D43-A0AB-448E-A9DD-CA64AA495579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4559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CAITLIN/JESSE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25D43-A0AB-448E-A9DD-CA64AA495579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218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Caitlin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25D43-A0AB-448E-A9DD-CA64AA49557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9300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56A0B-C4FA-4BFF-A346-B533FE2BA2E4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566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i="0" dirty="0" smtClean="0">
                <a:solidFill>
                  <a:srgbClr val="FF0000"/>
                </a:solidFill>
              </a:rPr>
              <a:t>Caitlin</a:t>
            </a:r>
          </a:p>
          <a:p>
            <a:pPr marL="165496" indent="-165496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rgbClr val="FF0000"/>
                </a:solidFill>
              </a:rPr>
              <a:t>DRC</a:t>
            </a:r>
            <a:r>
              <a:rPr lang="en-US" i="0" baseline="0" dirty="0" smtClean="0">
                <a:solidFill>
                  <a:srgbClr val="FF0000"/>
                </a:solidFill>
              </a:rPr>
              <a:t> advisory role for the project</a:t>
            </a:r>
            <a:endParaRPr lang="en-US" i="0" dirty="0" smtClean="0">
              <a:solidFill>
                <a:srgbClr val="FF0000"/>
              </a:solidFill>
            </a:endParaRPr>
          </a:p>
          <a:p>
            <a:pPr marL="165496" indent="-165496"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rgbClr val="FF0000"/>
                </a:solidFill>
              </a:rPr>
              <a:t>History of working with DRC</a:t>
            </a:r>
            <a:r>
              <a:rPr lang="en-US" i="0" baseline="0" dirty="0" smtClean="0">
                <a:solidFill>
                  <a:srgbClr val="FF0000"/>
                </a:solidFill>
              </a:rPr>
              <a:t> to set standards</a:t>
            </a:r>
          </a:p>
          <a:p>
            <a:pPr marL="165496" indent="-165496">
              <a:buFont typeface="Arial" panose="020B0604020202020204" pitchFamily="34" charset="0"/>
              <a:buChar char="•"/>
            </a:pPr>
            <a:r>
              <a:rPr lang="en-US" i="0" baseline="0" dirty="0" smtClean="0">
                <a:solidFill>
                  <a:srgbClr val="FF0000"/>
                </a:solidFill>
              </a:rPr>
              <a:t>Regular updates – continue through construction </a:t>
            </a:r>
            <a:r>
              <a:rPr lang="en-US" i="1" baseline="0" dirty="0" smtClean="0">
                <a:solidFill>
                  <a:srgbClr val="FF0000"/>
                </a:solidFill>
              </a:rPr>
              <a:t>(tell you what we are planning, updates along way, then report of what we did) </a:t>
            </a:r>
          </a:p>
          <a:p>
            <a:pPr marL="165496" indent="-165496">
              <a:buFont typeface="Arial" panose="020B0604020202020204" pitchFamily="34" charset="0"/>
              <a:buChar char="•"/>
            </a:pPr>
            <a:r>
              <a:rPr lang="en-US" i="0" baseline="0" dirty="0" smtClean="0">
                <a:solidFill>
                  <a:srgbClr val="FF0000"/>
                </a:solidFill>
              </a:rPr>
              <a:t>Updates to standards in Public ROW implemented after project completion</a:t>
            </a:r>
          </a:p>
          <a:p>
            <a:pPr marL="165496" indent="-165496">
              <a:buFont typeface="Arial" panose="020B0604020202020204" pitchFamily="34" charset="0"/>
              <a:buChar char="•"/>
            </a:pPr>
            <a:endParaRPr lang="en-US" i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25D43-A0AB-448E-A9DD-CA64AA495579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072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153">
              <a:defRPr/>
            </a:pPr>
            <a:r>
              <a:rPr lang="en-US" b="0" i="1" kern="0" dirty="0" smtClean="0">
                <a:solidFill>
                  <a:sysClr val="windowText" lastClr="000000"/>
                </a:solidFill>
              </a:rPr>
              <a:t>Caitlin</a:t>
            </a:r>
          </a:p>
          <a:p>
            <a:pPr defTabSz="914153">
              <a:defRPr/>
            </a:pPr>
            <a:r>
              <a:rPr lang="en-US" b="0" i="0" kern="0" dirty="0" smtClean="0">
                <a:solidFill>
                  <a:sysClr val="windowText" lastClr="000000"/>
                </a:solidFill>
              </a:rPr>
              <a:t>REMINDER</a:t>
            </a:r>
            <a:r>
              <a:rPr lang="en-US" b="0" i="0" kern="0" baseline="0" dirty="0" smtClean="0">
                <a:solidFill>
                  <a:sysClr val="windowText" lastClr="000000"/>
                </a:solidFill>
              </a:rPr>
              <a:t> OF BENEFITS OF PROJECT</a:t>
            </a:r>
            <a:endParaRPr lang="en-US" b="0" i="0" kern="0" dirty="0" smtClean="0">
              <a:solidFill>
                <a:sysClr val="windowText" lastClr="000000"/>
              </a:solidFill>
            </a:endParaRPr>
          </a:p>
          <a:p>
            <a:pPr marL="275825" indent="-2758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 Transportation, Well-being, Equity &amp; Efficiency </a:t>
            </a:r>
          </a:p>
          <a:p>
            <a:pPr marL="275825" indent="-2758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(protected bike lanes  &amp; enhanced crossings)</a:t>
            </a:r>
          </a:p>
          <a:p>
            <a:pPr marL="275825" indent="-2758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Traffic Signal Upgrades</a:t>
            </a:r>
          </a:p>
          <a:p>
            <a:pPr marL="275825" indent="-2758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Fiber communications – smart city transit priority</a:t>
            </a:r>
          </a:p>
          <a:p>
            <a:pPr marL="275825" indent="-2758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Concrete bus pads </a:t>
            </a:r>
          </a:p>
          <a:p>
            <a:pPr defTabSz="914153">
              <a:defRPr/>
            </a:pPr>
            <a:endParaRPr lang="en-US" b="0" i="1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25D43-A0AB-448E-A9DD-CA64AA495579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901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Caitlin</a:t>
            </a:r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56A0B-C4FA-4BFF-A346-B533FE2BA2E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433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CAITLIN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25D43-A0AB-448E-A9DD-CA64AA495579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746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JESSE</a:t>
            </a:r>
          </a:p>
          <a:p>
            <a:pPr>
              <a:lnSpc>
                <a:spcPct val="150000"/>
              </a:lnSpc>
            </a:pPr>
            <a:endParaRPr lang="en-US" dirty="0" smtClea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5518" indent="-16551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is improving</a:t>
            </a:r>
            <a:r>
              <a:rPr lang="en-US" baseline="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transit service &amp; improving safety – those in desperate need. </a:t>
            </a:r>
            <a:endParaRPr lang="en-US" dirty="0" smtClea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5518" indent="-16551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en-US" baseline="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the region.  </a:t>
            </a:r>
          </a:p>
          <a:p>
            <a:pPr marL="165518" indent="-16551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aseline="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table for Future</a:t>
            </a:r>
          </a:p>
          <a:p>
            <a:pPr marL="165518" indent="-16551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aseline="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Limited by requirements/funding </a:t>
            </a:r>
            <a:r>
              <a:rPr lang="en-US" baseline="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(art + hard-capped budget) </a:t>
            </a:r>
            <a:endParaRPr lang="en-US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5496" indent="-16549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Recognizing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tee-up</a:t>
            </a:r>
            <a:r>
              <a:rPr lang="en-US" baseline="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possibilities for future.  </a:t>
            </a:r>
          </a:p>
          <a:p>
            <a:pPr marL="606877" lvl="1" indent="-16549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aseline="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Engaging </a:t>
            </a:r>
            <a:r>
              <a:rPr lang="en-US" baseline="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&amp; </a:t>
            </a:r>
            <a:r>
              <a:rPr lang="en-US" baseline="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 in possible </a:t>
            </a:r>
            <a:r>
              <a:rPr lang="en-US" baseline="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placemaking</a:t>
            </a:r>
            <a:r>
              <a:rPr lang="en-US" baseline="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(Metro Community place making grant) </a:t>
            </a:r>
          </a:p>
          <a:p>
            <a:pPr marL="606877" lvl="1" indent="-16549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aseline="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Communications Development Community </a:t>
            </a:r>
            <a:r>
              <a:rPr lang="en-US" baseline="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(82</a:t>
            </a:r>
            <a:r>
              <a:rPr lang="en-US" baseline="30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baseline="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coordination of street trees, seating elements, location for public art) </a:t>
            </a:r>
          </a:p>
          <a:p>
            <a:pPr marL="606877" lvl="1" indent="-16549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aseline="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Equitable transit-oriented development  - public/private partnership for larger community benefit</a:t>
            </a:r>
            <a:endParaRPr lang="en-US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25D43-A0AB-448E-A9DD-CA64AA495579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824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500" dirty="0">
                <a:solidFill>
                  <a:srgbClr val="63A9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JESSE</a:t>
            </a:r>
          </a:p>
          <a:p>
            <a:pPr marL="275863" indent="-275863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3A9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Presentation – shared process &amp; design ethic </a:t>
            </a:r>
          </a:p>
          <a:p>
            <a:pPr marL="275863" indent="-275863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3A9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Block-by-block analysis to understand context </a:t>
            </a:r>
          </a:p>
          <a:p>
            <a:pPr marL="275863" indent="-275863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3A9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Alignment with </a:t>
            </a:r>
            <a:r>
              <a:rPr lang="en-US" sz="1500" dirty="0" smtClean="0">
                <a:solidFill>
                  <a:srgbClr val="63A9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City’s Vision (</a:t>
            </a:r>
            <a:r>
              <a:rPr lang="en-US" dirty="0" smtClean="0">
                <a:solidFill>
                  <a:srgbClr val="63A9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Portland </a:t>
            </a:r>
            <a:r>
              <a:rPr lang="en-US" dirty="0">
                <a:solidFill>
                  <a:srgbClr val="63A9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 Plan &amp; Community Design </a:t>
            </a:r>
            <a:r>
              <a:rPr lang="en-US" dirty="0" smtClean="0">
                <a:solidFill>
                  <a:srgbClr val="63A9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Guidelines)</a:t>
            </a:r>
          </a:p>
          <a:p>
            <a:pPr marL="275863" indent="-27586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3A9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Emphasize</a:t>
            </a:r>
          </a:p>
          <a:p>
            <a:pPr marL="733063" lvl="1" indent="-27586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3A9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Contextual</a:t>
            </a:r>
            <a:r>
              <a:rPr lang="en-US" baseline="0" dirty="0" smtClean="0">
                <a:solidFill>
                  <a:srgbClr val="63A9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response</a:t>
            </a:r>
          </a:p>
          <a:p>
            <a:pPr marL="733063" lvl="1" indent="-275863">
              <a:buFont typeface="Arial" panose="020B0604020202020204" pitchFamily="34" charset="0"/>
              <a:buChar char="•"/>
            </a:pPr>
            <a:r>
              <a:rPr lang="en-US" baseline="0" dirty="0" smtClean="0">
                <a:solidFill>
                  <a:srgbClr val="63A9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 design </a:t>
            </a:r>
            <a:r>
              <a:rPr lang="en-US" baseline="0" dirty="0" err="1" smtClean="0">
                <a:solidFill>
                  <a:srgbClr val="63A9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vocabuarly</a:t>
            </a:r>
            <a:endParaRPr lang="en-US" baseline="0" dirty="0" smtClean="0">
              <a:solidFill>
                <a:srgbClr val="63A9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3063" lvl="1" indent="-275863">
              <a:buFont typeface="Arial" panose="020B0604020202020204" pitchFamily="34" charset="0"/>
              <a:buChar char="•"/>
            </a:pPr>
            <a:r>
              <a:rPr lang="en-US" baseline="0" dirty="0" err="1" smtClean="0">
                <a:solidFill>
                  <a:srgbClr val="63A9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Consistant</a:t>
            </a:r>
            <a:r>
              <a:rPr lang="en-US" baseline="0" dirty="0" smtClean="0">
                <a:solidFill>
                  <a:srgbClr val="63A9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compatible with neighborhood</a:t>
            </a:r>
          </a:p>
          <a:p>
            <a:pPr marL="733063" lvl="1" indent="-275863">
              <a:buFont typeface="Arial" panose="020B0604020202020204" pitchFamily="34" charset="0"/>
              <a:buChar char="•"/>
            </a:pPr>
            <a:r>
              <a:rPr lang="en-US" baseline="0" dirty="0" smtClean="0">
                <a:solidFill>
                  <a:srgbClr val="63A9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Reinforcing sense of </a:t>
            </a:r>
            <a:endParaRPr lang="en-US" dirty="0">
              <a:solidFill>
                <a:schemeClr val="bg1"/>
              </a:solidFill>
            </a:endParaRPr>
          </a:p>
          <a:p>
            <a:pPr marL="717206" lvl="1" indent="-275825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</a:rPr>
              <a:t>Respond to context</a:t>
            </a:r>
          </a:p>
          <a:p>
            <a:pPr marL="717206" lvl="1" indent="-275825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</a:rPr>
              <a:t>Quality and sense of purpose</a:t>
            </a:r>
          </a:p>
          <a:p>
            <a:pPr marL="717206" lvl="1" indent="-275825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</a:rPr>
              <a:t>Clear design vocabulary</a:t>
            </a:r>
          </a:p>
          <a:p>
            <a:pPr marL="717206" lvl="1" indent="-275825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</a:rPr>
              <a:t>Compatibility with neighborhoods</a:t>
            </a:r>
          </a:p>
          <a:p>
            <a:pPr marL="717206" lvl="1" indent="-275825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</a:rPr>
              <a:t>Reinforce sense of place</a:t>
            </a:r>
          </a:p>
          <a:p>
            <a:pPr marL="717206" lvl="1" indent="-275825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</a:rPr>
              <a:t>Connect with cultural &amp; social qualities of community</a:t>
            </a:r>
          </a:p>
          <a:p>
            <a:pPr marL="717206" lvl="1" indent="-275825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</a:rPr>
              <a:t>Support economic </a:t>
            </a:r>
            <a:r>
              <a:rPr lang="en-US" i="1" dirty="0" smtClean="0">
                <a:solidFill>
                  <a:schemeClr val="bg1"/>
                </a:solidFill>
              </a:rPr>
              <a:t>vitality</a:t>
            </a:r>
          </a:p>
          <a:p>
            <a:endParaRPr lang="en-US" dirty="0">
              <a:solidFill>
                <a:srgbClr val="63A9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25D43-A0AB-448E-A9DD-CA64AA495579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090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JESSE</a:t>
            </a:r>
          </a:p>
          <a:p>
            <a:endParaRPr lang="en-US" dirty="0" smtClean="0"/>
          </a:p>
          <a:p>
            <a:pPr marL="165496" indent="-165496">
              <a:buFont typeface="Arial" panose="020B0604020202020204" pitchFamily="34" charset="0"/>
              <a:buChar char="•"/>
            </a:pPr>
            <a:r>
              <a:rPr lang="en-US" dirty="0" smtClean="0"/>
              <a:t>Different</a:t>
            </a:r>
            <a:r>
              <a:rPr lang="en-US" baseline="0" dirty="0" smtClean="0"/>
              <a:t> station types respond to context  - staying within ROW</a:t>
            </a:r>
          </a:p>
          <a:p>
            <a:pPr marL="606877" lvl="1" indent="-165496">
              <a:buFont typeface="Arial" panose="020B0604020202020204" pitchFamily="34" charset="0"/>
              <a:buChar char="•"/>
            </a:pPr>
            <a:r>
              <a:rPr lang="en-US" baseline="0" dirty="0" smtClean="0"/>
              <a:t>By-pass – </a:t>
            </a:r>
            <a:r>
              <a:rPr lang="en-US" baseline="0" dirty="0" err="1" smtClean="0"/>
              <a:t>bulbing</a:t>
            </a:r>
            <a:r>
              <a:rPr lang="en-US" baseline="0" dirty="0" smtClean="0"/>
              <a:t> out, bus stays in lane.  Pedestrian walkway behind</a:t>
            </a:r>
          </a:p>
          <a:p>
            <a:pPr marL="606877" lvl="1" indent="-165496">
              <a:buFont typeface="Arial" panose="020B0604020202020204" pitchFamily="34" charset="0"/>
              <a:buChar char="•"/>
            </a:pPr>
            <a:r>
              <a:rPr lang="en-US" baseline="0" dirty="0" smtClean="0"/>
              <a:t>Pass-Through- integrated into the existing sidewalk with shelter/amenities at back of walk</a:t>
            </a:r>
          </a:p>
          <a:p>
            <a:pPr marL="606877" lvl="1" indent="-165496">
              <a:buFont typeface="Arial" panose="020B0604020202020204" pitchFamily="34" charset="0"/>
              <a:buChar char="•"/>
            </a:pPr>
            <a:r>
              <a:rPr lang="en-US" baseline="0" dirty="0" smtClean="0"/>
              <a:t>Shared Bike/</a:t>
            </a:r>
            <a:r>
              <a:rPr lang="en-US" baseline="0" dirty="0" err="1" smtClean="0"/>
              <a:t>Ped</a:t>
            </a:r>
            <a:r>
              <a:rPr lang="en-US" baseline="0" dirty="0" smtClean="0"/>
              <a:t> – integrated buffered bike lane infrastructure in coordination with COP’s ODMMSP</a:t>
            </a:r>
          </a:p>
          <a:p>
            <a:pPr marL="606877" lvl="1" indent="-165496">
              <a:buFont typeface="Arial" panose="020B0604020202020204" pitchFamily="34" charset="0"/>
              <a:buChar char="•"/>
            </a:pPr>
            <a:r>
              <a:rPr lang="en-US" baseline="0" dirty="0" smtClean="0"/>
              <a:t>Island station - </a:t>
            </a:r>
            <a:r>
              <a:rPr lang="en-US" dirty="0" smtClean="0"/>
              <a:t>New station</a:t>
            </a:r>
            <a:r>
              <a:rPr lang="en-US" baseline="0" dirty="0" smtClean="0"/>
              <a:t> type considered early on in project. Considered a standard.</a:t>
            </a:r>
          </a:p>
          <a:p>
            <a:pPr marL="165496" indent="-165496">
              <a:buFont typeface="Arial" panose="020B0604020202020204" pitchFamily="34" charset="0"/>
              <a:buChar char="•"/>
            </a:pPr>
            <a:r>
              <a:rPr lang="en-US" baseline="0" dirty="0" smtClean="0"/>
              <a:t>Brought back possibly two locations (82</a:t>
            </a:r>
            <a:r>
              <a:rPr lang="en-US" baseline="30000" dirty="0" smtClean="0"/>
              <a:t>nd</a:t>
            </a:r>
            <a:r>
              <a:rPr lang="en-US" baseline="0" dirty="0" smtClean="0"/>
              <a:t> &amp; 122</a:t>
            </a:r>
            <a:r>
              <a:rPr lang="en-US" baseline="30000" dirty="0" smtClean="0"/>
              <a:t>nd</a:t>
            </a:r>
            <a:r>
              <a:rPr lang="en-US" baseline="0" dirty="0" smtClean="0"/>
              <a:t>) space within public ROW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FF28E-F13C-4625-BF9C-C7E21D39F9D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44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gi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gi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16723" y="5377443"/>
            <a:ext cx="692005" cy="51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728" y="5317211"/>
            <a:ext cx="2305752" cy="63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37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362865" y="6447516"/>
            <a:ext cx="634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1547617" y="6686977"/>
            <a:ext cx="2683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342585" y="6447516"/>
            <a:ext cx="43226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27575" y="6292713"/>
            <a:ext cx="611523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400" y="6252612"/>
            <a:ext cx="1954136" cy="54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595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3620"/>
            <a:ext cx="12192000" cy="754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342585" y="6447516"/>
            <a:ext cx="43226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27575" y="6292713"/>
            <a:ext cx="611523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400" y="6252612"/>
            <a:ext cx="1954136" cy="54195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362865" y="6447516"/>
            <a:ext cx="634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547617" y="6686977"/>
            <a:ext cx="2683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6060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342585" y="6447516"/>
            <a:ext cx="43226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27575" y="6292713"/>
            <a:ext cx="611523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400" y="6252612"/>
            <a:ext cx="1954136" cy="541954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1362865" y="6447516"/>
            <a:ext cx="634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1547617" y="6686977"/>
            <a:ext cx="2683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0911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120" y="365126"/>
            <a:ext cx="11320306" cy="81053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62A74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06121" y="1176338"/>
            <a:ext cx="11320305" cy="46116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601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2EF3E-1DA5-4583-9647-535CAC18740E}" type="datetimeFigureOut">
              <a:rPr lang="en-US" smtClean="0"/>
              <a:t>9/19/2019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4329A-122D-478B-B8BD-72EDFEF97C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173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76D36-3204-4438-B70D-EC5C74796F4C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67BD-7699-416E-A3CA-4CBD3F1E7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40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76D36-3204-4438-B70D-EC5C74796F4C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67BD-7699-416E-A3CA-4CBD3F1E7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86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76D36-3204-4438-B70D-EC5C74796F4C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67BD-7699-416E-A3CA-4CBD3F1E7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118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76D36-3204-4438-B70D-EC5C74796F4C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67BD-7699-416E-A3CA-4CBD3F1E7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95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76D36-3204-4438-B70D-EC5C74796F4C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67BD-7699-416E-A3CA-4CBD3F1E7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09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16723" y="5377443"/>
            <a:ext cx="692005" cy="51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728" y="5317211"/>
            <a:ext cx="2305752" cy="63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45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76D36-3204-4438-B70D-EC5C74796F4C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67BD-7699-416E-A3CA-4CBD3F1E7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87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76D36-3204-4438-B70D-EC5C74796F4C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67BD-7699-416E-A3CA-4CBD3F1E7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416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76D36-3204-4438-B70D-EC5C74796F4C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67BD-7699-416E-A3CA-4CBD3F1E7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006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76D36-3204-4438-B70D-EC5C74796F4C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67BD-7699-416E-A3CA-4CBD3F1E7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17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76D36-3204-4438-B70D-EC5C74796F4C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67BD-7699-416E-A3CA-4CBD3F1E7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1467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76D36-3204-4438-B70D-EC5C74796F4C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67BD-7699-416E-A3CA-4CBD3F1E7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685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201" y="1477981"/>
            <a:ext cx="4851207" cy="47504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45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362865" y="6447516"/>
            <a:ext cx="634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1547617" y="6686977"/>
            <a:ext cx="2683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342585" y="6447516"/>
            <a:ext cx="43226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27575" y="6292713"/>
            <a:ext cx="611523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400" y="6252612"/>
            <a:ext cx="1954136" cy="54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37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3620"/>
            <a:ext cx="12192000" cy="754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342585" y="6447516"/>
            <a:ext cx="43226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27575" y="6292713"/>
            <a:ext cx="611523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400" y="6252612"/>
            <a:ext cx="1954136" cy="54195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362865" y="6447516"/>
            <a:ext cx="634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547617" y="6686977"/>
            <a:ext cx="2683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9048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362865" y="6447516"/>
            <a:ext cx="634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1547617" y="6686977"/>
            <a:ext cx="2683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342585" y="6447516"/>
            <a:ext cx="43226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27575" y="6292713"/>
            <a:ext cx="611523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400" y="6252612"/>
            <a:ext cx="1954136" cy="54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143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3620"/>
            <a:ext cx="12192000" cy="754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201" y="273686"/>
            <a:ext cx="11497728" cy="5858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342585" y="6447516"/>
            <a:ext cx="43226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27575" y="6292713"/>
            <a:ext cx="611523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400" y="6252612"/>
            <a:ext cx="1954136" cy="54195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362865" y="6447516"/>
            <a:ext cx="634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547617" y="6686977"/>
            <a:ext cx="2683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0331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362865" y="6447516"/>
            <a:ext cx="634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1547617" y="6686977"/>
            <a:ext cx="2683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342585" y="6447516"/>
            <a:ext cx="43226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27575" y="6292713"/>
            <a:ext cx="611523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400" y="6252612"/>
            <a:ext cx="1954136" cy="54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95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3620"/>
            <a:ext cx="12192000" cy="754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CATEGORY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586" y="1234441"/>
            <a:ext cx="4851207" cy="49425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342585" y="6447516"/>
            <a:ext cx="43226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27575" y="6292713"/>
            <a:ext cx="611523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400" y="6252612"/>
            <a:ext cx="1954136" cy="54195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362865" y="6447516"/>
            <a:ext cx="634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547617" y="6686977"/>
            <a:ext cx="2683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614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0.jp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3620"/>
            <a:ext cx="12192000" cy="75438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8201" y="273687"/>
            <a:ext cx="11011216" cy="540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586" y="1426465"/>
            <a:ext cx="4851207" cy="4750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42585" y="6447516"/>
            <a:ext cx="43226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1362865" y="6447516"/>
            <a:ext cx="634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1547617" y="6686977"/>
            <a:ext cx="2683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0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27575" y="6292713"/>
            <a:ext cx="611523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916" y="6251057"/>
            <a:ext cx="1779686" cy="541954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425568" y="751742"/>
            <a:ext cx="11326368" cy="0"/>
          </a:xfrm>
          <a:prstGeom prst="line">
            <a:avLst/>
          </a:prstGeom>
          <a:ln w="158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DTP_LOGO_final.jpg">
            <a:extLst>
              <a:ext uri="{FF2B5EF4-FFF2-40B4-BE49-F238E27FC236}">
                <a16:creationId xmlns:a16="http://schemas.microsoft.com/office/drawing/2014/main" id="{BDB336DB-40A6-4B45-86D6-27B4E2EB787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6955971" y="6191252"/>
            <a:ext cx="1817547" cy="60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34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bg2">
              <a:lumMod val="25000"/>
            </a:schemeClr>
          </a:solidFill>
          <a:latin typeface="Trebuchet MS" charset="0"/>
          <a:ea typeface="Trebuchet MS" charset="0"/>
          <a:cs typeface="Trebuchet MS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600" b="0" i="0" kern="1200">
          <a:solidFill>
            <a:schemeClr val="bg2">
              <a:lumMod val="25000"/>
            </a:schemeClr>
          </a:solidFill>
          <a:latin typeface="Trebuchet MS" charset="0"/>
          <a:ea typeface="Trebuchet MS" charset="0"/>
          <a:cs typeface="Trebuchet MS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600" b="0" i="0" kern="1200">
          <a:solidFill>
            <a:schemeClr val="bg2">
              <a:lumMod val="25000"/>
            </a:schemeClr>
          </a:solidFill>
          <a:latin typeface="Trebuchet MS" charset="0"/>
          <a:ea typeface="Trebuchet MS" charset="0"/>
          <a:cs typeface="Trebuchet MS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600" b="0" i="0" kern="1200">
          <a:solidFill>
            <a:schemeClr val="bg2">
              <a:lumMod val="25000"/>
            </a:schemeClr>
          </a:solidFill>
          <a:latin typeface="Trebuchet MS" charset="0"/>
          <a:ea typeface="Trebuchet MS" charset="0"/>
          <a:cs typeface="Trebuchet MS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600" b="0" i="0" kern="1200">
          <a:solidFill>
            <a:schemeClr val="bg2">
              <a:lumMod val="25000"/>
            </a:schemeClr>
          </a:solidFill>
          <a:latin typeface="Trebuchet MS" charset="0"/>
          <a:ea typeface="Trebuchet MS" charset="0"/>
          <a:cs typeface="Trebuchet MS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600" b="0" i="0" kern="1200">
          <a:solidFill>
            <a:schemeClr val="bg2">
              <a:lumMod val="25000"/>
            </a:schemeClr>
          </a:solidFill>
          <a:latin typeface="Trebuchet MS" charset="0"/>
          <a:ea typeface="Trebuchet MS" charset="0"/>
          <a:cs typeface="Trebuchet M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 flipV="1">
            <a:off x="0" y="6209881"/>
            <a:ext cx="12192000" cy="70895"/>
          </a:xfrm>
          <a:prstGeom prst="rect">
            <a:avLst/>
          </a:prstGeom>
          <a:solidFill>
            <a:srgbClr val="62A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747" y="6290824"/>
            <a:ext cx="4044612" cy="5772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640" y="6477168"/>
            <a:ext cx="1156564" cy="260899"/>
          </a:xfrm>
          <a:prstGeom prst="rect">
            <a:avLst/>
          </a:prstGeom>
        </p:spPr>
      </p:pic>
      <p:sp>
        <p:nvSpPr>
          <p:cNvPr id="14" name="Title Placeholder 13"/>
          <p:cNvSpPr>
            <a:spLocks noGrp="1"/>
          </p:cNvSpPr>
          <p:nvPr userDrawn="1">
            <p:ph type="title"/>
          </p:nvPr>
        </p:nvSpPr>
        <p:spPr>
          <a:xfrm>
            <a:off x="426218" y="365126"/>
            <a:ext cx="11390644" cy="6899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 userDrawn="1">
            <p:ph type="body" idx="1"/>
          </p:nvPr>
        </p:nvSpPr>
        <p:spPr>
          <a:xfrm>
            <a:off x="426218" y="1085222"/>
            <a:ext cx="1139064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594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62A744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76D36-3204-4438-B70D-EC5C74796F4C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367BD-7699-416E-A3CA-4CBD3F1E75D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71B806-90E3-4E45-9E05-06D05A803F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1815" b="12340"/>
          <a:stretch/>
        </p:blipFill>
        <p:spPr>
          <a:xfrm>
            <a:off x="838200" y="6179244"/>
            <a:ext cx="5818247" cy="62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23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6F7DD67-F300-4574-884A-33F6C865C20C}"/>
              </a:ext>
            </a:extLst>
          </p:cNvPr>
          <p:cNvSpPr/>
          <p:nvPr/>
        </p:nvSpPr>
        <p:spPr>
          <a:xfrm>
            <a:off x="0" y="5344436"/>
            <a:ext cx="13144889" cy="18304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1136789"/>
            <a:ext cx="12564810" cy="4499266"/>
            <a:chOff x="0" y="457200"/>
            <a:chExt cx="9150350" cy="4114800"/>
          </a:xfrm>
        </p:grpSpPr>
        <p:pic>
          <p:nvPicPr>
            <p:cNvPr id="6" name="Picture 3" descr="P:\DTP\PowerPoint\Capture4.png"/>
            <p:cNvPicPr>
              <a:picLocks noChangeAspect="1" noChangeArrowheads="1"/>
            </p:cNvPicPr>
            <p:nvPr/>
          </p:nvPicPr>
          <p:blipFill>
            <a:blip r:embed="rId3" cstate="print"/>
            <a:srcRect b="3543"/>
            <a:stretch>
              <a:fillRect/>
            </a:stretch>
          </p:blipFill>
          <p:spPr bwMode="auto">
            <a:xfrm>
              <a:off x="0" y="2743200"/>
              <a:ext cx="9144000" cy="1219200"/>
            </a:xfrm>
            <a:prstGeom prst="rect">
              <a:avLst/>
            </a:prstGeom>
            <a:noFill/>
          </p:spPr>
        </p:pic>
        <p:sp>
          <p:nvSpPr>
            <p:cNvPr id="7" name="Rectangle 6"/>
            <p:cNvSpPr/>
            <p:nvPr/>
          </p:nvSpPr>
          <p:spPr>
            <a:xfrm>
              <a:off x="0" y="4038600"/>
              <a:ext cx="9144000" cy="533400"/>
            </a:xfrm>
            <a:prstGeom prst="rect">
              <a:avLst/>
            </a:prstGeom>
            <a:solidFill>
              <a:srgbClr val="62A744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pic>
          <p:nvPicPr>
            <p:cNvPr id="8" name="Picture 7" descr="hdr121416.jpg"/>
            <p:cNvPicPr>
              <a:picLocks noChangeAspect="1"/>
            </p:cNvPicPr>
            <p:nvPr/>
          </p:nvPicPr>
          <p:blipFill>
            <a:blip r:embed="rId4" cstate="print"/>
            <a:srcRect r="871"/>
            <a:stretch>
              <a:fillRect/>
            </a:stretch>
          </p:blipFill>
          <p:spPr>
            <a:xfrm>
              <a:off x="0" y="1066800"/>
              <a:ext cx="9144000" cy="1600200"/>
            </a:xfrm>
            <a:prstGeom prst="rect">
              <a:avLst/>
            </a:prstGeom>
            <a:noFill/>
            <a:ln w="76200">
              <a:noFill/>
            </a:ln>
          </p:spPr>
        </p:pic>
        <p:sp>
          <p:nvSpPr>
            <p:cNvPr id="9" name="Rectangle 8"/>
            <p:cNvSpPr/>
            <p:nvPr/>
          </p:nvSpPr>
          <p:spPr>
            <a:xfrm>
              <a:off x="0" y="457200"/>
              <a:ext cx="9144000" cy="530352"/>
            </a:xfrm>
            <a:prstGeom prst="rect">
              <a:avLst/>
            </a:prstGeom>
            <a:solidFill>
              <a:srgbClr val="62A7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t="24603" r="831" b="12917"/>
            <a:stretch>
              <a:fillRect/>
            </a:stretch>
          </p:blipFill>
          <p:spPr bwMode="auto">
            <a:xfrm>
              <a:off x="5854701" y="2743200"/>
              <a:ext cx="3295649" cy="1828800"/>
            </a:xfrm>
            <a:prstGeom prst="rect">
              <a:avLst/>
            </a:prstGeom>
            <a:noFill/>
            <a:ln w="76200">
              <a:solidFill>
                <a:schemeClr val="bg1"/>
              </a:solidFill>
              <a:miter lim="800000"/>
              <a:headEnd/>
              <a:tailEnd/>
            </a:ln>
          </p:spPr>
        </p:pic>
      </p:grpSp>
      <p:sp>
        <p:nvSpPr>
          <p:cNvPr id="12" name="Titre 1"/>
          <p:cNvSpPr txBox="1">
            <a:spLocks/>
          </p:cNvSpPr>
          <p:nvPr/>
        </p:nvSpPr>
        <p:spPr>
          <a:xfrm>
            <a:off x="2905760" y="1202879"/>
            <a:ext cx="8778240" cy="30777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FF4337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r>
              <a:rPr lang="en-US" sz="3200" b="0" dirty="0" smtClean="0">
                <a:solidFill>
                  <a:schemeClr val="bg1"/>
                </a:solidFill>
                <a:latin typeface="+mn-lt"/>
                <a:ea typeface="MS PGothic" charset="0"/>
                <a:cs typeface="+mn-cs"/>
              </a:rPr>
              <a:t>PORTLAND DESIGN COMMISSION</a:t>
            </a:r>
            <a:endParaRPr lang="en-US" sz="1800" b="0" dirty="0">
              <a:solidFill>
                <a:schemeClr val="bg1"/>
              </a:solidFill>
              <a:latin typeface="+mn-lt"/>
              <a:ea typeface="MS PGothic" charset="0"/>
              <a:cs typeface="+mn-cs"/>
            </a:endParaRPr>
          </a:p>
        </p:txBody>
      </p:sp>
      <p:pic>
        <p:nvPicPr>
          <p:cNvPr id="14" name="Picture 13" descr="PP-mainpage-text.jpg">
            <a:extLst>
              <a:ext uri="{FF2B5EF4-FFF2-40B4-BE49-F238E27FC236}">
                <a16:creationId xmlns:a16="http://schemas.microsoft.com/office/drawing/2014/main" id="{1713180C-D31F-4329-B84F-5DFE0D9A958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32894" y="251057"/>
            <a:ext cx="2760452" cy="6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71B806-90E3-4E45-9E05-06D05A803F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815" b="12340"/>
          <a:stretch/>
        </p:blipFill>
        <p:spPr>
          <a:xfrm>
            <a:off x="1475098" y="6326191"/>
            <a:ext cx="5818247" cy="6297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637" y="5159770"/>
            <a:ext cx="7896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Caitlin Reff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i="1" dirty="0" smtClean="0">
                <a:solidFill>
                  <a:schemeClr val="bg1"/>
                </a:solidFill>
              </a:rPr>
              <a:t>(PBOT)    </a:t>
            </a:r>
            <a:r>
              <a:rPr lang="en-US" dirty="0" smtClean="0">
                <a:solidFill>
                  <a:schemeClr val="bg1"/>
                </a:solidFill>
              </a:rPr>
              <a:t>Jesse Stemmler </a:t>
            </a:r>
            <a:r>
              <a:rPr lang="en-US" i="1" dirty="0" smtClean="0">
                <a:solidFill>
                  <a:schemeClr val="bg1"/>
                </a:solidFill>
              </a:rPr>
              <a:t>(TriMet) 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87708" y="6393643"/>
            <a:ext cx="2768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rebuchet MS" panose="020B0603020202020204" pitchFamily="34" charset="0"/>
                <a:ea typeface="MS PGothic" charset="0"/>
              </a:rPr>
              <a:t>September 19, 2019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7878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10364" r="10751" b="15012"/>
          <a:stretch/>
        </p:blipFill>
        <p:spPr>
          <a:xfrm>
            <a:off x="1517212" y="718940"/>
            <a:ext cx="9341223" cy="6139060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3406798" y="53786"/>
            <a:ext cx="11514617" cy="11525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FF4337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r>
              <a:rPr lang="en-US" sz="4000" dirty="0" smtClean="0">
                <a:solidFill>
                  <a:srgbClr val="63A9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Island Station Design</a:t>
            </a:r>
            <a:endParaRPr lang="en-US" sz="4000" dirty="0">
              <a:solidFill>
                <a:srgbClr val="63A9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97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"/>
          <a:stretch/>
        </p:blipFill>
        <p:spPr>
          <a:xfrm>
            <a:off x="-35350" y="0"/>
            <a:ext cx="12227350" cy="688203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7525" y="-152400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 Amenities 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4156" y="3236635"/>
            <a:ext cx="11508338" cy="360098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Weather Protection/Shelter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 Marker (Lighting, Real Time Information) </a:t>
            </a: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Lighting</a:t>
            </a: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Seating, leaning rails, trash receptacles, bike racks, etc.</a:t>
            </a:r>
            <a:b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10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24" y="446573"/>
            <a:ext cx="5095076" cy="3294609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97034" y="-11725"/>
            <a:ext cx="10950179" cy="11525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FF4337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r>
              <a:rPr lang="en-US" sz="4000" dirty="0" smtClean="0">
                <a:solidFill>
                  <a:srgbClr val="63A9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Shelter Design </a:t>
            </a:r>
            <a:r>
              <a:rPr lang="en-US" sz="4000" b="0" dirty="0" smtClean="0">
                <a:solidFill>
                  <a:srgbClr val="63A9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“Frames”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78228" y="1634515"/>
            <a:ext cx="624583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B050"/>
                </a:solidFill>
              </a:rPr>
              <a:t>Scalable</a:t>
            </a:r>
            <a:r>
              <a:rPr lang="en-US" sz="2400" dirty="0">
                <a:solidFill>
                  <a:srgbClr val="00B050"/>
                </a:solidFill>
              </a:rPr>
              <a:t>, </a:t>
            </a:r>
            <a:r>
              <a:rPr lang="en-US" sz="2400" dirty="0" smtClean="0">
                <a:solidFill>
                  <a:srgbClr val="00B050"/>
                </a:solidFill>
              </a:rPr>
              <a:t>modular </a:t>
            </a:r>
            <a:r>
              <a:rPr lang="en-US" sz="2400" dirty="0">
                <a:solidFill>
                  <a:srgbClr val="00B050"/>
                </a:solidFill>
              </a:rPr>
              <a:t>&amp; r</a:t>
            </a:r>
            <a:r>
              <a:rPr lang="en-US" sz="2400" dirty="0" smtClean="0">
                <a:solidFill>
                  <a:srgbClr val="00B050"/>
                </a:solidFill>
              </a:rPr>
              <a:t>eplicable</a:t>
            </a:r>
            <a:endParaRPr lang="en-US" sz="2400" dirty="0">
              <a:solidFill>
                <a:srgbClr val="00B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B050"/>
                </a:solidFill>
              </a:rPr>
              <a:t>Sensitive to context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B050"/>
                </a:solidFill>
              </a:rPr>
              <a:t>Easier to </a:t>
            </a:r>
            <a:r>
              <a:rPr lang="en-US" sz="2400" dirty="0">
                <a:solidFill>
                  <a:srgbClr val="00B050"/>
                </a:solidFill>
              </a:rPr>
              <a:t>m</a:t>
            </a:r>
            <a:r>
              <a:rPr lang="en-US" sz="2400" dirty="0" smtClean="0">
                <a:solidFill>
                  <a:srgbClr val="00B050"/>
                </a:solidFill>
              </a:rPr>
              <a:t>aintain, clean &amp; repair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B050"/>
                </a:solidFill>
              </a:rPr>
              <a:t>Safe sight lines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B050"/>
                </a:solidFill>
              </a:rPr>
              <a:t>Maximizes </a:t>
            </a:r>
            <a:r>
              <a:rPr lang="en-US" sz="2400" dirty="0">
                <a:solidFill>
                  <a:srgbClr val="00B050"/>
                </a:solidFill>
              </a:rPr>
              <a:t>circulation space </a:t>
            </a:r>
            <a:endParaRPr lang="en-US" sz="2400" dirty="0" smtClean="0">
              <a:solidFill>
                <a:srgbClr val="00B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B050"/>
                </a:solidFill>
              </a:rPr>
              <a:t>Easier to </a:t>
            </a:r>
            <a:r>
              <a:rPr lang="en-US" sz="2400" dirty="0">
                <a:solidFill>
                  <a:srgbClr val="00B050"/>
                </a:solidFill>
              </a:rPr>
              <a:t>f</a:t>
            </a:r>
            <a:r>
              <a:rPr lang="en-US" sz="2400" dirty="0" smtClean="0">
                <a:solidFill>
                  <a:srgbClr val="00B050"/>
                </a:solidFill>
              </a:rPr>
              <a:t>abricate &amp; install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B050"/>
                </a:solidFill>
              </a:rPr>
              <a:t>Shared transit design vocabulary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B050"/>
                </a:solidFill>
              </a:rPr>
              <a:t>Tinted canopy glass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0" b="1" dirty="0">
              <a:solidFill>
                <a:srgbClr val="00B05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400" b="1" dirty="0" smtClean="0">
              <a:solidFill>
                <a:srgbClr val="00B05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 smtClean="0">
              <a:solidFill>
                <a:srgbClr val="00B05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34" y="3846286"/>
            <a:ext cx="5045891" cy="283831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981505" y="4672944"/>
            <a:ext cx="1021506" cy="1406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9157"/>
          <a:stretch/>
        </p:blipFill>
        <p:spPr>
          <a:xfrm>
            <a:off x="5927238" y="4885504"/>
            <a:ext cx="6118379" cy="17990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63145" y="135082"/>
            <a:ext cx="5424055" cy="12609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653144" y="83127"/>
            <a:ext cx="6096000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REVIEW FEEDBACK: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Frames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– preferred shelter design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Shelter should provide sufficient shade</a:t>
            </a:r>
          </a:p>
        </p:txBody>
      </p:sp>
    </p:spTree>
    <p:extLst>
      <p:ext uri="{BB962C8B-B14F-4D97-AF65-F5344CB8AC3E}">
        <p14:creationId xmlns:p14="http://schemas.microsoft.com/office/powerpoint/2010/main" val="168547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/>
          <p:cNvSpPr txBox="1">
            <a:spLocks/>
          </p:cNvSpPr>
          <p:nvPr/>
        </p:nvSpPr>
        <p:spPr>
          <a:xfrm>
            <a:off x="174101" y="0"/>
            <a:ext cx="10950179" cy="11525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FF4337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r>
              <a:rPr lang="en-US" sz="4000" dirty="0" smtClean="0">
                <a:solidFill>
                  <a:srgbClr val="63A9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 Marker Design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7" t="5269" r="8894" b="14448"/>
          <a:stretch/>
        </p:blipFill>
        <p:spPr>
          <a:xfrm>
            <a:off x="1203792" y="727863"/>
            <a:ext cx="9920488" cy="614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0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/>
          <p:cNvSpPr txBox="1">
            <a:spLocks/>
          </p:cNvSpPr>
          <p:nvPr/>
        </p:nvSpPr>
        <p:spPr>
          <a:xfrm>
            <a:off x="227015" y="121495"/>
            <a:ext cx="10950179" cy="11525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FF4337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r>
              <a:rPr lang="en-US" sz="4000" dirty="0" smtClean="0">
                <a:solidFill>
                  <a:srgbClr val="63A9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Freestanding Tactile Sign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2" t="7875" r="19580" b="23829"/>
          <a:stretch/>
        </p:blipFill>
        <p:spPr>
          <a:xfrm>
            <a:off x="227015" y="1918087"/>
            <a:ext cx="6859585" cy="45063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5" t="5019" r="26752" b="18377"/>
          <a:stretch/>
        </p:blipFill>
        <p:spPr>
          <a:xfrm>
            <a:off x="7309275" y="354605"/>
            <a:ext cx="4583304" cy="381664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8162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/>
          <p:cNvSpPr txBox="1">
            <a:spLocks/>
          </p:cNvSpPr>
          <p:nvPr/>
        </p:nvSpPr>
        <p:spPr>
          <a:xfrm>
            <a:off x="257839" y="76145"/>
            <a:ext cx="10950179" cy="115252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FF4337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r>
              <a:rPr lang="en-US" sz="4000" dirty="0" smtClean="0">
                <a:solidFill>
                  <a:srgbClr val="63A9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Shelter Windscreen Design</a:t>
            </a:r>
          </a:p>
          <a:p>
            <a:r>
              <a:rPr lang="en-US" sz="4000" dirty="0" smtClean="0">
                <a:solidFill>
                  <a:srgbClr val="63A9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Corridor-Wide Pattern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5" t="11159" r="2286" b="11362"/>
          <a:stretch/>
        </p:blipFill>
        <p:spPr>
          <a:xfrm>
            <a:off x="147398" y="1465671"/>
            <a:ext cx="7004486" cy="50426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" t="70131" r="81909" b="15431"/>
          <a:stretch/>
        </p:blipFill>
        <p:spPr>
          <a:xfrm>
            <a:off x="7274338" y="1350555"/>
            <a:ext cx="2608579" cy="15064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" t="54710" r="81855" b="29588"/>
          <a:stretch/>
        </p:blipFill>
        <p:spPr>
          <a:xfrm>
            <a:off x="9629921" y="1374267"/>
            <a:ext cx="2587022" cy="16384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7" t="26855" r="73172" b="11362"/>
          <a:stretch/>
        </p:blipFill>
        <p:spPr>
          <a:xfrm rot="5400000">
            <a:off x="8920602" y="-1680584"/>
            <a:ext cx="1106570" cy="46612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46745" y="3375626"/>
            <a:ext cx="474525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B050"/>
                </a:solidFill>
              </a:rPr>
              <a:t>Reduce graffiti &amp; instances of </a:t>
            </a:r>
            <a:r>
              <a:rPr lang="en-US" sz="2800" b="1" dirty="0" smtClean="0">
                <a:solidFill>
                  <a:srgbClr val="00B050"/>
                </a:solidFill>
              </a:rPr>
              <a:t>vandalism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0B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B050"/>
                </a:solidFill>
              </a:rPr>
              <a:t>Ensure safe sightlines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 smtClean="0">
              <a:solidFill>
                <a:srgbClr val="00B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00B050"/>
                </a:solidFill>
              </a:rPr>
              <a:t>Custom corridor-wide etch pattern (density weave)</a:t>
            </a:r>
          </a:p>
          <a:p>
            <a:endParaRPr lang="en-US" sz="2400" dirty="0" smtClean="0">
              <a:solidFill>
                <a:srgbClr val="00B05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0" b="1" dirty="0">
              <a:solidFill>
                <a:srgbClr val="00B05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400" b="1" dirty="0" smtClean="0">
              <a:solidFill>
                <a:srgbClr val="00B05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 smtClean="0">
              <a:solidFill>
                <a:srgbClr val="00B05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06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8" t="10287" r="11492" b="13193"/>
          <a:stretch/>
        </p:blipFill>
        <p:spPr>
          <a:xfrm>
            <a:off x="264603" y="838443"/>
            <a:ext cx="6949522" cy="527264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981505" y="4672944"/>
            <a:ext cx="1021506" cy="1406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83662" y="6349433"/>
            <a:ext cx="5824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Place-based shelter design (MAX Green Line/Division)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183662" y="103779"/>
            <a:ext cx="10950179" cy="11525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FF4337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r>
              <a:rPr lang="en-US" sz="4000" dirty="0" smtClean="0">
                <a:solidFill>
                  <a:srgbClr val="63A9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Shelter Windscreen Design (Place-Based)</a:t>
            </a:r>
            <a:endParaRPr lang="en-US" sz="4000" b="0" dirty="0" smtClean="0">
              <a:solidFill>
                <a:srgbClr val="63A9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46745" y="3798668"/>
            <a:ext cx="474525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B050"/>
                </a:solidFill>
              </a:rPr>
              <a:t>4 Locations</a:t>
            </a:r>
            <a:r>
              <a:rPr lang="en-US" sz="2400" dirty="0" smtClean="0">
                <a:solidFill>
                  <a:srgbClr val="00B050"/>
                </a:solidFill>
              </a:rPr>
              <a:t>: 82</a:t>
            </a:r>
            <a:r>
              <a:rPr lang="en-US" sz="2400" baseline="30000" dirty="0" smtClean="0">
                <a:solidFill>
                  <a:srgbClr val="00B050"/>
                </a:solidFill>
              </a:rPr>
              <a:t>nd</a:t>
            </a:r>
            <a:r>
              <a:rPr lang="en-US" sz="2400" dirty="0" smtClean="0">
                <a:solidFill>
                  <a:srgbClr val="00B050"/>
                </a:solidFill>
              </a:rPr>
              <a:t>, 92</a:t>
            </a:r>
            <a:r>
              <a:rPr lang="en-US" sz="2400" baseline="30000" dirty="0" smtClean="0">
                <a:solidFill>
                  <a:srgbClr val="00B050"/>
                </a:solidFill>
              </a:rPr>
              <a:t>nd</a:t>
            </a:r>
            <a:r>
              <a:rPr lang="en-US" sz="2400" dirty="0" smtClean="0">
                <a:solidFill>
                  <a:srgbClr val="00B050"/>
                </a:solidFill>
              </a:rPr>
              <a:t>(Green Line), 122</a:t>
            </a:r>
            <a:r>
              <a:rPr lang="en-US" sz="2400" baseline="30000" dirty="0" smtClean="0">
                <a:solidFill>
                  <a:srgbClr val="00B050"/>
                </a:solidFill>
              </a:rPr>
              <a:t>nd</a:t>
            </a:r>
            <a:r>
              <a:rPr lang="en-US" sz="2400" dirty="0" smtClean="0">
                <a:solidFill>
                  <a:srgbClr val="00B050"/>
                </a:solidFill>
              </a:rPr>
              <a:t>, Gresham Transit Center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B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B050"/>
                </a:solidFill>
              </a:rPr>
              <a:t>Custom graphics by location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 smtClean="0">
              <a:solidFill>
                <a:srgbClr val="00B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B050"/>
                </a:solidFill>
              </a:rPr>
              <a:t>Graphic Interlayer </a:t>
            </a:r>
          </a:p>
          <a:p>
            <a:endParaRPr lang="en-US" sz="2400" dirty="0" smtClean="0">
              <a:solidFill>
                <a:srgbClr val="00B05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0" b="1" dirty="0">
              <a:solidFill>
                <a:srgbClr val="00B05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400" b="1" dirty="0" smtClean="0">
              <a:solidFill>
                <a:srgbClr val="00B05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 smtClean="0">
              <a:solidFill>
                <a:srgbClr val="00B05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2"/>
          <a:stretch/>
        </p:blipFill>
        <p:spPr>
          <a:xfrm>
            <a:off x="7688065" y="838443"/>
            <a:ext cx="4141383" cy="25420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0400396">
            <a:off x="1114203" y="3943214"/>
            <a:ext cx="3356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DESIGN IN DEVELOPMENT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70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8" r="3002" b="2114"/>
          <a:stretch/>
        </p:blipFill>
        <p:spPr>
          <a:xfrm>
            <a:off x="-67353" y="-54715"/>
            <a:ext cx="12259353" cy="69127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259773" y="6398705"/>
            <a:ext cx="339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alpha val="6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r>
              <a:rPr lang="en-US" b="1" baseline="30000" dirty="0" smtClean="0">
                <a:solidFill>
                  <a:schemeClr val="tx1">
                    <a:alpha val="6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b="1" dirty="0" smtClean="0">
                <a:solidFill>
                  <a:schemeClr val="tx1">
                    <a:alpha val="6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Westbound Station </a:t>
            </a:r>
          </a:p>
          <a:p>
            <a:pPr algn="ctr"/>
            <a:endParaRPr lang="en-US" dirty="0">
              <a:solidFill>
                <a:schemeClr val="bg1">
                  <a:alpha val="68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91646" y="189089"/>
            <a:ext cx="5876210" cy="165010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091310" y="271763"/>
            <a:ext cx="567654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REVIEW FEEDBACK: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 a more “porous” design for 34</a:t>
            </a:r>
            <a:r>
              <a:rPr lang="en-US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WB 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at more contextual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responses to station design, beyond just making stations “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fit”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22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8" t="3474" r="738" b="15482"/>
          <a:stretch/>
        </p:blipFill>
        <p:spPr>
          <a:xfrm>
            <a:off x="-331147" y="0"/>
            <a:ext cx="1283737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66255" y="6097368"/>
            <a:ext cx="339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alpha val="6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r>
              <a:rPr lang="en-US" b="1" baseline="30000" dirty="0" smtClean="0">
                <a:solidFill>
                  <a:schemeClr val="tx1">
                    <a:alpha val="6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b="1" dirty="0" smtClean="0">
                <a:solidFill>
                  <a:schemeClr val="tx1">
                    <a:alpha val="6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Westbound Station </a:t>
            </a:r>
          </a:p>
          <a:p>
            <a:pPr algn="ctr"/>
            <a:endParaRPr lang="en-US" dirty="0">
              <a:solidFill>
                <a:schemeClr val="bg1">
                  <a:alpha val="68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4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0650" y="1141782"/>
            <a:ext cx="11509248" cy="744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feedback today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design &amp; details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Shelter/Station Amenity Mock-up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 shelter &amp; amenity details</a:t>
            </a:r>
          </a:p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Community Open House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Shelter/Amenity Shop Drawings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updates to Design Review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2219453" y="-436304"/>
            <a:ext cx="1211576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Feedback &amp; Next Steps </a:t>
            </a:r>
            <a:endParaRPr lang="en-US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19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0267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90402" y="-336600"/>
            <a:ext cx="1211576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6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Today’s Agenda</a:t>
            </a:r>
            <a:endParaRPr lang="en-US" sz="7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7139" y="1491446"/>
            <a:ext cx="1136041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Project Refresher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Stations Update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Shelter </a:t>
            </a:r>
            <a:r>
              <a:rPr lang="en-US" sz="3200" dirty="0">
                <a:solidFill>
                  <a:schemeClr val="bg1"/>
                </a:solidFill>
              </a:rPr>
              <a:t>&amp; </a:t>
            </a:r>
            <a:r>
              <a:rPr lang="en-US" sz="3200" dirty="0" smtClean="0">
                <a:solidFill>
                  <a:schemeClr val="bg1"/>
                </a:solidFill>
              </a:rPr>
              <a:t>Amenity Details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Station Design - 34</a:t>
            </a:r>
            <a:r>
              <a:rPr lang="en-US" sz="3200" baseline="30000" dirty="0" smtClean="0">
                <a:solidFill>
                  <a:schemeClr val="bg1"/>
                </a:solidFill>
              </a:rPr>
              <a:t>th</a:t>
            </a:r>
            <a:r>
              <a:rPr lang="en-US" sz="3200" dirty="0" smtClean="0">
                <a:solidFill>
                  <a:schemeClr val="bg1"/>
                </a:solidFill>
              </a:rPr>
              <a:t> Westbound Example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Commission Q &amp; A / Discussion </a:t>
            </a:r>
            <a:endParaRPr lang="en-US" sz="3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172584" y="1348292"/>
            <a:ext cx="9972338" cy="56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068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-mainpage-tex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9180" y="295487"/>
            <a:ext cx="2453640" cy="552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0" y="1041396"/>
            <a:ext cx="12200467" cy="4368800"/>
            <a:chOff x="0" y="457200"/>
            <a:chExt cx="9150350" cy="4114800"/>
          </a:xfrm>
        </p:grpSpPr>
        <p:pic>
          <p:nvPicPr>
            <p:cNvPr id="6" name="Picture 3" descr="P:\DTP\PowerPoint\Capture4.png"/>
            <p:cNvPicPr>
              <a:picLocks noChangeAspect="1" noChangeArrowheads="1"/>
            </p:cNvPicPr>
            <p:nvPr/>
          </p:nvPicPr>
          <p:blipFill>
            <a:blip r:embed="rId4" cstate="print"/>
            <a:srcRect b="3543"/>
            <a:stretch>
              <a:fillRect/>
            </a:stretch>
          </p:blipFill>
          <p:spPr bwMode="auto">
            <a:xfrm>
              <a:off x="0" y="2743200"/>
              <a:ext cx="9144000" cy="1219200"/>
            </a:xfrm>
            <a:prstGeom prst="rect">
              <a:avLst/>
            </a:prstGeom>
            <a:noFill/>
          </p:spPr>
        </p:pic>
        <p:sp>
          <p:nvSpPr>
            <p:cNvPr id="7" name="Rectangle 6"/>
            <p:cNvSpPr/>
            <p:nvPr/>
          </p:nvSpPr>
          <p:spPr>
            <a:xfrm>
              <a:off x="0" y="4038600"/>
              <a:ext cx="9144000" cy="533400"/>
            </a:xfrm>
            <a:prstGeom prst="rect">
              <a:avLst/>
            </a:prstGeom>
            <a:solidFill>
              <a:srgbClr val="62A744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 descr="hdr121416.jpg"/>
            <p:cNvPicPr>
              <a:picLocks noChangeAspect="1"/>
            </p:cNvPicPr>
            <p:nvPr/>
          </p:nvPicPr>
          <p:blipFill>
            <a:blip r:embed="rId5" cstate="print"/>
            <a:srcRect r="871"/>
            <a:stretch>
              <a:fillRect/>
            </a:stretch>
          </p:blipFill>
          <p:spPr>
            <a:xfrm>
              <a:off x="0" y="1066800"/>
              <a:ext cx="9144000" cy="1600200"/>
            </a:xfrm>
            <a:prstGeom prst="rect">
              <a:avLst/>
            </a:prstGeom>
            <a:noFill/>
            <a:ln w="76200">
              <a:noFill/>
            </a:ln>
          </p:spPr>
        </p:pic>
        <p:sp>
          <p:nvSpPr>
            <p:cNvPr id="9" name="Rectangle 8"/>
            <p:cNvSpPr/>
            <p:nvPr/>
          </p:nvSpPr>
          <p:spPr>
            <a:xfrm>
              <a:off x="0" y="457200"/>
              <a:ext cx="9144000" cy="530352"/>
            </a:xfrm>
            <a:prstGeom prst="rect">
              <a:avLst/>
            </a:prstGeom>
            <a:solidFill>
              <a:srgbClr val="62A7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 t="24603" r="831" b="12917"/>
            <a:stretch>
              <a:fillRect/>
            </a:stretch>
          </p:blipFill>
          <p:spPr bwMode="auto">
            <a:xfrm>
              <a:off x="5854701" y="2743200"/>
              <a:ext cx="3295649" cy="1828800"/>
            </a:xfrm>
            <a:prstGeom prst="rect">
              <a:avLst/>
            </a:prstGeom>
            <a:noFill/>
            <a:ln w="76200">
              <a:solidFill>
                <a:schemeClr val="bg1"/>
              </a:solidFill>
              <a:miter lim="800000"/>
              <a:headEnd/>
              <a:tailEnd/>
            </a:ln>
          </p:spPr>
        </p:pic>
      </p:grpSp>
      <p:sp>
        <p:nvSpPr>
          <p:cNvPr id="12" name="Titre 1"/>
          <p:cNvSpPr txBox="1">
            <a:spLocks/>
          </p:cNvSpPr>
          <p:nvPr/>
        </p:nvSpPr>
        <p:spPr>
          <a:xfrm>
            <a:off x="3497857" y="1021158"/>
            <a:ext cx="5196285" cy="6124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FF4337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pPr algn="ctr"/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  <a:endParaRPr lang="en-US" sz="4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35902" y="0"/>
            <a:ext cx="2734573" cy="931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38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712" y="208990"/>
            <a:ext cx="5837794" cy="58177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0964478">
            <a:off x="7056367" y="554101"/>
            <a:ext cx="4270619" cy="55626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267968" y="487680"/>
            <a:ext cx="4523232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 Standards in Public ROW</a:t>
            </a:r>
          </a:p>
          <a:p>
            <a:pPr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Created for Yellow Line + all prior transit - 2000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Line - 2007</a:t>
            </a:r>
          </a:p>
          <a:p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Orange Line 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Division Transit  &amp; SW Corridor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80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59"/>
          <a:stretch/>
        </p:blipFill>
        <p:spPr>
          <a:xfrm>
            <a:off x="578285" y="809512"/>
            <a:ext cx="11271908" cy="382344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14763" y="4867912"/>
            <a:ext cx="1103543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Federal Small Starts Project  (Local Funding Match) 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New 42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stations total; 35 in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Portland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More than 70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% of transit users will have service near current stop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95% of existing riders will have service within 3 blocks of current stop</a:t>
            </a:r>
          </a:p>
        </p:txBody>
      </p:sp>
      <p:sp>
        <p:nvSpPr>
          <p:cNvPr id="27" name="Titre 1"/>
          <p:cNvSpPr txBox="1">
            <a:spLocks/>
          </p:cNvSpPr>
          <p:nvPr/>
        </p:nvSpPr>
        <p:spPr>
          <a:xfrm>
            <a:off x="620910" y="107427"/>
            <a:ext cx="10950179" cy="11525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FF4337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r>
              <a:rPr lang="en-US" sz="4000" dirty="0" smtClean="0">
                <a:solidFill>
                  <a:srgbClr val="63A9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Division Transit - Corridor Map </a:t>
            </a:r>
          </a:p>
        </p:txBody>
      </p:sp>
    </p:spTree>
    <p:extLst>
      <p:ext uri="{BB962C8B-B14F-4D97-AF65-F5344CB8AC3E}">
        <p14:creationId xmlns:p14="http://schemas.microsoft.com/office/powerpoint/2010/main" val="225922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20" y="2578608"/>
            <a:ext cx="11535944" cy="160926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6517231" y="3201989"/>
            <a:ext cx="12653" cy="1083430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596092" y="4267912"/>
            <a:ext cx="4080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Contractor Aboard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67469" y="1251528"/>
            <a:ext cx="4080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90% Design Complete (August, 2019)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re 1"/>
          <p:cNvSpPr txBox="1">
            <a:spLocks/>
          </p:cNvSpPr>
          <p:nvPr/>
        </p:nvSpPr>
        <p:spPr>
          <a:xfrm>
            <a:off x="354853" y="346907"/>
            <a:ext cx="10950179" cy="115252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FF4337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r>
              <a:rPr lang="en-US" sz="4000" dirty="0" smtClean="0">
                <a:solidFill>
                  <a:srgbClr val="63A9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</a:t>
            </a:r>
          </a:p>
          <a:p>
            <a:r>
              <a:rPr lang="en-US" sz="4000" dirty="0" smtClean="0">
                <a:solidFill>
                  <a:srgbClr val="63A9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Schedule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7939915" y="2097741"/>
            <a:ext cx="12741" cy="1090996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805768" y="1742286"/>
            <a:ext cx="4080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100% Design Complete (Oct, 2019)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7939068" y="3958814"/>
            <a:ext cx="21497" cy="1840796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760554" y="5799610"/>
            <a:ext cx="4080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Start Early Construction(Nov, 2019)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7631754" y="1603514"/>
            <a:ext cx="8343" cy="1585223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 rot="20525084">
            <a:off x="4995706" y="4978046"/>
            <a:ext cx="2758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63A9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Here</a:t>
            </a:r>
            <a:endParaRPr lang="en-US" sz="2800" b="1" dirty="0">
              <a:solidFill>
                <a:srgbClr val="63A9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Bent Arrow 25"/>
          <p:cNvSpPr/>
          <p:nvPr/>
        </p:nvSpPr>
        <p:spPr>
          <a:xfrm rot="16200000" flipV="1">
            <a:off x="6808921" y="4107129"/>
            <a:ext cx="1497142" cy="577809"/>
          </a:xfrm>
          <a:prstGeom prst="bentArrow">
            <a:avLst/>
          </a:prstGeom>
          <a:ln w="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56080" y="4897715"/>
            <a:ext cx="4080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Major Construction (Feb, 2020)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8538103" y="3664928"/>
            <a:ext cx="18044" cy="1256816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09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90402" y="-336600"/>
            <a:ext cx="1211576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6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Updates</a:t>
            </a:r>
            <a:endParaRPr lang="en-US" sz="7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172584" y="1348292"/>
            <a:ext cx="9972338" cy="56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82752" y="1743456"/>
            <a:ext cx="11509248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Anticipated Federal Funding in Fall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 coordination with ODMMSP </a:t>
            </a:r>
          </a:p>
          <a:p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utility work starts November 2019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construction starts February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Opening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29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37325" y="6163"/>
            <a:ext cx="9990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62A7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Division Transit - Setting The Table </a:t>
            </a:r>
            <a:endParaRPr lang="en-US" sz="4000" b="1" dirty="0">
              <a:solidFill>
                <a:srgbClr val="62A744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8218" b="20701"/>
          <a:stretch/>
        </p:blipFill>
        <p:spPr>
          <a:xfrm>
            <a:off x="622300" y="800506"/>
            <a:ext cx="3929927" cy="28373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65040" y="947463"/>
            <a:ext cx="7426960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62A7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 lighting, safety, accessibility &amp; connectivity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62A7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62A7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 pedestrian environments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62A7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2A7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 </a:t>
            </a:r>
            <a:r>
              <a:rPr lang="en-US" sz="2400" dirty="0">
                <a:solidFill>
                  <a:srgbClr val="62A7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trees, </a:t>
            </a:r>
            <a:r>
              <a:rPr lang="en-US" sz="2400" dirty="0" err="1">
                <a:solidFill>
                  <a:srgbClr val="62A7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stormwater</a:t>
            </a:r>
            <a:r>
              <a:rPr lang="en-US" sz="2400" dirty="0">
                <a:solidFill>
                  <a:srgbClr val="62A7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landscaping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62A7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2A7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 stations environments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62A7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2A7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Reinforcing (when possible) </a:t>
            </a:r>
            <a:r>
              <a:rPr lang="en-US" sz="2400" dirty="0">
                <a:solidFill>
                  <a:srgbClr val="62A7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furnishing and frontage </a:t>
            </a:r>
            <a:r>
              <a:rPr lang="en-US" sz="2400" dirty="0" smtClean="0">
                <a:solidFill>
                  <a:srgbClr val="62A7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zones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62A7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2A7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Recognizing future development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62A7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2A7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 for future public art &amp; place-making</a:t>
            </a:r>
            <a:endParaRPr lang="en-US" sz="2400" dirty="0">
              <a:solidFill>
                <a:srgbClr val="62A7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b="1" dirty="0">
              <a:solidFill>
                <a:srgbClr val="62A744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b="1" dirty="0">
              <a:solidFill>
                <a:srgbClr val="62A744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>
              <a:solidFill>
                <a:srgbClr val="62A744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8" r="26843" b="10776"/>
          <a:stretch/>
        </p:blipFill>
        <p:spPr>
          <a:xfrm>
            <a:off x="1555334" y="3716732"/>
            <a:ext cx="1372041" cy="30214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1" r="15868"/>
          <a:stretch/>
        </p:blipFill>
        <p:spPr>
          <a:xfrm>
            <a:off x="2857500" y="3724300"/>
            <a:ext cx="1694727" cy="30214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1" r="43655"/>
          <a:stretch/>
        </p:blipFill>
        <p:spPr>
          <a:xfrm>
            <a:off x="622301" y="3724300"/>
            <a:ext cx="1214842" cy="301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3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0" t="14731" r="6570" b="14670"/>
          <a:stretch/>
        </p:blipFill>
        <p:spPr>
          <a:xfrm>
            <a:off x="-106739" y="0"/>
            <a:ext cx="12844901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44985" y="0"/>
            <a:ext cx="5093178" cy="6858000"/>
          </a:xfrm>
          <a:prstGeom prst="rect">
            <a:avLst/>
          </a:prstGeom>
          <a:solidFill>
            <a:srgbClr val="62A744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738825" y="679948"/>
            <a:ext cx="490549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6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 Design Update</a:t>
            </a:r>
            <a:endParaRPr lang="en-US" sz="7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89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10364" r="10751" b="15012"/>
          <a:stretch/>
        </p:blipFill>
        <p:spPr>
          <a:xfrm>
            <a:off x="6782707" y="963128"/>
            <a:ext cx="4242496" cy="2788172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394657" y="153236"/>
            <a:ext cx="11514617" cy="11525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FF4337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r>
              <a:rPr lang="en-US" sz="4000" dirty="0" smtClean="0">
                <a:solidFill>
                  <a:srgbClr val="63A9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 Designs – Four Contextual Solutions</a:t>
            </a:r>
            <a:endParaRPr lang="en-US" sz="4000" dirty="0">
              <a:solidFill>
                <a:srgbClr val="63A9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8" t="13760" r="11743" b="16073"/>
          <a:stretch/>
        </p:blipFill>
        <p:spPr>
          <a:xfrm>
            <a:off x="1045115" y="977237"/>
            <a:ext cx="3803861" cy="23860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5" t="23011" r="11913" b="20523"/>
          <a:stretch/>
        </p:blipFill>
        <p:spPr>
          <a:xfrm>
            <a:off x="1066452" y="4119798"/>
            <a:ext cx="3782524" cy="23971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947929" y="3355607"/>
            <a:ext cx="4887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kern="0" noProof="0" dirty="0" smtClean="0">
                <a:solidFill>
                  <a:sysClr val="windowText" lastClr="000000"/>
                </a:solidFill>
              </a:rPr>
              <a:t>Pedestrian By-Pass Station</a:t>
            </a:r>
            <a:endParaRPr kumimoji="0" lang="en-US" sz="18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7929" y="6518591"/>
            <a:ext cx="4887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kern="0" noProof="0" dirty="0" smtClean="0">
                <a:solidFill>
                  <a:sysClr val="windowText" lastClr="000000"/>
                </a:solidFill>
              </a:rPr>
              <a:t>Pedestrian Pass Through Station</a:t>
            </a:r>
            <a:endParaRPr kumimoji="0" lang="en-US" sz="18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01833" y="6531508"/>
            <a:ext cx="4887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kern="0" noProof="0" dirty="0" smtClean="0">
                <a:solidFill>
                  <a:sysClr val="windowText" lastClr="000000"/>
                </a:solidFill>
              </a:rPr>
              <a:t>Shared Bike/Pedestrian Station</a:t>
            </a:r>
            <a:endParaRPr kumimoji="0" lang="en-US" sz="18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" t="22910" r="12984" b="9295"/>
          <a:stretch/>
        </p:blipFill>
        <p:spPr>
          <a:xfrm>
            <a:off x="7221753" y="4119798"/>
            <a:ext cx="3565537" cy="2398793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7792680" y="3463665"/>
            <a:ext cx="4887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 kern="0" noProof="0" dirty="0" smtClean="0">
                <a:solidFill>
                  <a:sysClr val="windowText" lastClr="000000"/>
                </a:solidFill>
              </a:rPr>
              <a:t>Island Station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val 2"/>
          <p:cNvSpPr/>
          <p:nvPr/>
        </p:nvSpPr>
        <p:spPr>
          <a:xfrm>
            <a:off x="6103793" y="824752"/>
            <a:ext cx="5600324" cy="3176951"/>
          </a:xfrm>
          <a:prstGeom prst="ellipse">
            <a:avLst/>
          </a:prstGeom>
          <a:noFill/>
          <a:ln w="111125">
            <a:solidFill>
              <a:srgbClr val="62A7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35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6BC06E0-1427-4C86-9B21-F90504D74402}" vid="{3D4D56FB-5E54-4648-B017-E1B1F391EA1D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DTP presentation_template_wide</Template>
  <TotalTime>5091</TotalTime>
  <Words>1288</Words>
  <Application>Microsoft Office PowerPoint</Application>
  <PresentationFormat>Widescreen</PresentationFormat>
  <Paragraphs>267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MS PGothic</vt:lpstr>
      <vt:lpstr>Arial</vt:lpstr>
      <vt:lpstr>Calibri</vt:lpstr>
      <vt:lpstr>Calibri Light</vt:lpstr>
      <vt:lpstr>Montserrat SemiBold</vt:lpstr>
      <vt:lpstr>Trebuchet MS</vt:lpstr>
      <vt:lpstr>Wingdings</vt:lpstr>
      <vt:lpstr>1_Office Theme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Station Amenities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TriMet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Morley, Melissa</dc:creator>
  <cp:lastModifiedBy>Stemmler, Jesse</cp:lastModifiedBy>
  <cp:revision>350</cp:revision>
  <cp:lastPrinted>2019-09-19T16:10:40Z</cp:lastPrinted>
  <dcterms:created xsi:type="dcterms:W3CDTF">2018-09-14T16:55:08Z</dcterms:created>
  <dcterms:modified xsi:type="dcterms:W3CDTF">2019-09-19T17:15:08Z</dcterms:modified>
</cp:coreProperties>
</file>