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6.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7.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82" r:id="rId2"/>
    <p:sldMasterId id="2147483888" r:id="rId3"/>
  </p:sldMasterIdLst>
  <p:notesMasterIdLst>
    <p:notesMasterId r:id="rId53"/>
  </p:notesMasterIdLst>
  <p:handoutMasterIdLst>
    <p:handoutMasterId r:id="rId54"/>
  </p:handoutMasterIdLst>
  <p:sldIdLst>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3" r:id="rId41"/>
    <p:sldId id="362" r:id="rId42"/>
    <p:sldId id="364" r:id="rId43"/>
    <p:sldId id="365" r:id="rId44"/>
    <p:sldId id="366" r:id="rId45"/>
    <p:sldId id="367" r:id="rId46"/>
    <p:sldId id="368" r:id="rId47"/>
    <p:sldId id="369" r:id="rId48"/>
    <p:sldId id="370" r:id="rId49"/>
    <p:sldId id="371" r:id="rId50"/>
    <p:sldId id="372" r:id="rId51"/>
    <p:sldId id="373" r:id="rId5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kelspiel, Karl" initials="DK" lastIdx="2" clrIdx="0">
    <p:extLst>
      <p:ext uri="{19B8F6BF-5375-455C-9EA6-DF929625EA0E}">
        <p15:presenceInfo xmlns:p15="http://schemas.microsoft.com/office/powerpoint/2012/main" userId="S-1-5-21-1562068243-3890762121-1459926415-56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8" autoAdjust="0"/>
    <p:restoredTop sz="84048" autoAdjust="0"/>
  </p:normalViewPr>
  <p:slideViewPr>
    <p:cSldViewPr>
      <p:cViewPr varScale="1">
        <p:scale>
          <a:sx n="85" d="100"/>
          <a:sy n="85" d="100"/>
        </p:scale>
        <p:origin x="29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2058"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BDCB7-A255-4DD0-8661-071B9D0926C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79C3C2E4-DC4F-4BBE-9ECD-7618BF25DB0F}">
      <dgm:prSet phldrT="[Text]" custT="1"/>
      <dgm:spPr/>
      <dgm:t>
        <a:bodyPr/>
        <a:lstStyle/>
        <a:p>
          <a:r>
            <a:rPr lang="en-US" sz="2100" dirty="0">
              <a:latin typeface="Verdana" panose="020B0604030504040204" pitchFamily="34" charset="0"/>
              <a:ea typeface="Verdana" panose="020B0604030504040204" pitchFamily="34" charset="0"/>
              <a:cs typeface="Verdana" panose="020B0604030504040204" pitchFamily="34" charset="0"/>
            </a:rPr>
            <a:t>NOFA</a:t>
          </a:r>
        </a:p>
        <a:p>
          <a:r>
            <a:rPr lang="en-US" sz="2100" dirty="0">
              <a:latin typeface="Verdana" panose="020B0604030504040204" pitchFamily="34" charset="0"/>
              <a:ea typeface="Verdana" panose="020B0604030504040204" pitchFamily="34" charset="0"/>
              <a:cs typeface="Verdana" panose="020B0604030504040204" pitchFamily="34" charset="0"/>
            </a:rPr>
            <a:t>Negotiation</a:t>
          </a:r>
        </a:p>
      </dgm:t>
    </dgm:pt>
    <dgm:pt modelId="{3396FC59-3109-4034-8F57-5B4D0ACB5F00}" type="parTrans" cxnId="{0AE6646F-6C90-437E-84BF-EF3AFAC013E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3380E7A-4EE8-4905-9987-BB0434FEEEF7}" type="sibTrans" cxnId="{0AE6646F-6C90-437E-84BF-EF3AFAC013E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1DFE8C6-608F-42CC-A64B-3449905DBCD9}">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Mar. 2017	 - PG submits NOFA response</a:t>
          </a:r>
        </a:p>
      </dgm:t>
    </dgm:pt>
    <dgm:pt modelId="{6046B0A9-B965-4F0B-9564-F79CBFE6A418}" type="parTrans" cxnId="{1C8537DD-0100-40AE-B1D3-27C7E22C280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492D6BBC-5626-4529-9931-B2DDCC0A9E36}" type="sibTrans" cxnId="{1C8537DD-0100-40AE-B1D3-27C7E22C280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2F2CE69-5E29-40A7-9661-3D36E4B08E14}">
      <dgm:prSet phldrT="[Text]" custT="1"/>
      <dgm:spPr/>
      <dgm:t>
        <a:bodyPr/>
        <a:lstStyle/>
        <a:p>
          <a:r>
            <a:rPr lang="en-US" sz="2100" dirty="0">
              <a:latin typeface="Verdana" panose="020B0604030504040204" pitchFamily="34" charset="0"/>
              <a:ea typeface="Verdana" panose="020B0604030504040204" pitchFamily="34" charset="0"/>
              <a:cs typeface="Verdana" panose="020B0604030504040204" pitchFamily="34" charset="0"/>
            </a:rPr>
            <a:t>Project Planning</a:t>
          </a:r>
        </a:p>
      </dgm:t>
    </dgm:pt>
    <dgm:pt modelId="{5D5AF4F6-C97A-4246-BA7B-82FF1D848795}" type="parTrans" cxnId="{0F1194F1-F5B7-491B-B32A-1051F3D0573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6F68CEA-2E7B-4345-BC34-82B3020F7072}" type="sibTrans" cxnId="{0F1194F1-F5B7-491B-B32A-1051F3D0573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26A230C-8268-4C2A-A800-338A985B1190}">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2017 - Oversight </a:t>
          </a:r>
          <a:r>
            <a:rPr lang="en-US" sz="2000" dirty="0" err="1">
              <a:latin typeface="Verdana" panose="020B0604030504040204" pitchFamily="34" charset="0"/>
              <a:ea typeface="Verdana" panose="020B0604030504040204" pitchFamily="34" charset="0"/>
              <a:cs typeface="Verdana" panose="020B0604030504040204" pitchFamily="34" charset="0"/>
            </a:rPr>
            <a:t>Cmte</a:t>
          </a:r>
          <a:r>
            <a:rPr lang="en-US" sz="2000" dirty="0">
              <a:latin typeface="Verdana" panose="020B0604030504040204" pitchFamily="34" charset="0"/>
              <a:ea typeface="Verdana" panose="020B0604030504040204" pitchFamily="34" charset="0"/>
              <a:cs typeface="Verdana" panose="020B0604030504040204" pitchFamily="34" charset="0"/>
            </a:rPr>
            <a:t>. presentation</a:t>
          </a:r>
        </a:p>
      </dgm:t>
    </dgm:pt>
    <dgm:pt modelId="{69C289DC-FC3D-4541-93AA-257CC2895046}" type="parTrans" cxnId="{D3600306-E224-40FA-AA19-4B27521D057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52A2F90-3A08-4511-A5D4-C10CC149C2A4}" type="sibTrans" cxnId="{D3600306-E224-40FA-AA19-4B27521D057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C01C11D-D7C8-423E-A1CC-951C03200B9E}">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2017 - Reservation of Funds Awarded</a:t>
          </a:r>
        </a:p>
      </dgm:t>
    </dgm:pt>
    <dgm:pt modelId="{35ED12B7-D4B0-4D76-AEA8-A81DB494F402}" type="parTrans" cxnId="{3EFD9A90-11CA-4222-8FD0-A23C3CCB95DC}">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05320B6-029D-4869-9983-1936A2F09909}" type="sibTrans" cxnId="{3EFD9A90-11CA-4222-8FD0-A23C3CCB95DC}">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04820D8-6426-40AE-B916-777DB224CA22}">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Apr-Oct. 2017 - PG structures proposal to		        meet PHB's requests</a:t>
          </a:r>
        </a:p>
      </dgm:t>
    </dgm:pt>
    <dgm:pt modelId="{E92CB0A1-6609-4B60-9B58-DBF63D40C9D2}" type="parTrans" cxnId="{807A4EE3-0CFA-424A-BA8A-652AAB05FBAE}">
      <dgm:prSet/>
      <dgm:spPr/>
      <dgm:t>
        <a:bodyPr/>
        <a:lstStyle/>
        <a:p>
          <a:endParaRPr lang="en-US"/>
        </a:p>
      </dgm:t>
    </dgm:pt>
    <dgm:pt modelId="{265B6E17-917C-4648-9A8F-FDC47A44E8BD}" type="sibTrans" cxnId="{807A4EE3-0CFA-424A-BA8A-652AAB05FBAE}">
      <dgm:prSet/>
      <dgm:spPr/>
      <dgm:t>
        <a:bodyPr/>
        <a:lstStyle/>
        <a:p>
          <a:endParaRPr lang="en-US"/>
        </a:p>
      </dgm:t>
    </dgm:pt>
    <dgm:pt modelId="{58A31F06-F581-438E-901F-CFCED0BB44E4}">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Apr. 2017 	-  PG receives exclusive rights 		    to negotiate with PHB</a:t>
          </a:r>
        </a:p>
      </dgm:t>
    </dgm:pt>
    <dgm:pt modelId="{7D388919-EAC5-4200-9BB6-4A1436736927}" type="parTrans" cxnId="{5323BE59-AFB6-4417-B436-A9FC81FC3711}">
      <dgm:prSet/>
      <dgm:spPr/>
      <dgm:t>
        <a:bodyPr/>
        <a:lstStyle/>
        <a:p>
          <a:endParaRPr lang="en-US"/>
        </a:p>
      </dgm:t>
    </dgm:pt>
    <dgm:pt modelId="{BDCB139F-7A42-4336-AED1-74C825132CEA}" type="sibTrans" cxnId="{5323BE59-AFB6-4417-B436-A9FC81FC3711}">
      <dgm:prSet/>
      <dgm:spPr/>
      <dgm:t>
        <a:bodyPr/>
        <a:lstStyle/>
        <a:p>
          <a:endParaRPr lang="en-US"/>
        </a:p>
      </dgm:t>
    </dgm:pt>
    <dgm:pt modelId="{3F57BAB6-CC53-49D9-B331-2A7A5FF369D5}">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Nov-Mar. 2017 - Pre-Development Loan 		       Negotiations</a:t>
          </a:r>
        </a:p>
      </dgm:t>
    </dgm:pt>
    <dgm:pt modelId="{8B73B247-F92F-4079-8FB7-42E3292C342C}" type="parTrans" cxnId="{A616CE0B-CED2-4338-962F-887383365063}">
      <dgm:prSet/>
      <dgm:spPr/>
      <dgm:t>
        <a:bodyPr/>
        <a:lstStyle/>
        <a:p>
          <a:endParaRPr lang="en-US"/>
        </a:p>
      </dgm:t>
    </dgm:pt>
    <dgm:pt modelId="{23719E61-2B1F-400A-8850-EF2922419EA7}" type="sibTrans" cxnId="{A616CE0B-CED2-4338-962F-887383365063}">
      <dgm:prSet/>
      <dgm:spPr/>
      <dgm:t>
        <a:bodyPr/>
        <a:lstStyle/>
        <a:p>
          <a:endParaRPr lang="en-US"/>
        </a:p>
      </dgm:t>
    </dgm:pt>
    <dgm:pt modelId="{2DE47DBC-D454-4A61-90BC-B010DD521194}">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Mar. 2017 - Close Pre-Development Loan</a:t>
          </a:r>
        </a:p>
      </dgm:t>
    </dgm:pt>
    <dgm:pt modelId="{5741A0A5-B956-4056-B1A5-49087D67A26D}" type="parTrans" cxnId="{418314CE-CF3E-4D9F-B2D9-07D0D7763ABA}">
      <dgm:prSet/>
      <dgm:spPr/>
      <dgm:t>
        <a:bodyPr/>
        <a:lstStyle/>
        <a:p>
          <a:endParaRPr lang="en-US"/>
        </a:p>
      </dgm:t>
    </dgm:pt>
    <dgm:pt modelId="{BD62B0F1-967F-433A-BCDF-438EA8A41BAB}" type="sibTrans" cxnId="{418314CE-CF3E-4D9F-B2D9-07D0D7763ABA}">
      <dgm:prSet/>
      <dgm:spPr/>
      <dgm:t>
        <a:bodyPr/>
        <a:lstStyle/>
        <a:p>
          <a:endParaRPr lang="en-US"/>
        </a:p>
      </dgm:t>
    </dgm:pt>
    <dgm:pt modelId="{6EC1E6F5-4B33-4721-BDC6-159D957D1004}" type="pres">
      <dgm:prSet presAssocID="{3D6BDCB7-A255-4DD0-8661-071B9D0926C9}" presName="Name0" presStyleCnt="0">
        <dgm:presLayoutVars>
          <dgm:dir/>
          <dgm:animLvl val="lvl"/>
          <dgm:resizeHandles/>
        </dgm:presLayoutVars>
      </dgm:prSet>
      <dgm:spPr/>
    </dgm:pt>
    <dgm:pt modelId="{FA224996-8568-4A06-93CC-460FE26B16FA}" type="pres">
      <dgm:prSet presAssocID="{79C3C2E4-DC4F-4BBE-9ECD-7618BF25DB0F}" presName="linNode" presStyleCnt="0"/>
      <dgm:spPr/>
    </dgm:pt>
    <dgm:pt modelId="{7DD93EEE-C7C9-4147-ABDD-624824E951FA}" type="pres">
      <dgm:prSet presAssocID="{79C3C2E4-DC4F-4BBE-9ECD-7618BF25DB0F}" presName="parentShp" presStyleLbl="node1" presStyleIdx="0" presStyleCnt="2" custScaleX="61871" custLinFactNeighborX="-14159">
        <dgm:presLayoutVars>
          <dgm:bulletEnabled val="1"/>
        </dgm:presLayoutVars>
      </dgm:prSet>
      <dgm:spPr/>
    </dgm:pt>
    <dgm:pt modelId="{6F8C8F44-E2EA-4F96-AE7B-A3975067CD08}" type="pres">
      <dgm:prSet presAssocID="{79C3C2E4-DC4F-4BBE-9ECD-7618BF25DB0F}" presName="childShp" presStyleLbl="bgAccFollowNode1" presStyleIdx="0" presStyleCnt="2" custScaleX="123856">
        <dgm:presLayoutVars>
          <dgm:bulletEnabled val="1"/>
        </dgm:presLayoutVars>
      </dgm:prSet>
      <dgm:spPr/>
    </dgm:pt>
    <dgm:pt modelId="{51FCE468-1E1C-46AC-87FD-532B7AB9AB2F}" type="pres">
      <dgm:prSet presAssocID="{83380E7A-4EE8-4905-9987-BB0434FEEEF7}" presName="spacing" presStyleCnt="0"/>
      <dgm:spPr/>
    </dgm:pt>
    <dgm:pt modelId="{14D7DB27-68D1-4BB5-BB5B-7516B5AA6E03}" type="pres">
      <dgm:prSet presAssocID="{62F2CE69-5E29-40A7-9661-3D36E4B08E14}" presName="linNode" presStyleCnt="0"/>
      <dgm:spPr/>
    </dgm:pt>
    <dgm:pt modelId="{83857FB6-4243-49AF-8AEE-DC62E2C841E2}" type="pres">
      <dgm:prSet presAssocID="{62F2CE69-5E29-40A7-9661-3D36E4B08E14}" presName="parentShp" presStyleLbl="node1" presStyleIdx="1" presStyleCnt="2" custScaleX="61871" custLinFactNeighborX="-12710">
        <dgm:presLayoutVars>
          <dgm:bulletEnabled val="1"/>
        </dgm:presLayoutVars>
      </dgm:prSet>
      <dgm:spPr/>
    </dgm:pt>
    <dgm:pt modelId="{E7C07CA4-2303-4C47-8784-855B51713F52}" type="pres">
      <dgm:prSet presAssocID="{62F2CE69-5E29-40A7-9661-3D36E4B08E14}" presName="childShp" presStyleLbl="bgAccFollowNode1" presStyleIdx="1" presStyleCnt="2" custScaleX="123856">
        <dgm:presLayoutVars>
          <dgm:bulletEnabled val="1"/>
        </dgm:presLayoutVars>
      </dgm:prSet>
      <dgm:spPr/>
    </dgm:pt>
  </dgm:ptLst>
  <dgm:cxnLst>
    <dgm:cxn modelId="{D3600306-E224-40FA-AA19-4B27521D057D}" srcId="{62F2CE69-5E29-40A7-9661-3D36E4B08E14}" destId="{E26A230C-8268-4C2A-A800-338A985B1190}" srcOrd="0" destOrd="0" parTransId="{69C289DC-FC3D-4541-93AA-257CC2895046}" sibTransId="{152A2F90-3A08-4511-A5D4-C10CC149C2A4}"/>
    <dgm:cxn modelId="{7704C609-B869-41AD-96B5-12D5B6BD69B5}" type="presOf" srcId="{204820D8-6426-40AE-B916-777DB224CA22}" destId="{6F8C8F44-E2EA-4F96-AE7B-A3975067CD08}" srcOrd="0" destOrd="2" presId="urn:microsoft.com/office/officeart/2005/8/layout/vList6"/>
    <dgm:cxn modelId="{A616CE0B-CED2-4338-962F-887383365063}" srcId="{62F2CE69-5E29-40A7-9661-3D36E4B08E14}" destId="{3F57BAB6-CC53-49D9-B331-2A7A5FF369D5}" srcOrd="2" destOrd="0" parTransId="{8B73B247-F92F-4079-8FB7-42E3292C342C}" sibTransId="{23719E61-2B1F-400A-8850-EF2922419EA7}"/>
    <dgm:cxn modelId="{8E1CAE21-1FC3-4314-A4D8-208DB21F053F}" type="presOf" srcId="{3F57BAB6-CC53-49D9-B331-2A7A5FF369D5}" destId="{E7C07CA4-2303-4C47-8784-855B51713F52}" srcOrd="0" destOrd="2" presId="urn:microsoft.com/office/officeart/2005/8/layout/vList6"/>
    <dgm:cxn modelId="{CA92D823-55CB-442E-9D1D-1C21718B5EA7}" type="presOf" srcId="{3D6BDCB7-A255-4DD0-8661-071B9D0926C9}" destId="{6EC1E6F5-4B33-4721-BDC6-159D957D1004}" srcOrd="0" destOrd="0" presId="urn:microsoft.com/office/officeart/2005/8/layout/vList6"/>
    <dgm:cxn modelId="{833BDA26-BF3E-47AD-87F4-8E5D9D299236}" type="presOf" srcId="{58A31F06-F581-438E-901F-CFCED0BB44E4}" destId="{6F8C8F44-E2EA-4F96-AE7B-A3975067CD08}" srcOrd="0" destOrd="1" presId="urn:microsoft.com/office/officeart/2005/8/layout/vList6"/>
    <dgm:cxn modelId="{6EF65562-FB96-4518-A618-D145E2D9D292}" type="presOf" srcId="{61DFE8C6-608F-42CC-A64B-3449905DBCD9}" destId="{6F8C8F44-E2EA-4F96-AE7B-A3975067CD08}" srcOrd="0" destOrd="0" presId="urn:microsoft.com/office/officeart/2005/8/layout/vList6"/>
    <dgm:cxn modelId="{38D87267-5203-4ECA-BF00-AC7A41A77FF4}" type="presOf" srcId="{E26A230C-8268-4C2A-A800-338A985B1190}" destId="{E7C07CA4-2303-4C47-8784-855B51713F52}" srcOrd="0" destOrd="0" presId="urn:microsoft.com/office/officeart/2005/8/layout/vList6"/>
    <dgm:cxn modelId="{0AE6646F-6C90-437E-84BF-EF3AFAC013EA}" srcId="{3D6BDCB7-A255-4DD0-8661-071B9D0926C9}" destId="{79C3C2E4-DC4F-4BBE-9ECD-7618BF25DB0F}" srcOrd="0" destOrd="0" parTransId="{3396FC59-3109-4034-8F57-5B4D0ACB5F00}" sibTransId="{83380E7A-4EE8-4905-9987-BB0434FEEEF7}"/>
    <dgm:cxn modelId="{A8F84D56-5188-4987-A026-193791BD47CF}" type="presOf" srcId="{DC01C11D-D7C8-423E-A1CC-951C03200B9E}" destId="{E7C07CA4-2303-4C47-8784-855B51713F52}" srcOrd="0" destOrd="1" presId="urn:microsoft.com/office/officeart/2005/8/layout/vList6"/>
    <dgm:cxn modelId="{5323BE59-AFB6-4417-B436-A9FC81FC3711}" srcId="{79C3C2E4-DC4F-4BBE-9ECD-7618BF25DB0F}" destId="{58A31F06-F581-438E-901F-CFCED0BB44E4}" srcOrd="1" destOrd="0" parTransId="{7D388919-EAC5-4200-9BB6-4A1436736927}" sibTransId="{BDCB139F-7A42-4336-AED1-74C825132CEA}"/>
    <dgm:cxn modelId="{FDE34B7F-77C9-42FD-8A0D-954C4D00292A}" type="presOf" srcId="{2DE47DBC-D454-4A61-90BC-B010DD521194}" destId="{E7C07CA4-2303-4C47-8784-855B51713F52}" srcOrd="0" destOrd="3" presId="urn:microsoft.com/office/officeart/2005/8/layout/vList6"/>
    <dgm:cxn modelId="{3EFD9A90-11CA-4222-8FD0-A23C3CCB95DC}" srcId="{62F2CE69-5E29-40A7-9661-3D36E4B08E14}" destId="{DC01C11D-D7C8-423E-A1CC-951C03200B9E}" srcOrd="1" destOrd="0" parTransId="{35ED12B7-D4B0-4D76-AEA8-A81DB494F402}" sibTransId="{505320B6-029D-4869-9983-1936A2F09909}"/>
    <dgm:cxn modelId="{53502BA1-B72D-4979-98EA-6722699484FB}" type="presOf" srcId="{62F2CE69-5E29-40A7-9661-3D36E4B08E14}" destId="{83857FB6-4243-49AF-8AEE-DC62E2C841E2}" srcOrd="0" destOrd="0" presId="urn:microsoft.com/office/officeart/2005/8/layout/vList6"/>
    <dgm:cxn modelId="{544FB0B6-E9B7-4FE0-B213-CEB3DC468538}" type="presOf" srcId="{79C3C2E4-DC4F-4BBE-9ECD-7618BF25DB0F}" destId="{7DD93EEE-C7C9-4147-ABDD-624824E951FA}" srcOrd="0" destOrd="0" presId="urn:microsoft.com/office/officeart/2005/8/layout/vList6"/>
    <dgm:cxn modelId="{418314CE-CF3E-4D9F-B2D9-07D0D7763ABA}" srcId="{62F2CE69-5E29-40A7-9661-3D36E4B08E14}" destId="{2DE47DBC-D454-4A61-90BC-B010DD521194}" srcOrd="3" destOrd="0" parTransId="{5741A0A5-B956-4056-B1A5-49087D67A26D}" sibTransId="{BD62B0F1-967F-433A-BCDF-438EA8A41BAB}"/>
    <dgm:cxn modelId="{1C8537DD-0100-40AE-B1D3-27C7E22C2806}" srcId="{79C3C2E4-DC4F-4BBE-9ECD-7618BF25DB0F}" destId="{61DFE8C6-608F-42CC-A64B-3449905DBCD9}" srcOrd="0" destOrd="0" parTransId="{6046B0A9-B965-4F0B-9564-F79CBFE6A418}" sibTransId="{492D6BBC-5626-4529-9931-B2DDCC0A9E36}"/>
    <dgm:cxn modelId="{807A4EE3-0CFA-424A-BA8A-652AAB05FBAE}" srcId="{79C3C2E4-DC4F-4BBE-9ECD-7618BF25DB0F}" destId="{204820D8-6426-40AE-B916-777DB224CA22}" srcOrd="2" destOrd="0" parTransId="{E92CB0A1-6609-4B60-9B58-DBF63D40C9D2}" sibTransId="{265B6E17-917C-4648-9A8F-FDC47A44E8BD}"/>
    <dgm:cxn modelId="{0F1194F1-F5B7-491B-B32A-1051F3D0573B}" srcId="{3D6BDCB7-A255-4DD0-8661-071B9D0926C9}" destId="{62F2CE69-5E29-40A7-9661-3D36E4B08E14}" srcOrd="1" destOrd="0" parTransId="{5D5AF4F6-C97A-4246-BA7B-82FF1D848795}" sibTransId="{76F68CEA-2E7B-4345-BC34-82B3020F7072}"/>
    <dgm:cxn modelId="{54781ED5-0506-46FD-A2D3-B1DEC2788941}" type="presParOf" srcId="{6EC1E6F5-4B33-4721-BDC6-159D957D1004}" destId="{FA224996-8568-4A06-93CC-460FE26B16FA}" srcOrd="0" destOrd="0" presId="urn:microsoft.com/office/officeart/2005/8/layout/vList6"/>
    <dgm:cxn modelId="{524FD755-4855-4B4B-BE70-7D3919804332}" type="presParOf" srcId="{FA224996-8568-4A06-93CC-460FE26B16FA}" destId="{7DD93EEE-C7C9-4147-ABDD-624824E951FA}" srcOrd="0" destOrd="0" presId="urn:microsoft.com/office/officeart/2005/8/layout/vList6"/>
    <dgm:cxn modelId="{600E47E4-688D-42DD-8F9D-5CA94E5F6E85}" type="presParOf" srcId="{FA224996-8568-4A06-93CC-460FE26B16FA}" destId="{6F8C8F44-E2EA-4F96-AE7B-A3975067CD08}" srcOrd="1" destOrd="0" presId="urn:microsoft.com/office/officeart/2005/8/layout/vList6"/>
    <dgm:cxn modelId="{37FD4416-E5A9-4CF2-B192-633422193D59}" type="presParOf" srcId="{6EC1E6F5-4B33-4721-BDC6-159D957D1004}" destId="{51FCE468-1E1C-46AC-87FD-532B7AB9AB2F}" srcOrd="1" destOrd="0" presId="urn:microsoft.com/office/officeart/2005/8/layout/vList6"/>
    <dgm:cxn modelId="{A097BF50-37CB-44B9-9EE4-A1461357CBE5}" type="presParOf" srcId="{6EC1E6F5-4B33-4721-BDC6-159D957D1004}" destId="{14D7DB27-68D1-4BB5-BB5B-7516B5AA6E03}" srcOrd="2" destOrd="0" presId="urn:microsoft.com/office/officeart/2005/8/layout/vList6"/>
    <dgm:cxn modelId="{2AB23DFD-3E4D-463A-BB0A-598FDFFB88CD}" type="presParOf" srcId="{14D7DB27-68D1-4BB5-BB5B-7516B5AA6E03}" destId="{83857FB6-4243-49AF-8AEE-DC62E2C841E2}" srcOrd="0" destOrd="0" presId="urn:microsoft.com/office/officeart/2005/8/layout/vList6"/>
    <dgm:cxn modelId="{1FDEADFD-E190-4680-A3CF-0D8196E6C0A1}" type="presParOf" srcId="{14D7DB27-68D1-4BB5-BB5B-7516B5AA6E03}" destId="{E7C07CA4-2303-4C47-8784-855B51713F5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BDCB7-A255-4DD0-8661-071B9D0926C9}"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79C3C2E4-DC4F-4BBE-9ECD-7618BF25DB0F}">
      <dgm:prSet phldrT="[Text]" custT="1"/>
      <dgm:spPr/>
      <dgm:t>
        <a:bodyPr/>
        <a:lstStyle/>
        <a:p>
          <a:r>
            <a:rPr lang="en-US" sz="2100" dirty="0">
              <a:latin typeface="Verdana" panose="020B0604030504040204" pitchFamily="34" charset="0"/>
              <a:ea typeface="Verdana" panose="020B0604030504040204" pitchFamily="34" charset="0"/>
              <a:cs typeface="Verdana" panose="020B0604030504040204" pitchFamily="34" charset="0"/>
            </a:rPr>
            <a:t>Pre-Development</a:t>
          </a:r>
        </a:p>
      </dgm:t>
    </dgm:pt>
    <dgm:pt modelId="{3396FC59-3109-4034-8F57-5B4D0ACB5F00}" type="parTrans" cxnId="{0AE6646F-6C90-437E-84BF-EF3AFAC013E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3380E7A-4EE8-4905-9987-BB0434FEEEF7}" type="sibTrans" cxnId="{0AE6646F-6C90-437E-84BF-EF3AFAC013E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1DFE8C6-608F-42CC-A64B-3449905DBCD9}">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2017 - June 2018 - Plan/Spec. Dev.</a:t>
          </a:r>
        </a:p>
      </dgm:t>
    </dgm:pt>
    <dgm:pt modelId="{6046B0A9-B965-4F0B-9564-F79CBFE6A418}" type="parTrans" cxnId="{1C8537DD-0100-40AE-B1D3-27C7E22C280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492D6BBC-5626-4529-9931-B2DDCC0A9E36}" type="sibTrans" cxnId="{1C8537DD-0100-40AE-B1D3-27C7E22C280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2F2CE69-5E29-40A7-9661-3D36E4B08E14}">
      <dgm:prSet phldrT="[Text]" custT="1"/>
      <dgm:spPr/>
      <dgm:t>
        <a:bodyPr/>
        <a:lstStyle/>
        <a:p>
          <a:r>
            <a:rPr lang="en-US" sz="2100" dirty="0">
              <a:latin typeface="Verdana" panose="020B0604030504040204" pitchFamily="34" charset="0"/>
              <a:ea typeface="Verdana" panose="020B0604030504040204" pitchFamily="34" charset="0"/>
              <a:cs typeface="Verdana" panose="020B0604030504040204" pitchFamily="34" charset="0"/>
            </a:rPr>
            <a:t>Financing</a:t>
          </a:r>
        </a:p>
      </dgm:t>
    </dgm:pt>
    <dgm:pt modelId="{5D5AF4F6-C97A-4246-BA7B-82FF1D848795}" type="parTrans" cxnId="{0F1194F1-F5B7-491B-B32A-1051F3D0573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6F68CEA-2E7B-4345-BC34-82B3020F7072}" type="sibTrans" cxnId="{0F1194F1-F5B7-491B-B32A-1051F3D0573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8A31F06-F581-438E-901F-CFCED0BB44E4}">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Feb. 2018 - Sept. 2018 - Design Review</a:t>
          </a:r>
        </a:p>
      </dgm:t>
    </dgm:pt>
    <dgm:pt modelId="{7D388919-EAC5-4200-9BB6-4A1436736927}" type="parTrans" cxnId="{5323BE59-AFB6-4417-B436-A9FC81FC3711}">
      <dgm:prSet/>
      <dgm:spPr/>
      <dgm:t>
        <a:bodyPr/>
        <a:lstStyle/>
        <a:p>
          <a:endParaRPr lang="en-US"/>
        </a:p>
      </dgm:t>
    </dgm:pt>
    <dgm:pt modelId="{BDCB139F-7A42-4336-AED1-74C825132CEA}" type="sibTrans" cxnId="{5323BE59-AFB6-4417-B436-A9FC81FC3711}">
      <dgm:prSet/>
      <dgm:spPr/>
      <dgm:t>
        <a:bodyPr/>
        <a:lstStyle/>
        <a:p>
          <a:endParaRPr lang="en-US"/>
        </a:p>
      </dgm:t>
    </dgm:pt>
    <dgm:pt modelId="{5E1A11B5-F76F-487A-982F-94D2ADFFFD0F}">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Aug. 2018 - Nov. 2018 – Finalize Construction Documents</a:t>
          </a:r>
        </a:p>
      </dgm:t>
    </dgm:pt>
    <dgm:pt modelId="{BAFFC197-3E54-4036-AFFB-C4CDD4564220}" type="parTrans" cxnId="{F055F3FC-397C-4959-8626-5C4CADBB42B2}">
      <dgm:prSet/>
      <dgm:spPr/>
      <dgm:t>
        <a:bodyPr/>
        <a:lstStyle/>
        <a:p>
          <a:endParaRPr lang="en-US"/>
        </a:p>
      </dgm:t>
    </dgm:pt>
    <dgm:pt modelId="{CC9F53AF-9076-47EF-913E-1045C95DF4FF}" type="sibTrans" cxnId="{F055F3FC-397C-4959-8626-5C4CADBB42B2}">
      <dgm:prSet/>
      <dgm:spPr/>
      <dgm:t>
        <a:bodyPr/>
        <a:lstStyle/>
        <a:p>
          <a:endParaRPr lang="en-US"/>
        </a:p>
      </dgm:t>
    </dgm:pt>
    <dgm:pt modelId="{E00E43A7-8ED0-41A6-BBE9-14D25D97273B}">
      <dgm:prSet phldrT="[Text]" custT="1"/>
      <dgm:spPr/>
      <dgm:t>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dgm:t>
    </dgm:pt>
    <dgm:pt modelId="{24A12239-C79B-4219-BDBB-E2040B0D40C5}" type="parTrans" cxnId="{D275AAA3-59D0-4757-A5CD-69D43475DFD7}">
      <dgm:prSet/>
      <dgm:spPr/>
      <dgm:t>
        <a:bodyPr/>
        <a:lstStyle/>
        <a:p>
          <a:endParaRPr lang="en-US"/>
        </a:p>
      </dgm:t>
    </dgm:pt>
    <dgm:pt modelId="{9946F9B8-6E6F-419B-B22F-A4E9D510C3C3}" type="sibTrans" cxnId="{D275AAA3-59D0-4757-A5CD-69D43475DFD7}">
      <dgm:prSet/>
      <dgm:spPr/>
      <dgm:t>
        <a:bodyPr/>
        <a:lstStyle/>
        <a:p>
          <a:endParaRPr lang="en-US"/>
        </a:p>
      </dgm:t>
    </dgm:pt>
    <dgm:pt modelId="{7C9D3523-2698-40AC-A915-03D15EBDFAF1}">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2018 – Feb. 2019 - Bidding</a:t>
          </a:r>
        </a:p>
      </dgm:t>
    </dgm:pt>
    <dgm:pt modelId="{7FE56408-15FC-426F-9D0F-CD1ED55AC4BB}" type="parTrans" cxnId="{8437CB01-145B-4002-9DA5-910DFAB21DA5}">
      <dgm:prSet/>
      <dgm:spPr/>
      <dgm:t>
        <a:bodyPr/>
        <a:lstStyle/>
        <a:p>
          <a:endParaRPr lang="en-US"/>
        </a:p>
      </dgm:t>
    </dgm:pt>
    <dgm:pt modelId="{1FE69885-41E0-4E3F-8131-320255D0AE84}" type="sibTrans" cxnId="{8437CB01-145B-4002-9DA5-910DFAB21DA5}">
      <dgm:prSet/>
      <dgm:spPr/>
      <dgm:t>
        <a:bodyPr/>
        <a:lstStyle/>
        <a:p>
          <a:endParaRPr lang="en-US"/>
        </a:p>
      </dgm:t>
    </dgm:pt>
    <dgm:pt modelId="{3BFCF67D-1D42-4B16-9B09-ECEFEBD382CE}">
      <dgm:prSet phldrT="[Text]" custT="1"/>
      <dgm:spPr/>
      <dgm: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Dec. 2017 - Apr. 2018 - OHCS LIFT Funds</a:t>
          </a:r>
        </a:p>
      </dgm:t>
    </dgm:pt>
    <dgm:pt modelId="{7F9EF5E5-8643-43D9-BED6-293DE1D9DFDE}" type="parTrans" cxnId="{1F1889DC-19B5-4AAF-9A0F-81DA03286470}">
      <dgm:prSet/>
      <dgm:spPr/>
      <dgm:t>
        <a:bodyPr/>
        <a:lstStyle/>
        <a:p>
          <a:endParaRPr lang="en-US"/>
        </a:p>
      </dgm:t>
    </dgm:pt>
    <dgm:pt modelId="{8562C2A7-A07B-440C-A352-5CD9A4A890B6}" type="sibTrans" cxnId="{1F1889DC-19B5-4AAF-9A0F-81DA03286470}">
      <dgm:prSet/>
      <dgm:spPr/>
      <dgm:t>
        <a:bodyPr/>
        <a:lstStyle/>
        <a:p>
          <a:endParaRPr lang="en-US"/>
        </a:p>
      </dgm:t>
    </dgm:pt>
    <dgm:pt modelId="{CAD4714E-4A70-4300-A530-67B35510B0BC}">
      <dgm:prSet phldrT="[Text]" custT="1"/>
      <dgm:spPr/>
      <dgm:t>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dgm:t>
    </dgm:pt>
    <dgm:pt modelId="{C916C19D-BCDE-4C54-A414-05A2CF0B3339}" type="parTrans" cxnId="{FB81D0A7-4E45-414B-8E1A-7A2B07FA5572}">
      <dgm:prSet/>
      <dgm:spPr/>
      <dgm:t>
        <a:bodyPr/>
        <a:lstStyle/>
        <a:p>
          <a:endParaRPr lang="en-US"/>
        </a:p>
      </dgm:t>
    </dgm:pt>
    <dgm:pt modelId="{57DD565B-DC45-4C23-9A2B-2D3DA7173AEA}" type="sibTrans" cxnId="{FB81D0A7-4E45-414B-8E1A-7A2B07FA5572}">
      <dgm:prSet/>
      <dgm:spPr/>
      <dgm:t>
        <a:bodyPr/>
        <a:lstStyle/>
        <a:p>
          <a:endParaRPr lang="en-US"/>
        </a:p>
      </dgm:t>
    </dgm:pt>
    <dgm:pt modelId="{BAB4F543-4082-45F8-8A36-D7C73F9FD564}">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2017 – Mar. 2019 – Permanent Loan</a:t>
          </a:r>
        </a:p>
      </dgm:t>
    </dgm:pt>
    <dgm:pt modelId="{6EE022DF-B850-499C-8940-EF0C035C15B9}" type="parTrans" cxnId="{C5781E78-EF44-416D-95FF-BA9A9AA90A01}">
      <dgm:prSet/>
      <dgm:spPr/>
      <dgm:t>
        <a:bodyPr/>
        <a:lstStyle/>
        <a:p>
          <a:endParaRPr lang="en-US"/>
        </a:p>
      </dgm:t>
    </dgm:pt>
    <dgm:pt modelId="{DBF54227-B19F-4319-AC2A-E35487477E7C}" type="sibTrans" cxnId="{C5781E78-EF44-416D-95FF-BA9A9AA90A01}">
      <dgm:prSet/>
      <dgm:spPr/>
      <dgm:t>
        <a:bodyPr/>
        <a:lstStyle/>
        <a:p>
          <a:endParaRPr lang="en-US"/>
        </a:p>
      </dgm:t>
    </dgm:pt>
    <dgm:pt modelId="{E7233D37-4E41-403F-ACCB-A4BF49079B57}">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2018 – Mar. 2019– Permitting</a:t>
          </a:r>
        </a:p>
      </dgm:t>
    </dgm:pt>
    <dgm:pt modelId="{9440F059-5264-4CBD-993E-5AD9F2D1F0D3}" type="parTrans" cxnId="{6FCE17CC-181C-4FC7-B00E-0F63834E0649}">
      <dgm:prSet/>
      <dgm:spPr/>
      <dgm:t>
        <a:bodyPr/>
        <a:lstStyle/>
        <a:p>
          <a:endParaRPr lang="en-US"/>
        </a:p>
      </dgm:t>
    </dgm:pt>
    <dgm:pt modelId="{D1E5B085-4219-4AF6-8325-491984BC5DE7}" type="sibTrans" cxnId="{6FCE17CC-181C-4FC7-B00E-0F63834E0649}">
      <dgm:prSet/>
      <dgm:spPr/>
      <dgm:t>
        <a:bodyPr/>
        <a:lstStyle/>
        <a:p>
          <a:endParaRPr lang="en-US"/>
        </a:p>
      </dgm:t>
    </dgm:pt>
    <dgm:pt modelId="{CA5D1E93-E482-492F-9943-A81315C1D47F}">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Apr. 2017 – Mar. 2019 – Secure GAP funds</a:t>
          </a:r>
        </a:p>
      </dgm:t>
    </dgm:pt>
    <dgm:pt modelId="{C79CC720-0F56-4F40-B566-21C22AEB1F5D}" type="parTrans" cxnId="{44B9301D-ECD4-498D-85EB-5457C9EC3F0F}">
      <dgm:prSet/>
      <dgm:spPr/>
      <dgm:t>
        <a:bodyPr/>
        <a:lstStyle/>
        <a:p>
          <a:endParaRPr lang="en-US"/>
        </a:p>
      </dgm:t>
    </dgm:pt>
    <dgm:pt modelId="{E8E71F72-4F0B-438A-A13C-458A18213E88}" type="sibTrans" cxnId="{44B9301D-ECD4-498D-85EB-5457C9EC3F0F}">
      <dgm:prSet/>
      <dgm:spPr/>
      <dgm:t>
        <a:bodyPr/>
        <a:lstStyle/>
        <a:p>
          <a:endParaRPr lang="en-US"/>
        </a:p>
      </dgm:t>
    </dgm:pt>
    <dgm:pt modelId="{D855F041-0833-4D5B-9ACC-94D39C40FFA9}">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Nov. 2017 - Mar. 2019 - Construction Loan</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31DF260-7D45-4937-A2B3-46DB3FF6A656}" type="parTrans" cxnId="{93DB28E6-BBDC-437F-B663-15FBEC2351DC}">
      <dgm:prSet/>
      <dgm:spPr/>
      <dgm:t>
        <a:bodyPr/>
        <a:lstStyle/>
        <a:p>
          <a:endParaRPr lang="en-US"/>
        </a:p>
      </dgm:t>
    </dgm:pt>
    <dgm:pt modelId="{282DC6D2-901C-4DAD-9614-E4FE450C7188}" type="sibTrans" cxnId="{93DB28E6-BBDC-437F-B663-15FBEC2351DC}">
      <dgm:prSet/>
      <dgm:spPr/>
      <dgm:t>
        <a:bodyPr/>
        <a:lstStyle/>
        <a:p>
          <a:endParaRPr lang="en-US"/>
        </a:p>
      </dgm:t>
    </dgm:pt>
    <dgm:pt modelId="{6EC1E6F5-4B33-4721-BDC6-159D957D1004}" type="pres">
      <dgm:prSet presAssocID="{3D6BDCB7-A255-4DD0-8661-071B9D0926C9}" presName="Name0" presStyleCnt="0">
        <dgm:presLayoutVars>
          <dgm:dir/>
          <dgm:animLvl val="lvl"/>
          <dgm:resizeHandles/>
        </dgm:presLayoutVars>
      </dgm:prSet>
      <dgm:spPr/>
    </dgm:pt>
    <dgm:pt modelId="{FA224996-8568-4A06-93CC-460FE26B16FA}" type="pres">
      <dgm:prSet presAssocID="{79C3C2E4-DC4F-4BBE-9ECD-7618BF25DB0F}" presName="linNode" presStyleCnt="0"/>
      <dgm:spPr/>
    </dgm:pt>
    <dgm:pt modelId="{7DD93EEE-C7C9-4147-ABDD-624824E951FA}" type="pres">
      <dgm:prSet presAssocID="{79C3C2E4-DC4F-4BBE-9ECD-7618BF25DB0F}" presName="parentShp" presStyleLbl="node1" presStyleIdx="0" presStyleCnt="2" custScaleX="67497" custLinFactNeighborX="-14159">
        <dgm:presLayoutVars>
          <dgm:bulletEnabled val="1"/>
        </dgm:presLayoutVars>
      </dgm:prSet>
      <dgm:spPr/>
    </dgm:pt>
    <dgm:pt modelId="{6F8C8F44-E2EA-4F96-AE7B-A3975067CD08}" type="pres">
      <dgm:prSet presAssocID="{79C3C2E4-DC4F-4BBE-9ECD-7618BF25DB0F}" presName="childShp" presStyleLbl="bgAccFollowNode1" presStyleIdx="0" presStyleCnt="2" custScaleX="124853" custScaleY="120554" custLinFactNeighborX="14" custLinFactNeighborY="-4232">
        <dgm:presLayoutVars>
          <dgm:bulletEnabled val="1"/>
        </dgm:presLayoutVars>
      </dgm:prSet>
      <dgm:spPr/>
    </dgm:pt>
    <dgm:pt modelId="{51FCE468-1E1C-46AC-87FD-532B7AB9AB2F}" type="pres">
      <dgm:prSet presAssocID="{83380E7A-4EE8-4905-9987-BB0434FEEEF7}" presName="spacing" presStyleCnt="0"/>
      <dgm:spPr/>
    </dgm:pt>
    <dgm:pt modelId="{14D7DB27-68D1-4BB5-BB5B-7516B5AA6E03}" type="pres">
      <dgm:prSet presAssocID="{62F2CE69-5E29-40A7-9661-3D36E4B08E14}" presName="linNode" presStyleCnt="0"/>
      <dgm:spPr/>
    </dgm:pt>
    <dgm:pt modelId="{83857FB6-4243-49AF-8AEE-DC62E2C841E2}" type="pres">
      <dgm:prSet presAssocID="{62F2CE69-5E29-40A7-9661-3D36E4B08E14}" presName="parentShp" presStyleLbl="node1" presStyleIdx="1" presStyleCnt="2" custScaleX="61871" custLinFactNeighborX="-12710">
        <dgm:presLayoutVars>
          <dgm:bulletEnabled val="1"/>
        </dgm:presLayoutVars>
      </dgm:prSet>
      <dgm:spPr/>
    </dgm:pt>
    <dgm:pt modelId="{E7C07CA4-2303-4C47-8784-855B51713F52}" type="pres">
      <dgm:prSet presAssocID="{62F2CE69-5E29-40A7-9661-3D36E4B08E14}" presName="childShp" presStyleLbl="bgAccFollowNode1" presStyleIdx="1" presStyleCnt="2" custScaleX="123856" custLinFactNeighborY="4232">
        <dgm:presLayoutVars>
          <dgm:bulletEnabled val="1"/>
        </dgm:presLayoutVars>
      </dgm:prSet>
      <dgm:spPr/>
    </dgm:pt>
  </dgm:ptLst>
  <dgm:cxnLst>
    <dgm:cxn modelId="{8437CB01-145B-4002-9DA5-910DFAB21DA5}" srcId="{79C3C2E4-DC4F-4BBE-9ECD-7618BF25DB0F}" destId="{7C9D3523-2698-40AC-A915-03D15EBDFAF1}" srcOrd="4" destOrd="0" parTransId="{7FE56408-15FC-426F-9D0F-CD1ED55AC4BB}" sibTransId="{1FE69885-41E0-4E3F-8131-320255D0AE84}"/>
    <dgm:cxn modelId="{14F17507-763C-49D1-8795-1861992B6704}" type="presOf" srcId="{61DFE8C6-608F-42CC-A64B-3449905DBCD9}" destId="{6F8C8F44-E2EA-4F96-AE7B-A3975067CD08}" srcOrd="0" destOrd="0" presId="urn:microsoft.com/office/officeart/2005/8/layout/vList6"/>
    <dgm:cxn modelId="{44B9301D-ECD4-498D-85EB-5457C9EC3F0F}" srcId="{62F2CE69-5E29-40A7-9661-3D36E4B08E14}" destId="{CA5D1E93-E482-492F-9943-A81315C1D47F}" srcOrd="0" destOrd="0" parTransId="{C79CC720-0F56-4F40-B566-21C22AEB1F5D}" sibTransId="{E8E71F72-4F0B-438A-A13C-458A18213E88}"/>
    <dgm:cxn modelId="{7E71212E-700B-48A2-A5D9-1B2E482B5282}" type="presOf" srcId="{58A31F06-F581-438E-901F-CFCED0BB44E4}" destId="{6F8C8F44-E2EA-4F96-AE7B-A3975067CD08}" srcOrd="0" destOrd="1" presId="urn:microsoft.com/office/officeart/2005/8/layout/vList6"/>
    <dgm:cxn modelId="{C5B0CC36-0270-4136-A1C5-F71AAE73DCEB}" type="presOf" srcId="{79C3C2E4-DC4F-4BBE-9ECD-7618BF25DB0F}" destId="{7DD93EEE-C7C9-4147-ABDD-624824E951FA}" srcOrd="0" destOrd="0" presId="urn:microsoft.com/office/officeart/2005/8/layout/vList6"/>
    <dgm:cxn modelId="{FD1F4B3E-1E00-4EF4-BA15-DC10BA0615DB}" type="presOf" srcId="{7C9D3523-2698-40AC-A915-03D15EBDFAF1}" destId="{6F8C8F44-E2EA-4F96-AE7B-A3975067CD08}" srcOrd="0" destOrd="4" presId="urn:microsoft.com/office/officeart/2005/8/layout/vList6"/>
    <dgm:cxn modelId="{42D83443-C762-467F-8451-DE94B995DAA0}" type="presOf" srcId="{D855F041-0833-4D5B-9ACC-94D39C40FFA9}" destId="{E7C07CA4-2303-4C47-8784-855B51713F52}" srcOrd="0" destOrd="2" presId="urn:microsoft.com/office/officeart/2005/8/layout/vList6"/>
    <dgm:cxn modelId="{0AE6646F-6C90-437E-84BF-EF3AFAC013EA}" srcId="{3D6BDCB7-A255-4DD0-8661-071B9D0926C9}" destId="{79C3C2E4-DC4F-4BBE-9ECD-7618BF25DB0F}" srcOrd="0" destOrd="0" parTransId="{3396FC59-3109-4034-8F57-5B4D0ACB5F00}" sibTransId="{83380E7A-4EE8-4905-9987-BB0434FEEEF7}"/>
    <dgm:cxn modelId="{33CD9371-CF5A-419A-A932-EE22A33247BF}" type="presOf" srcId="{5E1A11B5-F76F-487A-982F-94D2ADFFFD0F}" destId="{6F8C8F44-E2EA-4F96-AE7B-A3975067CD08}" srcOrd="0" destOrd="2" presId="urn:microsoft.com/office/officeart/2005/8/layout/vList6"/>
    <dgm:cxn modelId="{C5781E78-EF44-416D-95FF-BA9A9AA90A01}" srcId="{62F2CE69-5E29-40A7-9661-3D36E4B08E14}" destId="{BAB4F543-4082-45F8-8A36-D7C73F9FD564}" srcOrd="3" destOrd="0" parTransId="{6EE022DF-B850-499C-8940-EF0C035C15B9}" sibTransId="{DBF54227-B19F-4319-AC2A-E35487477E7C}"/>
    <dgm:cxn modelId="{5323BE59-AFB6-4417-B436-A9FC81FC3711}" srcId="{79C3C2E4-DC4F-4BBE-9ECD-7618BF25DB0F}" destId="{58A31F06-F581-438E-901F-CFCED0BB44E4}" srcOrd="1" destOrd="0" parTransId="{7D388919-EAC5-4200-9BB6-4A1436736927}" sibTransId="{BDCB139F-7A42-4336-AED1-74C825132CEA}"/>
    <dgm:cxn modelId="{D275AAA3-59D0-4757-A5CD-69D43475DFD7}" srcId="{79C3C2E4-DC4F-4BBE-9ECD-7618BF25DB0F}" destId="{E00E43A7-8ED0-41A6-BBE9-14D25D97273B}" srcOrd="5" destOrd="0" parTransId="{24A12239-C79B-4219-BDBB-E2040B0D40C5}" sibTransId="{9946F9B8-6E6F-419B-B22F-A4E9D510C3C3}"/>
    <dgm:cxn modelId="{FB81D0A7-4E45-414B-8E1A-7A2B07FA5572}" srcId="{62F2CE69-5E29-40A7-9661-3D36E4B08E14}" destId="{CAD4714E-4A70-4300-A530-67B35510B0BC}" srcOrd="4" destOrd="0" parTransId="{C916C19D-BCDE-4C54-A414-05A2CF0B3339}" sibTransId="{57DD565B-DC45-4C23-9A2B-2D3DA7173AEA}"/>
    <dgm:cxn modelId="{5FB97FB1-7DE0-4293-A6D5-D425714F4DBB}" type="presOf" srcId="{3BFCF67D-1D42-4B16-9B09-ECEFEBD382CE}" destId="{E7C07CA4-2303-4C47-8784-855B51713F52}" srcOrd="0" destOrd="1" presId="urn:microsoft.com/office/officeart/2005/8/layout/vList6"/>
    <dgm:cxn modelId="{BFD1A8B3-F7F4-4E3C-8123-1907AB1D6ADD}" type="presOf" srcId="{E7233D37-4E41-403F-ACCB-A4BF49079B57}" destId="{6F8C8F44-E2EA-4F96-AE7B-A3975067CD08}" srcOrd="0" destOrd="3" presId="urn:microsoft.com/office/officeart/2005/8/layout/vList6"/>
    <dgm:cxn modelId="{F8E4CEB3-F755-4689-9E37-E8B302F5428D}" type="presOf" srcId="{62F2CE69-5E29-40A7-9661-3D36E4B08E14}" destId="{83857FB6-4243-49AF-8AEE-DC62E2C841E2}" srcOrd="0" destOrd="0" presId="urn:microsoft.com/office/officeart/2005/8/layout/vList6"/>
    <dgm:cxn modelId="{6FCE17CC-181C-4FC7-B00E-0F63834E0649}" srcId="{79C3C2E4-DC4F-4BBE-9ECD-7618BF25DB0F}" destId="{E7233D37-4E41-403F-ACCB-A4BF49079B57}" srcOrd="3" destOrd="0" parTransId="{9440F059-5264-4CBD-993E-5AD9F2D1F0D3}" sibTransId="{D1E5B085-4219-4AF6-8325-491984BC5DE7}"/>
    <dgm:cxn modelId="{166A90D2-4005-4C7B-91A1-54646E5233BC}" type="presOf" srcId="{BAB4F543-4082-45F8-8A36-D7C73F9FD564}" destId="{E7C07CA4-2303-4C47-8784-855B51713F52}" srcOrd="0" destOrd="3" presId="urn:microsoft.com/office/officeart/2005/8/layout/vList6"/>
    <dgm:cxn modelId="{3D59FED2-4EE3-4B57-A5BE-AE4C462753E5}" type="presOf" srcId="{CAD4714E-4A70-4300-A530-67B35510B0BC}" destId="{E7C07CA4-2303-4C47-8784-855B51713F52}" srcOrd="0" destOrd="4" presId="urn:microsoft.com/office/officeart/2005/8/layout/vList6"/>
    <dgm:cxn modelId="{C7148AD6-F066-4964-93AD-EE685BB3DBDB}" type="presOf" srcId="{CA5D1E93-E482-492F-9943-A81315C1D47F}" destId="{E7C07CA4-2303-4C47-8784-855B51713F52}" srcOrd="0" destOrd="0" presId="urn:microsoft.com/office/officeart/2005/8/layout/vList6"/>
    <dgm:cxn modelId="{1F1889DC-19B5-4AAF-9A0F-81DA03286470}" srcId="{62F2CE69-5E29-40A7-9661-3D36E4B08E14}" destId="{3BFCF67D-1D42-4B16-9B09-ECEFEBD382CE}" srcOrd="1" destOrd="0" parTransId="{7F9EF5E5-8643-43D9-BED6-293DE1D9DFDE}" sibTransId="{8562C2A7-A07B-440C-A352-5CD9A4A890B6}"/>
    <dgm:cxn modelId="{1C8537DD-0100-40AE-B1D3-27C7E22C2806}" srcId="{79C3C2E4-DC4F-4BBE-9ECD-7618BF25DB0F}" destId="{61DFE8C6-608F-42CC-A64B-3449905DBCD9}" srcOrd="0" destOrd="0" parTransId="{6046B0A9-B965-4F0B-9564-F79CBFE6A418}" sibTransId="{492D6BBC-5626-4529-9931-B2DDCC0A9E36}"/>
    <dgm:cxn modelId="{964611DF-A72A-4F0F-99C1-4315A4A0EBC9}" type="presOf" srcId="{3D6BDCB7-A255-4DD0-8661-071B9D0926C9}" destId="{6EC1E6F5-4B33-4721-BDC6-159D957D1004}" srcOrd="0" destOrd="0" presId="urn:microsoft.com/office/officeart/2005/8/layout/vList6"/>
    <dgm:cxn modelId="{93DB28E6-BBDC-437F-B663-15FBEC2351DC}" srcId="{62F2CE69-5E29-40A7-9661-3D36E4B08E14}" destId="{D855F041-0833-4D5B-9ACC-94D39C40FFA9}" srcOrd="2" destOrd="0" parTransId="{031DF260-7D45-4937-A2B3-46DB3FF6A656}" sibTransId="{282DC6D2-901C-4DAD-9614-E4FE450C7188}"/>
    <dgm:cxn modelId="{3AAEF6ED-04E4-4051-98FA-243C1FF037C0}" type="presOf" srcId="{E00E43A7-8ED0-41A6-BBE9-14D25D97273B}" destId="{6F8C8F44-E2EA-4F96-AE7B-A3975067CD08}" srcOrd="0" destOrd="5" presId="urn:microsoft.com/office/officeart/2005/8/layout/vList6"/>
    <dgm:cxn modelId="{0F1194F1-F5B7-491B-B32A-1051F3D0573B}" srcId="{3D6BDCB7-A255-4DD0-8661-071B9D0926C9}" destId="{62F2CE69-5E29-40A7-9661-3D36E4B08E14}" srcOrd="1" destOrd="0" parTransId="{5D5AF4F6-C97A-4246-BA7B-82FF1D848795}" sibTransId="{76F68CEA-2E7B-4345-BC34-82B3020F7072}"/>
    <dgm:cxn modelId="{F055F3FC-397C-4959-8626-5C4CADBB42B2}" srcId="{79C3C2E4-DC4F-4BBE-9ECD-7618BF25DB0F}" destId="{5E1A11B5-F76F-487A-982F-94D2ADFFFD0F}" srcOrd="2" destOrd="0" parTransId="{BAFFC197-3E54-4036-AFFB-C4CDD4564220}" sibTransId="{CC9F53AF-9076-47EF-913E-1045C95DF4FF}"/>
    <dgm:cxn modelId="{46EDB5BA-7239-49CA-AB55-DF675E6BF04F}" type="presParOf" srcId="{6EC1E6F5-4B33-4721-BDC6-159D957D1004}" destId="{FA224996-8568-4A06-93CC-460FE26B16FA}" srcOrd="0" destOrd="0" presId="urn:microsoft.com/office/officeart/2005/8/layout/vList6"/>
    <dgm:cxn modelId="{9ADC8CFD-8944-43CD-B89C-D78256F817EA}" type="presParOf" srcId="{FA224996-8568-4A06-93CC-460FE26B16FA}" destId="{7DD93EEE-C7C9-4147-ABDD-624824E951FA}" srcOrd="0" destOrd="0" presId="urn:microsoft.com/office/officeart/2005/8/layout/vList6"/>
    <dgm:cxn modelId="{47C857E0-25E0-4154-83A4-8A686B5D8F09}" type="presParOf" srcId="{FA224996-8568-4A06-93CC-460FE26B16FA}" destId="{6F8C8F44-E2EA-4F96-AE7B-A3975067CD08}" srcOrd="1" destOrd="0" presId="urn:microsoft.com/office/officeart/2005/8/layout/vList6"/>
    <dgm:cxn modelId="{28439E27-83FB-4EE8-BBB2-5DB0476D6E9B}" type="presParOf" srcId="{6EC1E6F5-4B33-4721-BDC6-159D957D1004}" destId="{51FCE468-1E1C-46AC-87FD-532B7AB9AB2F}" srcOrd="1" destOrd="0" presId="urn:microsoft.com/office/officeart/2005/8/layout/vList6"/>
    <dgm:cxn modelId="{9A0C1542-D49F-4CF9-A1D5-F07BEF21FE9F}" type="presParOf" srcId="{6EC1E6F5-4B33-4721-BDC6-159D957D1004}" destId="{14D7DB27-68D1-4BB5-BB5B-7516B5AA6E03}" srcOrd="2" destOrd="0" presId="urn:microsoft.com/office/officeart/2005/8/layout/vList6"/>
    <dgm:cxn modelId="{E4E22ED8-8DC5-4687-ADE6-AA81BB79FF0A}" type="presParOf" srcId="{14D7DB27-68D1-4BB5-BB5B-7516B5AA6E03}" destId="{83857FB6-4243-49AF-8AEE-DC62E2C841E2}" srcOrd="0" destOrd="0" presId="urn:microsoft.com/office/officeart/2005/8/layout/vList6"/>
    <dgm:cxn modelId="{7C5FD039-283E-44DC-A82B-FF335A1A5835}" type="presParOf" srcId="{14D7DB27-68D1-4BB5-BB5B-7516B5AA6E03}" destId="{E7C07CA4-2303-4C47-8784-855B51713F5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BDCB7-A255-4DD0-8661-071B9D0926C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79C3C2E4-DC4F-4BBE-9ECD-7618BF25DB0F}">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Development</a:t>
          </a:r>
        </a:p>
      </dgm:t>
    </dgm:pt>
    <dgm:pt modelId="{3396FC59-3109-4034-8F57-5B4D0ACB5F00}" type="parTrans" cxnId="{0AE6646F-6C90-437E-84BF-EF3AFAC013E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83380E7A-4EE8-4905-9987-BB0434FEEEF7}" type="sibTrans" cxnId="{0AE6646F-6C90-437E-84BF-EF3AFAC013E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1DFE8C6-608F-42CC-A64B-3449905DBCD9}">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Apr. 2019 - Construction begins</a:t>
          </a:r>
        </a:p>
      </dgm:t>
    </dgm:pt>
    <dgm:pt modelId="{6046B0A9-B965-4F0B-9564-F79CBFE6A418}" type="parTrans" cxnId="{1C8537DD-0100-40AE-B1D3-27C7E22C280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492D6BBC-5626-4529-9931-B2DDCC0A9E36}" type="sibTrans" cxnId="{1C8537DD-0100-40AE-B1D3-27C7E22C280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2F2CE69-5E29-40A7-9661-3D36E4B08E14}">
      <dgm:prSet phldrT="[Text]" custT="1"/>
      <dgm:spPr/>
      <dgm:t>
        <a:bodyPr/>
        <a:lstStyle/>
        <a:p>
          <a:r>
            <a:rPr lang="en-US" sz="2100" dirty="0">
              <a:latin typeface="Verdana" panose="020B0604030504040204" pitchFamily="34" charset="0"/>
              <a:ea typeface="Verdana" panose="020B0604030504040204" pitchFamily="34" charset="0"/>
              <a:cs typeface="Verdana" panose="020B0604030504040204" pitchFamily="34" charset="0"/>
            </a:rPr>
            <a:t>Marketing</a:t>
          </a:r>
        </a:p>
      </dgm:t>
    </dgm:pt>
    <dgm:pt modelId="{5D5AF4F6-C97A-4246-BA7B-82FF1D848795}" type="parTrans" cxnId="{0F1194F1-F5B7-491B-B32A-1051F3D0573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6F68CEA-2E7B-4345-BC34-82B3020F7072}" type="sibTrans" cxnId="{0F1194F1-F5B7-491B-B32A-1051F3D0573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26A230C-8268-4C2A-A800-338A985B1190}">
      <dgm:prSet phldrT="[Text]" custT="1"/>
      <dgm:spPr/>
      <dgm:t>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dgm:t>
    </dgm:pt>
    <dgm:pt modelId="{69C289DC-FC3D-4541-93AA-257CC2895046}" type="parTrans" cxnId="{D3600306-E224-40FA-AA19-4B27521D057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52A2F90-3A08-4511-A5D4-C10CC149C2A4}" type="sibTrans" cxnId="{D3600306-E224-40FA-AA19-4B27521D057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C01C11D-D7C8-423E-A1CC-951C03200B9E}">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Dec. 2020 - Sales complete</a:t>
          </a:r>
        </a:p>
      </dgm:t>
    </dgm:pt>
    <dgm:pt modelId="{35ED12B7-D4B0-4D76-AEA8-A81DB494F402}" type="parTrans" cxnId="{3EFD9A90-11CA-4222-8FD0-A23C3CCB95DC}">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05320B6-029D-4869-9983-1936A2F09909}" type="sibTrans" cxnId="{3EFD9A90-11CA-4222-8FD0-A23C3CCB95DC}">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04820D8-6426-40AE-B916-777DB224CA22}">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May 2020 -  Certificate of Occupancy</a:t>
          </a:r>
        </a:p>
      </dgm:t>
    </dgm:pt>
    <dgm:pt modelId="{E92CB0A1-6609-4B60-9B58-DBF63D40C9D2}" type="parTrans" cxnId="{807A4EE3-0CFA-424A-BA8A-652AAB05FBAE}">
      <dgm:prSet/>
      <dgm:spPr/>
      <dgm:t>
        <a:bodyPr/>
        <a:lstStyle/>
        <a:p>
          <a:endParaRPr lang="en-US"/>
        </a:p>
      </dgm:t>
    </dgm:pt>
    <dgm:pt modelId="{265B6E17-917C-4648-9A8F-FDC47A44E8BD}" type="sibTrans" cxnId="{807A4EE3-0CFA-424A-BA8A-652AAB05FBAE}">
      <dgm:prSet/>
      <dgm:spPr/>
      <dgm:t>
        <a:bodyPr/>
        <a:lstStyle/>
        <a:p>
          <a:endParaRPr lang="en-US"/>
        </a:p>
      </dgm:t>
    </dgm:pt>
    <dgm:pt modelId="{58A31F06-F581-438E-901F-CFCED0BB44E4}">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Apr. 2020 - Construction substantially done</a:t>
          </a:r>
        </a:p>
      </dgm:t>
    </dgm:pt>
    <dgm:pt modelId="{7D388919-EAC5-4200-9BB6-4A1436736927}" type="parTrans" cxnId="{5323BE59-AFB6-4417-B436-A9FC81FC3711}">
      <dgm:prSet/>
      <dgm:spPr/>
      <dgm:t>
        <a:bodyPr/>
        <a:lstStyle/>
        <a:p>
          <a:endParaRPr lang="en-US"/>
        </a:p>
      </dgm:t>
    </dgm:pt>
    <dgm:pt modelId="{BDCB139F-7A42-4336-AED1-74C825132CEA}" type="sibTrans" cxnId="{5323BE59-AFB6-4417-B436-A9FC81FC3711}">
      <dgm:prSet/>
      <dgm:spPr/>
      <dgm:t>
        <a:bodyPr/>
        <a:lstStyle/>
        <a:p>
          <a:endParaRPr lang="en-US"/>
        </a:p>
      </dgm:t>
    </dgm:pt>
    <dgm:pt modelId="{F562E83B-AC26-4C75-BB14-BDF017968B26}">
      <dgm:prSet phldrT="[Text]" custT="1"/>
      <dgm:spPr/>
      <dgm:t>
        <a:bodyPr/>
        <a:lstStyle/>
        <a:p>
          <a:r>
            <a:rPr lang="en-US" sz="2000" dirty="0">
              <a:latin typeface="Verdana" panose="020B0604030504040204" pitchFamily="34" charset="0"/>
              <a:ea typeface="Verdana" panose="020B0604030504040204" pitchFamily="34" charset="0"/>
              <a:cs typeface="Verdana" panose="020B0604030504040204" pitchFamily="34" charset="0"/>
            </a:rPr>
            <a:t>Oct. 2019 - May 2020 - Preference Policy HH’s identified, become mortgage ready</a:t>
          </a:r>
        </a:p>
      </dgm:t>
    </dgm:pt>
    <dgm:pt modelId="{BADA7E1A-179B-4768-97F1-C426A1268E23}" type="parTrans" cxnId="{6B6ACB41-FE4C-42DD-85A0-72B7BF413166}">
      <dgm:prSet/>
      <dgm:spPr/>
      <dgm:t>
        <a:bodyPr/>
        <a:lstStyle/>
        <a:p>
          <a:endParaRPr lang="en-US"/>
        </a:p>
      </dgm:t>
    </dgm:pt>
    <dgm:pt modelId="{4A964593-6C4D-4570-A284-51C782F5FFA0}" type="sibTrans" cxnId="{6B6ACB41-FE4C-42DD-85A0-72B7BF413166}">
      <dgm:prSet/>
      <dgm:spPr/>
      <dgm:t>
        <a:bodyPr/>
        <a:lstStyle/>
        <a:p>
          <a:endParaRPr lang="en-US"/>
        </a:p>
      </dgm:t>
    </dgm:pt>
    <dgm:pt modelId="{EB7B1286-663A-4779-9B4E-4F7F77A4D931}">
      <dgm:prSet phldrT="[Text]" custT="1"/>
      <dgm:spPr/>
      <dgm:t>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dgm:t>
    </dgm:pt>
    <dgm:pt modelId="{F78CC719-E971-4B36-93AF-0AB5757579B0}" type="parTrans" cxnId="{B70C1B97-C3E8-4AB9-9518-6F1B8C2E8461}">
      <dgm:prSet/>
      <dgm:spPr/>
      <dgm:t>
        <a:bodyPr/>
        <a:lstStyle/>
        <a:p>
          <a:endParaRPr lang="en-US"/>
        </a:p>
      </dgm:t>
    </dgm:pt>
    <dgm:pt modelId="{933456BF-0270-4A38-8ACE-CAA22006E53F}" type="sibTrans" cxnId="{B70C1B97-C3E8-4AB9-9518-6F1B8C2E8461}">
      <dgm:prSet/>
      <dgm:spPr/>
      <dgm:t>
        <a:bodyPr/>
        <a:lstStyle/>
        <a:p>
          <a:endParaRPr lang="en-US"/>
        </a:p>
      </dgm:t>
    </dgm:pt>
    <dgm:pt modelId="{6EC1E6F5-4B33-4721-BDC6-159D957D1004}" type="pres">
      <dgm:prSet presAssocID="{3D6BDCB7-A255-4DD0-8661-071B9D0926C9}" presName="Name0" presStyleCnt="0">
        <dgm:presLayoutVars>
          <dgm:dir/>
          <dgm:animLvl val="lvl"/>
          <dgm:resizeHandles/>
        </dgm:presLayoutVars>
      </dgm:prSet>
      <dgm:spPr/>
    </dgm:pt>
    <dgm:pt modelId="{FA224996-8568-4A06-93CC-460FE26B16FA}" type="pres">
      <dgm:prSet presAssocID="{79C3C2E4-DC4F-4BBE-9ECD-7618BF25DB0F}" presName="linNode" presStyleCnt="0"/>
      <dgm:spPr/>
    </dgm:pt>
    <dgm:pt modelId="{7DD93EEE-C7C9-4147-ABDD-624824E951FA}" type="pres">
      <dgm:prSet presAssocID="{79C3C2E4-DC4F-4BBE-9ECD-7618BF25DB0F}" presName="parentShp" presStyleLbl="node1" presStyleIdx="0" presStyleCnt="2" custScaleX="61871" custLinFactNeighborX="-14159">
        <dgm:presLayoutVars>
          <dgm:bulletEnabled val="1"/>
        </dgm:presLayoutVars>
      </dgm:prSet>
      <dgm:spPr/>
    </dgm:pt>
    <dgm:pt modelId="{6F8C8F44-E2EA-4F96-AE7B-A3975067CD08}" type="pres">
      <dgm:prSet presAssocID="{79C3C2E4-DC4F-4BBE-9ECD-7618BF25DB0F}" presName="childShp" presStyleLbl="bgAccFollowNode1" presStyleIdx="0" presStyleCnt="2" custScaleX="131216">
        <dgm:presLayoutVars>
          <dgm:bulletEnabled val="1"/>
        </dgm:presLayoutVars>
      </dgm:prSet>
      <dgm:spPr/>
    </dgm:pt>
    <dgm:pt modelId="{51FCE468-1E1C-46AC-87FD-532B7AB9AB2F}" type="pres">
      <dgm:prSet presAssocID="{83380E7A-4EE8-4905-9987-BB0434FEEEF7}" presName="spacing" presStyleCnt="0"/>
      <dgm:spPr/>
    </dgm:pt>
    <dgm:pt modelId="{14D7DB27-68D1-4BB5-BB5B-7516B5AA6E03}" type="pres">
      <dgm:prSet presAssocID="{62F2CE69-5E29-40A7-9661-3D36E4B08E14}" presName="linNode" presStyleCnt="0"/>
      <dgm:spPr/>
    </dgm:pt>
    <dgm:pt modelId="{83857FB6-4243-49AF-8AEE-DC62E2C841E2}" type="pres">
      <dgm:prSet presAssocID="{62F2CE69-5E29-40A7-9661-3D36E4B08E14}" presName="parentShp" presStyleLbl="node1" presStyleIdx="1" presStyleCnt="2" custScaleX="61871" custLinFactNeighborX="-12710">
        <dgm:presLayoutVars>
          <dgm:bulletEnabled val="1"/>
        </dgm:presLayoutVars>
      </dgm:prSet>
      <dgm:spPr/>
    </dgm:pt>
    <dgm:pt modelId="{E7C07CA4-2303-4C47-8784-855B51713F52}" type="pres">
      <dgm:prSet presAssocID="{62F2CE69-5E29-40A7-9661-3D36E4B08E14}" presName="childShp" presStyleLbl="bgAccFollowNode1" presStyleIdx="1" presStyleCnt="2" custScaleX="123856">
        <dgm:presLayoutVars>
          <dgm:bulletEnabled val="1"/>
        </dgm:presLayoutVars>
      </dgm:prSet>
      <dgm:spPr/>
    </dgm:pt>
  </dgm:ptLst>
  <dgm:cxnLst>
    <dgm:cxn modelId="{D3600306-E224-40FA-AA19-4B27521D057D}" srcId="{62F2CE69-5E29-40A7-9661-3D36E4B08E14}" destId="{E26A230C-8268-4C2A-A800-338A985B1190}" srcOrd="0" destOrd="0" parTransId="{69C289DC-FC3D-4541-93AA-257CC2895046}" sibTransId="{152A2F90-3A08-4511-A5D4-C10CC149C2A4}"/>
    <dgm:cxn modelId="{1ECD5B06-3066-458D-9D04-C2769BAA2ECE}" type="presOf" srcId="{E26A230C-8268-4C2A-A800-338A985B1190}" destId="{E7C07CA4-2303-4C47-8784-855B51713F52}" srcOrd="0" destOrd="0" presId="urn:microsoft.com/office/officeart/2005/8/layout/vList6"/>
    <dgm:cxn modelId="{F4586F2D-04A2-4273-9669-3FC4792FBB3A}" type="presOf" srcId="{3D6BDCB7-A255-4DD0-8661-071B9D0926C9}" destId="{6EC1E6F5-4B33-4721-BDC6-159D957D1004}" srcOrd="0" destOrd="0" presId="urn:microsoft.com/office/officeart/2005/8/layout/vList6"/>
    <dgm:cxn modelId="{6B6ACB41-FE4C-42DD-85A0-72B7BF413166}" srcId="{62F2CE69-5E29-40A7-9661-3D36E4B08E14}" destId="{F562E83B-AC26-4C75-BB14-BDF017968B26}" srcOrd="1" destOrd="0" parTransId="{BADA7E1A-179B-4768-97F1-C426A1268E23}" sibTransId="{4A964593-6C4D-4570-A284-51C782F5FFA0}"/>
    <dgm:cxn modelId="{8D8C0343-CA5C-49C9-AB42-81D7DE97ACA2}" type="presOf" srcId="{204820D8-6426-40AE-B916-777DB224CA22}" destId="{6F8C8F44-E2EA-4F96-AE7B-A3975067CD08}" srcOrd="0" destOrd="3" presId="urn:microsoft.com/office/officeart/2005/8/layout/vList6"/>
    <dgm:cxn modelId="{39380C43-2D62-4A2B-9124-DC93AE938FD4}" type="presOf" srcId="{DC01C11D-D7C8-423E-A1CC-951C03200B9E}" destId="{E7C07CA4-2303-4C47-8784-855B51713F52}" srcOrd="0" destOrd="2" presId="urn:microsoft.com/office/officeart/2005/8/layout/vList6"/>
    <dgm:cxn modelId="{4798C748-411F-4313-AEA3-99633476C230}" type="presOf" srcId="{F562E83B-AC26-4C75-BB14-BDF017968B26}" destId="{E7C07CA4-2303-4C47-8784-855B51713F52}" srcOrd="0" destOrd="1" presId="urn:microsoft.com/office/officeart/2005/8/layout/vList6"/>
    <dgm:cxn modelId="{0AE6646F-6C90-437E-84BF-EF3AFAC013EA}" srcId="{3D6BDCB7-A255-4DD0-8661-071B9D0926C9}" destId="{79C3C2E4-DC4F-4BBE-9ECD-7618BF25DB0F}" srcOrd="0" destOrd="0" parTransId="{3396FC59-3109-4034-8F57-5B4D0ACB5F00}" sibTransId="{83380E7A-4EE8-4905-9987-BB0434FEEEF7}"/>
    <dgm:cxn modelId="{5323BE59-AFB6-4417-B436-A9FC81FC3711}" srcId="{79C3C2E4-DC4F-4BBE-9ECD-7618BF25DB0F}" destId="{58A31F06-F581-438E-901F-CFCED0BB44E4}" srcOrd="2" destOrd="0" parTransId="{7D388919-EAC5-4200-9BB6-4A1436736927}" sibTransId="{BDCB139F-7A42-4336-AED1-74C825132CEA}"/>
    <dgm:cxn modelId="{555AED8C-DC43-4FAC-9FA1-2F9EF0ACD36E}" type="presOf" srcId="{79C3C2E4-DC4F-4BBE-9ECD-7618BF25DB0F}" destId="{7DD93EEE-C7C9-4147-ABDD-624824E951FA}" srcOrd="0" destOrd="0" presId="urn:microsoft.com/office/officeart/2005/8/layout/vList6"/>
    <dgm:cxn modelId="{A4ECBD8E-5E6C-4AEA-A87B-8FC64A9D6FE4}" type="presOf" srcId="{EB7B1286-663A-4779-9B4E-4F7F77A4D931}" destId="{6F8C8F44-E2EA-4F96-AE7B-A3975067CD08}" srcOrd="0" destOrd="0" presId="urn:microsoft.com/office/officeart/2005/8/layout/vList6"/>
    <dgm:cxn modelId="{3EFD9A90-11CA-4222-8FD0-A23C3CCB95DC}" srcId="{62F2CE69-5E29-40A7-9661-3D36E4B08E14}" destId="{DC01C11D-D7C8-423E-A1CC-951C03200B9E}" srcOrd="2" destOrd="0" parTransId="{35ED12B7-D4B0-4D76-AEA8-A81DB494F402}" sibTransId="{505320B6-029D-4869-9983-1936A2F09909}"/>
    <dgm:cxn modelId="{B70C1B97-C3E8-4AB9-9518-6F1B8C2E8461}" srcId="{79C3C2E4-DC4F-4BBE-9ECD-7618BF25DB0F}" destId="{EB7B1286-663A-4779-9B4E-4F7F77A4D931}" srcOrd="0" destOrd="0" parTransId="{F78CC719-E971-4B36-93AF-0AB5757579B0}" sibTransId="{933456BF-0270-4A38-8ACE-CAA22006E53F}"/>
    <dgm:cxn modelId="{0A5B119A-816F-4970-A0C7-CEFB0A669A98}" type="presOf" srcId="{61DFE8C6-608F-42CC-A64B-3449905DBCD9}" destId="{6F8C8F44-E2EA-4F96-AE7B-A3975067CD08}" srcOrd="0" destOrd="1" presId="urn:microsoft.com/office/officeart/2005/8/layout/vList6"/>
    <dgm:cxn modelId="{1C8537DD-0100-40AE-B1D3-27C7E22C2806}" srcId="{79C3C2E4-DC4F-4BBE-9ECD-7618BF25DB0F}" destId="{61DFE8C6-608F-42CC-A64B-3449905DBCD9}" srcOrd="1" destOrd="0" parTransId="{6046B0A9-B965-4F0B-9564-F79CBFE6A418}" sibTransId="{492D6BBC-5626-4529-9931-B2DDCC0A9E36}"/>
    <dgm:cxn modelId="{807A4EE3-0CFA-424A-BA8A-652AAB05FBAE}" srcId="{79C3C2E4-DC4F-4BBE-9ECD-7618BF25DB0F}" destId="{204820D8-6426-40AE-B916-777DB224CA22}" srcOrd="3" destOrd="0" parTransId="{E92CB0A1-6609-4B60-9B58-DBF63D40C9D2}" sibTransId="{265B6E17-917C-4648-9A8F-FDC47A44E8BD}"/>
    <dgm:cxn modelId="{24E4E1ED-DD7B-490F-9244-5A39ACF9F8F6}" type="presOf" srcId="{62F2CE69-5E29-40A7-9661-3D36E4B08E14}" destId="{83857FB6-4243-49AF-8AEE-DC62E2C841E2}" srcOrd="0" destOrd="0" presId="urn:microsoft.com/office/officeart/2005/8/layout/vList6"/>
    <dgm:cxn modelId="{0F1194F1-F5B7-491B-B32A-1051F3D0573B}" srcId="{3D6BDCB7-A255-4DD0-8661-071B9D0926C9}" destId="{62F2CE69-5E29-40A7-9661-3D36E4B08E14}" srcOrd="1" destOrd="0" parTransId="{5D5AF4F6-C97A-4246-BA7B-82FF1D848795}" sibTransId="{76F68CEA-2E7B-4345-BC34-82B3020F7072}"/>
    <dgm:cxn modelId="{51AAFAF5-0B91-4938-97C2-9A4247034868}" type="presOf" srcId="{58A31F06-F581-438E-901F-CFCED0BB44E4}" destId="{6F8C8F44-E2EA-4F96-AE7B-A3975067CD08}" srcOrd="0" destOrd="2" presId="urn:microsoft.com/office/officeart/2005/8/layout/vList6"/>
    <dgm:cxn modelId="{78C1A8A4-3C2B-49B6-80A6-7C88C9DF60E0}" type="presParOf" srcId="{6EC1E6F5-4B33-4721-BDC6-159D957D1004}" destId="{FA224996-8568-4A06-93CC-460FE26B16FA}" srcOrd="0" destOrd="0" presId="urn:microsoft.com/office/officeart/2005/8/layout/vList6"/>
    <dgm:cxn modelId="{ED94A660-681E-46C2-9B84-2252270D1AD6}" type="presParOf" srcId="{FA224996-8568-4A06-93CC-460FE26B16FA}" destId="{7DD93EEE-C7C9-4147-ABDD-624824E951FA}" srcOrd="0" destOrd="0" presId="urn:microsoft.com/office/officeart/2005/8/layout/vList6"/>
    <dgm:cxn modelId="{62CE0FC6-4FA0-4692-95E2-8A3A7FD0BD55}" type="presParOf" srcId="{FA224996-8568-4A06-93CC-460FE26B16FA}" destId="{6F8C8F44-E2EA-4F96-AE7B-A3975067CD08}" srcOrd="1" destOrd="0" presId="urn:microsoft.com/office/officeart/2005/8/layout/vList6"/>
    <dgm:cxn modelId="{09CEEC67-D278-4CCC-8703-820014E5EA45}" type="presParOf" srcId="{6EC1E6F5-4B33-4721-BDC6-159D957D1004}" destId="{51FCE468-1E1C-46AC-87FD-532B7AB9AB2F}" srcOrd="1" destOrd="0" presId="urn:microsoft.com/office/officeart/2005/8/layout/vList6"/>
    <dgm:cxn modelId="{553DDF84-9AF0-48C0-A6DE-CE4FD1737620}" type="presParOf" srcId="{6EC1E6F5-4B33-4721-BDC6-159D957D1004}" destId="{14D7DB27-68D1-4BB5-BB5B-7516B5AA6E03}" srcOrd="2" destOrd="0" presId="urn:microsoft.com/office/officeart/2005/8/layout/vList6"/>
    <dgm:cxn modelId="{0B31A038-36C4-4136-8211-BBE10CB2E3AB}" type="presParOf" srcId="{14D7DB27-68D1-4BB5-BB5B-7516B5AA6E03}" destId="{83857FB6-4243-49AF-8AEE-DC62E2C841E2}" srcOrd="0" destOrd="0" presId="urn:microsoft.com/office/officeart/2005/8/layout/vList6"/>
    <dgm:cxn modelId="{19EC32C9-E5A1-49AB-9EB4-C3181D632C91}" type="presParOf" srcId="{14D7DB27-68D1-4BB5-BB5B-7516B5AA6E03}" destId="{E7C07CA4-2303-4C47-8784-855B51713F5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8F44-E2EA-4F96-AE7B-A3975067CD08}">
      <dsp:nvSpPr>
        <dsp:cNvPr id="0" name=""/>
        <dsp:cNvSpPr/>
      </dsp:nvSpPr>
      <dsp:spPr>
        <a:xfrm>
          <a:off x="2209800" y="496"/>
          <a:ext cx="6512100" cy="1934765"/>
        </a:xfrm>
        <a:prstGeom prst="rightArrow">
          <a:avLst>
            <a:gd name="adj1" fmla="val 75000"/>
            <a:gd name="adj2" fmla="val 50000"/>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Mar. 2017	 - PG submits NOFA response</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Apr. 2017 	-  PG receives exclusive rights 		    to negotiate with PHB</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Apr-Oct. 2017 - PG structures proposal to		        meet PHB's requests</a:t>
          </a:r>
        </a:p>
      </dsp:txBody>
      <dsp:txXfrm>
        <a:off x="2209800" y="242342"/>
        <a:ext cx="5786563" cy="1451073"/>
      </dsp:txXfrm>
    </dsp:sp>
    <dsp:sp modelId="{7DD93EEE-C7C9-4147-ABDD-624824E951FA}">
      <dsp:nvSpPr>
        <dsp:cNvPr id="0" name=""/>
        <dsp:cNvSpPr/>
      </dsp:nvSpPr>
      <dsp:spPr>
        <a:xfrm>
          <a:off x="0" y="496"/>
          <a:ext cx="2168702" cy="193476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NOFA</a:t>
          </a:r>
        </a:p>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Negotiation</a:t>
          </a:r>
        </a:p>
      </dsp:txBody>
      <dsp:txXfrm>
        <a:off x="94447" y="94943"/>
        <a:ext cx="1979808" cy="1745871"/>
      </dsp:txXfrm>
    </dsp:sp>
    <dsp:sp modelId="{E7C07CA4-2303-4C47-8784-855B51713F52}">
      <dsp:nvSpPr>
        <dsp:cNvPr id="0" name=""/>
        <dsp:cNvSpPr/>
      </dsp:nvSpPr>
      <dsp:spPr>
        <a:xfrm>
          <a:off x="2209800" y="2128738"/>
          <a:ext cx="6512100" cy="1934765"/>
        </a:xfrm>
        <a:prstGeom prst="rightArrow">
          <a:avLst>
            <a:gd name="adj1" fmla="val 75000"/>
            <a:gd name="adj2" fmla="val 50000"/>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2017 - Oversight </a:t>
          </a:r>
          <a:r>
            <a:rPr lang="en-US" sz="2000" kern="1200" dirty="0" err="1">
              <a:latin typeface="Verdana" panose="020B0604030504040204" pitchFamily="34" charset="0"/>
              <a:ea typeface="Verdana" panose="020B0604030504040204" pitchFamily="34" charset="0"/>
              <a:cs typeface="Verdana" panose="020B0604030504040204" pitchFamily="34" charset="0"/>
            </a:rPr>
            <a:t>Cmte</a:t>
          </a:r>
          <a:r>
            <a:rPr lang="en-US" sz="2000" kern="1200" dirty="0">
              <a:latin typeface="Verdana" panose="020B0604030504040204" pitchFamily="34" charset="0"/>
              <a:ea typeface="Verdana" panose="020B0604030504040204" pitchFamily="34" charset="0"/>
              <a:cs typeface="Verdana" panose="020B0604030504040204" pitchFamily="34" charset="0"/>
            </a:rPr>
            <a:t>. presentation</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2017 - Reservation of Funds Awarded</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Nov-Mar. 2017 - Pre-Development Loan 		       Negotiations</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Mar. 2017 - Close Pre-Development Loan</a:t>
          </a:r>
        </a:p>
      </dsp:txBody>
      <dsp:txXfrm>
        <a:off x="2209800" y="2370584"/>
        <a:ext cx="5786563" cy="1451073"/>
      </dsp:txXfrm>
    </dsp:sp>
    <dsp:sp modelId="{83857FB6-4243-49AF-8AEE-DC62E2C841E2}">
      <dsp:nvSpPr>
        <dsp:cNvPr id="0" name=""/>
        <dsp:cNvSpPr/>
      </dsp:nvSpPr>
      <dsp:spPr>
        <a:xfrm>
          <a:off x="0" y="2128738"/>
          <a:ext cx="2168702" cy="1934765"/>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Project Planning</a:t>
          </a:r>
        </a:p>
      </dsp:txBody>
      <dsp:txXfrm>
        <a:off x="94447" y="2223185"/>
        <a:ext cx="1979808"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8F44-E2EA-4F96-AE7B-A3975067CD08}">
      <dsp:nvSpPr>
        <dsp:cNvPr id="0" name=""/>
        <dsp:cNvSpPr/>
      </dsp:nvSpPr>
      <dsp:spPr>
        <a:xfrm>
          <a:off x="2327042" y="0"/>
          <a:ext cx="6445635" cy="2190696"/>
        </a:xfrm>
        <a:prstGeom prst="rightArrow">
          <a:avLst>
            <a:gd name="adj1" fmla="val 75000"/>
            <a:gd name="adj2" fmla="val 50000"/>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2017 - June 2018 - Plan/Spec. Dev.</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Feb. 2018 - Sept. 2018 - Design Review</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Aug. 2018 - Nov. 2018 – Finalize Construction Documents</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2018 – Mar. 2019– Permitting</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2018 – Feb. 2019 - Bidding</a:t>
          </a:r>
        </a:p>
        <a:p>
          <a:pPr marL="228600" lvl="1" indent="-228600" algn="l" defTabSz="889000">
            <a:lnSpc>
              <a:spcPct val="90000"/>
            </a:lnSpc>
            <a:spcBef>
              <a:spcPct val="0"/>
            </a:spcBef>
            <a:spcAft>
              <a:spcPct val="15000"/>
            </a:spcAft>
            <a:buChar char="•"/>
          </a:pPr>
          <a:endParaRPr lang="en-US" sz="2000" kern="1200" dirty="0">
            <a:latin typeface="Verdana" panose="020B0604030504040204" pitchFamily="34" charset="0"/>
            <a:ea typeface="Verdana" panose="020B0604030504040204" pitchFamily="34" charset="0"/>
            <a:cs typeface="Verdana" panose="020B0604030504040204" pitchFamily="34" charset="0"/>
          </a:endParaRPr>
        </a:p>
      </dsp:txBody>
      <dsp:txXfrm>
        <a:off x="2327042" y="273837"/>
        <a:ext cx="5624124" cy="1643022"/>
      </dsp:txXfrm>
    </dsp:sp>
    <dsp:sp modelId="{7DD93EEE-C7C9-4147-ABDD-624824E951FA}">
      <dsp:nvSpPr>
        <dsp:cNvPr id="0" name=""/>
        <dsp:cNvSpPr/>
      </dsp:nvSpPr>
      <dsp:spPr>
        <a:xfrm>
          <a:off x="0" y="187449"/>
          <a:ext cx="2323057" cy="1817191"/>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Pre-Development</a:t>
          </a:r>
        </a:p>
      </dsp:txBody>
      <dsp:txXfrm>
        <a:off x="88708" y="276157"/>
        <a:ext cx="2145641" cy="1639775"/>
      </dsp:txXfrm>
    </dsp:sp>
    <dsp:sp modelId="{E7C07CA4-2303-4C47-8784-855B51713F52}">
      <dsp:nvSpPr>
        <dsp:cNvPr id="0" name=""/>
        <dsp:cNvSpPr/>
      </dsp:nvSpPr>
      <dsp:spPr>
        <a:xfrm>
          <a:off x="2213003" y="2373808"/>
          <a:ext cx="6521538" cy="1817191"/>
        </a:xfrm>
        <a:prstGeom prst="rightArrow">
          <a:avLst>
            <a:gd name="adj1" fmla="val 75000"/>
            <a:gd name="adj2" fmla="val 50000"/>
          </a:avLst>
        </a:prstGeom>
        <a:solidFill>
          <a:schemeClr val="accent4">
            <a:tint val="40000"/>
            <a:alpha val="90000"/>
            <a:hueOff val="-3945710"/>
            <a:satOff val="22157"/>
            <a:lumOff val="1408"/>
            <a:alphaOff val="0"/>
          </a:schemeClr>
        </a:solidFill>
        <a:ln w="11429" cap="flat" cmpd="sng" algn="ctr">
          <a:solidFill>
            <a:schemeClr val="accent4">
              <a:tint val="40000"/>
              <a:alpha val="90000"/>
              <a:hueOff val="-3945710"/>
              <a:satOff val="22157"/>
              <a:lumOff val="140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Apr. 2017 – Mar. 2019 – Secure GAP funds</a:t>
          </a:r>
        </a:p>
        <a:p>
          <a:pPr marL="228600" lvl="1" indent="-228600" algn="l" defTabSz="889000">
            <a:lnSpc>
              <a:spcPct val="90000"/>
            </a:lnSpc>
            <a:spcBef>
              <a:spcPct val="0"/>
            </a:spcBef>
            <a:spcAft>
              <a:spcPct val="15000"/>
            </a:spcAft>
            <a:buChar char="•"/>
          </a:pPr>
          <a:r>
            <a:rPr lang="en-US" sz="2000" kern="1200" dirty="0">
              <a:solidFill>
                <a:schemeClr val="tx1"/>
              </a:solidFill>
              <a:latin typeface="Verdana" panose="020B0604030504040204" pitchFamily="34" charset="0"/>
              <a:ea typeface="Verdana" panose="020B0604030504040204" pitchFamily="34" charset="0"/>
              <a:cs typeface="Verdana" panose="020B0604030504040204" pitchFamily="34" charset="0"/>
            </a:rPr>
            <a:t>Dec. 2017 - Apr. 2018 - OHCS LIFT Funds</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2017 - Mar. 2019 - Construction Loan</a:t>
          </a:r>
          <a:endParaRPr lang="en-US" sz="20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Nov. 2017 – Mar. 2019 – Permanent Loan</a:t>
          </a:r>
        </a:p>
        <a:p>
          <a:pPr marL="228600" lvl="1" indent="-228600" algn="l" defTabSz="889000">
            <a:lnSpc>
              <a:spcPct val="90000"/>
            </a:lnSpc>
            <a:spcBef>
              <a:spcPct val="0"/>
            </a:spcBef>
            <a:spcAft>
              <a:spcPct val="15000"/>
            </a:spcAft>
            <a:buChar char="•"/>
          </a:pPr>
          <a:endParaRPr lang="en-US" sz="2000" kern="1200" dirty="0">
            <a:latin typeface="Verdana" panose="020B0604030504040204" pitchFamily="34" charset="0"/>
            <a:ea typeface="Verdana" panose="020B0604030504040204" pitchFamily="34" charset="0"/>
            <a:cs typeface="Verdana" panose="020B0604030504040204" pitchFamily="34" charset="0"/>
          </a:endParaRPr>
        </a:p>
      </dsp:txBody>
      <dsp:txXfrm>
        <a:off x="2213003" y="2600957"/>
        <a:ext cx="5840091" cy="1362893"/>
      </dsp:txXfrm>
    </dsp:sp>
    <dsp:sp modelId="{83857FB6-4243-49AF-8AEE-DC62E2C841E2}">
      <dsp:nvSpPr>
        <dsp:cNvPr id="0" name=""/>
        <dsp:cNvSpPr/>
      </dsp:nvSpPr>
      <dsp:spPr>
        <a:xfrm>
          <a:off x="0" y="2373112"/>
          <a:ext cx="2171845" cy="1817191"/>
        </a:xfrm>
        <a:prstGeom prst="roundRect">
          <a:avLst/>
        </a:prstGeom>
        <a:solidFill>
          <a:schemeClr val="accent4">
            <a:hueOff val="-4464770"/>
            <a:satOff val="26899"/>
            <a:lumOff val="215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Financing</a:t>
          </a:r>
        </a:p>
      </dsp:txBody>
      <dsp:txXfrm>
        <a:off x="88708" y="2461820"/>
        <a:ext cx="1994429" cy="1639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8F44-E2EA-4F96-AE7B-A3975067CD08}">
      <dsp:nvSpPr>
        <dsp:cNvPr id="0" name=""/>
        <dsp:cNvSpPr/>
      </dsp:nvSpPr>
      <dsp:spPr>
        <a:xfrm>
          <a:off x="2097155" y="496"/>
          <a:ext cx="6663266" cy="1934765"/>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Apr. 2019 - Construction begins</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Apr. 2020 - Construction substantially done</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May 2020 -  Certificate of Occupancy</a:t>
          </a:r>
        </a:p>
      </dsp:txBody>
      <dsp:txXfrm>
        <a:off x="2097155" y="242342"/>
        <a:ext cx="5937729" cy="1451073"/>
      </dsp:txXfrm>
    </dsp:sp>
    <dsp:sp modelId="{7DD93EEE-C7C9-4147-ABDD-624824E951FA}">
      <dsp:nvSpPr>
        <dsp:cNvPr id="0" name=""/>
        <dsp:cNvSpPr/>
      </dsp:nvSpPr>
      <dsp:spPr>
        <a:xfrm>
          <a:off x="0" y="496"/>
          <a:ext cx="2094576" cy="1934765"/>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Verdana" panose="020B0604030504040204" pitchFamily="34" charset="0"/>
              <a:ea typeface="Verdana" panose="020B0604030504040204" pitchFamily="34" charset="0"/>
              <a:cs typeface="Verdana" panose="020B0604030504040204" pitchFamily="34" charset="0"/>
            </a:rPr>
            <a:t>Development</a:t>
          </a:r>
        </a:p>
      </dsp:txBody>
      <dsp:txXfrm>
        <a:off x="94447" y="94943"/>
        <a:ext cx="1905682" cy="1745871"/>
      </dsp:txXfrm>
    </dsp:sp>
    <dsp:sp modelId="{E7C07CA4-2303-4C47-8784-855B51713F52}">
      <dsp:nvSpPr>
        <dsp:cNvPr id="0" name=""/>
        <dsp:cNvSpPr/>
      </dsp:nvSpPr>
      <dsp:spPr>
        <a:xfrm>
          <a:off x="2209800" y="2128738"/>
          <a:ext cx="6512100" cy="1934765"/>
        </a:xfrm>
        <a:prstGeom prst="rightArrow">
          <a:avLst>
            <a:gd name="adj1" fmla="val 75000"/>
            <a:gd name="adj2" fmla="val 50000"/>
          </a:avLst>
        </a:prstGeom>
        <a:solidFill>
          <a:schemeClr val="accent5">
            <a:tint val="40000"/>
            <a:alpha val="90000"/>
            <a:hueOff val="-10740482"/>
            <a:satOff val="48253"/>
            <a:lumOff val="3317"/>
            <a:alphaOff val="0"/>
          </a:schemeClr>
        </a:solidFill>
        <a:ln w="11429" cap="flat" cmpd="sng" algn="ctr">
          <a:solidFill>
            <a:schemeClr val="accent5">
              <a:tint val="40000"/>
              <a:alpha val="90000"/>
              <a:hueOff val="-10740482"/>
              <a:satOff val="48253"/>
              <a:lumOff val="331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Oct. 2019 - May 2020 - Preference Policy HH’s identified, become mortgage ready</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cs typeface="Verdana" panose="020B0604030504040204" pitchFamily="34" charset="0"/>
            </a:rPr>
            <a:t>Dec. 2020 - Sales complete</a:t>
          </a:r>
        </a:p>
      </dsp:txBody>
      <dsp:txXfrm>
        <a:off x="2209800" y="2370584"/>
        <a:ext cx="5786563" cy="1451073"/>
      </dsp:txXfrm>
    </dsp:sp>
    <dsp:sp modelId="{83857FB6-4243-49AF-8AEE-DC62E2C841E2}">
      <dsp:nvSpPr>
        <dsp:cNvPr id="0" name=""/>
        <dsp:cNvSpPr/>
      </dsp:nvSpPr>
      <dsp:spPr>
        <a:xfrm>
          <a:off x="0" y="2128738"/>
          <a:ext cx="2168702" cy="1934765"/>
        </a:xfrm>
        <a:prstGeom prst="roundRect">
          <a:avLst/>
        </a:prstGeom>
        <a:solidFill>
          <a:schemeClr val="accent5">
            <a:hueOff val="-9933876"/>
            <a:satOff val="39811"/>
            <a:lumOff val="862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cs typeface="Verdana" panose="020B0604030504040204" pitchFamily="34" charset="0"/>
            </a:rPr>
            <a:t>Marketing</a:t>
          </a:r>
        </a:p>
      </dsp:txBody>
      <dsp:txXfrm>
        <a:off x="94447" y="2223185"/>
        <a:ext cx="1979808" cy="174587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2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44BE8FA-6BFB-4267-8E76-59F7DB4D9AF5}" type="datetimeFigureOut">
              <a:rPr lang="en-US" smtClean="0"/>
              <a:pPr/>
              <a:t>11/6/2017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2CA6222-3977-48DC-9042-6E074AE24093}" type="slidenum">
              <a:rPr lang="en-US" smtClean="0"/>
              <a:pPr/>
              <a:t>‹#›</a:t>
            </a:fld>
            <a:endParaRPr lang="en-US"/>
          </a:p>
        </p:txBody>
      </p:sp>
    </p:spTree>
    <p:extLst>
      <p:ext uri="{BB962C8B-B14F-4D97-AF65-F5344CB8AC3E}">
        <p14:creationId xmlns:p14="http://schemas.microsoft.com/office/powerpoint/2010/main" val="416783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presents 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52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Jeana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33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Jeana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64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Jeana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81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Chelsea – Answer Questions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72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OHCS: King Parks is 1 of 3 Portland</a:t>
            </a:r>
            <a:r>
              <a:rPr lang="en-US" baseline="0" dirty="0"/>
              <a:t> developments submitted, but is ranked #2 and not funded.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CA6222-3977-48DC-9042-6E074AE24093}"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3537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CA6222-3977-48DC-9042-6E074AE24093}" type="slidenum">
              <a:rPr lang="en-US" smtClean="0"/>
              <a:pPr/>
              <a:t>49</a:t>
            </a:fld>
            <a:endParaRPr lang="en-US"/>
          </a:p>
        </p:txBody>
      </p:sp>
    </p:spTree>
    <p:extLst>
      <p:ext uri="{BB962C8B-B14F-4D97-AF65-F5344CB8AC3E}">
        <p14:creationId xmlns:p14="http://schemas.microsoft.com/office/powerpoint/2010/main" val="212257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58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 Bring market rate comparisons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14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team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52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64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35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Diane</a:t>
            </a:r>
            <a:r>
              <a:rPr lang="en-US" baseline="0" dirty="0"/>
              <a:t> introduces </a:t>
            </a:r>
            <a:r>
              <a:rPr lang="en-US" baseline="0" dirty="0" err="1"/>
              <a:t>Jeana</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23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Jeana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61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Jeana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2552D-E6F2-4072-B805-5AF7C2DBE5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11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F265AC-E36E-46B0-BD3B-C80B46831B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7565D8-7F08-4FDA-B0F6-AE9997A4F4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8472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384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15646" y="735579"/>
            <a:ext cx="6712706" cy="360740"/>
          </a:xfrm>
        </p:spPr>
        <p:txBody>
          <a:bodyPr lIns="0" tIns="0" rIns="0" bIns="0"/>
          <a:lstStyle>
            <a:lvl1pPr>
              <a:defRPr sz="2344"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289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15646" y="735579"/>
            <a:ext cx="6712706" cy="360740"/>
          </a:xfrm>
        </p:spPr>
        <p:txBody>
          <a:bodyPr lIns="0" tIns="0" rIns="0" bIns="0"/>
          <a:lstStyle>
            <a:lvl1pPr>
              <a:defRPr sz="2344"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969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15646" y="735579"/>
            <a:ext cx="6712706" cy="360740"/>
          </a:xfrm>
        </p:spPr>
        <p:txBody>
          <a:bodyPr lIns="0" tIns="0" rIns="0" bIns="0"/>
          <a:lstStyle>
            <a:lvl1pPr>
              <a:defRPr sz="2344"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9386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143999" cy="505420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4679156"/>
            <a:ext cx="9144000" cy="1017984"/>
          </a:xfrm>
          <a:custGeom>
            <a:avLst/>
            <a:gdLst/>
            <a:ahLst/>
            <a:cxnLst/>
            <a:rect l="l" t="t" r="r" b="b"/>
            <a:pathLst>
              <a:path w="9753600" h="1085850">
                <a:moveTo>
                  <a:pt x="0" y="1085849"/>
                </a:moveTo>
                <a:lnTo>
                  <a:pt x="0" y="0"/>
                </a:lnTo>
                <a:lnTo>
                  <a:pt x="9753599" y="0"/>
                </a:lnTo>
                <a:lnTo>
                  <a:pt x="9753599" y="1085849"/>
                </a:lnTo>
                <a:lnTo>
                  <a:pt x="0" y="1085849"/>
                </a:lnTo>
                <a:close/>
              </a:path>
            </a:pathLst>
          </a:custGeom>
          <a:solidFill>
            <a:srgbClr val="00AED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924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C6DB3D8-A6A9-44CE-A9B1-2F476C124CFE}" type="datetimeFigureOut">
              <a:rPr lang="en-US" smtClean="0"/>
              <a:t>11/6/2017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CF50AB-8E54-4CC5-BB9F-63B755E7601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a:t>Click to edit Master title style</a:t>
            </a:r>
          </a:p>
        </p:txBody>
      </p:sp>
      <p:pic>
        <p:nvPicPr>
          <p:cNvPr id="20" name="Picture 2" descr="\\AVALON\Shared\SHARED_PGMS_SH\Logos\Proud_Ground_Logos\Web\pg_logo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3664" y="307150"/>
            <a:ext cx="2874883" cy="190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3757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C6DB3D8-A6A9-44CE-A9B1-2F476C124CF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8CF50AB-8E54-4CC5-BB9F-63B755E7601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2" descr="\\AVALON\Shared\SHARED_PGMS_SH\Logos\Proud_Ground_Logos\Web\pg_logo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32" y="228600"/>
            <a:ext cx="1565136" cy="103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9825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C6DB3D8-A6A9-44CE-A9B1-2F476C124CFE}" type="datetimeFigureOut">
              <a:rPr lang="en-US" smtClean="0"/>
              <a:t>11/6/2017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8CF50AB-8E54-4CC5-BB9F-63B755E7601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085225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3E034E-06BF-41D6-8D71-8224B4E8E22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C6DB3D8-A6A9-44CE-A9B1-2F476C124CF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F50AB-8E54-4CC5-BB9F-63B755E7601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87010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C6DB3D8-A6A9-44CE-A9B1-2F476C124CFE}" type="datetimeFigureOut">
              <a:rPr lang="en-US" smtClean="0"/>
              <a:t>11/6/2017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8CF50AB-8E54-4CC5-BB9F-63B755E76013}"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09998365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6DB3D8-A6A9-44CE-A9B1-2F476C124CFE}"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8CF50AB-8E54-4CC5-BB9F-63B755E76013}" type="slidenum">
              <a:rPr lang="en-US" smtClean="0"/>
              <a:t>‹#›</a:t>
            </a:fld>
            <a:endParaRPr lang="en-US"/>
          </a:p>
        </p:txBody>
      </p:sp>
    </p:spTree>
    <p:extLst>
      <p:ext uri="{BB962C8B-B14F-4D97-AF65-F5344CB8AC3E}">
        <p14:creationId xmlns:p14="http://schemas.microsoft.com/office/powerpoint/2010/main" val="3449567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C6DB3D8-A6A9-44CE-A9B1-2F476C124CFE}"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8CF50AB-8E54-4CC5-BB9F-63B755E76013}" type="slidenum">
              <a:rPr lang="en-US" smtClean="0"/>
              <a:t>‹#›</a:t>
            </a:fld>
            <a:endParaRPr lang="en-US"/>
          </a:p>
        </p:txBody>
      </p:sp>
    </p:spTree>
    <p:extLst>
      <p:ext uri="{BB962C8B-B14F-4D97-AF65-F5344CB8AC3E}">
        <p14:creationId xmlns:p14="http://schemas.microsoft.com/office/powerpoint/2010/main" val="1493203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8CF50AB-8E54-4CC5-BB9F-63B755E7601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C6DB3D8-A6A9-44CE-A9B1-2F476C124CFE}" type="datetimeFigureOut">
              <a:rPr lang="en-US" smtClean="0"/>
              <a:t>11/6/2017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83572508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8CF50AB-8E54-4CC5-BB9F-63B755E7601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C6DB3D8-A6A9-44CE-A9B1-2F476C124CFE}" type="datetimeFigureOut">
              <a:rPr lang="en-US" smtClean="0"/>
              <a:t>11/6/2017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3849604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6DB3D8-A6A9-44CE-A9B1-2F476C124CF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F50AB-8E54-4CC5-BB9F-63B755E76013}" type="slidenum">
              <a:rPr lang="en-US" smtClean="0"/>
              <a:t>‹#›</a:t>
            </a:fld>
            <a:endParaRPr lang="en-US"/>
          </a:p>
        </p:txBody>
      </p:sp>
    </p:spTree>
    <p:extLst>
      <p:ext uri="{BB962C8B-B14F-4D97-AF65-F5344CB8AC3E}">
        <p14:creationId xmlns:p14="http://schemas.microsoft.com/office/powerpoint/2010/main" val="107525851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8CF50AB-8E54-4CC5-BB9F-63B755E7601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6DB3D8-A6A9-44CE-A9B1-2F476C124CF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6177874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1"/>
            <a:ext cx="7772400" cy="609600"/>
          </a:xfrm>
        </p:spPr>
        <p:txBody>
          <a:bodyPr anchor="t"/>
          <a:lstStyle>
            <a:lvl1pPr algn="ctr">
              <a:defRPr sz="3200" b="0" cap="all" baseline="0"/>
            </a:lvl1pPr>
          </a:lstStyle>
          <a:p>
            <a:r>
              <a:rPr lang="en-US" dirty="0"/>
              <a:t>Gateway/Glisan and Gateway TIF RFP</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a:lvl1pPr>
          </a:lstStyle>
          <a:p>
            <a:pPr>
              <a:defRPr/>
            </a:pPr>
            <a:r>
              <a:rPr lang="en-US"/>
              <a:t>December 16, 2010</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400"/>
            </a:lvl1pPr>
          </a:lstStyle>
          <a:p>
            <a:pPr>
              <a:defRPr/>
            </a:pPr>
            <a:r>
              <a:rPr lang="en-US"/>
              <a:t>RFP Information Session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pPr>
              <a:defRPr/>
            </a:pPr>
            <a:fld id="{72B068EC-4C64-4608-850B-CA897F367F6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4997DD-4625-4376-A8C9-CEC6E469AE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D796137-2D19-4E52-90CE-4243B99894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2A38A34-BFB7-4161-A0BF-4508A47ED9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C84E2A-A376-4E78-B026-3F656AE162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info session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001BC1-2CFF-441F-8B6E-5A676C7EA1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Gateway/Glisan and Gateway TIF RFP</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inal 1.gif"/>
          <p:cNvPicPr>
            <a:picLocks noChangeAspect="1"/>
          </p:cNvPicPr>
          <p:nvPr userDrawn="1"/>
        </p:nvPicPr>
        <p:blipFill>
          <a:blip r:embed="rId13" cstate="print">
            <a:duotone>
              <a:schemeClr val="accent6">
                <a:shade val="45000"/>
                <a:satMod val="135000"/>
              </a:schemeClr>
              <a:prstClr val="white"/>
            </a:duotone>
          </a:blip>
          <a:stretch>
            <a:fillRect/>
          </a:stretch>
        </p:blipFill>
        <p:spPr>
          <a:xfrm>
            <a:off x="1676397" y="0"/>
            <a:ext cx="7467603" cy="533401"/>
          </a:xfrm>
          <a:prstGeom prst="rect">
            <a:avLst/>
          </a:prstGeom>
        </p:spPr>
      </p:pic>
      <p:pic>
        <p:nvPicPr>
          <p:cNvPr id="8" name="Picture 7" descr="Final 1.gif"/>
          <p:cNvPicPr>
            <a:picLocks noChangeAspect="1"/>
          </p:cNvPicPr>
          <p:nvPr userDrawn="1"/>
        </p:nvPicPr>
        <p:blipFill>
          <a:blip r:embed="rId13" cstate="print">
            <a:duotone>
              <a:schemeClr val="accent6">
                <a:shade val="45000"/>
                <a:satMod val="135000"/>
              </a:schemeClr>
              <a:prstClr val="white"/>
            </a:duotone>
          </a:blip>
          <a:stretch>
            <a:fillRect/>
          </a:stretch>
        </p:blipFill>
        <p:spPr>
          <a:xfrm>
            <a:off x="0" y="0"/>
            <a:ext cx="7467578" cy="533399"/>
          </a:xfrm>
          <a:prstGeom prst="rect">
            <a:avLst/>
          </a:prstGeom>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p:txStyles>
    <p:titleStyle>
      <a:lvl1pPr algn="ctr" rtl="0" eaLnBrk="0" fontAlgn="base" hangingPunct="0">
        <a:spcBef>
          <a:spcPct val="0"/>
        </a:spcBef>
        <a:spcAft>
          <a:spcPct val="0"/>
        </a:spcAft>
        <a:defRPr sz="32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 y="0"/>
            <a:ext cx="9135070" cy="491133"/>
          </a:xfrm>
          <a:custGeom>
            <a:avLst/>
            <a:gdLst/>
            <a:ahLst/>
            <a:cxnLst/>
            <a:rect l="l" t="t" r="r" b="b"/>
            <a:pathLst>
              <a:path w="9744075" h="523875">
                <a:moveTo>
                  <a:pt x="0" y="0"/>
                </a:moveTo>
                <a:lnTo>
                  <a:pt x="9743984" y="0"/>
                </a:lnTo>
                <a:lnTo>
                  <a:pt x="9743984" y="523875"/>
                </a:lnTo>
                <a:lnTo>
                  <a:pt x="0" y="523875"/>
                </a:lnTo>
                <a:lnTo>
                  <a:pt x="0" y="0"/>
                </a:lnTo>
                <a:close/>
              </a:path>
            </a:pathLst>
          </a:custGeom>
          <a:solidFill>
            <a:srgbClr val="00AED6"/>
          </a:solidFill>
        </p:spPr>
        <p:txBody>
          <a:bodyPr wrap="square" lIns="0" tIns="0" rIns="0" bIns="0" rtlCol="0"/>
          <a:lstStyle/>
          <a:p>
            <a:endParaRPr/>
          </a:p>
        </p:txBody>
      </p:sp>
      <p:sp>
        <p:nvSpPr>
          <p:cNvPr id="17" name="bk object 17"/>
          <p:cNvSpPr/>
          <p:nvPr/>
        </p:nvSpPr>
        <p:spPr>
          <a:xfrm>
            <a:off x="1220" y="6590110"/>
            <a:ext cx="9132689" cy="258961"/>
          </a:xfrm>
          <a:custGeom>
            <a:avLst/>
            <a:gdLst/>
            <a:ahLst/>
            <a:cxnLst/>
            <a:rect l="l" t="t" r="r" b="b"/>
            <a:pathLst>
              <a:path w="9741535" h="276225">
                <a:moveTo>
                  <a:pt x="0" y="0"/>
                </a:moveTo>
                <a:lnTo>
                  <a:pt x="9741470" y="0"/>
                </a:lnTo>
                <a:lnTo>
                  <a:pt x="9741470" y="276225"/>
                </a:lnTo>
                <a:lnTo>
                  <a:pt x="0" y="276225"/>
                </a:lnTo>
                <a:lnTo>
                  <a:pt x="0" y="0"/>
                </a:lnTo>
                <a:close/>
              </a:path>
            </a:pathLst>
          </a:custGeom>
          <a:solidFill>
            <a:srgbClr val="00AED6"/>
          </a:solidFill>
        </p:spPr>
        <p:txBody>
          <a:bodyPr wrap="square" lIns="0" tIns="0" rIns="0" bIns="0" rtlCol="0"/>
          <a:lstStyle/>
          <a:p>
            <a:endParaRPr/>
          </a:p>
        </p:txBody>
      </p:sp>
      <p:sp>
        <p:nvSpPr>
          <p:cNvPr id="2" name="Holder 2"/>
          <p:cNvSpPr>
            <a:spLocks noGrp="1"/>
          </p:cNvSpPr>
          <p:nvPr>
            <p:ph type="title"/>
          </p:nvPr>
        </p:nvSpPr>
        <p:spPr>
          <a:xfrm>
            <a:off x="1215646" y="735579"/>
            <a:ext cx="6712706" cy="384721"/>
          </a:xfrm>
          <a:prstGeom prst="rect">
            <a:avLst/>
          </a:prstGeom>
        </p:spPr>
        <p:txBody>
          <a:bodyPr wrap="square" lIns="0" tIns="0" rIns="0" bIns="0">
            <a:spAutoFit/>
          </a:bodyPr>
          <a:lstStyle>
            <a:lvl1pPr>
              <a:defRPr sz="2500" b="0" i="0">
                <a:solidFill>
                  <a:schemeClr val="tx1"/>
                </a:solidFill>
                <a:latin typeface="Arial"/>
                <a:cs typeface="Arial"/>
              </a:defRPr>
            </a:lvl1pPr>
          </a:lstStyle>
          <a:p>
            <a:endParaRPr/>
          </a:p>
        </p:txBody>
      </p:sp>
      <p:sp>
        <p:nvSpPr>
          <p:cNvPr id="3" name="Holder 3"/>
          <p:cNvSpPr>
            <a:spLocks noGrp="1"/>
          </p:cNvSpPr>
          <p:nvPr>
            <p:ph type="body" idx="1"/>
          </p:nvPr>
        </p:nvSpPr>
        <p:spPr>
          <a:xfrm>
            <a:off x="285145" y="3123724"/>
            <a:ext cx="857370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11/6/2017</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055979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Lst>
  <p:txStyles>
    <p:titleStyle>
      <a:lvl1pPr>
        <a:defRPr>
          <a:latin typeface="+mj-lt"/>
          <a:ea typeface="+mj-ea"/>
          <a:cs typeface="+mj-cs"/>
        </a:defRPr>
      </a:lvl1pPr>
    </p:titleStyle>
    <p:bodyStyle>
      <a:lvl1pPr marL="0">
        <a:defRPr>
          <a:latin typeface="+mn-lt"/>
          <a:ea typeface="+mn-ea"/>
          <a:cs typeface="+mn-cs"/>
        </a:defRPr>
      </a:lvl1pPr>
      <a:lvl2pPr marL="428625">
        <a:defRPr>
          <a:latin typeface="+mn-lt"/>
          <a:ea typeface="+mn-ea"/>
          <a:cs typeface="+mn-cs"/>
        </a:defRPr>
      </a:lvl2pPr>
      <a:lvl3pPr marL="857250">
        <a:defRPr>
          <a:latin typeface="+mn-lt"/>
          <a:ea typeface="+mn-ea"/>
          <a:cs typeface="+mn-cs"/>
        </a:defRPr>
      </a:lvl3pPr>
      <a:lvl4pPr marL="1285875">
        <a:defRPr>
          <a:latin typeface="+mn-lt"/>
          <a:ea typeface="+mn-ea"/>
          <a:cs typeface="+mn-cs"/>
        </a:defRPr>
      </a:lvl4pPr>
      <a:lvl5pPr marL="1714500">
        <a:defRPr>
          <a:latin typeface="+mn-lt"/>
          <a:ea typeface="+mn-ea"/>
          <a:cs typeface="+mn-cs"/>
        </a:defRPr>
      </a:lvl5pPr>
      <a:lvl6pPr marL="2143125">
        <a:defRPr>
          <a:latin typeface="+mn-lt"/>
          <a:ea typeface="+mn-ea"/>
          <a:cs typeface="+mn-cs"/>
        </a:defRPr>
      </a:lvl6pPr>
      <a:lvl7pPr marL="2571750">
        <a:defRPr>
          <a:latin typeface="+mn-lt"/>
          <a:ea typeface="+mn-ea"/>
          <a:cs typeface="+mn-cs"/>
        </a:defRPr>
      </a:lvl7pPr>
      <a:lvl8pPr marL="3000375">
        <a:defRPr>
          <a:latin typeface="+mn-lt"/>
          <a:ea typeface="+mn-ea"/>
          <a:cs typeface="+mn-cs"/>
        </a:defRPr>
      </a:lvl8pPr>
      <a:lvl9pPr marL="3429000">
        <a:defRPr>
          <a:latin typeface="+mn-lt"/>
          <a:ea typeface="+mn-ea"/>
          <a:cs typeface="+mn-cs"/>
        </a:defRPr>
      </a:lvl9pPr>
    </p:bodyStyle>
    <p:otherStyle>
      <a:lvl1pPr marL="0">
        <a:defRPr>
          <a:latin typeface="+mn-lt"/>
          <a:ea typeface="+mn-ea"/>
          <a:cs typeface="+mn-cs"/>
        </a:defRPr>
      </a:lvl1pPr>
      <a:lvl2pPr marL="428625">
        <a:defRPr>
          <a:latin typeface="+mn-lt"/>
          <a:ea typeface="+mn-ea"/>
          <a:cs typeface="+mn-cs"/>
        </a:defRPr>
      </a:lvl2pPr>
      <a:lvl3pPr marL="857250">
        <a:defRPr>
          <a:latin typeface="+mn-lt"/>
          <a:ea typeface="+mn-ea"/>
          <a:cs typeface="+mn-cs"/>
        </a:defRPr>
      </a:lvl3pPr>
      <a:lvl4pPr marL="1285875">
        <a:defRPr>
          <a:latin typeface="+mn-lt"/>
          <a:ea typeface="+mn-ea"/>
          <a:cs typeface="+mn-cs"/>
        </a:defRPr>
      </a:lvl4pPr>
      <a:lvl5pPr marL="1714500">
        <a:defRPr>
          <a:latin typeface="+mn-lt"/>
          <a:ea typeface="+mn-ea"/>
          <a:cs typeface="+mn-cs"/>
        </a:defRPr>
      </a:lvl5pPr>
      <a:lvl6pPr marL="2143125">
        <a:defRPr>
          <a:latin typeface="+mn-lt"/>
          <a:ea typeface="+mn-ea"/>
          <a:cs typeface="+mn-cs"/>
        </a:defRPr>
      </a:lvl6pPr>
      <a:lvl7pPr marL="2571750">
        <a:defRPr>
          <a:latin typeface="+mn-lt"/>
          <a:ea typeface="+mn-ea"/>
          <a:cs typeface="+mn-cs"/>
        </a:defRPr>
      </a:lvl7pPr>
      <a:lvl8pPr marL="3000375">
        <a:defRPr>
          <a:latin typeface="+mn-lt"/>
          <a:ea typeface="+mn-ea"/>
          <a:cs typeface="+mn-cs"/>
        </a:defRPr>
      </a:lvl8pPr>
      <a:lvl9pPr marL="34290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C6DB3D8-A6A9-44CE-A9B1-2F476C124CFE}" type="datetimeFigureOut">
              <a:rPr lang="en-US" smtClean="0"/>
              <a:t>11/6/2017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8CF50AB-8E54-4CC5-BB9F-63B755E7601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40716295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habitatportlandmetro.org/" TargetMode="External"/><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04800"/>
            <a:ext cx="8610600" cy="2743200"/>
          </a:xfrm>
        </p:spPr>
        <p:txBody>
          <a:bodyPr/>
          <a:lstStyle/>
          <a:p>
            <a:r>
              <a:rPr lang="en-US" sz="4000" cap="small" dirty="0"/>
              <a:t>North/Northeast Neighborhood </a:t>
            </a:r>
            <a:br>
              <a:rPr lang="en-US" sz="4000" cap="small" dirty="0"/>
            </a:br>
            <a:r>
              <a:rPr lang="en-US" sz="4000" cap="small" dirty="0"/>
              <a:t>Housing Strategy</a:t>
            </a:r>
            <a:br>
              <a:rPr lang="en-US" sz="4000" cap="small" dirty="0"/>
            </a:br>
            <a:r>
              <a:rPr lang="en-US" sz="4000" cap="small" dirty="0"/>
              <a:t>Oversight Committee</a:t>
            </a:r>
            <a:endParaRPr lang="en-US" sz="4800" cap="smal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4114800"/>
            <a:ext cx="6210300" cy="1742334"/>
          </a:xfrm>
          <a:prstGeom prst="rect">
            <a:avLst/>
          </a:prstGeom>
        </p:spPr>
      </p:pic>
      <p:sp>
        <p:nvSpPr>
          <p:cNvPr id="4" name="Title 1"/>
          <p:cNvSpPr txBox="1">
            <a:spLocks/>
          </p:cNvSpPr>
          <p:nvPr/>
        </p:nvSpPr>
        <p:spPr bwMode="auto">
          <a:xfrm>
            <a:off x="266700" y="3086100"/>
            <a:ext cx="8610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small" spc="0" normalizeH="0" baseline="0" noProof="0" dirty="0">
                <a:ln>
                  <a:noFill/>
                </a:ln>
                <a:solidFill>
                  <a:srgbClr val="CE8D3E"/>
                </a:solidFill>
                <a:effectLst/>
                <a:uLnTx/>
                <a:uFillTx/>
                <a:latin typeface="Calibri"/>
                <a:ea typeface="+mj-ea"/>
                <a:cs typeface="+mj-cs"/>
              </a:rPr>
              <a:t>November 9, 2017</a:t>
            </a:r>
            <a:endParaRPr kumimoji="0" lang="en-US" sz="4800" b="0" i="0" u="none" strike="noStrike" kern="1200" cap="small" spc="0" normalizeH="0" baseline="0" noProof="0" dirty="0">
              <a:ln>
                <a:noFill/>
              </a:ln>
              <a:solidFill>
                <a:srgbClr val="CE8D3E"/>
              </a:solidFill>
              <a:effectLst/>
              <a:uLnTx/>
              <a:uFillTx/>
              <a:latin typeface="Calibri"/>
              <a:ea typeface="+mj-ea"/>
              <a:cs typeface="+mj-cs"/>
            </a:endParaRPr>
          </a:p>
        </p:txBody>
      </p:sp>
    </p:spTree>
    <p:extLst>
      <p:ext uri="{BB962C8B-B14F-4D97-AF65-F5344CB8AC3E}">
        <p14:creationId xmlns:p14="http://schemas.microsoft.com/office/powerpoint/2010/main" val="269071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3410" y="63694"/>
            <a:ext cx="3329582" cy="357069"/>
          </a:xfrm>
          <a:prstGeom prst="rect">
            <a:avLst/>
          </a:prstGeom>
        </p:spPr>
        <p:txBody>
          <a:bodyPr vert="horz" wrap="square" lIns="0" tIns="10716" rIns="0" bIns="0" rtlCol="0">
            <a:spAutoFit/>
          </a:bodyPr>
          <a:lstStyle/>
          <a:p>
            <a:pPr marL="11906">
              <a:spcBef>
                <a:spcPts val="84"/>
              </a:spcBef>
            </a:pPr>
            <a:r>
              <a:rPr sz="2250" spc="122" dirty="0">
                <a:solidFill>
                  <a:srgbClr val="FFFFFF"/>
                </a:solidFill>
              </a:rPr>
              <a:t>Powered</a:t>
            </a:r>
            <a:r>
              <a:rPr sz="2250" spc="-211" dirty="0">
                <a:solidFill>
                  <a:srgbClr val="FFFFFF"/>
                </a:solidFill>
              </a:rPr>
              <a:t> </a:t>
            </a:r>
            <a:r>
              <a:rPr sz="2250" spc="197" dirty="0">
                <a:solidFill>
                  <a:srgbClr val="FFFFFF"/>
                </a:solidFill>
              </a:rPr>
              <a:t>by</a:t>
            </a:r>
            <a:r>
              <a:rPr sz="2250" spc="-211" dirty="0">
                <a:solidFill>
                  <a:srgbClr val="FFFFFF"/>
                </a:solidFill>
              </a:rPr>
              <a:t> </a:t>
            </a:r>
            <a:r>
              <a:rPr sz="2250" spc="117" dirty="0">
                <a:solidFill>
                  <a:srgbClr val="FFFFFF"/>
                </a:solidFill>
              </a:rPr>
              <a:t>Volunteers</a:t>
            </a:r>
            <a:endParaRPr sz="2250"/>
          </a:p>
        </p:txBody>
      </p:sp>
      <p:sp>
        <p:nvSpPr>
          <p:cNvPr id="3" name="object 3"/>
          <p:cNvSpPr/>
          <p:nvPr/>
        </p:nvSpPr>
        <p:spPr>
          <a:xfrm>
            <a:off x="2599848" y="1125140"/>
            <a:ext cx="2828093" cy="4643438"/>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p:nvPr/>
        </p:nvSpPr>
        <p:spPr>
          <a:xfrm>
            <a:off x="2776540" y="1303067"/>
            <a:ext cx="2379848" cy="4192812"/>
          </a:xfrm>
          <a:prstGeom prst="rect">
            <a:avLst/>
          </a:prstGeom>
          <a:blipFill>
            <a:blip r:embed="rId3"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5" name="object 5"/>
          <p:cNvSpPr/>
          <p:nvPr/>
        </p:nvSpPr>
        <p:spPr>
          <a:xfrm>
            <a:off x="696581" y="1286662"/>
            <a:ext cx="2098345" cy="4187163"/>
          </a:xfrm>
          <a:prstGeom prst="rect">
            <a:avLst/>
          </a:prstGeom>
          <a:blipFill>
            <a:blip r:embed="rId4"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5706069" y="1839516"/>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7" name="object 7"/>
          <p:cNvSpPr/>
          <p:nvPr/>
        </p:nvSpPr>
        <p:spPr>
          <a:xfrm>
            <a:off x="5706069" y="2643188"/>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8" name="object 8"/>
          <p:cNvSpPr/>
          <p:nvPr/>
        </p:nvSpPr>
        <p:spPr>
          <a:xfrm>
            <a:off x="5706069" y="2911078"/>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9" name="object 9"/>
          <p:cNvSpPr/>
          <p:nvPr/>
        </p:nvSpPr>
        <p:spPr>
          <a:xfrm>
            <a:off x="5706069" y="3446859"/>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0" name="object 10"/>
          <p:cNvSpPr/>
          <p:nvPr/>
        </p:nvSpPr>
        <p:spPr>
          <a:xfrm>
            <a:off x="5706069" y="425053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1" name="object 11"/>
          <p:cNvSpPr txBox="1"/>
          <p:nvPr/>
        </p:nvSpPr>
        <p:spPr>
          <a:xfrm>
            <a:off x="5479293" y="1201013"/>
            <a:ext cx="2802731" cy="4276059"/>
          </a:xfrm>
          <a:prstGeom prst="rect">
            <a:avLst/>
          </a:prstGeom>
        </p:spPr>
        <p:txBody>
          <a:bodyPr vert="horz" wrap="square" lIns="0" tIns="13097" rIns="0" bIns="0" rtlCol="0">
            <a:spAutoFit/>
          </a:bodyPr>
          <a:lstStyle/>
          <a:p>
            <a:pPr algn="ctr" defTabSz="857250" fontAlgn="auto">
              <a:spcBef>
                <a:spcPts val="103"/>
              </a:spcBef>
              <a:spcAft>
                <a:spcPts val="0"/>
              </a:spcAft>
            </a:pPr>
            <a:r>
              <a:rPr sz="1969" b="1" dirty="0">
                <a:solidFill>
                  <a:srgbClr val="212121"/>
                </a:solidFill>
                <a:latin typeface="Arial"/>
                <a:cs typeface="Arial"/>
              </a:rPr>
              <a:t>Built by the</a:t>
            </a:r>
            <a:r>
              <a:rPr sz="1969" b="1" spc="-42" dirty="0">
                <a:solidFill>
                  <a:srgbClr val="212121"/>
                </a:solidFill>
                <a:latin typeface="Arial"/>
                <a:cs typeface="Arial"/>
              </a:rPr>
              <a:t> </a:t>
            </a:r>
            <a:r>
              <a:rPr sz="1969" b="1" dirty="0">
                <a:solidFill>
                  <a:srgbClr val="212121"/>
                </a:solidFill>
                <a:latin typeface="Arial"/>
                <a:cs typeface="Arial"/>
              </a:rPr>
              <a:t>community</a:t>
            </a:r>
            <a:endParaRPr sz="1969">
              <a:solidFill>
                <a:prstClr val="black"/>
              </a:solidFill>
              <a:latin typeface="Arial"/>
              <a:cs typeface="Arial"/>
            </a:endParaRPr>
          </a:p>
          <a:p>
            <a:pPr marL="395288" marR="69056" algn="just" defTabSz="857250" fontAlgn="auto">
              <a:lnSpc>
                <a:spcPct val="117200"/>
              </a:lnSpc>
              <a:spcBef>
                <a:spcPts val="1378"/>
              </a:spcBef>
              <a:spcAft>
                <a:spcPts val="0"/>
              </a:spcAft>
            </a:pPr>
            <a:r>
              <a:rPr sz="1500" dirty="0">
                <a:solidFill>
                  <a:srgbClr val="212121"/>
                </a:solidFill>
                <a:latin typeface="Arial"/>
                <a:cs typeface="Arial"/>
              </a:rPr>
              <a:t>Habitat for Humanity </a:t>
            </a:r>
            <a:r>
              <a:rPr sz="1500" spc="-5" dirty="0">
                <a:solidFill>
                  <a:srgbClr val="212121"/>
                </a:solidFill>
                <a:latin typeface="Arial"/>
                <a:cs typeface="Arial"/>
              </a:rPr>
              <a:t>will </a:t>
            </a:r>
            <a:r>
              <a:rPr sz="1500" dirty="0">
                <a:solidFill>
                  <a:srgbClr val="212121"/>
                </a:solidFill>
                <a:latin typeface="Arial"/>
                <a:cs typeface="Arial"/>
              </a:rPr>
              <a:t>be  the Developer </a:t>
            </a:r>
            <a:r>
              <a:rPr sz="1500" i="1" dirty="0">
                <a:solidFill>
                  <a:srgbClr val="212121"/>
                </a:solidFill>
                <a:latin typeface="Arial"/>
                <a:cs typeface="Arial"/>
              </a:rPr>
              <a:t>and </a:t>
            </a:r>
            <a:r>
              <a:rPr sz="1500" dirty="0">
                <a:solidFill>
                  <a:srgbClr val="212121"/>
                </a:solidFill>
                <a:latin typeface="Arial"/>
                <a:cs typeface="Arial"/>
              </a:rPr>
              <a:t>General  </a:t>
            </a:r>
            <a:r>
              <a:rPr sz="1500" spc="-5" dirty="0">
                <a:solidFill>
                  <a:srgbClr val="212121"/>
                </a:solidFill>
                <a:latin typeface="Arial"/>
                <a:cs typeface="Arial"/>
              </a:rPr>
              <a:t>Contractor</a:t>
            </a:r>
            <a:endParaRPr sz="1500">
              <a:solidFill>
                <a:prstClr val="black"/>
              </a:solidFill>
              <a:latin typeface="Arial"/>
              <a:cs typeface="Arial"/>
            </a:endParaRPr>
          </a:p>
          <a:p>
            <a:pPr marL="395288" defTabSz="857250" fontAlgn="auto">
              <a:spcBef>
                <a:spcPts val="305"/>
              </a:spcBef>
              <a:spcAft>
                <a:spcPts val="0"/>
              </a:spcAft>
            </a:pPr>
            <a:r>
              <a:rPr sz="1500" dirty="0">
                <a:solidFill>
                  <a:srgbClr val="212121"/>
                </a:solidFill>
                <a:latin typeface="Arial"/>
                <a:cs typeface="Arial"/>
              </a:rPr>
              <a:t>15,000 </a:t>
            </a:r>
            <a:r>
              <a:rPr sz="1500" spc="-5" dirty="0">
                <a:solidFill>
                  <a:srgbClr val="212121"/>
                </a:solidFill>
                <a:latin typeface="Arial"/>
                <a:cs typeface="Arial"/>
              </a:rPr>
              <a:t>volunteer</a:t>
            </a:r>
            <a:r>
              <a:rPr sz="1500" spc="-47" dirty="0">
                <a:solidFill>
                  <a:srgbClr val="212121"/>
                </a:solidFill>
                <a:latin typeface="Arial"/>
                <a:cs typeface="Arial"/>
              </a:rPr>
              <a:t> </a:t>
            </a:r>
            <a:r>
              <a:rPr sz="1500" dirty="0">
                <a:solidFill>
                  <a:srgbClr val="212121"/>
                </a:solidFill>
                <a:latin typeface="Arial"/>
                <a:cs typeface="Arial"/>
              </a:rPr>
              <a:t>hours</a:t>
            </a:r>
            <a:endParaRPr sz="1500">
              <a:solidFill>
                <a:prstClr val="black"/>
              </a:solidFill>
              <a:latin typeface="Arial"/>
              <a:cs typeface="Arial"/>
            </a:endParaRPr>
          </a:p>
          <a:p>
            <a:pPr marL="395288" marR="15478" defTabSz="857250" fontAlgn="auto">
              <a:lnSpc>
                <a:spcPct val="117200"/>
              </a:lnSpc>
              <a:spcBef>
                <a:spcPts val="0"/>
              </a:spcBef>
              <a:spcAft>
                <a:spcPts val="0"/>
              </a:spcAft>
            </a:pPr>
            <a:r>
              <a:rPr sz="1500" dirty="0">
                <a:solidFill>
                  <a:srgbClr val="212121"/>
                </a:solidFill>
                <a:latin typeface="Arial"/>
                <a:cs typeface="Arial"/>
              </a:rPr>
              <a:t>2,000+ </a:t>
            </a:r>
            <a:r>
              <a:rPr sz="1500" spc="-5" dirty="0">
                <a:solidFill>
                  <a:srgbClr val="212121"/>
                </a:solidFill>
                <a:latin typeface="Arial"/>
                <a:cs typeface="Arial"/>
              </a:rPr>
              <a:t>volunteers will  contribute </a:t>
            </a:r>
            <a:r>
              <a:rPr sz="1500" dirty="0">
                <a:solidFill>
                  <a:srgbClr val="212121"/>
                </a:solidFill>
                <a:latin typeface="Arial"/>
                <a:cs typeface="Arial"/>
              </a:rPr>
              <a:t>to the </a:t>
            </a:r>
            <a:r>
              <a:rPr sz="1500" spc="-5" dirty="0">
                <a:solidFill>
                  <a:srgbClr val="212121"/>
                </a:solidFill>
                <a:latin typeface="Arial"/>
                <a:cs typeface="Arial"/>
              </a:rPr>
              <a:t>project  Participation </a:t>
            </a:r>
            <a:r>
              <a:rPr sz="1500" dirty="0">
                <a:solidFill>
                  <a:srgbClr val="212121"/>
                </a:solidFill>
                <a:latin typeface="Arial"/>
                <a:cs typeface="Arial"/>
              </a:rPr>
              <a:t>from  </a:t>
            </a:r>
            <a:r>
              <a:rPr sz="1500" spc="-5" dirty="0">
                <a:solidFill>
                  <a:srgbClr val="212121"/>
                </a:solidFill>
                <a:latin typeface="Arial"/>
                <a:cs typeface="Arial"/>
              </a:rPr>
              <a:t>corporate, </a:t>
            </a:r>
            <a:r>
              <a:rPr sz="1500" dirty="0">
                <a:solidFill>
                  <a:srgbClr val="212121"/>
                </a:solidFill>
                <a:latin typeface="Arial"/>
                <a:cs typeface="Arial"/>
              </a:rPr>
              <a:t>youth, </a:t>
            </a:r>
            <a:r>
              <a:rPr sz="1500" spc="-5" dirty="0">
                <a:solidFill>
                  <a:srgbClr val="212121"/>
                </a:solidFill>
                <a:latin typeface="Arial"/>
                <a:cs typeface="Arial"/>
              </a:rPr>
              <a:t>faith, </a:t>
            </a:r>
            <a:r>
              <a:rPr sz="1500" dirty="0">
                <a:solidFill>
                  <a:srgbClr val="212121"/>
                </a:solidFill>
                <a:latin typeface="Arial"/>
                <a:cs typeface="Arial"/>
              </a:rPr>
              <a:t>and  other community teams  Future Habitat homeowners  </a:t>
            </a:r>
            <a:r>
              <a:rPr sz="1500" spc="-5" dirty="0">
                <a:solidFill>
                  <a:srgbClr val="212121"/>
                </a:solidFill>
                <a:latin typeface="Arial"/>
                <a:cs typeface="Arial"/>
              </a:rPr>
              <a:t>will </a:t>
            </a:r>
            <a:r>
              <a:rPr sz="1500" dirty="0">
                <a:solidFill>
                  <a:srgbClr val="212121"/>
                </a:solidFill>
                <a:latin typeface="Arial"/>
                <a:cs typeface="Arial"/>
              </a:rPr>
              <a:t>work with neighbors and  community members to  </a:t>
            </a:r>
            <a:r>
              <a:rPr sz="1500" spc="-5" dirty="0">
                <a:solidFill>
                  <a:srgbClr val="212121"/>
                </a:solidFill>
                <a:latin typeface="Arial"/>
                <a:cs typeface="Arial"/>
              </a:rPr>
              <a:t>contribute </a:t>
            </a:r>
            <a:r>
              <a:rPr sz="1500" dirty="0">
                <a:solidFill>
                  <a:srgbClr val="212121"/>
                </a:solidFill>
                <a:latin typeface="Arial"/>
                <a:cs typeface="Arial"/>
              </a:rPr>
              <a:t>300 hours of on  </a:t>
            </a:r>
            <a:r>
              <a:rPr sz="1500" spc="-5" dirty="0">
                <a:solidFill>
                  <a:srgbClr val="212121"/>
                </a:solidFill>
                <a:latin typeface="Arial"/>
                <a:cs typeface="Arial"/>
              </a:rPr>
              <a:t>site </a:t>
            </a:r>
            <a:r>
              <a:rPr sz="1500" dirty="0">
                <a:solidFill>
                  <a:srgbClr val="212121"/>
                </a:solidFill>
                <a:latin typeface="Arial"/>
                <a:cs typeface="Arial"/>
              </a:rPr>
              <a:t>Sweat</a:t>
            </a:r>
            <a:r>
              <a:rPr sz="1500" spc="-66" dirty="0">
                <a:solidFill>
                  <a:srgbClr val="212121"/>
                </a:solidFill>
                <a:latin typeface="Arial"/>
                <a:cs typeface="Arial"/>
              </a:rPr>
              <a:t> </a:t>
            </a:r>
            <a:r>
              <a:rPr sz="1500" dirty="0">
                <a:solidFill>
                  <a:srgbClr val="212121"/>
                </a:solidFill>
                <a:latin typeface="Arial"/>
                <a:cs typeface="Arial"/>
              </a:rPr>
              <a:t>Equity</a:t>
            </a:r>
            <a:endParaRPr sz="1500">
              <a:solidFill>
                <a:prstClr val="black"/>
              </a:solidFill>
              <a:latin typeface="Arial"/>
              <a:cs typeface="Arial"/>
            </a:endParaRPr>
          </a:p>
        </p:txBody>
      </p:sp>
    </p:spTree>
    <p:extLst>
      <p:ext uri="{BB962C8B-B14F-4D97-AF65-F5344CB8AC3E}">
        <p14:creationId xmlns:p14="http://schemas.microsoft.com/office/powerpoint/2010/main" val="280599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7636" y="54764"/>
            <a:ext cx="4801791" cy="357069"/>
          </a:xfrm>
          <a:prstGeom prst="rect">
            <a:avLst/>
          </a:prstGeom>
        </p:spPr>
        <p:txBody>
          <a:bodyPr vert="horz" wrap="square" lIns="0" tIns="10716" rIns="0" bIns="0" rtlCol="0">
            <a:spAutoFit/>
          </a:bodyPr>
          <a:lstStyle/>
          <a:p>
            <a:pPr marL="11906">
              <a:spcBef>
                <a:spcPts val="84"/>
              </a:spcBef>
            </a:pPr>
            <a:r>
              <a:rPr sz="2250" spc="141" dirty="0">
                <a:solidFill>
                  <a:srgbClr val="FFFFFF"/>
                </a:solidFill>
              </a:rPr>
              <a:t>Additional</a:t>
            </a:r>
            <a:r>
              <a:rPr sz="2250" spc="-188" dirty="0">
                <a:solidFill>
                  <a:srgbClr val="FFFFFF"/>
                </a:solidFill>
              </a:rPr>
              <a:t> </a:t>
            </a:r>
            <a:r>
              <a:rPr sz="2250" spc="94" dirty="0">
                <a:solidFill>
                  <a:srgbClr val="FFFFFF"/>
                </a:solidFill>
              </a:rPr>
              <a:t>Subsidies</a:t>
            </a:r>
            <a:r>
              <a:rPr sz="2250" spc="-188" dirty="0">
                <a:solidFill>
                  <a:srgbClr val="FFFFFF"/>
                </a:solidFill>
              </a:rPr>
              <a:t> </a:t>
            </a:r>
            <a:r>
              <a:rPr sz="2250" spc="145" dirty="0">
                <a:solidFill>
                  <a:srgbClr val="FFFFFF"/>
                </a:solidFill>
              </a:rPr>
              <a:t>and</a:t>
            </a:r>
            <a:r>
              <a:rPr sz="2250" spc="-183" dirty="0">
                <a:solidFill>
                  <a:srgbClr val="FFFFFF"/>
                </a:solidFill>
              </a:rPr>
              <a:t> </a:t>
            </a:r>
            <a:r>
              <a:rPr sz="2250" spc="150" dirty="0">
                <a:solidFill>
                  <a:srgbClr val="FFFFFF"/>
                </a:solidFill>
              </a:rPr>
              <a:t>Funding</a:t>
            </a:r>
            <a:endParaRPr sz="2250"/>
          </a:p>
        </p:txBody>
      </p:sp>
      <p:sp>
        <p:nvSpPr>
          <p:cNvPr id="3" name="object 3"/>
          <p:cNvSpPr txBox="1"/>
          <p:nvPr/>
        </p:nvSpPr>
        <p:spPr>
          <a:xfrm>
            <a:off x="639961" y="664778"/>
            <a:ext cx="6808589" cy="2445076"/>
          </a:xfrm>
          <a:prstGeom prst="rect">
            <a:avLst/>
          </a:prstGeom>
        </p:spPr>
        <p:txBody>
          <a:bodyPr vert="horz" wrap="square" lIns="0" tIns="201215" rIns="0" bIns="0" rtlCol="0">
            <a:spAutoFit/>
          </a:bodyPr>
          <a:lstStyle/>
          <a:p>
            <a:pPr marL="11906" defTabSz="857250" fontAlgn="auto">
              <a:spcBef>
                <a:spcPts val="1583"/>
              </a:spcBef>
              <a:spcAft>
                <a:spcPts val="0"/>
              </a:spcAft>
            </a:pPr>
            <a:r>
              <a:rPr sz="2250" b="1" dirty="0">
                <a:solidFill>
                  <a:srgbClr val="212121"/>
                </a:solidFill>
                <a:latin typeface="Arial"/>
                <a:cs typeface="Arial"/>
              </a:rPr>
              <a:t>In Kind</a:t>
            </a:r>
            <a:r>
              <a:rPr sz="2250" b="1" spc="-38" dirty="0">
                <a:solidFill>
                  <a:srgbClr val="212121"/>
                </a:solidFill>
                <a:latin typeface="Arial"/>
                <a:cs typeface="Arial"/>
              </a:rPr>
              <a:t> </a:t>
            </a:r>
            <a:r>
              <a:rPr sz="2250" b="1" dirty="0">
                <a:solidFill>
                  <a:srgbClr val="212121"/>
                </a:solidFill>
                <a:latin typeface="Arial"/>
                <a:cs typeface="Arial"/>
              </a:rPr>
              <a:t>Donations</a:t>
            </a:r>
            <a:endParaRPr sz="2250">
              <a:solidFill>
                <a:prstClr val="black"/>
              </a:solidFill>
              <a:latin typeface="Arial"/>
              <a:cs typeface="Arial"/>
            </a:endParaRPr>
          </a:p>
          <a:p>
            <a:pPr marL="583406" marR="364927" defTabSz="857250" fontAlgn="auto">
              <a:lnSpc>
                <a:spcPct val="116100"/>
              </a:lnSpc>
              <a:spcBef>
                <a:spcPts val="923"/>
              </a:spcBef>
              <a:spcAft>
                <a:spcPts val="0"/>
              </a:spcAft>
            </a:pPr>
            <a:r>
              <a:rPr sz="1969" dirty="0">
                <a:solidFill>
                  <a:srgbClr val="212121"/>
                </a:solidFill>
                <a:latin typeface="Arial"/>
                <a:cs typeface="Arial"/>
              </a:rPr>
              <a:t>Whirlpool appliances, Malarkey Roofing, NW Natural  Water</a:t>
            </a:r>
            <a:r>
              <a:rPr sz="1969" spc="-70" dirty="0">
                <a:solidFill>
                  <a:srgbClr val="212121"/>
                </a:solidFill>
                <a:latin typeface="Arial"/>
                <a:cs typeface="Arial"/>
              </a:rPr>
              <a:t> </a:t>
            </a:r>
            <a:r>
              <a:rPr sz="1969" dirty="0">
                <a:solidFill>
                  <a:srgbClr val="212121"/>
                </a:solidFill>
                <a:latin typeface="Arial"/>
                <a:cs typeface="Arial"/>
              </a:rPr>
              <a:t>Heaters</a:t>
            </a:r>
            <a:endParaRPr sz="1969">
              <a:solidFill>
                <a:prstClr val="black"/>
              </a:solidFill>
              <a:latin typeface="Arial"/>
              <a:cs typeface="Arial"/>
            </a:endParaRPr>
          </a:p>
          <a:p>
            <a:pPr marL="11906" defTabSz="857250" fontAlgn="auto">
              <a:spcBef>
                <a:spcPts val="1430"/>
              </a:spcBef>
              <a:spcAft>
                <a:spcPts val="0"/>
              </a:spcAft>
            </a:pPr>
            <a:r>
              <a:rPr sz="2250" b="1" dirty="0">
                <a:solidFill>
                  <a:srgbClr val="212121"/>
                </a:solidFill>
                <a:latin typeface="Arial"/>
                <a:cs typeface="Arial"/>
              </a:rPr>
              <a:t>Corporate</a:t>
            </a:r>
            <a:r>
              <a:rPr sz="2250" b="1" spc="-33" dirty="0">
                <a:solidFill>
                  <a:srgbClr val="212121"/>
                </a:solidFill>
                <a:latin typeface="Arial"/>
                <a:cs typeface="Arial"/>
              </a:rPr>
              <a:t> </a:t>
            </a:r>
            <a:r>
              <a:rPr sz="2250" b="1" dirty="0">
                <a:solidFill>
                  <a:srgbClr val="212121"/>
                </a:solidFill>
                <a:latin typeface="Arial"/>
                <a:cs typeface="Arial"/>
              </a:rPr>
              <a:t>Donations</a:t>
            </a:r>
            <a:endParaRPr sz="2250">
              <a:solidFill>
                <a:prstClr val="black"/>
              </a:solidFill>
              <a:latin typeface="Arial"/>
              <a:cs typeface="Arial"/>
            </a:endParaRPr>
          </a:p>
          <a:p>
            <a:pPr marL="11906" defTabSz="857250" fontAlgn="auto">
              <a:spcBef>
                <a:spcPts val="1583"/>
              </a:spcBef>
              <a:spcAft>
                <a:spcPts val="0"/>
              </a:spcAft>
            </a:pPr>
            <a:r>
              <a:rPr sz="2250" b="1" dirty="0">
                <a:solidFill>
                  <a:srgbClr val="212121"/>
                </a:solidFill>
                <a:latin typeface="Arial"/>
                <a:cs typeface="Arial"/>
              </a:rPr>
              <a:t>SHOP and other public subsidies will be pursued.</a:t>
            </a:r>
            <a:endParaRPr sz="2250">
              <a:solidFill>
                <a:prstClr val="black"/>
              </a:solidFill>
              <a:latin typeface="Arial"/>
              <a:cs typeface="Arial"/>
            </a:endParaRPr>
          </a:p>
        </p:txBody>
      </p:sp>
      <p:sp>
        <p:nvSpPr>
          <p:cNvPr id="4" name="object 4"/>
          <p:cNvSpPr/>
          <p:nvPr/>
        </p:nvSpPr>
        <p:spPr>
          <a:xfrm>
            <a:off x="1839515" y="3500438"/>
            <a:ext cx="5268516" cy="2687836"/>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Tree>
    <p:extLst>
      <p:ext uri="{BB962C8B-B14F-4D97-AF65-F5344CB8AC3E}">
        <p14:creationId xmlns:p14="http://schemas.microsoft.com/office/powerpoint/2010/main" val="411041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6593" y="54764"/>
            <a:ext cx="7271147" cy="357069"/>
          </a:xfrm>
          <a:prstGeom prst="rect">
            <a:avLst/>
          </a:prstGeom>
        </p:spPr>
        <p:txBody>
          <a:bodyPr vert="horz" wrap="square" lIns="0" tIns="10716" rIns="0" bIns="0" rtlCol="0">
            <a:spAutoFit/>
          </a:bodyPr>
          <a:lstStyle/>
          <a:p>
            <a:pPr marL="11906">
              <a:spcBef>
                <a:spcPts val="84"/>
              </a:spcBef>
            </a:pPr>
            <a:r>
              <a:rPr sz="2250" spc="131" dirty="0">
                <a:solidFill>
                  <a:srgbClr val="FFFFFF"/>
                </a:solidFill>
              </a:rPr>
              <a:t>Providing</a:t>
            </a:r>
            <a:r>
              <a:rPr sz="2250" spc="-164" dirty="0">
                <a:solidFill>
                  <a:srgbClr val="FFFFFF"/>
                </a:solidFill>
              </a:rPr>
              <a:t> </a:t>
            </a:r>
            <a:r>
              <a:rPr sz="2250" spc="202" dirty="0">
                <a:solidFill>
                  <a:srgbClr val="FFFFFF"/>
                </a:solidFill>
              </a:rPr>
              <a:t>Job</a:t>
            </a:r>
            <a:r>
              <a:rPr sz="2250" spc="-169" dirty="0">
                <a:solidFill>
                  <a:srgbClr val="FFFFFF"/>
                </a:solidFill>
              </a:rPr>
              <a:t> </a:t>
            </a:r>
            <a:r>
              <a:rPr sz="2250" spc="145" dirty="0">
                <a:solidFill>
                  <a:srgbClr val="FFFFFF"/>
                </a:solidFill>
              </a:rPr>
              <a:t>and</a:t>
            </a:r>
            <a:r>
              <a:rPr sz="2250" spc="-164" dirty="0">
                <a:solidFill>
                  <a:srgbClr val="FFFFFF"/>
                </a:solidFill>
              </a:rPr>
              <a:t> </a:t>
            </a:r>
            <a:r>
              <a:rPr sz="2250" spc="117" dirty="0">
                <a:solidFill>
                  <a:srgbClr val="FFFFFF"/>
                </a:solidFill>
              </a:rPr>
              <a:t>Leadership</a:t>
            </a:r>
            <a:r>
              <a:rPr sz="2250" spc="-169" dirty="0">
                <a:solidFill>
                  <a:srgbClr val="FFFFFF"/>
                </a:solidFill>
              </a:rPr>
              <a:t> </a:t>
            </a:r>
            <a:r>
              <a:rPr sz="2250" spc="122" dirty="0">
                <a:solidFill>
                  <a:srgbClr val="FFFFFF"/>
                </a:solidFill>
              </a:rPr>
              <a:t>Training</a:t>
            </a:r>
            <a:r>
              <a:rPr sz="2250" spc="-164" dirty="0">
                <a:solidFill>
                  <a:srgbClr val="FFFFFF"/>
                </a:solidFill>
              </a:rPr>
              <a:t> </a:t>
            </a:r>
            <a:r>
              <a:rPr sz="2250" spc="141" dirty="0">
                <a:solidFill>
                  <a:srgbClr val="FFFFFF"/>
                </a:solidFill>
              </a:rPr>
              <a:t>for</a:t>
            </a:r>
            <a:r>
              <a:rPr sz="2250" spc="-169" dirty="0">
                <a:solidFill>
                  <a:srgbClr val="FFFFFF"/>
                </a:solidFill>
              </a:rPr>
              <a:t> </a:t>
            </a:r>
            <a:r>
              <a:rPr sz="2250" spc="117" dirty="0">
                <a:solidFill>
                  <a:srgbClr val="FFFFFF"/>
                </a:solidFill>
              </a:rPr>
              <a:t>Portland</a:t>
            </a:r>
            <a:endParaRPr sz="2250"/>
          </a:p>
        </p:txBody>
      </p:sp>
      <p:sp>
        <p:nvSpPr>
          <p:cNvPr id="3" name="object 3"/>
          <p:cNvSpPr/>
          <p:nvPr/>
        </p:nvSpPr>
        <p:spPr>
          <a:xfrm>
            <a:off x="723304" y="3402212"/>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p:nvPr/>
        </p:nvSpPr>
        <p:spPr>
          <a:xfrm>
            <a:off x="723304" y="3750469"/>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5" name="object 5"/>
          <p:cNvSpPr/>
          <p:nvPr/>
        </p:nvSpPr>
        <p:spPr>
          <a:xfrm>
            <a:off x="723304" y="4098727"/>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723304" y="4446985"/>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7" name="object 7"/>
          <p:cNvSpPr txBox="1"/>
          <p:nvPr/>
        </p:nvSpPr>
        <p:spPr>
          <a:xfrm>
            <a:off x="922362" y="3208443"/>
            <a:ext cx="3489127" cy="1423090"/>
          </a:xfrm>
          <a:prstGeom prst="rect">
            <a:avLst/>
          </a:prstGeom>
        </p:spPr>
        <p:txBody>
          <a:bodyPr vert="horz" wrap="square" lIns="0" tIns="11311" rIns="0" bIns="0" rtlCol="0">
            <a:spAutoFit/>
          </a:bodyPr>
          <a:lstStyle/>
          <a:p>
            <a:pPr marL="11906" marR="898922" defTabSz="857250" fontAlgn="auto">
              <a:lnSpc>
                <a:spcPct val="116100"/>
              </a:lnSpc>
              <a:spcBef>
                <a:spcPts val="89"/>
              </a:spcBef>
              <a:spcAft>
                <a:spcPts val="0"/>
              </a:spcAft>
            </a:pPr>
            <a:r>
              <a:rPr sz="1969" dirty="0">
                <a:solidFill>
                  <a:srgbClr val="212121"/>
                </a:solidFill>
                <a:latin typeface="Arial"/>
                <a:cs typeface="Arial"/>
              </a:rPr>
              <a:t>Portland YouthBuilders  Tivnu</a:t>
            </a:r>
            <a:endParaRPr sz="1969">
              <a:solidFill>
                <a:prstClr val="black"/>
              </a:solidFill>
              <a:latin typeface="Arial"/>
              <a:cs typeface="Arial"/>
            </a:endParaRPr>
          </a:p>
          <a:p>
            <a:pPr marL="11906" defTabSz="857250" fontAlgn="auto">
              <a:spcBef>
                <a:spcPts val="375"/>
              </a:spcBef>
              <a:spcAft>
                <a:spcPts val="0"/>
              </a:spcAft>
            </a:pPr>
            <a:r>
              <a:rPr sz="1969" dirty="0">
                <a:solidFill>
                  <a:srgbClr val="212121"/>
                </a:solidFill>
                <a:latin typeface="Arial"/>
                <a:cs typeface="Arial"/>
              </a:rPr>
              <a:t>Women</a:t>
            </a:r>
            <a:r>
              <a:rPr sz="1969" spc="-66" dirty="0">
                <a:solidFill>
                  <a:srgbClr val="212121"/>
                </a:solidFill>
                <a:latin typeface="Arial"/>
                <a:cs typeface="Arial"/>
              </a:rPr>
              <a:t> </a:t>
            </a:r>
            <a:r>
              <a:rPr sz="1969" dirty="0">
                <a:solidFill>
                  <a:srgbClr val="212121"/>
                </a:solidFill>
                <a:latin typeface="Arial"/>
                <a:cs typeface="Arial"/>
              </a:rPr>
              <a:t>Build</a:t>
            </a:r>
            <a:endParaRPr sz="1969">
              <a:solidFill>
                <a:prstClr val="black"/>
              </a:solidFill>
              <a:latin typeface="Arial"/>
              <a:cs typeface="Arial"/>
            </a:endParaRPr>
          </a:p>
          <a:p>
            <a:pPr marL="11906" defTabSz="857250" fontAlgn="auto">
              <a:spcBef>
                <a:spcPts val="375"/>
              </a:spcBef>
              <a:spcAft>
                <a:spcPts val="0"/>
              </a:spcAft>
            </a:pPr>
            <a:r>
              <a:rPr sz="1969" dirty="0">
                <a:solidFill>
                  <a:srgbClr val="212121"/>
                </a:solidFill>
                <a:latin typeface="Arial"/>
                <a:cs typeface="Arial"/>
              </a:rPr>
              <a:t>Other apprenticeship</a:t>
            </a:r>
            <a:r>
              <a:rPr sz="1969" spc="-52" dirty="0">
                <a:solidFill>
                  <a:srgbClr val="212121"/>
                </a:solidFill>
                <a:latin typeface="Arial"/>
                <a:cs typeface="Arial"/>
              </a:rPr>
              <a:t> </a:t>
            </a:r>
            <a:r>
              <a:rPr sz="1969" dirty="0">
                <a:solidFill>
                  <a:srgbClr val="212121"/>
                </a:solidFill>
                <a:latin typeface="Arial"/>
                <a:cs typeface="Arial"/>
              </a:rPr>
              <a:t>programs</a:t>
            </a:r>
            <a:endParaRPr sz="1969">
              <a:solidFill>
                <a:prstClr val="black"/>
              </a:solidFill>
              <a:latin typeface="Arial"/>
              <a:cs typeface="Arial"/>
            </a:endParaRPr>
          </a:p>
        </p:txBody>
      </p:sp>
      <p:sp>
        <p:nvSpPr>
          <p:cNvPr id="8" name="object 8"/>
          <p:cNvSpPr/>
          <p:nvPr/>
        </p:nvSpPr>
        <p:spPr>
          <a:xfrm>
            <a:off x="1017984" y="732235"/>
            <a:ext cx="6732984" cy="2277070"/>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Tree>
    <p:extLst>
      <p:ext uri="{BB962C8B-B14F-4D97-AF65-F5344CB8AC3E}">
        <p14:creationId xmlns:p14="http://schemas.microsoft.com/office/powerpoint/2010/main" val="141560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7165" y="45834"/>
            <a:ext cx="6151959" cy="357069"/>
          </a:xfrm>
          <a:prstGeom prst="rect">
            <a:avLst/>
          </a:prstGeom>
        </p:spPr>
        <p:txBody>
          <a:bodyPr vert="horz" wrap="square" lIns="0" tIns="10716" rIns="0" bIns="0" rtlCol="0">
            <a:spAutoFit/>
          </a:bodyPr>
          <a:lstStyle/>
          <a:p>
            <a:pPr marL="11906" defTabSz="857250" fontAlgn="auto">
              <a:spcBef>
                <a:spcPts val="84"/>
              </a:spcBef>
              <a:spcAft>
                <a:spcPts val="0"/>
              </a:spcAft>
            </a:pPr>
            <a:r>
              <a:rPr sz="2250" spc="131" dirty="0">
                <a:solidFill>
                  <a:srgbClr val="FFFFFF"/>
                </a:solidFill>
                <a:latin typeface="Arial"/>
                <a:cs typeface="Arial"/>
              </a:rPr>
              <a:t>Equity</a:t>
            </a:r>
            <a:r>
              <a:rPr sz="2250" spc="-183" dirty="0">
                <a:solidFill>
                  <a:srgbClr val="FFFFFF"/>
                </a:solidFill>
                <a:latin typeface="Arial"/>
                <a:cs typeface="Arial"/>
              </a:rPr>
              <a:t> </a:t>
            </a:r>
            <a:r>
              <a:rPr sz="2250" spc="145" dirty="0">
                <a:solidFill>
                  <a:srgbClr val="FFFFFF"/>
                </a:solidFill>
                <a:latin typeface="Arial"/>
                <a:cs typeface="Arial"/>
              </a:rPr>
              <a:t>and</a:t>
            </a:r>
            <a:r>
              <a:rPr sz="2250" spc="-178" dirty="0">
                <a:solidFill>
                  <a:srgbClr val="FFFFFF"/>
                </a:solidFill>
                <a:latin typeface="Arial"/>
                <a:cs typeface="Arial"/>
              </a:rPr>
              <a:t> </a:t>
            </a:r>
            <a:r>
              <a:rPr sz="2250" spc="117" dirty="0">
                <a:solidFill>
                  <a:srgbClr val="FFFFFF"/>
                </a:solidFill>
                <a:latin typeface="Arial"/>
                <a:cs typeface="Arial"/>
              </a:rPr>
              <a:t>Diversity</a:t>
            </a:r>
            <a:r>
              <a:rPr sz="2250" spc="-183" dirty="0">
                <a:solidFill>
                  <a:srgbClr val="FFFFFF"/>
                </a:solidFill>
                <a:latin typeface="Arial"/>
                <a:cs typeface="Arial"/>
              </a:rPr>
              <a:t> </a:t>
            </a:r>
            <a:r>
              <a:rPr sz="2250" spc="141" dirty="0">
                <a:solidFill>
                  <a:srgbClr val="FFFFFF"/>
                </a:solidFill>
                <a:latin typeface="Arial"/>
                <a:cs typeface="Arial"/>
              </a:rPr>
              <a:t>in</a:t>
            </a:r>
            <a:r>
              <a:rPr sz="2250" spc="-183" dirty="0">
                <a:solidFill>
                  <a:srgbClr val="FFFFFF"/>
                </a:solidFill>
                <a:latin typeface="Arial"/>
                <a:cs typeface="Arial"/>
              </a:rPr>
              <a:t> </a:t>
            </a:r>
            <a:r>
              <a:rPr sz="2250" spc="61" dirty="0">
                <a:solidFill>
                  <a:srgbClr val="FFFFFF"/>
                </a:solidFill>
                <a:latin typeface="Arial"/>
                <a:cs typeface="Arial"/>
              </a:rPr>
              <a:t>HFH</a:t>
            </a:r>
            <a:r>
              <a:rPr sz="2250" spc="-183" dirty="0">
                <a:solidFill>
                  <a:srgbClr val="FFFFFF"/>
                </a:solidFill>
                <a:latin typeface="Arial"/>
                <a:cs typeface="Arial"/>
              </a:rPr>
              <a:t> </a:t>
            </a:r>
            <a:r>
              <a:rPr sz="2250" spc="141" dirty="0">
                <a:solidFill>
                  <a:srgbClr val="FFFFFF"/>
                </a:solidFill>
                <a:latin typeface="Arial"/>
                <a:cs typeface="Arial"/>
              </a:rPr>
              <a:t>Subcontracting</a:t>
            </a:r>
            <a:endParaRPr sz="2250">
              <a:solidFill>
                <a:prstClr val="black"/>
              </a:solidFill>
              <a:latin typeface="Arial"/>
              <a:cs typeface="Arial"/>
            </a:endParaRPr>
          </a:p>
        </p:txBody>
      </p:sp>
      <p:sp>
        <p:nvSpPr>
          <p:cNvPr id="3" name="object 3"/>
          <p:cNvSpPr txBox="1"/>
          <p:nvPr/>
        </p:nvSpPr>
        <p:spPr>
          <a:xfrm>
            <a:off x="3033117" y="1629637"/>
            <a:ext cx="3892748" cy="608893"/>
          </a:xfrm>
          <a:prstGeom prst="rect">
            <a:avLst/>
          </a:prstGeom>
        </p:spPr>
        <p:txBody>
          <a:bodyPr vert="horz" wrap="square" lIns="0" tIns="11311" rIns="0" bIns="0" rtlCol="0">
            <a:spAutoFit/>
          </a:bodyPr>
          <a:lstStyle/>
          <a:p>
            <a:pPr marL="11906" marR="4763" defTabSz="857250" fontAlgn="auto">
              <a:lnSpc>
                <a:spcPct val="114599"/>
              </a:lnSpc>
              <a:spcBef>
                <a:spcPts val="89"/>
              </a:spcBef>
              <a:spcAft>
                <a:spcPts val="0"/>
              </a:spcAft>
            </a:pPr>
            <a:r>
              <a:rPr sz="1688" dirty="0">
                <a:solidFill>
                  <a:srgbClr val="212121"/>
                </a:solidFill>
                <a:latin typeface="Arial"/>
                <a:cs typeface="Arial"/>
              </a:rPr>
              <a:t>of the contracts awarded at our 21 home  Helensview site went to</a:t>
            </a:r>
            <a:r>
              <a:rPr sz="1688" spc="-52" dirty="0">
                <a:solidFill>
                  <a:srgbClr val="212121"/>
                </a:solidFill>
                <a:latin typeface="Arial"/>
                <a:cs typeface="Arial"/>
              </a:rPr>
              <a:t> </a:t>
            </a:r>
            <a:r>
              <a:rPr sz="1688" dirty="0">
                <a:solidFill>
                  <a:srgbClr val="212121"/>
                </a:solidFill>
                <a:latin typeface="Arial"/>
                <a:cs typeface="Arial"/>
              </a:rPr>
              <a:t>MWESB.</a:t>
            </a:r>
            <a:endParaRPr sz="1688">
              <a:solidFill>
                <a:prstClr val="black"/>
              </a:solidFill>
              <a:latin typeface="Arial"/>
              <a:cs typeface="Arial"/>
            </a:endParaRPr>
          </a:p>
        </p:txBody>
      </p:sp>
      <p:sp>
        <p:nvSpPr>
          <p:cNvPr id="4" name="object 4"/>
          <p:cNvSpPr/>
          <p:nvPr/>
        </p:nvSpPr>
        <p:spPr>
          <a:xfrm>
            <a:off x="1946736" y="3884415"/>
            <a:ext cx="2446604" cy="2446649"/>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5" name="object 5"/>
          <p:cNvSpPr/>
          <p:nvPr/>
        </p:nvSpPr>
        <p:spPr>
          <a:xfrm>
            <a:off x="4732798" y="3884414"/>
            <a:ext cx="2455535" cy="2455579"/>
          </a:xfrm>
          <a:prstGeom prst="rect">
            <a:avLst/>
          </a:prstGeom>
          <a:blipFill>
            <a:blip r:embed="rId3"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txBox="1"/>
          <p:nvPr/>
        </p:nvSpPr>
        <p:spPr>
          <a:xfrm>
            <a:off x="1345406" y="1423235"/>
            <a:ext cx="1567458" cy="913079"/>
          </a:xfrm>
          <a:prstGeom prst="rect">
            <a:avLst/>
          </a:prstGeom>
        </p:spPr>
        <p:txBody>
          <a:bodyPr vert="horz" wrap="square" lIns="0" tIns="11311" rIns="0" bIns="0" rtlCol="0">
            <a:spAutoFit/>
          </a:bodyPr>
          <a:lstStyle/>
          <a:p>
            <a:pPr marL="11906" defTabSz="857250" fontAlgn="auto">
              <a:spcBef>
                <a:spcPts val="89"/>
              </a:spcBef>
              <a:spcAft>
                <a:spcPts val="0"/>
              </a:spcAft>
            </a:pPr>
            <a:r>
              <a:rPr sz="5859" spc="502" dirty="0">
                <a:solidFill>
                  <a:srgbClr val="00AED6"/>
                </a:solidFill>
                <a:latin typeface="Arial"/>
                <a:cs typeface="Arial"/>
              </a:rPr>
              <a:t>43</a:t>
            </a:r>
            <a:r>
              <a:rPr sz="5250" spc="530" dirty="0">
                <a:solidFill>
                  <a:srgbClr val="00AED6"/>
                </a:solidFill>
                <a:latin typeface="Century Gothic"/>
                <a:cs typeface="Century Gothic"/>
              </a:rPr>
              <a:t>%</a:t>
            </a:r>
            <a:endParaRPr sz="5250">
              <a:solidFill>
                <a:prstClr val="black"/>
              </a:solidFill>
              <a:latin typeface="Century Gothic"/>
              <a:cs typeface="Century Gothic"/>
            </a:endParaRPr>
          </a:p>
        </p:txBody>
      </p:sp>
      <p:sp>
        <p:nvSpPr>
          <p:cNvPr id="7" name="object 7"/>
          <p:cNvSpPr txBox="1"/>
          <p:nvPr/>
        </p:nvSpPr>
        <p:spPr>
          <a:xfrm>
            <a:off x="1336476" y="2521587"/>
            <a:ext cx="6012061" cy="921591"/>
          </a:xfrm>
          <a:prstGeom prst="rect">
            <a:avLst/>
          </a:prstGeom>
        </p:spPr>
        <p:txBody>
          <a:bodyPr vert="horz" wrap="square" lIns="0" tIns="2977" rIns="0" bIns="0" rtlCol="0">
            <a:spAutoFit/>
          </a:bodyPr>
          <a:lstStyle/>
          <a:p>
            <a:pPr defTabSz="857250" fontAlgn="auto">
              <a:spcBef>
                <a:spcPts val="23"/>
              </a:spcBef>
              <a:spcAft>
                <a:spcPts val="0"/>
              </a:spcAft>
            </a:pPr>
            <a:endParaRPr sz="2719">
              <a:solidFill>
                <a:prstClr val="black"/>
              </a:solidFill>
              <a:latin typeface="Times New Roman"/>
              <a:cs typeface="Times New Roman"/>
            </a:endParaRPr>
          </a:p>
          <a:p>
            <a:pPr marL="3137297" defTabSz="857250" fontAlgn="auto">
              <a:lnSpc>
                <a:spcPts val="1036"/>
              </a:lnSpc>
              <a:spcBef>
                <a:spcPts val="5"/>
              </a:spcBef>
              <a:spcAft>
                <a:spcPts val="0"/>
              </a:spcAft>
            </a:pPr>
            <a:r>
              <a:rPr sz="1688" dirty="0">
                <a:solidFill>
                  <a:srgbClr val="212121"/>
                </a:solidFill>
                <a:latin typeface="Arial"/>
                <a:cs typeface="Arial"/>
              </a:rPr>
              <a:t>per unit build went to</a:t>
            </a:r>
            <a:r>
              <a:rPr sz="1688" spc="-52" dirty="0">
                <a:solidFill>
                  <a:srgbClr val="212121"/>
                </a:solidFill>
                <a:latin typeface="Arial"/>
                <a:cs typeface="Arial"/>
              </a:rPr>
              <a:t> </a:t>
            </a:r>
            <a:r>
              <a:rPr sz="1688" dirty="0">
                <a:solidFill>
                  <a:srgbClr val="212121"/>
                </a:solidFill>
                <a:latin typeface="Arial"/>
                <a:cs typeface="Arial"/>
              </a:rPr>
              <a:t>MWESB</a:t>
            </a:r>
            <a:endParaRPr sz="1688">
              <a:solidFill>
                <a:prstClr val="black"/>
              </a:solidFill>
              <a:latin typeface="Arial"/>
              <a:cs typeface="Arial"/>
            </a:endParaRPr>
          </a:p>
          <a:p>
            <a:pPr marL="11906" defTabSz="857250" fontAlgn="auto">
              <a:lnSpc>
                <a:spcPts val="2930"/>
              </a:lnSpc>
              <a:spcBef>
                <a:spcPts val="0"/>
              </a:spcBef>
              <a:spcAft>
                <a:spcPts val="0"/>
              </a:spcAft>
            </a:pPr>
            <a:r>
              <a:rPr sz="5250" spc="459" dirty="0">
                <a:solidFill>
                  <a:srgbClr val="00AED6"/>
                </a:solidFill>
                <a:latin typeface="Century Gothic"/>
                <a:cs typeface="Century Gothic"/>
              </a:rPr>
              <a:t>$</a:t>
            </a:r>
            <a:r>
              <a:rPr sz="5859" spc="459" dirty="0">
                <a:solidFill>
                  <a:srgbClr val="00AED6"/>
                </a:solidFill>
                <a:latin typeface="Arial"/>
                <a:cs typeface="Arial"/>
              </a:rPr>
              <a:t>23,383</a:t>
            </a:r>
            <a:endParaRPr sz="5859">
              <a:solidFill>
                <a:prstClr val="black"/>
              </a:solidFill>
              <a:latin typeface="Arial"/>
              <a:cs typeface="Arial"/>
            </a:endParaRPr>
          </a:p>
        </p:txBody>
      </p:sp>
      <p:sp>
        <p:nvSpPr>
          <p:cNvPr id="8" name="object 8"/>
          <p:cNvSpPr txBox="1">
            <a:spLocks noGrp="1"/>
          </p:cNvSpPr>
          <p:nvPr>
            <p:ph type="title"/>
          </p:nvPr>
        </p:nvSpPr>
        <p:spPr>
          <a:xfrm>
            <a:off x="591544" y="813555"/>
            <a:ext cx="7939088" cy="417781"/>
          </a:xfrm>
          <a:prstGeom prst="rect">
            <a:avLst/>
          </a:prstGeom>
        </p:spPr>
        <p:txBody>
          <a:bodyPr vert="horz" wrap="square" lIns="0" tIns="13691" rIns="0" bIns="0" rtlCol="0">
            <a:spAutoFit/>
          </a:bodyPr>
          <a:lstStyle/>
          <a:p>
            <a:pPr marL="11906">
              <a:spcBef>
                <a:spcPts val="107"/>
              </a:spcBef>
            </a:pPr>
            <a:r>
              <a:rPr sz="2625" dirty="0">
                <a:solidFill>
                  <a:srgbClr val="212121"/>
                </a:solidFill>
              </a:rPr>
              <a:t>Minority Women Emerging Small Business</a:t>
            </a:r>
            <a:r>
              <a:rPr sz="2625" spc="28" dirty="0">
                <a:solidFill>
                  <a:srgbClr val="212121"/>
                </a:solidFill>
              </a:rPr>
              <a:t> </a:t>
            </a:r>
            <a:r>
              <a:rPr sz="2625" dirty="0">
                <a:solidFill>
                  <a:srgbClr val="212121"/>
                </a:solidFill>
              </a:rPr>
              <a:t>(MWESB)</a:t>
            </a:r>
            <a:endParaRPr sz="2625"/>
          </a:p>
        </p:txBody>
      </p:sp>
    </p:spTree>
    <p:extLst>
      <p:ext uri="{BB962C8B-B14F-4D97-AF65-F5344CB8AC3E}">
        <p14:creationId xmlns:p14="http://schemas.microsoft.com/office/powerpoint/2010/main" val="389318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22828" y="34227"/>
            <a:ext cx="4289822" cy="376970"/>
          </a:xfrm>
          <a:prstGeom prst="rect">
            <a:avLst/>
          </a:prstGeom>
        </p:spPr>
        <p:txBody>
          <a:bodyPr vert="horz" wrap="square" lIns="0" tIns="16073" rIns="0" bIns="0" rtlCol="0">
            <a:spAutoFit/>
          </a:bodyPr>
          <a:lstStyle/>
          <a:p>
            <a:pPr marL="11906" defTabSz="857250" fontAlgn="auto">
              <a:spcBef>
                <a:spcPts val="127"/>
              </a:spcBef>
              <a:spcAft>
                <a:spcPts val="0"/>
              </a:spcAft>
            </a:pPr>
            <a:r>
              <a:rPr sz="2344" spc="164" dirty="0">
                <a:solidFill>
                  <a:srgbClr val="FFFFFF"/>
                </a:solidFill>
                <a:latin typeface="Arial"/>
                <a:cs typeface="Arial"/>
              </a:rPr>
              <a:t>Equity</a:t>
            </a:r>
            <a:r>
              <a:rPr sz="2344" spc="-188" dirty="0">
                <a:solidFill>
                  <a:srgbClr val="FFFFFF"/>
                </a:solidFill>
                <a:latin typeface="Arial"/>
                <a:cs typeface="Arial"/>
              </a:rPr>
              <a:t> </a:t>
            </a:r>
            <a:r>
              <a:rPr sz="2344" spc="188" dirty="0">
                <a:solidFill>
                  <a:srgbClr val="FFFFFF"/>
                </a:solidFill>
                <a:latin typeface="Arial"/>
                <a:cs typeface="Arial"/>
              </a:rPr>
              <a:t>and</a:t>
            </a:r>
            <a:r>
              <a:rPr sz="2344" spc="-188" dirty="0">
                <a:solidFill>
                  <a:srgbClr val="FFFFFF"/>
                </a:solidFill>
                <a:latin typeface="Arial"/>
                <a:cs typeface="Arial"/>
              </a:rPr>
              <a:t> </a:t>
            </a:r>
            <a:r>
              <a:rPr sz="2344" spc="141" dirty="0">
                <a:solidFill>
                  <a:srgbClr val="FFFFFF"/>
                </a:solidFill>
                <a:latin typeface="Arial"/>
                <a:cs typeface="Arial"/>
              </a:rPr>
              <a:t>Diversity</a:t>
            </a:r>
            <a:r>
              <a:rPr sz="2344" spc="-188" dirty="0">
                <a:solidFill>
                  <a:srgbClr val="FFFFFF"/>
                </a:solidFill>
                <a:latin typeface="Arial"/>
                <a:cs typeface="Arial"/>
              </a:rPr>
              <a:t> </a:t>
            </a:r>
            <a:r>
              <a:rPr sz="2344" spc="164" dirty="0">
                <a:solidFill>
                  <a:srgbClr val="FFFFFF"/>
                </a:solidFill>
                <a:latin typeface="Arial"/>
                <a:cs typeface="Arial"/>
              </a:rPr>
              <a:t>in</a:t>
            </a:r>
            <a:r>
              <a:rPr sz="2344" spc="-188" dirty="0">
                <a:solidFill>
                  <a:srgbClr val="FFFFFF"/>
                </a:solidFill>
                <a:latin typeface="Arial"/>
                <a:cs typeface="Arial"/>
              </a:rPr>
              <a:t> </a:t>
            </a:r>
            <a:r>
              <a:rPr sz="2344" spc="169" dirty="0">
                <a:solidFill>
                  <a:srgbClr val="FFFFFF"/>
                </a:solidFill>
                <a:latin typeface="Arial"/>
                <a:cs typeface="Arial"/>
              </a:rPr>
              <a:t>Hiring</a:t>
            </a:r>
            <a:endParaRPr sz="2344">
              <a:solidFill>
                <a:prstClr val="black"/>
              </a:solidFill>
              <a:latin typeface="Arial"/>
              <a:cs typeface="Arial"/>
            </a:endParaRPr>
          </a:p>
        </p:txBody>
      </p:sp>
      <p:sp>
        <p:nvSpPr>
          <p:cNvPr id="3" name="object 3"/>
          <p:cNvSpPr txBox="1"/>
          <p:nvPr/>
        </p:nvSpPr>
        <p:spPr>
          <a:xfrm>
            <a:off x="3093810" y="2155470"/>
            <a:ext cx="2611636" cy="1122310"/>
          </a:xfrm>
          <a:prstGeom prst="rect">
            <a:avLst/>
          </a:prstGeom>
        </p:spPr>
        <p:txBody>
          <a:bodyPr vert="horz" wrap="square" lIns="0" tIns="179784" rIns="0" bIns="0" rtlCol="0">
            <a:spAutoFit/>
          </a:bodyPr>
          <a:lstStyle/>
          <a:p>
            <a:pPr marL="592931" marR="4763" indent="-581620" defTabSz="857250" fontAlgn="auto">
              <a:lnSpc>
                <a:spcPct val="81100"/>
              </a:lnSpc>
              <a:spcBef>
                <a:spcPts val="1416"/>
              </a:spcBef>
              <a:spcAft>
                <a:spcPts val="0"/>
              </a:spcAft>
            </a:pPr>
            <a:r>
              <a:rPr sz="1688" dirty="0">
                <a:solidFill>
                  <a:srgbClr val="212121"/>
                </a:solidFill>
                <a:latin typeface="Arial"/>
                <a:cs typeface="Arial"/>
              </a:rPr>
              <a:t>of </a:t>
            </a:r>
            <a:r>
              <a:rPr sz="1688" spc="-5" dirty="0">
                <a:solidFill>
                  <a:srgbClr val="212121"/>
                </a:solidFill>
                <a:latin typeface="Arial"/>
                <a:cs typeface="Arial"/>
              </a:rPr>
              <a:t>th</a:t>
            </a:r>
            <a:r>
              <a:rPr sz="1688" dirty="0">
                <a:solidFill>
                  <a:srgbClr val="212121"/>
                </a:solidFill>
                <a:latin typeface="Arial"/>
                <a:cs typeface="Arial"/>
              </a:rPr>
              <a:t>e </a:t>
            </a:r>
            <a:r>
              <a:rPr sz="1688" spc="-244" dirty="0">
                <a:solidFill>
                  <a:srgbClr val="212121"/>
                </a:solidFill>
                <a:latin typeface="Arial"/>
                <a:cs typeface="Arial"/>
              </a:rPr>
              <a:t>3</a:t>
            </a:r>
            <a:r>
              <a:rPr sz="8789" spc="-4528" baseline="25777" dirty="0">
                <a:solidFill>
                  <a:srgbClr val="00AED6"/>
                </a:solidFill>
                <a:latin typeface="Arial"/>
                <a:cs typeface="Arial"/>
              </a:rPr>
              <a:t>5</a:t>
            </a:r>
            <a:r>
              <a:rPr sz="1688" dirty="0">
                <a:solidFill>
                  <a:srgbClr val="212121"/>
                </a:solidFill>
                <a:latin typeface="Arial"/>
                <a:cs typeface="Arial"/>
              </a:rPr>
              <a:t>2 ne</a:t>
            </a:r>
            <a:r>
              <a:rPr sz="1688" spc="-1003" dirty="0">
                <a:solidFill>
                  <a:srgbClr val="212121"/>
                </a:solidFill>
                <a:latin typeface="Arial"/>
                <a:cs typeface="Arial"/>
              </a:rPr>
              <a:t>w</a:t>
            </a:r>
            <a:r>
              <a:rPr sz="8789" spc="-2686" baseline="25777" dirty="0">
                <a:solidFill>
                  <a:srgbClr val="00AED6"/>
                </a:solidFill>
                <a:latin typeface="Arial"/>
                <a:cs typeface="Arial"/>
              </a:rPr>
              <a:t>9</a:t>
            </a:r>
            <a:r>
              <a:rPr sz="1688" spc="-5" dirty="0">
                <a:solidFill>
                  <a:srgbClr val="212121"/>
                </a:solidFill>
                <a:latin typeface="Arial"/>
                <a:cs typeface="Arial"/>
              </a:rPr>
              <a:t>hir</a:t>
            </a:r>
            <a:r>
              <a:rPr sz="1688" spc="-530" dirty="0">
                <a:solidFill>
                  <a:srgbClr val="212121"/>
                </a:solidFill>
                <a:latin typeface="Arial"/>
                <a:cs typeface="Arial"/>
              </a:rPr>
              <a:t>e</a:t>
            </a:r>
            <a:r>
              <a:rPr sz="7875" spc="-5316" baseline="28769" dirty="0">
                <a:solidFill>
                  <a:srgbClr val="00AED6"/>
                </a:solidFill>
                <a:latin typeface="Century Gothic"/>
                <a:cs typeface="Century Gothic"/>
              </a:rPr>
              <a:t>%</a:t>
            </a:r>
            <a:r>
              <a:rPr sz="1688" dirty="0">
                <a:solidFill>
                  <a:srgbClr val="212121"/>
                </a:solidFill>
                <a:latin typeface="Arial"/>
                <a:cs typeface="Arial"/>
              </a:rPr>
              <a:t>s </a:t>
            </a:r>
            <a:r>
              <a:rPr sz="1688" spc="-5" dirty="0">
                <a:solidFill>
                  <a:srgbClr val="212121"/>
                </a:solidFill>
                <a:latin typeface="Arial"/>
                <a:cs typeface="Arial"/>
              </a:rPr>
              <a:t>i</a:t>
            </a:r>
            <a:r>
              <a:rPr sz="1688" dirty="0">
                <a:solidFill>
                  <a:srgbClr val="212121"/>
                </a:solidFill>
                <a:latin typeface="Arial"/>
                <a:cs typeface="Arial"/>
              </a:rPr>
              <a:t>n 2016  were Section</a:t>
            </a:r>
            <a:r>
              <a:rPr sz="1688" spc="-80" dirty="0">
                <a:solidFill>
                  <a:srgbClr val="212121"/>
                </a:solidFill>
                <a:latin typeface="Arial"/>
                <a:cs typeface="Arial"/>
              </a:rPr>
              <a:t> </a:t>
            </a:r>
            <a:r>
              <a:rPr sz="1688" dirty="0">
                <a:solidFill>
                  <a:srgbClr val="212121"/>
                </a:solidFill>
                <a:latin typeface="Arial"/>
                <a:cs typeface="Arial"/>
              </a:rPr>
              <a:t>3</a:t>
            </a:r>
            <a:endParaRPr sz="1688">
              <a:solidFill>
                <a:prstClr val="black"/>
              </a:solidFill>
              <a:latin typeface="Arial"/>
              <a:cs typeface="Arial"/>
            </a:endParaRPr>
          </a:p>
        </p:txBody>
      </p:sp>
      <p:sp>
        <p:nvSpPr>
          <p:cNvPr id="4" name="object 4"/>
          <p:cNvSpPr txBox="1"/>
          <p:nvPr/>
        </p:nvSpPr>
        <p:spPr>
          <a:xfrm>
            <a:off x="3790605" y="3878899"/>
            <a:ext cx="1555552" cy="913079"/>
          </a:xfrm>
          <a:prstGeom prst="rect">
            <a:avLst/>
          </a:prstGeom>
        </p:spPr>
        <p:txBody>
          <a:bodyPr vert="horz" wrap="square" lIns="0" tIns="11311" rIns="0" bIns="0" rtlCol="0">
            <a:spAutoFit/>
          </a:bodyPr>
          <a:lstStyle/>
          <a:p>
            <a:pPr marL="11906" defTabSz="857250" fontAlgn="auto">
              <a:spcBef>
                <a:spcPts val="89"/>
              </a:spcBef>
              <a:spcAft>
                <a:spcPts val="0"/>
              </a:spcAft>
            </a:pPr>
            <a:r>
              <a:rPr sz="5859" spc="-914" dirty="0">
                <a:solidFill>
                  <a:srgbClr val="00AED6"/>
                </a:solidFill>
                <a:latin typeface="Arial"/>
                <a:cs typeface="Arial"/>
              </a:rPr>
              <a:t>21</a:t>
            </a:r>
            <a:r>
              <a:rPr sz="5250" spc="-914" dirty="0">
                <a:solidFill>
                  <a:srgbClr val="00AED6"/>
                </a:solidFill>
                <a:latin typeface="Century Gothic"/>
                <a:cs typeface="Century Gothic"/>
              </a:rPr>
              <a:t>%</a:t>
            </a:r>
            <a:endParaRPr sz="5250">
              <a:solidFill>
                <a:prstClr val="black"/>
              </a:solidFill>
              <a:latin typeface="Century Gothic"/>
              <a:cs typeface="Century Gothic"/>
            </a:endParaRPr>
          </a:p>
        </p:txBody>
      </p:sp>
      <p:sp>
        <p:nvSpPr>
          <p:cNvPr id="5" name="object 5"/>
          <p:cNvSpPr txBox="1">
            <a:spLocks noGrp="1"/>
          </p:cNvSpPr>
          <p:nvPr>
            <p:ph type="title"/>
          </p:nvPr>
        </p:nvSpPr>
        <p:spPr>
          <a:xfrm>
            <a:off x="2899172" y="1028999"/>
            <a:ext cx="2991445" cy="405095"/>
          </a:xfrm>
          <a:prstGeom prst="rect">
            <a:avLst/>
          </a:prstGeom>
        </p:spPr>
        <p:txBody>
          <a:bodyPr vert="horz" wrap="square" lIns="0" tIns="15478" rIns="0" bIns="0" rtlCol="0">
            <a:spAutoFit/>
          </a:bodyPr>
          <a:lstStyle/>
          <a:p>
            <a:pPr marL="11906">
              <a:spcBef>
                <a:spcPts val="122"/>
              </a:spcBef>
            </a:pPr>
            <a:r>
              <a:rPr sz="2531" spc="178" dirty="0">
                <a:solidFill>
                  <a:srgbClr val="212121"/>
                </a:solidFill>
              </a:rPr>
              <a:t>Hiring</a:t>
            </a:r>
            <a:r>
              <a:rPr sz="2531" spc="-220" dirty="0">
                <a:solidFill>
                  <a:srgbClr val="212121"/>
                </a:solidFill>
              </a:rPr>
              <a:t> </a:t>
            </a:r>
            <a:r>
              <a:rPr sz="2531" spc="169" dirty="0">
                <a:solidFill>
                  <a:srgbClr val="212121"/>
                </a:solidFill>
              </a:rPr>
              <a:t>for</a:t>
            </a:r>
            <a:r>
              <a:rPr sz="2531" spc="-220" dirty="0">
                <a:solidFill>
                  <a:srgbClr val="212121"/>
                </a:solidFill>
              </a:rPr>
              <a:t> </a:t>
            </a:r>
            <a:r>
              <a:rPr sz="2531" spc="145" dirty="0">
                <a:solidFill>
                  <a:srgbClr val="212121"/>
                </a:solidFill>
              </a:rPr>
              <a:t>Diversity</a:t>
            </a:r>
            <a:endParaRPr sz="2531"/>
          </a:p>
        </p:txBody>
      </p:sp>
      <p:sp>
        <p:nvSpPr>
          <p:cNvPr id="6" name="object 6"/>
          <p:cNvSpPr txBox="1"/>
          <p:nvPr/>
        </p:nvSpPr>
        <p:spPr>
          <a:xfrm>
            <a:off x="3534156" y="4714506"/>
            <a:ext cx="2066925" cy="551569"/>
          </a:xfrm>
          <a:prstGeom prst="rect">
            <a:avLst/>
          </a:prstGeom>
        </p:spPr>
        <p:txBody>
          <a:bodyPr vert="horz" wrap="square" lIns="0" tIns="11311" rIns="0" bIns="0" rtlCol="0">
            <a:spAutoFit/>
          </a:bodyPr>
          <a:lstStyle/>
          <a:p>
            <a:pPr marL="405407" marR="4763" indent="-394097" defTabSz="857250" fontAlgn="auto">
              <a:lnSpc>
                <a:spcPct val="117200"/>
              </a:lnSpc>
              <a:spcBef>
                <a:spcPts val="89"/>
              </a:spcBef>
              <a:spcAft>
                <a:spcPts val="0"/>
              </a:spcAft>
            </a:pPr>
            <a:r>
              <a:rPr sz="1500" spc="-5" dirty="0">
                <a:solidFill>
                  <a:srgbClr val="212121"/>
                </a:solidFill>
                <a:latin typeface="Arial"/>
                <a:cs typeface="Arial"/>
              </a:rPr>
              <a:t>Staff </a:t>
            </a:r>
            <a:r>
              <a:rPr sz="1500" dirty="0">
                <a:solidFill>
                  <a:srgbClr val="212121"/>
                </a:solidFill>
                <a:latin typeface="Arial"/>
                <a:cs typeface="Arial"/>
              </a:rPr>
              <a:t>Hires in 2017 were  people of</a:t>
            </a:r>
            <a:r>
              <a:rPr sz="1500" spc="-89" dirty="0">
                <a:solidFill>
                  <a:srgbClr val="212121"/>
                </a:solidFill>
                <a:latin typeface="Arial"/>
                <a:cs typeface="Arial"/>
              </a:rPr>
              <a:t> </a:t>
            </a:r>
            <a:r>
              <a:rPr sz="1500" dirty="0">
                <a:solidFill>
                  <a:srgbClr val="212121"/>
                </a:solidFill>
                <a:latin typeface="Arial"/>
                <a:cs typeface="Arial"/>
              </a:rPr>
              <a:t>color</a:t>
            </a:r>
            <a:endParaRPr sz="1500">
              <a:solidFill>
                <a:prstClr val="black"/>
              </a:solidFill>
              <a:latin typeface="Arial"/>
              <a:cs typeface="Arial"/>
            </a:endParaRPr>
          </a:p>
        </p:txBody>
      </p:sp>
    </p:spTree>
    <p:extLst>
      <p:ext uri="{BB962C8B-B14F-4D97-AF65-F5344CB8AC3E}">
        <p14:creationId xmlns:p14="http://schemas.microsoft.com/office/powerpoint/2010/main" val="203070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4370" y="45834"/>
            <a:ext cx="4518422" cy="357069"/>
          </a:xfrm>
          <a:prstGeom prst="rect">
            <a:avLst/>
          </a:prstGeom>
        </p:spPr>
        <p:txBody>
          <a:bodyPr vert="horz" wrap="square" lIns="0" tIns="10716" rIns="0" bIns="0" rtlCol="0">
            <a:spAutoFit/>
          </a:bodyPr>
          <a:lstStyle/>
          <a:p>
            <a:pPr marL="11906" defTabSz="857250" fontAlgn="auto">
              <a:spcBef>
                <a:spcPts val="84"/>
              </a:spcBef>
              <a:spcAft>
                <a:spcPts val="0"/>
              </a:spcAft>
            </a:pPr>
            <a:r>
              <a:rPr sz="2250" spc="150" dirty="0">
                <a:solidFill>
                  <a:srgbClr val="FFFFFF"/>
                </a:solidFill>
                <a:latin typeface="Arial"/>
                <a:cs typeface="Arial"/>
              </a:rPr>
              <a:t>Impact</a:t>
            </a:r>
            <a:r>
              <a:rPr sz="2250" spc="-197" dirty="0">
                <a:solidFill>
                  <a:srgbClr val="FFFFFF"/>
                </a:solidFill>
                <a:latin typeface="Arial"/>
                <a:cs typeface="Arial"/>
              </a:rPr>
              <a:t> </a:t>
            </a:r>
            <a:r>
              <a:rPr sz="2250" spc="155" dirty="0">
                <a:solidFill>
                  <a:srgbClr val="FFFFFF"/>
                </a:solidFill>
                <a:latin typeface="Arial"/>
                <a:cs typeface="Arial"/>
              </a:rPr>
              <a:t>on</a:t>
            </a:r>
            <a:r>
              <a:rPr sz="2250" spc="-197" dirty="0">
                <a:solidFill>
                  <a:srgbClr val="FFFFFF"/>
                </a:solidFill>
                <a:latin typeface="Arial"/>
                <a:cs typeface="Arial"/>
              </a:rPr>
              <a:t> </a:t>
            </a:r>
            <a:r>
              <a:rPr sz="2250" spc="127" dirty="0">
                <a:solidFill>
                  <a:srgbClr val="FFFFFF"/>
                </a:solidFill>
                <a:latin typeface="Arial"/>
                <a:cs typeface="Arial"/>
              </a:rPr>
              <a:t>Habitat</a:t>
            </a:r>
            <a:r>
              <a:rPr sz="2250" spc="-197" dirty="0">
                <a:solidFill>
                  <a:srgbClr val="FFFFFF"/>
                </a:solidFill>
                <a:latin typeface="Arial"/>
                <a:cs typeface="Arial"/>
              </a:rPr>
              <a:t> </a:t>
            </a:r>
            <a:r>
              <a:rPr sz="2250" spc="141" dirty="0">
                <a:solidFill>
                  <a:srgbClr val="FFFFFF"/>
                </a:solidFill>
                <a:latin typeface="Arial"/>
                <a:cs typeface="Arial"/>
              </a:rPr>
              <a:t>Homeowners</a:t>
            </a:r>
            <a:endParaRPr sz="2250">
              <a:solidFill>
                <a:prstClr val="black"/>
              </a:solidFill>
              <a:latin typeface="Arial"/>
              <a:cs typeface="Arial"/>
            </a:endParaRPr>
          </a:p>
        </p:txBody>
      </p:sp>
      <p:sp>
        <p:nvSpPr>
          <p:cNvPr id="3" name="object 3"/>
          <p:cNvSpPr txBox="1"/>
          <p:nvPr/>
        </p:nvSpPr>
        <p:spPr>
          <a:xfrm>
            <a:off x="1175463" y="1857439"/>
            <a:ext cx="1037034" cy="603594"/>
          </a:xfrm>
          <a:prstGeom prst="rect">
            <a:avLst/>
          </a:prstGeom>
        </p:spPr>
        <p:txBody>
          <a:bodyPr vert="horz" wrap="square" lIns="0" tIns="11906" rIns="0" bIns="0" rtlCol="0">
            <a:spAutoFit/>
          </a:bodyPr>
          <a:lstStyle/>
          <a:p>
            <a:pPr marL="11906" defTabSz="857250" fontAlgn="auto">
              <a:spcBef>
                <a:spcPts val="94"/>
              </a:spcBef>
              <a:spcAft>
                <a:spcPts val="0"/>
              </a:spcAft>
            </a:pPr>
            <a:r>
              <a:rPr sz="3844" spc="328" dirty="0">
                <a:solidFill>
                  <a:srgbClr val="00AED6"/>
                </a:solidFill>
                <a:latin typeface="Arial"/>
                <a:cs typeface="Arial"/>
              </a:rPr>
              <a:t>92</a:t>
            </a:r>
            <a:r>
              <a:rPr sz="3422" spc="366" dirty="0">
                <a:solidFill>
                  <a:srgbClr val="00AED6"/>
                </a:solidFill>
                <a:latin typeface="Century Gothic"/>
                <a:cs typeface="Century Gothic"/>
              </a:rPr>
              <a:t>%</a:t>
            </a:r>
            <a:endParaRPr sz="3422">
              <a:solidFill>
                <a:prstClr val="black"/>
              </a:solidFill>
              <a:latin typeface="Century Gothic"/>
              <a:cs typeface="Century Gothic"/>
            </a:endParaRPr>
          </a:p>
        </p:txBody>
      </p:sp>
      <p:sp>
        <p:nvSpPr>
          <p:cNvPr id="4" name="object 4"/>
          <p:cNvSpPr txBox="1"/>
          <p:nvPr/>
        </p:nvSpPr>
        <p:spPr>
          <a:xfrm>
            <a:off x="2363390" y="1852880"/>
            <a:ext cx="6012656" cy="608893"/>
          </a:xfrm>
          <a:prstGeom prst="rect">
            <a:avLst/>
          </a:prstGeom>
        </p:spPr>
        <p:txBody>
          <a:bodyPr vert="horz" wrap="square" lIns="0" tIns="11311" rIns="0" bIns="0" rtlCol="0">
            <a:spAutoFit/>
          </a:bodyPr>
          <a:lstStyle/>
          <a:p>
            <a:pPr marL="11906" marR="4763" defTabSz="857250" fontAlgn="auto">
              <a:lnSpc>
                <a:spcPct val="114599"/>
              </a:lnSpc>
              <a:spcBef>
                <a:spcPts val="89"/>
              </a:spcBef>
              <a:spcAft>
                <a:spcPts val="0"/>
              </a:spcAft>
              <a:tabLst>
                <a:tab pos="1281113" algn="l"/>
              </a:tabLst>
            </a:pPr>
            <a:r>
              <a:rPr sz="1688" dirty="0">
                <a:solidFill>
                  <a:srgbClr val="212121"/>
                </a:solidFill>
                <a:latin typeface="Arial"/>
                <a:cs typeface="Arial"/>
              </a:rPr>
              <a:t>of kids who grow up in Habitat homes in Oregon graduate from  high school,	17% higher than the statewide graduation</a:t>
            </a:r>
            <a:r>
              <a:rPr sz="1688" spc="-47" dirty="0">
                <a:solidFill>
                  <a:srgbClr val="212121"/>
                </a:solidFill>
                <a:latin typeface="Arial"/>
                <a:cs typeface="Arial"/>
              </a:rPr>
              <a:t> </a:t>
            </a:r>
            <a:r>
              <a:rPr sz="1688" dirty="0">
                <a:solidFill>
                  <a:srgbClr val="212121"/>
                </a:solidFill>
                <a:latin typeface="Arial"/>
                <a:cs typeface="Arial"/>
              </a:rPr>
              <a:t>rate.</a:t>
            </a:r>
            <a:endParaRPr sz="1688">
              <a:solidFill>
                <a:prstClr val="black"/>
              </a:solidFill>
              <a:latin typeface="Arial"/>
              <a:cs typeface="Arial"/>
            </a:endParaRPr>
          </a:p>
        </p:txBody>
      </p:sp>
      <p:sp>
        <p:nvSpPr>
          <p:cNvPr id="5" name="object 5"/>
          <p:cNvSpPr txBox="1"/>
          <p:nvPr/>
        </p:nvSpPr>
        <p:spPr>
          <a:xfrm>
            <a:off x="1175463" y="2795056"/>
            <a:ext cx="1037034" cy="603594"/>
          </a:xfrm>
          <a:prstGeom prst="rect">
            <a:avLst/>
          </a:prstGeom>
        </p:spPr>
        <p:txBody>
          <a:bodyPr vert="horz" wrap="square" lIns="0" tIns="11906" rIns="0" bIns="0" rtlCol="0">
            <a:spAutoFit/>
          </a:bodyPr>
          <a:lstStyle/>
          <a:p>
            <a:pPr marL="11906" defTabSz="857250" fontAlgn="auto">
              <a:spcBef>
                <a:spcPts val="94"/>
              </a:spcBef>
              <a:spcAft>
                <a:spcPts val="0"/>
              </a:spcAft>
            </a:pPr>
            <a:r>
              <a:rPr sz="3844" spc="328" dirty="0">
                <a:solidFill>
                  <a:srgbClr val="00AED6"/>
                </a:solidFill>
                <a:latin typeface="Arial"/>
                <a:cs typeface="Arial"/>
              </a:rPr>
              <a:t>70</a:t>
            </a:r>
            <a:r>
              <a:rPr sz="3422" spc="366" dirty="0">
                <a:solidFill>
                  <a:srgbClr val="00AED6"/>
                </a:solidFill>
                <a:latin typeface="Century Gothic"/>
                <a:cs typeface="Century Gothic"/>
              </a:rPr>
              <a:t>%</a:t>
            </a:r>
            <a:endParaRPr sz="3422">
              <a:solidFill>
                <a:prstClr val="black"/>
              </a:solidFill>
              <a:latin typeface="Century Gothic"/>
              <a:cs typeface="Century Gothic"/>
            </a:endParaRPr>
          </a:p>
        </p:txBody>
      </p:sp>
      <p:sp>
        <p:nvSpPr>
          <p:cNvPr id="6" name="object 6"/>
          <p:cNvSpPr txBox="1"/>
          <p:nvPr/>
        </p:nvSpPr>
        <p:spPr>
          <a:xfrm>
            <a:off x="2363390" y="2790497"/>
            <a:ext cx="5657850" cy="608893"/>
          </a:xfrm>
          <a:prstGeom prst="rect">
            <a:avLst/>
          </a:prstGeom>
        </p:spPr>
        <p:txBody>
          <a:bodyPr vert="horz" wrap="square" lIns="0" tIns="11311" rIns="0" bIns="0" rtlCol="0">
            <a:spAutoFit/>
          </a:bodyPr>
          <a:lstStyle/>
          <a:p>
            <a:pPr marL="11906" marR="4763" defTabSz="857250" fontAlgn="auto">
              <a:lnSpc>
                <a:spcPct val="114599"/>
              </a:lnSpc>
              <a:spcBef>
                <a:spcPts val="89"/>
              </a:spcBef>
              <a:spcAft>
                <a:spcPts val="0"/>
              </a:spcAft>
            </a:pPr>
            <a:r>
              <a:rPr sz="1688" dirty="0">
                <a:solidFill>
                  <a:srgbClr val="212121"/>
                </a:solidFill>
                <a:latin typeface="Arial"/>
                <a:cs typeface="Arial"/>
              </a:rPr>
              <a:t>said their children's grades improved after moving into their  Habitat</a:t>
            </a:r>
            <a:r>
              <a:rPr sz="1688" spc="-80" dirty="0">
                <a:solidFill>
                  <a:srgbClr val="212121"/>
                </a:solidFill>
                <a:latin typeface="Arial"/>
                <a:cs typeface="Arial"/>
              </a:rPr>
              <a:t> </a:t>
            </a:r>
            <a:r>
              <a:rPr sz="1688" dirty="0">
                <a:solidFill>
                  <a:srgbClr val="212121"/>
                </a:solidFill>
                <a:latin typeface="Arial"/>
                <a:cs typeface="Arial"/>
              </a:rPr>
              <a:t>home</a:t>
            </a:r>
            <a:endParaRPr sz="1688">
              <a:solidFill>
                <a:prstClr val="black"/>
              </a:solidFill>
              <a:latin typeface="Arial"/>
              <a:cs typeface="Arial"/>
            </a:endParaRPr>
          </a:p>
        </p:txBody>
      </p:sp>
      <p:sp>
        <p:nvSpPr>
          <p:cNvPr id="7" name="object 7"/>
          <p:cNvSpPr txBox="1"/>
          <p:nvPr/>
        </p:nvSpPr>
        <p:spPr>
          <a:xfrm>
            <a:off x="2354460" y="3745973"/>
            <a:ext cx="6060281" cy="608893"/>
          </a:xfrm>
          <a:prstGeom prst="rect">
            <a:avLst/>
          </a:prstGeom>
        </p:spPr>
        <p:txBody>
          <a:bodyPr vert="horz" wrap="square" lIns="0" tIns="11311" rIns="0" bIns="0" rtlCol="0">
            <a:spAutoFit/>
          </a:bodyPr>
          <a:lstStyle/>
          <a:p>
            <a:pPr marL="11906" marR="4763" defTabSz="857250" fontAlgn="auto">
              <a:lnSpc>
                <a:spcPct val="114599"/>
              </a:lnSpc>
              <a:spcBef>
                <a:spcPts val="89"/>
              </a:spcBef>
              <a:spcAft>
                <a:spcPts val="0"/>
              </a:spcAft>
            </a:pPr>
            <a:r>
              <a:rPr sz="1688" dirty="0">
                <a:solidFill>
                  <a:srgbClr val="212121"/>
                </a:solidFill>
                <a:latin typeface="Arial"/>
                <a:cs typeface="Arial"/>
              </a:rPr>
              <a:t>say it was easy for their children to find a quiet place to study in  their new</a:t>
            </a:r>
            <a:r>
              <a:rPr sz="1688" spc="-70" dirty="0">
                <a:solidFill>
                  <a:srgbClr val="212121"/>
                </a:solidFill>
                <a:latin typeface="Arial"/>
                <a:cs typeface="Arial"/>
              </a:rPr>
              <a:t> </a:t>
            </a:r>
            <a:r>
              <a:rPr sz="1688" dirty="0">
                <a:solidFill>
                  <a:srgbClr val="212121"/>
                </a:solidFill>
                <a:latin typeface="Arial"/>
                <a:cs typeface="Arial"/>
              </a:rPr>
              <a:t>home</a:t>
            </a:r>
            <a:endParaRPr sz="1688">
              <a:solidFill>
                <a:prstClr val="black"/>
              </a:solidFill>
              <a:latin typeface="Arial"/>
              <a:cs typeface="Arial"/>
            </a:endParaRPr>
          </a:p>
        </p:txBody>
      </p:sp>
      <p:sp>
        <p:nvSpPr>
          <p:cNvPr id="8" name="object 8"/>
          <p:cNvSpPr txBox="1"/>
          <p:nvPr/>
        </p:nvSpPr>
        <p:spPr>
          <a:xfrm>
            <a:off x="1166534" y="3470064"/>
            <a:ext cx="1045964" cy="2608478"/>
          </a:xfrm>
          <a:prstGeom prst="rect">
            <a:avLst/>
          </a:prstGeom>
        </p:spPr>
        <p:txBody>
          <a:bodyPr vert="horz" wrap="square" lIns="0" tIns="292298" rIns="0" bIns="0" rtlCol="0">
            <a:spAutoFit/>
          </a:bodyPr>
          <a:lstStyle/>
          <a:p>
            <a:pPr marL="11906" defTabSz="857250" fontAlgn="auto">
              <a:spcBef>
                <a:spcPts val="2302"/>
              </a:spcBef>
              <a:spcAft>
                <a:spcPts val="0"/>
              </a:spcAft>
            </a:pPr>
            <a:r>
              <a:rPr sz="3844" spc="338" dirty="0">
                <a:solidFill>
                  <a:srgbClr val="00AED6"/>
                </a:solidFill>
                <a:latin typeface="Arial"/>
                <a:cs typeface="Arial"/>
              </a:rPr>
              <a:t>90</a:t>
            </a:r>
            <a:r>
              <a:rPr sz="3422" spc="338" dirty="0">
                <a:solidFill>
                  <a:srgbClr val="00AED6"/>
                </a:solidFill>
                <a:latin typeface="Century Gothic"/>
                <a:cs typeface="Century Gothic"/>
              </a:rPr>
              <a:t>%</a:t>
            </a:r>
            <a:endParaRPr sz="3422">
              <a:solidFill>
                <a:prstClr val="black"/>
              </a:solidFill>
              <a:latin typeface="Century Gothic"/>
              <a:cs typeface="Century Gothic"/>
            </a:endParaRPr>
          </a:p>
          <a:p>
            <a:pPr marL="404217" defTabSz="857250" fontAlgn="auto">
              <a:spcBef>
                <a:spcPts val="2208"/>
              </a:spcBef>
              <a:spcAft>
                <a:spcPts val="0"/>
              </a:spcAft>
            </a:pPr>
            <a:r>
              <a:rPr sz="3844" spc="328" dirty="0">
                <a:solidFill>
                  <a:srgbClr val="00AED6"/>
                </a:solidFill>
                <a:latin typeface="Arial"/>
                <a:cs typeface="Arial"/>
              </a:rPr>
              <a:t>3</a:t>
            </a:r>
            <a:r>
              <a:rPr sz="3844" spc="333" dirty="0">
                <a:solidFill>
                  <a:srgbClr val="00AED6"/>
                </a:solidFill>
                <a:latin typeface="Arial"/>
                <a:cs typeface="Arial"/>
              </a:rPr>
              <a:t>8</a:t>
            </a:r>
            <a:endParaRPr sz="3844">
              <a:solidFill>
                <a:prstClr val="black"/>
              </a:solidFill>
              <a:latin typeface="Arial"/>
              <a:cs typeface="Arial"/>
            </a:endParaRPr>
          </a:p>
          <a:p>
            <a:pPr marL="20836" defTabSz="857250" fontAlgn="auto">
              <a:spcBef>
                <a:spcPts val="1997"/>
              </a:spcBef>
              <a:spcAft>
                <a:spcPts val="0"/>
              </a:spcAft>
            </a:pPr>
            <a:r>
              <a:rPr sz="3844" spc="328" dirty="0">
                <a:solidFill>
                  <a:srgbClr val="00AED6"/>
                </a:solidFill>
                <a:latin typeface="Arial"/>
                <a:cs typeface="Arial"/>
              </a:rPr>
              <a:t>80</a:t>
            </a:r>
            <a:r>
              <a:rPr sz="3422" spc="366" dirty="0">
                <a:solidFill>
                  <a:srgbClr val="00AED6"/>
                </a:solidFill>
                <a:latin typeface="Century Gothic"/>
                <a:cs typeface="Century Gothic"/>
              </a:rPr>
              <a:t>%</a:t>
            </a:r>
            <a:endParaRPr sz="3422">
              <a:solidFill>
                <a:prstClr val="black"/>
              </a:solidFill>
              <a:latin typeface="Century Gothic"/>
              <a:cs typeface="Century Gothic"/>
            </a:endParaRPr>
          </a:p>
        </p:txBody>
      </p:sp>
      <p:sp>
        <p:nvSpPr>
          <p:cNvPr id="9" name="object 9"/>
          <p:cNvSpPr txBox="1"/>
          <p:nvPr/>
        </p:nvSpPr>
        <p:spPr>
          <a:xfrm>
            <a:off x="2363390" y="4773067"/>
            <a:ext cx="2898577" cy="272976"/>
          </a:xfrm>
          <a:prstGeom prst="rect">
            <a:avLst/>
          </a:prstGeom>
        </p:spPr>
        <p:txBody>
          <a:bodyPr vert="horz" wrap="square" lIns="0" tIns="13097" rIns="0" bIns="0" rtlCol="0">
            <a:spAutoFit/>
          </a:bodyPr>
          <a:lstStyle/>
          <a:p>
            <a:pPr marL="11906" defTabSz="857250" fontAlgn="auto">
              <a:spcBef>
                <a:spcPts val="103"/>
              </a:spcBef>
              <a:spcAft>
                <a:spcPts val="0"/>
              </a:spcAft>
            </a:pPr>
            <a:r>
              <a:rPr sz="1688" dirty="0">
                <a:solidFill>
                  <a:srgbClr val="212121"/>
                </a:solidFill>
                <a:latin typeface="Arial"/>
                <a:cs typeface="Arial"/>
              </a:rPr>
              <a:t>People with </a:t>
            </a:r>
            <a:r>
              <a:rPr sz="1688" spc="-5" dirty="0">
                <a:solidFill>
                  <a:srgbClr val="212121"/>
                </a:solidFill>
                <a:latin typeface="Arial"/>
                <a:cs typeface="Arial"/>
              </a:rPr>
              <a:t>disabilities</a:t>
            </a:r>
            <a:r>
              <a:rPr sz="1688" spc="-19" dirty="0">
                <a:solidFill>
                  <a:srgbClr val="212121"/>
                </a:solidFill>
                <a:latin typeface="Arial"/>
                <a:cs typeface="Arial"/>
              </a:rPr>
              <a:t> </a:t>
            </a:r>
            <a:r>
              <a:rPr sz="1688" dirty="0">
                <a:solidFill>
                  <a:srgbClr val="212121"/>
                </a:solidFill>
                <a:latin typeface="Arial"/>
                <a:cs typeface="Arial"/>
              </a:rPr>
              <a:t>served</a:t>
            </a:r>
            <a:endParaRPr sz="1688">
              <a:solidFill>
                <a:prstClr val="black"/>
              </a:solidFill>
              <a:latin typeface="Arial"/>
              <a:cs typeface="Arial"/>
            </a:endParaRPr>
          </a:p>
        </p:txBody>
      </p:sp>
      <p:sp>
        <p:nvSpPr>
          <p:cNvPr id="10" name="object 10"/>
          <p:cNvSpPr txBox="1"/>
          <p:nvPr/>
        </p:nvSpPr>
        <p:spPr>
          <a:xfrm>
            <a:off x="2363390" y="5612457"/>
            <a:ext cx="2088952" cy="272976"/>
          </a:xfrm>
          <a:prstGeom prst="rect">
            <a:avLst/>
          </a:prstGeom>
        </p:spPr>
        <p:txBody>
          <a:bodyPr vert="horz" wrap="square" lIns="0" tIns="13097" rIns="0" bIns="0" rtlCol="0">
            <a:spAutoFit/>
          </a:bodyPr>
          <a:lstStyle/>
          <a:p>
            <a:pPr marL="11906" defTabSz="857250" fontAlgn="auto">
              <a:spcBef>
                <a:spcPts val="103"/>
              </a:spcBef>
              <a:spcAft>
                <a:spcPts val="0"/>
              </a:spcAft>
            </a:pPr>
            <a:r>
              <a:rPr sz="1688" dirty="0">
                <a:solidFill>
                  <a:srgbClr val="212121"/>
                </a:solidFill>
                <a:latin typeface="Arial"/>
                <a:cs typeface="Arial"/>
              </a:rPr>
              <a:t>Can't imagine</a:t>
            </a:r>
            <a:r>
              <a:rPr sz="1688" spc="-70" dirty="0">
                <a:solidFill>
                  <a:srgbClr val="212121"/>
                </a:solidFill>
                <a:latin typeface="Arial"/>
                <a:cs typeface="Arial"/>
              </a:rPr>
              <a:t> </a:t>
            </a:r>
            <a:r>
              <a:rPr sz="1688" dirty="0">
                <a:solidFill>
                  <a:srgbClr val="212121"/>
                </a:solidFill>
                <a:latin typeface="Arial"/>
                <a:cs typeface="Arial"/>
              </a:rPr>
              <a:t>moving</a:t>
            </a:r>
            <a:endParaRPr sz="1688">
              <a:solidFill>
                <a:prstClr val="black"/>
              </a:solidFill>
              <a:latin typeface="Arial"/>
              <a:cs typeface="Arial"/>
            </a:endParaRPr>
          </a:p>
        </p:txBody>
      </p:sp>
      <p:sp>
        <p:nvSpPr>
          <p:cNvPr id="11" name="object 11"/>
          <p:cNvSpPr txBox="1">
            <a:spLocks noGrp="1"/>
          </p:cNvSpPr>
          <p:nvPr>
            <p:ph type="title"/>
          </p:nvPr>
        </p:nvSpPr>
        <p:spPr>
          <a:xfrm>
            <a:off x="1139668" y="689606"/>
            <a:ext cx="6293162" cy="841136"/>
          </a:xfrm>
          <a:prstGeom prst="rect">
            <a:avLst/>
          </a:prstGeom>
        </p:spPr>
        <p:txBody>
          <a:bodyPr vert="horz" wrap="square" lIns="0" tIns="11311" rIns="0" bIns="0" rtlCol="0">
            <a:spAutoFit/>
          </a:bodyPr>
          <a:lstStyle/>
          <a:p>
            <a:pPr marL="1849636" marR="4763" indent="-1838325">
              <a:lnSpc>
                <a:spcPct val="114999"/>
              </a:lnSpc>
              <a:spcBef>
                <a:spcPts val="89"/>
              </a:spcBef>
            </a:pPr>
            <a:r>
              <a:rPr dirty="0"/>
              <a:t>Impact on children, multigenerational families, and  people with</a:t>
            </a:r>
            <a:r>
              <a:rPr spc="-47" dirty="0"/>
              <a:t> </a:t>
            </a:r>
            <a:r>
              <a:rPr dirty="0"/>
              <a:t>disabilities</a:t>
            </a:r>
          </a:p>
        </p:txBody>
      </p:sp>
    </p:spTree>
    <p:extLst>
      <p:ext uri="{BB962C8B-B14F-4D97-AF65-F5344CB8AC3E}">
        <p14:creationId xmlns:p14="http://schemas.microsoft.com/office/powerpoint/2010/main" val="233092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9763" y="45834"/>
            <a:ext cx="1367433" cy="357069"/>
          </a:xfrm>
          <a:prstGeom prst="rect">
            <a:avLst/>
          </a:prstGeom>
        </p:spPr>
        <p:txBody>
          <a:bodyPr vert="horz" wrap="square" lIns="0" tIns="10716" rIns="0" bIns="0" rtlCol="0">
            <a:spAutoFit/>
          </a:bodyPr>
          <a:lstStyle/>
          <a:p>
            <a:pPr marL="11906">
              <a:spcBef>
                <a:spcPts val="84"/>
              </a:spcBef>
            </a:pPr>
            <a:r>
              <a:rPr sz="2250" spc="117" dirty="0">
                <a:solidFill>
                  <a:srgbClr val="FFFFFF"/>
                </a:solidFill>
              </a:rPr>
              <a:t>Schedule</a:t>
            </a:r>
            <a:endParaRPr sz="2250"/>
          </a:p>
        </p:txBody>
      </p:sp>
      <p:sp>
        <p:nvSpPr>
          <p:cNvPr id="3" name="object 3"/>
          <p:cNvSpPr txBox="1"/>
          <p:nvPr/>
        </p:nvSpPr>
        <p:spPr>
          <a:xfrm>
            <a:off x="6563691" y="2146177"/>
            <a:ext cx="1559719" cy="307809"/>
          </a:xfrm>
          <a:prstGeom prst="rect">
            <a:avLst/>
          </a:prstGeom>
        </p:spPr>
        <p:txBody>
          <a:bodyPr vert="horz" wrap="square" lIns="0" tIns="11906" rIns="0" bIns="0" rtlCol="0">
            <a:spAutoFit/>
          </a:bodyPr>
          <a:lstStyle/>
          <a:p>
            <a:pPr marL="11906" defTabSz="857250" fontAlgn="auto">
              <a:spcBef>
                <a:spcPts val="94"/>
              </a:spcBef>
              <a:spcAft>
                <a:spcPts val="0"/>
              </a:spcAft>
            </a:pPr>
            <a:r>
              <a:rPr sz="1922" spc="122" dirty="0">
                <a:solidFill>
                  <a:srgbClr val="00AED6"/>
                </a:solidFill>
                <a:latin typeface="Arial"/>
                <a:cs typeface="Arial"/>
              </a:rPr>
              <a:t>August</a:t>
            </a:r>
            <a:r>
              <a:rPr sz="1922" spc="-244" dirty="0">
                <a:solidFill>
                  <a:srgbClr val="00AED6"/>
                </a:solidFill>
                <a:latin typeface="Arial"/>
                <a:cs typeface="Arial"/>
              </a:rPr>
              <a:t> </a:t>
            </a:r>
            <a:r>
              <a:rPr sz="1922" spc="164" dirty="0">
                <a:solidFill>
                  <a:srgbClr val="00AED6"/>
                </a:solidFill>
                <a:latin typeface="Arial"/>
                <a:cs typeface="Arial"/>
              </a:rPr>
              <a:t>2017</a:t>
            </a:r>
            <a:endParaRPr sz="1922">
              <a:solidFill>
                <a:prstClr val="black"/>
              </a:solidFill>
              <a:latin typeface="Arial"/>
              <a:cs typeface="Arial"/>
            </a:endParaRPr>
          </a:p>
        </p:txBody>
      </p:sp>
      <p:sp>
        <p:nvSpPr>
          <p:cNvPr id="4" name="object 4"/>
          <p:cNvSpPr txBox="1"/>
          <p:nvPr/>
        </p:nvSpPr>
        <p:spPr>
          <a:xfrm>
            <a:off x="988218" y="2129700"/>
            <a:ext cx="1616869" cy="316257"/>
          </a:xfrm>
          <a:prstGeom prst="rect">
            <a:avLst/>
          </a:prstGeom>
        </p:spPr>
        <p:txBody>
          <a:bodyPr vert="horz" wrap="square" lIns="0" tIns="13097" rIns="0" bIns="0" rtlCol="0">
            <a:spAutoFit/>
          </a:bodyPr>
          <a:lstStyle/>
          <a:p>
            <a:pPr marL="11906" defTabSz="857250" fontAlgn="auto">
              <a:spcBef>
                <a:spcPts val="103"/>
              </a:spcBef>
              <a:spcAft>
                <a:spcPts val="0"/>
              </a:spcAft>
            </a:pPr>
            <a:r>
              <a:rPr sz="1969" dirty="0">
                <a:solidFill>
                  <a:srgbClr val="212121"/>
                </a:solidFill>
                <a:latin typeface="Arial"/>
                <a:cs typeface="Arial"/>
              </a:rPr>
              <a:t>Site</a:t>
            </a:r>
            <a:r>
              <a:rPr sz="1969" spc="-80" dirty="0">
                <a:solidFill>
                  <a:srgbClr val="212121"/>
                </a:solidFill>
                <a:latin typeface="Arial"/>
                <a:cs typeface="Arial"/>
              </a:rPr>
              <a:t> </a:t>
            </a:r>
            <a:r>
              <a:rPr sz="1969" dirty="0">
                <a:solidFill>
                  <a:srgbClr val="212121"/>
                </a:solidFill>
                <a:latin typeface="Arial"/>
                <a:cs typeface="Arial"/>
              </a:rPr>
              <a:t>Aquisition</a:t>
            </a:r>
            <a:endParaRPr sz="1969">
              <a:solidFill>
                <a:prstClr val="black"/>
              </a:solidFill>
              <a:latin typeface="Arial"/>
              <a:cs typeface="Arial"/>
            </a:endParaRPr>
          </a:p>
        </p:txBody>
      </p:sp>
      <p:sp>
        <p:nvSpPr>
          <p:cNvPr id="5" name="object 5"/>
          <p:cNvSpPr txBox="1"/>
          <p:nvPr/>
        </p:nvSpPr>
        <p:spPr>
          <a:xfrm>
            <a:off x="3469973" y="786943"/>
            <a:ext cx="2169319" cy="374564"/>
          </a:xfrm>
          <a:prstGeom prst="rect">
            <a:avLst/>
          </a:prstGeom>
        </p:spPr>
        <p:txBody>
          <a:bodyPr vert="horz" wrap="square" lIns="0" tIns="13691" rIns="0" bIns="0" rtlCol="0">
            <a:spAutoFit/>
          </a:bodyPr>
          <a:lstStyle/>
          <a:p>
            <a:pPr marL="11906" defTabSz="857250" fontAlgn="auto">
              <a:spcBef>
                <a:spcPts val="107"/>
              </a:spcBef>
              <a:spcAft>
                <a:spcPts val="0"/>
              </a:spcAft>
            </a:pPr>
            <a:r>
              <a:rPr sz="2344" dirty="0">
                <a:solidFill>
                  <a:prstClr val="black"/>
                </a:solidFill>
                <a:latin typeface="Arial"/>
                <a:cs typeface="Arial"/>
              </a:rPr>
              <a:t>Project</a:t>
            </a:r>
            <a:r>
              <a:rPr sz="2344" spc="-56" dirty="0">
                <a:solidFill>
                  <a:prstClr val="black"/>
                </a:solidFill>
                <a:latin typeface="Arial"/>
                <a:cs typeface="Arial"/>
              </a:rPr>
              <a:t> </a:t>
            </a:r>
            <a:r>
              <a:rPr sz="2344" dirty="0">
                <a:solidFill>
                  <a:prstClr val="black"/>
                </a:solidFill>
                <a:latin typeface="Arial"/>
                <a:cs typeface="Arial"/>
              </a:rPr>
              <a:t>Timeline</a:t>
            </a:r>
            <a:endParaRPr sz="2344">
              <a:solidFill>
                <a:prstClr val="black"/>
              </a:solidFill>
              <a:latin typeface="Arial"/>
              <a:cs typeface="Arial"/>
            </a:endParaRPr>
          </a:p>
        </p:txBody>
      </p:sp>
      <p:sp>
        <p:nvSpPr>
          <p:cNvPr id="6" name="object 6"/>
          <p:cNvSpPr txBox="1"/>
          <p:nvPr/>
        </p:nvSpPr>
        <p:spPr>
          <a:xfrm>
            <a:off x="902073" y="2580679"/>
            <a:ext cx="7340203" cy="447174"/>
          </a:xfrm>
          <a:prstGeom prst="rect">
            <a:avLst/>
          </a:prstGeom>
          <a:solidFill>
            <a:srgbClr val="EBEBEB"/>
          </a:solidFill>
        </p:spPr>
        <p:txBody>
          <a:bodyPr vert="horz" wrap="square" lIns="0" tIns="142875" rIns="0" bIns="0" rtlCol="0">
            <a:spAutoFit/>
          </a:bodyPr>
          <a:lstStyle/>
          <a:p>
            <a:pPr marL="97630" defTabSz="857250" fontAlgn="auto">
              <a:spcBef>
                <a:spcPts val="1125"/>
              </a:spcBef>
              <a:spcAft>
                <a:spcPts val="0"/>
              </a:spcAft>
              <a:tabLst>
                <a:tab pos="5267920" algn="l"/>
              </a:tabLst>
            </a:pPr>
            <a:r>
              <a:rPr sz="2953" baseline="1322" dirty="0">
                <a:solidFill>
                  <a:srgbClr val="212121"/>
                </a:solidFill>
                <a:latin typeface="Arial"/>
                <a:cs typeface="Arial"/>
              </a:rPr>
              <a:t>Site Demolition</a:t>
            </a:r>
            <a:r>
              <a:rPr sz="2953" spc="14" baseline="1322" dirty="0">
                <a:solidFill>
                  <a:srgbClr val="212121"/>
                </a:solidFill>
                <a:latin typeface="Arial"/>
                <a:cs typeface="Arial"/>
              </a:rPr>
              <a:t> </a:t>
            </a:r>
            <a:r>
              <a:rPr sz="2953" baseline="1322" dirty="0">
                <a:solidFill>
                  <a:srgbClr val="212121"/>
                </a:solidFill>
                <a:latin typeface="Arial"/>
                <a:cs typeface="Arial"/>
              </a:rPr>
              <a:t>and Clearing	</a:t>
            </a:r>
            <a:r>
              <a:rPr sz="1922" spc="127" dirty="0">
                <a:solidFill>
                  <a:srgbClr val="00AED6"/>
                </a:solidFill>
                <a:latin typeface="Arial"/>
                <a:cs typeface="Arial"/>
              </a:rPr>
              <a:t>November</a:t>
            </a:r>
            <a:r>
              <a:rPr sz="1922" spc="-230" dirty="0">
                <a:solidFill>
                  <a:srgbClr val="00AED6"/>
                </a:solidFill>
                <a:latin typeface="Arial"/>
                <a:cs typeface="Arial"/>
              </a:rPr>
              <a:t> </a:t>
            </a:r>
            <a:r>
              <a:rPr sz="1922" spc="164" dirty="0">
                <a:solidFill>
                  <a:srgbClr val="00AED6"/>
                </a:solidFill>
                <a:latin typeface="Arial"/>
                <a:cs typeface="Arial"/>
              </a:rPr>
              <a:t>2017</a:t>
            </a:r>
            <a:endParaRPr sz="1922">
              <a:solidFill>
                <a:prstClr val="black"/>
              </a:solidFill>
              <a:latin typeface="Arial"/>
              <a:cs typeface="Arial"/>
            </a:endParaRPr>
          </a:p>
        </p:txBody>
      </p:sp>
      <p:sp>
        <p:nvSpPr>
          <p:cNvPr id="7" name="object 7"/>
          <p:cNvSpPr txBox="1"/>
          <p:nvPr/>
        </p:nvSpPr>
        <p:spPr>
          <a:xfrm>
            <a:off x="6336683" y="3298107"/>
            <a:ext cx="1786533" cy="307809"/>
          </a:xfrm>
          <a:prstGeom prst="rect">
            <a:avLst/>
          </a:prstGeom>
        </p:spPr>
        <p:txBody>
          <a:bodyPr vert="horz" wrap="square" lIns="0" tIns="11906" rIns="0" bIns="0" rtlCol="0">
            <a:spAutoFit/>
          </a:bodyPr>
          <a:lstStyle/>
          <a:p>
            <a:pPr marL="11906" defTabSz="857250" fontAlgn="auto">
              <a:spcBef>
                <a:spcPts val="94"/>
              </a:spcBef>
              <a:spcAft>
                <a:spcPts val="0"/>
              </a:spcAft>
            </a:pPr>
            <a:r>
              <a:rPr sz="1922" spc="98" dirty="0">
                <a:solidFill>
                  <a:srgbClr val="00AED6"/>
                </a:solidFill>
                <a:latin typeface="Arial"/>
                <a:cs typeface="Arial"/>
              </a:rPr>
              <a:t>February</a:t>
            </a:r>
            <a:r>
              <a:rPr sz="1922" spc="-234" dirty="0">
                <a:solidFill>
                  <a:srgbClr val="00AED6"/>
                </a:solidFill>
                <a:latin typeface="Arial"/>
                <a:cs typeface="Arial"/>
              </a:rPr>
              <a:t> </a:t>
            </a:r>
            <a:r>
              <a:rPr sz="1922" spc="164" dirty="0">
                <a:solidFill>
                  <a:srgbClr val="00AED6"/>
                </a:solidFill>
                <a:latin typeface="Arial"/>
                <a:cs typeface="Arial"/>
              </a:rPr>
              <a:t>2018</a:t>
            </a:r>
            <a:endParaRPr sz="1922">
              <a:solidFill>
                <a:prstClr val="black"/>
              </a:solidFill>
              <a:latin typeface="Arial"/>
              <a:cs typeface="Arial"/>
            </a:endParaRPr>
          </a:p>
        </p:txBody>
      </p:sp>
      <p:sp>
        <p:nvSpPr>
          <p:cNvPr id="8" name="object 8"/>
          <p:cNvSpPr txBox="1"/>
          <p:nvPr/>
        </p:nvSpPr>
        <p:spPr>
          <a:xfrm>
            <a:off x="988218" y="3281630"/>
            <a:ext cx="1840111" cy="316257"/>
          </a:xfrm>
          <a:prstGeom prst="rect">
            <a:avLst/>
          </a:prstGeom>
        </p:spPr>
        <p:txBody>
          <a:bodyPr vert="horz" wrap="square" lIns="0" tIns="13097" rIns="0" bIns="0" rtlCol="0">
            <a:spAutoFit/>
          </a:bodyPr>
          <a:lstStyle/>
          <a:p>
            <a:pPr marL="11906" defTabSz="857250" fontAlgn="auto">
              <a:spcBef>
                <a:spcPts val="103"/>
              </a:spcBef>
              <a:spcAft>
                <a:spcPts val="0"/>
              </a:spcAft>
            </a:pPr>
            <a:r>
              <a:rPr sz="1969" dirty="0">
                <a:solidFill>
                  <a:srgbClr val="212121"/>
                </a:solidFill>
                <a:latin typeface="Arial"/>
                <a:cs typeface="Arial"/>
              </a:rPr>
              <a:t>Building</a:t>
            </a:r>
            <a:r>
              <a:rPr sz="1969" spc="-75" dirty="0">
                <a:solidFill>
                  <a:srgbClr val="212121"/>
                </a:solidFill>
                <a:latin typeface="Arial"/>
                <a:cs typeface="Arial"/>
              </a:rPr>
              <a:t> </a:t>
            </a:r>
            <a:r>
              <a:rPr sz="1969" dirty="0">
                <a:solidFill>
                  <a:srgbClr val="212121"/>
                </a:solidFill>
                <a:latin typeface="Arial"/>
                <a:cs typeface="Arial"/>
              </a:rPr>
              <a:t>Permits</a:t>
            </a:r>
            <a:endParaRPr sz="1969">
              <a:solidFill>
                <a:prstClr val="black"/>
              </a:solidFill>
              <a:latin typeface="Arial"/>
              <a:cs typeface="Arial"/>
            </a:endParaRPr>
          </a:p>
        </p:txBody>
      </p:sp>
      <p:sp>
        <p:nvSpPr>
          <p:cNvPr id="9" name="object 9"/>
          <p:cNvSpPr txBox="1"/>
          <p:nvPr/>
        </p:nvSpPr>
        <p:spPr>
          <a:xfrm>
            <a:off x="902073" y="3741539"/>
            <a:ext cx="7340203" cy="438156"/>
          </a:xfrm>
          <a:prstGeom prst="rect">
            <a:avLst/>
          </a:prstGeom>
          <a:solidFill>
            <a:srgbClr val="EBEBEB"/>
          </a:solidFill>
        </p:spPr>
        <p:txBody>
          <a:bodyPr vert="horz" wrap="square" lIns="0" tIns="133945" rIns="0" bIns="0" rtlCol="0">
            <a:spAutoFit/>
          </a:bodyPr>
          <a:lstStyle/>
          <a:p>
            <a:pPr marL="97630" defTabSz="857250" fontAlgn="auto">
              <a:spcBef>
                <a:spcPts val="1055"/>
              </a:spcBef>
              <a:spcAft>
                <a:spcPts val="0"/>
              </a:spcAft>
              <a:tabLst>
                <a:tab pos="5925145" algn="l"/>
              </a:tabLst>
            </a:pPr>
            <a:r>
              <a:rPr sz="2953" baseline="1322" dirty="0">
                <a:solidFill>
                  <a:srgbClr val="212121"/>
                </a:solidFill>
                <a:latin typeface="Arial"/>
                <a:cs typeface="Arial"/>
              </a:rPr>
              <a:t>Home Buyers Identified	</a:t>
            </a:r>
            <a:r>
              <a:rPr sz="1922" spc="141" dirty="0">
                <a:solidFill>
                  <a:srgbClr val="00AED6"/>
                </a:solidFill>
                <a:latin typeface="Arial"/>
                <a:cs typeface="Arial"/>
              </a:rPr>
              <a:t>June</a:t>
            </a:r>
            <a:r>
              <a:rPr sz="1922" spc="-225" dirty="0">
                <a:solidFill>
                  <a:srgbClr val="00AED6"/>
                </a:solidFill>
                <a:latin typeface="Arial"/>
                <a:cs typeface="Arial"/>
              </a:rPr>
              <a:t> </a:t>
            </a:r>
            <a:r>
              <a:rPr sz="1922" spc="164" dirty="0">
                <a:solidFill>
                  <a:srgbClr val="00AED6"/>
                </a:solidFill>
                <a:latin typeface="Arial"/>
                <a:cs typeface="Arial"/>
              </a:rPr>
              <a:t>2018</a:t>
            </a:r>
            <a:endParaRPr sz="1922">
              <a:solidFill>
                <a:prstClr val="black"/>
              </a:solidFill>
              <a:latin typeface="Arial"/>
              <a:cs typeface="Arial"/>
            </a:endParaRPr>
          </a:p>
        </p:txBody>
      </p:sp>
      <p:sp>
        <p:nvSpPr>
          <p:cNvPr id="10" name="object 10"/>
          <p:cNvSpPr txBox="1"/>
          <p:nvPr/>
        </p:nvSpPr>
        <p:spPr>
          <a:xfrm>
            <a:off x="6815537" y="4450036"/>
            <a:ext cx="1307902" cy="307809"/>
          </a:xfrm>
          <a:prstGeom prst="rect">
            <a:avLst/>
          </a:prstGeom>
        </p:spPr>
        <p:txBody>
          <a:bodyPr vert="horz" wrap="square" lIns="0" tIns="11906" rIns="0" bIns="0" rtlCol="0">
            <a:spAutoFit/>
          </a:bodyPr>
          <a:lstStyle/>
          <a:p>
            <a:pPr marL="11906" defTabSz="857250" fontAlgn="auto">
              <a:spcBef>
                <a:spcPts val="94"/>
              </a:spcBef>
              <a:spcAft>
                <a:spcPts val="0"/>
              </a:spcAft>
            </a:pPr>
            <a:r>
              <a:rPr sz="1922" spc="141" dirty="0">
                <a:solidFill>
                  <a:srgbClr val="00AED6"/>
                </a:solidFill>
                <a:latin typeface="Arial"/>
                <a:cs typeface="Arial"/>
              </a:rPr>
              <a:t>June</a:t>
            </a:r>
            <a:r>
              <a:rPr sz="1922" spc="-225" dirty="0">
                <a:solidFill>
                  <a:srgbClr val="00AED6"/>
                </a:solidFill>
                <a:latin typeface="Arial"/>
                <a:cs typeface="Arial"/>
              </a:rPr>
              <a:t> </a:t>
            </a:r>
            <a:r>
              <a:rPr sz="1922" spc="164" dirty="0">
                <a:solidFill>
                  <a:srgbClr val="00AED6"/>
                </a:solidFill>
                <a:latin typeface="Arial"/>
                <a:cs typeface="Arial"/>
              </a:rPr>
              <a:t>2019</a:t>
            </a:r>
            <a:endParaRPr sz="1922">
              <a:solidFill>
                <a:prstClr val="black"/>
              </a:solidFill>
              <a:latin typeface="Arial"/>
              <a:cs typeface="Arial"/>
            </a:endParaRPr>
          </a:p>
        </p:txBody>
      </p:sp>
      <p:sp>
        <p:nvSpPr>
          <p:cNvPr id="11" name="object 11"/>
          <p:cNvSpPr txBox="1"/>
          <p:nvPr/>
        </p:nvSpPr>
        <p:spPr>
          <a:xfrm>
            <a:off x="988218" y="4433559"/>
            <a:ext cx="2720578" cy="316257"/>
          </a:xfrm>
          <a:prstGeom prst="rect">
            <a:avLst/>
          </a:prstGeom>
        </p:spPr>
        <p:txBody>
          <a:bodyPr vert="horz" wrap="square" lIns="0" tIns="13097" rIns="0" bIns="0" rtlCol="0">
            <a:spAutoFit/>
          </a:bodyPr>
          <a:lstStyle/>
          <a:p>
            <a:pPr marL="11906" defTabSz="857250" fontAlgn="auto">
              <a:spcBef>
                <a:spcPts val="103"/>
              </a:spcBef>
              <a:spcAft>
                <a:spcPts val="0"/>
              </a:spcAft>
            </a:pPr>
            <a:r>
              <a:rPr sz="1969" dirty="0">
                <a:solidFill>
                  <a:srgbClr val="212121"/>
                </a:solidFill>
                <a:latin typeface="Arial"/>
                <a:cs typeface="Arial"/>
              </a:rPr>
              <a:t>Construction</a:t>
            </a:r>
            <a:r>
              <a:rPr sz="1969" spc="-61" dirty="0">
                <a:solidFill>
                  <a:srgbClr val="212121"/>
                </a:solidFill>
                <a:latin typeface="Arial"/>
                <a:cs typeface="Arial"/>
              </a:rPr>
              <a:t> </a:t>
            </a:r>
            <a:r>
              <a:rPr sz="1969" dirty="0">
                <a:solidFill>
                  <a:srgbClr val="212121"/>
                </a:solidFill>
                <a:latin typeface="Arial"/>
                <a:cs typeface="Arial"/>
              </a:rPr>
              <a:t>Completed</a:t>
            </a:r>
            <a:endParaRPr sz="1969">
              <a:solidFill>
                <a:prstClr val="black"/>
              </a:solidFill>
              <a:latin typeface="Arial"/>
              <a:cs typeface="Arial"/>
            </a:endParaRPr>
          </a:p>
        </p:txBody>
      </p:sp>
      <p:sp>
        <p:nvSpPr>
          <p:cNvPr id="12" name="object 12"/>
          <p:cNvSpPr/>
          <p:nvPr/>
        </p:nvSpPr>
        <p:spPr>
          <a:xfrm>
            <a:off x="884214" y="4893469"/>
            <a:ext cx="7340203" cy="589359"/>
          </a:xfrm>
          <a:custGeom>
            <a:avLst/>
            <a:gdLst/>
            <a:ahLst/>
            <a:cxnLst/>
            <a:rect l="l" t="t" r="r" b="b"/>
            <a:pathLst>
              <a:path w="7829550" h="628650">
                <a:moveTo>
                  <a:pt x="0" y="0"/>
                </a:moveTo>
                <a:lnTo>
                  <a:pt x="7829136" y="0"/>
                </a:lnTo>
                <a:lnTo>
                  <a:pt x="7829136" y="628649"/>
                </a:lnTo>
                <a:lnTo>
                  <a:pt x="0" y="628649"/>
                </a:lnTo>
                <a:lnTo>
                  <a:pt x="0" y="0"/>
                </a:lnTo>
                <a:close/>
              </a:path>
            </a:pathLst>
          </a:custGeom>
          <a:solidFill>
            <a:srgbClr val="EBEBEB"/>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3" name="object 13"/>
          <p:cNvSpPr txBox="1"/>
          <p:nvPr/>
        </p:nvSpPr>
        <p:spPr>
          <a:xfrm>
            <a:off x="6158647" y="5021536"/>
            <a:ext cx="1964531" cy="307809"/>
          </a:xfrm>
          <a:prstGeom prst="rect">
            <a:avLst/>
          </a:prstGeom>
        </p:spPr>
        <p:txBody>
          <a:bodyPr vert="horz" wrap="square" lIns="0" tIns="11906" rIns="0" bIns="0" rtlCol="0">
            <a:spAutoFit/>
          </a:bodyPr>
          <a:lstStyle/>
          <a:p>
            <a:pPr marL="11906" defTabSz="857250" fontAlgn="auto">
              <a:spcBef>
                <a:spcPts val="94"/>
              </a:spcBef>
              <a:spcAft>
                <a:spcPts val="0"/>
              </a:spcAft>
            </a:pPr>
            <a:r>
              <a:rPr sz="1922" spc="127" dirty="0">
                <a:solidFill>
                  <a:srgbClr val="00AED6"/>
                </a:solidFill>
                <a:latin typeface="Arial"/>
                <a:cs typeface="Arial"/>
              </a:rPr>
              <a:t>November</a:t>
            </a:r>
            <a:r>
              <a:rPr sz="1922" spc="-230" dirty="0">
                <a:solidFill>
                  <a:srgbClr val="00AED6"/>
                </a:solidFill>
                <a:latin typeface="Arial"/>
                <a:cs typeface="Arial"/>
              </a:rPr>
              <a:t> </a:t>
            </a:r>
            <a:r>
              <a:rPr sz="1922" spc="164" dirty="0">
                <a:solidFill>
                  <a:srgbClr val="00AED6"/>
                </a:solidFill>
                <a:latin typeface="Arial"/>
                <a:cs typeface="Arial"/>
              </a:rPr>
              <a:t>2019</a:t>
            </a:r>
            <a:endParaRPr sz="1922">
              <a:solidFill>
                <a:prstClr val="black"/>
              </a:solidFill>
              <a:latin typeface="Arial"/>
              <a:cs typeface="Arial"/>
            </a:endParaRPr>
          </a:p>
        </p:txBody>
      </p:sp>
      <p:sp>
        <p:nvSpPr>
          <p:cNvPr id="14" name="object 14"/>
          <p:cNvSpPr txBox="1"/>
          <p:nvPr/>
        </p:nvSpPr>
        <p:spPr>
          <a:xfrm>
            <a:off x="988218" y="5005059"/>
            <a:ext cx="1448991" cy="316257"/>
          </a:xfrm>
          <a:prstGeom prst="rect">
            <a:avLst/>
          </a:prstGeom>
        </p:spPr>
        <p:txBody>
          <a:bodyPr vert="horz" wrap="square" lIns="0" tIns="13097" rIns="0" bIns="0" rtlCol="0">
            <a:spAutoFit/>
          </a:bodyPr>
          <a:lstStyle/>
          <a:p>
            <a:pPr marL="11906" defTabSz="857250" fontAlgn="auto">
              <a:spcBef>
                <a:spcPts val="103"/>
              </a:spcBef>
              <a:spcAft>
                <a:spcPts val="0"/>
              </a:spcAft>
            </a:pPr>
            <a:r>
              <a:rPr sz="1969" dirty="0">
                <a:solidFill>
                  <a:srgbClr val="212121"/>
                </a:solidFill>
                <a:latin typeface="Arial"/>
                <a:cs typeface="Arial"/>
              </a:rPr>
              <a:t>Sale of</a:t>
            </a:r>
            <a:r>
              <a:rPr sz="1969" spc="-70" dirty="0">
                <a:solidFill>
                  <a:srgbClr val="212121"/>
                </a:solidFill>
                <a:latin typeface="Arial"/>
                <a:cs typeface="Arial"/>
              </a:rPr>
              <a:t> </a:t>
            </a:r>
            <a:r>
              <a:rPr sz="1969" dirty="0">
                <a:solidFill>
                  <a:srgbClr val="212121"/>
                </a:solidFill>
                <a:latin typeface="Arial"/>
                <a:cs typeface="Arial"/>
              </a:rPr>
              <a:t>Units</a:t>
            </a:r>
            <a:endParaRPr sz="1969">
              <a:solidFill>
                <a:prstClr val="black"/>
              </a:solidFill>
              <a:latin typeface="Arial"/>
              <a:cs typeface="Arial"/>
            </a:endParaRPr>
          </a:p>
        </p:txBody>
      </p:sp>
    </p:spTree>
    <p:extLst>
      <p:ext uri="{BB962C8B-B14F-4D97-AF65-F5344CB8AC3E}">
        <p14:creationId xmlns:p14="http://schemas.microsoft.com/office/powerpoint/2010/main" val="57965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57200"/>
            <a:ext cx="7772400" cy="1752600"/>
          </a:xfrm>
        </p:spPr>
        <p:txBody>
          <a:bodyPr>
            <a:normAutofit fontScale="90000"/>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5020 Condos</a:t>
            </a:r>
            <a:b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200"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5020 N. Interstate</a:t>
            </a:r>
            <a:b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Proud Ground in partnership</a:t>
            </a:r>
            <a:b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with Habitat for Humanity</a:t>
            </a:r>
            <a:b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Portland/Metro East</a:t>
            </a:r>
          </a:p>
        </p:txBody>
      </p:sp>
      <p:pic>
        <p:nvPicPr>
          <p:cNvPr id="1027" name="Picture 3" descr="S:\FUNDRAISING_FD\Grants_Contracts_Corp_Fdn_Housing_Dev\PHB NOFA 2017\01 SW Corner -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960" y="2743200"/>
            <a:ext cx="5686640" cy="356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1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Project Overview</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nvPr>
        </p:nvGraphicFramePr>
        <p:xfrm>
          <a:off x="1143000" y="1828800"/>
          <a:ext cx="6858000" cy="4038597"/>
        </p:xfrm>
        <a:graphic>
          <a:graphicData uri="http://schemas.openxmlformats.org/drawingml/2006/table">
            <a:tbl>
              <a:tblPr bandRow="1">
                <a:tableStyleId>{F5AB1C69-6EDB-4FF4-983F-18BD219EF322}</a:tableStyleId>
              </a:tblPr>
              <a:tblGrid>
                <a:gridCol w="3124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Project Name</a:t>
                      </a:r>
                    </a:p>
                  </a:txBody>
                  <a:tcPr/>
                </a:tc>
                <a:tc>
                  <a:txBody>
                    <a:bodyPr/>
                    <a:lstStyle/>
                    <a:p>
                      <a:r>
                        <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5020</a:t>
                      </a:r>
                      <a:r>
                        <a:rPr lang="en-US"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Condos</a:t>
                      </a:r>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Residential Units</a:t>
                      </a:r>
                    </a:p>
                  </a:txBody>
                  <a:tcPr/>
                </a:tc>
                <a:tc>
                  <a:txBody>
                    <a:bodyPr/>
                    <a:lstStyle/>
                    <a:p>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50 </a:t>
                      </a:r>
                      <a:r>
                        <a:rPr lang="en-US" dirty="0">
                          <a:solidFill>
                            <a:srgbClr val="17375E"/>
                          </a:solidFill>
                          <a:latin typeface="Verdana" panose="020B0604030504040204" pitchFamily="34" charset="0"/>
                          <a:ea typeface="Verdana" panose="020B0604030504040204" pitchFamily="34" charset="0"/>
                          <a:cs typeface="Verdana" panose="020B0604030504040204" pitchFamily="34" charset="0"/>
                        </a:rPr>
                        <a:t>(41 </a:t>
                      </a: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affordable units)</a:t>
                      </a:r>
                    </a:p>
                  </a:txBody>
                  <a:tcPr/>
                </a:tc>
                <a:extLst>
                  <a:ext uri="{0D108BD9-81ED-4DB2-BD59-A6C34878D82A}">
                    <a16:rowId xmlns:a16="http://schemas.microsoft.com/office/drawing/2014/main" val="10001"/>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Parcel Size</a:t>
                      </a:r>
                    </a:p>
                  </a:txBody>
                  <a:tcPr/>
                </a:tc>
                <a:tc>
                  <a:txBody>
                    <a:bodyPr/>
                    <a:lstStyle/>
                    <a:p>
                      <a:r>
                        <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20,000 sq.</a:t>
                      </a:r>
                      <a:r>
                        <a:rPr lang="en-US"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ft.</a:t>
                      </a:r>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Common</a:t>
                      </a:r>
                      <a:r>
                        <a:rPr lang="en-US" b="1"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Area</a:t>
                      </a:r>
                      <a:endPar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1,400 sq. ft.</a:t>
                      </a:r>
                    </a:p>
                  </a:txBody>
                  <a:tcPr/>
                </a:tc>
                <a:extLst>
                  <a:ext uri="{0D108BD9-81ED-4DB2-BD59-A6C34878D82A}">
                    <a16:rowId xmlns:a16="http://schemas.microsoft.com/office/drawing/2014/main" val="10003"/>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Building Size</a:t>
                      </a:r>
                    </a:p>
                  </a:txBody>
                  <a:tcPr/>
                </a:tc>
                <a:tc>
                  <a:txBody>
                    <a:bodyPr/>
                    <a:lstStyle/>
                    <a:p>
                      <a:r>
                        <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56,547 sq. ft.</a:t>
                      </a:r>
                    </a:p>
                  </a:txBody>
                  <a:tcPr/>
                </a:tc>
                <a:extLst>
                  <a:ext uri="{0D108BD9-81ED-4DB2-BD59-A6C34878D82A}">
                    <a16:rowId xmlns:a16="http://schemas.microsoft.com/office/drawing/2014/main" val="10004"/>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Stories</a:t>
                      </a:r>
                    </a:p>
                  </a:txBody>
                  <a:tcPr/>
                </a:tc>
                <a:tc>
                  <a:txBody>
                    <a:bodyPr/>
                    <a:lstStyle/>
                    <a:p>
                      <a:r>
                        <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5</a:t>
                      </a:r>
                    </a:p>
                  </a:txBody>
                  <a:tcPr/>
                </a:tc>
                <a:extLst>
                  <a:ext uri="{0D108BD9-81ED-4DB2-BD59-A6C34878D82A}">
                    <a16:rowId xmlns:a16="http://schemas.microsoft.com/office/drawing/2014/main" val="10005"/>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Parking</a:t>
                      </a:r>
                      <a:r>
                        <a:rPr lang="en-US" b="1"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Spaces</a:t>
                      </a:r>
                      <a:endPar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20 (12 onsite/8</a:t>
                      </a:r>
                      <a:r>
                        <a:rPr lang="en-US"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stalls)</a:t>
                      </a:r>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6"/>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Commercial</a:t>
                      </a:r>
                      <a:r>
                        <a:rPr lang="en-US" b="1"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Space</a:t>
                      </a:r>
                      <a:endPar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1,000 sq. ft.</a:t>
                      </a:r>
                    </a:p>
                  </a:txBody>
                  <a:tcPr/>
                </a:tc>
                <a:extLst>
                  <a:ext uri="{0D108BD9-81ED-4DB2-BD59-A6C34878D82A}">
                    <a16:rowId xmlns:a16="http://schemas.microsoft.com/office/drawing/2014/main" val="10007"/>
                  </a:ext>
                </a:extLst>
              </a:tr>
              <a:tr h="448733">
                <a:tc>
                  <a:txBody>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Enclosed Play</a:t>
                      </a:r>
                      <a:r>
                        <a:rPr lang="en-US" b="1"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Area</a:t>
                      </a:r>
                      <a:endPar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1,400 sq. ft.</a:t>
                      </a:r>
                    </a:p>
                  </a:txBody>
                  <a:tcPr/>
                </a:tc>
                <a:extLst>
                  <a:ext uri="{0D108BD9-81ED-4DB2-BD59-A6C34878D82A}">
                    <a16:rowId xmlns:a16="http://schemas.microsoft.com/office/drawing/2014/main" val="10008"/>
                  </a:ext>
                </a:extLst>
              </a:tr>
            </a:tbl>
          </a:graphicData>
        </a:graphic>
      </p:graphicFrame>
      <p:sp>
        <p:nvSpPr>
          <p:cNvPr id="6" name="Rectangle 5"/>
          <p:cNvSpPr/>
          <p:nvPr/>
        </p:nvSpPr>
        <p:spPr>
          <a:xfrm>
            <a:off x="304800" y="6096000"/>
            <a:ext cx="861060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Based on conceptual proposal, subject to change. </a:t>
            </a:r>
            <a:endParaRPr kumimoji="0" lang="en-US" sz="1000" b="0" i="0" u="none" strike="noStrike" kern="1200" cap="none" spc="0" normalizeH="0" baseline="0" noProof="0" dirty="0">
              <a:ln>
                <a:noFill/>
              </a:ln>
              <a:solidFill>
                <a:srgbClr val="9BBB59">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298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Affordability Levels</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nvPr>
        </p:nvGraphicFramePr>
        <p:xfrm>
          <a:off x="381000" y="2113280"/>
          <a:ext cx="8458200" cy="3688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33603">
                <a:tc gridSpan="4">
                  <a:txBody>
                    <a:bodyPr/>
                    <a:lstStyle/>
                    <a:p>
                      <a:pPr algn="ctr"/>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UNIT MIX</a:t>
                      </a:r>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pPr algn="ctr"/>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pPr algn="ctr"/>
                      <a:endParaRPr lang="en-US"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HOME TYPE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AFFORDABILITY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rgbClr val="17375E"/>
                          </a:solidFill>
                          <a:latin typeface="Verdana" panose="020B0604030504040204" pitchFamily="34" charset="0"/>
                          <a:ea typeface="Verdana" panose="020B0604030504040204" pitchFamily="34" charset="0"/>
                          <a:cs typeface="Verdana" panose="020B0604030504040204" pitchFamily="34" charset="0"/>
                        </a:rPr>
                        <a:t>PRICE Average</a:t>
                      </a:r>
                    </a:p>
                  </a:txBody>
                  <a:tcPr marL="0" marR="0" marT="0" marB="0" anchor="ctr"/>
                </a:tc>
                <a:extLst>
                  <a:ext uri="{0D108BD9-81ED-4DB2-BD59-A6C34878D82A}">
                    <a16:rowId xmlns:a16="http://schemas.microsoft.com/office/drawing/2014/main" val="428123021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11</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units</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35-60%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 $94,000 </a:t>
                      </a:r>
                    </a:p>
                  </a:txBody>
                  <a:tcPr marL="0" marR="0" marT="0" marB="0" anchor="ct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2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11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60-80%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 $169,000 </a:t>
                      </a:r>
                    </a:p>
                  </a:txBody>
                  <a:tcPr marL="0" marR="0" marT="0" marB="0" anchor="ct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3</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2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35-60%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 $113,500 </a:t>
                      </a:r>
                    </a:p>
                  </a:txBody>
                  <a:tcPr marL="0" marR="0" marT="0" marB="0" anchor="ct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3</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 unit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60-80%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 $195,500 </a:t>
                      </a:r>
                    </a:p>
                  </a:txBody>
                  <a:tcPr marL="0" marR="0" marT="0" marB="0" anchor="ct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3</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13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80-100%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 $269,500 </a:t>
                      </a:r>
                    </a:p>
                  </a:txBody>
                  <a:tcPr marL="0" marR="0" marT="0" marB="0" anchor="ctr"/>
                </a:tc>
                <a:extLst>
                  <a:ext uri="{0D108BD9-81ED-4DB2-BD59-A6C34878D82A}">
                    <a16:rowId xmlns:a16="http://schemas.microsoft.com/office/drawing/2014/main" val="10007"/>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3 Bedroo</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m TH</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3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80-100%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$275,500</a:t>
                      </a:r>
                    </a:p>
                  </a:txBody>
                  <a:tcPr marL="0" marR="0" marT="0" marB="0" anchor="ctr"/>
                </a:tc>
                <a:extLst>
                  <a:ext uri="{0D108BD9-81ED-4DB2-BD59-A6C34878D82A}">
                    <a16:rowId xmlns:a16="http://schemas.microsoft.com/office/drawing/2014/main" val="10009"/>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1</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5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100-120%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 $215,500 </a:t>
                      </a:r>
                    </a:p>
                  </a:txBody>
                  <a:tcPr marL="0" marR="0" marT="0" marB="0" anchor="ctr"/>
                </a:tc>
                <a:extLst>
                  <a:ext uri="{0D108BD9-81ED-4DB2-BD59-A6C34878D82A}">
                    <a16:rowId xmlns:a16="http://schemas.microsoft.com/office/drawing/2014/main" val="10008"/>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1</a:t>
                      </a:r>
                      <a:r>
                        <a:rPr lang="en-US" b="0" baseline="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Bedroom</a:t>
                      </a:r>
                      <a:endParaRPr lang="en-US" b="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4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120-140%</a:t>
                      </a:r>
                      <a:r>
                        <a:rPr lang="en-US"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MFI</a:t>
                      </a:r>
                      <a:endParaRPr lang="en-US"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a:solidFill>
                            <a:srgbClr val="17375E"/>
                          </a:solidFill>
                          <a:latin typeface="Verdana" panose="020B0604030504040204" pitchFamily="34" charset="0"/>
                          <a:ea typeface="Verdana" panose="020B0604030504040204" pitchFamily="34" charset="0"/>
                          <a:cs typeface="Verdana" panose="020B0604030504040204" pitchFamily="34" charset="0"/>
                        </a:rPr>
                        <a:t>~ $235,500 </a:t>
                      </a: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922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9274" y="4743985"/>
            <a:ext cx="3791545" cy="803537"/>
          </a:xfrm>
          <a:prstGeom prst="rect">
            <a:avLst/>
          </a:prstGeom>
        </p:spPr>
        <p:txBody>
          <a:bodyPr vert="horz" wrap="square" lIns="0" tIns="63103" rIns="0" bIns="0" rtlCol="0">
            <a:spAutoFit/>
          </a:bodyPr>
          <a:lstStyle/>
          <a:p>
            <a:pPr marL="11906" defTabSz="857250" fontAlgn="auto">
              <a:spcBef>
                <a:spcPts val="497"/>
              </a:spcBef>
              <a:spcAft>
                <a:spcPts val="0"/>
              </a:spcAft>
            </a:pPr>
            <a:r>
              <a:rPr sz="3000" b="1" dirty="0">
                <a:solidFill>
                  <a:srgbClr val="FFFFFF"/>
                </a:solidFill>
                <a:latin typeface="Arial"/>
                <a:cs typeface="Arial"/>
              </a:rPr>
              <a:t>Habitat for</a:t>
            </a:r>
            <a:r>
              <a:rPr sz="3000" b="1" spc="-84" dirty="0">
                <a:solidFill>
                  <a:srgbClr val="FFFFFF"/>
                </a:solidFill>
                <a:latin typeface="Arial"/>
                <a:cs typeface="Arial"/>
              </a:rPr>
              <a:t> </a:t>
            </a:r>
            <a:r>
              <a:rPr sz="3000" b="1" dirty="0">
                <a:solidFill>
                  <a:srgbClr val="FFFFFF"/>
                </a:solidFill>
                <a:latin typeface="Arial"/>
                <a:cs typeface="Arial"/>
              </a:rPr>
              <a:t>Humanity</a:t>
            </a:r>
            <a:endParaRPr sz="3000">
              <a:solidFill>
                <a:prstClr val="black"/>
              </a:solidFill>
              <a:latin typeface="Arial"/>
              <a:cs typeface="Arial"/>
            </a:endParaRPr>
          </a:p>
          <a:p>
            <a:pPr marL="504230" defTabSz="857250" fontAlgn="auto">
              <a:spcBef>
                <a:spcPts val="219"/>
              </a:spcBef>
              <a:spcAft>
                <a:spcPts val="0"/>
              </a:spcAft>
            </a:pPr>
            <a:r>
              <a:rPr sz="1641" spc="117" dirty="0">
                <a:solidFill>
                  <a:srgbClr val="212121"/>
                </a:solidFill>
                <a:latin typeface="Arial"/>
                <a:cs typeface="Arial"/>
              </a:rPr>
              <a:t>7513</a:t>
            </a:r>
            <a:r>
              <a:rPr sz="1641" spc="-211" dirty="0">
                <a:solidFill>
                  <a:srgbClr val="212121"/>
                </a:solidFill>
                <a:latin typeface="Arial"/>
                <a:cs typeface="Arial"/>
              </a:rPr>
              <a:t> </a:t>
            </a:r>
            <a:r>
              <a:rPr sz="1641" spc="9" dirty="0">
                <a:solidFill>
                  <a:srgbClr val="212121"/>
                </a:solidFill>
                <a:latin typeface="Arial"/>
                <a:cs typeface="Arial"/>
              </a:rPr>
              <a:t>N.</a:t>
            </a:r>
            <a:r>
              <a:rPr sz="1641" spc="-211" dirty="0">
                <a:solidFill>
                  <a:srgbClr val="212121"/>
                </a:solidFill>
                <a:latin typeface="Arial"/>
                <a:cs typeface="Arial"/>
              </a:rPr>
              <a:t> </a:t>
            </a:r>
            <a:r>
              <a:rPr sz="1641" spc="56" dirty="0">
                <a:solidFill>
                  <a:srgbClr val="212121"/>
                </a:solidFill>
                <a:latin typeface="Arial"/>
                <a:cs typeface="Arial"/>
              </a:rPr>
              <a:t>Olin</a:t>
            </a:r>
            <a:r>
              <a:rPr sz="1641" spc="-211" dirty="0">
                <a:solidFill>
                  <a:srgbClr val="212121"/>
                </a:solidFill>
                <a:latin typeface="Arial"/>
                <a:cs typeface="Arial"/>
              </a:rPr>
              <a:t> </a:t>
            </a:r>
            <a:r>
              <a:rPr sz="1641" spc="47" dirty="0">
                <a:solidFill>
                  <a:srgbClr val="212121"/>
                </a:solidFill>
                <a:latin typeface="Arial"/>
                <a:cs typeface="Arial"/>
              </a:rPr>
              <a:t>Street</a:t>
            </a:r>
            <a:r>
              <a:rPr sz="1641" spc="-211" dirty="0">
                <a:solidFill>
                  <a:srgbClr val="212121"/>
                </a:solidFill>
                <a:latin typeface="Arial"/>
                <a:cs typeface="Arial"/>
              </a:rPr>
              <a:t> </a:t>
            </a:r>
            <a:r>
              <a:rPr sz="1641" spc="70" dirty="0">
                <a:solidFill>
                  <a:srgbClr val="212121"/>
                </a:solidFill>
                <a:latin typeface="Arial"/>
                <a:cs typeface="Arial"/>
              </a:rPr>
              <a:t>Condos</a:t>
            </a:r>
            <a:endParaRPr sz="1641">
              <a:solidFill>
                <a:prstClr val="black"/>
              </a:solidFill>
              <a:latin typeface="Arial"/>
              <a:cs typeface="Arial"/>
            </a:endParaRPr>
          </a:p>
        </p:txBody>
      </p:sp>
      <p:sp>
        <p:nvSpPr>
          <p:cNvPr id="3" name="object 3"/>
          <p:cNvSpPr/>
          <p:nvPr/>
        </p:nvSpPr>
        <p:spPr>
          <a:xfrm>
            <a:off x="276820" y="6081118"/>
            <a:ext cx="2777133" cy="437555"/>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txBox="1"/>
          <p:nvPr/>
        </p:nvSpPr>
        <p:spPr>
          <a:xfrm>
            <a:off x="6104791" y="5902155"/>
            <a:ext cx="2810470" cy="700312"/>
          </a:xfrm>
          <a:prstGeom prst="rect">
            <a:avLst/>
          </a:prstGeom>
        </p:spPr>
        <p:txBody>
          <a:bodyPr vert="horz" wrap="square" lIns="0" tIns="122039" rIns="0" bIns="0" rtlCol="0">
            <a:spAutoFit/>
          </a:bodyPr>
          <a:lstStyle/>
          <a:p>
            <a:pPr marL="11906" defTabSz="857250" fontAlgn="auto">
              <a:spcBef>
                <a:spcPts val="961"/>
              </a:spcBef>
              <a:spcAft>
                <a:spcPts val="0"/>
              </a:spcAft>
            </a:pPr>
            <a:r>
              <a:rPr sz="1500" b="1" dirty="0">
                <a:solidFill>
                  <a:srgbClr val="212121"/>
                </a:solidFill>
                <a:latin typeface="Arial"/>
                <a:cs typeface="Arial"/>
                <a:hlinkClick r:id="rId3"/>
              </a:rPr>
              <a:t>www.habitatportlandmetro.org</a:t>
            </a:r>
            <a:endParaRPr sz="1500">
              <a:solidFill>
                <a:prstClr val="black"/>
              </a:solidFill>
              <a:latin typeface="Arial"/>
              <a:cs typeface="Arial"/>
            </a:endParaRPr>
          </a:p>
          <a:p>
            <a:pPr marL="1488877" defTabSz="857250" fontAlgn="auto">
              <a:spcBef>
                <a:spcPts val="867"/>
              </a:spcBef>
              <a:spcAft>
                <a:spcPts val="0"/>
              </a:spcAft>
            </a:pPr>
            <a:r>
              <a:rPr sz="1500" dirty="0">
                <a:solidFill>
                  <a:srgbClr val="212121"/>
                </a:solidFill>
                <a:latin typeface="Arial"/>
                <a:cs typeface="Arial"/>
              </a:rPr>
              <a:t>(503)</a:t>
            </a:r>
            <a:r>
              <a:rPr sz="1500" spc="-89" dirty="0">
                <a:solidFill>
                  <a:srgbClr val="212121"/>
                </a:solidFill>
                <a:latin typeface="Arial"/>
                <a:cs typeface="Arial"/>
              </a:rPr>
              <a:t> </a:t>
            </a:r>
            <a:r>
              <a:rPr sz="1500" dirty="0">
                <a:solidFill>
                  <a:srgbClr val="212121"/>
                </a:solidFill>
                <a:latin typeface="Arial"/>
                <a:cs typeface="Arial"/>
              </a:rPr>
              <a:t>287-9529</a:t>
            </a:r>
            <a:endParaRPr sz="1500">
              <a:solidFill>
                <a:prstClr val="black"/>
              </a:solidFill>
              <a:latin typeface="Arial"/>
              <a:cs typeface="Arial"/>
            </a:endParaRPr>
          </a:p>
        </p:txBody>
      </p:sp>
    </p:spTree>
    <p:extLst>
      <p:ext uri="{BB962C8B-B14F-4D97-AF65-F5344CB8AC3E}">
        <p14:creationId xmlns:p14="http://schemas.microsoft.com/office/powerpoint/2010/main" val="106282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Development Team</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304800" y="1708696"/>
            <a:ext cx="8534400" cy="4216539"/>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Proud Ground – Sponsor</a:t>
            </a:r>
            <a:endParaRPr kumimoji="0" lang="en-US" sz="1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Brings a 17-year history of providing working families, particularly families of color, with permanently affordable homeownership opportunities using the Community Land Trust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Habitat for Humanity – Lead Partner</a:t>
            </a:r>
            <a:endParaRPr kumimoji="0" lang="en-US" sz="1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One of the nation’s top performing Habitat affiliates and the only local organization consistently building and selling affordable homes to families earning 35-60% MFI, and working with these families to financially prepare them for successful homeownership.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JM Woolley &amp; Associates – Owner’s Representative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 MWESB certified development services consulting firm with significant experience developing commercial and affordable housing projects and working on community economic development projects that seek to improve the livability and viability of urban neighborhoods like N/NE. </a:t>
            </a:r>
            <a:endParaRPr kumimoji="0" lang="en-US" sz="14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p:txBody>
      </p:sp>
    </p:spTree>
    <p:extLst>
      <p:ext uri="{BB962C8B-B14F-4D97-AF65-F5344CB8AC3E}">
        <p14:creationId xmlns:p14="http://schemas.microsoft.com/office/powerpoint/2010/main" val="242575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381000"/>
            <a:ext cx="7772400" cy="533400"/>
          </a:xfrm>
          <a:prstGeom prst="rect">
            <a:avLst/>
          </a:prstGeom>
        </p:spPr>
        <p:txBody>
          <a:bodyPr vert="horz" anchor="b">
            <a:normAutofit fontScale="900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Development Team</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381000" y="1600200"/>
            <a:ext cx="8382000" cy="5109091"/>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Carleton-Hart Architecture – Architect</a:t>
            </a:r>
            <a:endParaRPr kumimoji="0" lang="en-US" sz="1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 minority certified architectural firm that brings deep experience in affordable housing, community engagement and neighborhood building to the team, with approximately 70% of its work being with non-profits organizations that provide affordable housing to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LMC Construction – General Contractor</a:t>
            </a:r>
            <a:endParaRPr kumimoji="0" lang="en-US" sz="1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 general contracting firm that has had the construction and renovation of affordable housing projects throughout Oregon and Washington as one of its primary focuses since its inception, with a proven track record in completing projects that achieve or exceed MWESB participation, construction workforce hiring, and other community benefit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Housing Development Center – Development Consultant</a:t>
            </a:r>
            <a:endParaRPr kumimoji="0" lang="en-US" sz="1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7375E"/>
                </a:solidFill>
                <a:effectLst/>
                <a:uLnTx/>
                <a:uFillTx/>
                <a:latin typeface="Verdana" panose="020B0604030504040204" pitchFamily="34" charset="0"/>
                <a:ea typeface="Verdana" panose="020B0604030504040204" pitchFamily="34" charset="0"/>
                <a:cs typeface="Verdana" panose="020B0604030504040204" pitchFamily="34" charset="0"/>
              </a:rPr>
              <a:t>Housing Development Center (HDC) is a nonprofit committed to strengthening opportunities for low-income families and individuals by developing, preserving and sustaining affordable housing and community facilities. Serving nonprofits, housing authorities and public entities in Oregon, Washington and throughout the United States, HDC helps organizations and communities build a lasting foundation for meeting critical human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p:txBody>
      </p:sp>
    </p:spTree>
    <p:extLst>
      <p:ext uri="{BB962C8B-B14F-4D97-AF65-F5344CB8AC3E}">
        <p14:creationId xmlns:p14="http://schemas.microsoft.com/office/powerpoint/2010/main" val="178835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404751"/>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Collaborative Equity Focus</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0" y="1528925"/>
            <a:ext cx="91440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Proud Ground and Habitat for Humanity have been members of the AAAH Collaborative for over 3 years, together serving the needs of Preference Policy families and their communities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72" y="3810000"/>
            <a:ext cx="2154401" cy="838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343400"/>
            <a:ext cx="3503301" cy="2335534"/>
          </a:xfrm>
          <a:prstGeom prst="rect">
            <a:avLst/>
          </a:prstGeom>
        </p:spPr>
      </p:pic>
      <p:sp>
        <p:nvSpPr>
          <p:cNvPr id="10" name="Rectangle 9"/>
          <p:cNvSpPr/>
          <p:nvPr/>
        </p:nvSpPr>
        <p:spPr>
          <a:xfrm>
            <a:off x="2646218" y="3817203"/>
            <a:ext cx="6477000"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Habitat is the only homeownership organization consistently serving households as low as 35%-60% MFI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90% of households served in 2016 were families of color</a:t>
            </a:r>
          </a:p>
        </p:txBody>
      </p:sp>
      <p:sp>
        <p:nvSpPr>
          <p:cNvPr id="11" name="Rectangle 10"/>
          <p:cNvSpPr/>
          <p:nvPr/>
        </p:nvSpPr>
        <p:spPr>
          <a:xfrm>
            <a:off x="152400" y="2576377"/>
            <a:ext cx="7563631"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In total, 49% of Proud Ground homeowners are families of color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Over 69% of Proud Ground’s waitlist are households of color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The median income of Proud Ground homebuyers is 63% MFI</a:t>
            </a:r>
          </a:p>
        </p:txBody>
      </p:sp>
      <p:sp>
        <p:nvSpPr>
          <p:cNvPr id="14" name="Rectangle 13"/>
          <p:cNvSpPr/>
          <p:nvPr/>
        </p:nvSpPr>
        <p:spPr>
          <a:xfrm>
            <a:off x="268572" y="5004762"/>
            <a:ext cx="6132228" cy="10772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AAAH collaborative has experience working with and placing Preference Policy families in homeownership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Actively involved in all N/NE Neighborhood Housing Strategy and implementation activities.	</a:t>
            </a:r>
          </a:p>
        </p:txBody>
      </p:sp>
      <p:pic>
        <p:nvPicPr>
          <p:cNvPr id="12" name="Picture 2" descr="\\AVALON\Shared\SHARED_PGMS_SH\Logos\Proud_Ground_Logos\Web\pg_logo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473958"/>
            <a:ext cx="1565136" cy="103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26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7048"/>
            <a:ext cx="8763000" cy="4797552"/>
          </a:xfrm>
        </p:spPr>
        <p:txBody>
          <a:bodyPr>
            <a:noAutofit/>
          </a:bodyPr>
          <a:lstStyle/>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Targeted outreach meetings with community organizations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including Urban League, NAACP, Black Parent’s Initiative, PAALF, SEI, POIC, </a:t>
            </a:r>
            <a:r>
              <a:rPr lang="en-US" sz="1500" dirty="0" err="1">
                <a:solidFill>
                  <a:srgbClr val="17375E"/>
                </a:solidFill>
                <a:latin typeface="Verdana" panose="020B0604030504040204" pitchFamily="34" charset="0"/>
                <a:ea typeface="Verdana" panose="020B0604030504040204" pitchFamily="34" charset="0"/>
                <a:cs typeface="Verdana" panose="020B0604030504040204" pitchFamily="34" charset="0"/>
              </a:rPr>
              <a:t>KairosPDX</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 N/NE Neighborhood STEAM Coalition, local churches, PCRI, Hacienda CDC, and NAYA</a:t>
            </a:r>
          </a:p>
          <a:p>
            <a:endPar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Small focus groups series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with prospective families to identify, prioritize, and inform their needs within the design and development process. </a:t>
            </a:r>
          </a:p>
          <a:p>
            <a:endPar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Large focus group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with neighborhood stakeholders to identify concerns, issues and input they may have about the design and development of the exterior of the project.</a:t>
            </a:r>
          </a:p>
          <a:p>
            <a:endPar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Attend neighborhood association meetings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to discuss the project. </a:t>
            </a:r>
          </a:p>
          <a:p>
            <a:endPar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An eco-</a:t>
            </a:r>
            <a:r>
              <a:rPr lang="en-US" sz="1500" b="1" dirty="0" err="1">
                <a:solidFill>
                  <a:srgbClr val="17375E"/>
                </a:solidFill>
                <a:latin typeface="Verdana" panose="020B0604030504040204" pitchFamily="34" charset="0"/>
                <a:ea typeface="Verdana" panose="020B0604030504040204" pitchFamily="34" charset="0"/>
                <a:cs typeface="Verdana" panose="020B0604030504040204" pitchFamily="34" charset="0"/>
              </a:rPr>
              <a:t>charette</a:t>
            </a:r>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 session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with the development team and families that have been identified as prospective buyers to identify sustainable features to include.</a:t>
            </a:r>
          </a:p>
          <a:p>
            <a:endPar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Naming process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to engage local community stakeholders in naming the building.  </a:t>
            </a:r>
          </a:p>
          <a:p>
            <a:endPar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17375E"/>
                </a:solidFill>
                <a:latin typeface="Verdana" panose="020B0604030504040204" pitchFamily="34" charset="0"/>
                <a:ea typeface="Verdana" panose="020B0604030504040204" pitchFamily="34" charset="0"/>
                <a:cs typeface="Verdana" panose="020B0604030504040204" pitchFamily="34" charset="0"/>
              </a:rPr>
              <a:t>Regular project presentations </a:t>
            </a:r>
            <a:r>
              <a:rPr lang="en-US" sz="1500" dirty="0">
                <a:solidFill>
                  <a:srgbClr val="17375E"/>
                </a:solidFill>
                <a:latin typeface="Verdana" panose="020B0604030504040204" pitchFamily="34" charset="0"/>
                <a:ea typeface="Verdana" panose="020B0604030504040204" pitchFamily="34" charset="0"/>
                <a:cs typeface="Verdana" panose="020B0604030504040204" pitchFamily="34" charset="0"/>
              </a:rPr>
              <a:t>to the N/NE Housing Oversight Advisory Committee.</a:t>
            </a:r>
          </a:p>
          <a:p>
            <a:endParaRPr lang="en-US" sz="1500" dirty="0"/>
          </a:p>
        </p:txBody>
      </p:sp>
      <p:sp>
        <p:nvSpPr>
          <p:cNvPr id="4" name="Title 1"/>
          <p:cNvSpPr txBox="1">
            <a:spLocks/>
          </p:cNvSpPr>
          <p:nvPr/>
        </p:nvSpPr>
        <p:spPr>
          <a:xfrm>
            <a:off x="1219200" y="404751"/>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Community Engagement</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843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404751"/>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Community Benefits</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0" y="1528925"/>
            <a:ext cx="91440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The community’s needs is the driving force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of the project’s design and development</a:t>
            </a:r>
          </a:p>
        </p:txBody>
      </p:sp>
      <p:sp>
        <p:nvSpPr>
          <p:cNvPr id="11" name="Rectangle 10"/>
          <p:cNvSpPr/>
          <p:nvPr/>
        </p:nvSpPr>
        <p:spPr>
          <a:xfrm>
            <a:off x="381000" y="2270147"/>
            <a:ext cx="8610600" cy="4278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PROJECT ENGAGEMENT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Interactive community visioning and planning of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Focus groups with clients and key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Cross-cultural community outreach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PROJECT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Contractor’s Construction Diversity Plan focuses on MWESB bidding/hiring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Potential uses of commercial space to be open to community input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Committed to community engagement in all stages of development</a:t>
            </a:r>
            <a:endParaRPr kumimoji="0" lang="en-US" sz="1600" b="0" i="0" u="none" strike="noStrike" kern="120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LONG-TERM COMMUNITY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Permanent affordability guaranteed for next generations of N/NE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First-floor commercial space aimed at resident-supportive business or         non-profit activates economic development and activity in the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One-time subsidy investment, while also leveraging other private/public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Post-purchase counseling ensures continued track record of zero foreclosures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9BBB59">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161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19200" y="404751"/>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Project Schedule</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Diagram 13"/>
          <p:cNvGraphicFramePr/>
          <p:nvPr>
            <p:extLst/>
          </p:nvPr>
        </p:nvGraphicFramePr>
        <p:xfrm>
          <a:off x="228600" y="1879600"/>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96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19200" y="404751"/>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Project Schedule</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Diagram 13"/>
          <p:cNvGraphicFramePr/>
          <p:nvPr>
            <p:extLst/>
          </p:nvPr>
        </p:nvGraphicFramePr>
        <p:xfrm>
          <a:off x="215900" y="1676400"/>
          <a:ext cx="87757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11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19200" y="404751"/>
            <a:ext cx="7772400" cy="533400"/>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Project Schedule</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Diagram 13"/>
          <p:cNvGraphicFramePr/>
          <p:nvPr>
            <p:extLst/>
          </p:nvPr>
        </p:nvGraphicFramePr>
        <p:xfrm>
          <a:off x="228600" y="1879600"/>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70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381000"/>
            <a:ext cx="7772400" cy="533400"/>
          </a:xfrm>
          <a:prstGeom prst="rect">
            <a:avLst/>
          </a:prstGeom>
        </p:spPr>
        <p:txBody>
          <a:bodyPr vert="horz" anchor="b">
            <a:normAutofit fontScale="7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Project Design &amp; Sustainability Features</a:t>
            </a:r>
            <a:endParaRPr kumimoji="0" lang="en-US" sz="24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76200" y="1524000"/>
            <a:ext cx="8993579" cy="4662815"/>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Project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Attractive, family friendly, cost efficient design and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Designed to LEED GOLD standards to promote comfort, durability, and cost efficiency for families who live in the units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Sustainable features including energy efficient mini-split HVAC systems, energy efficient lighting fixtures and appliances, low-flow plumbing fixtures, low VOC and durable interior finishes and materials to promote healthy indoor air quality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All units include dishwasher, refrigerator, stove, microwave, and washer/dryer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Enclosed bike parking and raised box landscaping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On light rail, increasing public transportation access and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1F497D">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1,400 sq. ft. protected outdoor play area for families with small children and access to additional public park space within two blocks walking distance.</a:t>
            </a:r>
          </a:p>
        </p:txBody>
      </p:sp>
    </p:spTree>
    <p:extLst>
      <p:ext uri="{BB962C8B-B14F-4D97-AF65-F5344CB8AC3E}">
        <p14:creationId xmlns:p14="http://schemas.microsoft.com/office/powerpoint/2010/main" val="326644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7772400" cy="1752600"/>
          </a:xfrm>
        </p:spPr>
        <p:txBody>
          <a:bodyPr>
            <a:normAutofit/>
          </a:bodyPr>
          <a:lstStyle/>
          <a:p>
            <a: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5020 Condos</a:t>
            </a:r>
            <a:br>
              <a:rPr lang="en-US"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Discussion Points</a:t>
            </a:r>
            <a:b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&amp; Questions</a:t>
            </a:r>
          </a:p>
        </p:txBody>
      </p:sp>
      <p:pic>
        <p:nvPicPr>
          <p:cNvPr id="1027" name="Picture 3" descr="S:\FUNDRAISING_FD\Grants_Contracts_Corp_Fdn_Housing_Dev\PHB NOFA 2017\01 SW Corner -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960" y="2743200"/>
            <a:ext cx="5686640" cy="356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18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1265" y="66372"/>
            <a:ext cx="3113484" cy="349824"/>
          </a:xfrm>
          <a:prstGeom prst="rect">
            <a:avLst/>
          </a:prstGeom>
        </p:spPr>
        <p:txBody>
          <a:bodyPr vert="horz" wrap="square" lIns="0" tIns="10716" rIns="0" bIns="0" rtlCol="0">
            <a:spAutoFit/>
          </a:bodyPr>
          <a:lstStyle/>
          <a:p>
            <a:pPr marL="11906">
              <a:spcBef>
                <a:spcPts val="84"/>
              </a:spcBef>
            </a:pPr>
            <a:r>
              <a:rPr sz="2203" spc="103" dirty="0">
                <a:solidFill>
                  <a:srgbClr val="FFFFFF"/>
                </a:solidFill>
              </a:rPr>
              <a:t>Olin</a:t>
            </a:r>
            <a:r>
              <a:rPr sz="2203" spc="-197" dirty="0">
                <a:solidFill>
                  <a:srgbClr val="FFFFFF"/>
                </a:solidFill>
              </a:rPr>
              <a:t> </a:t>
            </a:r>
            <a:r>
              <a:rPr sz="2203" spc="117" dirty="0">
                <a:solidFill>
                  <a:srgbClr val="FFFFFF"/>
                </a:solidFill>
              </a:rPr>
              <a:t>Condos</a:t>
            </a:r>
            <a:r>
              <a:rPr sz="2203" spc="-197" dirty="0">
                <a:solidFill>
                  <a:srgbClr val="FFFFFF"/>
                </a:solidFill>
              </a:rPr>
              <a:t> </a:t>
            </a:r>
            <a:r>
              <a:rPr sz="2203" spc="103" dirty="0">
                <a:solidFill>
                  <a:srgbClr val="FFFFFF"/>
                </a:solidFill>
              </a:rPr>
              <a:t>Floor</a:t>
            </a:r>
            <a:r>
              <a:rPr sz="2203" spc="-197" dirty="0">
                <a:solidFill>
                  <a:srgbClr val="FFFFFF"/>
                </a:solidFill>
              </a:rPr>
              <a:t> </a:t>
            </a:r>
            <a:r>
              <a:rPr sz="2203" spc="70" dirty="0">
                <a:solidFill>
                  <a:srgbClr val="FFFFFF"/>
                </a:solidFill>
              </a:rPr>
              <a:t>Plan</a:t>
            </a:r>
            <a:endParaRPr sz="2203"/>
          </a:p>
        </p:txBody>
      </p:sp>
      <p:sp>
        <p:nvSpPr>
          <p:cNvPr id="3" name="object 3"/>
          <p:cNvSpPr/>
          <p:nvPr/>
        </p:nvSpPr>
        <p:spPr>
          <a:xfrm>
            <a:off x="525286" y="1361373"/>
            <a:ext cx="7853829" cy="42233"/>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txBox="1"/>
          <p:nvPr/>
        </p:nvSpPr>
        <p:spPr>
          <a:xfrm>
            <a:off x="336351" y="718051"/>
            <a:ext cx="3636168" cy="500002"/>
          </a:xfrm>
          <a:prstGeom prst="rect">
            <a:avLst/>
          </a:prstGeom>
        </p:spPr>
        <p:txBody>
          <a:bodyPr vert="horz" wrap="square" lIns="0" tIns="41077" rIns="0" bIns="0" rtlCol="0">
            <a:spAutoFit/>
          </a:bodyPr>
          <a:lstStyle/>
          <a:p>
            <a:pPr marL="11906" defTabSz="857250" fontAlgn="auto">
              <a:spcBef>
                <a:spcPts val="323"/>
              </a:spcBef>
              <a:spcAft>
                <a:spcPts val="0"/>
              </a:spcAft>
            </a:pPr>
            <a:r>
              <a:rPr sz="1688" b="1" dirty="0">
                <a:solidFill>
                  <a:srgbClr val="212121"/>
                </a:solidFill>
                <a:latin typeface="Arial"/>
                <a:cs typeface="Arial"/>
              </a:rPr>
              <a:t>Three Bedroom </a:t>
            </a:r>
            <a:r>
              <a:rPr sz="2250" b="1" baseline="1736" dirty="0">
                <a:solidFill>
                  <a:srgbClr val="057DB9"/>
                </a:solidFill>
                <a:latin typeface="Arial"/>
                <a:cs typeface="Arial"/>
              </a:rPr>
              <a:t>[ $113,500 –</a:t>
            </a:r>
            <a:r>
              <a:rPr sz="2250" b="1" spc="-443" baseline="1736" dirty="0">
                <a:solidFill>
                  <a:srgbClr val="057DB9"/>
                </a:solidFill>
                <a:latin typeface="Arial"/>
                <a:cs typeface="Arial"/>
              </a:rPr>
              <a:t> </a:t>
            </a:r>
            <a:r>
              <a:rPr sz="2250" b="1" baseline="1736" dirty="0">
                <a:solidFill>
                  <a:srgbClr val="057DB9"/>
                </a:solidFill>
                <a:latin typeface="Arial"/>
                <a:cs typeface="Arial"/>
              </a:rPr>
              <a:t>$230,000]</a:t>
            </a:r>
            <a:endParaRPr sz="2250" baseline="1736">
              <a:solidFill>
                <a:prstClr val="black"/>
              </a:solidFill>
              <a:latin typeface="Arial"/>
              <a:cs typeface="Arial"/>
            </a:endParaRPr>
          </a:p>
          <a:p>
            <a:pPr marL="20836" defTabSz="857250" fontAlgn="auto">
              <a:spcBef>
                <a:spcPts val="155"/>
              </a:spcBef>
              <a:spcAft>
                <a:spcPts val="0"/>
              </a:spcAft>
            </a:pPr>
            <a:r>
              <a:rPr sz="1125" dirty="0">
                <a:solidFill>
                  <a:srgbClr val="212121"/>
                </a:solidFill>
                <a:latin typeface="Arial"/>
                <a:cs typeface="Arial"/>
              </a:rPr>
              <a:t>2 </a:t>
            </a:r>
            <a:r>
              <a:rPr sz="1125" spc="-5" dirty="0">
                <a:solidFill>
                  <a:srgbClr val="212121"/>
                </a:solidFill>
                <a:latin typeface="Arial"/>
                <a:cs typeface="Arial"/>
              </a:rPr>
              <a:t>Bath, 1,119 square</a:t>
            </a:r>
            <a:r>
              <a:rPr sz="1125" dirty="0">
                <a:solidFill>
                  <a:srgbClr val="212121"/>
                </a:solidFill>
                <a:latin typeface="Arial"/>
                <a:cs typeface="Arial"/>
              </a:rPr>
              <a:t> </a:t>
            </a:r>
            <a:r>
              <a:rPr sz="1125" spc="-5" dirty="0">
                <a:solidFill>
                  <a:srgbClr val="212121"/>
                </a:solidFill>
                <a:latin typeface="Arial"/>
                <a:cs typeface="Arial"/>
              </a:rPr>
              <a:t>feet</a:t>
            </a:r>
            <a:endParaRPr sz="1125">
              <a:solidFill>
                <a:prstClr val="black"/>
              </a:solidFill>
              <a:latin typeface="Arial"/>
              <a:cs typeface="Arial"/>
            </a:endParaRPr>
          </a:p>
        </p:txBody>
      </p:sp>
      <p:sp>
        <p:nvSpPr>
          <p:cNvPr id="5" name="object 5"/>
          <p:cNvSpPr txBox="1"/>
          <p:nvPr/>
        </p:nvSpPr>
        <p:spPr>
          <a:xfrm>
            <a:off x="4051101" y="799802"/>
            <a:ext cx="1173361" cy="185748"/>
          </a:xfrm>
          <a:prstGeom prst="rect">
            <a:avLst/>
          </a:prstGeom>
        </p:spPr>
        <p:txBody>
          <a:bodyPr vert="horz" wrap="square" lIns="0" tIns="12502" rIns="0" bIns="0" rtlCol="0">
            <a:spAutoFit/>
          </a:bodyPr>
          <a:lstStyle/>
          <a:p>
            <a:pPr marL="11906" defTabSz="857250" fontAlgn="auto">
              <a:spcBef>
                <a:spcPts val="98"/>
              </a:spcBef>
              <a:spcAft>
                <a:spcPts val="0"/>
              </a:spcAft>
            </a:pPr>
            <a:r>
              <a:rPr sz="1125" dirty="0">
                <a:solidFill>
                  <a:srgbClr val="057DB9"/>
                </a:solidFill>
                <a:latin typeface="Arial"/>
                <a:cs typeface="Arial"/>
              </a:rPr>
              <a:t>12 </a:t>
            </a:r>
            <a:r>
              <a:rPr sz="1125" spc="-5" dirty="0">
                <a:solidFill>
                  <a:srgbClr val="057DB9"/>
                </a:solidFill>
                <a:latin typeface="Arial"/>
                <a:cs typeface="Arial"/>
              </a:rPr>
              <a:t>Units</a:t>
            </a:r>
            <a:r>
              <a:rPr sz="1125" spc="-38" dirty="0">
                <a:solidFill>
                  <a:srgbClr val="057DB9"/>
                </a:solidFill>
                <a:latin typeface="Arial"/>
                <a:cs typeface="Arial"/>
              </a:rPr>
              <a:t> </a:t>
            </a:r>
            <a:r>
              <a:rPr sz="1125" spc="-5" dirty="0">
                <a:solidFill>
                  <a:srgbClr val="057DB9"/>
                </a:solidFill>
                <a:latin typeface="Arial"/>
                <a:cs typeface="Arial"/>
              </a:rPr>
              <a:t>Available</a:t>
            </a:r>
            <a:endParaRPr sz="1125">
              <a:solidFill>
                <a:prstClr val="black"/>
              </a:solidFill>
              <a:latin typeface="Arial"/>
              <a:cs typeface="Arial"/>
            </a:endParaRPr>
          </a:p>
        </p:txBody>
      </p:sp>
      <p:sp>
        <p:nvSpPr>
          <p:cNvPr id="6" name="object 6"/>
          <p:cNvSpPr txBox="1"/>
          <p:nvPr/>
        </p:nvSpPr>
        <p:spPr>
          <a:xfrm>
            <a:off x="419416" y="5175404"/>
            <a:ext cx="8561189" cy="1338572"/>
          </a:xfrm>
          <a:prstGeom prst="rect">
            <a:avLst/>
          </a:prstGeom>
        </p:spPr>
        <p:txBody>
          <a:bodyPr vert="horz" wrap="square" lIns="0" tIns="0" rIns="0" bIns="0" rtlCol="0">
            <a:spAutoFit/>
          </a:bodyPr>
          <a:lstStyle/>
          <a:p>
            <a:pPr defTabSz="857250" fontAlgn="auto">
              <a:lnSpc>
                <a:spcPts val="1397"/>
              </a:lnSpc>
              <a:spcBef>
                <a:spcPts val="0"/>
              </a:spcBef>
              <a:spcAft>
                <a:spcPts val="0"/>
              </a:spcAft>
            </a:pPr>
            <a:r>
              <a:rPr sz="1500" b="1" dirty="0">
                <a:solidFill>
                  <a:srgbClr val="057DB9"/>
                </a:solidFill>
                <a:latin typeface="Arial"/>
                <a:cs typeface="Arial"/>
              </a:rPr>
              <a:t>[ First Floor</a:t>
            </a:r>
            <a:r>
              <a:rPr sz="1500" b="1" spc="-84" dirty="0">
                <a:solidFill>
                  <a:srgbClr val="057DB9"/>
                </a:solidFill>
                <a:latin typeface="Arial"/>
                <a:cs typeface="Arial"/>
              </a:rPr>
              <a:t> </a:t>
            </a:r>
            <a:r>
              <a:rPr sz="1500" b="1" dirty="0">
                <a:solidFill>
                  <a:srgbClr val="057DB9"/>
                </a:solidFill>
                <a:latin typeface="Arial"/>
                <a:cs typeface="Arial"/>
              </a:rPr>
              <a:t>]</a:t>
            </a:r>
            <a:endParaRPr sz="1500">
              <a:solidFill>
                <a:prstClr val="black"/>
              </a:solidFill>
              <a:latin typeface="Arial"/>
              <a:cs typeface="Arial"/>
            </a:endParaRPr>
          </a:p>
          <a:p>
            <a:pPr marL="1298972" algn="ctr" defTabSz="857250" fontAlgn="auto">
              <a:lnSpc>
                <a:spcPts val="1533"/>
              </a:lnSpc>
              <a:spcBef>
                <a:spcPts val="0"/>
              </a:spcBef>
              <a:spcAft>
                <a:spcPts val="0"/>
              </a:spcAft>
            </a:pPr>
            <a:r>
              <a:rPr sz="1500" b="1" dirty="0">
                <a:solidFill>
                  <a:srgbClr val="057DB9"/>
                </a:solidFill>
                <a:latin typeface="Arial"/>
                <a:cs typeface="Arial"/>
              </a:rPr>
              <a:t>[ Second Floor</a:t>
            </a:r>
            <a:r>
              <a:rPr sz="1500" b="1" spc="-80" dirty="0">
                <a:solidFill>
                  <a:srgbClr val="057DB9"/>
                </a:solidFill>
                <a:latin typeface="Arial"/>
                <a:cs typeface="Arial"/>
              </a:rPr>
              <a:t> </a:t>
            </a:r>
            <a:r>
              <a:rPr sz="1500" b="1" dirty="0">
                <a:solidFill>
                  <a:srgbClr val="057DB9"/>
                </a:solidFill>
                <a:latin typeface="Arial"/>
                <a:cs typeface="Arial"/>
              </a:rPr>
              <a:t>]</a:t>
            </a:r>
            <a:endParaRPr sz="1500">
              <a:solidFill>
                <a:prstClr val="black"/>
              </a:solidFill>
              <a:latin typeface="Arial"/>
              <a:cs typeface="Arial"/>
            </a:endParaRPr>
          </a:p>
          <a:p>
            <a:pPr defTabSz="857250" fontAlgn="auto">
              <a:spcBef>
                <a:spcPts val="0"/>
              </a:spcBef>
              <a:spcAft>
                <a:spcPts val="0"/>
              </a:spcAft>
            </a:pPr>
            <a:endParaRPr sz="1688">
              <a:solidFill>
                <a:prstClr val="black"/>
              </a:solidFill>
              <a:latin typeface="Times New Roman"/>
              <a:cs typeface="Times New Roman"/>
            </a:endParaRPr>
          </a:p>
          <a:p>
            <a:pPr defTabSz="857250" fontAlgn="auto">
              <a:spcBef>
                <a:spcPts val="0"/>
              </a:spcBef>
              <a:spcAft>
                <a:spcPts val="0"/>
              </a:spcAft>
            </a:pPr>
            <a:endParaRPr sz="1688">
              <a:solidFill>
                <a:prstClr val="black"/>
              </a:solidFill>
              <a:latin typeface="Times New Roman"/>
              <a:cs typeface="Times New Roman"/>
            </a:endParaRPr>
          </a:p>
          <a:p>
            <a:pPr defTabSz="857250" fontAlgn="auto">
              <a:spcBef>
                <a:spcPts val="14"/>
              </a:spcBef>
              <a:spcAft>
                <a:spcPts val="0"/>
              </a:spcAft>
            </a:pPr>
            <a:endParaRPr sz="1406">
              <a:solidFill>
                <a:prstClr val="black"/>
              </a:solidFill>
              <a:latin typeface="Times New Roman"/>
              <a:cs typeface="Times New Roman"/>
            </a:endParaRPr>
          </a:p>
          <a:p>
            <a:pPr algn="r" defTabSz="857250" fontAlgn="auto">
              <a:spcBef>
                <a:spcPts val="0"/>
              </a:spcBef>
              <a:spcAft>
                <a:spcPts val="0"/>
              </a:spcAft>
            </a:pPr>
            <a:r>
              <a:rPr sz="1500" dirty="0">
                <a:solidFill>
                  <a:srgbClr val="212121"/>
                </a:solidFill>
                <a:latin typeface="Arial"/>
                <a:cs typeface="Arial"/>
              </a:rPr>
              <a:t>E</a:t>
            </a:r>
            <a:endParaRPr sz="1500">
              <a:solidFill>
                <a:prstClr val="black"/>
              </a:solidFill>
              <a:latin typeface="Arial"/>
              <a:cs typeface="Arial"/>
            </a:endParaRPr>
          </a:p>
        </p:txBody>
      </p:sp>
      <p:sp>
        <p:nvSpPr>
          <p:cNvPr id="7" name="object 7"/>
          <p:cNvSpPr/>
          <p:nvPr/>
        </p:nvSpPr>
        <p:spPr>
          <a:xfrm>
            <a:off x="80366" y="1526977"/>
            <a:ext cx="8983266" cy="4848820"/>
          </a:xfrm>
          <a:prstGeom prst="rect">
            <a:avLst/>
          </a:prstGeom>
          <a:blipFill>
            <a:blip r:embed="rId3"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Tree>
    <p:extLst>
      <p:ext uri="{BB962C8B-B14F-4D97-AF65-F5344CB8AC3E}">
        <p14:creationId xmlns:p14="http://schemas.microsoft.com/office/powerpoint/2010/main" val="407580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63575"/>
            <a:ext cx="7772400" cy="1470025"/>
          </a:xfrm>
        </p:spPr>
        <p:txBody>
          <a:bodyPr/>
          <a:lstStyle/>
          <a:p>
            <a:r>
              <a:rPr lang="en-US" b="1" dirty="0"/>
              <a:t>PCRI – King + Parks Apartments</a:t>
            </a:r>
            <a:br>
              <a:rPr lang="en-US" b="1" dirty="0"/>
            </a:br>
            <a:r>
              <a:rPr lang="en-US" dirty="0"/>
              <a:t>Development Team Update</a:t>
            </a:r>
            <a:br>
              <a:rPr lang="en-US" dirty="0"/>
            </a:br>
            <a:endParaRPr lang="en-US" dirty="0"/>
          </a:p>
        </p:txBody>
      </p:sp>
      <p:pic>
        <p:nvPicPr>
          <p:cNvPr id="4" name="Picture 3"/>
          <p:cNvPicPr>
            <a:picLocks noChangeAspect="1"/>
          </p:cNvPicPr>
          <p:nvPr/>
        </p:nvPicPr>
        <p:blipFill>
          <a:blip r:embed="rId2"/>
          <a:stretch>
            <a:fillRect/>
          </a:stretch>
        </p:blipFill>
        <p:spPr>
          <a:xfrm>
            <a:off x="1529832" y="5937688"/>
            <a:ext cx="6084335" cy="6340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28800"/>
            <a:ext cx="8483284" cy="3962400"/>
          </a:xfrm>
          <a:prstGeom prst="rect">
            <a:avLst/>
          </a:prstGeom>
        </p:spPr>
      </p:pic>
    </p:spTree>
    <p:extLst>
      <p:ext uri="{BB962C8B-B14F-4D97-AF65-F5344CB8AC3E}">
        <p14:creationId xmlns:p14="http://schemas.microsoft.com/office/powerpoint/2010/main" val="2746967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lstStyle/>
          <a:p>
            <a:r>
              <a:rPr lang="en-US" b="1" dirty="0"/>
              <a:t>King + Parks Apartments Summary</a:t>
            </a:r>
          </a:p>
        </p:txBody>
      </p:sp>
      <p:pic>
        <p:nvPicPr>
          <p:cNvPr id="4" name="Picture 3"/>
          <p:cNvPicPr>
            <a:picLocks noChangeAspect="1"/>
          </p:cNvPicPr>
          <p:nvPr/>
        </p:nvPicPr>
        <p:blipFill>
          <a:blip r:embed="rId2"/>
          <a:stretch>
            <a:fillRect/>
          </a:stretch>
        </p:blipFill>
        <p:spPr>
          <a:xfrm>
            <a:off x="1529832" y="5937688"/>
            <a:ext cx="6084335" cy="634039"/>
          </a:xfrm>
          <a:prstGeom prst="rect">
            <a:avLst/>
          </a:prstGeom>
        </p:spPr>
      </p:pic>
      <p:sp>
        <p:nvSpPr>
          <p:cNvPr id="3" name="TextBox 2"/>
          <p:cNvSpPr txBox="1"/>
          <p:nvPr/>
        </p:nvSpPr>
        <p:spPr>
          <a:xfrm>
            <a:off x="609598" y="990600"/>
            <a:ext cx="7924801" cy="224676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8923E"/>
                </a:solidFill>
                <a:effectLst/>
                <a:uLnTx/>
                <a:uFillTx/>
                <a:latin typeface="Calibri"/>
                <a:ea typeface="+mn-ea"/>
                <a:cs typeface="+mn-cs"/>
              </a:rPr>
              <a:t>Development Team</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Architect: Merryman Barnes Architects (WBE)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Contractor: Colas Construction (MBE)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590800"/>
            <a:ext cx="4890655" cy="3164541"/>
          </a:xfrm>
          <a:prstGeom prst="rect">
            <a:avLst/>
          </a:prstGeom>
        </p:spPr>
      </p:pic>
    </p:spTree>
    <p:extLst>
      <p:ext uri="{BB962C8B-B14F-4D97-AF65-F5344CB8AC3E}">
        <p14:creationId xmlns:p14="http://schemas.microsoft.com/office/powerpoint/2010/main" val="2097315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43000"/>
          </a:xfrm>
        </p:spPr>
        <p:txBody>
          <a:bodyPr/>
          <a:lstStyle/>
          <a:p>
            <a:r>
              <a:rPr lang="en-US" b="1" dirty="0"/>
              <a:t>King + Parks: Development</a:t>
            </a:r>
            <a:r>
              <a:rPr lang="en-US" dirty="0"/>
              <a:t> </a:t>
            </a:r>
            <a:r>
              <a:rPr lang="en-US" b="1" dirty="0"/>
              <a:t>Timeline</a:t>
            </a:r>
          </a:p>
        </p:txBody>
      </p:sp>
      <p:sp>
        <p:nvSpPr>
          <p:cNvPr id="3" name="Content Placeholder 2"/>
          <p:cNvSpPr>
            <a:spLocks noGrp="1"/>
          </p:cNvSpPr>
          <p:nvPr>
            <p:ph idx="1"/>
          </p:nvPr>
        </p:nvSpPr>
        <p:spPr>
          <a:xfrm>
            <a:off x="228600" y="1066800"/>
            <a:ext cx="8763000" cy="4724401"/>
          </a:xfrm>
        </p:spPr>
        <p:txBody>
          <a:bodyPr/>
          <a:lstStyle/>
          <a:p>
            <a:pPr>
              <a:lnSpc>
                <a:spcPct val="120000"/>
              </a:lnSpc>
            </a:pPr>
            <a:r>
              <a:rPr lang="en-US" sz="2400" b="1" dirty="0">
                <a:solidFill>
                  <a:srgbClr val="68923E"/>
                </a:solidFill>
              </a:rPr>
              <a:t>1/2016:</a:t>
            </a:r>
            <a:r>
              <a:rPr lang="en-US" sz="2400" dirty="0"/>
              <a:t> 	PHB NOFA Application Submitted</a:t>
            </a:r>
          </a:p>
          <a:p>
            <a:pPr>
              <a:lnSpc>
                <a:spcPct val="120000"/>
              </a:lnSpc>
            </a:pPr>
            <a:r>
              <a:rPr lang="en-US" sz="2400" b="1" dirty="0">
                <a:solidFill>
                  <a:srgbClr val="68923E"/>
                </a:solidFill>
              </a:rPr>
              <a:t>4/2016:</a:t>
            </a:r>
            <a:r>
              <a:rPr lang="en-US" sz="2400" dirty="0"/>
              <a:t> 	Initial PHB NOFA Awards Announced</a:t>
            </a:r>
          </a:p>
          <a:p>
            <a:pPr>
              <a:lnSpc>
                <a:spcPct val="120000"/>
              </a:lnSpc>
            </a:pPr>
            <a:r>
              <a:rPr lang="en-US" sz="2400" b="1" dirty="0">
                <a:solidFill>
                  <a:srgbClr val="68923E"/>
                </a:solidFill>
              </a:rPr>
              <a:t>5/2016:</a:t>
            </a:r>
            <a:r>
              <a:rPr lang="en-US" sz="2400" dirty="0"/>
              <a:t> 	PCRI Awarded Development of Site</a:t>
            </a:r>
          </a:p>
          <a:p>
            <a:pPr lvl="4" indent="341313">
              <a:lnSpc>
                <a:spcPct val="120000"/>
              </a:lnSpc>
            </a:pPr>
            <a:r>
              <a:rPr lang="en-US" sz="2400" dirty="0"/>
              <a:t>PHB Requested PCRI apply for 9% LIHTC</a:t>
            </a:r>
          </a:p>
          <a:p>
            <a:pPr>
              <a:lnSpc>
                <a:spcPct val="120000"/>
              </a:lnSpc>
            </a:pPr>
            <a:r>
              <a:rPr lang="en-US" sz="2400" b="1" dirty="0">
                <a:solidFill>
                  <a:srgbClr val="68923E"/>
                </a:solidFill>
              </a:rPr>
              <a:t>9/2016:</a:t>
            </a:r>
            <a:r>
              <a:rPr lang="en-US" sz="2400" dirty="0"/>
              <a:t> 	OHCS 9% LIHTC Application Submitted</a:t>
            </a:r>
          </a:p>
          <a:p>
            <a:pPr>
              <a:lnSpc>
                <a:spcPct val="120000"/>
              </a:lnSpc>
            </a:pPr>
            <a:r>
              <a:rPr lang="en-US" sz="2400" b="1" dirty="0">
                <a:solidFill>
                  <a:srgbClr val="68923E"/>
                </a:solidFill>
              </a:rPr>
              <a:t>11/2016:</a:t>
            </a:r>
            <a:r>
              <a:rPr lang="en-US" sz="2400" dirty="0"/>
              <a:t> 	OHCS Award Announced (King + Parks not selected)</a:t>
            </a:r>
          </a:p>
          <a:p>
            <a:pPr>
              <a:lnSpc>
                <a:spcPct val="120000"/>
              </a:lnSpc>
            </a:pPr>
            <a:r>
              <a:rPr lang="en-US" sz="2400" b="1" dirty="0">
                <a:solidFill>
                  <a:srgbClr val="68923E"/>
                </a:solidFill>
              </a:rPr>
              <a:t>4/2017:</a:t>
            </a:r>
            <a:r>
              <a:rPr lang="en-US" sz="2400" dirty="0"/>
              <a:t> 	OHCS Announces 9% LIHTC Award for King + Parks</a:t>
            </a:r>
          </a:p>
          <a:p>
            <a:pPr>
              <a:lnSpc>
                <a:spcPct val="120000"/>
              </a:lnSpc>
            </a:pPr>
            <a:r>
              <a:rPr lang="en-US" sz="2400" b="1" dirty="0">
                <a:solidFill>
                  <a:srgbClr val="68923E"/>
                </a:solidFill>
              </a:rPr>
              <a:t>5/2017:</a:t>
            </a:r>
            <a:r>
              <a:rPr lang="en-US" sz="2400" dirty="0"/>
              <a:t> 	PCRI Submits for Public Works Permitting</a:t>
            </a:r>
          </a:p>
          <a:p>
            <a:pPr>
              <a:lnSpc>
                <a:spcPct val="120000"/>
              </a:lnSpc>
            </a:pPr>
            <a:r>
              <a:rPr lang="en-US" sz="2400" b="1" dirty="0">
                <a:solidFill>
                  <a:srgbClr val="68923E"/>
                </a:solidFill>
              </a:rPr>
              <a:t>6/2017:</a:t>
            </a:r>
            <a:r>
              <a:rPr lang="en-US" sz="2400" dirty="0"/>
              <a:t> 	Additional Credits Awarded for reduced LIHTC pricing</a:t>
            </a:r>
          </a:p>
          <a:p>
            <a:endParaRPr lang="en-US" sz="2400" dirty="0"/>
          </a:p>
        </p:txBody>
      </p:sp>
      <p:pic>
        <p:nvPicPr>
          <p:cNvPr id="7" name="Picture 6"/>
          <p:cNvPicPr>
            <a:picLocks noChangeAspect="1"/>
          </p:cNvPicPr>
          <p:nvPr/>
        </p:nvPicPr>
        <p:blipFill>
          <a:blip r:embed="rId3"/>
          <a:stretch>
            <a:fillRect/>
          </a:stretch>
        </p:blipFill>
        <p:spPr>
          <a:xfrm>
            <a:off x="1529830" y="5791200"/>
            <a:ext cx="6084335" cy="634039"/>
          </a:xfrm>
          <a:prstGeom prst="rect">
            <a:avLst/>
          </a:prstGeom>
        </p:spPr>
      </p:pic>
    </p:spTree>
    <p:extLst>
      <p:ext uri="{BB962C8B-B14F-4D97-AF65-F5344CB8AC3E}">
        <p14:creationId xmlns:p14="http://schemas.microsoft.com/office/powerpoint/2010/main" val="198754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4403"/>
          </a:xfrm>
        </p:spPr>
        <p:txBody>
          <a:bodyPr/>
          <a:lstStyle/>
          <a:p>
            <a:r>
              <a:rPr lang="en-US" b="1" dirty="0"/>
              <a:t>King + Parks: Projected Unit Mix</a:t>
            </a:r>
          </a:p>
        </p:txBody>
      </p:sp>
      <p:pic>
        <p:nvPicPr>
          <p:cNvPr id="7" name="Picture 6"/>
          <p:cNvPicPr>
            <a:picLocks noChangeAspect="1"/>
          </p:cNvPicPr>
          <p:nvPr/>
        </p:nvPicPr>
        <p:blipFill>
          <a:blip r:embed="rId2"/>
          <a:stretch>
            <a:fillRect/>
          </a:stretch>
        </p:blipFill>
        <p:spPr>
          <a:xfrm>
            <a:off x="1529830" y="5791200"/>
            <a:ext cx="6084335" cy="634039"/>
          </a:xfrm>
          <a:prstGeom prst="rect">
            <a:avLst/>
          </a:prstGeom>
        </p:spPr>
      </p:pic>
      <p:graphicFrame>
        <p:nvGraphicFramePr>
          <p:cNvPr id="8" name="Table 7"/>
          <p:cNvGraphicFramePr>
            <a:graphicFrameLocks noGrp="1"/>
          </p:cNvGraphicFramePr>
          <p:nvPr>
            <p:extLst/>
          </p:nvPr>
        </p:nvGraphicFramePr>
        <p:xfrm>
          <a:off x="838200" y="990597"/>
          <a:ext cx="7505696" cy="4630182"/>
        </p:xfrm>
        <a:graphic>
          <a:graphicData uri="http://schemas.openxmlformats.org/drawingml/2006/table">
            <a:tbl>
              <a:tblPr firstRow="1" bandRow="1">
                <a:tableStyleId>{21E4AEA4-8DFA-4A89-87EB-49C32662AFE0}</a:tableStyleId>
              </a:tblPr>
              <a:tblGrid>
                <a:gridCol w="1250950">
                  <a:extLst>
                    <a:ext uri="{9D8B030D-6E8A-4147-A177-3AD203B41FA5}">
                      <a16:colId xmlns:a16="http://schemas.microsoft.com/office/drawing/2014/main" val="20000"/>
                    </a:ext>
                  </a:extLst>
                </a:gridCol>
                <a:gridCol w="1667932">
                  <a:extLst>
                    <a:ext uri="{9D8B030D-6E8A-4147-A177-3AD203B41FA5}">
                      <a16:colId xmlns:a16="http://schemas.microsoft.com/office/drawing/2014/main" val="20001"/>
                    </a:ext>
                  </a:extLst>
                </a:gridCol>
                <a:gridCol w="2293407">
                  <a:extLst>
                    <a:ext uri="{9D8B030D-6E8A-4147-A177-3AD203B41FA5}">
                      <a16:colId xmlns:a16="http://schemas.microsoft.com/office/drawing/2014/main" val="20002"/>
                    </a:ext>
                  </a:extLst>
                </a:gridCol>
                <a:gridCol w="1250950">
                  <a:extLst>
                    <a:ext uri="{9D8B030D-6E8A-4147-A177-3AD203B41FA5}">
                      <a16:colId xmlns:a16="http://schemas.microsoft.com/office/drawing/2014/main" val="20003"/>
                    </a:ext>
                  </a:extLst>
                </a:gridCol>
                <a:gridCol w="1042457">
                  <a:extLst>
                    <a:ext uri="{9D8B030D-6E8A-4147-A177-3AD203B41FA5}">
                      <a16:colId xmlns:a16="http://schemas.microsoft.com/office/drawing/2014/main" val="20004"/>
                    </a:ext>
                  </a:extLst>
                </a:gridCol>
              </a:tblGrid>
              <a:tr h="451657">
                <a:tc>
                  <a:txBody>
                    <a:bodyPr/>
                    <a:lstStyle/>
                    <a:p>
                      <a:pPr algn="ctr"/>
                      <a:r>
                        <a:rPr lang="en-US" dirty="0"/>
                        <a:t>Unit Size</a:t>
                      </a:r>
                    </a:p>
                  </a:txBody>
                  <a:tcPr>
                    <a:solidFill>
                      <a:schemeClr val="accent1"/>
                    </a:solidFill>
                  </a:tcPr>
                </a:tc>
                <a:tc>
                  <a:txBody>
                    <a:bodyPr/>
                    <a:lstStyle/>
                    <a:p>
                      <a:pPr algn="ctr"/>
                      <a:r>
                        <a:rPr lang="en-US" dirty="0"/>
                        <a:t>AMI</a:t>
                      </a:r>
                      <a:r>
                        <a:rPr lang="en-US" baseline="0" dirty="0"/>
                        <a:t> %</a:t>
                      </a:r>
                      <a:endParaRPr lang="en-US" dirty="0"/>
                    </a:p>
                  </a:txBody>
                  <a:tcPr>
                    <a:solidFill>
                      <a:schemeClr val="accent1"/>
                    </a:solidFill>
                  </a:tcPr>
                </a:tc>
                <a:tc>
                  <a:txBody>
                    <a:bodyPr/>
                    <a:lstStyle/>
                    <a:p>
                      <a:pPr algn="ctr"/>
                      <a:r>
                        <a:rPr lang="en-US" dirty="0"/>
                        <a:t>Target Rent/Mo</a:t>
                      </a:r>
                    </a:p>
                  </a:txBody>
                  <a:tcPr>
                    <a:solidFill>
                      <a:schemeClr val="accent1"/>
                    </a:solidFill>
                  </a:tcPr>
                </a:tc>
                <a:tc>
                  <a:txBody>
                    <a:bodyPr/>
                    <a:lstStyle/>
                    <a:p>
                      <a:pPr algn="ctr"/>
                      <a:r>
                        <a:rPr lang="en-US" dirty="0"/>
                        <a:t>Quantity</a:t>
                      </a:r>
                    </a:p>
                  </a:txBody>
                  <a:tcPr>
                    <a:solidFill>
                      <a:schemeClr val="accent1"/>
                    </a:solidFill>
                  </a:tcPr>
                </a:tc>
                <a:tc>
                  <a:txBody>
                    <a:bodyPr/>
                    <a:lstStyle/>
                    <a:p>
                      <a:pPr algn="ctr"/>
                      <a:r>
                        <a:rPr lang="en-US" dirty="0"/>
                        <a:t>Total</a:t>
                      </a:r>
                    </a:p>
                  </a:txBody>
                  <a:tcPr>
                    <a:solidFill>
                      <a:schemeClr val="accent1"/>
                    </a:solidFill>
                  </a:tcPr>
                </a:tc>
                <a:extLst>
                  <a:ext uri="{0D108BD9-81ED-4DB2-BD59-A6C34878D82A}">
                    <a16:rowId xmlns:a16="http://schemas.microsoft.com/office/drawing/2014/main" val="10000"/>
                  </a:ext>
                </a:extLst>
              </a:tr>
              <a:tr h="632319">
                <a:tc rowSpan="3">
                  <a:txBody>
                    <a:bodyPr/>
                    <a:lstStyle/>
                    <a:p>
                      <a:pPr algn="ctr"/>
                      <a:r>
                        <a:rPr lang="en-US" dirty="0"/>
                        <a:t>1-bedroom</a:t>
                      </a:r>
                    </a:p>
                  </a:txBody>
                  <a:tcPr anchor="ctr">
                    <a:solidFill>
                      <a:schemeClr val="accent3">
                        <a:lumMod val="40000"/>
                        <a:lumOff val="60000"/>
                      </a:schemeClr>
                    </a:solidFill>
                  </a:tcPr>
                </a:tc>
                <a:tc>
                  <a:txBody>
                    <a:bodyPr/>
                    <a:lstStyle/>
                    <a:p>
                      <a:pPr algn="ctr"/>
                      <a:r>
                        <a:rPr lang="en-US" dirty="0"/>
                        <a:t>Project-based Section 8</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 of household income</a:t>
                      </a:r>
                    </a:p>
                  </a:txBody>
                  <a:tcPr>
                    <a:solidFill>
                      <a:schemeClr val="accent3">
                        <a:lumMod val="40000"/>
                        <a:lumOff val="60000"/>
                      </a:schemeClr>
                    </a:solidFill>
                  </a:tcPr>
                </a:tc>
                <a:tc>
                  <a:txBody>
                    <a:bodyPr/>
                    <a:lstStyle/>
                    <a:p>
                      <a:pPr algn="ctr"/>
                      <a:r>
                        <a:rPr lang="en-US" dirty="0"/>
                        <a:t>6</a:t>
                      </a:r>
                    </a:p>
                  </a:txBody>
                  <a:tcPr>
                    <a:solidFill>
                      <a:schemeClr val="accent3">
                        <a:lumMod val="40000"/>
                        <a:lumOff val="60000"/>
                      </a:schemeClr>
                    </a:solidFill>
                  </a:tcPr>
                </a:tc>
                <a:tc rowSpan="3">
                  <a:txBody>
                    <a:bodyPr/>
                    <a:lstStyle/>
                    <a:p>
                      <a:pPr algn="ctr"/>
                      <a:r>
                        <a:rPr lang="en-US" dirty="0"/>
                        <a:t>20</a:t>
                      </a:r>
                    </a:p>
                  </a:txBody>
                  <a:tcPr anchor="ctr">
                    <a:solidFill>
                      <a:schemeClr val="accent3">
                        <a:lumMod val="40000"/>
                        <a:lumOff val="60000"/>
                      </a:schemeClr>
                    </a:solidFill>
                  </a:tcPr>
                </a:tc>
                <a:extLst>
                  <a:ext uri="{0D108BD9-81ED-4DB2-BD59-A6C34878D82A}">
                    <a16:rowId xmlns:a16="http://schemas.microsoft.com/office/drawing/2014/main" val="10001"/>
                  </a:ext>
                </a:extLst>
              </a:tr>
              <a:tr h="451657">
                <a:tc vMerge="1">
                  <a:txBody>
                    <a:bodyPr/>
                    <a:lstStyle/>
                    <a:p>
                      <a:endParaRPr lang="en-US"/>
                    </a:p>
                  </a:txBody>
                  <a:tcPr/>
                </a:tc>
                <a:tc>
                  <a:txBody>
                    <a:bodyPr/>
                    <a:lstStyle/>
                    <a:p>
                      <a:pPr algn="ctr"/>
                      <a:r>
                        <a:rPr lang="en-US" dirty="0"/>
                        <a:t>30%</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$412</a:t>
                      </a:r>
                    </a:p>
                  </a:txBody>
                  <a:tcPr>
                    <a:solidFill>
                      <a:schemeClr val="accent3">
                        <a:lumMod val="40000"/>
                        <a:lumOff val="60000"/>
                      </a:schemeClr>
                    </a:solidFill>
                  </a:tcPr>
                </a:tc>
                <a:tc>
                  <a:txBody>
                    <a:bodyPr/>
                    <a:lstStyle/>
                    <a:p>
                      <a:pPr algn="ctr"/>
                      <a:r>
                        <a:rPr lang="en-US" dirty="0"/>
                        <a:t>2</a:t>
                      </a:r>
                    </a:p>
                  </a:txBody>
                  <a:tcPr>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0002"/>
                  </a:ext>
                </a:extLst>
              </a:tr>
              <a:tr h="451657">
                <a:tc vMerge="1">
                  <a:txBody>
                    <a:bodyPr/>
                    <a:lstStyle/>
                    <a:p>
                      <a:pPr algn="ctr"/>
                      <a:endParaRPr lang="en-US" dirty="0"/>
                    </a:p>
                  </a:txBody>
                  <a:tcPr anchor="ctr">
                    <a:solidFill>
                      <a:schemeClr val="tx2">
                        <a:lumMod val="10000"/>
                        <a:lumOff val="90000"/>
                      </a:schemeClr>
                    </a:solidFill>
                  </a:tcPr>
                </a:tc>
                <a:tc>
                  <a:txBody>
                    <a:bodyPr/>
                    <a:lstStyle/>
                    <a:p>
                      <a:pPr algn="ctr"/>
                      <a:r>
                        <a:rPr lang="en-US" dirty="0"/>
                        <a:t>60%</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$825</a:t>
                      </a:r>
                    </a:p>
                  </a:txBody>
                  <a:tcPr>
                    <a:solidFill>
                      <a:schemeClr val="accent3">
                        <a:lumMod val="40000"/>
                        <a:lumOff val="60000"/>
                      </a:schemeClr>
                    </a:solidFill>
                  </a:tcPr>
                </a:tc>
                <a:tc>
                  <a:txBody>
                    <a:bodyPr/>
                    <a:lstStyle/>
                    <a:p>
                      <a:pPr algn="ctr"/>
                      <a:r>
                        <a:rPr lang="en-US" dirty="0"/>
                        <a:t>12</a:t>
                      </a:r>
                    </a:p>
                  </a:txBody>
                  <a:tcPr>
                    <a:solidFill>
                      <a:schemeClr val="accent3">
                        <a:lumMod val="40000"/>
                        <a:lumOff val="60000"/>
                      </a:schemeClr>
                    </a:solidFill>
                  </a:tcPr>
                </a:tc>
                <a:tc vMerge="1">
                  <a:txBody>
                    <a:bodyPr/>
                    <a:lstStyle/>
                    <a:p>
                      <a:pPr algn="ctr"/>
                      <a:endParaRPr lang="en-US" dirty="0"/>
                    </a:p>
                  </a:txBody>
                  <a:tcPr anchor="ctr">
                    <a:solidFill>
                      <a:schemeClr val="accent3">
                        <a:lumMod val="60000"/>
                        <a:lumOff val="40000"/>
                      </a:schemeClr>
                    </a:solidFill>
                  </a:tcPr>
                </a:tc>
                <a:extLst>
                  <a:ext uri="{0D108BD9-81ED-4DB2-BD59-A6C34878D82A}">
                    <a16:rowId xmlns:a16="http://schemas.microsoft.com/office/drawing/2014/main" val="10003"/>
                  </a:ext>
                </a:extLst>
              </a:tr>
              <a:tr h="614871">
                <a:tc rowSpan="3">
                  <a:txBody>
                    <a:bodyPr/>
                    <a:lstStyle/>
                    <a:p>
                      <a:pPr algn="ctr"/>
                      <a:r>
                        <a:rPr lang="en-US" dirty="0"/>
                        <a:t>2-bedroom</a:t>
                      </a:r>
                    </a:p>
                  </a:txBody>
                  <a:tcPr anchor="ctr">
                    <a:solidFill>
                      <a:schemeClr val="accent3">
                        <a:lumMod val="60000"/>
                        <a:lumOff val="40000"/>
                      </a:schemeClr>
                    </a:solidFill>
                  </a:tcPr>
                </a:tc>
                <a:tc>
                  <a:txBody>
                    <a:bodyPr/>
                    <a:lstStyle/>
                    <a:p>
                      <a:pPr algn="ctr"/>
                      <a:r>
                        <a:rPr lang="en-US" dirty="0"/>
                        <a:t>Project-based Section 8</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a:t>
                      </a:r>
                      <a:r>
                        <a:rPr lang="en-US" baseline="0" dirty="0"/>
                        <a:t> of </a:t>
                      </a:r>
                      <a:r>
                        <a:rPr lang="en-US" dirty="0"/>
                        <a:t>household </a:t>
                      </a:r>
                      <a:r>
                        <a:rPr lang="en-US" baseline="0" dirty="0"/>
                        <a:t>income</a:t>
                      </a:r>
                      <a:endParaRPr lang="en-US" dirty="0"/>
                    </a:p>
                  </a:txBody>
                  <a:tcPr>
                    <a:solidFill>
                      <a:schemeClr val="accent3">
                        <a:lumMod val="60000"/>
                        <a:lumOff val="40000"/>
                      </a:schemeClr>
                    </a:solidFill>
                  </a:tcPr>
                </a:tc>
                <a:tc>
                  <a:txBody>
                    <a:bodyPr/>
                    <a:lstStyle/>
                    <a:p>
                      <a:pPr algn="ctr"/>
                      <a:r>
                        <a:rPr lang="en-US" dirty="0"/>
                        <a:t>8</a:t>
                      </a:r>
                    </a:p>
                  </a:txBody>
                  <a:tcPr>
                    <a:solidFill>
                      <a:schemeClr val="accent3">
                        <a:lumMod val="60000"/>
                        <a:lumOff val="40000"/>
                      </a:schemeClr>
                    </a:solidFill>
                  </a:tcPr>
                </a:tc>
                <a:tc rowSpan="3">
                  <a:txBody>
                    <a:bodyPr/>
                    <a:lstStyle/>
                    <a:p>
                      <a:pPr algn="ctr"/>
                      <a:r>
                        <a:rPr lang="en-US" dirty="0"/>
                        <a:t>38</a:t>
                      </a:r>
                    </a:p>
                  </a:txBody>
                  <a:tcPr anchor="ctr">
                    <a:solidFill>
                      <a:schemeClr val="accent3">
                        <a:lumMod val="60000"/>
                        <a:lumOff val="40000"/>
                      </a:schemeClr>
                    </a:solidFill>
                  </a:tcPr>
                </a:tc>
                <a:extLst>
                  <a:ext uri="{0D108BD9-81ED-4DB2-BD59-A6C34878D82A}">
                    <a16:rowId xmlns:a16="http://schemas.microsoft.com/office/drawing/2014/main" val="10004"/>
                  </a:ext>
                </a:extLst>
              </a:tr>
              <a:tr h="451657">
                <a:tc vMerge="1">
                  <a:txBody>
                    <a:bodyPr/>
                    <a:lstStyle/>
                    <a:p>
                      <a:endParaRPr lang="en-US"/>
                    </a:p>
                  </a:txBody>
                  <a:tcPr/>
                </a:tc>
                <a:tc>
                  <a:txBody>
                    <a:bodyPr/>
                    <a:lstStyle/>
                    <a:p>
                      <a:pPr algn="ctr"/>
                      <a:r>
                        <a:rPr lang="en-US" dirty="0"/>
                        <a:t>30%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$495</a:t>
                      </a:r>
                    </a:p>
                  </a:txBody>
                  <a:tcPr>
                    <a:solidFill>
                      <a:schemeClr val="accent3">
                        <a:lumMod val="60000"/>
                        <a:lumOff val="40000"/>
                      </a:schemeClr>
                    </a:solidFill>
                  </a:tcPr>
                </a:tc>
                <a:tc>
                  <a:txBody>
                    <a:bodyPr/>
                    <a:lstStyle/>
                    <a:p>
                      <a:pPr algn="ctr"/>
                      <a:r>
                        <a:rPr lang="en-US" dirty="0"/>
                        <a:t>2</a:t>
                      </a:r>
                    </a:p>
                  </a:txBody>
                  <a:tcP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10005"/>
                  </a:ext>
                </a:extLst>
              </a:tr>
              <a:tr h="451657">
                <a:tc vMerge="1">
                  <a:txBody>
                    <a:bodyPr/>
                    <a:lstStyle/>
                    <a:p>
                      <a:pPr algn="ctr"/>
                      <a:endParaRPr lang="en-US" dirty="0"/>
                    </a:p>
                  </a:txBody>
                  <a:tcPr>
                    <a:solidFill>
                      <a:schemeClr val="accent2">
                        <a:lumMod val="40000"/>
                        <a:lumOff val="60000"/>
                      </a:schemeClr>
                    </a:solidFill>
                  </a:tcPr>
                </a:tc>
                <a:tc>
                  <a:txBody>
                    <a:bodyPr/>
                    <a:lstStyle/>
                    <a:p>
                      <a:pPr algn="ctr"/>
                      <a:r>
                        <a:rPr lang="en-US" dirty="0"/>
                        <a:t>60%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$990</a:t>
                      </a:r>
                    </a:p>
                  </a:txBody>
                  <a:tcPr>
                    <a:solidFill>
                      <a:schemeClr val="accent3">
                        <a:lumMod val="60000"/>
                        <a:lumOff val="40000"/>
                      </a:schemeClr>
                    </a:solidFill>
                  </a:tcPr>
                </a:tc>
                <a:tc>
                  <a:txBody>
                    <a:bodyPr/>
                    <a:lstStyle/>
                    <a:p>
                      <a:pPr algn="ctr"/>
                      <a:r>
                        <a:rPr lang="en-US" dirty="0"/>
                        <a:t>27 + </a:t>
                      </a:r>
                      <a:r>
                        <a:rPr lang="en-US" dirty="0" err="1"/>
                        <a:t>mgr</a:t>
                      </a:r>
                      <a:endParaRPr lang="en-US" dirty="0"/>
                    </a:p>
                  </a:txBody>
                  <a:tcPr>
                    <a:solidFill>
                      <a:schemeClr val="accent3">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6"/>
                  </a:ext>
                </a:extLst>
              </a:tr>
              <a:tr h="614871">
                <a:tc rowSpan="2">
                  <a:txBody>
                    <a:bodyPr/>
                    <a:lstStyle/>
                    <a:p>
                      <a:pPr algn="ctr"/>
                      <a:r>
                        <a:rPr lang="en-US" dirty="0"/>
                        <a:t>3-bedroom</a:t>
                      </a:r>
                    </a:p>
                  </a:txBody>
                  <a:tcPr anchor="ctr">
                    <a:solidFill>
                      <a:schemeClr val="accent3">
                        <a:lumMod val="40000"/>
                        <a:lumOff val="60000"/>
                      </a:schemeClr>
                    </a:solidFill>
                  </a:tcPr>
                </a:tc>
                <a:tc>
                  <a:txBody>
                    <a:bodyPr/>
                    <a:lstStyle/>
                    <a:p>
                      <a:pPr algn="ctr"/>
                      <a:r>
                        <a:rPr lang="en-US" dirty="0"/>
                        <a:t>Project-based Section 8</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 of household income</a:t>
                      </a:r>
                    </a:p>
                  </a:txBody>
                  <a:tcPr>
                    <a:solidFill>
                      <a:schemeClr val="accent3">
                        <a:lumMod val="40000"/>
                        <a:lumOff val="60000"/>
                      </a:schemeClr>
                    </a:solidFill>
                  </a:tcPr>
                </a:tc>
                <a:tc>
                  <a:txBody>
                    <a:bodyPr/>
                    <a:lstStyle/>
                    <a:p>
                      <a:pPr algn="ctr"/>
                      <a:r>
                        <a:rPr lang="en-US"/>
                        <a:t>6</a:t>
                      </a:r>
                      <a:endParaRPr lang="en-US" dirty="0"/>
                    </a:p>
                  </a:txBody>
                  <a:tcPr>
                    <a:solidFill>
                      <a:schemeClr val="accent3">
                        <a:lumMod val="40000"/>
                        <a:lumOff val="60000"/>
                      </a:schemeClr>
                    </a:solidFill>
                  </a:tcPr>
                </a:tc>
                <a:tc rowSpan="2">
                  <a:txBody>
                    <a:bodyPr/>
                    <a:lstStyle/>
                    <a:p>
                      <a:pPr algn="ctr"/>
                      <a:r>
                        <a:rPr lang="en-US" dirty="0"/>
                        <a:t>12</a:t>
                      </a:r>
                    </a:p>
                  </a:txBody>
                  <a:tcPr anchor="ctr">
                    <a:solidFill>
                      <a:schemeClr val="accent3">
                        <a:lumMod val="40000"/>
                        <a:lumOff val="60000"/>
                      </a:schemeClr>
                    </a:solidFill>
                  </a:tcPr>
                </a:tc>
                <a:extLst>
                  <a:ext uri="{0D108BD9-81ED-4DB2-BD59-A6C34878D82A}">
                    <a16:rowId xmlns:a16="http://schemas.microsoft.com/office/drawing/2014/main" val="10007"/>
                  </a:ext>
                </a:extLst>
              </a:tr>
              <a:tr h="451657">
                <a:tc vMerge="1">
                  <a:txBody>
                    <a:bodyPr/>
                    <a:lstStyle/>
                    <a:p>
                      <a:pPr algn="ctr"/>
                      <a:endParaRPr lang="en-US" dirty="0"/>
                    </a:p>
                  </a:txBody>
                  <a:tcPr anchor="ctr">
                    <a:solidFill>
                      <a:schemeClr val="accent2">
                        <a:lumMod val="40000"/>
                        <a:lumOff val="60000"/>
                      </a:schemeClr>
                    </a:solidFill>
                  </a:tcPr>
                </a:tc>
                <a:tc>
                  <a:txBody>
                    <a:bodyPr/>
                    <a:lstStyle/>
                    <a:p>
                      <a:pPr algn="ctr"/>
                      <a:r>
                        <a:rPr lang="en-US" dirty="0"/>
                        <a:t>60%</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$1,143</a:t>
                      </a:r>
                    </a:p>
                  </a:txBody>
                  <a:tcPr>
                    <a:solidFill>
                      <a:schemeClr val="accent3">
                        <a:lumMod val="40000"/>
                        <a:lumOff val="60000"/>
                      </a:schemeClr>
                    </a:solidFill>
                  </a:tcPr>
                </a:tc>
                <a:tc>
                  <a:txBody>
                    <a:bodyPr/>
                    <a:lstStyle/>
                    <a:p>
                      <a:pPr algn="ctr"/>
                      <a:r>
                        <a:rPr lang="en-US" dirty="0"/>
                        <a:t>6</a:t>
                      </a:r>
                    </a:p>
                  </a:txBody>
                  <a:tcPr>
                    <a:solidFill>
                      <a:schemeClr val="accent3">
                        <a:lumMod val="40000"/>
                        <a:lumOff val="60000"/>
                      </a:schemeClr>
                    </a:solidFill>
                  </a:tcPr>
                </a:tc>
                <a:tc vMerge="1">
                  <a:txBody>
                    <a:bodyPr/>
                    <a:lstStyle/>
                    <a:p>
                      <a:pPr algn="ct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4660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lstStyle/>
          <a:p>
            <a:r>
              <a:rPr lang="en-US" b="1" dirty="0"/>
              <a:t>King + Parks Apartments Summary</a:t>
            </a:r>
          </a:p>
        </p:txBody>
      </p:sp>
      <p:pic>
        <p:nvPicPr>
          <p:cNvPr id="4" name="Picture 3"/>
          <p:cNvPicPr>
            <a:picLocks noChangeAspect="1"/>
          </p:cNvPicPr>
          <p:nvPr/>
        </p:nvPicPr>
        <p:blipFill>
          <a:blip r:embed="rId2"/>
          <a:stretch>
            <a:fillRect/>
          </a:stretch>
        </p:blipFill>
        <p:spPr>
          <a:xfrm>
            <a:off x="1529832" y="5937688"/>
            <a:ext cx="6084335" cy="634039"/>
          </a:xfrm>
          <a:prstGeom prst="rect">
            <a:avLst/>
          </a:prstGeom>
        </p:spPr>
      </p:pic>
      <p:sp>
        <p:nvSpPr>
          <p:cNvPr id="3" name="TextBox 2"/>
          <p:cNvSpPr txBox="1"/>
          <p:nvPr/>
        </p:nvSpPr>
        <p:spPr>
          <a:xfrm>
            <a:off x="609599" y="979944"/>
            <a:ext cx="7924801" cy="267765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8923E"/>
                </a:solidFill>
                <a:effectLst/>
                <a:uLnTx/>
                <a:uFillTx/>
                <a:latin typeface="Calibri"/>
                <a:ea typeface="+mn-ea"/>
                <a:cs typeface="+mn-cs"/>
              </a:rPr>
              <a:t>Amenities: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Open courtyard with play area</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Ground floor community room</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Laundry on each floor</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Less than one block from PCRI office, services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6644"/>
          <a:stretch/>
        </p:blipFill>
        <p:spPr>
          <a:xfrm>
            <a:off x="2324098" y="3352800"/>
            <a:ext cx="4495800" cy="2424843"/>
          </a:xfrm>
          <a:prstGeom prst="rect">
            <a:avLst/>
          </a:prstGeom>
        </p:spPr>
      </p:pic>
    </p:spTree>
    <p:extLst>
      <p:ext uri="{BB962C8B-B14F-4D97-AF65-F5344CB8AC3E}">
        <p14:creationId xmlns:p14="http://schemas.microsoft.com/office/powerpoint/2010/main" val="2025786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066799"/>
          </a:xfrm>
        </p:spPr>
        <p:txBody>
          <a:bodyPr/>
          <a:lstStyle/>
          <a:p>
            <a:r>
              <a:rPr lang="en-US" b="1" dirty="0"/>
              <a:t>King + Parks: Development Status</a:t>
            </a:r>
          </a:p>
        </p:txBody>
      </p:sp>
      <p:pic>
        <p:nvPicPr>
          <p:cNvPr id="4" name="Picture 3"/>
          <p:cNvPicPr>
            <a:picLocks noChangeAspect="1"/>
          </p:cNvPicPr>
          <p:nvPr/>
        </p:nvPicPr>
        <p:blipFill>
          <a:blip r:embed="rId2"/>
          <a:stretch>
            <a:fillRect/>
          </a:stretch>
        </p:blipFill>
        <p:spPr>
          <a:xfrm>
            <a:off x="1529832" y="5937688"/>
            <a:ext cx="6084335" cy="634039"/>
          </a:xfrm>
          <a:prstGeom prst="rect">
            <a:avLst/>
          </a:prstGeom>
        </p:spPr>
      </p:pic>
      <p:sp>
        <p:nvSpPr>
          <p:cNvPr id="3" name="TextBox 2"/>
          <p:cNvSpPr txBox="1"/>
          <p:nvPr/>
        </p:nvSpPr>
        <p:spPr>
          <a:xfrm>
            <a:off x="457199" y="1066800"/>
            <a:ext cx="8229600" cy="4716356"/>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8923E"/>
                </a:solidFill>
                <a:effectLst/>
                <a:uLnTx/>
                <a:uFillTx/>
                <a:latin typeface="Calibri"/>
                <a:ea typeface="+mn-ea"/>
                <a:cs typeface="+mn-cs"/>
              </a:rPr>
              <a:t>Community Engagement:</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Multiple neighborhood association meetings</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Direct outreach to neighbors</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Ongoing open communication &amp; one-on-one meetings with interested stakeholders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8923E"/>
              </a:solidFill>
              <a:effectLst/>
              <a:uLnTx/>
              <a:uFillTx/>
              <a:latin typeface="Calibri"/>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8923E"/>
                </a:solidFill>
                <a:effectLst/>
                <a:uLnTx/>
                <a:uFillTx/>
                <a:latin typeface="Calibri"/>
                <a:ea typeface="+mn-ea"/>
                <a:cs typeface="+mn-cs"/>
              </a:rPr>
              <a:t>Check Points:</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Community Design Standards (no design review)</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Public Works Permits – 60% submission by 12/17</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Building Permits – est. submission 12/17</a:t>
            </a:r>
          </a:p>
          <a:p>
            <a:pPr marL="914400" marR="0" lvl="1"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Finalize details of finance structure – 11/17</a:t>
            </a:r>
          </a:p>
        </p:txBody>
      </p:sp>
    </p:spTree>
    <p:extLst>
      <p:ext uri="{BB962C8B-B14F-4D97-AF65-F5344CB8AC3E}">
        <p14:creationId xmlns:p14="http://schemas.microsoft.com/office/powerpoint/2010/main" val="3915083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43000"/>
          </a:xfrm>
        </p:spPr>
        <p:txBody>
          <a:bodyPr/>
          <a:lstStyle/>
          <a:p>
            <a:r>
              <a:rPr lang="en-US" b="1" dirty="0"/>
              <a:t>King + Parks: Development</a:t>
            </a:r>
            <a:r>
              <a:rPr lang="en-US" dirty="0"/>
              <a:t> </a:t>
            </a:r>
            <a:r>
              <a:rPr lang="en-US" b="1" dirty="0"/>
              <a:t>Status</a:t>
            </a:r>
          </a:p>
        </p:txBody>
      </p:sp>
      <p:sp>
        <p:nvSpPr>
          <p:cNvPr id="3" name="Content Placeholder 2"/>
          <p:cNvSpPr>
            <a:spLocks noGrp="1"/>
          </p:cNvSpPr>
          <p:nvPr>
            <p:ph idx="1"/>
          </p:nvPr>
        </p:nvSpPr>
        <p:spPr/>
        <p:txBody>
          <a:bodyPr/>
          <a:lstStyle/>
          <a:p>
            <a:r>
              <a:rPr lang="en-US" dirty="0">
                <a:solidFill>
                  <a:srgbClr val="68923E"/>
                </a:solidFill>
              </a:rPr>
              <a:t>Construction/Financing Timeline</a:t>
            </a:r>
          </a:p>
          <a:p>
            <a:pPr lvl="1">
              <a:buFont typeface="Arial" panose="020B0604020202020204" pitchFamily="34" charset="0"/>
              <a:buChar char="•"/>
            </a:pPr>
            <a:r>
              <a:rPr lang="en-US" dirty="0"/>
              <a:t>Closing for Financing: March/April 2018</a:t>
            </a:r>
          </a:p>
          <a:p>
            <a:pPr lvl="1">
              <a:buFont typeface="Arial" panose="020B0604020202020204" pitchFamily="34" charset="0"/>
              <a:buChar char="•"/>
            </a:pPr>
            <a:r>
              <a:rPr lang="en-US" dirty="0"/>
              <a:t>Construction Start: April 2018</a:t>
            </a:r>
          </a:p>
          <a:p>
            <a:pPr lvl="1">
              <a:buFont typeface="Arial" panose="020B0604020202020204" pitchFamily="34" charset="0"/>
              <a:buChar char="•"/>
            </a:pPr>
            <a:r>
              <a:rPr lang="en-US" dirty="0"/>
              <a:t>Construction Period: 14 months</a:t>
            </a:r>
          </a:p>
          <a:p>
            <a:pPr lvl="1">
              <a:buFont typeface="Arial" panose="020B0604020202020204" pitchFamily="34" charset="0"/>
              <a:buChar char="•"/>
            </a:pPr>
            <a:r>
              <a:rPr lang="en-US" dirty="0"/>
              <a:t>Completion: August 2019</a:t>
            </a:r>
          </a:p>
          <a:p>
            <a:pPr lvl="1">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1529830" y="5791200"/>
            <a:ext cx="6084335" cy="634039"/>
          </a:xfrm>
          <a:prstGeom prst="rect">
            <a:avLst/>
          </a:prstGeom>
        </p:spPr>
      </p:pic>
    </p:spTree>
    <p:extLst>
      <p:ext uri="{BB962C8B-B14F-4D97-AF65-F5344CB8AC3E}">
        <p14:creationId xmlns:p14="http://schemas.microsoft.com/office/powerpoint/2010/main" val="2969248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8" name="Title 1">
            <a:extLst>
              <a:ext uri="{FF2B5EF4-FFF2-40B4-BE49-F238E27FC236}">
                <a16:creationId xmlns:a16="http://schemas.microsoft.com/office/drawing/2014/main" id="{2FC06C90-99EE-4323-B319-D2062E016A2E}"/>
              </a:ext>
            </a:extLst>
          </p:cNvPr>
          <p:cNvSpPr txBox="1">
            <a:spLocks/>
          </p:cNvSpPr>
          <p:nvPr/>
        </p:nvSpPr>
        <p:spPr bwMode="auto">
          <a:xfrm>
            <a:off x="190500" y="1752600"/>
            <a:ext cx="876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200" dirty="0">
                <a:solidFill>
                  <a:srgbClr val="864A04"/>
                </a:solidFill>
                <a:cs typeface="Times New Roman" panose="02020603050405020304" pitchFamily="18" charset="0"/>
              </a:rPr>
              <a:t>ACCESSORY DWELLING UNIT</a:t>
            </a:r>
            <a:br>
              <a:rPr lang="en-US" altLang="en-US" sz="4200" dirty="0">
                <a:solidFill>
                  <a:srgbClr val="864A04"/>
                </a:solidFill>
                <a:cs typeface="Times New Roman" panose="02020603050405020304" pitchFamily="18" charset="0"/>
              </a:rPr>
            </a:br>
            <a:r>
              <a:rPr lang="en-US" altLang="en-US" sz="4200" dirty="0">
                <a:solidFill>
                  <a:srgbClr val="864A04"/>
                </a:solidFill>
                <a:cs typeface="Times New Roman" panose="02020603050405020304" pitchFamily="18" charset="0"/>
              </a:rPr>
              <a:t>PILOT LOAN PROGRAM</a:t>
            </a:r>
            <a:endParaRPr lang="en-US" altLang="en-US" sz="3800" dirty="0">
              <a:solidFill>
                <a:srgbClr val="864A04"/>
              </a:solidFill>
              <a:cs typeface="Times New Roman" panose="02020603050405020304" pitchFamily="18" charset="0"/>
            </a:endParaRPr>
          </a:p>
        </p:txBody>
      </p:sp>
    </p:spTree>
    <p:extLst>
      <p:ext uri="{BB962C8B-B14F-4D97-AF65-F5344CB8AC3E}">
        <p14:creationId xmlns:p14="http://schemas.microsoft.com/office/powerpoint/2010/main" val="949595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14348" y="94336"/>
            <a:ext cx="8229600" cy="1143000"/>
          </a:xfrm>
        </p:spPr>
        <p:txBody>
          <a:bodyPr/>
          <a:lstStyle/>
          <a:p>
            <a:r>
              <a:rPr lang="en-US" sz="4000" dirty="0">
                <a:solidFill>
                  <a:srgbClr val="864A04"/>
                </a:solidFill>
                <a:cs typeface="Times New Roman" panose="02020603050405020304" pitchFamily="18" charset="0"/>
              </a:rPr>
              <a:t>Program Overview</a:t>
            </a:r>
            <a:endParaRPr lang="en-US" sz="4000" cap="small" dirty="0">
              <a:solidFill>
                <a:srgbClr val="864A04"/>
              </a:solidFill>
            </a:endParaRP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7">
            <a:extLst>
              <a:ext uri="{FF2B5EF4-FFF2-40B4-BE49-F238E27FC236}">
                <a16:creationId xmlns:a16="http://schemas.microsoft.com/office/drawing/2014/main" id="{BB8B371D-A4A9-419B-B0EC-C91B33F65C45}"/>
              </a:ext>
            </a:extLst>
          </p:cNvPr>
          <p:cNvSpPr txBox="1">
            <a:spLocks/>
          </p:cNvSpPr>
          <p:nvPr/>
        </p:nvSpPr>
        <p:spPr bwMode="auto">
          <a:xfrm>
            <a:off x="514348" y="1828800"/>
            <a:ext cx="8229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a:latin typeface="+mj-lt"/>
                <a:cs typeface="Times New Roman" panose="02020603050405020304" pitchFamily="18" charset="0"/>
              </a:rPr>
              <a:t>A loan program designed to assist low-income, long time homeowners in retaining their home, thereby reducing displacement, by creating a fully permitted accessory dwelling unit (ADU)</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363180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19097" y="94336"/>
            <a:ext cx="8229600" cy="1143000"/>
          </a:xfrm>
        </p:spPr>
        <p:txBody>
          <a:bodyPr/>
          <a:lstStyle/>
          <a:p>
            <a:r>
              <a:rPr lang="en-US" sz="4000" cap="small" dirty="0">
                <a:solidFill>
                  <a:schemeClr val="accent2">
                    <a:lumMod val="50000"/>
                  </a:schemeClr>
                </a:solidFill>
              </a:rPr>
              <a:t>ADU Uses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7" name="Content Placeholder 2">
            <a:extLst>
              <a:ext uri="{FF2B5EF4-FFF2-40B4-BE49-F238E27FC236}">
                <a16:creationId xmlns:a16="http://schemas.microsoft.com/office/drawing/2014/main" id="{35F13C33-33AE-4EFF-9E06-9093406BCA86}"/>
              </a:ext>
            </a:extLst>
          </p:cNvPr>
          <p:cNvSpPr txBox="1">
            <a:spLocks/>
          </p:cNvSpPr>
          <p:nvPr/>
        </p:nvSpPr>
        <p:spPr bwMode="auto">
          <a:xfrm>
            <a:off x="262688" y="1816127"/>
            <a:ext cx="8534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j-lt"/>
                <a:cs typeface="Times New Roman" panose="02020603050405020304" pitchFamily="18" charset="0"/>
              </a:rPr>
              <a:t>Flexible uses</a:t>
            </a:r>
          </a:p>
          <a:p>
            <a:pPr lvl="1"/>
            <a:r>
              <a:rPr lang="en-US" dirty="0">
                <a:latin typeface="+mj-lt"/>
                <a:cs typeface="Times New Roman" panose="02020603050405020304" pitchFamily="18" charset="0"/>
              </a:rPr>
              <a:t>Family member</a:t>
            </a:r>
          </a:p>
          <a:p>
            <a:pPr lvl="1"/>
            <a:r>
              <a:rPr lang="en-US" dirty="0">
                <a:latin typeface="+mj-lt"/>
                <a:cs typeface="Times New Roman" panose="02020603050405020304" pitchFamily="18" charset="0"/>
              </a:rPr>
              <a:t>Live-in caregiver</a:t>
            </a:r>
          </a:p>
          <a:p>
            <a:pPr lvl="1"/>
            <a:r>
              <a:rPr lang="en-US" dirty="0">
                <a:latin typeface="+mj-lt"/>
                <a:cs typeface="Times New Roman" panose="02020603050405020304" pitchFamily="18" charset="0"/>
              </a:rPr>
              <a:t>Downsize, and rent the primary home</a:t>
            </a:r>
          </a:p>
          <a:p>
            <a:r>
              <a:rPr lang="en-US" dirty="0">
                <a:latin typeface="+mj-lt"/>
                <a:cs typeface="Times New Roman" panose="02020603050405020304" pitchFamily="18" charset="0"/>
              </a:rPr>
              <a:t>Non-regulated rents</a:t>
            </a:r>
          </a:p>
          <a:p>
            <a:r>
              <a:rPr lang="en-US" dirty="0">
                <a:latin typeface="+mj-lt"/>
                <a:cs typeface="Times New Roman" panose="02020603050405020304" pitchFamily="18" charset="0"/>
              </a:rPr>
              <a:t>Cannot be used as a short-term rental.</a:t>
            </a:r>
          </a:p>
          <a:p>
            <a:endParaRPr lang="en-US" sz="2400" dirty="0">
              <a:latin typeface="+mj-lt"/>
              <a:cs typeface="Times New Roman" panose="02020603050405020304" pitchFamily="18" charset="0"/>
            </a:endParaRPr>
          </a:p>
          <a:p>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40860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9245" y="45834"/>
            <a:ext cx="3997523" cy="357069"/>
          </a:xfrm>
          <a:prstGeom prst="rect">
            <a:avLst/>
          </a:prstGeom>
        </p:spPr>
        <p:txBody>
          <a:bodyPr vert="horz" wrap="square" lIns="0" tIns="10716" rIns="0" bIns="0" rtlCol="0">
            <a:spAutoFit/>
          </a:bodyPr>
          <a:lstStyle/>
          <a:p>
            <a:pPr marL="11906">
              <a:spcBef>
                <a:spcPts val="84"/>
              </a:spcBef>
            </a:pPr>
            <a:r>
              <a:rPr sz="2250" spc="103" dirty="0">
                <a:solidFill>
                  <a:srgbClr val="FFFFFF"/>
                </a:solidFill>
              </a:rPr>
              <a:t>Olin</a:t>
            </a:r>
            <a:r>
              <a:rPr sz="2250" spc="-188" dirty="0">
                <a:solidFill>
                  <a:srgbClr val="FFFFFF"/>
                </a:solidFill>
              </a:rPr>
              <a:t> </a:t>
            </a:r>
            <a:r>
              <a:rPr sz="2250" spc="94" dirty="0">
                <a:solidFill>
                  <a:srgbClr val="FFFFFF"/>
                </a:solidFill>
              </a:rPr>
              <a:t>Street</a:t>
            </a:r>
            <a:r>
              <a:rPr sz="2250" spc="-188" dirty="0">
                <a:solidFill>
                  <a:srgbClr val="FFFFFF"/>
                </a:solidFill>
              </a:rPr>
              <a:t> </a:t>
            </a:r>
            <a:r>
              <a:rPr sz="2250" spc="98" dirty="0">
                <a:solidFill>
                  <a:srgbClr val="FFFFFF"/>
                </a:solidFill>
              </a:rPr>
              <a:t>Project</a:t>
            </a:r>
            <a:r>
              <a:rPr sz="2250" spc="-188" dirty="0">
                <a:solidFill>
                  <a:srgbClr val="FFFFFF"/>
                </a:solidFill>
              </a:rPr>
              <a:t> </a:t>
            </a:r>
            <a:r>
              <a:rPr sz="2250" spc="127" dirty="0">
                <a:solidFill>
                  <a:srgbClr val="FFFFFF"/>
                </a:solidFill>
              </a:rPr>
              <a:t>Overview</a:t>
            </a:r>
            <a:endParaRPr sz="2250"/>
          </a:p>
        </p:txBody>
      </p:sp>
      <p:sp>
        <p:nvSpPr>
          <p:cNvPr id="3" name="object 3"/>
          <p:cNvSpPr/>
          <p:nvPr/>
        </p:nvSpPr>
        <p:spPr>
          <a:xfrm>
            <a:off x="392906" y="723305"/>
            <a:ext cx="4116586" cy="2107406"/>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txBox="1"/>
          <p:nvPr/>
        </p:nvSpPr>
        <p:spPr>
          <a:xfrm>
            <a:off x="4783335" y="1199262"/>
            <a:ext cx="4126706" cy="5032155"/>
          </a:xfrm>
          <a:prstGeom prst="rect">
            <a:avLst/>
          </a:prstGeom>
        </p:spPr>
        <p:txBody>
          <a:bodyPr vert="horz" wrap="square" lIns="0" tIns="11311" rIns="0" bIns="0" rtlCol="0">
            <a:spAutoFit/>
          </a:bodyPr>
          <a:lstStyle/>
          <a:p>
            <a:pPr marL="20836" marR="4763" defTabSz="857250" fontAlgn="auto">
              <a:lnSpc>
                <a:spcPct val="116100"/>
              </a:lnSpc>
              <a:spcBef>
                <a:spcPts val="89"/>
              </a:spcBef>
              <a:spcAft>
                <a:spcPts val="0"/>
              </a:spcAft>
            </a:pPr>
            <a:r>
              <a:rPr sz="1969" dirty="0">
                <a:solidFill>
                  <a:srgbClr val="212121"/>
                </a:solidFill>
                <a:latin typeface="Arial"/>
                <a:cs typeface="Arial"/>
              </a:rPr>
              <a:t>10 homes to remain permanently  affordable to buyers at or below 80%  of Median Family</a:t>
            </a:r>
            <a:r>
              <a:rPr sz="1969" spc="-47" dirty="0">
                <a:solidFill>
                  <a:srgbClr val="212121"/>
                </a:solidFill>
                <a:latin typeface="Arial"/>
                <a:cs typeface="Arial"/>
              </a:rPr>
              <a:t> </a:t>
            </a:r>
            <a:r>
              <a:rPr sz="1969" dirty="0">
                <a:solidFill>
                  <a:srgbClr val="212121"/>
                </a:solidFill>
                <a:latin typeface="Arial"/>
                <a:cs typeface="Arial"/>
              </a:rPr>
              <a:t>Income</a:t>
            </a:r>
            <a:endParaRPr sz="1969">
              <a:solidFill>
                <a:prstClr val="black"/>
              </a:solidFill>
              <a:latin typeface="Arial"/>
              <a:cs typeface="Arial"/>
            </a:endParaRPr>
          </a:p>
          <a:p>
            <a:pPr defTabSz="857250" fontAlgn="auto">
              <a:spcBef>
                <a:spcPts val="42"/>
              </a:spcBef>
              <a:spcAft>
                <a:spcPts val="0"/>
              </a:spcAft>
            </a:pPr>
            <a:endParaRPr sz="2344">
              <a:solidFill>
                <a:prstClr val="black"/>
              </a:solidFill>
              <a:latin typeface="Times New Roman"/>
              <a:cs typeface="Times New Roman"/>
            </a:endParaRPr>
          </a:p>
          <a:p>
            <a:pPr marL="20836" marR="255984" defTabSz="857250" fontAlgn="auto">
              <a:lnSpc>
                <a:spcPct val="116100"/>
              </a:lnSpc>
              <a:spcBef>
                <a:spcPts val="0"/>
              </a:spcBef>
              <a:spcAft>
                <a:spcPts val="0"/>
              </a:spcAft>
            </a:pPr>
            <a:r>
              <a:rPr sz="1969" dirty="0">
                <a:solidFill>
                  <a:srgbClr val="212121"/>
                </a:solidFill>
                <a:latin typeface="Arial"/>
                <a:cs typeface="Arial"/>
              </a:rPr>
              <a:t>2 homes shall remain permanently  affordable to homebuyers eaming  between 80% and 100% of area  median</a:t>
            </a:r>
            <a:r>
              <a:rPr sz="1969" spc="-66" dirty="0">
                <a:solidFill>
                  <a:srgbClr val="212121"/>
                </a:solidFill>
                <a:latin typeface="Arial"/>
                <a:cs typeface="Arial"/>
              </a:rPr>
              <a:t> </a:t>
            </a:r>
            <a:r>
              <a:rPr sz="1969" dirty="0">
                <a:solidFill>
                  <a:srgbClr val="212121"/>
                </a:solidFill>
                <a:latin typeface="Arial"/>
                <a:cs typeface="Arial"/>
              </a:rPr>
              <a:t>income.</a:t>
            </a:r>
            <a:endParaRPr sz="1969">
              <a:solidFill>
                <a:prstClr val="black"/>
              </a:solidFill>
              <a:latin typeface="Arial"/>
              <a:cs typeface="Arial"/>
            </a:endParaRPr>
          </a:p>
          <a:p>
            <a:pPr defTabSz="857250" fontAlgn="auto">
              <a:spcBef>
                <a:spcPts val="0"/>
              </a:spcBef>
              <a:spcAft>
                <a:spcPts val="0"/>
              </a:spcAft>
            </a:pPr>
            <a:endParaRPr sz="2156">
              <a:solidFill>
                <a:prstClr val="black"/>
              </a:solidFill>
              <a:latin typeface="Times New Roman"/>
              <a:cs typeface="Times New Roman"/>
            </a:endParaRPr>
          </a:p>
          <a:p>
            <a:pPr marL="11906" marR="335161" defTabSz="857250" fontAlgn="auto">
              <a:lnSpc>
                <a:spcPct val="116100"/>
              </a:lnSpc>
              <a:spcBef>
                <a:spcPts val="1875"/>
              </a:spcBef>
              <a:spcAft>
                <a:spcPts val="0"/>
              </a:spcAft>
            </a:pPr>
            <a:r>
              <a:rPr sz="1969" dirty="0">
                <a:solidFill>
                  <a:srgbClr val="212121"/>
                </a:solidFill>
                <a:latin typeface="Arial"/>
                <a:cs typeface="Arial"/>
              </a:rPr>
              <a:t>ALL homebuyers must qualify  under the N/NE Preference</a:t>
            </a:r>
            <a:r>
              <a:rPr sz="1969" spc="-38" dirty="0">
                <a:solidFill>
                  <a:srgbClr val="212121"/>
                </a:solidFill>
                <a:latin typeface="Arial"/>
                <a:cs typeface="Arial"/>
              </a:rPr>
              <a:t> </a:t>
            </a:r>
            <a:r>
              <a:rPr sz="1969" dirty="0">
                <a:solidFill>
                  <a:srgbClr val="212121"/>
                </a:solidFill>
                <a:latin typeface="Arial"/>
                <a:cs typeface="Arial"/>
              </a:rPr>
              <a:t>Policy</a:t>
            </a:r>
            <a:endParaRPr sz="1969">
              <a:solidFill>
                <a:prstClr val="black"/>
              </a:solidFill>
              <a:latin typeface="Arial"/>
              <a:cs typeface="Arial"/>
            </a:endParaRPr>
          </a:p>
          <a:p>
            <a:pPr marL="38695" marR="1468636" defTabSz="857250" fontAlgn="auto">
              <a:lnSpc>
                <a:spcPct val="116100"/>
              </a:lnSpc>
              <a:spcBef>
                <a:spcPts val="1683"/>
              </a:spcBef>
              <a:spcAft>
                <a:spcPts val="0"/>
              </a:spcAft>
            </a:pPr>
            <a:r>
              <a:rPr sz="1969" dirty="0">
                <a:solidFill>
                  <a:srgbClr val="212121"/>
                </a:solidFill>
                <a:latin typeface="Arial"/>
                <a:cs typeface="Arial"/>
              </a:rPr>
              <a:t>ALL families will be first  time</a:t>
            </a:r>
            <a:r>
              <a:rPr sz="1969" spc="-66" dirty="0">
                <a:solidFill>
                  <a:srgbClr val="212121"/>
                </a:solidFill>
                <a:latin typeface="Arial"/>
                <a:cs typeface="Arial"/>
              </a:rPr>
              <a:t> </a:t>
            </a:r>
            <a:r>
              <a:rPr sz="1969" dirty="0">
                <a:solidFill>
                  <a:srgbClr val="212121"/>
                </a:solidFill>
                <a:latin typeface="Arial"/>
                <a:cs typeface="Arial"/>
              </a:rPr>
              <a:t>homebuyers</a:t>
            </a:r>
            <a:endParaRPr sz="1969">
              <a:solidFill>
                <a:prstClr val="black"/>
              </a:solidFill>
              <a:latin typeface="Arial"/>
              <a:cs typeface="Arial"/>
            </a:endParaRPr>
          </a:p>
        </p:txBody>
      </p:sp>
      <p:sp>
        <p:nvSpPr>
          <p:cNvPr id="5" name="object 5"/>
          <p:cNvSpPr/>
          <p:nvPr/>
        </p:nvSpPr>
        <p:spPr>
          <a:xfrm>
            <a:off x="375047" y="3080743"/>
            <a:ext cx="4134445" cy="3009305"/>
          </a:xfrm>
          <a:prstGeom prst="rect">
            <a:avLst/>
          </a:prstGeom>
          <a:blipFill>
            <a:blip r:embed="rId3"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2812855" y="4536282"/>
            <a:ext cx="178594" cy="268486"/>
          </a:xfrm>
          <a:custGeom>
            <a:avLst/>
            <a:gdLst/>
            <a:ahLst/>
            <a:cxnLst/>
            <a:rect l="l" t="t" r="r" b="b"/>
            <a:pathLst>
              <a:path w="190500" h="286385">
                <a:moveTo>
                  <a:pt x="95243" y="285751"/>
                </a:moveTo>
                <a:lnTo>
                  <a:pt x="13459" y="144085"/>
                </a:lnTo>
                <a:lnTo>
                  <a:pt x="0" y="95248"/>
                </a:lnTo>
                <a:lnTo>
                  <a:pt x="7484" y="58173"/>
                </a:lnTo>
                <a:lnTo>
                  <a:pt x="27896" y="27897"/>
                </a:lnTo>
                <a:lnTo>
                  <a:pt x="58172" y="7485"/>
                </a:lnTo>
                <a:lnTo>
                  <a:pt x="95246" y="0"/>
                </a:lnTo>
                <a:lnTo>
                  <a:pt x="132322" y="7485"/>
                </a:lnTo>
                <a:lnTo>
                  <a:pt x="162597" y="27897"/>
                </a:lnTo>
                <a:lnTo>
                  <a:pt x="183008" y="58174"/>
                </a:lnTo>
                <a:lnTo>
                  <a:pt x="184057" y="63375"/>
                </a:lnTo>
                <a:lnTo>
                  <a:pt x="95246" y="63375"/>
                </a:lnTo>
                <a:lnTo>
                  <a:pt x="82842" y="65880"/>
                </a:lnTo>
                <a:lnTo>
                  <a:pt x="72712" y="72711"/>
                </a:lnTo>
                <a:lnTo>
                  <a:pt x="65882" y="82842"/>
                </a:lnTo>
                <a:lnTo>
                  <a:pt x="63377" y="95248"/>
                </a:lnTo>
                <a:lnTo>
                  <a:pt x="65880" y="107655"/>
                </a:lnTo>
                <a:lnTo>
                  <a:pt x="72710" y="117787"/>
                </a:lnTo>
                <a:lnTo>
                  <a:pt x="82841" y="124618"/>
                </a:lnTo>
                <a:lnTo>
                  <a:pt x="95246" y="127123"/>
                </a:lnTo>
                <a:lnTo>
                  <a:pt x="184801" y="127123"/>
                </a:lnTo>
                <a:lnTo>
                  <a:pt x="182774" y="132860"/>
                </a:lnTo>
                <a:lnTo>
                  <a:pt x="177092" y="143985"/>
                </a:lnTo>
                <a:lnTo>
                  <a:pt x="95243" y="285751"/>
                </a:lnTo>
                <a:close/>
              </a:path>
              <a:path w="190500" h="286385">
                <a:moveTo>
                  <a:pt x="184801" y="127123"/>
                </a:moveTo>
                <a:lnTo>
                  <a:pt x="95246" y="127123"/>
                </a:lnTo>
                <a:lnTo>
                  <a:pt x="107654" y="124618"/>
                </a:lnTo>
                <a:lnTo>
                  <a:pt x="117787" y="117787"/>
                </a:lnTo>
                <a:lnTo>
                  <a:pt x="124618" y="107655"/>
                </a:lnTo>
                <a:lnTo>
                  <a:pt x="127123" y="95248"/>
                </a:lnTo>
                <a:lnTo>
                  <a:pt x="124618" y="82842"/>
                </a:lnTo>
                <a:lnTo>
                  <a:pt x="117787" y="72711"/>
                </a:lnTo>
                <a:lnTo>
                  <a:pt x="107654" y="65880"/>
                </a:lnTo>
                <a:lnTo>
                  <a:pt x="95246" y="63375"/>
                </a:lnTo>
                <a:lnTo>
                  <a:pt x="184057" y="63375"/>
                </a:lnTo>
                <a:lnTo>
                  <a:pt x="190491" y="95250"/>
                </a:lnTo>
                <a:lnTo>
                  <a:pt x="189593" y="108374"/>
                </a:lnTo>
                <a:lnTo>
                  <a:pt x="186981" y="120950"/>
                </a:lnTo>
                <a:lnTo>
                  <a:pt x="184801" y="127123"/>
                </a:lnTo>
                <a:close/>
              </a:path>
            </a:pathLst>
          </a:custGeom>
          <a:solidFill>
            <a:srgbClr val="EB6333"/>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Tree>
    <p:extLst>
      <p:ext uri="{BB962C8B-B14F-4D97-AF65-F5344CB8AC3E}">
        <p14:creationId xmlns:p14="http://schemas.microsoft.com/office/powerpoint/2010/main" val="413319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17092" y="94336"/>
            <a:ext cx="8229600" cy="1143000"/>
          </a:xfrm>
        </p:spPr>
        <p:txBody>
          <a:bodyPr/>
          <a:lstStyle/>
          <a:p>
            <a:r>
              <a:rPr lang="en-US" sz="4000" cap="small" dirty="0">
                <a:solidFill>
                  <a:schemeClr val="accent2">
                    <a:lumMod val="50000"/>
                  </a:schemeClr>
                </a:solidFill>
              </a:rPr>
              <a:t>Loan Terms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45AA8881-9BD4-4281-A6B4-ABE3492B629A}"/>
              </a:ext>
            </a:extLst>
          </p:cNvPr>
          <p:cNvSpPr txBox="1">
            <a:spLocks/>
          </p:cNvSpPr>
          <p:nvPr/>
        </p:nvSpPr>
        <p:spPr bwMode="auto">
          <a:xfrm>
            <a:off x="417092" y="1237336"/>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j-lt"/>
                <a:cs typeface="Times New Roman" panose="02020603050405020304" pitchFamily="18" charset="0"/>
              </a:rPr>
              <a:t>$80,000 Maximum loan amount</a:t>
            </a:r>
          </a:p>
          <a:p>
            <a:r>
              <a:rPr lang="en-US" dirty="0">
                <a:latin typeface="+mj-lt"/>
                <a:cs typeface="Times New Roman" panose="02020603050405020304" pitchFamily="18" charset="0"/>
              </a:rPr>
              <a:t>15-year 0% Interest loan</a:t>
            </a:r>
          </a:p>
          <a:p>
            <a:pPr lvl="1"/>
            <a:r>
              <a:rPr lang="en-US" dirty="0">
                <a:latin typeface="+mj-lt"/>
                <a:cs typeface="Times New Roman" panose="02020603050405020304" pitchFamily="18" charset="0"/>
              </a:rPr>
              <a:t>180 equal monthly payments</a:t>
            </a:r>
          </a:p>
          <a:p>
            <a:r>
              <a:rPr lang="en-US" dirty="0">
                <a:latin typeface="+mj-lt"/>
                <a:cs typeface="Times New Roman" panose="02020603050405020304" pitchFamily="18" charset="0"/>
              </a:rPr>
              <a:t>Assumable by family member</a:t>
            </a:r>
          </a:p>
          <a:p>
            <a:r>
              <a:rPr lang="en-US" dirty="0">
                <a:latin typeface="+mj-lt"/>
                <a:cs typeface="Times New Roman" panose="02020603050405020304" pitchFamily="18" charset="0"/>
              </a:rPr>
              <a:t>Secured by a lien on title</a:t>
            </a:r>
          </a:p>
          <a:p>
            <a:r>
              <a:rPr lang="en-US" dirty="0">
                <a:latin typeface="+mj-lt"/>
                <a:cs typeface="Times New Roman" panose="02020603050405020304" pitchFamily="18" charset="0"/>
              </a:rPr>
              <a:t>Up to $15,000 additional for Home Repairs</a:t>
            </a:r>
          </a:p>
          <a:p>
            <a:pPr lvl="1"/>
            <a:r>
              <a:rPr lang="en-US" dirty="0">
                <a:latin typeface="+mj-lt"/>
                <a:cs typeface="Times New Roman" panose="02020603050405020304" pitchFamily="18" charset="0"/>
              </a:rPr>
              <a:t>Silent / No Payments</a:t>
            </a:r>
          </a:p>
          <a:p>
            <a:pPr lvl="1"/>
            <a:r>
              <a:rPr lang="en-US" dirty="0">
                <a:latin typeface="+mj-lt"/>
                <a:cs typeface="Times New Roman" panose="02020603050405020304" pitchFamily="18" charset="0"/>
              </a:rPr>
              <a:t>Forgiven after 15 years</a:t>
            </a:r>
          </a:p>
        </p:txBody>
      </p:sp>
    </p:spTree>
    <p:extLst>
      <p:ext uri="{BB962C8B-B14F-4D97-AF65-F5344CB8AC3E}">
        <p14:creationId xmlns:p14="http://schemas.microsoft.com/office/powerpoint/2010/main" val="385443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19097" y="94336"/>
            <a:ext cx="8229600" cy="1143000"/>
          </a:xfrm>
        </p:spPr>
        <p:txBody>
          <a:bodyPr/>
          <a:lstStyle/>
          <a:p>
            <a:r>
              <a:rPr lang="en-US" sz="4000" cap="small" dirty="0">
                <a:solidFill>
                  <a:schemeClr val="accent2">
                    <a:lumMod val="50000"/>
                  </a:schemeClr>
                </a:solidFill>
              </a:rPr>
              <a:t>Loan Qualifications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D95D2B1D-A18A-4B69-AB5E-BD98DAA35985}"/>
              </a:ext>
            </a:extLst>
          </p:cNvPr>
          <p:cNvSpPr txBox="1">
            <a:spLocks/>
          </p:cNvSpPr>
          <p:nvPr/>
        </p:nvSpPr>
        <p:spPr bwMode="auto">
          <a:xfrm>
            <a:off x="491288" y="1293866"/>
            <a:ext cx="8077199"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j-lt"/>
                <a:cs typeface="Times New Roman" panose="02020603050405020304" pitchFamily="18" charset="0"/>
              </a:rPr>
              <a:t>Current on Mortgage payments</a:t>
            </a:r>
          </a:p>
          <a:p>
            <a:r>
              <a:rPr lang="en-US" dirty="0">
                <a:latin typeface="+mj-lt"/>
                <a:cs typeface="Times New Roman" panose="02020603050405020304" pitchFamily="18" charset="0"/>
              </a:rPr>
              <a:t>Current on property taxes or in Tax Deferment Program</a:t>
            </a:r>
          </a:p>
          <a:p>
            <a:r>
              <a:rPr lang="en-US" dirty="0">
                <a:latin typeface="+mj-lt"/>
                <a:cs typeface="Times New Roman" panose="02020603050405020304" pitchFamily="18" charset="0"/>
              </a:rPr>
              <a:t>Have enough home equity to secure loan amount.</a:t>
            </a:r>
          </a:p>
          <a:p>
            <a:r>
              <a:rPr lang="en-US" dirty="0">
                <a:latin typeface="+mj-lt"/>
                <a:cs typeface="Times New Roman" panose="02020603050405020304" pitchFamily="18" charset="0"/>
              </a:rPr>
              <a:t>Debt to Income ratio up to 60%</a:t>
            </a:r>
          </a:p>
          <a:p>
            <a:r>
              <a:rPr lang="en-US" dirty="0">
                <a:latin typeface="+mj-lt"/>
                <a:cs typeface="Times New Roman" panose="02020603050405020304" pitchFamily="18" charset="0"/>
              </a:rPr>
              <a:t>No Reverse Mortgages</a:t>
            </a:r>
          </a:p>
        </p:txBody>
      </p:sp>
    </p:spTree>
    <p:extLst>
      <p:ext uri="{BB962C8B-B14F-4D97-AF65-F5344CB8AC3E}">
        <p14:creationId xmlns:p14="http://schemas.microsoft.com/office/powerpoint/2010/main" val="2356284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33621" y="94336"/>
            <a:ext cx="8229600" cy="1143000"/>
          </a:xfrm>
        </p:spPr>
        <p:txBody>
          <a:bodyPr/>
          <a:lstStyle/>
          <a:p>
            <a:r>
              <a:rPr lang="en-US" sz="4000" cap="small" dirty="0">
                <a:solidFill>
                  <a:schemeClr val="accent2">
                    <a:lumMod val="50000"/>
                  </a:schemeClr>
                </a:solidFill>
              </a:rPr>
              <a:t>Eligible Applications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01ED335A-C362-4E54-ABC1-92C087A41492}"/>
              </a:ext>
            </a:extLst>
          </p:cNvPr>
          <p:cNvSpPr txBox="1">
            <a:spLocks/>
          </p:cNvSpPr>
          <p:nvPr/>
        </p:nvSpPr>
        <p:spPr bwMode="auto">
          <a:xfrm>
            <a:off x="381221" y="1293866"/>
            <a:ext cx="8534400" cy="33654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j-lt"/>
                <a:cs typeface="Times New Roman" panose="02020603050405020304" pitchFamily="18" charset="0"/>
              </a:rPr>
              <a:t>Current Homeowner</a:t>
            </a:r>
            <a:endParaRPr lang="en-US" sz="2400" dirty="0">
              <a:latin typeface="+mj-lt"/>
              <a:cs typeface="Times New Roman" panose="02020603050405020304" pitchFamily="18" charset="0"/>
            </a:endParaRPr>
          </a:p>
          <a:p>
            <a:r>
              <a:rPr lang="en-US" dirty="0">
                <a:latin typeface="+mj-lt"/>
                <a:cs typeface="Times New Roman" panose="02020603050405020304" pitchFamily="18" charset="0"/>
              </a:rPr>
              <a:t>Household income under 120% AMI</a:t>
            </a:r>
            <a:endParaRPr lang="en-US" sz="2400" dirty="0">
              <a:latin typeface="+mj-lt"/>
              <a:cs typeface="Times New Roman" panose="02020603050405020304" pitchFamily="18" charset="0"/>
            </a:endParaRPr>
          </a:p>
          <a:p>
            <a:r>
              <a:rPr lang="en-US" dirty="0">
                <a:latin typeface="+mj-lt"/>
                <a:cs typeface="Times New Roman" panose="02020603050405020304" pitchFamily="18" charset="0"/>
              </a:rPr>
              <a:t>Purchased home prior to August 2000</a:t>
            </a:r>
          </a:p>
          <a:p>
            <a:pPr marL="0" indent="0" algn="ctr">
              <a:buFont typeface="Arial" charset="0"/>
              <a:buNone/>
            </a:pPr>
            <a:r>
              <a:rPr lang="en-US" sz="2400" dirty="0">
                <a:latin typeface="+mj-lt"/>
                <a:cs typeface="Times New Roman" panose="02020603050405020304" pitchFamily="18" charset="0"/>
              </a:rPr>
              <a:t>- OR -</a:t>
            </a:r>
          </a:p>
          <a:p>
            <a:r>
              <a:rPr lang="en-US" dirty="0">
                <a:latin typeface="+mj-lt"/>
                <a:cs typeface="Times New Roman" panose="02020603050405020304" pitchFamily="18" charset="0"/>
              </a:rPr>
              <a:t>Purchased a home that has been in the family prior to August 2000</a:t>
            </a:r>
          </a:p>
        </p:txBody>
      </p:sp>
    </p:spTree>
    <p:extLst>
      <p:ext uri="{BB962C8B-B14F-4D97-AF65-F5344CB8AC3E}">
        <p14:creationId xmlns:p14="http://schemas.microsoft.com/office/powerpoint/2010/main" val="2298778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71497" y="94336"/>
            <a:ext cx="8229600" cy="1143000"/>
          </a:xfrm>
        </p:spPr>
        <p:txBody>
          <a:bodyPr/>
          <a:lstStyle/>
          <a:p>
            <a:r>
              <a:rPr lang="en-US" sz="4000" cap="small" dirty="0">
                <a:solidFill>
                  <a:schemeClr val="accent2">
                    <a:lumMod val="50000"/>
                  </a:schemeClr>
                </a:solidFill>
              </a:rPr>
              <a:t>Eligible Properties</a:t>
            </a:r>
          </a:p>
        </p:txBody>
      </p:sp>
      <p:cxnSp>
        <p:nvCxnSpPr>
          <p:cNvPr id="5" name="Straight Connector 4"/>
          <p:cNvCxnSpPr/>
          <p:nvPr/>
        </p:nvCxnSpPr>
        <p:spPr>
          <a:xfrm>
            <a:off x="609597"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44218D61-DDBC-4474-878B-732FDEE22272}"/>
              </a:ext>
            </a:extLst>
          </p:cNvPr>
          <p:cNvSpPr txBox="1">
            <a:spLocks/>
          </p:cNvSpPr>
          <p:nvPr/>
        </p:nvSpPr>
        <p:spPr bwMode="auto">
          <a:xfrm>
            <a:off x="419097" y="1293866"/>
            <a:ext cx="8534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mj-lt"/>
                <a:cs typeface="Times New Roman" panose="02020603050405020304" pitchFamily="18" charset="0"/>
              </a:rPr>
              <a:t>Located in Interstate Corridor Urban Renewal Area</a:t>
            </a:r>
          </a:p>
          <a:p>
            <a:r>
              <a:rPr lang="en-US">
                <a:latin typeface="+mj-lt"/>
                <a:cs typeface="Times New Roman" panose="02020603050405020304" pitchFamily="18" charset="0"/>
              </a:rPr>
              <a:t>Single-family detached owner occupied unit</a:t>
            </a:r>
          </a:p>
          <a:p>
            <a:r>
              <a:rPr lang="en-US">
                <a:latin typeface="+mj-lt"/>
                <a:cs typeface="Times New Roman" panose="02020603050405020304" pitchFamily="18" charset="0"/>
              </a:rPr>
              <a:t>Home has a basement with a minimum of 500 sq. feet.</a:t>
            </a:r>
          </a:p>
          <a:p>
            <a:r>
              <a:rPr lang="en-US">
                <a:latin typeface="+mj-lt"/>
                <a:cs typeface="Times New Roman" panose="02020603050405020304" pitchFamily="18" charset="0"/>
              </a:rPr>
              <a:t>Primary unit in safe and habitable condition or able to be improved to program standards within available funding limits.</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2392453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19097" y="94336"/>
            <a:ext cx="8229600" cy="1143000"/>
          </a:xfrm>
        </p:spPr>
        <p:txBody>
          <a:bodyPr/>
          <a:lstStyle/>
          <a:p>
            <a:r>
              <a:rPr lang="en-US" sz="4000" cap="small" dirty="0">
                <a:solidFill>
                  <a:schemeClr val="accent2">
                    <a:lumMod val="50000"/>
                  </a:schemeClr>
                </a:solidFill>
              </a:rPr>
              <a:t>Why Only Basements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pic>
        <p:nvPicPr>
          <p:cNvPr id="6" name="Picture 5">
            <a:extLst>
              <a:ext uri="{FF2B5EF4-FFF2-40B4-BE49-F238E27FC236}">
                <a16:creationId xmlns:a16="http://schemas.microsoft.com/office/drawing/2014/main" id="{24867750-A86F-498C-8856-2630E70773C7}"/>
              </a:ext>
            </a:extLst>
          </p:cNvPr>
          <p:cNvPicPr>
            <a:picLocks noChangeAspect="1"/>
          </p:cNvPicPr>
          <p:nvPr/>
        </p:nvPicPr>
        <p:blipFill>
          <a:blip r:embed="rId3"/>
          <a:stretch>
            <a:fillRect/>
          </a:stretch>
        </p:blipFill>
        <p:spPr>
          <a:xfrm>
            <a:off x="4003143" y="1782073"/>
            <a:ext cx="5147396" cy="3309939"/>
          </a:xfrm>
          <a:prstGeom prst="rect">
            <a:avLst/>
          </a:prstGeom>
        </p:spPr>
      </p:pic>
      <p:sp>
        <p:nvSpPr>
          <p:cNvPr id="7" name="Content Placeholder 2">
            <a:extLst>
              <a:ext uri="{FF2B5EF4-FFF2-40B4-BE49-F238E27FC236}">
                <a16:creationId xmlns:a16="http://schemas.microsoft.com/office/drawing/2014/main" id="{D7BC943A-C9BC-4E36-9035-09F69F587647}"/>
              </a:ext>
            </a:extLst>
          </p:cNvPr>
          <p:cNvSpPr txBox="1">
            <a:spLocks/>
          </p:cNvSpPr>
          <p:nvPr/>
        </p:nvSpPr>
        <p:spPr bwMode="auto">
          <a:xfrm>
            <a:off x="453188" y="1597362"/>
            <a:ext cx="4495800" cy="388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j-lt"/>
                <a:cs typeface="Times New Roman" panose="02020603050405020304" pitchFamily="18" charset="0"/>
              </a:rPr>
              <a:t>Lowest overall cost on average</a:t>
            </a:r>
          </a:p>
          <a:p>
            <a:r>
              <a:rPr lang="en-US" dirty="0">
                <a:latin typeface="+mj-lt"/>
                <a:cs typeface="Times New Roman" panose="02020603050405020304" pitchFamily="18" charset="0"/>
              </a:rPr>
              <a:t>Allows for program focus </a:t>
            </a:r>
          </a:p>
          <a:p>
            <a:r>
              <a:rPr lang="en-US" dirty="0">
                <a:latin typeface="+mj-lt"/>
                <a:cs typeface="Times New Roman" panose="02020603050405020304" pitchFamily="18" charset="0"/>
              </a:rPr>
              <a:t>Develops efficiency</a:t>
            </a:r>
          </a:p>
          <a:p>
            <a:r>
              <a:rPr lang="en-US" dirty="0">
                <a:latin typeface="+mj-lt"/>
                <a:cs typeface="Times New Roman" panose="02020603050405020304" pitchFamily="18" charset="0"/>
              </a:rPr>
              <a:t>Allows for expansion rather than contraction</a:t>
            </a:r>
          </a:p>
          <a:p>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1571212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12342" y="94336"/>
            <a:ext cx="8229600" cy="1143000"/>
          </a:xfrm>
        </p:spPr>
        <p:txBody>
          <a:bodyPr/>
          <a:lstStyle/>
          <a:p>
            <a:r>
              <a:rPr lang="en-US" sz="4000" cap="small" dirty="0">
                <a:solidFill>
                  <a:schemeClr val="accent2">
                    <a:lumMod val="50000"/>
                  </a:schemeClr>
                </a:solidFill>
              </a:rPr>
              <a:t>Program Requirements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9674FCC0-48B7-4383-A6B4-BE31BDE2E34D}"/>
              </a:ext>
            </a:extLst>
          </p:cNvPr>
          <p:cNvSpPr txBox="1">
            <a:spLocks/>
          </p:cNvSpPr>
          <p:nvPr/>
        </p:nvSpPr>
        <p:spPr bwMode="auto">
          <a:xfrm>
            <a:off x="436142" y="1600200"/>
            <a:ext cx="83820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Complete landlord education</a:t>
            </a:r>
          </a:p>
          <a:p>
            <a:r>
              <a:rPr lang="en-US">
                <a:latin typeface="Times New Roman" panose="02020603050405020304" pitchFamily="18" charset="0"/>
                <a:cs typeface="Times New Roman" panose="02020603050405020304" pitchFamily="18" charset="0"/>
              </a:rPr>
              <a:t>Register as a business with the City of Portland</a:t>
            </a:r>
          </a:p>
          <a:p>
            <a:r>
              <a:rPr lang="en-US">
                <a:latin typeface="Times New Roman" panose="02020603050405020304" pitchFamily="18" charset="0"/>
                <a:cs typeface="Times New Roman" panose="02020603050405020304" pitchFamily="18" charset="0"/>
              </a:rPr>
              <a:t>Sign agreement for loan terms and program restrictions.</a:t>
            </a:r>
          </a:p>
          <a:p>
            <a:pPr marL="0" indent="0">
              <a:buFont typeface="Arial" charse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578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38964" y="94336"/>
            <a:ext cx="8229600" cy="1143000"/>
          </a:xfrm>
        </p:spPr>
        <p:txBody>
          <a:bodyPr/>
          <a:lstStyle/>
          <a:p>
            <a:r>
              <a:rPr lang="en-US" sz="4000" cap="small" dirty="0">
                <a:solidFill>
                  <a:schemeClr val="accent2">
                    <a:lumMod val="50000"/>
                  </a:schemeClr>
                </a:solidFill>
              </a:rPr>
              <a:t>Supportive Services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2B2C9CB0-DF6B-45B9-8459-DC16EEACA365}"/>
              </a:ext>
            </a:extLst>
          </p:cNvPr>
          <p:cNvSpPr txBox="1">
            <a:spLocks/>
          </p:cNvSpPr>
          <p:nvPr/>
        </p:nvSpPr>
        <p:spPr bwMode="auto">
          <a:xfrm>
            <a:off x="438964" y="14478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mj-lt"/>
                <a:cs typeface="Times New Roman" panose="02020603050405020304" pitchFamily="18" charset="0"/>
              </a:rPr>
              <a:t>Budget and Program Review</a:t>
            </a:r>
          </a:p>
          <a:p>
            <a:r>
              <a:rPr lang="en-US">
                <a:latin typeface="+mj-lt"/>
                <a:cs typeface="Times New Roman" panose="02020603050405020304" pitchFamily="18" charset="0"/>
              </a:rPr>
              <a:t>Property Inspection and Assessment</a:t>
            </a:r>
          </a:p>
          <a:p>
            <a:r>
              <a:rPr lang="en-US">
                <a:latin typeface="+mj-lt"/>
                <a:cs typeface="Times New Roman" panose="02020603050405020304" pitchFamily="18" charset="0"/>
              </a:rPr>
              <a:t>Metro HomeShare</a:t>
            </a:r>
          </a:p>
          <a:p>
            <a:r>
              <a:rPr lang="en-US">
                <a:latin typeface="+mj-lt"/>
                <a:cs typeface="Times New Roman" panose="02020603050405020304" pitchFamily="18" charset="0"/>
              </a:rPr>
              <a:t>Income Tax Education</a:t>
            </a:r>
          </a:p>
          <a:p>
            <a:r>
              <a:rPr lang="en-US">
                <a:latin typeface="+mj-lt"/>
                <a:cs typeface="Times New Roman" panose="02020603050405020304" pitchFamily="18" charset="0"/>
              </a:rPr>
              <a:t>Landlord Education</a:t>
            </a:r>
          </a:p>
          <a:p>
            <a:r>
              <a:rPr lang="en-US">
                <a:latin typeface="+mj-lt"/>
                <a:cs typeface="Times New Roman" panose="02020603050405020304" pitchFamily="18" charset="0"/>
              </a:rPr>
              <a:t>Community Partners</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306187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14348" y="94336"/>
            <a:ext cx="8229600" cy="1143000"/>
          </a:xfrm>
        </p:spPr>
        <p:txBody>
          <a:bodyPr/>
          <a:lstStyle/>
          <a:p>
            <a:r>
              <a:rPr lang="en-US" sz="4000" cap="small" dirty="0">
                <a:solidFill>
                  <a:schemeClr val="accent2">
                    <a:lumMod val="50000"/>
                  </a:schemeClr>
                </a:solidFill>
              </a:rPr>
              <a:t>Outreach</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
        <p:nvSpPr>
          <p:cNvPr id="6" name="Content Placeholder 2">
            <a:extLst>
              <a:ext uri="{FF2B5EF4-FFF2-40B4-BE49-F238E27FC236}">
                <a16:creationId xmlns:a16="http://schemas.microsoft.com/office/drawing/2014/main" id="{1C832287-35CD-4657-8298-B90EBA80B56D}"/>
              </a:ext>
            </a:extLst>
          </p:cNvPr>
          <p:cNvSpPr txBox="1">
            <a:spLocks/>
          </p:cNvSpPr>
          <p:nvPr/>
        </p:nvSpPr>
        <p:spPr bwMode="auto">
          <a:xfrm>
            <a:off x="514348" y="1447801"/>
            <a:ext cx="8229600" cy="3809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j-lt"/>
                <a:cs typeface="Times New Roman" panose="02020603050405020304" pitchFamily="18" charset="0"/>
              </a:rPr>
              <a:t>PHB will send out a mass mailing to all home owners in the ICURA</a:t>
            </a:r>
          </a:p>
          <a:p>
            <a:r>
              <a:rPr lang="en-US" dirty="0">
                <a:latin typeface="+mj-lt"/>
                <a:cs typeface="Times New Roman" panose="02020603050405020304" pitchFamily="18" charset="0"/>
              </a:rPr>
              <a:t>PHB will send out a second targeted mailing to identified homes that could qualify</a:t>
            </a:r>
          </a:p>
          <a:p>
            <a:r>
              <a:rPr lang="en-US" dirty="0">
                <a:latin typeface="+mj-lt"/>
                <a:cs typeface="Times New Roman" panose="02020603050405020304" pitchFamily="18" charset="0"/>
              </a:rPr>
              <a:t>Communicate with community partners to share with their clients.</a:t>
            </a:r>
          </a:p>
        </p:txBody>
      </p:sp>
    </p:spTree>
    <p:extLst>
      <p:ext uri="{BB962C8B-B14F-4D97-AF65-F5344CB8AC3E}">
        <p14:creationId xmlns:p14="http://schemas.microsoft.com/office/powerpoint/2010/main" val="194403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3188" y="1676400"/>
            <a:ext cx="8229600" cy="1143000"/>
          </a:xfrm>
        </p:spPr>
        <p:txBody>
          <a:bodyPr/>
          <a:lstStyle/>
          <a:p>
            <a:r>
              <a:rPr lang="en-US" sz="4000" cap="small" dirty="0">
                <a:solidFill>
                  <a:schemeClr val="accent2">
                    <a:lumMod val="50000"/>
                  </a:schemeClr>
                </a:solidFill>
              </a:rPr>
              <a:t>Questions?</a:t>
            </a:r>
          </a:p>
        </p:txBody>
      </p:sp>
      <p:cxnSp>
        <p:nvCxnSpPr>
          <p:cNvPr id="5" name="Straight Connector 4"/>
          <p:cNvCxnSpPr/>
          <p:nvPr/>
        </p:nvCxnSpPr>
        <p:spPr>
          <a:xfrm>
            <a:off x="453188" y="5843587"/>
            <a:ext cx="81534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900118"/>
            <a:ext cx="1981200" cy="945182"/>
          </a:xfrm>
        </p:spPr>
      </p:pic>
    </p:spTree>
    <p:extLst>
      <p:ext uri="{BB962C8B-B14F-4D97-AF65-F5344CB8AC3E}">
        <p14:creationId xmlns:p14="http://schemas.microsoft.com/office/powerpoint/2010/main" val="3674930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04800"/>
            <a:ext cx="8610600" cy="2743200"/>
          </a:xfrm>
        </p:spPr>
        <p:txBody>
          <a:bodyPr/>
          <a:lstStyle/>
          <a:p>
            <a:r>
              <a:rPr lang="en-US" sz="4000" cap="small" dirty="0"/>
              <a:t>North/Northeast Neighborhood </a:t>
            </a:r>
            <a:br>
              <a:rPr lang="en-US" sz="4000" cap="small" dirty="0"/>
            </a:br>
            <a:r>
              <a:rPr lang="en-US" sz="4000" cap="small" dirty="0"/>
              <a:t>Housing Strategy</a:t>
            </a:r>
            <a:br>
              <a:rPr lang="en-US" sz="4000" cap="small" dirty="0"/>
            </a:br>
            <a:r>
              <a:rPr lang="en-US" sz="4000" cap="small" dirty="0"/>
              <a:t>Oversight Committee</a:t>
            </a:r>
            <a:endParaRPr lang="en-US" sz="4800" cap="small"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4114800"/>
            <a:ext cx="6210300" cy="1742334"/>
          </a:xfrm>
          <a:prstGeom prst="rect">
            <a:avLst/>
          </a:prstGeom>
        </p:spPr>
      </p:pic>
      <p:sp>
        <p:nvSpPr>
          <p:cNvPr id="4" name="Title 1"/>
          <p:cNvSpPr txBox="1">
            <a:spLocks/>
          </p:cNvSpPr>
          <p:nvPr/>
        </p:nvSpPr>
        <p:spPr bwMode="auto">
          <a:xfrm>
            <a:off x="266700" y="3086100"/>
            <a:ext cx="8610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small" spc="0" normalizeH="0" baseline="0" noProof="0" dirty="0">
                <a:ln>
                  <a:noFill/>
                </a:ln>
                <a:solidFill>
                  <a:srgbClr val="CE8D3E"/>
                </a:solidFill>
                <a:effectLst/>
                <a:uLnTx/>
                <a:uFillTx/>
                <a:latin typeface="Calibri"/>
                <a:ea typeface="+mj-ea"/>
                <a:cs typeface="+mj-cs"/>
              </a:rPr>
              <a:t>November 9, 2017</a:t>
            </a:r>
            <a:endParaRPr kumimoji="0" lang="en-US" sz="4800" b="0" i="0" u="none" strike="noStrike" kern="1200" cap="small" spc="0" normalizeH="0" baseline="0" noProof="0" dirty="0">
              <a:ln>
                <a:noFill/>
              </a:ln>
              <a:solidFill>
                <a:srgbClr val="CE8D3E"/>
              </a:solidFill>
              <a:effectLst/>
              <a:uLnTx/>
              <a:uFillTx/>
              <a:latin typeface="Calibri"/>
              <a:ea typeface="+mj-ea"/>
              <a:cs typeface="+mj-cs"/>
            </a:endParaRPr>
          </a:p>
        </p:txBody>
      </p:sp>
    </p:spTree>
    <p:extLst>
      <p:ext uri="{BB962C8B-B14F-4D97-AF65-F5344CB8AC3E}">
        <p14:creationId xmlns:p14="http://schemas.microsoft.com/office/powerpoint/2010/main" val="176277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1216" y="54764"/>
            <a:ext cx="6362105" cy="357069"/>
          </a:xfrm>
          <a:prstGeom prst="rect">
            <a:avLst/>
          </a:prstGeom>
        </p:spPr>
        <p:txBody>
          <a:bodyPr vert="horz" wrap="square" lIns="0" tIns="10716" rIns="0" bIns="0" rtlCol="0">
            <a:spAutoFit/>
          </a:bodyPr>
          <a:lstStyle/>
          <a:p>
            <a:pPr marL="11906">
              <a:spcBef>
                <a:spcPts val="84"/>
              </a:spcBef>
            </a:pPr>
            <a:r>
              <a:rPr sz="2250" spc="84" dirty="0">
                <a:solidFill>
                  <a:srgbClr val="FFFFFF"/>
                </a:solidFill>
              </a:rPr>
              <a:t>First</a:t>
            </a:r>
            <a:r>
              <a:rPr sz="2250" spc="-173" dirty="0">
                <a:solidFill>
                  <a:srgbClr val="FFFFFF"/>
                </a:solidFill>
              </a:rPr>
              <a:t> </a:t>
            </a:r>
            <a:r>
              <a:rPr sz="2250" spc="150" dirty="0">
                <a:solidFill>
                  <a:srgbClr val="FFFFFF"/>
                </a:solidFill>
              </a:rPr>
              <a:t>Mortgage</a:t>
            </a:r>
            <a:r>
              <a:rPr sz="2250" spc="-173" dirty="0">
                <a:solidFill>
                  <a:srgbClr val="FFFFFF"/>
                </a:solidFill>
              </a:rPr>
              <a:t> </a:t>
            </a:r>
            <a:r>
              <a:rPr sz="2250" spc="141" dirty="0">
                <a:solidFill>
                  <a:srgbClr val="FFFFFF"/>
                </a:solidFill>
              </a:rPr>
              <a:t>Amounts</a:t>
            </a:r>
            <a:r>
              <a:rPr sz="2250" spc="-173" dirty="0">
                <a:solidFill>
                  <a:srgbClr val="FFFFFF"/>
                </a:solidFill>
              </a:rPr>
              <a:t> </a:t>
            </a:r>
            <a:r>
              <a:rPr sz="2250" spc="145" dirty="0">
                <a:solidFill>
                  <a:srgbClr val="FFFFFF"/>
                </a:solidFill>
              </a:rPr>
              <a:t>and</a:t>
            </a:r>
            <a:r>
              <a:rPr sz="2250" spc="-169" dirty="0">
                <a:solidFill>
                  <a:srgbClr val="FFFFFF"/>
                </a:solidFill>
              </a:rPr>
              <a:t> </a:t>
            </a:r>
            <a:r>
              <a:rPr sz="2250" spc="84" dirty="0">
                <a:solidFill>
                  <a:srgbClr val="FFFFFF"/>
                </a:solidFill>
              </a:rPr>
              <a:t>Families</a:t>
            </a:r>
            <a:r>
              <a:rPr sz="2250" spc="-173" dirty="0">
                <a:solidFill>
                  <a:srgbClr val="FFFFFF"/>
                </a:solidFill>
              </a:rPr>
              <a:t> </a:t>
            </a:r>
            <a:r>
              <a:rPr sz="2250" spc="94" dirty="0">
                <a:solidFill>
                  <a:srgbClr val="FFFFFF"/>
                </a:solidFill>
              </a:rPr>
              <a:t>Served</a:t>
            </a:r>
            <a:endParaRPr sz="2250"/>
          </a:p>
        </p:txBody>
      </p:sp>
      <p:sp>
        <p:nvSpPr>
          <p:cNvPr id="3" name="object 3"/>
          <p:cNvSpPr/>
          <p:nvPr/>
        </p:nvSpPr>
        <p:spPr>
          <a:xfrm>
            <a:off x="534216" y="2486513"/>
            <a:ext cx="7853829" cy="42233"/>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p:nvPr/>
        </p:nvSpPr>
        <p:spPr>
          <a:xfrm>
            <a:off x="1187648" y="1625204"/>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5" name="object 5"/>
          <p:cNvSpPr/>
          <p:nvPr/>
        </p:nvSpPr>
        <p:spPr>
          <a:xfrm>
            <a:off x="1214437" y="3420071"/>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1187648" y="5313165"/>
            <a:ext cx="80367" cy="80367"/>
          </a:xfrm>
          <a:custGeom>
            <a:avLst/>
            <a:gdLst/>
            <a:ahLst/>
            <a:cxnLst/>
            <a:rect l="l" t="t" r="r" b="b"/>
            <a:pathLst>
              <a:path w="85725" h="85725">
                <a:moveTo>
                  <a:pt x="42862" y="85725"/>
                </a:moveTo>
                <a:lnTo>
                  <a:pt x="7061" y="66568"/>
                </a:lnTo>
                <a:lnTo>
                  <a:pt x="0" y="42862"/>
                </a:lnTo>
                <a:lnTo>
                  <a:pt x="784" y="34310"/>
                </a:lnTo>
                <a:lnTo>
                  <a:pt x="26408" y="3138"/>
                </a:lnTo>
                <a:lnTo>
                  <a:pt x="42862" y="0"/>
                </a:lnTo>
                <a:lnTo>
                  <a:pt x="51414" y="784"/>
                </a:lnTo>
                <a:lnTo>
                  <a:pt x="82586" y="26408"/>
                </a:lnTo>
                <a:lnTo>
                  <a:pt x="85725" y="42862"/>
                </a:lnTo>
                <a:lnTo>
                  <a:pt x="84940" y="51414"/>
                </a:lnTo>
                <a:lnTo>
                  <a:pt x="59316" y="82586"/>
                </a:lnTo>
                <a:lnTo>
                  <a:pt x="42862" y="85725"/>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7" name="object 7"/>
          <p:cNvSpPr txBox="1"/>
          <p:nvPr/>
        </p:nvSpPr>
        <p:spPr>
          <a:xfrm>
            <a:off x="684609" y="991369"/>
            <a:ext cx="8307586" cy="5608130"/>
          </a:xfrm>
          <a:prstGeom prst="rect">
            <a:avLst/>
          </a:prstGeom>
        </p:spPr>
        <p:txBody>
          <a:bodyPr vert="horz" wrap="square" lIns="0" tIns="88702" rIns="0" bIns="0" rtlCol="0">
            <a:spAutoFit/>
          </a:bodyPr>
          <a:lstStyle/>
          <a:p>
            <a:pPr marL="11906" defTabSz="857250" fontAlgn="auto">
              <a:spcBef>
                <a:spcPts val="698"/>
              </a:spcBef>
              <a:spcAft>
                <a:spcPts val="0"/>
              </a:spcAft>
            </a:pPr>
            <a:r>
              <a:rPr sz="2250" b="1" dirty="0">
                <a:solidFill>
                  <a:srgbClr val="212121"/>
                </a:solidFill>
                <a:latin typeface="Arial"/>
                <a:cs typeface="Arial"/>
              </a:rPr>
              <a:t>35-60% Median Family Income -</a:t>
            </a:r>
            <a:r>
              <a:rPr sz="2250" b="1" spc="23" dirty="0">
                <a:solidFill>
                  <a:srgbClr val="212121"/>
                </a:solidFill>
                <a:latin typeface="Arial"/>
                <a:cs typeface="Arial"/>
              </a:rPr>
              <a:t> </a:t>
            </a:r>
            <a:r>
              <a:rPr sz="2250" b="1" dirty="0">
                <a:solidFill>
                  <a:srgbClr val="212121"/>
                </a:solidFill>
                <a:latin typeface="Arial"/>
                <a:cs typeface="Arial"/>
              </a:rPr>
              <a:t>$113,500</a:t>
            </a:r>
            <a:endParaRPr sz="2250">
              <a:solidFill>
                <a:prstClr val="black"/>
              </a:solidFill>
              <a:latin typeface="Arial"/>
              <a:cs typeface="Arial"/>
            </a:endParaRPr>
          </a:p>
          <a:p>
            <a:pPr marL="713780" marR="1468041" defTabSz="857250" fontAlgn="auto">
              <a:lnSpc>
                <a:spcPct val="116100"/>
              </a:lnSpc>
              <a:spcBef>
                <a:spcPts val="150"/>
              </a:spcBef>
              <a:spcAft>
                <a:spcPts val="0"/>
              </a:spcAft>
            </a:pPr>
            <a:r>
              <a:rPr sz="1969" dirty="0">
                <a:solidFill>
                  <a:srgbClr val="212121"/>
                </a:solidFill>
                <a:latin typeface="Arial"/>
                <a:cs typeface="Arial"/>
              </a:rPr>
              <a:t>A minimum of 6 townhomes will be sold to 35-60% MFI  families</a:t>
            </a:r>
            <a:endParaRPr sz="1969">
              <a:solidFill>
                <a:prstClr val="black"/>
              </a:solidFill>
              <a:latin typeface="Arial"/>
              <a:cs typeface="Arial"/>
            </a:endParaRPr>
          </a:p>
          <a:p>
            <a:pPr defTabSz="857250" fontAlgn="auto">
              <a:spcBef>
                <a:spcPts val="0"/>
              </a:spcBef>
              <a:spcAft>
                <a:spcPts val="0"/>
              </a:spcAft>
            </a:pPr>
            <a:endParaRPr sz="2156">
              <a:solidFill>
                <a:prstClr val="black"/>
              </a:solidFill>
              <a:latin typeface="Times New Roman"/>
              <a:cs typeface="Times New Roman"/>
            </a:endParaRPr>
          </a:p>
          <a:p>
            <a:pPr defTabSz="857250" fontAlgn="auto">
              <a:spcBef>
                <a:spcPts val="5"/>
              </a:spcBef>
              <a:spcAft>
                <a:spcPts val="0"/>
              </a:spcAft>
            </a:pPr>
            <a:endParaRPr sz="2813">
              <a:solidFill>
                <a:prstClr val="black"/>
              </a:solidFill>
              <a:latin typeface="Times New Roman"/>
              <a:cs typeface="Times New Roman"/>
            </a:endParaRPr>
          </a:p>
          <a:p>
            <a:pPr marL="11906" defTabSz="857250" fontAlgn="auto">
              <a:spcBef>
                <a:spcPts val="5"/>
              </a:spcBef>
              <a:spcAft>
                <a:spcPts val="0"/>
              </a:spcAft>
            </a:pPr>
            <a:r>
              <a:rPr sz="2250" b="1" dirty="0">
                <a:solidFill>
                  <a:srgbClr val="212121"/>
                </a:solidFill>
                <a:latin typeface="Arial"/>
                <a:cs typeface="Arial"/>
              </a:rPr>
              <a:t>61-80 Median Family Income -</a:t>
            </a:r>
            <a:r>
              <a:rPr sz="2250" b="1" spc="14" dirty="0">
                <a:solidFill>
                  <a:srgbClr val="212121"/>
                </a:solidFill>
                <a:latin typeface="Arial"/>
                <a:cs typeface="Arial"/>
              </a:rPr>
              <a:t> </a:t>
            </a:r>
            <a:r>
              <a:rPr sz="2250" b="1" dirty="0">
                <a:solidFill>
                  <a:srgbClr val="212121"/>
                </a:solidFill>
                <a:latin typeface="Arial"/>
                <a:cs typeface="Arial"/>
              </a:rPr>
              <a:t>$190,000</a:t>
            </a:r>
            <a:endParaRPr sz="2250">
              <a:solidFill>
                <a:prstClr val="black"/>
              </a:solidFill>
              <a:latin typeface="Arial"/>
              <a:cs typeface="Arial"/>
            </a:endParaRPr>
          </a:p>
          <a:p>
            <a:pPr marL="740569" marR="1371005" defTabSz="857250" fontAlgn="auto">
              <a:lnSpc>
                <a:spcPct val="116100"/>
              </a:lnSpc>
              <a:spcBef>
                <a:spcPts val="225"/>
              </a:spcBef>
              <a:spcAft>
                <a:spcPts val="0"/>
              </a:spcAft>
            </a:pPr>
            <a:r>
              <a:rPr sz="1969" dirty="0">
                <a:solidFill>
                  <a:srgbClr val="212121"/>
                </a:solidFill>
                <a:latin typeface="Arial"/>
                <a:cs typeface="Arial"/>
              </a:rPr>
              <a:t>A maximum of 4 townhomes will be sold to 61-80% MFI  families</a:t>
            </a:r>
            <a:endParaRPr sz="1969">
              <a:solidFill>
                <a:prstClr val="black"/>
              </a:solidFill>
              <a:latin typeface="Arial"/>
              <a:cs typeface="Arial"/>
            </a:endParaRPr>
          </a:p>
          <a:p>
            <a:pPr defTabSz="857250" fontAlgn="auto">
              <a:spcBef>
                <a:spcPts val="0"/>
              </a:spcBef>
              <a:spcAft>
                <a:spcPts val="0"/>
              </a:spcAft>
            </a:pPr>
            <a:endParaRPr sz="2156">
              <a:solidFill>
                <a:prstClr val="black"/>
              </a:solidFill>
              <a:latin typeface="Times New Roman"/>
              <a:cs typeface="Times New Roman"/>
            </a:endParaRPr>
          </a:p>
          <a:p>
            <a:pPr defTabSz="857250" fontAlgn="auto">
              <a:spcBef>
                <a:spcPts val="28"/>
              </a:spcBef>
              <a:spcAft>
                <a:spcPts val="0"/>
              </a:spcAft>
            </a:pPr>
            <a:endParaRPr sz="2672">
              <a:solidFill>
                <a:prstClr val="black"/>
              </a:solidFill>
              <a:latin typeface="Times New Roman"/>
              <a:cs typeface="Times New Roman"/>
            </a:endParaRPr>
          </a:p>
          <a:p>
            <a:pPr marL="20836" defTabSz="857250" fontAlgn="auto">
              <a:spcBef>
                <a:spcPts val="0"/>
              </a:spcBef>
              <a:spcAft>
                <a:spcPts val="0"/>
              </a:spcAft>
            </a:pPr>
            <a:r>
              <a:rPr sz="2250" b="1" dirty="0">
                <a:solidFill>
                  <a:srgbClr val="212121"/>
                </a:solidFill>
                <a:latin typeface="Arial"/>
                <a:cs typeface="Arial"/>
              </a:rPr>
              <a:t>81-100% Median Family Income -</a:t>
            </a:r>
            <a:r>
              <a:rPr sz="2250" b="1" spc="23" dirty="0">
                <a:solidFill>
                  <a:srgbClr val="212121"/>
                </a:solidFill>
                <a:latin typeface="Arial"/>
                <a:cs typeface="Arial"/>
              </a:rPr>
              <a:t> </a:t>
            </a:r>
            <a:r>
              <a:rPr sz="2250" b="1" dirty="0">
                <a:solidFill>
                  <a:srgbClr val="212121"/>
                </a:solidFill>
                <a:latin typeface="Arial"/>
                <a:cs typeface="Arial"/>
              </a:rPr>
              <a:t>$230,000</a:t>
            </a:r>
            <a:endParaRPr sz="2250">
              <a:solidFill>
                <a:prstClr val="black"/>
              </a:solidFill>
              <a:latin typeface="Arial"/>
              <a:cs typeface="Arial"/>
            </a:endParaRPr>
          </a:p>
          <a:p>
            <a:pPr marL="713780" marR="1258491" defTabSz="857250" fontAlgn="auto">
              <a:lnSpc>
                <a:spcPct val="116100"/>
              </a:lnSpc>
              <a:spcBef>
                <a:spcPts val="1134"/>
              </a:spcBef>
              <a:spcAft>
                <a:spcPts val="0"/>
              </a:spcAft>
            </a:pPr>
            <a:r>
              <a:rPr sz="1969" dirty="0">
                <a:solidFill>
                  <a:srgbClr val="212121"/>
                </a:solidFill>
                <a:latin typeface="Arial"/>
                <a:cs typeface="Arial"/>
              </a:rPr>
              <a:t>A maximum of 2 townhomes will be sold to 81-100% MFI  families</a:t>
            </a:r>
            <a:endParaRPr sz="1969">
              <a:solidFill>
                <a:prstClr val="black"/>
              </a:solidFill>
              <a:latin typeface="Arial"/>
              <a:cs typeface="Arial"/>
            </a:endParaRPr>
          </a:p>
          <a:p>
            <a:pPr defTabSz="857250" fontAlgn="auto">
              <a:spcBef>
                <a:spcPts val="19"/>
              </a:spcBef>
              <a:spcAft>
                <a:spcPts val="0"/>
              </a:spcAft>
            </a:pPr>
            <a:endParaRPr sz="2859">
              <a:solidFill>
                <a:prstClr val="black"/>
              </a:solidFill>
              <a:latin typeface="Times New Roman"/>
              <a:cs typeface="Times New Roman"/>
            </a:endParaRPr>
          </a:p>
          <a:p>
            <a:pPr marR="4763" algn="r" defTabSz="857250" fontAlgn="auto">
              <a:spcBef>
                <a:spcPts val="0"/>
              </a:spcBef>
              <a:spcAft>
                <a:spcPts val="0"/>
              </a:spcAft>
            </a:pPr>
            <a:r>
              <a:rPr sz="1500" dirty="0">
                <a:solidFill>
                  <a:srgbClr val="212121"/>
                </a:solidFill>
                <a:latin typeface="Arial"/>
                <a:cs typeface="Arial"/>
              </a:rPr>
              <a:t>E</a:t>
            </a:r>
            <a:endParaRPr sz="1500">
              <a:solidFill>
                <a:prstClr val="black"/>
              </a:solidFill>
              <a:latin typeface="Arial"/>
              <a:cs typeface="Arial"/>
            </a:endParaRPr>
          </a:p>
        </p:txBody>
      </p:sp>
      <p:sp>
        <p:nvSpPr>
          <p:cNvPr id="8" name="object 8"/>
          <p:cNvSpPr/>
          <p:nvPr/>
        </p:nvSpPr>
        <p:spPr>
          <a:xfrm>
            <a:off x="534216" y="4299240"/>
            <a:ext cx="7853829" cy="42233"/>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Tree>
    <p:extLst>
      <p:ext uri="{BB962C8B-B14F-4D97-AF65-F5344CB8AC3E}">
        <p14:creationId xmlns:p14="http://schemas.microsoft.com/office/powerpoint/2010/main" val="246140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3899" y="54764"/>
            <a:ext cx="2816423" cy="357069"/>
          </a:xfrm>
          <a:prstGeom prst="rect">
            <a:avLst/>
          </a:prstGeom>
        </p:spPr>
        <p:txBody>
          <a:bodyPr vert="horz" wrap="square" lIns="0" tIns="10716" rIns="0" bIns="0" rtlCol="0">
            <a:spAutoFit/>
          </a:bodyPr>
          <a:lstStyle/>
          <a:p>
            <a:pPr marL="11906">
              <a:spcBef>
                <a:spcPts val="84"/>
              </a:spcBef>
            </a:pPr>
            <a:r>
              <a:rPr sz="2250" spc="141" dirty="0">
                <a:solidFill>
                  <a:srgbClr val="FFFFFF"/>
                </a:solidFill>
              </a:rPr>
              <a:t>Development</a:t>
            </a:r>
            <a:r>
              <a:rPr sz="2250" spc="-244" dirty="0">
                <a:solidFill>
                  <a:srgbClr val="FFFFFF"/>
                </a:solidFill>
              </a:rPr>
              <a:t> </a:t>
            </a:r>
            <a:r>
              <a:rPr sz="2250" spc="98" dirty="0">
                <a:solidFill>
                  <a:srgbClr val="FFFFFF"/>
                </a:solidFill>
              </a:rPr>
              <a:t>Team</a:t>
            </a:r>
            <a:endParaRPr sz="2250"/>
          </a:p>
        </p:txBody>
      </p:sp>
      <p:sp>
        <p:nvSpPr>
          <p:cNvPr id="3" name="object 3"/>
          <p:cNvSpPr txBox="1"/>
          <p:nvPr/>
        </p:nvSpPr>
        <p:spPr>
          <a:xfrm>
            <a:off x="8840484" y="6234768"/>
            <a:ext cx="151805" cy="244057"/>
          </a:xfrm>
          <a:prstGeom prst="rect">
            <a:avLst/>
          </a:prstGeom>
        </p:spPr>
        <p:txBody>
          <a:bodyPr vert="horz" wrap="square" lIns="0" tIns="13097" rIns="0" bIns="0" rtlCol="0">
            <a:spAutoFit/>
          </a:bodyPr>
          <a:lstStyle/>
          <a:p>
            <a:pPr marL="11906" defTabSz="857250" fontAlgn="auto">
              <a:spcBef>
                <a:spcPts val="103"/>
              </a:spcBef>
              <a:spcAft>
                <a:spcPts val="0"/>
              </a:spcAft>
            </a:pPr>
            <a:r>
              <a:rPr sz="1500" dirty="0">
                <a:solidFill>
                  <a:srgbClr val="212121"/>
                </a:solidFill>
                <a:latin typeface="Arial"/>
                <a:cs typeface="Arial"/>
              </a:rPr>
              <a:t>E</a:t>
            </a:r>
            <a:endParaRPr sz="1500">
              <a:solidFill>
                <a:prstClr val="black"/>
              </a:solidFill>
              <a:latin typeface="Arial"/>
              <a:cs typeface="Arial"/>
            </a:endParaRPr>
          </a:p>
        </p:txBody>
      </p:sp>
      <p:sp>
        <p:nvSpPr>
          <p:cNvPr id="4" name="object 4"/>
          <p:cNvSpPr txBox="1"/>
          <p:nvPr/>
        </p:nvSpPr>
        <p:spPr>
          <a:xfrm>
            <a:off x="684609" y="1066416"/>
            <a:ext cx="6371034" cy="4480056"/>
          </a:xfrm>
          <a:prstGeom prst="rect">
            <a:avLst/>
          </a:prstGeom>
        </p:spPr>
        <p:txBody>
          <a:bodyPr vert="horz" wrap="square" lIns="0" tIns="63103" rIns="0" bIns="0" rtlCol="0">
            <a:spAutoFit/>
          </a:bodyPr>
          <a:lstStyle/>
          <a:p>
            <a:pPr marL="20836" marR="3371850" defTabSz="857250" fontAlgn="auto">
              <a:lnSpc>
                <a:spcPts val="2325"/>
              </a:lnSpc>
              <a:spcBef>
                <a:spcPts val="497"/>
              </a:spcBef>
              <a:spcAft>
                <a:spcPts val="0"/>
              </a:spcAft>
            </a:pPr>
            <a:r>
              <a:rPr sz="2250" dirty="0">
                <a:solidFill>
                  <a:srgbClr val="00AED6"/>
                </a:solidFill>
                <a:latin typeface="Arial"/>
                <a:cs typeface="Arial"/>
              </a:rPr>
              <a:t>Developer and General  Contractor</a:t>
            </a:r>
            <a:endParaRPr sz="2250">
              <a:solidFill>
                <a:prstClr val="black"/>
              </a:solidFill>
              <a:latin typeface="Arial"/>
              <a:cs typeface="Arial"/>
            </a:endParaRPr>
          </a:p>
          <a:p>
            <a:pPr marL="29766" defTabSz="857250" fontAlgn="auto">
              <a:lnSpc>
                <a:spcPts val="2658"/>
              </a:lnSpc>
              <a:spcBef>
                <a:spcPts val="0"/>
              </a:spcBef>
              <a:spcAft>
                <a:spcPts val="0"/>
              </a:spcAft>
            </a:pPr>
            <a:r>
              <a:rPr sz="2250" b="1" dirty="0">
                <a:solidFill>
                  <a:srgbClr val="212121"/>
                </a:solidFill>
                <a:latin typeface="Arial"/>
                <a:cs typeface="Arial"/>
              </a:rPr>
              <a:t>Habitat for</a:t>
            </a:r>
            <a:r>
              <a:rPr sz="2250" b="1" spc="-38" dirty="0">
                <a:solidFill>
                  <a:srgbClr val="212121"/>
                </a:solidFill>
                <a:latin typeface="Arial"/>
                <a:cs typeface="Arial"/>
              </a:rPr>
              <a:t> </a:t>
            </a:r>
            <a:r>
              <a:rPr sz="2250" b="1" dirty="0">
                <a:solidFill>
                  <a:srgbClr val="212121"/>
                </a:solidFill>
                <a:latin typeface="Arial"/>
                <a:cs typeface="Arial"/>
              </a:rPr>
              <a:t>Humanity</a:t>
            </a:r>
            <a:endParaRPr sz="2250">
              <a:solidFill>
                <a:prstClr val="black"/>
              </a:solidFill>
              <a:latin typeface="Arial"/>
              <a:cs typeface="Arial"/>
            </a:endParaRPr>
          </a:p>
          <a:p>
            <a:pPr marL="29766" defTabSz="857250" fontAlgn="auto">
              <a:lnSpc>
                <a:spcPts val="2508"/>
              </a:lnSpc>
              <a:spcBef>
                <a:spcPts val="1378"/>
              </a:spcBef>
              <a:spcAft>
                <a:spcPts val="0"/>
              </a:spcAft>
            </a:pPr>
            <a:r>
              <a:rPr sz="2250" dirty="0">
                <a:solidFill>
                  <a:srgbClr val="00AED6"/>
                </a:solidFill>
                <a:latin typeface="Arial"/>
                <a:cs typeface="Arial"/>
              </a:rPr>
              <a:t>Architect</a:t>
            </a:r>
            <a:endParaRPr sz="2250">
              <a:solidFill>
                <a:prstClr val="black"/>
              </a:solidFill>
              <a:latin typeface="Arial"/>
              <a:cs typeface="Arial"/>
            </a:endParaRPr>
          </a:p>
          <a:p>
            <a:pPr marL="20836" defTabSz="857250" fontAlgn="auto">
              <a:lnSpc>
                <a:spcPts val="2513"/>
              </a:lnSpc>
              <a:spcBef>
                <a:spcPts val="0"/>
              </a:spcBef>
              <a:spcAft>
                <a:spcPts val="0"/>
              </a:spcAft>
            </a:pPr>
            <a:r>
              <a:rPr sz="2250" b="1" dirty="0">
                <a:solidFill>
                  <a:srgbClr val="212121"/>
                </a:solidFill>
                <a:latin typeface="Arial"/>
                <a:cs typeface="Arial"/>
              </a:rPr>
              <a:t>Ankrom</a:t>
            </a:r>
            <a:r>
              <a:rPr sz="2250" b="1" spc="-70" dirty="0">
                <a:solidFill>
                  <a:srgbClr val="212121"/>
                </a:solidFill>
                <a:latin typeface="Arial"/>
                <a:cs typeface="Arial"/>
              </a:rPr>
              <a:t> </a:t>
            </a:r>
            <a:r>
              <a:rPr sz="2250" b="1" dirty="0">
                <a:solidFill>
                  <a:srgbClr val="212121"/>
                </a:solidFill>
                <a:latin typeface="Arial"/>
                <a:cs typeface="Arial"/>
              </a:rPr>
              <a:t>Moisan</a:t>
            </a:r>
            <a:endParaRPr sz="2250">
              <a:solidFill>
                <a:prstClr val="black"/>
              </a:solidFill>
              <a:latin typeface="Arial"/>
              <a:cs typeface="Arial"/>
            </a:endParaRPr>
          </a:p>
          <a:p>
            <a:pPr defTabSz="857250" fontAlgn="auto">
              <a:spcBef>
                <a:spcPts val="28"/>
              </a:spcBef>
              <a:spcAft>
                <a:spcPts val="0"/>
              </a:spcAft>
            </a:pPr>
            <a:endParaRPr sz="2016">
              <a:solidFill>
                <a:prstClr val="black"/>
              </a:solidFill>
              <a:latin typeface="Times New Roman"/>
              <a:cs typeface="Times New Roman"/>
            </a:endParaRPr>
          </a:p>
          <a:p>
            <a:pPr marL="20836" marR="3356371" defTabSz="857250" fontAlgn="auto">
              <a:lnSpc>
                <a:spcPts val="2466"/>
              </a:lnSpc>
              <a:spcBef>
                <a:spcPts val="0"/>
              </a:spcBef>
              <a:spcAft>
                <a:spcPts val="0"/>
              </a:spcAft>
            </a:pPr>
            <a:r>
              <a:rPr sz="2250" dirty="0">
                <a:solidFill>
                  <a:srgbClr val="00AED6"/>
                </a:solidFill>
                <a:latin typeface="Arial"/>
                <a:cs typeface="Arial"/>
              </a:rPr>
              <a:t>Permanent Affordability  Partner</a:t>
            </a:r>
            <a:endParaRPr sz="2250">
              <a:solidFill>
                <a:prstClr val="black"/>
              </a:solidFill>
              <a:latin typeface="Arial"/>
              <a:cs typeface="Arial"/>
            </a:endParaRPr>
          </a:p>
          <a:p>
            <a:pPr marL="38695" defTabSz="857250" fontAlgn="auto">
              <a:lnSpc>
                <a:spcPts val="2358"/>
              </a:lnSpc>
              <a:spcBef>
                <a:spcPts val="0"/>
              </a:spcBef>
              <a:spcAft>
                <a:spcPts val="0"/>
              </a:spcAft>
            </a:pPr>
            <a:r>
              <a:rPr sz="2250" b="1" dirty="0">
                <a:solidFill>
                  <a:srgbClr val="212121"/>
                </a:solidFill>
                <a:latin typeface="Arial"/>
                <a:cs typeface="Arial"/>
              </a:rPr>
              <a:t>Proud</a:t>
            </a:r>
            <a:r>
              <a:rPr sz="2250" b="1" spc="-47" dirty="0">
                <a:solidFill>
                  <a:srgbClr val="212121"/>
                </a:solidFill>
                <a:latin typeface="Arial"/>
                <a:cs typeface="Arial"/>
              </a:rPr>
              <a:t> </a:t>
            </a:r>
            <a:r>
              <a:rPr sz="2250" b="1" dirty="0">
                <a:solidFill>
                  <a:srgbClr val="212121"/>
                </a:solidFill>
                <a:latin typeface="Arial"/>
                <a:cs typeface="Arial"/>
              </a:rPr>
              <a:t>Ground</a:t>
            </a:r>
            <a:endParaRPr sz="2250">
              <a:solidFill>
                <a:prstClr val="black"/>
              </a:solidFill>
              <a:latin typeface="Arial"/>
              <a:cs typeface="Arial"/>
            </a:endParaRPr>
          </a:p>
          <a:p>
            <a:pPr defTabSz="857250" fontAlgn="auto">
              <a:spcBef>
                <a:spcPts val="42"/>
              </a:spcBef>
              <a:spcAft>
                <a:spcPts val="0"/>
              </a:spcAft>
            </a:pPr>
            <a:endParaRPr sz="2016">
              <a:solidFill>
                <a:prstClr val="black"/>
              </a:solidFill>
              <a:latin typeface="Times New Roman"/>
              <a:cs typeface="Times New Roman"/>
            </a:endParaRPr>
          </a:p>
          <a:p>
            <a:pPr marL="11906" defTabSz="857250" fontAlgn="auto">
              <a:spcBef>
                <a:spcPts val="5"/>
              </a:spcBef>
              <a:spcAft>
                <a:spcPts val="0"/>
              </a:spcAft>
            </a:pPr>
            <a:r>
              <a:rPr sz="2250" dirty="0">
                <a:solidFill>
                  <a:srgbClr val="00AED6"/>
                </a:solidFill>
                <a:latin typeface="Arial"/>
                <a:cs typeface="Arial"/>
              </a:rPr>
              <a:t>Homeownership Counseling</a:t>
            </a:r>
            <a:r>
              <a:rPr sz="2250" spc="-5" dirty="0">
                <a:solidFill>
                  <a:srgbClr val="00AED6"/>
                </a:solidFill>
                <a:latin typeface="Arial"/>
                <a:cs typeface="Arial"/>
              </a:rPr>
              <a:t> </a:t>
            </a:r>
            <a:r>
              <a:rPr sz="2250" dirty="0">
                <a:solidFill>
                  <a:srgbClr val="00AED6"/>
                </a:solidFill>
                <a:latin typeface="Arial"/>
                <a:cs typeface="Arial"/>
              </a:rPr>
              <a:t>Partner</a:t>
            </a:r>
            <a:endParaRPr sz="2250">
              <a:solidFill>
                <a:prstClr val="black"/>
              </a:solidFill>
              <a:latin typeface="Arial"/>
              <a:cs typeface="Arial"/>
            </a:endParaRPr>
          </a:p>
          <a:p>
            <a:pPr marL="20836" marR="4763" defTabSz="857250" fontAlgn="auto">
              <a:lnSpc>
                <a:spcPts val="2466"/>
              </a:lnSpc>
              <a:spcBef>
                <a:spcPts val="797"/>
              </a:spcBef>
              <a:spcAft>
                <a:spcPts val="0"/>
              </a:spcAft>
            </a:pPr>
            <a:r>
              <a:rPr sz="2250" b="1" dirty="0">
                <a:solidFill>
                  <a:srgbClr val="212121"/>
                </a:solidFill>
                <a:latin typeface="Arial"/>
                <a:cs typeface="Arial"/>
              </a:rPr>
              <a:t>African American Alliance for Homeownership  Collaborative</a:t>
            </a:r>
            <a:endParaRPr sz="2250">
              <a:solidFill>
                <a:prstClr val="black"/>
              </a:solidFill>
              <a:latin typeface="Arial"/>
              <a:cs typeface="Arial"/>
            </a:endParaRPr>
          </a:p>
        </p:txBody>
      </p:sp>
      <p:sp>
        <p:nvSpPr>
          <p:cNvPr id="5" name="object 5"/>
          <p:cNvSpPr/>
          <p:nvPr/>
        </p:nvSpPr>
        <p:spPr>
          <a:xfrm>
            <a:off x="4063007" y="1169789"/>
            <a:ext cx="4554141" cy="2982516"/>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Tree>
    <p:extLst>
      <p:ext uri="{BB962C8B-B14F-4D97-AF65-F5344CB8AC3E}">
        <p14:creationId xmlns:p14="http://schemas.microsoft.com/office/powerpoint/2010/main" val="6904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26141" cy="437555"/>
          </a:xfrm>
          <a:custGeom>
            <a:avLst/>
            <a:gdLst/>
            <a:ahLst/>
            <a:cxnLst/>
            <a:rect l="l" t="t" r="r" b="b"/>
            <a:pathLst>
              <a:path w="9734550" h="466725">
                <a:moveTo>
                  <a:pt x="0" y="466725"/>
                </a:moveTo>
                <a:lnTo>
                  <a:pt x="0" y="0"/>
                </a:lnTo>
                <a:lnTo>
                  <a:pt x="9734056" y="0"/>
                </a:lnTo>
                <a:lnTo>
                  <a:pt x="9734056" y="466725"/>
                </a:lnTo>
                <a:lnTo>
                  <a:pt x="0" y="466725"/>
                </a:lnTo>
                <a:close/>
              </a:path>
            </a:pathLst>
          </a:custGeom>
          <a:solidFill>
            <a:srgbClr val="00AED6"/>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3" name="object 3"/>
          <p:cNvSpPr/>
          <p:nvPr/>
        </p:nvSpPr>
        <p:spPr>
          <a:xfrm>
            <a:off x="1220" y="6688336"/>
            <a:ext cx="9132689" cy="169664"/>
          </a:xfrm>
          <a:custGeom>
            <a:avLst/>
            <a:gdLst/>
            <a:ahLst/>
            <a:cxnLst/>
            <a:rect l="l" t="t" r="r" b="b"/>
            <a:pathLst>
              <a:path w="9741535" h="180975">
                <a:moveTo>
                  <a:pt x="0" y="0"/>
                </a:moveTo>
                <a:lnTo>
                  <a:pt x="9741470" y="0"/>
                </a:lnTo>
                <a:lnTo>
                  <a:pt x="9741470" y="180974"/>
                </a:lnTo>
                <a:lnTo>
                  <a:pt x="0" y="180974"/>
                </a:lnTo>
                <a:lnTo>
                  <a:pt x="0" y="0"/>
                </a:lnTo>
                <a:close/>
              </a:path>
            </a:pathLst>
          </a:custGeom>
          <a:solidFill>
            <a:srgbClr val="00AED6"/>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txBox="1">
            <a:spLocks noGrp="1"/>
          </p:cNvSpPr>
          <p:nvPr>
            <p:ph type="title"/>
          </p:nvPr>
        </p:nvSpPr>
        <p:spPr>
          <a:xfrm>
            <a:off x="3207804" y="30653"/>
            <a:ext cx="2536031" cy="349824"/>
          </a:xfrm>
          <a:prstGeom prst="rect">
            <a:avLst/>
          </a:prstGeom>
        </p:spPr>
        <p:txBody>
          <a:bodyPr vert="horz" wrap="square" lIns="0" tIns="10716" rIns="0" bIns="0" rtlCol="0">
            <a:spAutoFit/>
          </a:bodyPr>
          <a:lstStyle/>
          <a:p>
            <a:pPr marL="11906">
              <a:spcBef>
                <a:spcPts val="84"/>
              </a:spcBef>
            </a:pPr>
            <a:r>
              <a:rPr sz="2203" spc="117" dirty="0">
                <a:solidFill>
                  <a:srgbClr val="FFFFFF"/>
                </a:solidFill>
              </a:rPr>
              <a:t>Standard</a:t>
            </a:r>
            <a:r>
              <a:rPr sz="2203" spc="-230" dirty="0">
                <a:solidFill>
                  <a:srgbClr val="FFFFFF"/>
                </a:solidFill>
              </a:rPr>
              <a:t> </a:t>
            </a:r>
            <a:r>
              <a:rPr sz="2203" spc="80" dirty="0">
                <a:solidFill>
                  <a:srgbClr val="FFFFFF"/>
                </a:solidFill>
              </a:rPr>
              <a:t>Features</a:t>
            </a:r>
            <a:endParaRPr sz="2203"/>
          </a:p>
        </p:txBody>
      </p:sp>
      <p:sp>
        <p:nvSpPr>
          <p:cNvPr id="5" name="object 5"/>
          <p:cNvSpPr/>
          <p:nvPr/>
        </p:nvSpPr>
        <p:spPr>
          <a:xfrm>
            <a:off x="7626020" y="5118171"/>
            <a:ext cx="1312529" cy="1309698"/>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3259403" y="5116711"/>
            <a:ext cx="1312529" cy="1312618"/>
          </a:xfrm>
          <a:prstGeom prst="rect">
            <a:avLst/>
          </a:prstGeom>
          <a:blipFill>
            <a:blip r:embed="rId3"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7" name="object 7"/>
          <p:cNvSpPr/>
          <p:nvPr/>
        </p:nvSpPr>
        <p:spPr>
          <a:xfrm>
            <a:off x="6116903" y="5109304"/>
            <a:ext cx="1312529" cy="1309573"/>
          </a:xfrm>
          <a:prstGeom prst="rect">
            <a:avLst/>
          </a:prstGeom>
          <a:blipFill>
            <a:blip r:embed="rId4"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8" name="object 8"/>
          <p:cNvSpPr/>
          <p:nvPr/>
        </p:nvSpPr>
        <p:spPr>
          <a:xfrm>
            <a:off x="187591" y="5116711"/>
            <a:ext cx="1312529" cy="1312618"/>
          </a:xfrm>
          <a:prstGeom prst="rect">
            <a:avLst/>
          </a:prstGeom>
          <a:blipFill>
            <a:blip r:embed="rId5"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9" name="object 9"/>
          <p:cNvSpPr/>
          <p:nvPr/>
        </p:nvSpPr>
        <p:spPr>
          <a:xfrm>
            <a:off x="1696708" y="5116711"/>
            <a:ext cx="1312529" cy="1312618"/>
          </a:xfrm>
          <a:prstGeom prst="rect">
            <a:avLst/>
          </a:prstGeom>
          <a:blipFill>
            <a:blip r:embed="rId6"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0" name="object 10"/>
          <p:cNvSpPr/>
          <p:nvPr/>
        </p:nvSpPr>
        <p:spPr>
          <a:xfrm>
            <a:off x="455413" y="114300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1" name="object 11"/>
          <p:cNvSpPr/>
          <p:nvPr/>
        </p:nvSpPr>
        <p:spPr>
          <a:xfrm>
            <a:off x="455413" y="141089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2" name="object 12"/>
          <p:cNvSpPr/>
          <p:nvPr/>
        </p:nvSpPr>
        <p:spPr>
          <a:xfrm>
            <a:off x="455413" y="167878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3" name="object 13"/>
          <p:cNvSpPr/>
          <p:nvPr/>
        </p:nvSpPr>
        <p:spPr>
          <a:xfrm>
            <a:off x="455413" y="1946672"/>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4" name="object 14"/>
          <p:cNvSpPr/>
          <p:nvPr/>
        </p:nvSpPr>
        <p:spPr>
          <a:xfrm>
            <a:off x="455413" y="2214563"/>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5" name="object 15"/>
          <p:cNvSpPr/>
          <p:nvPr/>
        </p:nvSpPr>
        <p:spPr>
          <a:xfrm>
            <a:off x="455413" y="2750344"/>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6" name="object 16"/>
          <p:cNvSpPr/>
          <p:nvPr/>
        </p:nvSpPr>
        <p:spPr>
          <a:xfrm>
            <a:off x="5670351" y="114300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7" name="object 17"/>
          <p:cNvSpPr/>
          <p:nvPr/>
        </p:nvSpPr>
        <p:spPr>
          <a:xfrm>
            <a:off x="5670351" y="141089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8" name="object 18"/>
          <p:cNvSpPr/>
          <p:nvPr/>
        </p:nvSpPr>
        <p:spPr>
          <a:xfrm>
            <a:off x="5670351" y="167878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9" name="object 19"/>
          <p:cNvSpPr/>
          <p:nvPr/>
        </p:nvSpPr>
        <p:spPr>
          <a:xfrm>
            <a:off x="5670351" y="1946672"/>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0" name="object 20"/>
          <p:cNvSpPr/>
          <p:nvPr/>
        </p:nvSpPr>
        <p:spPr>
          <a:xfrm>
            <a:off x="5670351" y="2214563"/>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1" name="object 21"/>
          <p:cNvSpPr/>
          <p:nvPr/>
        </p:nvSpPr>
        <p:spPr>
          <a:xfrm>
            <a:off x="5670351" y="2482453"/>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2" name="object 22"/>
          <p:cNvSpPr txBox="1"/>
          <p:nvPr/>
        </p:nvSpPr>
        <p:spPr>
          <a:xfrm>
            <a:off x="5827271" y="981896"/>
            <a:ext cx="2790825" cy="1901939"/>
          </a:xfrm>
          <a:prstGeom prst="rect">
            <a:avLst/>
          </a:prstGeom>
        </p:spPr>
        <p:txBody>
          <a:bodyPr vert="horz" wrap="square" lIns="0" tIns="11311" rIns="0" bIns="0" rtlCol="0">
            <a:spAutoFit/>
          </a:bodyPr>
          <a:lstStyle/>
          <a:p>
            <a:pPr marL="11906" marR="696516" algn="just" defTabSz="857250" fontAlgn="auto">
              <a:lnSpc>
                <a:spcPct val="117200"/>
              </a:lnSpc>
              <a:spcBef>
                <a:spcPts val="89"/>
              </a:spcBef>
              <a:spcAft>
                <a:spcPts val="0"/>
              </a:spcAft>
            </a:pPr>
            <a:r>
              <a:rPr sz="1500" dirty="0">
                <a:solidFill>
                  <a:srgbClr val="212121"/>
                </a:solidFill>
                <a:latin typeface="Arial"/>
                <a:cs typeface="Arial"/>
              </a:rPr>
              <a:t>Energy Star </a:t>
            </a:r>
            <a:r>
              <a:rPr sz="1500" spc="-5" dirty="0">
                <a:solidFill>
                  <a:srgbClr val="212121"/>
                </a:solidFill>
                <a:latin typeface="Arial"/>
                <a:cs typeface="Arial"/>
              </a:rPr>
              <a:t>Refrigerator  Electric </a:t>
            </a:r>
            <a:r>
              <a:rPr sz="1500" dirty="0">
                <a:solidFill>
                  <a:srgbClr val="212121"/>
                </a:solidFill>
                <a:latin typeface="Arial"/>
                <a:cs typeface="Arial"/>
              </a:rPr>
              <a:t>range/hood vent  Energy Star Dishwasher  Washer and</a:t>
            </a:r>
            <a:r>
              <a:rPr sz="1500" spc="-80" dirty="0">
                <a:solidFill>
                  <a:srgbClr val="212121"/>
                </a:solidFill>
                <a:latin typeface="Arial"/>
                <a:cs typeface="Arial"/>
              </a:rPr>
              <a:t> </a:t>
            </a:r>
            <a:r>
              <a:rPr sz="1500" dirty="0">
                <a:solidFill>
                  <a:srgbClr val="212121"/>
                </a:solidFill>
                <a:latin typeface="Arial"/>
                <a:cs typeface="Arial"/>
              </a:rPr>
              <a:t>dryer</a:t>
            </a:r>
            <a:endParaRPr sz="1500">
              <a:solidFill>
                <a:prstClr val="black"/>
              </a:solidFill>
              <a:latin typeface="Arial"/>
              <a:cs typeface="Arial"/>
            </a:endParaRPr>
          </a:p>
          <a:p>
            <a:pPr marL="11906" marR="4763" defTabSz="857250" fontAlgn="auto">
              <a:lnSpc>
                <a:spcPct val="117200"/>
              </a:lnSpc>
              <a:spcBef>
                <a:spcPts val="0"/>
              </a:spcBef>
              <a:spcAft>
                <a:spcPts val="0"/>
              </a:spcAft>
            </a:pPr>
            <a:r>
              <a:rPr sz="1500" dirty="0">
                <a:solidFill>
                  <a:srgbClr val="212121"/>
                </a:solidFill>
                <a:latin typeface="Arial"/>
                <a:cs typeface="Arial"/>
              </a:rPr>
              <a:t>Gas </a:t>
            </a:r>
            <a:r>
              <a:rPr sz="1500" spc="-5" dirty="0">
                <a:solidFill>
                  <a:srgbClr val="212121"/>
                </a:solidFill>
                <a:latin typeface="Arial"/>
                <a:cs typeface="Arial"/>
              </a:rPr>
              <a:t>tankless </a:t>
            </a:r>
            <a:r>
              <a:rPr sz="1500" dirty="0">
                <a:solidFill>
                  <a:srgbClr val="212121"/>
                </a:solidFill>
                <a:latin typeface="Arial"/>
                <a:cs typeface="Arial"/>
              </a:rPr>
              <a:t>water heater  Cadet heaters in each room for  independent temperature</a:t>
            </a:r>
            <a:r>
              <a:rPr sz="1500" spc="-61" dirty="0">
                <a:solidFill>
                  <a:srgbClr val="212121"/>
                </a:solidFill>
                <a:latin typeface="Arial"/>
                <a:cs typeface="Arial"/>
              </a:rPr>
              <a:t> </a:t>
            </a:r>
            <a:r>
              <a:rPr sz="1500" spc="-5" dirty="0">
                <a:solidFill>
                  <a:srgbClr val="212121"/>
                </a:solidFill>
                <a:latin typeface="Arial"/>
                <a:cs typeface="Arial"/>
              </a:rPr>
              <a:t>control</a:t>
            </a:r>
            <a:endParaRPr sz="1500">
              <a:solidFill>
                <a:prstClr val="black"/>
              </a:solidFill>
              <a:latin typeface="Arial"/>
              <a:cs typeface="Arial"/>
            </a:endParaRPr>
          </a:p>
        </p:txBody>
      </p:sp>
      <p:sp>
        <p:nvSpPr>
          <p:cNvPr id="23" name="object 23"/>
          <p:cNvSpPr/>
          <p:nvPr/>
        </p:nvSpPr>
        <p:spPr>
          <a:xfrm>
            <a:off x="446484" y="3750469"/>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4" name="object 24"/>
          <p:cNvSpPr/>
          <p:nvPr/>
        </p:nvSpPr>
        <p:spPr>
          <a:xfrm>
            <a:off x="446484" y="428625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5" name="object 25"/>
          <p:cNvSpPr/>
          <p:nvPr/>
        </p:nvSpPr>
        <p:spPr>
          <a:xfrm>
            <a:off x="446484" y="455414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6" name="object 26"/>
          <p:cNvSpPr/>
          <p:nvPr/>
        </p:nvSpPr>
        <p:spPr>
          <a:xfrm>
            <a:off x="5670351" y="3750469"/>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7" name="object 27"/>
          <p:cNvSpPr/>
          <p:nvPr/>
        </p:nvSpPr>
        <p:spPr>
          <a:xfrm>
            <a:off x="5670351" y="4018359"/>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8" name="object 28"/>
          <p:cNvSpPr/>
          <p:nvPr/>
        </p:nvSpPr>
        <p:spPr>
          <a:xfrm>
            <a:off x="5670351" y="428625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29" name="object 29"/>
          <p:cNvSpPr txBox="1"/>
          <p:nvPr/>
        </p:nvSpPr>
        <p:spPr>
          <a:xfrm>
            <a:off x="5827271" y="3589366"/>
            <a:ext cx="2631281" cy="1091717"/>
          </a:xfrm>
          <a:prstGeom prst="rect">
            <a:avLst/>
          </a:prstGeom>
        </p:spPr>
        <p:txBody>
          <a:bodyPr vert="horz" wrap="square" lIns="0" tIns="11311" rIns="0" bIns="0" rtlCol="0">
            <a:spAutoFit/>
          </a:bodyPr>
          <a:lstStyle/>
          <a:p>
            <a:pPr marL="11906" marR="4763" defTabSz="857250" fontAlgn="auto">
              <a:lnSpc>
                <a:spcPct val="117200"/>
              </a:lnSpc>
              <a:spcBef>
                <a:spcPts val="89"/>
              </a:spcBef>
              <a:spcAft>
                <a:spcPts val="0"/>
              </a:spcAft>
            </a:pPr>
            <a:r>
              <a:rPr sz="1500" dirty="0">
                <a:solidFill>
                  <a:prstClr val="black"/>
                </a:solidFill>
                <a:latin typeface="Arial"/>
                <a:cs typeface="Arial"/>
              </a:rPr>
              <a:t>ADA </a:t>
            </a:r>
            <a:r>
              <a:rPr sz="1500" spc="-5" dirty="0">
                <a:solidFill>
                  <a:prstClr val="black"/>
                </a:solidFill>
                <a:latin typeface="Arial"/>
                <a:cs typeface="Arial"/>
              </a:rPr>
              <a:t>accessible </a:t>
            </a:r>
            <a:r>
              <a:rPr sz="1500" dirty="0">
                <a:solidFill>
                  <a:prstClr val="black"/>
                </a:solidFill>
                <a:latin typeface="Arial"/>
                <a:cs typeface="Arial"/>
              </a:rPr>
              <a:t>units </a:t>
            </a:r>
            <a:r>
              <a:rPr sz="1500" spc="-5" dirty="0">
                <a:solidFill>
                  <a:prstClr val="black"/>
                </a:solidFill>
                <a:latin typeface="Arial"/>
                <a:cs typeface="Arial"/>
              </a:rPr>
              <a:t>available  </a:t>
            </a:r>
            <a:r>
              <a:rPr sz="1500" dirty="0">
                <a:solidFill>
                  <a:srgbClr val="212121"/>
                </a:solidFill>
                <a:latin typeface="Arial"/>
                <a:cs typeface="Arial"/>
              </a:rPr>
              <a:t>Double pane</a:t>
            </a:r>
            <a:r>
              <a:rPr sz="1500" spc="-80" dirty="0">
                <a:solidFill>
                  <a:srgbClr val="212121"/>
                </a:solidFill>
                <a:latin typeface="Arial"/>
                <a:cs typeface="Arial"/>
              </a:rPr>
              <a:t> </a:t>
            </a:r>
            <a:r>
              <a:rPr sz="1500" dirty="0">
                <a:solidFill>
                  <a:srgbClr val="212121"/>
                </a:solidFill>
                <a:latin typeface="Arial"/>
                <a:cs typeface="Arial"/>
              </a:rPr>
              <a:t>windows</a:t>
            </a:r>
            <a:endParaRPr sz="1500">
              <a:solidFill>
                <a:prstClr val="black"/>
              </a:solidFill>
              <a:latin typeface="Arial"/>
              <a:cs typeface="Arial"/>
            </a:endParaRPr>
          </a:p>
          <a:p>
            <a:pPr marL="11906" marR="238720" defTabSz="857250" fontAlgn="auto">
              <a:lnSpc>
                <a:spcPct val="117200"/>
              </a:lnSpc>
              <a:spcBef>
                <a:spcPts val="0"/>
              </a:spcBef>
              <a:spcAft>
                <a:spcPts val="0"/>
              </a:spcAft>
            </a:pPr>
            <a:r>
              <a:rPr sz="1500" dirty="0">
                <a:solidFill>
                  <a:srgbClr val="212121"/>
                </a:solidFill>
                <a:latin typeface="Arial"/>
                <a:cs typeface="Arial"/>
              </a:rPr>
              <a:t>Energy star rated doors and  windows</a:t>
            </a:r>
            <a:endParaRPr sz="1500">
              <a:solidFill>
                <a:prstClr val="black"/>
              </a:solidFill>
              <a:latin typeface="Arial"/>
              <a:cs typeface="Arial"/>
            </a:endParaRPr>
          </a:p>
        </p:txBody>
      </p:sp>
      <p:sp>
        <p:nvSpPr>
          <p:cNvPr id="30" name="object 30"/>
          <p:cNvSpPr/>
          <p:nvPr/>
        </p:nvSpPr>
        <p:spPr>
          <a:xfrm>
            <a:off x="4723872" y="5117623"/>
            <a:ext cx="1312529" cy="1310795"/>
          </a:xfrm>
          <a:prstGeom prst="rect">
            <a:avLst/>
          </a:prstGeom>
          <a:blipFill>
            <a:blip r:embed="rId7"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31" name="object 31"/>
          <p:cNvSpPr txBox="1"/>
          <p:nvPr/>
        </p:nvSpPr>
        <p:spPr>
          <a:xfrm>
            <a:off x="342211" y="538584"/>
            <a:ext cx="5050036" cy="2345001"/>
          </a:xfrm>
          <a:prstGeom prst="rect">
            <a:avLst/>
          </a:prstGeom>
        </p:spPr>
        <p:txBody>
          <a:bodyPr vert="horz" wrap="square" lIns="0" tIns="95250" rIns="0" bIns="0" rtlCol="0">
            <a:spAutoFit/>
          </a:bodyPr>
          <a:lstStyle/>
          <a:p>
            <a:pPr marL="11906" defTabSz="857250" fontAlgn="auto">
              <a:spcBef>
                <a:spcPts val="750"/>
              </a:spcBef>
              <a:spcAft>
                <a:spcPts val="0"/>
              </a:spcAft>
            </a:pPr>
            <a:r>
              <a:rPr sz="2250" b="1" dirty="0">
                <a:solidFill>
                  <a:srgbClr val="212121"/>
                </a:solidFill>
                <a:latin typeface="Arial"/>
                <a:cs typeface="Arial"/>
              </a:rPr>
              <a:t>Interior</a:t>
            </a:r>
            <a:endParaRPr sz="2250">
              <a:solidFill>
                <a:prstClr val="black"/>
              </a:solidFill>
              <a:latin typeface="Arial"/>
              <a:cs typeface="Arial"/>
            </a:endParaRPr>
          </a:p>
          <a:p>
            <a:pPr marL="281583" marR="567928" defTabSz="857250" fontAlgn="auto">
              <a:lnSpc>
                <a:spcPct val="117200"/>
              </a:lnSpc>
              <a:spcBef>
                <a:spcPts val="127"/>
              </a:spcBef>
              <a:spcAft>
                <a:spcPts val="0"/>
              </a:spcAft>
            </a:pPr>
            <a:r>
              <a:rPr sz="1500" dirty="0">
                <a:solidFill>
                  <a:srgbClr val="212121"/>
                </a:solidFill>
                <a:latin typeface="Arial"/>
                <a:cs typeface="Arial"/>
              </a:rPr>
              <a:t>Luxury </a:t>
            </a:r>
            <a:r>
              <a:rPr sz="1500" spc="-5" dirty="0">
                <a:solidFill>
                  <a:srgbClr val="212121"/>
                </a:solidFill>
                <a:latin typeface="Arial"/>
                <a:cs typeface="Arial"/>
              </a:rPr>
              <a:t>vinyl flooring available </a:t>
            </a:r>
            <a:r>
              <a:rPr sz="1500" dirty="0">
                <a:solidFill>
                  <a:srgbClr val="212121"/>
                </a:solidFill>
                <a:latin typeface="Arial"/>
                <a:cs typeface="Arial"/>
              </a:rPr>
              <a:t>in two color options  Tile backsplash in kitchen and</a:t>
            </a:r>
            <a:r>
              <a:rPr sz="1500" spc="-80" dirty="0">
                <a:solidFill>
                  <a:srgbClr val="212121"/>
                </a:solidFill>
                <a:latin typeface="Arial"/>
                <a:cs typeface="Arial"/>
              </a:rPr>
              <a:t> </a:t>
            </a:r>
            <a:r>
              <a:rPr sz="1500" dirty="0">
                <a:solidFill>
                  <a:srgbClr val="212121"/>
                </a:solidFill>
                <a:latin typeface="Arial"/>
                <a:cs typeface="Arial"/>
              </a:rPr>
              <a:t>bathroom</a:t>
            </a:r>
            <a:endParaRPr sz="1500">
              <a:solidFill>
                <a:prstClr val="black"/>
              </a:solidFill>
              <a:latin typeface="Arial"/>
              <a:cs typeface="Arial"/>
            </a:endParaRPr>
          </a:p>
          <a:p>
            <a:pPr marL="281583" marR="4763" defTabSz="857250" fontAlgn="auto">
              <a:lnSpc>
                <a:spcPct val="117200"/>
              </a:lnSpc>
              <a:spcBef>
                <a:spcPts val="0"/>
              </a:spcBef>
              <a:spcAft>
                <a:spcPts val="0"/>
              </a:spcAft>
            </a:pPr>
            <a:r>
              <a:rPr sz="1500" dirty="0">
                <a:solidFill>
                  <a:srgbClr val="212121"/>
                </a:solidFill>
                <a:latin typeface="Arial"/>
                <a:cs typeface="Arial"/>
              </a:rPr>
              <a:t>Custom cabinets and hardware (two color </a:t>
            </a:r>
            <a:r>
              <a:rPr sz="1500" spc="-5" dirty="0">
                <a:solidFill>
                  <a:srgbClr val="212121"/>
                </a:solidFill>
                <a:latin typeface="Arial"/>
                <a:cs typeface="Arial"/>
              </a:rPr>
              <a:t>options)  </a:t>
            </a:r>
            <a:r>
              <a:rPr sz="1500" dirty="0">
                <a:solidFill>
                  <a:srgbClr val="212121"/>
                </a:solidFill>
                <a:latin typeface="Arial"/>
                <a:cs typeface="Arial"/>
              </a:rPr>
              <a:t>Houses </a:t>
            </a:r>
            <a:r>
              <a:rPr sz="1500" spc="-5" dirty="0">
                <a:solidFill>
                  <a:srgbClr val="212121"/>
                </a:solidFill>
                <a:latin typeface="Arial"/>
                <a:cs typeface="Arial"/>
              </a:rPr>
              <a:t>will </a:t>
            </a:r>
            <a:r>
              <a:rPr sz="1500" dirty="0">
                <a:solidFill>
                  <a:srgbClr val="212121"/>
                </a:solidFill>
                <a:latin typeface="Arial"/>
                <a:cs typeface="Arial"/>
              </a:rPr>
              <a:t>have </a:t>
            </a:r>
            <a:r>
              <a:rPr sz="1500" dirty="0">
                <a:solidFill>
                  <a:prstClr val="black"/>
                </a:solidFill>
                <a:latin typeface="Arial"/>
                <a:cs typeface="Arial"/>
              </a:rPr>
              <a:t>carpeted </a:t>
            </a:r>
            <a:r>
              <a:rPr sz="1500" dirty="0">
                <a:solidFill>
                  <a:srgbClr val="212121"/>
                </a:solidFill>
                <a:latin typeface="Arial"/>
                <a:cs typeface="Arial"/>
              </a:rPr>
              <a:t>bedrooms (two color </a:t>
            </a:r>
            <a:r>
              <a:rPr sz="1500" spc="-5" dirty="0">
                <a:solidFill>
                  <a:srgbClr val="212121"/>
                </a:solidFill>
                <a:latin typeface="Arial"/>
                <a:cs typeface="Arial"/>
              </a:rPr>
              <a:t>options)  </a:t>
            </a:r>
            <a:r>
              <a:rPr sz="1500" dirty="0">
                <a:solidFill>
                  <a:srgbClr val="212121"/>
                </a:solidFill>
                <a:latin typeface="Arial"/>
                <a:cs typeface="Arial"/>
              </a:rPr>
              <a:t>Energy Recovery </a:t>
            </a:r>
            <a:r>
              <a:rPr sz="1500" spc="-5" dirty="0">
                <a:solidFill>
                  <a:srgbClr val="212121"/>
                </a:solidFill>
                <a:latin typeface="Arial"/>
                <a:cs typeface="Arial"/>
              </a:rPr>
              <a:t>Ventilation </a:t>
            </a:r>
            <a:r>
              <a:rPr sz="1500" dirty="0">
                <a:solidFill>
                  <a:srgbClr val="212121"/>
                </a:solidFill>
                <a:latin typeface="Arial"/>
                <a:cs typeface="Arial"/>
              </a:rPr>
              <a:t>system for </a:t>
            </a:r>
            <a:r>
              <a:rPr sz="1500" spc="-5" dirty="0">
                <a:solidFill>
                  <a:srgbClr val="212121"/>
                </a:solidFill>
                <a:latin typeface="Arial"/>
                <a:cs typeface="Arial"/>
              </a:rPr>
              <a:t>circulation </a:t>
            </a:r>
            <a:r>
              <a:rPr sz="1500" dirty="0">
                <a:solidFill>
                  <a:srgbClr val="212121"/>
                </a:solidFill>
                <a:latin typeface="Arial"/>
                <a:cs typeface="Arial"/>
              </a:rPr>
              <a:t>of  fresh clean</a:t>
            </a:r>
            <a:r>
              <a:rPr sz="1500" spc="-94" dirty="0">
                <a:solidFill>
                  <a:srgbClr val="212121"/>
                </a:solidFill>
                <a:latin typeface="Arial"/>
                <a:cs typeface="Arial"/>
              </a:rPr>
              <a:t> </a:t>
            </a:r>
            <a:r>
              <a:rPr sz="1500" dirty="0">
                <a:solidFill>
                  <a:srgbClr val="212121"/>
                </a:solidFill>
                <a:latin typeface="Arial"/>
                <a:cs typeface="Arial"/>
              </a:rPr>
              <a:t>air</a:t>
            </a:r>
            <a:endParaRPr sz="1500">
              <a:solidFill>
                <a:prstClr val="black"/>
              </a:solidFill>
              <a:latin typeface="Arial"/>
              <a:cs typeface="Arial"/>
            </a:endParaRPr>
          </a:p>
          <a:p>
            <a:pPr marL="281583" defTabSz="857250" fontAlgn="auto">
              <a:spcBef>
                <a:spcPts val="309"/>
              </a:spcBef>
              <a:spcAft>
                <a:spcPts val="0"/>
              </a:spcAft>
            </a:pPr>
            <a:r>
              <a:rPr sz="1500" spc="-5" dirty="0">
                <a:solidFill>
                  <a:srgbClr val="212121"/>
                </a:solidFill>
                <a:latin typeface="Arial"/>
                <a:cs typeface="Arial"/>
              </a:rPr>
              <a:t>Humidistat </a:t>
            </a:r>
            <a:r>
              <a:rPr sz="1500" dirty="0">
                <a:solidFill>
                  <a:srgbClr val="212121"/>
                </a:solidFill>
                <a:latin typeface="Arial"/>
                <a:cs typeface="Arial"/>
              </a:rPr>
              <a:t>moisture </a:t>
            </a:r>
            <a:r>
              <a:rPr sz="1500" spc="-5" dirty="0">
                <a:solidFill>
                  <a:srgbClr val="212121"/>
                </a:solidFill>
                <a:latin typeface="Arial"/>
                <a:cs typeface="Arial"/>
              </a:rPr>
              <a:t>detecting </a:t>
            </a:r>
            <a:r>
              <a:rPr sz="1500" dirty="0">
                <a:solidFill>
                  <a:srgbClr val="212121"/>
                </a:solidFill>
                <a:latin typeface="Arial"/>
                <a:cs typeface="Arial"/>
              </a:rPr>
              <a:t>fans in</a:t>
            </a:r>
            <a:r>
              <a:rPr sz="1500" spc="9" dirty="0">
                <a:solidFill>
                  <a:srgbClr val="212121"/>
                </a:solidFill>
                <a:latin typeface="Arial"/>
                <a:cs typeface="Arial"/>
              </a:rPr>
              <a:t> </a:t>
            </a:r>
            <a:r>
              <a:rPr sz="1500" dirty="0">
                <a:solidFill>
                  <a:srgbClr val="212121"/>
                </a:solidFill>
                <a:latin typeface="Arial"/>
                <a:cs typeface="Arial"/>
              </a:rPr>
              <a:t>bathrooms</a:t>
            </a:r>
            <a:endParaRPr sz="1500">
              <a:solidFill>
                <a:prstClr val="black"/>
              </a:solidFill>
              <a:latin typeface="Arial"/>
              <a:cs typeface="Arial"/>
            </a:endParaRPr>
          </a:p>
        </p:txBody>
      </p:sp>
      <p:sp>
        <p:nvSpPr>
          <p:cNvPr id="32" name="object 32"/>
          <p:cNvSpPr txBox="1"/>
          <p:nvPr/>
        </p:nvSpPr>
        <p:spPr>
          <a:xfrm>
            <a:off x="285145" y="3123724"/>
            <a:ext cx="4695230" cy="1561597"/>
          </a:xfrm>
          <a:prstGeom prst="rect">
            <a:avLst/>
          </a:prstGeom>
        </p:spPr>
        <p:txBody>
          <a:bodyPr vert="horz" wrap="square" lIns="0" tIns="108347" rIns="0" bIns="0" rtlCol="0">
            <a:spAutoFit/>
          </a:bodyPr>
          <a:lstStyle/>
          <a:p>
            <a:pPr marL="11906" defTabSz="857250" fontAlgn="auto">
              <a:spcBef>
                <a:spcPts val="853"/>
              </a:spcBef>
              <a:spcAft>
                <a:spcPts val="0"/>
              </a:spcAft>
            </a:pPr>
            <a:r>
              <a:rPr sz="2250" b="1" dirty="0">
                <a:solidFill>
                  <a:srgbClr val="212121"/>
                </a:solidFill>
                <a:latin typeface="Arial"/>
                <a:cs typeface="Arial"/>
              </a:rPr>
              <a:t>Exterior</a:t>
            </a:r>
            <a:endParaRPr sz="2250">
              <a:solidFill>
                <a:prstClr val="black"/>
              </a:solidFill>
              <a:latin typeface="Arial"/>
              <a:cs typeface="Arial"/>
            </a:endParaRPr>
          </a:p>
          <a:p>
            <a:pPr marL="329803" marR="36909" defTabSz="857250" fontAlgn="auto">
              <a:lnSpc>
                <a:spcPct val="117200"/>
              </a:lnSpc>
              <a:spcBef>
                <a:spcPts val="197"/>
              </a:spcBef>
              <a:spcAft>
                <a:spcPts val="0"/>
              </a:spcAft>
            </a:pPr>
            <a:r>
              <a:rPr sz="1500" dirty="0">
                <a:solidFill>
                  <a:srgbClr val="212121"/>
                </a:solidFill>
                <a:latin typeface="Arial"/>
                <a:cs typeface="Arial"/>
              </a:rPr>
              <a:t>Hardy Plank Siding - long </a:t>
            </a:r>
            <a:r>
              <a:rPr sz="1500" spc="-5" dirty="0">
                <a:solidFill>
                  <a:srgbClr val="212121"/>
                </a:solidFill>
                <a:latin typeface="Arial"/>
                <a:cs typeface="Arial"/>
              </a:rPr>
              <a:t>lasting </a:t>
            </a:r>
            <a:r>
              <a:rPr sz="1500" dirty="0">
                <a:solidFill>
                  <a:srgbClr val="212121"/>
                </a:solidFill>
                <a:latin typeface="Arial"/>
                <a:cs typeface="Arial"/>
              </a:rPr>
              <a:t>and more durable  than</a:t>
            </a:r>
            <a:r>
              <a:rPr sz="1500" spc="-70" dirty="0">
                <a:solidFill>
                  <a:srgbClr val="212121"/>
                </a:solidFill>
                <a:latin typeface="Arial"/>
                <a:cs typeface="Arial"/>
              </a:rPr>
              <a:t> </a:t>
            </a:r>
            <a:r>
              <a:rPr sz="1500" spc="-5" dirty="0">
                <a:solidFill>
                  <a:srgbClr val="212121"/>
                </a:solidFill>
                <a:latin typeface="Arial"/>
                <a:cs typeface="Arial"/>
              </a:rPr>
              <a:t>vinyl</a:t>
            </a:r>
            <a:endParaRPr sz="1500">
              <a:solidFill>
                <a:prstClr val="black"/>
              </a:solidFill>
              <a:latin typeface="Arial"/>
              <a:cs typeface="Arial"/>
            </a:endParaRPr>
          </a:p>
          <a:p>
            <a:pPr marL="329803" marR="4763" defTabSz="857250" fontAlgn="auto">
              <a:lnSpc>
                <a:spcPct val="117200"/>
              </a:lnSpc>
              <a:spcBef>
                <a:spcPts val="0"/>
              </a:spcBef>
              <a:spcAft>
                <a:spcPts val="0"/>
              </a:spcAft>
            </a:pPr>
            <a:r>
              <a:rPr sz="1500" dirty="0">
                <a:solidFill>
                  <a:srgbClr val="212121"/>
                </a:solidFill>
                <a:latin typeface="Arial"/>
                <a:cs typeface="Arial"/>
              </a:rPr>
              <a:t>Low Maintenance sod and </a:t>
            </a:r>
            <a:r>
              <a:rPr sz="1500" spc="-5" dirty="0">
                <a:solidFill>
                  <a:srgbClr val="212121"/>
                </a:solidFill>
                <a:latin typeface="Arial"/>
                <a:cs typeface="Arial"/>
              </a:rPr>
              <a:t>native-plant </a:t>
            </a:r>
            <a:r>
              <a:rPr sz="1500" dirty="0">
                <a:solidFill>
                  <a:srgbClr val="212121"/>
                </a:solidFill>
                <a:latin typeface="Arial"/>
                <a:cs typeface="Arial"/>
              </a:rPr>
              <a:t>landscaping  </a:t>
            </a:r>
            <a:r>
              <a:rPr sz="1500" dirty="0">
                <a:solidFill>
                  <a:prstClr val="black"/>
                </a:solidFill>
                <a:latin typeface="Arial"/>
                <a:cs typeface="Arial"/>
              </a:rPr>
              <a:t>Bike Parking in</a:t>
            </a:r>
            <a:r>
              <a:rPr sz="1500" spc="-84" dirty="0">
                <a:solidFill>
                  <a:prstClr val="black"/>
                </a:solidFill>
                <a:latin typeface="Arial"/>
                <a:cs typeface="Arial"/>
              </a:rPr>
              <a:t> </a:t>
            </a:r>
            <a:r>
              <a:rPr sz="1500" dirty="0">
                <a:solidFill>
                  <a:prstClr val="black"/>
                </a:solidFill>
                <a:latin typeface="Arial"/>
                <a:cs typeface="Arial"/>
              </a:rPr>
              <a:t>Unit</a:t>
            </a:r>
            <a:endParaRPr sz="1500">
              <a:solidFill>
                <a:prstClr val="black"/>
              </a:solidFill>
              <a:latin typeface="Arial"/>
              <a:cs typeface="Arial"/>
            </a:endParaRPr>
          </a:p>
        </p:txBody>
      </p:sp>
    </p:spTree>
    <p:extLst>
      <p:ext uri="{BB962C8B-B14F-4D97-AF65-F5344CB8AC3E}">
        <p14:creationId xmlns:p14="http://schemas.microsoft.com/office/powerpoint/2010/main" val="89417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0320" y="66372"/>
            <a:ext cx="1155502" cy="349824"/>
          </a:xfrm>
          <a:prstGeom prst="rect">
            <a:avLst/>
          </a:prstGeom>
        </p:spPr>
        <p:txBody>
          <a:bodyPr vert="horz" wrap="square" lIns="0" tIns="10716" rIns="0" bIns="0" rtlCol="0">
            <a:spAutoFit/>
          </a:bodyPr>
          <a:lstStyle/>
          <a:p>
            <a:pPr marL="11906">
              <a:spcBef>
                <a:spcPts val="84"/>
              </a:spcBef>
            </a:pPr>
            <a:r>
              <a:rPr sz="2203" spc="-9" dirty="0">
                <a:solidFill>
                  <a:srgbClr val="FFFFFF"/>
                </a:solidFill>
              </a:rPr>
              <a:t>F</a:t>
            </a:r>
            <a:r>
              <a:rPr sz="2203" spc="103" dirty="0">
                <a:solidFill>
                  <a:srgbClr val="FFFFFF"/>
                </a:solidFill>
              </a:rPr>
              <a:t>i</a:t>
            </a:r>
            <a:r>
              <a:rPr sz="2203" spc="169" dirty="0">
                <a:solidFill>
                  <a:srgbClr val="FFFFFF"/>
                </a:solidFill>
              </a:rPr>
              <a:t>n</a:t>
            </a:r>
            <a:r>
              <a:rPr sz="2203" spc="103" dirty="0">
                <a:solidFill>
                  <a:srgbClr val="FFFFFF"/>
                </a:solidFill>
              </a:rPr>
              <a:t>i</a:t>
            </a:r>
            <a:r>
              <a:rPr sz="2203" spc="19" dirty="0">
                <a:solidFill>
                  <a:srgbClr val="FFFFFF"/>
                </a:solidFill>
              </a:rPr>
              <a:t>s</a:t>
            </a:r>
            <a:r>
              <a:rPr sz="2203" spc="169" dirty="0">
                <a:solidFill>
                  <a:srgbClr val="FFFFFF"/>
                </a:solidFill>
              </a:rPr>
              <a:t>h</a:t>
            </a:r>
            <a:r>
              <a:rPr sz="2203" spc="70" dirty="0">
                <a:solidFill>
                  <a:srgbClr val="FFFFFF"/>
                </a:solidFill>
              </a:rPr>
              <a:t>e</a:t>
            </a:r>
            <a:r>
              <a:rPr sz="2203" spc="23" dirty="0">
                <a:solidFill>
                  <a:srgbClr val="FFFFFF"/>
                </a:solidFill>
              </a:rPr>
              <a:t>s</a:t>
            </a:r>
            <a:endParaRPr sz="2203"/>
          </a:p>
        </p:txBody>
      </p:sp>
      <p:sp>
        <p:nvSpPr>
          <p:cNvPr id="3" name="object 3"/>
          <p:cNvSpPr/>
          <p:nvPr/>
        </p:nvSpPr>
        <p:spPr>
          <a:xfrm>
            <a:off x="4000499" y="2589609"/>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p:nvPr/>
        </p:nvSpPr>
        <p:spPr>
          <a:xfrm>
            <a:off x="357254" y="857251"/>
            <a:ext cx="1517913" cy="1517993"/>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5" name="object 5"/>
          <p:cNvSpPr/>
          <p:nvPr/>
        </p:nvSpPr>
        <p:spPr>
          <a:xfrm>
            <a:off x="2018197" y="857251"/>
            <a:ext cx="1508932" cy="1509117"/>
          </a:xfrm>
          <a:prstGeom prst="rect">
            <a:avLst/>
          </a:prstGeom>
          <a:blipFill>
            <a:blip r:embed="rId3"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348323" y="4348758"/>
            <a:ext cx="1526843" cy="1526923"/>
          </a:xfrm>
          <a:prstGeom prst="rect">
            <a:avLst/>
          </a:prstGeom>
          <a:blipFill>
            <a:blip r:embed="rId4"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7" name="object 7"/>
          <p:cNvSpPr/>
          <p:nvPr/>
        </p:nvSpPr>
        <p:spPr>
          <a:xfrm>
            <a:off x="4000499" y="313432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8" name="object 8"/>
          <p:cNvSpPr/>
          <p:nvPr/>
        </p:nvSpPr>
        <p:spPr>
          <a:xfrm>
            <a:off x="339394" y="2636201"/>
            <a:ext cx="1535772" cy="1531965"/>
          </a:xfrm>
          <a:prstGeom prst="rect">
            <a:avLst/>
          </a:prstGeom>
          <a:blipFill>
            <a:blip r:embed="rId5"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9" name="object 9"/>
          <p:cNvSpPr/>
          <p:nvPr/>
        </p:nvSpPr>
        <p:spPr>
          <a:xfrm>
            <a:off x="2000316" y="2625328"/>
            <a:ext cx="1544702" cy="1544782"/>
          </a:xfrm>
          <a:prstGeom prst="rect">
            <a:avLst/>
          </a:prstGeom>
          <a:blipFill>
            <a:blip r:embed="rId6"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0" name="object 10"/>
          <p:cNvSpPr/>
          <p:nvPr/>
        </p:nvSpPr>
        <p:spPr>
          <a:xfrm>
            <a:off x="3964780" y="4134445"/>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1" name="object 11"/>
          <p:cNvSpPr/>
          <p:nvPr/>
        </p:nvSpPr>
        <p:spPr>
          <a:xfrm>
            <a:off x="3964780" y="4670227"/>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2" name="object 12"/>
          <p:cNvSpPr txBox="1"/>
          <p:nvPr/>
        </p:nvSpPr>
        <p:spPr>
          <a:xfrm>
            <a:off x="3890366" y="743848"/>
            <a:ext cx="4713684" cy="4656732"/>
          </a:xfrm>
          <a:prstGeom prst="rect">
            <a:avLst/>
          </a:prstGeom>
        </p:spPr>
        <p:txBody>
          <a:bodyPr vert="horz" wrap="square" lIns="0" tIns="11311" rIns="0" bIns="0" rtlCol="0">
            <a:spAutoFit/>
          </a:bodyPr>
          <a:lstStyle/>
          <a:p>
            <a:pPr marL="11906" marR="587573" defTabSz="857250" fontAlgn="auto">
              <a:lnSpc>
                <a:spcPct val="116100"/>
              </a:lnSpc>
              <a:spcBef>
                <a:spcPts val="89"/>
              </a:spcBef>
              <a:spcAft>
                <a:spcPts val="0"/>
              </a:spcAft>
            </a:pPr>
            <a:r>
              <a:rPr sz="1969" i="1" dirty="0">
                <a:solidFill>
                  <a:srgbClr val="212121"/>
                </a:solidFill>
                <a:latin typeface="Arial"/>
                <a:cs typeface="Arial"/>
              </a:rPr>
              <a:t>We offer customized finish options to  make new houses feel like</a:t>
            </a:r>
            <a:r>
              <a:rPr sz="1969" i="1" spc="-28" dirty="0">
                <a:solidFill>
                  <a:srgbClr val="212121"/>
                </a:solidFill>
                <a:latin typeface="Arial"/>
                <a:cs typeface="Arial"/>
              </a:rPr>
              <a:t> </a:t>
            </a:r>
            <a:r>
              <a:rPr sz="1969" i="1" dirty="0">
                <a:solidFill>
                  <a:srgbClr val="212121"/>
                </a:solidFill>
                <a:latin typeface="Arial"/>
                <a:cs typeface="Arial"/>
              </a:rPr>
              <a:t>home.</a:t>
            </a:r>
            <a:endParaRPr sz="1969">
              <a:solidFill>
                <a:prstClr val="black"/>
              </a:solidFill>
              <a:latin typeface="Arial"/>
              <a:cs typeface="Arial"/>
            </a:endParaRPr>
          </a:p>
          <a:p>
            <a:pPr defTabSz="857250" fontAlgn="auto">
              <a:spcBef>
                <a:spcPts val="47"/>
              </a:spcBef>
              <a:spcAft>
                <a:spcPts val="0"/>
              </a:spcAft>
            </a:pPr>
            <a:endParaRPr sz="2625">
              <a:solidFill>
                <a:prstClr val="black"/>
              </a:solidFill>
              <a:latin typeface="Times New Roman"/>
              <a:cs typeface="Times New Roman"/>
            </a:endParaRPr>
          </a:p>
          <a:p>
            <a:pPr marL="11906" marR="2090142" indent="8930" defTabSz="857250" fontAlgn="auto">
              <a:lnSpc>
                <a:spcPct val="109400"/>
              </a:lnSpc>
              <a:spcBef>
                <a:spcPts val="0"/>
              </a:spcBef>
              <a:spcAft>
                <a:spcPts val="0"/>
              </a:spcAft>
            </a:pPr>
            <a:r>
              <a:rPr sz="1500" b="1" dirty="0">
                <a:solidFill>
                  <a:srgbClr val="212121"/>
                </a:solidFill>
                <a:latin typeface="Arial"/>
                <a:cs typeface="Arial"/>
              </a:rPr>
              <a:t>Countertop, Backsplash and  Cabinetry</a:t>
            </a:r>
            <a:r>
              <a:rPr sz="1500" b="1" spc="-89" dirty="0">
                <a:solidFill>
                  <a:srgbClr val="212121"/>
                </a:solidFill>
                <a:latin typeface="Arial"/>
                <a:cs typeface="Arial"/>
              </a:rPr>
              <a:t> </a:t>
            </a:r>
            <a:r>
              <a:rPr sz="1500" b="1" dirty="0">
                <a:solidFill>
                  <a:srgbClr val="212121"/>
                </a:solidFill>
                <a:latin typeface="Arial"/>
                <a:cs typeface="Arial"/>
              </a:rPr>
              <a:t>Options</a:t>
            </a:r>
            <a:endParaRPr sz="1500">
              <a:solidFill>
                <a:prstClr val="black"/>
              </a:solidFill>
              <a:latin typeface="Arial"/>
              <a:cs typeface="Arial"/>
            </a:endParaRPr>
          </a:p>
          <a:p>
            <a:pPr marL="278606" marR="361950" defTabSz="857250" fontAlgn="auto">
              <a:lnSpc>
                <a:spcPct val="117200"/>
              </a:lnSpc>
              <a:spcBef>
                <a:spcPts val="768"/>
              </a:spcBef>
              <a:spcAft>
                <a:spcPts val="0"/>
              </a:spcAft>
            </a:pPr>
            <a:r>
              <a:rPr sz="1500" dirty="0">
                <a:solidFill>
                  <a:srgbClr val="212121"/>
                </a:solidFill>
                <a:latin typeface="Arial"/>
                <a:cs typeface="Arial"/>
              </a:rPr>
              <a:t>Three package options </a:t>
            </a:r>
            <a:r>
              <a:rPr sz="1500" spc="-5" dirty="0">
                <a:solidFill>
                  <a:srgbClr val="212121"/>
                </a:solidFill>
                <a:latin typeface="Arial"/>
                <a:cs typeface="Arial"/>
              </a:rPr>
              <a:t>available </a:t>
            </a:r>
            <a:r>
              <a:rPr sz="1500" dirty="0">
                <a:solidFill>
                  <a:srgbClr val="212121"/>
                </a:solidFill>
                <a:latin typeface="Arial"/>
                <a:cs typeface="Arial"/>
              </a:rPr>
              <a:t>for kitchen and  bathroom </a:t>
            </a:r>
            <a:r>
              <a:rPr sz="1500" spc="-5" dirty="0">
                <a:solidFill>
                  <a:srgbClr val="212121"/>
                </a:solidFill>
                <a:latin typeface="Arial"/>
                <a:cs typeface="Arial"/>
              </a:rPr>
              <a:t>countertop </a:t>
            </a:r>
            <a:r>
              <a:rPr sz="1500" dirty="0">
                <a:solidFill>
                  <a:srgbClr val="212121"/>
                </a:solidFill>
                <a:latin typeface="Arial"/>
                <a:cs typeface="Arial"/>
              </a:rPr>
              <a:t>and</a:t>
            </a:r>
            <a:r>
              <a:rPr sz="1500" spc="-33" dirty="0">
                <a:solidFill>
                  <a:srgbClr val="212121"/>
                </a:solidFill>
                <a:latin typeface="Arial"/>
                <a:cs typeface="Arial"/>
              </a:rPr>
              <a:t> </a:t>
            </a:r>
            <a:r>
              <a:rPr sz="1500" dirty="0">
                <a:solidFill>
                  <a:srgbClr val="212121"/>
                </a:solidFill>
                <a:latin typeface="Arial"/>
                <a:cs typeface="Arial"/>
              </a:rPr>
              <a:t>backsplash</a:t>
            </a:r>
            <a:endParaRPr sz="1500">
              <a:solidFill>
                <a:prstClr val="black"/>
              </a:solidFill>
              <a:latin typeface="Arial"/>
              <a:cs typeface="Arial"/>
            </a:endParaRPr>
          </a:p>
          <a:p>
            <a:pPr marL="278606" defTabSz="857250" fontAlgn="auto">
              <a:spcBef>
                <a:spcPts val="375"/>
              </a:spcBef>
              <a:spcAft>
                <a:spcPts val="0"/>
              </a:spcAft>
            </a:pPr>
            <a:r>
              <a:rPr sz="1500" dirty="0">
                <a:solidFill>
                  <a:srgbClr val="212121"/>
                </a:solidFill>
                <a:latin typeface="Arial"/>
                <a:cs typeface="Arial"/>
              </a:rPr>
              <a:t>Option of Light or Dark</a:t>
            </a:r>
            <a:r>
              <a:rPr sz="1500" spc="-80" dirty="0">
                <a:solidFill>
                  <a:srgbClr val="212121"/>
                </a:solidFill>
                <a:latin typeface="Arial"/>
                <a:cs typeface="Arial"/>
              </a:rPr>
              <a:t> </a:t>
            </a:r>
            <a:r>
              <a:rPr sz="1500" dirty="0">
                <a:solidFill>
                  <a:srgbClr val="212121"/>
                </a:solidFill>
                <a:latin typeface="Arial"/>
                <a:cs typeface="Arial"/>
              </a:rPr>
              <a:t>Cabinets</a:t>
            </a:r>
            <a:endParaRPr sz="1500">
              <a:solidFill>
                <a:prstClr val="black"/>
              </a:solidFill>
              <a:latin typeface="Arial"/>
              <a:cs typeface="Arial"/>
            </a:endParaRPr>
          </a:p>
          <a:p>
            <a:pPr defTabSz="857250" fontAlgn="auto">
              <a:spcBef>
                <a:spcPts val="0"/>
              </a:spcBef>
              <a:spcAft>
                <a:spcPts val="0"/>
              </a:spcAft>
            </a:pPr>
            <a:endParaRPr sz="1688">
              <a:solidFill>
                <a:prstClr val="black"/>
              </a:solidFill>
              <a:latin typeface="Times New Roman"/>
              <a:cs typeface="Times New Roman"/>
            </a:endParaRPr>
          </a:p>
          <a:p>
            <a:pPr marL="11906" defTabSz="857250" fontAlgn="auto">
              <a:spcBef>
                <a:spcPts val="1458"/>
              </a:spcBef>
              <a:spcAft>
                <a:spcPts val="0"/>
              </a:spcAft>
            </a:pPr>
            <a:r>
              <a:rPr sz="1500" b="1" dirty="0">
                <a:solidFill>
                  <a:srgbClr val="212121"/>
                </a:solidFill>
                <a:latin typeface="Arial"/>
                <a:cs typeface="Arial"/>
              </a:rPr>
              <a:t>Flooring</a:t>
            </a:r>
            <a:r>
              <a:rPr sz="1500" b="1" spc="-89" dirty="0">
                <a:solidFill>
                  <a:srgbClr val="212121"/>
                </a:solidFill>
                <a:latin typeface="Arial"/>
                <a:cs typeface="Arial"/>
              </a:rPr>
              <a:t> </a:t>
            </a:r>
            <a:r>
              <a:rPr sz="1500" b="1" dirty="0">
                <a:solidFill>
                  <a:srgbClr val="212121"/>
                </a:solidFill>
                <a:latin typeface="Arial"/>
                <a:cs typeface="Arial"/>
              </a:rPr>
              <a:t>Options</a:t>
            </a:r>
            <a:endParaRPr sz="1500">
              <a:solidFill>
                <a:prstClr val="black"/>
              </a:solidFill>
              <a:latin typeface="Arial"/>
              <a:cs typeface="Arial"/>
            </a:endParaRPr>
          </a:p>
          <a:p>
            <a:pPr marL="242887" marR="4763" defTabSz="857250" fontAlgn="auto">
              <a:lnSpc>
                <a:spcPct val="117200"/>
              </a:lnSpc>
              <a:spcBef>
                <a:spcPts val="558"/>
              </a:spcBef>
              <a:spcAft>
                <a:spcPts val="0"/>
              </a:spcAft>
            </a:pPr>
            <a:r>
              <a:rPr sz="1500" dirty="0">
                <a:solidFill>
                  <a:srgbClr val="212121"/>
                </a:solidFill>
                <a:latin typeface="Arial"/>
                <a:cs typeface="Arial"/>
              </a:rPr>
              <a:t>Families </a:t>
            </a:r>
            <a:r>
              <a:rPr sz="1500" spc="-5" dirty="0">
                <a:solidFill>
                  <a:srgbClr val="212121"/>
                </a:solidFill>
                <a:latin typeface="Arial"/>
                <a:cs typeface="Arial"/>
              </a:rPr>
              <a:t>will </a:t>
            </a:r>
            <a:r>
              <a:rPr sz="1500" dirty="0">
                <a:solidFill>
                  <a:srgbClr val="212121"/>
                </a:solidFill>
                <a:latin typeface="Arial"/>
                <a:cs typeface="Arial"/>
              </a:rPr>
              <a:t>have the a </a:t>
            </a:r>
            <a:r>
              <a:rPr sz="1500" spc="-5" dirty="0">
                <a:solidFill>
                  <a:srgbClr val="212121"/>
                </a:solidFill>
                <a:latin typeface="Arial"/>
                <a:cs typeface="Arial"/>
              </a:rPr>
              <a:t>light </a:t>
            </a:r>
            <a:r>
              <a:rPr sz="1500" dirty="0">
                <a:solidFill>
                  <a:srgbClr val="212121"/>
                </a:solidFill>
                <a:latin typeface="Arial"/>
                <a:cs typeface="Arial"/>
              </a:rPr>
              <a:t>and dark option for both  carpet and the </a:t>
            </a:r>
            <a:r>
              <a:rPr sz="1500" spc="-5" dirty="0">
                <a:solidFill>
                  <a:srgbClr val="212121"/>
                </a:solidFill>
                <a:latin typeface="Arial"/>
                <a:cs typeface="Arial"/>
              </a:rPr>
              <a:t>vinyl</a:t>
            </a:r>
            <a:r>
              <a:rPr sz="1500" spc="-28" dirty="0">
                <a:solidFill>
                  <a:srgbClr val="212121"/>
                </a:solidFill>
                <a:latin typeface="Arial"/>
                <a:cs typeface="Arial"/>
              </a:rPr>
              <a:t> </a:t>
            </a:r>
            <a:r>
              <a:rPr sz="1500" spc="-5" dirty="0">
                <a:solidFill>
                  <a:srgbClr val="212121"/>
                </a:solidFill>
                <a:latin typeface="Arial"/>
                <a:cs typeface="Arial"/>
              </a:rPr>
              <a:t>flooring</a:t>
            </a:r>
            <a:endParaRPr sz="1500">
              <a:solidFill>
                <a:prstClr val="black"/>
              </a:solidFill>
              <a:latin typeface="Arial"/>
              <a:cs typeface="Arial"/>
            </a:endParaRPr>
          </a:p>
          <a:p>
            <a:pPr marL="242887" marR="47030" defTabSz="857250" fontAlgn="auto">
              <a:lnSpc>
                <a:spcPct val="117200"/>
              </a:lnSpc>
              <a:spcBef>
                <a:spcPts val="0"/>
              </a:spcBef>
              <a:spcAft>
                <a:spcPts val="0"/>
              </a:spcAft>
            </a:pPr>
            <a:r>
              <a:rPr sz="1500" dirty="0">
                <a:solidFill>
                  <a:srgbClr val="212121"/>
                </a:solidFill>
                <a:latin typeface="Arial"/>
                <a:cs typeface="Arial"/>
              </a:rPr>
              <a:t>Bedrooms </a:t>
            </a:r>
            <a:r>
              <a:rPr sz="1500" spc="-5" dirty="0">
                <a:solidFill>
                  <a:srgbClr val="212121"/>
                </a:solidFill>
                <a:latin typeface="Arial"/>
                <a:cs typeface="Arial"/>
              </a:rPr>
              <a:t>will </a:t>
            </a:r>
            <a:r>
              <a:rPr sz="1500" dirty="0">
                <a:solidFill>
                  <a:srgbClr val="212121"/>
                </a:solidFill>
                <a:latin typeface="Arial"/>
                <a:cs typeface="Arial"/>
              </a:rPr>
              <a:t>be carpeted and </a:t>
            </a:r>
            <a:r>
              <a:rPr sz="1500" spc="-5" dirty="0">
                <a:solidFill>
                  <a:srgbClr val="212121"/>
                </a:solidFill>
                <a:latin typeface="Arial"/>
                <a:cs typeface="Arial"/>
              </a:rPr>
              <a:t>families </a:t>
            </a:r>
            <a:r>
              <a:rPr sz="1500" dirty="0">
                <a:solidFill>
                  <a:srgbClr val="212121"/>
                </a:solidFill>
                <a:latin typeface="Arial"/>
                <a:cs typeface="Arial"/>
              </a:rPr>
              <a:t>may choose  between carpet or </a:t>
            </a:r>
            <a:r>
              <a:rPr sz="1500" spc="-5" dirty="0">
                <a:solidFill>
                  <a:srgbClr val="212121"/>
                </a:solidFill>
                <a:latin typeface="Arial"/>
                <a:cs typeface="Arial"/>
              </a:rPr>
              <a:t>vinyl </a:t>
            </a:r>
            <a:r>
              <a:rPr sz="1500" dirty="0">
                <a:solidFill>
                  <a:srgbClr val="212121"/>
                </a:solidFill>
                <a:latin typeface="Arial"/>
                <a:cs typeface="Arial"/>
              </a:rPr>
              <a:t>plank </a:t>
            </a:r>
            <a:r>
              <a:rPr sz="1500" spc="-5" dirty="0">
                <a:solidFill>
                  <a:srgbClr val="212121"/>
                </a:solidFill>
                <a:latin typeface="Arial"/>
                <a:cs typeface="Arial"/>
              </a:rPr>
              <a:t>flooring </a:t>
            </a:r>
            <a:r>
              <a:rPr sz="1500" dirty="0">
                <a:solidFill>
                  <a:prstClr val="black"/>
                </a:solidFill>
                <a:latin typeface="Arial"/>
                <a:cs typeface="Arial"/>
              </a:rPr>
              <a:t>for the  remainder of the</a:t>
            </a:r>
            <a:r>
              <a:rPr sz="1500" spc="-80" dirty="0">
                <a:solidFill>
                  <a:prstClr val="black"/>
                </a:solidFill>
                <a:latin typeface="Arial"/>
                <a:cs typeface="Arial"/>
              </a:rPr>
              <a:t> </a:t>
            </a:r>
            <a:r>
              <a:rPr sz="1500" dirty="0">
                <a:solidFill>
                  <a:prstClr val="black"/>
                </a:solidFill>
                <a:latin typeface="Arial"/>
                <a:cs typeface="Arial"/>
              </a:rPr>
              <a:t>home</a:t>
            </a:r>
            <a:endParaRPr sz="1500">
              <a:solidFill>
                <a:prstClr val="black"/>
              </a:solidFill>
              <a:latin typeface="Arial"/>
              <a:cs typeface="Arial"/>
            </a:endParaRPr>
          </a:p>
        </p:txBody>
      </p:sp>
    </p:spTree>
    <p:extLst>
      <p:ext uri="{BB962C8B-B14F-4D97-AF65-F5344CB8AC3E}">
        <p14:creationId xmlns:p14="http://schemas.microsoft.com/office/powerpoint/2010/main" val="338695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7798" y="54764"/>
            <a:ext cx="2195513" cy="357069"/>
          </a:xfrm>
          <a:prstGeom prst="rect">
            <a:avLst/>
          </a:prstGeom>
        </p:spPr>
        <p:txBody>
          <a:bodyPr vert="horz" wrap="square" lIns="0" tIns="10716" rIns="0" bIns="0" rtlCol="0">
            <a:spAutoFit/>
          </a:bodyPr>
          <a:lstStyle/>
          <a:p>
            <a:pPr marL="11906">
              <a:spcBef>
                <a:spcPts val="84"/>
              </a:spcBef>
            </a:pPr>
            <a:r>
              <a:rPr sz="2250" spc="75" dirty="0">
                <a:solidFill>
                  <a:srgbClr val="FFFFFF"/>
                </a:solidFill>
              </a:rPr>
              <a:t>Green</a:t>
            </a:r>
            <a:r>
              <a:rPr sz="2250" spc="-253" dirty="0">
                <a:solidFill>
                  <a:srgbClr val="FFFFFF"/>
                </a:solidFill>
              </a:rPr>
              <a:t> </a:t>
            </a:r>
            <a:r>
              <a:rPr sz="2250" spc="84" dirty="0">
                <a:solidFill>
                  <a:srgbClr val="FFFFFF"/>
                </a:solidFill>
              </a:rPr>
              <a:t>Features</a:t>
            </a:r>
            <a:endParaRPr sz="2250"/>
          </a:p>
        </p:txBody>
      </p:sp>
      <p:sp>
        <p:nvSpPr>
          <p:cNvPr id="3" name="object 3"/>
          <p:cNvSpPr/>
          <p:nvPr/>
        </p:nvSpPr>
        <p:spPr>
          <a:xfrm>
            <a:off x="401835" y="1098352"/>
            <a:ext cx="2875359" cy="2875359"/>
          </a:xfrm>
          <a:prstGeom prst="rect">
            <a:avLst/>
          </a:prstGeom>
          <a:blipFill>
            <a:blip r:embed="rId2" cstate="print"/>
            <a:stretch>
              <a:fillRect/>
            </a:stretch>
          </a:blip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4" name="object 4"/>
          <p:cNvSpPr txBox="1"/>
          <p:nvPr/>
        </p:nvSpPr>
        <p:spPr>
          <a:xfrm>
            <a:off x="339839" y="4044137"/>
            <a:ext cx="3008709" cy="807793"/>
          </a:xfrm>
          <a:prstGeom prst="rect">
            <a:avLst/>
          </a:prstGeom>
        </p:spPr>
        <p:txBody>
          <a:bodyPr vert="horz" wrap="square" lIns="0" tIns="11311" rIns="0" bIns="0" rtlCol="0">
            <a:spAutoFit/>
          </a:bodyPr>
          <a:lstStyle/>
          <a:p>
            <a:pPr marL="11906" marR="4763" algn="ctr" defTabSz="857250" fontAlgn="auto">
              <a:lnSpc>
                <a:spcPct val="114599"/>
              </a:lnSpc>
              <a:spcBef>
                <a:spcPts val="89"/>
              </a:spcBef>
              <a:spcAft>
                <a:spcPts val="0"/>
              </a:spcAft>
            </a:pPr>
            <a:r>
              <a:rPr sz="1125" i="1" spc="-5" dirty="0">
                <a:solidFill>
                  <a:srgbClr val="212121"/>
                </a:solidFill>
                <a:latin typeface="Arial"/>
                <a:cs typeface="Arial"/>
              </a:rPr>
              <a:t>Between </a:t>
            </a:r>
            <a:r>
              <a:rPr sz="1125" i="1" dirty="0">
                <a:solidFill>
                  <a:srgbClr val="212121"/>
                </a:solidFill>
                <a:latin typeface="Arial"/>
                <a:cs typeface="Arial"/>
              </a:rPr>
              <a:t>2016 and 2017 </a:t>
            </a:r>
            <a:r>
              <a:rPr sz="1125" i="1" spc="-5" dirty="0">
                <a:solidFill>
                  <a:srgbClr val="212121"/>
                </a:solidFill>
                <a:latin typeface="Arial"/>
                <a:cs typeface="Arial"/>
              </a:rPr>
              <a:t>Habitat sold </a:t>
            </a:r>
            <a:r>
              <a:rPr sz="1125" i="1" dirty="0">
                <a:solidFill>
                  <a:srgbClr val="212121"/>
                </a:solidFill>
                <a:latin typeface="Arial"/>
                <a:cs typeface="Arial"/>
              </a:rPr>
              <a:t>a </a:t>
            </a:r>
            <a:r>
              <a:rPr sz="1125" i="1" spc="-5" dirty="0">
                <a:solidFill>
                  <a:srgbClr val="212121"/>
                </a:solidFill>
                <a:latin typeface="Arial"/>
                <a:cs typeface="Arial"/>
              </a:rPr>
              <a:t>total </a:t>
            </a:r>
            <a:r>
              <a:rPr sz="1125" i="1" dirty="0">
                <a:solidFill>
                  <a:srgbClr val="212121"/>
                </a:solidFill>
                <a:latin typeface="Arial"/>
                <a:cs typeface="Arial"/>
              </a:rPr>
              <a:t>of  20 </a:t>
            </a:r>
            <a:r>
              <a:rPr sz="1125" i="1" spc="-5" dirty="0">
                <a:solidFill>
                  <a:srgbClr val="212121"/>
                </a:solidFill>
                <a:latin typeface="Arial"/>
                <a:cs typeface="Arial"/>
              </a:rPr>
              <a:t>Earth Advantage Platinum Certified homes,  </a:t>
            </a:r>
            <a:r>
              <a:rPr sz="1125" i="1" dirty="0">
                <a:solidFill>
                  <a:srgbClr val="212121"/>
                </a:solidFill>
                <a:latin typeface="Arial"/>
                <a:cs typeface="Arial"/>
              </a:rPr>
              <a:t>and was named the 2017 Low </a:t>
            </a:r>
            <a:r>
              <a:rPr sz="1125" i="1" spc="-5" dirty="0">
                <a:solidFill>
                  <a:srgbClr val="212121"/>
                </a:solidFill>
                <a:latin typeface="Arial"/>
                <a:cs typeface="Arial"/>
              </a:rPr>
              <a:t>Income </a:t>
            </a:r>
            <a:r>
              <a:rPr sz="1125" i="1" dirty="0">
                <a:solidFill>
                  <a:srgbClr val="212121"/>
                </a:solidFill>
                <a:latin typeface="Arial"/>
                <a:cs typeface="Arial"/>
              </a:rPr>
              <a:t>Green  Home </a:t>
            </a:r>
            <a:r>
              <a:rPr sz="1125" i="1" spc="-5" dirty="0">
                <a:solidFill>
                  <a:srgbClr val="212121"/>
                </a:solidFill>
                <a:latin typeface="Arial"/>
                <a:cs typeface="Arial"/>
              </a:rPr>
              <a:t>Builder </a:t>
            </a:r>
            <a:r>
              <a:rPr sz="1125" i="1" dirty="0">
                <a:solidFill>
                  <a:srgbClr val="212121"/>
                </a:solidFill>
                <a:latin typeface="Arial"/>
                <a:cs typeface="Arial"/>
              </a:rPr>
              <a:t>of the</a:t>
            </a:r>
            <a:r>
              <a:rPr sz="1125" i="1" spc="-56" dirty="0">
                <a:solidFill>
                  <a:srgbClr val="212121"/>
                </a:solidFill>
                <a:latin typeface="Arial"/>
                <a:cs typeface="Arial"/>
              </a:rPr>
              <a:t> </a:t>
            </a:r>
            <a:r>
              <a:rPr sz="1125" i="1" dirty="0">
                <a:solidFill>
                  <a:srgbClr val="212121"/>
                </a:solidFill>
                <a:latin typeface="Arial"/>
                <a:cs typeface="Arial"/>
              </a:rPr>
              <a:t>Year</a:t>
            </a:r>
            <a:endParaRPr sz="1125">
              <a:solidFill>
                <a:prstClr val="black"/>
              </a:solidFill>
              <a:latin typeface="Arial"/>
              <a:cs typeface="Arial"/>
            </a:endParaRPr>
          </a:p>
        </p:txBody>
      </p:sp>
      <p:sp>
        <p:nvSpPr>
          <p:cNvPr id="5" name="object 5"/>
          <p:cNvSpPr/>
          <p:nvPr/>
        </p:nvSpPr>
        <p:spPr>
          <a:xfrm>
            <a:off x="4045148" y="1423302"/>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6" name="object 6"/>
          <p:cNvSpPr/>
          <p:nvPr/>
        </p:nvSpPr>
        <p:spPr>
          <a:xfrm>
            <a:off x="4045148" y="1717982"/>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7" name="object 7"/>
          <p:cNvSpPr/>
          <p:nvPr/>
        </p:nvSpPr>
        <p:spPr>
          <a:xfrm>
            <a:off x="4045148" y="230734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8" name="object 8"/>
          <p:cNvSpPr/>
          <p:nvPr/>
        </p:nvSpPr>
        <p:spPr>
          <a:xfrm>
            <a:off x="4045148" y="260202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9" name="object 9"/>
          <p:cNvSpPr/>
          <p:nvPr/>
        </p:nvSpPr>
        <p:spPr>
          <a:xfrm>
            <a:off x="4045148" y="2896701"/>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0" name="object 10"/>
          <p:cNvSpPr/>
          <p:nvPr/>
        </p:nvSpPr>
        <p:spPr>
          <a:xfrm>
            <a:off x="4045148" y="348606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1" name="object 11"/>
          <p:cNvSpPr/>
          <p:nvPr/>
        </p:nvSpPr>
        <p:spPr>
          <a:xfrm>
            <a:off x="4045148" y="3780740"/>
            <a:ext cx="53578" cy="53578"/>
          </a:xfrm>
          <a:custGeom>
            <a:avLst/>
            <a:gdLst/>
            <a:ahLst/>
            <a:cxnLst/>
            <a:rect l="l" t="t" r="r" b="b"/>
            <a:pathLst>
              <a:path w="57150" h="57150">
                <a:moveTo>
                  <a:pt x="28575" y="57150"/>
                </a:moveTo>
                <a:lnTo>
                  <a:pt x="16073" y="55364"/>
                </a:lnTo>
                <a:lnTo>
                  <a:pt x="7143" y="50006"/>
                </a:lnTo>
                <a:lnTo>
                  <a:pt x="1785" y="41076"/>
                </a:lnTo>
                <a:lnTo>
                  <a:pt x="0" y="28575"/>
                </a:lnTo>
                <a:lnTo>
                  <a:pt x="1785" y="16073"/>
                </a:lnTo>
                <a:lnTo>
                  <a:pt x="7143" y="7143"/>
                </a:lnTo>
                <a:lnTo>
                  <a:pt x="16073" y="1785"/>
                </a:lnTo>
                <a:lnTo>
                  <a:pt x="28575" y="0"/>
                </a:lnTo>
                <a:lnTo>
                  <a:pt x="41076" y="1785"/>
                </a:lnTo>
                <a:lnTo>
                  <a:pt x="50006" y="7143"/>
                </a:lnTo>
                <a:lnTo>
                  <a:pt x="55364" y="16073"/>
                </a:lnTo>
                <a:lnTo>
                  <a:pt x="57150" y="28575"/>
                </a:lnTo>
                <a:lnTo>
                  <a:pt x="55364" y="41076"/>
                </a:lnTo>
                <a:lnTo>
                  <a:pt x="50006" y="50006"/>
                </a:lnTo>
                <a:lnTo>
                  <a:pt x="41076" y="55364"/>
                </a:lnTo>
                <a:lnTo>
                  <a:pt x="28575" y="57150"/>
                </a:lnTo>
                <a:close/>
              </a:path>
            </a:pathLst>
          </a:custGeom>
          <a:solidFill>
            <a:srgbClr val="212121"/>
          </a:solidFill>
        </p:spPr>
        <p:txBody>
          <a:bodyPr wrap="square" lIns="0" tIns="0" rIns="0" bIns="0" rtlCol="0"/>
          <a:lstStyle/>
          <a:p>
            <a:pPr defTabSz="857250" fontAlgn="auto">
              <a:spcBef>
                <a:spcPts val="0"/>
              </a:spcBef>
              <a:spcAft>
                <a:spcPts val="0"/>
              </a:spcAft>
            </a:pPr>
            <a:endParaRPr sz="1688">
              <a:solidFill>
                <a:prstClr val="black"/>
              </a:solidFill>
              <a:latin typeface="Calibri"/>
            </a:endParaRPr>
          </a:p>
        </p:txBody>
      </p:sp>
      <p:sp>
        <p:nvSpPr>
          <p:cNvPr id="12" name="object 12"/>
          <p:cNvSpPr txBox="1"/>
          <p:nvPr/>
        </p:nvSpPr>
        <p:spPr>
          <a:xfrm>
            <a:off x="3729632" y="868643"/>
            <a:ext cx="5202436" cy="3068340"/>
          </a:xfrm>
          <a:prstGeom prst="rect">
            <a:avLst/>
          </a:prstGeom>
        </p:spPr>
        <p:txBody>
          <a:bodyPr vert="horz" wrap="square" lIns="0" tIns="104775" rIns="0" bIns="0" rtlCol="0">
            <a:spAutoFit/>
          </a:bodyPr>
          <a:lstStyle/>
          <a:p>
            <a:pPr marL="11906" defTabSz="857250" fontAlgn="auto">
              <a:spcBef>
                <a:spcPts val="825"/>
              </a:spcBef>
              <a:spcAft>
                <a:spcPts val="0"/>
              </a:spcAft>
            </a:pPr>
            <a:r>
              <a:rPr sz="1688" b="1" dirty="0">
                <a:solidFill>
                  <a:srgbClr val="212121"/>
                </a:solidFill>
                <a:latin typeface="Arial"/>
                <a:cs typeface="Arial"/>
              </a:rPr>
              <a:t>Earth Advantage Certified</a:t>
            </a:r>
            <a:r>
              <a:rPr sz="1688" b="1" spc="-52" dirty="0">
                <a:solidFill>
                  <a:srgbClr val="212121"/>
                </a:solidFill>
                <a:latin typeface="Arial"/>
                <a:cs typeface="Arial"/>
              </a:rPr>
              <a:t> </a:t>
            </a:r>
            <a:r>
              <a:rPr sz="1688" b="1" dirty="0">
                <a:solidFill>
                  <a:srgbClr val="212121"/>
                </a:solidFill>
                <a:latin typeface="Arial"/>
                <a:cs typeface="Arial"/>
              </a:rPr>
              <a:t>Homes</a:t>
            </a:r>
            <a:endParaRPr sz="1688">
              <a:solidFill>
                <a:prstClr val="black"/>
              </a:solidFill>
              <a:latin typeface="Arial"/>
              <a:cs typeface="Arial"/>
            </a:endParaRPr>
          </a:p>
          <a:p>
            <a:pPr marL="483989" defTabSz="857250" fontAlgn="auto">
              <a:spcBef>
                <a:spcPts val="652"/>
              </a:spcBef>
              <a:spcAft>
                <a:spcPts val="0"/>
              </a:spcAft>
            </a:pPr>
            <a:r>
              <a:rPr sz="1500" spc="23" dirty="0">
                <a:solidFill>
                  <a:srgbClr val="212121"/>
                </a:solidFill>
                <a:latin typeface="Arial"/>
                <a:cs typeface="Arial"/>
              </a:rPr>
              <a:t>WaterSense </a:t>
            </a:r>
            <a:r>
              <a:rPr sz="1500" spc="14" dirty="0">
                <a:solidFill>
                  <a:srgbClr val="212121"/>
                </a:solidFill>
                <a:latin typeface="Arial"/>
                <a:cs typeface="Arial"/>
              </a:rPr>
              <a:t>water</a:t>
            </a:r>
            <a:r>
              <a:rPr sz="1500" spc="141" dirty="0">
                <a:solidFill>
                  <a:srgbClr val="212121"/>
                </a:solidFill>
                <a:latin typeface="Arial"/>
                <a:cs typeface="Arial"/>
              </a:rPr>
              <a:t> </a:t>
            </a:r>
            <a:r>
              <a:rPr sz="1500" spc="23" dirty="0">
                <a:solidFill>
                  <a:srgbClr val="212121"/>
                </a:solidFill>
                <a:latin typeface="Arial"/>
                <a:cs typeface="Arial"/>
              </a:rPr>
              <a:t>fixtures</a:t>
            </a:r>
            <a:endParaRPr sz="1500">
              <a:solidFill>
                <a:prstClr val="black"/>
              </a:solidFill>
              <a:latin typeface="Arial"/>
              <a:cs typeface="Arial"/>
            </a:endParaRPr>
          </a:p>
          <a:p>
            <a:pPr marL="483989" marR="105966" defTabSz="857250" fontAlgn="auto">
              <a:lnSpc>
                <a:spcPct val="128899"/>
              </a:lnSpc>
              <a:spcBef>
                <a:spcPts val="0"/>
              </a:spcBef>
              <a:spcAft>
                <a:spcPts val="0"/>
              </a:spcAft>
            </a:pPr>
            <a:r>
              <a:rPr sz="1500" spc="23" dirty="0">
                <a:solidFill>
                  <a:srgbClr val="212121"/>
                </a:solidFill>
                <a:latin typeface="Arial"/>
                <a:cs typeface="Arial"/>
              </a:rPr>
              <a:t>Energy </a:t>
            </a:r>
            <a:r>
              <a:rPr sz="1500" spc="14" dirty="0">
                <a:solidFill>
                  <a:srgbClr val="212121"/>
                </a:solidFill>
                <a:latin typeface="Arial"/>
                <a:cs typeface="Arial"/>
              </a:rPr>
              <a:t>Star </a:t>
            </a:r>
            <a:r>
              <a:rPr sz="1500" spc="23" dirty="0">
                <a:solidFill>
                  <a:srgbClr val="212121"/>
                </a:solidFill>
                <a:latin typeface="Arial"/>
                <a:cs typeface="Arial"/>
              </a:rPr>
              <a:t>certified appliances, exterior doors, </a:t>
            </a:r>
            <a:r>
              <a:rPr sz="1500" spc="14" dirty="0">
                <a:solidFill>
                  <a:srgbClr val="212121"/>
                </a:solidFill>
                <a:latin typeface="Arial"/>
                <a:cs typeface="Arial"/>
              </a:rPr>
              <a:t>and  </a:t>
            </a:r>
            <a:r>
              <a:rPr sz="1500" spc="23" dirty="0">
                <a:solidFill>
                  <a:srgbClr val="212121"/>
                </a:solidFill>
                <a:latin typeface="Arial"/>
                <a:cs typeface="Arial"/>
              </a:rPr>
              <a:t>windows</a:t>
            </a:r>
            <a:endParaRPr sz="1500">
              <a:solidFill>
                <a:prstClr val="black"/>
              </a:solidFill>
              <a:latin typeface="Arial"/>
              <a:cs typeface="Arial"/>
            </a:endParaRPr>
          </a:p>
          <a:p>
            <a:pPr marL="483989" marR="2187773" defTabSz="857250" fontAlgn="auto">
              <a:lnSpc>
                <a:spcPct val="128899"/>
              </a:lnSpc>
              <a:spcBef>
                <a:spcPts val="0"/>
              </a:spcBef>
              <a:spcAft>
                <a:spcPts val="0"/>
              </a:spcAft>
            </a:pPr>
            <a:r>
              <a:rPr sz="1500" spc="14" dirty="0">
                <a:solidFill>
                  <a:srgbClr val="212121"/>
                </a:solidFill>
                <a:latin typeface="Arial"/>
                <a:cs typeface="Arial"/>
              </a:rPr>
              <a:t>Light </a:t>
            </a:r>
            <a:r>
              <a:rPr sz="1500" spc="23" dirty="0">
                <a:solidFill>
                  <a:srgbClr val="212121"/>
                </a:solidFill>
                <a:latin typeface="Arial"/>
                <a:cs typeface="Arial"/>
              </a:rPr>
              <a:t>fixtures </a:t>
            </a:r>
            <a:r>
              <a:rPr sz="1500" spc="14" dirty="0">
                <a:solidFill>
                  <a:srgbClr val="212121"/>
                </a:solidFill>
                <a:latin typeface="Arial"/>
                <a:cs typeface="Arial"/>
              </a:rPr>
              <a:t>with LED bulbs  </a:t>
            </a:r>
            <a:r>
              <a:rPr sz="1500" spc="23" dirty="0">
                <a:solidFill>
                  <a:srgbClr val="212121"/>
                </a:solidFill>
                <a:latin typeface="Arial"/>
                <a:cs typeface="Arial"/>
              </a:rPr>
              <a:t>Double paned</a:t>
            </a:r>
            <a:r>
              <a:rPr sz="1500" spc="84" dirty="0">
                <a:solidFill>
                  <a:srgbClr val="212121"/>
                </a:solidFill>
                <a:latin typeface="Arial"/>
                <a:cs typeface="Arial"/>
              </a:rPr>
              <a:t> </a:t>
            </a:r>
            <a:r>
              <a:rPr sz="1500" spc="23" dirty="0">
                <a:solidFill>
                  <a:srgbClr val="212121"/>
                </a:solidFill>
                <a:latin typeface="Arial"/>
                <a:cs typeface="Arial"/>
              </a:rPr>
              <a:t>windows</a:t>
            </a:r>
            <a:endParaRPr sz="1500">
              <a:solidFill>
                <a:prstClr val="black"/>
              </a:solidFill>
              <a:latin typeface="Arial"/>
              <a:cs typeface="Arial"/>
            </a:endParaRPr>
          </a:p>
          <a:p>
            <a:pPr marL="483989" marR="4763" defTabSz="857250" fontAlgn="auto">
              <a:lnSpc>
                <a:spcPct val="128899"/>
              </a:lnSpc>
              <a:spcBef>
                <a:spcPts val="0"/>
              </a:spcBef>
              <a:spcAft>
                <a:spcPts val="0"/>
              </a:spcAft>
            </a:pPr>
            <a:r>
              <a:rPr sz="1500" spc="23" dirty="0">
                <a:solidFill>
                  <a:srgbClr val="212121"/>
                </a:solidFill>
                <a:latin typeface="Arial"/>
                <a:cs typeface="Arial"/>
              </a:rPr>
              <a:t>Panasonic WhisperComfort </a:t>
            </a:r>
            <a:r>
              <a:rPr sz="1500" spc="14" dirty="0">
                <a:solidFill>
                  <a:srgbClr val="212121"/>
                </a:solidFill>
                <a:latin typeface="Arial"/>
                <a:cs typeface="Arial"/>
              </a:rPr>
              <a:t>ERVs and </a:t>
            </a:r>
            <a:r>
              <a:rPr sz="1500" spc="23" dirty="0">
                <a:solidFill>
                  <a:srgbClr val="212121"/>
                </a:solidFill>
                <a:latin typeface="Arial"/>
                <a:cs typeface="Arial"/>
              </a:rPr>
              <a:t>WhisperGreen  </a:t>
            </a:r>
            <a:r>
              <a:rPr sz="1500" spc="14" dirty="0">
                <a:solidFill>
                  <a:srgbClr val="212121"/>
                </a:solidFill>
                <a:latin typeface="Arial"/>
                <a:cs typeface="Arial"/>
              </a:rPr>
              <a:t>fans </a:t>
            </a:r>
            <a:r>
              <a:rPr sz="1500" spc="9" dirty="0">
                <a:solidFill>
                  <a:srgbClr val="212121"/>
                </a:solidFill>
                <a:latin typeface="Arial"/>
                <a:cs typeface="Arial"/>
              </a:rPr>
              <a:t>in all </a:t>
            </a:r>
            <a:r>
              <a:rPr sz="1500" spc="23" dirty="0">
                <a:solidFill>
                  <a:srgbClr val="212121"/>
                </a:solidFill>
                <a:latin typeface="Arial"/>
                <a:cs typeface="Arial"/>
              </a:rPr>
              <a:t>Habitat</a:t>
            </a:r>
            <a:r>
              <a:rPr sz="1500" spc="211" dirty="0">
                <a:solidFill>
                  <a:srgbClr val="212121"/>
                </a:solidFill>
                <a:latin typeface="Arial"/>
                <a:cs typeface="Arial"/>
              </a:rPr>
              <a:t> </a:t>
            </a:r>
            <a:r>
              <a:rPr sz="1500" spc="23" dirty="0">
                <a:solidFill>
                  <a:srgbClr val="212121"/>
                </a:solidFill>
                <a:latin typeface="Arial"/>
                <a:cs typeface="Arial"/>
              </a:rPr>
              <a:t>homes.</a:t>
            </a:r>
            <a:endParaRPr sz="1500">
              <a:solidFill>
                <a:prstClr val="black"/>
              </a:solidFill>
              <a:latin typeface="Arial"/>
              <a:cs typeface="Arial"/>
            </a:endParaRPr>
          </a:p>
          <a:p>
            <a:pPr marL="483989" marR="1066205" defTabSz="857250" fontAlgn="auto">
              <a:lnSpc>
                <a:spcPct val="128899"/>
              </a:lnSpc>
              <a:spcBef>
                <a:spcPts val="0"/>
              </a:spcBef>
              <a:spcAft>
                <a:spcPts val="0"/>
              </a:spcAft>
            </a:pPr>
            <a:r>
              <a:rPr sz="1500" spc="23" dirty="0">
                <a:solidFill>
                  <a:srgbClr val="212121"/>
                </a:solidFill>
                <a:latin typeface="Arial"/>
                <a:cs typeface="Arial"/>
              </a:rPr>
              <a:t>Drought-tolerant native </a:t>
            </a:r>
            <a:r>
              <a:rPr sz="1500" spc="14" dirty="0">
                <a:solidFill>
                  <a:srgbClr val="212121"/>
                </a:solidFill>
                <a:latin typeface="Arial"/>
                <a:cs typeface="Arial"/>
              </a:rPr>
              <a:t>plant </a:t>
            </a:r>
            <a:r>
              <a:rPr sz="1500" spc="23" dirty="0">
                <a:solidFill>
                  <a:srgbClr val="212121"/>
                </a:solidFill>
                <a:latin typeface="Arial"/>
                <a:cs typeface="Arial"/>
              </a:rPr>
              <a:t>landscaping  </a:t>
            </a:r>
            <a:r>
              <a:rPr sz="1500" spc="23" dirty="0">
                <a:solidFill>
                  <a:prstClr val="black"/>
                </a:solidFill>
                <a:latin typeface="Arial"/>
                <a:cs typeface="Arial"/>
              </a:rPr>
              <a:t>On-Site stormwater</a:t>
            </a:r>
            <a:r>
              <a:rPr sz="1500" spc="164" dirty="0">
                <a:solidFill>
                  <a:prstClr val="black"/>
                </a:solidFill>
                <a:latin typeface="Arial"/>
                <a:cs typeface="Arial"/>
              </a:rPr>
              <a:t> </a:t>
            </a:r>
            <a:r>
              <a:rPr sz="1500" spc="23" dirty="0">
                <a:solidFill>
                  <a:prstClr val="black"/>
                </a:solidFill>
                <a:latin typeface="Arial"/>
                <a:cs typeface="Arial"/>
              </a:rPr>
              <a:t>management</a:t>
            </a:r>
            <a:endParaRPr sz="1500">
              <a:solidFill>
                <a:prstClr val="black"/>
              </a:solidFill>
              <a:latin typeface="Arial"/>
              <a:cs typeface="Arial"/>
            </a:endParaRPr>
          </a:p>
        </p:txBody>
      </p:sp>
      <p:sp>
        <p:nvSpPr>
          <p:cNvPr id="13" name="object 13"/>
          <p:cNvSpPr txBox="1"/>
          <p:nvPr/>
        </p:nvSpPr>
        <p:spPr>
          <a:xfrm>
            <a:off x="389929" y="5226981"/>
            <a:ext cx="7973616" cy="904743"/>
          </a:xfrm>
          <a:prstGeom prst="rect">
            <a:avLst/>
          </a:prstGeom>
        </p:spPr>
        <p:txBody>
          <a:bodyPr vert="horz" wrap="square" lIns="0" tIns="11311" rIns="0" bIns="0" rtlCol="0">
            <a:spAutoFit/>
          </a:bodyPr>
          <a:lstStyle/>
          <a:p>
            <a:pPr marL="11906" marR="4763" defTabSz="857250" fontAlgn="auto">
              <a:lnSpc>
                <a:spcPct val="128899"/>
              </a:lnSpc>
              <a:spcBef>
                <a:spcPts val="89"/>
              </a:spcBef>
              <a:spcAft>
                <a:spcPts val="0"/>
              </a:spcAft>
            </a:pPr>
            <a:r>
              <a:rPr sz="1500" spc="9" dirty="0">
                <a:solidFill>
                  <a:srgbClr val="212121"/>
                </a:solidFill>
                <a:latin typeface="Arial"/>
                <a:cs typeface="Arial"/>
              </a:rPr>
              <a:t>We </a:t>
            </a:r>
            <a:r>
              <a:rPr sz="1500" spc="14" dirty="0">
                <a:solidFill>
                  <a:srgbClr val="212121"/>
                </a:solidFill>
                <a:latin typeface="Arial"/>
                <a:cs typeface="Arial"/>
              </a:rPr>
              <a:t>also </a:t>
            </a:r>
            <a:r>
              <a:rPr sz="1500" spc="23" dirty="0">
                <a:solidFill>
                  <a:srgbClr val="212121"/>
                </a:solidFill>
                <a:latin typeface="Arial"/>
                <a:cs typeface="Arial"/>
              </a:rPr>
              <a:t>partner </a:t>
            </a:r>
            <a:r>
              <a:rPr sz="1500" spc="14" dirty="0">
                <a:solidFill>
                  <a:srgbClr val="212121"/>
                </a:solidFill>
                <a:latin typeface="Arial"/>
                <a:cs typeface="Arial"/>
              </a:rPr>
              <a:t>with NW </a:t>
            </a:r>
            <a:r>
              <a:rPr sz="1500" spc="23" dirty="0">
                <a:solidFill>
                  <a:srgbClr val="212121"/>
                </a:solidFill>
                <a:latin typeface="Arial"/>
                <a:cs typeface="Arial"/>
              </a:rPr>
              <a:t>Natural </a:t>
            </a:r>
            <a:r>
              <a:rPr sz="1500" spc="9" dirty="0">
                <a:solidFill>
                  <a:srgbClr val="212121"/>
                </a:solidFill>
                <a:latin typeface="Arial"/>
                <a:cs typeface="Arial"/>
              </a:rPr>
              <a:t>to </a:t>
            </a:r>
            <a:r>
              <a:rPr sz="1500" spc="23" dirty="0">
                <a:solidFill>
                  <a:srgbClr val="212121"/>
                </a:solidFill>
                <a:latin typeface="Arial"/>
                <a:cs typeface="Arial"/>
              </a:rPr>
              <a:t>provide </a:t>
            </a:r>
            <a:r>
              <a:rPr sz="1500" spc="14" dirty="0">
                <a:solidFill>
                  <a:srgbClr val="212121"/>
                </a:solidFill>
                <a:latin typeface="Arial"/>
                <a:cs typeface="Arial"/>
              </a:rPr>
              <a:t>gas </a:t>
            </a:r>
            <a:r>
              <a:rPr sz="1500" spc="23" dirty="0">
                <a:solidFill>
                  <a:srgbClr val="212121"/>
                </a:solidFill>
                <a:latin typeface="Arial"/>
                <a:cs typeface="Arial"/>
              </a:rPr>
              <a:t>service </a:t>
            </a:r>
            <a:r>
              <a:rPr sz="1500" spc="9" dirty="0">
                <a:solidFill>
                  <a:srgbClr val="212121"/>
                </a:solidFill>
                <a:latin typeface="Arial"/>
                <a:cs typeface="Arial"/>
              </a:rPr>
              <a:t>to </a:t>
            </a:r>
            <a:r>
              <a:rPr sz="1500" spc="14" dirty="0">
                <a:solidFill>
                  <a:srgbClr val="212121"/>
                </a:solidFill>
                <a:latin typeface="Arial"/>
                <a:cs typeface="Arial"/>
              </a:rPr>
              <a:t>the </a:t>
            </a:r>
            <a:r>
              <a:rPr sz="1500" spc="23" dirty="0">
                <a:solidFill>
                  <a:srgbClr val="212121"/>
                </a:solidFill>
                <a:latin typeface="Arial"/>
                <a:cs typeface="Arial"/>
              </a:rPr>
              <a:t>homes </a:t>
            </a:r>
            <a:r>
              <a:rPr sz="1500" spc="9" dirty="0">
                <a:solidFill>
                  <a:srgbClr val="212121"/>
                </a:solidFill>
                <a:latin typeface="Arial"/>
                <a:cs typeface="Arial"/>
              </a:rPr>
              <a:t>we </a:t>
            </a:r>
            <a:r>
              <a:rPr sz="1500" spc="14" dirty="0">
                <a:solidFill>
                  <a:srgbClr val="212121"/>
                </a:solidFill>
                <a:latin typeface="Arial"/>
                <a:cs typeface="Arial"/>
              </a:rPr>
              <a:t>build </a:t>
            </a:r>
            <a:r>
              <a:rPr sz="1500" spc="9" dirty="0">
                <a:solidFill>
                  <a:srgbClr val="212121"/>
                </a:solidFill>
                <a:latin typeface="Arial"/>
                <a:cs typeface="Arial"/>
              </a:rPr>
              <a:t>in </a:t>
            </a:r>
            <a:r>
              <a:rPr sz="1500" spc="14" dirty="0">
                <a:solidFill>
                  <a:srgbClr val="212121"/>
                </a:solidFill>
                <a:latin typeface="Arial"/>
                <a:cs typeface="Arial"/>
              </a:rPr>
              <a:t>areas  </a:t>
            </a:r>
            <a:r>
              <a:rPr sz="1500" spc="23" dirty="0">
                <a:solidFill>
                  <a:srgbClr val="212121"/>
                </a:solidFill>
                <a:latin typeface="Arial"/>
                <a:cs typeface="Arial"/>
              </a:rPr>
              <a:t>where service </a:t>
            </a:r>
            <a:r>
              <a:rPr sz="1500" spc="9" dirty="0">
                <a:solidFill>
                  <a:srgbClr val="212121"/>
                </a:solidFill>
                <a:latin typeface="Arial"/>
                <a:cs typeface="Arial"/>
              </a:rPr>
              <a:t>is </a:t>
            </a:r>
            <a:r>
              <a:rPr sz="1500" spc="23" dirty="0">
                <a:solidFill>
                  <a:srgbClr val="212121"/>
                </a:solidFill>
                <a:latin typeface="Arial"/>
                <a:cs typeface="Arial"/>
              </a:rPr>
              <a:t>available, </a:t>
            </a:r>
            <a:r>
              <a:rPr sz="1500" spc="14" dirty="0">
                <a:solidFill>
                  <a:srgbClr val="212121"/>
                </a:solidFill>
                <a:latin typeface="Arial"/>
                <a:cs typeface="Arial"/>
              </a:rPr>
              <a:t>and </a:t>
            </a:r>
            <a:r>
              <a:rPr sz="1500" spc="9" dirty="0">
                <a:solidFill>
                  <a:srgbClr val="212121"/>
                </a:solidFill>
                <a:latin typeface="Arial"/>
                <a:cs typeface="Arial"/>
              </a:rPr>
              <a:t>in </a:t>
            </a:r>
            <a:r>
              <a:rPr sz="1500" spc="23" dirty="0">
                <a:solidFill>
                  <a:srgbClr val="212121"/>
                </a:solidFill>
                <a:latin typeface="Arial"/>
                <a:cs typeface="Arial"/>
              </a:rPr>
              <a:t>exchange </a:t>
            </a:r>
            <a:r>
              <a:rPr sz="1500" spc="14" dirty="0">
                <a:solidFill>
                  <a:srgbClr val="212121"/>
                </a:solidFill>
                <a:latin typeface="Arial"/>
                <a:cs typeface="Arial"/>
              </a:rPr>
              <a:t>they </a:t>
            </a:r>
            <a:r>
              <a:rPr sz="1500" spc="23" dirty="0">
                <a:solidFill>
                  <a:srgbClr val="212121"/>
                </a:solidFill>
                <a:latin typeface="Arial"/>
                <a:cs typeface="Arial"/>
              </a:rPr>
              <a:t>donate on-demand </a:t>
            </a:r>
            <a:r>
              <a:rPr sz="1500" spc="14" dirty="0">
                <a:solidFill>
                  <a:srgbClr val="212121"/>
                </a:solidFill>
                <a:latin typeface="Arial"/>
                <a:cs typeface="Arial"/>
              </a:rPr>
              <a:t>gas water </a:t>
            </a:r>
            <a:r>
              <a:rPr sz="1500" spc="23" dirty="0">
                <a:solidFill>
                  <a:srgbClr val="212121"/>
                </a:solidFill>
                <a:latin typeface="Arial"/>
                <a:cs typeface="Arial"/>
              </a:rPr>
              <a:t>heaters </a:t>
            </a:r>
            <a:r>
              <a:rPr sz="1500" spc="14" dirty="0">
                <a:solidFill>
                  <a:srgbClr val="212121"/>
                </a:solidFill>
                <a:latin typeface="Arial"/>
                <a:cs typeface="Arial"/>
              </a:rPr>
              <a:t>for  each </a:t>
            </a:r>
            <a:r>
              <a:rPr sz="1500" spc="9" dirty="0">
                <a:solidFill>
                  <a:srgbClr val="212121"/>
                </a:solidFill>
                <a:latin typeface="Arial"/>
                <a:cs typeface="Arial"/>
              </a:rPr>
              <a:t>of </a:t>
            </a:r>
            <a:r>
              <a:rPr sz="1500" spc="14" dirty="0">
                <a:solidFill>
                  <a:srgbClr val="212121"/>
                </a:solidFill>
                <a:latin typeface="Arial"/>
                <a:cs typeface="Arial"/>
              </a:rPr>
              <a:t>our</a:t>
            </a:r>
            <a:r>
              <a:rPr sz="1500" spc="117" dirty="0">
                <a:solidFill>
                  <a:srgbClr val="212121"/>
                </a:solidFill>
                <a:latin typeface="Arial"/>
                <a:cs typeface="Arial"/>
              </a:rPr>
              <a:t> </a:t>
            </a:r>
            <a:r>
              <a:rPr sz="1500" spc="23" dirty="0">
                <a:solidFill>
                  <a:srgbClr val="212121"/>
                </a:solidFill>
                <a:latin typeface="Arial"/>
                <a:cs typeface="Arial"/>
              </a:rPr>
              <a:t>homes.</a:t>
            </a:r>
            <a:endParaRPr sz="1500">
              <a:solidFill>
                <a:prstClr val="black"/>
              </a:solidFill>
              <a:latin typeface="Arial"/>
              <a:cs typeface="Arial"/>
            </a:endParaRPr>
          </a:p>
        </p:txBody>
      </p:sp>
      <p:sp>
        <p:nvSpPr>
          <p:cNvPr id="14" name="object 14"/>
          <p:cNvSpPr txBox="1"/>
          <p:nvPr/>
        </p:nvSpPr>
        <p:spPr>
          <a:xfrm>
            <a:off x="3676054" y="3994684"/>
            <a:ext cx="5051822" cy="904743"/>
          </a:xfrm>
          <a:prstGeom prst="rect">
            <a:avLst/>
          </a:prstGeom>
        </p:spPr>
        <p:txBody>
          <a:bodyPr vert="horz" wrap="square" lIns="0" tIns="11311" rIns="0" bIns="0" rtlCol="0">
            <a:spAutoFit/>
          </a:bodyPr>
          <a:lstStyle/>
          <a:p>
            <a:pPr marL="11906" marR="4763" defTabSz="857250" fontAlgn="auto">
              <a:lnSpc>
                <a:spcPct val="128899"/>
              </a:lnSpc>
              <a:spcBef>
                <a:spcPts val="89"/>
              </a:spcBef>
              <a:spcAft>
                <a:spcPts val="0"/>
              </a:spcAft>
            </a:pPr>
            <a:r>
              <a:rPr sz="1500" spc="9" dirty="0">
                <a:solidFill>
                  <a:srgbClr val="212121"/>
                </a:solidFill>
                <a:latin typeface="Arial"/>
                <a:cs typeface="Arial"/>
              </a:rPr>
              <a:t>In </a:t>
            </a:r>
            <a:r>
              <a:rPr sz="1500" spc="23" dirty="0">
                <a:solidFill>
                  <a:srgbClr val="212121"/>
                </a:solidFill>
                <a:latin typeface="Arial"/>
                <a:cs typeface="Arial"/>
              </a:rPr>
              <a:t>addition, </a:t>
            </a:r>
            <a:r>
              <a:rPr sz="1500" spc="9" dirty="0">
                <a:solidFill>
                  <a:srgbClr val="212121"/>
                </a:solidFill>
                <a:latin typeface="Arial"/>
                <a:cs typeface="Arial"/>
              </a:rPr>
              <a:t>we </a:t>
            </a:r>
            <a:r>
              <a:rPr sz="1500" spc="14" dirty="0">
                <a:solidFill>
                  <a:srgbClr val="212121"/>
                </a:solidFill>
                <a:latin typeface="Arial"/>
                <a:cs typeface="Arial"/>
              </a:rPr>
              <a:t>work </a:t>
            </a:r>
            <a:r>
              <a:rPr sz="1500" spc="9" dirty="0">
                <a:solidFill>
                  <a:srgbClr val="212121"/>
                </a:solidFill>
                <a:latin typeface="Arial"/>
                <a:cs typeface="Arial"/>
              </a:rPr>
              <a:t>to </a:t>
            </a:r>
            <a:r>
              <a:rPr sz="1500" spc="14" dirty="0">
                <a:solidFill>
                  <a:srgbClr val="212121"/>
                </a:solidFill>
                <a:latin typeface="Arial"/>
                <a:cs typeface="Arial"/>
              </a:rPr>
              <a:t>use </a:t>
            </a:r>
            <a:r>
              <a:rPr sz="1500" spc="23" dirty="0">
                <a:solidFill>
                  <a:srgbClr val="212121"/>
                </a:solidFill>
                <a:latin typeface="Arial"/>
                <a:cs typeface="Arial"/>
              </a:rPr>
              <a:t>materials </a:t>
            </a:r>
            <a:r>
              <a:rPr sz="1500" spc="14" dirty="0">
                <a:solidFill>
                  <a:srgbClr val="212121"/>
                </a:solidFill>
                <a:latin typeface="Arial"/>
                <a:cs typeface="Arial"/>
              </a:rPr>
              <a:t>that are </a:t>
            </a:r>
            <a:r>
              <a:rPr sz="1500" spc="23" dirty="0">
                <a:solidFill>
                  <a:srgbClr val="212121"/>
                </a:solidFill>
                <a:latin typeface="Arial"/>
                <a:cs typeface="Arial"/>
              </a:rPr>
              <a:t>sustainably  sourced, recyclable </a:t>
            </a:r>
            <a:r>
              <a:rPr sz="1500" spc="14" dirty="0">
                <a:solidFill>
                  <a:srgbClr val="212121"/>
                </a:solidFill>
                <a:latin typeface="Arial"/>
                <a:cs typeface="Arial"/>
              </a:rPr>
              <a:t>and </a:t>
            </a:r>
            <a:r>
              <a:rPr sz="1500" spc="23" dirty="0">
                <a:solidFill>
                  <a:srgbClr val="212121"/>
                </a:solidFill>
                <a:latin typeface="Arial"/>
                <a:cs typeface="Arial"/>
              </a:rPr>
              <a:t>environmentally friendly, </a:t>
            </a:r>
            <a:r>
              <a:rPr sz="1500" spc="14" dirty="0">
                <a:solidFill>
                  <a:srgbClr val="212121"/>
                </a:solidFill>
                <a:latin typeface="Arial"/>
                <a:cs typeface="Arial"/>
              </a:rPr>
              <a:t>and  </a:t>
            </a:r>
            <a:r>
              <a:rPr sz="1500" spc="23" dirty="0">
                <a:solidFill>
                  <a:srgbClr val="212121"/>
                </a:solidFill>
                <a:latin typeface="Arial"/>
                <a:cs typeface="Arial"/>
              </a:rPr>
              <a:t>energy efficient whenever</a:t>
            </a:r>
            <a:r>
              <a:rPr sz="1500" spc="188" dirty="0">
                <a:solidFill>
                  <a:srgbClr val="212121"/>
                </a:solidFill>
                <a:latin typeface="Arial"/>
                <a:cs typeface="Arial"/>
              </a:rPr>
              <a:t> </a:t>
            </a:r>
            <a:r>
              <a:rPr sz="1500" spc="23" dirty="0">
                <a:solidFill>
                  <a:srgbClr val="212121"/>
                </a:solidFill>
                <a:latin typeface="Arial"/>
                <a:cs typeface="Arial"/>
              </a:rPr>
              <a:t>possible.</a:t>
            </a:r>
            <a:endParaRPr sz="1500">
              <a:solidFill>
                <a:prstClr val="black"/>
              </a:solidFill>
              <a:latin typeface="Arial"/>
              <a:cs typeface="Arial"/>
            </a:endParaRPr>
          </a:p>
        </p:txBody>
      </p:sp>
    </p:spTree>
    <p:extLst>
      <p:ext uri="{BB962C8B-B14F-4D97-AF65-F5344CB8AC3E}">
        <p14:creationId xmlns:p14="http://schemas.microsoft.com/office/powerpoint/2010/main" val="1094579090"/>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1212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5047</TotalTime>
  <Words>2625</Words>
  <Application>Microsoft Office PowerPoint</Application>
  <PresentationFormat>On-screen Show (4:3)</PresentationFormat>
  <Paragraphs>463</Paragraphs>
  <Slides>49</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Century Gothic</vt:lpstr>
      <vt:lpstr>Georgia</vt:lpstr>
      <vt:lpstr>Times New Roman</vt:lpstr>
      <vt:lpstr>Verdana</vt:lpstr>
      <vt:lpstr>Wingdings</vt:lpstr>
      <vt:lpstr>Wingdings 2</vt:lpstr>
      <vt:lpstr>Office Theme</vt:lpstr>
      <vt:lpstr>1_Office Theme</vt:lpstr>
      <vt:lpstr>Civic</vt:lpstr>
      <vt:lpstr>North/Northeast Neighborhood  Housing Strategy Oversight Committee</vt:lpstr>
      <vt:lpstr>PowerPoint Presentation</vt:lpstr>
      <vt:lpstr>Olin Condos Floor Plan</vt:lpstr>
      <vt:lpstr>Olin Street Project Overview</vt:lpstr>
      <vt:lpstr>First Mortgage Amounts and Families Served</vt:lpstr>
      <vt:lpstr>Development Team</vt:lpstr>
      <vt:lpstr>Standard Features</vt:lpstr>
      <vt:lpstr>Finishes</vt:lpstr>
      <vt:lpstr>Green Features</vt:lpstr>
      <vt:lpstr>Powered by Volunteers</vt:lpstr>
      <vt:lpstr>Additional Subsidies and Funding</vt:lpstr>
      <vt:lpstr>Providing Job and Leadership Training for Portland</vt:lpstr>
      <vt:lpstr>Minority Women Emerging Small Business (MWESB)</vt:lpstr>
      <vt:lpstr>Hiring for Diversity</vt:lpstr>
      <vt:lpstr>Impact on children, multigenerational families, and  people with disabilities</vt:lpstr>
      <vt:lpstr>Schedule</vt:lpstr>
      <vt:lpstr>5020 Condos 5020 N. Interstate Proud Ground in partnership with Habitat for Humanity Portland/Metro 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5020 Condos Discussion Points &amp; Questions</vt:lpstr>
      <vt:lpstr>PCRI – King + Parks Apartments Development Team Update </vt:lpstr>
      <vt:lpstr>King + Parks Apartments Summary</vt:lpstr>
      <vt:lpstr>King + Parks: Development Timeline</vt:lpstr>
      <vt:lpstr>King + Parks: Projected Unit Mix</vt:lpstr>
      <vt:lpstr>King + Parks Apartments Summary</vt:lpstr>
      <vt:lpstr>King + Parks: Development Status</vt:lpstr>
      <vt:lpstr>King + Parks: Development Status</vt:lpstr>
      <vt:lpstr>PowerPoint Presentation</vt:lpstr>
      <vt:lpstr>Program Overview</vt:lpstr>
      <vt:lpstr>ADU Uses</vt:lpstr>
      <vt:lpstr>Loan Terms</vt:lpstr>
      <vt:lpstr>Loan Qualifications</vt:lpstr>
      <vt:lpstr>Eligible Applications</vt:lpstr>
      <vt:lpstr>Eligible Properties</vt:lpstr>
      <vt:lpstr>Why Only Basements</vt:lpstr>
      <vt:lpstr>Program Requirements</vt:lpstr>
      <vt:lpstr>Supportive Services</vt:lpstr>
      <vt:lpstr>Outreach</vt:lpstr>
      <vt:lpstr>Questions?</vt:lpstr>
      <vt:lpstr>North/Northeast Neighborhood  Housing Strategy Oversight Committee</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mhamto</dc:creator>
  <cp:lastModifiedBy>Sheldon, Sawyer</cp:lastModifiedBy>
  <cp:revision>474</cp:revision>
  <cp:lastPrinted>2015-01-27T20:39:00Z</cp:lastPrinted>
  <dcterms:created xsi:type="dcterms:W3CDTF">2010-06-22T23:32:46Z</dcterms:created>
  <dcterms:modified xsi:type="dcterms:W3CDTF">2017-11-06T20:17:43Z</dcterms:modified>
</cp:coreProperties>
</file>