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73" r:id="rId2"/>
    <p:sldId id="296" r:id="rId3"/>
    <p:sldId id="288" r:id="rId4"/>
    <p:sldId id="269" r:id="rId5"/>
    <p:sldId id="275" r:id="rId6"/>
    <p:sldId id="278" r:id="rId7"/>
    <p:sldId id="292" r:id="rId8"/>
    <p:sldId id="279" r:id="rId9"/>
    <p:sldId id="297" r:id="rId10"/>
    <p:sldId id="291" r:id="rId11"/>
    <p:sldId id="298"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06E441-D0DB-46A3-859C-198B05A2493C}">
          <p14:sldIdLst>
            <p14:sldId id="273"/>
            <p14:sldId id="296"/>
            <p14:sldId id="288"/>
            <p14:sldId id="269"/>
            <p14:sldId id="275"/>
            <p14:sldId id="278"/>
            <p14:sldId id="292"/>
            <p14:sldId id="279"/>
            <p14:sldId id="297"/>
            <p14:sldId id="291"/>
            <p14:sldId id="2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mamoto, Gene" initials="YG" lastIdx="11" clrIdx="0">
    <p:extLst>
      <p:ext uri="{19B8F6BF-5375-455C-9EA6-DF929625EA0E}">
        <p15:presenceInfo xmlns:p15="http://schemas.microsoft.com/office/powerpoint/2012/main" userId="S-1-5-21-1562068243-3890762121-1459926415-92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3BCD8B"/>
    <a:srgbClr val="2DD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5" autoAdjust="0"/>
    <p:restoredTop sz="68324" autoAdjust="0"/>
  </p:normalViewPr>
  <p:slideViewPr>
    <p:cSldViewPr snapToGrid="0">
      <p:cViewPr varScale="1">
        <p:scale>
          <a:sx n="79" d="100"/>
          <a:sy n="79" d="100"/>
        </p:scale>
        <p:origin x="126" y="69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0" d="100"/>
          <a:sy n="80" d="100"/>
        </p:scale>
        <p:origin x="20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4DE694-10DC-45D5-9BE2-FE968706528C}" type="datetimeFigureOut">
              <a:rPr lang="en-US" smtClean="0"/>
              <a:t>8/9/2019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11033E6-2307-407E-B61E-5BFC077C063B}" type="slidenum">
              <a:rPr lang="en-US" smtClean="0"/>
              <a:t>‹#›</a:t>
            </a:fld>
            <a:endParaRPr lang="en-US"/>
          </a:p>
        </p:txBody>
      </p:sp>
    </p:spTree>
    <p:extLst>
      <p:ext uri="{BB962C8B-B14F-4D97-AF65-F5344CB8AC3E}">
        <p14:creationId xmlns:p14="http://schemas.microsoft.com/office/powerpoint/2010/main" val="4208043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 Commissioner Eudaly, Mayor Wheeler and the rest of City Council. I have a short presentation for</a:t>
            </a:r>
          </a:p>
          <a:p>
            <a:r>
              <a:rPr lang="en-US" b="1" dirty="0"/>
              <a:t>you today followed by invited testimony from Design Commissioner Brian McCarty and BDS staff Tim Heron.  They are joining me here this morning. </a:t>
            </a:r>
          </a:p>
        </p:txBody>
      </p:sp>
      <p:sp>
        <p:nvSpPr>
          <p:cNvPr id="4" name="Slide Number Placeholder 3"/>
          <p:cNvSpPr>
            <a:spLocks noGrp="1"/>
          </p:cNvSpPr>
          <p:nvPr>
            <p:ph type="sldNum" sz="quarter" idx="5"/>
          </p:nvPr>
        </p:nvSpPr>
        <p:spPr/>
        <p:txBody>
          <a:bodyPr/>
          <a:lstStyle/>
          <a:p>
            <a:fld id="{911033E6-2307-407E-B61E-5BFC077C063B}" type="slidenum">
              <a:rPr lang="en-US" smtClean="0"/>
              <a:t>1</a:t>
            </a:fld>
            <a:endParaRPr lang="en-US"/>
          </a:p>
        </p:txBody>
      </p:sp>
    </p:spTree>
    <p:extLst>
      <p:ext uri="{BB962C8B-B14F-4D97-AF65-F5344CB8AC3E}">
        <p14:creationId xmlns:p14="http://schemas.microsoft.com/office/powerpoint/2010/main" val="69308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 would now like to turn it over to Tim Heron from BDS and Design Commissioner Brian McCarter</a:t>
            </a:r>
          </a:p>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10</a:t>
            </a:fld>
            <a:endParaRPr lang="en-US"/>
          </a:p>
        </p:txBody>
      </p:sp>
    </p:spTree>
    <p:extLst>
      <p:ext uri="{BB962C8B-B14F-4D97-AF65-F5344CB8AC3E}">
        <p14:creationId xmlns:p14="http://schemas.microsoft.com/office/powerpoint/2010/main" val="397991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11</a:t>
            </a:fld>
            <a:endParaRPr lang="en-US"/>
          </a:p>
        </p:txBody>
      </p:sp>
    </p:spTree>
    <p:extLst>
      <p:ext uri="{BB962C8B-B14F-4D97-AF65-F5344CB8AC3E}">
        <p14:creationId xmlns:p14="http://schemas.microsoft.com/office/powerpoint/2010/main" val="256970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Note: Macro towers are usually taller than 80’, this example is around 80’ to be to scale with the 40’ cobra head</a:t>
            </a:r>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2</a:t>
            </a:fld>
            <a:endParaRPr lang="en-US"/>
          </a:p>
        </p:txBody>
      </p:sp>
    </p:spTree>
    <p:extLst>
      <p:ext uri="{BB962C8B-B14F-4D97-AF65-F5344CB8AC3E}">
        <p14:creationId xmlns:p14="http://schemas.microsoft.com/office/powerpoint/2010/main" val="1728157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chemeClr val="dk1"/>
                </a:solidFill>
                <a:ea typeface="Calibri"/>
                <a:cs typeface="Calibri"/>
                <a:sym typeface="Calibri"/>
              </a:rPr>
              <a:t>1.  As you are aware,  cellular and wireless providers are currently expanding their networks of small cells throughout urban areas to</a:t>
            </a:r>
          </a:p>
          <a:p>
            <a:r>
              <a:rPr lang="en-US" sz="1800" dirty="0">
                <a:solidFill>
                  <a:schemeClr val="dk1"/>
                </a:solidFill>
                <a:ea typeface="Calibri"/>
                <a:cs typeface="Calibri"/>
                <a:sym typeface="Calibri"/>
              </a:rPr>
              <a:t>improve coverage and increase cellular network capacity to meet the increasing demand on their current networks served by cell towers. </a:t>
            </a:r>
            <a:endParaRPr lang="en-US" sz="1800" dirty="0"/>
          </a:p>
          <a:p>
            <a:pPr>
              <a:spcAft>
                <a:spcPts val="611"/>
              </a:spcAft>
            </a:pPr>
            <a:endParaRPr lang="en-US" sz="1800" dirty="0"/>
          </a:p>
          <a:p>
            <a:pPr>
              <a:spcAft>
                <a:spcPts val="611"/>
              </a:spcAft>
            </a:pPr>
            <a:r>
              <a:rPr lang="en-US" sz="1800" dirty="0"/>
              <a:t>2. Small cells are short range, low‐powered cellular radio access. These mobile phone base stations have a shorter range and handle fewer calls/sessions.</a:t>
            </a:r>
          </a:p>
          <a:p>
            <a:pPr>
              <a:spcAft>
                <a:spcPts val="611"/>
              </a:spcAft>
            </a:pPr>
            <a:endParaRPr lang="en-US" sz="1800" dirty="0"/>
          </a:p>
          <a:p>
            <a:pPr>
              <a:spcAft>
                <a:spcPts val="611"/>
              </a:spcAft>
            </a:pPr>
            <a:r>
              <a:rPr lang="en-US" sz="1800" dirty="0"/>
              <a:t>3. It is anticipated that there could be 2,400 wireless small facilities throughout the City of Portland.</a:t>
            </a:r>
          </a:p>
          <a:p>
            <a:pPr>
              <a:spcAft>
                <a:spcPts val="611"/>
              </a:spcAft>
            </a:pPr>
            <a:endParaRPr lang="en-US" sz="1800" dirty="0"/>
          </a:p>
          <a:p>
            <a:pPr>
              <a:spcAft>
                <a:spcPts val="611"/>
              </a:spcAft>
            </a:pPr>
            <a:r>
              <a:rPr lang="en-US" sz="1800" dirty="0"/>
              <a:t>4. While the many of these attachments will be attached to utility poles, many will be attached to city owned streetlight poles in the right of way.</a:t>
            </a:r>
          </a:p>
          <a:p>
            <a:pPr>
              <a:spcAft>
                <a:spcPts val="611"/>
              </a:spcAft>
            </a:pPr>
            <a:endParaRPr lang="en-US" sz="1800" dirty="0"/>
          </a:p>
          <a:p>
            <a:pPr>
              <a:spcAft>
                <a:spcPts val="611"/>
              </a:spcAft>
            </a:pPr>
            <a:endParaRPr lang="en-US" sz="1800" dirty="0"/>
          </a:p>
        </p:txBody>
      </p:sp>
      <p:sp>
        <p:nvSpPr>
          <p:cNvPr id="4" name="Slide Number Placeholder 3"/>
          <p:cNvSpPr>
            <a:spLocks noGrp="1"/>
          </p:cNvSpPr>
          <p:nvPr>
            <p:ph type="sldNum" sz="quarter" idx="5"/>
          </p:nvPr>
        </p:nvSpPr>
        <p:spPr/>
        <p:txBody>
          <a:bodyPr/>
          <a:lstStyle/>
          <a:p>
            <a:fld id="{911033E6-2307-407E-B61E-5BFC077C063B}" type="slidenum">
              <a:rPr lang="en-US" smtClean="0"/>
              <a:t>3</a:t>
            </a:fld>
            <a:endParaRPr lang="en-US"/>
          </a:p>
        </p:txBody>
      </p:sp>
    </p:spTree>
    <p:extLst>
      <p:ext uri="{BB962C8B-B14F-4D97-AF65-F5344CB8AC3E}">
        <p14:creationId xmlns:p14="http://schemas.microsoft.com/office/powerpoint/2010/main" val="63792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owned vertical infrastructure in the ROW is suddenly in high demand. </a:t>
            </a:r>
          </a:p>
          <a:p>
            <a:r>
              <a:rPr lang="en-US" dirty="0"/>
              <a:t>City code restricts attachments to poles in the right of way in Underground Wiring Districts.  </a:t>
            </a:r>
          </a:p>
          <a:p>
            <a:r>
              <a:rPr lang="en-US" dirty="0"/>
              <a:t>Most of downtown Portland is located in an Underground Wiring District.</a:t>
            </a:r>
          </a:p>
          <a:p>
            <a:r>
              <a:rPr lang="en-US" dirty="0"/>
              <a:t>In downtown Portland, the only poles in the right of way are city owned poles.</a:t>
            </a:r>
          </a:p>
          <a:p>
            <a:r>
              <a:rPr lang="en-US" dirty="0"/>
              <a:t>In Spring 2018, PBOT staff briefed the Design Commission and Historic Landmarks Commission on potential small wireless facility impacts on Portland’s right of way.</a:t>
            </a:r>
          </a:p>
          <a:p>
            <a:r>
              <a:rPr lang="en-US" dirty="0"/>
              <a:t>The Commissions advised staff to create an inventory of street light poles in the right of way, supported no above ground cabinets, no monopoles and the requirement of shrouding.</a:t>
            </a:r>
          </a:p>
          <a:p>
            <a:r>
              <a:rPr lang="en-US" dirty="0"/>
              <a:t>Design Commissioner Tad Savinar and Landmarks Commissioner Annie Mahoney joined staff from PBOT, BPS, BDS and OCT from June thru November 2018 to develop components of the Vertical Infrastructure Program.</a:t>
            </a:r>
          </a:p>
          <a:p>
            <a:endParaRPr lang="en-US" dirty="0"/>
          </a:p>
          <a:p>
            <a:endParaRPr lang="en-US" dirty="0"/>
          </a:p>
          <a:p>
            <a:endParaRPr lang="en-US" dirty="0"/>
          </a:p>
          <a:p>
            <a:endParaRPr lang="en-US" dirty="0"/>
          </a:p>
          <a:p>
            <a:endParaRPr lang="en-US" dirty="0"/>
          </a:p>
          <a:p>
            <a:endParaRPr lang="en-US" dirty="0"/>
          </a:p>
          <a:p>
            <a:r>
              <a:rPr lang="en-US" dirty="0"/>
              <a:t>The City of Portland has established directives on how we will govern this emerging technology:</a:t>
            </a:r>
          </a:p>
          <a:p>
            <a:pPr marL="815302" lvl="1" indent="-349415">
              <a:buFont typeface="+mj-lt"/>
              <a:buAutoNum type="arabicPeriod"/>
            </a:pPr>
            <a:r>
              <a:rPr lang="en-US" dirty="0"/>
              <a:t>Ensure digital inclusion across communities</a:t>
            </a:r>
          </a:p>
          <a:p>
            <a:pPr marL="815302" lvl="1" indent="-349415">
              <a:buFont typeface="+mj-lt"/>
              <a:buAutoNum type="arabicPeriod"/>
            </a:pPr>
            <a:r>
              <a:rPr lang="en-US" dirty="0"/>
              <a:t>Manage the public right-of-way (ROW) to support the well-being of residents</a:t>
            </a:r>
          </a:p>
          <a:p>
            <a:pPr marL="815302" lvl="1" indent="-349415">
              <a:buFont typeface="+mj-lt"/>
              <a:buAutoNum type="arabicPeriod"/>
            </a:pPr>
            <a:r>
              <a:rPr lang="en-US" dirty="0"/>
              <a:t>Secure fair and reasonable compensation for use of the ROW</a:t>
            </a:r>
          </a:p>
          <a:p>
            <a:pPr marL="815302" lvl="1" indent="-349415">
              <a:buFont typeface="+mj-lt"/>
              <a:buAutoNum type="arabicPeriod"/>
            </a:pPr>
            <a:r>
              <a:rPr lang="en-US" dirty="0"/>
              <a:t>Ensure VI deployments support the </a:t>
            </a:r>
            <a:r>
              <a:rPr lang="en-US" i="1" dirty="0"/>
              <a:t>Digital Equity Action Plan</a:t>
            </a:r>
            <a:r>
              <a:rPr lang="en-US" dirty="0"/>
              <a:t> (DEAP), as adopted by City Council </a:t>
            </a:r>
          </a:p>
          <a:p>
            <a:pPr marL="815302" lvl="1" indent="-349415">
              <a:buFont typeface="+mj-lt"/>
              <a:buAutoNum type="arabicPeriod"/>
            </a:pPr>
            <a:r>
              <a:rPr lang="en-US" dirty="0"/>
              <a:t>Ensure that the City protects the public health, safety, and welfare of its citizens  </a:t>
            </a:r>
          </a:p>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4</a:t>
            </a:fld>
            <a:endParaRPr lang="en-US"/>
          </a:p>
        </p:txBody>
      </p:sp>
    </p:spTree>
    <p:extLst>
      <p:ext uri="{BB962C8B-B14F-4D97-AF65-F5344CB8AC3E}">
        <p14:creationId xmlns:p14="http://schemas.microsoft.com/office/powerpoint/2010/main" val="219928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latin typeface="Trebuchet MS" panose="020B0603020202020204" pitchFamily="34" charset="0"/>
              </a:rPr>
              <a:t>The green dots on this slide are non decorative street light poles in the downtown core.  Underground Wiring Districts and historic districts are represented in the shaded areas. </a:t>
            </a:r>
          </a:p>
          <a:p>
            <a:pPr marL="174708" indent="-174708" defTabSz="931774">
              <a:buFont typeface="Arial" panose="020B0604020202020204" pitchFamily="34" charset="0"/>
              <a:buChar char="•"/>
              <a:defRPr/>
            </a:pPr>
            <a:r>
              <a:rPr lang="en-US" dirty="0">
                <a:latin typeface="Trebuchet MS" panose="020B0603020202020204" pitchFamily="34" charset="0"/>
              </a:rPr>
              <a:t>Additionally there are city owned street light poles concentrated on SE Powell, NE Airport Way and NE MLK Boulevard.</a:t>
            </a:r>
          </a:p>
          <a:p>
            <a:pPr marL="174708" indent="-174708" defTabSz="931774">
              <a:buFont typeface="Arial" panose="020B0604020202020204" pitchFamily="34" charset="0"/>
              <a:buChar char="•"/>
              <a:defRPr/>
            </a:pPr>
            <a:r>
              <a:rPr lang="en-US" dirty="0">
                <a:latin typeface="Trebuchet MS" panose="020B0603020202020204" pitchFamily="34" charset="0"/>
              </a:rPr>
              <a:t>Signal light poles are expensive to replace because the entire intersection has to be replaced along with the signal cabinet and ADA requirements, at the same time. </a:t>
            </a:r>
          </a:p>
          <a:p>
            <a:pPr defTabSz="931774">
              <a:defRPr/>
            </a:pPr>
            <a:endParaRPr lang="en-US" dirty="0">
              <a:latin typeface="Trebuchet MS" panose="020B0603020202020204" pitchFamily="34" charset="0"/>
            </a:endParaRPr>
          </a:p>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5</a:t>
            </a:fld>
            <a:endParaRPr lang="en-US"/>
          </a:p>
        </p:txBody>
      </p:sp>
    </p:spTree>
    <p:extLst>
      <p:ext uri="{BB962C8B-B14F-4D97-AF65-F5344CB8AC3E}">
        <p14:creationId xmlns:p14="http://schemas.microsoft.com/office/powerpoint/2010/main" val="179295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This code change update will allow for small cell attachments on city-owned poles in the ROW.  </a:t>
            </a:r>
          </a:p>
          <a:p>
            <a:r>
              <a:rPr lang="en-US" dirty="0"/>
              <a:t>Currently there are no attachments allowed on any poles in the ROW</a:t>
            </a:r>
          </a:p>
        </p:txBody>
      </p:sp>
      <p:sp>
        <p:nvSpPr>
          <p:cNvPr id="4" name="Slide Number Placeholder 3"/>
          <p:cNvSpPr>
            <a:spLocks noGrp="1"/>
          </p:cNvSpPr>
          <p:nvPr>
            <p:ph type="sldNum" sz="quarter" idx="5"/>
          </p:nvPr>
        </p:nvSpPr>
        <p:spPr/>
        <p:txBody>
          <a:bodyPr/>
          <a:lstStyle/>
          <a:p>
            <a:fld id="{911033E6-2307-407E-B61E-5BFC077C063B}" type="slidenum">
              <a:rPr lang="en-US" smtClean="0"/>
              <a:t>6</a:t>
            </a:fld>
            <a:endParaRPr lang="en-US"/>
          </a:p>
        </p:txBody>
      </p:sp>
    </p:spTree>
    <p:extLst>
      <p:ext uri="{BB962C8B-B14F-4D97-AF65-F5344CB8AC3E}">
        <p14:creationId xmlns:p14="http://schemas.microsoft.com/office/powerpoint/2010/main" val="1459820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Underground Wiring Districts</a:t>
            </a:r>
          </a:p>
          <a:p>
            <a:endParaRPr lang="en-US" dirty="0"/>
          </a:p>
          <a:p>
            <a:r>
              <a:rPr lang="en-US" dirty="0"/>
              <a:t>There are four major Underground Wiring Districts, located in downtown Portland, and portions of Grand Ave., Martin Luther King Junior Blvd and NE Airport Way.</a:t>
            </a:r>
          </a:p>
        </p:txBody>
      </p:sp>
      <p:sp>
        <p:nvSpPr>
          <p:cNvPr id="4" name="Slide Number Placeholder 3"/>
          <p:cNvSpPr>
            <a:spLocks noGrp="1"/>
          </p:cNvSpPr>
          <p:nvPr>
            <p:ph type="sldNum" sz="quarter" idx="5"/>
          </p:nvPr>
        </p:nvSpPr>
        <p:spPr/>
        <p:txBody>
          <a:bodyPr/>
          <a:lstStyle/>
          <a:p>
            <a:fld id="{911033E6-2307-407E-B61E-5BFC077C063B}" type="slidenum">
              <a:rPr lang="en-US" smtClean="0"/>
              <a:t>7</a:t>
            </a:fld>
            <a:endParaRPr lang="en-US"/>
          </a:p>
        </p:txBody>
      </p:sp>
    </p:spTree>
    <p:extLst>
      <p:ext uri="{BB962C8B-B14F-4D97-AF65-F5344CB8AC3E}">
        <p14:creationId xmlns:p14="http://schemas.microsoft.com/office/powerpoint/2010/main" val="1708301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15302" lvl="1" indent="-349415">
              <a:buFont typeface="+mj-lt"/>
              <a:buAutoNum type="arabicPeriod"/>
            </a:pPr>
            <a:r>
              <a:rPr lang="en-US" sz="1800" dirty="0"/>
              <a:t>City-owned design that can be provided to many manufacturers for fabrication. This is like the current twin ornamental pole procurement</a:t>
            </a:r>
          </a:p>
          <a:p>
            <a:pPr marL="815302" lvl="1" indent="-349415">
              <a:buFont typeface="+mj-lt"/>
              <a:buAutoNum type="arabicPeriod"/>
            </a:pPr>
            <a:r>
              <a:rPr lang="en-US" sz="1800" dirty="0"/>
              <a:t>Less desirable outcome: Sole source justification for the purchase of a specific pole from a specific manufacturer. This is like the current South Waterfront poles that must be purchased from Valmont</a:t>
            </a:r>
          </a:p>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8</a:t>
            </a:fld>
            <a:endParaRPr lang="en-US"/>
          </a:p>
        </p:txBody>
      </p:sp>
    </p:spTree>
    <p:extLst>
      <p:ext uri="{BB962C8B-B14F-4D97-AF65-F5344CB8AC3E}">
        <p14:creationId xmlns:p14="http://schemas.microsoft.com/office/powerpoint/2010/main" val="349944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defTabSz="931774"/>
            <a:r>
              <a:rPr lang="en-US" sz="1800" dirty="0"/>
              <a:t>Staff anticipated that as the carriers’ networks were built out, there was a possibility that there were not enough locations to satisfy all requests. </a:t>
            </a:r>
          </a:p>
          <a:p>
            <a:pPr marL="465887" lvl="1"/>
            <a:r>
              <a:rPr lang="en-US" sz="1800" dirty="0"/>
              <a:t>We returned to the Design and Landmarks Commissions to discuss this anticipated issue in March 2019.</a:t>
            </a:r>
          </a:p>
          <a:p>
            <a:pPr defTabSz="931774"/>
            <a:r>
              <a:rPr lang="en-US" sz="1800" dirty="0"/>
              <a:t>They recommended instead of using a faux ornamental, to collaborate with participating Commissioners to determine the best possible design for a new street light pole to be used across the City.  </a:t>
            </a:r>
          </a:p>
          <a:p>
            <a:pPr marL="465887" lvl="1"/>
            <a:endParaRPr lang="en-US" sz="1800" dirty="0"/>
          </a:p>
          <a:p>
            <a:endParaRPr lang="en-US" dirty="0"/>
          </a:p>
        </p:txBody>
      </p:sp>
      <p:sp>
        <p:nvSpPr>
          <p:cNvPr id="4" name="Slide Number Placeholder 3"/>
          <p:cNvSpPr>
            <a:spLocks noGrp="1"/>
          </p:cNvSpPr>
          <p:nvPr>
            <p:ph type="sldNum" sz="quarter" idx="5"/>
          </p:nvPr>
        </p:nvSpPr>
        <p:spPr/>
        <p:txBody>
          <a:bodyPr/>
          <a:lstStyle/>
          <a:p>
            <a:fld id="{911033E6-2307-407E-B61E-5BFC077C063B}" type="slidenum">
              <a:rPr lang="en-US" smtClean="0"/>
              <a:t>9</a:t>
            </a:fld>
            <a:endParaRPr lang="en-US"/>
          </a:p>
        </p:txBody>
      </p:sp>
    </p:spTree>
    <p:extLst>
      <p:ext uri="{BB962C8B-B14F-4D97-AF65-F5344CB8AC3E}">
        <p14:creationId xmlns:p14="http://schemas.microsoft.com/office/powerpoint/2010/main" val="2977868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716723" y="5377443"/>
            <a:ext cx="692005"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08728" y="5317211"/>
            <a:ext cx="2305752" cy="639471"/>
          </a:xfrm>
          <a:prstGeom prst="rect">
            <a:avLst/>
          </a:prstGeom>
        </p:spPr>
      </p:pic>
    </p:spTree>
    <p:extLst>
      <p:ext uri="{BB962C8B-B14F-4D97-AF65-F5344CB8AC3E}">
        <p14:creationId xmlns:p14="http://schemas.microsoft.com/office/powerpoint/2010/main" val="93625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950472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392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10"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12" name="TextBox 11"/>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3" name="Straight Connector 12"/>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03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716723" y="5377443"/>
            <a:ext cx="692005" cy="519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08728" y="5317211"/>
            <a:ext cx="2305752" cy="639471"/>
          </a:xfrm>
          <a:prstGeom prst="rect">
            <a:avLst/>
          </a:prstGeom>
        </p:spPr>
      </p:pic>
    </p:spTree>
    <p:extLst>
      <p:ext uri="{BB962C8B-B14F-4D97-AF65-F5344CB8AC3E}">
        <p14:creationId xmlns:p14="http://schemas.microsoft.com/office/powerpoint/2010/main" val="334792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8631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202303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48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1920931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p:nvPr>
        </p:nvSpPr>
        <p:spPr>
          <a:xfrm>
            <a:off x="318201" y="273686"/>
            <a:ext cx="11497728" cy="58585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25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TextBox 3"/>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5" name="Straight Connector 4"/>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Tree>
    <p:extLst>
      <p:ext uri="{BB962C8B-B14F-4D97-AF65-F5344CB8AC3E}">
        <p14:creationId xmlns:p14="http://schemas.microsoft.com/office/powerpoint/2010/main" val="299428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1"/>
          <p:cNvSpPr>
            <a:spLocks noGrp="1"/>
          </p:cNvSpPr>
          <p:nvPr>
            <p:ph type="title" hasCustomPrompt="1"/>
          </p:nvPr>
        </p:nvSpPr>
        <p:spPr/>
        <p:txBody>
          <a:bodyPr/>
          <a:lstStyle/>
          <a:p>
            <a:r>
              <a:rPr lang="en-US" dirty="0">
                <a:solidFill>
                  <a:schemeClr val="bg2">
                    <a:lumMod val="50000"/>
                  </a:schemeClr>
                </a:solidFill>
                <a:latin typeface="Trebuchet MS" charset="0"/>
                <a:ea typeface="Trebuchet MS" charset="0"/>
                <a:cs typeface="Trebuchet MS" charset="0"/>
              </a:rPr>
              <a:t>CATEGORY HERE</a:t>
            </a:r>
          </a:p>
        </p:txBody>
      </p:sp>
      <p:sp>
        <p:nvSpPr>
          <p:cNvPr id="3" name="Content Placeholder 2"/>
          <p:cNvSpPr>
            <a:spLocks noGrp="1"/>
          </p:cNvSpPr>
          <p:nvPr>
            <p:ph idx="1"/>
          </p:nvPr>
        </p:nvSpPr>
        <p:spPr>
          <a:xfrm>
            <a:off x="342586" y="1234441"/>
            <a:ext cx="4851207" cy="4942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sp>
        <p:nvSpPr>
          <p:cNvPr id="8" name="TextBox 7"/>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9" name="Straight Connector 8"/>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70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03620"/>
            <a:ext cx="12192000" cy="754380"/>
          </a:xfrm>
          <a:prstGeom prst="rect">
            <a:avLst/>
          </a:prstGeom>
        </p:spPr>
      </p:pic>
      <p:sp>
        <p:nvSpPr>
          <p:cNvPr id="2" name="Title Placeholder 1"/>
          <p:cNvSpPr>
            <a:spLocks noGrp="1"/>
          </p:cNvSpPr>
          <p:nvPr>
            <p:ph type="title"/>
          </p:nvPr>
        </p:nvSpPr>
        <p:spPr>
          <a:xfrm>
            <a:off x="318201" y="273687"/>
            <a:ext cx="11011216" cy="54012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2586" y="1426465"/>
            <a:ext cx="4851207" cy="47504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342585" y="6447516"/>
            <a:ext cx="4322617"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dirty="0" err="1">
                <a:solidFill>
                  <a:schemeClr val="bg1"/>
                </a:solidFill>
                <a:latin typeface="Trebuchet MS" charset="0"/>
                <a:ea typeface="Trebuchet MS" charset="0"/>
                <a:cs typeface="Trebuchet MS" charset="0"/>
              </a:rPr>
              <a:t>Portlandoregon.gov</a:t>
            </a:r>
            <a:r>
              <a:rPr lang="en-US" sz="1100" b="0" i="0" dirty="0">
                <a:solidFill>
                  <a:schemeClr val="bg1"/>
                </a:solidFill>
                <a:latin typeface="Trebuchet MS" charset="0"/>
                <a:ea typeface="Trebuchet MS" charset="0"/>
                <a:cs typeface="Trebuchet MS" charset="0"/>
              </a:rPr>
              <a:t>/transportation</a:t>
            </a:r>
          </a:p>
          <a:p>
            <a:endParaRPr lang="en-US" sz="1100" b="0" i="0" dirty="0">
              <a:solidFill>
                <a:schemeClr val="bg1"/>
              </a:solidFill>
              <a:latin typeface="Trebuchet MS" charset="0"/>
              <a:ea typeface="Trebuchet MS" charset="0"/>
              <a:cs typeface="Trebuchet MS" charset="0"/>
            </a:endParaRPr>
          </a:p>
        </p:txBody>
      </p:sp>
      <p:sp>
        <p:nvSpPr>
          <p:cNvPr id="10" name="TextBox 9"/>
          <p:cNvSpPr txBox="1"/>
          <p:nvPr userDrawn="1"/>
        </p:nvSpPr>
        <p:spPr>
          <a:xfrm>
            <a:off x="11362865" y="6447516"/>
            <a:ext cx="634791"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dirty="0">
              <a:solidFill>
                <a:schemeClr val="bg1"/>
              </a:solidFill>
            </a:endParaRPr>
          </a:p>
        </p:txBody>
      </p:sp>
      <p:cxnSp>
        <p:nvCxnSpPr>
          <p:cNvPr id="12" name="Straight Connector 11"/>
          <p:cNvCxnSpPr/>
          <p:nvPr userDrawn="1"/>
        </p:nvCxnSpPr>
        <p:spPr>
          <a:xfrm>
            <a:off x="11547617" y="6686977"/>
            <a:ext cx="26831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bwMode="auto">
          <a:xfrm>
            <a:off x="8927575" y="6292713"/>
            <a:ext cx="611523"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549400" y="6252612"/>
            <a:ext cx="1954136" cy="541954"/>
          </a:xfrm>
          <a:prstGeom prst="rect">
            <a:avLst/>
          </a:prstGeom>
        </p:spPr>
      </p:pic>
      <p:cxnSp>
        <p:nvCxnSpPr>
          <p:cNvPr id="19" name="Straight Connector 18"/>
          <p:cNvCxnSpPr/>
          <p:nvPr userDrawn="1"/>
        </p:nvCxnSpPr>
        <p:spPr>
          <a:xfrm>
            <a:off x="425568" y="751742"/>
            <a:ext cx="11326368" cy="0"/>
          </a:xfrm>
          <a:prstGeom prst="line">
            <a:avLst/>
          </a:prstGeom>
          <a:ln w="158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619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christopher.wier@portlandoregon.gov" TargetMode="External"/><Relationship Id="rId7" Type="http://schemas.openxmlformats.org/officeDocument/2006/relationships/hyperlink" Target="http://bit.ly/13EWaC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tel:(503)%20823-6868" TargetMode="External"/><Relationship Id="rId5" Type="http://schemas.openxmlformats.org/officeDocument/2006/relationships/hyperlink" Target="tel:(503)%20823-5185" TargetMode="Externa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hyperlink" Target="https://www.portlandoregon.gov/citycode/article/37944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59488" y="273686"/>
            <a:ext cx="11802139" cy="1609978"/>
          </a:xfrm>
        </p:spPr>
        <p:txBody>
          <a:bodyPr>
            <a:normAutofit/>
          </a:bodyPr>
          <a:lstStyle/>
          <a:p>
            <a:pPr algn="ctr"/>
            <a:r>
              <a:rPr lang="en-US" sz="4400" dirty="0"/>
              <a:t>Underground Wiring District Code Change</a:t>
            </a:r>
          </a:p>
        </p:txBody>
      </p:sp>
      <p:sp>
        <p:nvSpPr>
          <p:cNvPr id="4" name="Title 1"/>
          <p:cNvSpPr txBox="1">
            <a:spLocks/>
          </p:cNvSpPr>
          <p:nvPr/>
        </p:nvSpPr>
        <p:spPr>
          <a:xfrm>
            <a:off x="301336" y="5118760"/>
            <a:ext cx="7554192" cy="540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bg1"/>
                </a:solidFill>
                <a:latin typeface="Trebuchet MS" charset="0"/>
                <a:ea typeface="Trebuchet MS" charset="0"/>
                <a:cs typeface="Trebuchet MS" charset="0"/>
              </a:defRPr>
            </a:lvl1pPr>
          </a:lstStyle>
          <a:p>
            <a:r>
              <a:rPr lang="en-US" sz="1800" b="0" i="1" dirty="0">
                <a:solidFill>
                  <a:prstClr val="white"/>
                </a:solidFill>
              </a:rPr>
              <a:t>4/24/19 City Council Item #360 </a:t>
            </a:r>
          </a:p>
        </p:txBody>
      </p:sp>
    </p:spTree>
    <p:extLst>
      <p:ext uri="{BB962C8B-B14F-4D97-AF65-F5344CB8AC3E}">
        <p14:creationId xmlns:p14="http://schemas.microsoft.com/office/powerpoint/2010/main" val="131086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1F09-7083-45FC-89DD-A9BC4C896611}"/>
              </a:ext>
            </a:extLst>
          </p:cNvPr>
          <p:cNvSpPr>
            <a:spLocks noGrp="1"/>
          </p:cNvSpPr>
          <p:nvPr>
            <p:ph type="title"/>
          </p:nvPr>
        </p:nvSpPr>
        <p:spPr/>
        <p:txBody>
          <a:bodyPr/>
          <a:lstStyle/>
          <a:p>
            <a:r>
              <a:rPr lang="en-US" dirty="0"/>
              <a:t>PBOT Proposed Amendment</a:t>
            </a:r>
          </a:p>
        </p:txBody>
      </p:sp>
      <p:sp>
        <p:nvSpPr>
          <p:cNvPr id="3" name="Content Placeholder 2">
            <a:extLst>
              <a:ext uri="{FF2B5EF4-FFF2-40B4-BE49-F238E27FC236}">
                <a16:creationId xmlns:a16="http://schemas.microsoft.com/office/drawing/2014/main" id="{A5E7FAAD-3276-4BC6-8D72-BCC72C733CA1}"/>
              </a:ext>
            </a:extLst>
          </p:cNvPr>
          <p:cNvSpPr>
            <a:spLocks noGrp="1"/>
          </p:cNvSpPr>
          <p:nvPr>
            <p:ph idx="1"/>
          </p:nvPr>
        </p:nvSpPr>
        <p:spPr>
          <a:xfrm>
            <a:off x="342586" y="1426465"/>
            <a:ext cx="10578259" cy="4750499"/>
          </a:xfrm>
        </p:spPr>
        <p:txBody>
          <a:bodyPr/>
          <a:lstStyle/>
          <a:p>
            <a:pPr marL="0" indent="0">
              <a:buNone/>
            </a:pPr>
            <a:r>
              <a:rPr lang="en-US" sz="1800" dirty="0"/>
              <a:t>PBOT would like to offer an amendment stating our intent to return and report back to City Council once a final design has been determined for the new street light pole.</a:t>
            </a:r>
          </a:p>
          <a:p>
            <a:endParaRPr lang="en-US" dirty="0"/>
          </a:p>
          <a:p>
            <a:endParaRPr lang="en-US" dirty="0"/>
          </a:p>
          <a:p>
            <a:pPr marL="0" indent="0">
              <a:buNone/>
            </a:pPr>
            <a:r>
              <a:rPr lang="en-US" sz="2000" dirty="0"/>
              <a:t>Amendment to Council Item 360, April 24, 2019 – Streetlight Design Staff Report</a:t>
            </a:r>
          </a:p>
          <a:p>
            <a:pPr marL="0" indent="0">
              <a:buNone/>
            </a:pPr>
            <a:endParaRPr lang="en-US" sz="2000" dirty="0"/>
          </a:p>
          <a:p>
            <a:pPr marL="0" indent="0">
              <a:buNone/>
            </a:pPr>
            <a:r>
              <a:rPr lang="en-US" sz="2000" dirty="0"/>
              <a:t>City staff will bring a Report to Council for adoption on the new streetlight pole design to be used throughout the City by the end of summer 2020. </a:t>
            </a:r>
          </a:p>
        </p:txBody>
      </p:sp>
    </p:spTree>
    <p:extLst>
      <p:ext uri="{BB962C8B-B14F-4D97-AF65-F5344CB8AC3E}">
        <p14:creationId xmlns:p14="http://schemas.microsoft.com/office/powerpoint/2010/main" val="1511429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3DF8-62F1-4B67-9C67-FCC5FBF89278}"/>
              </a:ext>
            </a:extLst>
          </p:cNvPr>
          <p:cNvSpPr>
            <a:spLocks noGrp="1"/>
          </p:cNvSpPr>
          <p:nvPr>
            <p:ph type="title"/>
          </p:nvPr>
        </p:nvSpPr>
        <p:spPr/>
        <p:txBody>
          <a:bodyPr/>
          <a:lstStyle/>
          <a:p>
            <a:r>
              <a:rPr lang="en-US" dirty="0"/>
              <a:t>Contact Information.</a:t>
            </a:r>
          </a:p>
        </p:txBody>
      </p:sp>
      <p:sp>
        <p:nvSpPr>
          <p:cNvPr id="3" name="Content Placeholder 2">
            <a:extLst>
              <a:ext uri="{FF2B5EF4-FFF2-40B4-BE49-F238E27FC236}">
                <a16:creationId xmlns:a16="http://schemas.microsoft.com/office/drawing/2014/main" id="{63367766-69F2-400D-9F2A-B1D3F2B178FC}"/>
              </a:ext>
            </a:extLst>
          </p:cNvPr>
          <p:cNvSpPr>
            <a:spLocks noGrp="1"/>
          </p:cNvSpPr>
          <p:nvPr>
            <p:ph idx="1"/>
          </p:nvPr>
        </p:nvSpPr>
        <p:spPr>
          <a:xfrm>
            <a:off x="445967" y="1122948"/>
            <a:ext cx="4853397" cy="4747916"/>
          </a:xfrm>
        </p:spPr>
        <p:txBody>
          <a:bodyPr>
            <a:noAutofit/>
          </a:bodyPr>
          <a:lstStyle/>
          <a:p>
            <a:pPr marL="800100" lvl="1" indent="-342900">
              <a:buFont typeface="+mj-lt"/>
              <a:buAutoNum type="arabicPeriod"/>
            </a:pPr>
            <a:endParaRPr lang="en-US" sz="1800" dirty="0"/>
          </a:p>
          <a:p>
            <a:pPr marL="0" indent="0">
              <a:buNone/>
            </a:pPr>
            <a:endParaRPr lang="en-US" sz="1800" dirty="0"/>
          </a:p>
          <a:p>
            <a:pPr marL="0" indent="0">
              <a:buNone/>
            </a:pPr>
            <a:endParaRPr lang="en-US" sz="1800" dirty="0"/>
          </a:p>
          <a:p>
            <a:pPr marL="288925" indent="0">
              <a:buNone/>
            </a:pPr>
            <a:r>
              <a:rPr lang="en-US" sz="2400" dirty="0">
                <a:solidFill>
                  <a:srgbClr val="4D4D4F"/>
                </a:solidFill>
              </a:rPr>
              <a:t>Anne Hill, PBOT</a:t>
            </a:r>
          </a:p>
          <a:p>
            <a:pPr marL="288925" indent="0">
              <a:buNone/>
            </a:pPr>
            <a:r>
              <a:rPr lang="en-US" sz="2400" dirty="0">
                <a:solidFill>
                  <a:srgbClr val="4D4D4F"/>
                </a:solidFill>
                <a:hlinkClick r:id="rId3"/>
              </a:rPr>
              <a:t>Anne.hill@portlandoregon.gov</a:t>
            </a:r>
            <a:endParaRPr lang="en-US" sz="2400" dirty="0">
              <a:solidFill>
                <a:srgbClr val="4D4D4F"/>
              </a:solidFill>
            </a:endParaRPr>
          </a:p>
          <a:p>
            <a:pPr marL="288925" indent="0">
              <a:buNone/>
            </a:pPr>
            <a:r>
              <a:rPr lang="en-US" sz="2400" dirty="0">
                <a:solidFill>
                  <a:srgbClr val="4D4D4F"/>
                </a:solidFill>
              </a:rPr>
              <a:t>503-823-7239</a:t>
            </a:r>
          </a:p>
        </p:txBody>
      </p:sp>
      <p:pic>
        <p:nvPicPr>
          <p:cNvPr id="6" name="Picture 5">
            <a:extLst>
              <a:ext uri="{FF2B5EF4-FFF2-40B4-BE49-F238E27FC236}">
                <a16:creationId xmlns:a16="http://schemas.microsoft.com/office/drawing/2014/main" id="{34F6C814-D973-46CC-8FBB-22A8B6A12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755" y="988953"/>
            <a:ext cx="5964382" cy="3618672"/>
          </a:xfrm>
          <a:prstGeom prst="rect">
            <a:avLst/>
          </a:prstGeom>
        </p:spPr>
      </p:pic>
      <p:sp>
        <p:nvSpPr>
          <p:cNvPr id="4" name="Rectangle 3">
            <a:extLst>
              <a:ext uri="{FF2B5EF4-FFF2-40B4-BE49-F238E27FC236}">
                <a16:creationId xmlns:a16="http://schemas.microsoft.com/office/drawing/2014/main" id="{EBC9932A-F522-4FC4-A1BF-FF22A10FC482}"/>
              </a:ext>
            </a:extLst>
          </p:cNvPr>
          <p:cNvSpPr/>
          <p:nvPr/>
        </p:nvSpPr>
        <p:spPr>
          <a:xfrm>
            <a:off x="445967" y="4916757"/>
            <a:ext cx="11430842" cy="954107"/>
          </a:xfrm>
          <a:prstGeom prst="rect">
            <a:avLst/>
          </a:prstGeom>
        </p:spPr>
        <p:txBody>
          <a:bodyPr wrap="square">
            <a:spAutoFit/>
          </a:bodyPr>
          <a:lstStyle/>
          <a:p>
            <a:pPr>
              <a:spcAft>
                <a:spcPts val="800"/>
              </a:spcAft>
            </a:pPr>
            <a:r>
              <a:rPr lang="en-US" sz="1400" i="1" dirty="0">
                <a:latin typeface="Trebuchet MS" charset="0"/>
                <a:ea typeface="Trebuchet MS" charset="0"/>
                <a:cs typeface="Trebuchet MS" charset="0"/>
              </a:rPr>
              <a:t>The City of Portland complies with all non‐discrimination, Civil Rights laws including Civil Rights Title VI and ADA Title II. To help ensure equal access to City programs, services and activities, the City of Portland will reasonably modify policies/procedures and provide auxiliary aids/services to persons with disabilities. Call </a:t>
            </a:r>
            <a:r>
              <a:rPr lang="en-US" sz="1400" i="1" dirty="0">
                <a:solidFill>
                  <a:srgbClr val="1155CC"/>
                </a:solidFill>
                <a:latin typeface="Trebuchet MS" charset="0"/>
                <a:ea typeface="Trebuchet MS" charset="0"/>
                <a:cs typeface="Trebuchet MS" charset="0"/>
                <a:hlinkClick r:id="rId5"/>
              </a:rPr>
              <a:t>503-823-5185</a:t>
            </a:r>
            <a:r>
              <a:rPr lang="en-US" sz="1400" i="1" dirty="0">
                <a:latin typeface="Trebuchet MS" charset="0"/>
                <a:ea typeface="Trebuchet MS" charset="0"/>
                <a:cs typeface="Trebuchet MS" charset="0"/>
              </a:rPr>
              <a:t>, TTY </a:t>
            </a:r>
            <a:r>
              <a:rPr lang="en-US" sz="1400" i="1" dirty="0">
                <a:solidFill>
                  <a:srgbClr val="1155CC"/>
                </a:solidFill>
                <a:latin typeface="Trebuchet MS" charset="0"/>
                <a:ea typeface="Trebuchet MS" charset="0"/>
                <a:cs typeface="Trebuchet MS" charset="0"/>
                <a:hlinkClick r:id="rId6"/>
              </a:rPr>
              <a:t>503-823-6868</a:t>
            </a:r>
            <a:r>
              <a:rPr lang="en-US" sz="1400" i="1" dirty="0">
                <a:latin typeface="Trebuchet MS" charset="0"/>
                <a:ea typeface="Trebuchet MS" charset="0"/>
                <a:cs typeface="Trebuchet MS" charset="0"/>
              </a:rPr>
              <a:t> or Oregon Relay Service: 711 with such requests, or visit </a:t>
            </a:r>
            <a:r>
              <a:rPr lang="en-US" sz="1400" i="1" dirty="0">
                <a:solidFill>
                  <a:srgbClr val="0000FF"/>
                </a:solidFill>
                <a:latin typeface="Trebuchet MS" charset="0"/>
                <a:ea typeface="Trebuchet MS" charset="0"/>
                <a:cs typeface="Trebuchet MS" charset="0"/>
                <a:hlinkClick r:id="rId7"/>
              </a:rPr>
              <a:t>http://bit.ly/13EWaCg</a:t>
            </a:r>
            <a:endParaRPr lang="en-US" sz="1400" dirty="0">
              <a:latin typeface="Trebuchet MS" charset="0"/>
              <a:ea typeface="Trebuchet MS" charset="0"/>
              <a:cs typeface="Trebuchet MS" charset="0"/>
            </a:endParaRPr>
          </a:p>
        </p:txBody>
      </p:sp>
    </p:spTree>
    <p:extLst>
      <p:ext uri="{BB962C8B-B14F-4D97-AF65-F5344CB8AC3E}">
        <p14:creationId xmlns:p14="http://schemas.microsoft.com/office/powerpoint/2010/main" val="2097400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2B72D-AB34-41F1-826F-75F114CD7897}"/>
              </a:ext>
            </a:extLst>
          </p:cNvPr>
          <p:cNvSpPr>
            <a:spLocks noGrp="1"/>
          </p:cNvSpPr>
          <p:nvPr>
            <p:ph type="title"/>
          </p:nvPr>
        </p:nvSpPr>
        <p:spPr/>
        <p:txBody>
          <a:bodyPr/>
          <a:lstStyle/>
          <a:p>
            <a:r>
              <a:rPr lang="en-US" dirty="0"/>
              <a:t>Outline</a:t>
            </a:r>
          </a:p>
        </p:txBody>
      </p:sp>
      <p:sp>
        <p:nvSpPr>
          <p:cNvPr id="3" name="TextBox 2">
            <a:extLst>
              <a:ext uri="{FF2B5EF4-FFF2-40B4-BE49-F238E27FC236}">
                <a16:creationId xmlns:a16="http://schemas.microsoft.com/office/drawing/2014/main" id="{0F65245B-3DBD-4627-946E-FD8FA416E446}"/>
              </a:ext>
            </a:extLst>
          </p:cNvPr>
          <p:cNvSpPr txBox="1"/>
          <p:nvPr/>
        </p:nvSpPr>
        <p:spPr>
          <a:xfrm>
            <a:off x="609600" y="2076651"/>
            <a:ext cx="6857999" cy="2708434"/>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000" dirty="0"/>
              <a:t>Background: Small Wireless Facilities</a:t>
            </a:r>
          </a:p>
          <a:p>
            <a:pPr marL="457200" indent="-457200">
              <a:spcAft>
                <a:spcPts val="600"/>
              </a:spcAft>
              <a:buFont typeface="Arial" panose="020B0604020202020204" pitchFamily="34" charset="0"/>
              <a:buChar char="•"/>
            </a:pPr>
            <a:r>
              <a:rPr lang="en-US" sz="2000" dirty="0"/>
              <a:t>City Owned Street Light Poles</a:t>
            </a:r>
          </a:p>
          <a:p>
            <a:pPr marL="457200" indent="-457200">
              <a:spcAft>
                <a:spcPts val="600"/>
              </a:spcAft>
              <a:buFont typeface="Arial" panose="020B0604020202020204" pitchFamily="34" charset="0"/>
              <a:buChar char="•"/>
            </a:pPr>
            <a:r>
              <a:rPr lang="en-US" sz="2000" dirty="0"/>
              <a:t>City Code Update – Underground Wiring District</a:t>
            </a:r>
          </a:p>
          <a:p>
            <a:pPr marL="457200" indent="-457200">
              <a:spcAft>
                <a:spcPts val="600"/>
              </a:spcAft>
              <a:buFont typeface="Arial" panose="020B0604020202020204" pitchFamily="34" charset="0"/>
              <a:buChar char="•"/>
            </a:pPr>
            <a:r>
              <a:rPr lang="en-US" sz="2000" dirty="0"/>
              <a:t>Underground Wiring District Maps</a:t>
            </a:r>
          </a:p>
          <a:p>
            <a:pPr marL="457200" indent="-457200">
              <a:spcAft>
                <a:spcPts val="600"/>
              </a:spcAft>
              <a:buFont typeface="Arial" panose="020B0604020202020204" pitchFamily="34" charset="0"/>
              <a:buChar char="•"/>
            </a:pPr>
            <a:r>
              <a:rPr lang="en-US" sz="2000" dirty="0"/>
              <a:t>Underground Wiring District Code Update Public Outreach</a:t>
            </a:r>
          </a:p>
          <a:p>
            <a:pPr marL="457200" indent="-457200">
              <a:spcAft>
                <a:spcPts val="600"/>
              </a:spcAft>
              <a:buFont typeface="Arial" panose="020B0604020202020204" pitchFamily="34" charset="0"/>
              <a:buChar char="•"/>
            </a:pPr>
            <a:r>
              <a:rPr lang="en-US" sz="2000" dirty="0"/>
              <a:t>Street Light Pole Design Process</a:t>
            </a:r>
          </a:p>
          <a:p>
            <a:pPr marL="457200" indent="-457200">
              <a:spcAft>
                <a:spcPts val="600"/>
              </a:spcAft>
              <a:buFont typeface="Arial" panose="020B0604020202020204" pitchFamily="34" charset="0"/>
              <a:buChar char="•"/>
            </a:pPr>
            <a:r>
              <a:rPr lang="en-US" sz="2000" dirty="0"/>
              <a:t>PBOT Proposed Amendment</a:t>
            </a:r>
            <a:endParaRPr lang="en-US" dirty="0"/>
          </a:p>
        </p:txBody>
      </p:sp>
      <p:pic>
        <p:nvPicPr>
          <p:cNvPr id="4" name="Shape 260">
            <a:extLst>
              <a:ext uri="{FF2B5EF4-FFF2-40B4-BE49-F238E27FC236}">
                <a16:creationId xmlns:a16="http://schemas.microsoft.com/office/drawing/2014/main" id="{769EFC64-72A5-4CF7-9B9E-266CA3002DE4}"/>
              </a:ext>
            </a:extLst>
          </p:cNvPr>
          <p:cNvPicPr preferRelativeResize="0"/>
          <p:nvPr/>
        </p:nvPicPr>
        <p:blipFill>
          <a:blip r:embed="rId3">
            <a:alphaModFix/>
          </a:blip>
          <a:stretch>
            <a:fillRect/>
          </a:stretch>
        </p:blipFill>
        <p:spPr>
          <a:xfrm>
            <a:off x="7696900" y="2076651"/>
            <a:ext cx="2972163" cy="2704697"/>
          </a:xfrm>
          <a:prstGeom prst="rect">
            <a:avLst/>
          </a:prstGeom>
          <a:noFill/>
          <a:ln>
            <a:noFill/>
          </a:ln>
        </p:spPr>
      </p:pic>
    </p:spTree>
    <p:extLst>
      <p:ext uri="{BB962C8B-B14F-4D97-AF65-F5344CB8AC3E}">
        <p14:creationId xmlns:p14="http://schemas.microsoft.com/office/powerpoint/2010/main" val="340213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2B72D-AB34-41F1-826F-75F114CD7897}"/>
              </a:ext>
            </a:extLst>
          </p:cNvPr>
          <p:cNvSpPr>
            <a:spLocks noGrp="1"/>
          </p:cNvSpPr>
          <p:nvPr>
            <p:ph type="title"/>
          </p:nvPr>
        </p:nvSpPr>
        <p:spPr/>
        <p:txBody>
          <a:bodyPr/>
          <a:lstStyle/>
          <a:p>
            <a:r>
              <a:rPr lang="en-US" dirty="0"/>
              <a:t>Background: Small Wireless Facilities</a:t>
            </a:r>
          </a:p>
        </p:txBody>
      </p:sp>
      <p:pic>
        <p:nvPicPr>
          <p:cNvPr id="4" name="Picture 3">
            <a:extLst>
              <a:ext uri="{FF2B5EF4-FFF2-40B4-BE49-F238E27FC236}">
                <a16:creationId xmlns:a16="http://schemas.microsoft.com/office/drawing/2014/main" id="{2C33629A-9121-4F6C-8A34-1C58D7E12BE5}"/>
              </a:ext>
            </a:extLst>
          </p:cNvPr>
          <p:cNvPicPr>
            <a:picLocks noChangeAspect="1"/>
          </p:cNvPicPr>
          <p:nvPr/>
        </p:nvPicPr>
        <p:blipFill>
          <a:blip r:embed="rId3"/>
          <a:stretch>
            <a:fillRect/>
          </a:stretch>
        </p:blipFill>
        <p:spPr>
          <a:xfrm>
            <a:off x="6783199" y="933981"/>
            <a:ext cx="5066215" cy="3316511"/>
          </a:xfrm>
          <a:prstGeom prst="rect">
            <a:avLst/>
          </a:prstGeom>
        </p:spPr>
      </p:pic>
      <p:sp>
        <p:nvSpPr>
          <p:cNvPr id="6" name="Text Placeholder 1">
            <a:extLst>
              <a:ext uri="{FF2B5EF4-FFF2-40B4-BE49-F238E27FC236}">
                <a16:creationId xmlns:a16="http://schemas.microsoft.com/office/drawing/2014/main" id="{7F750E8E-A76F-4D24-A465-BC9182DFBF65}"/>
              </a:ext>
            </a:extLst>
          </p:cNvPr>
          <p:cNvSpPr txBox="1">
            <a:spLocks/>
          </p:cNvSpPr>
          <p:nvPr/>
        </p:nvSpPr>
        <p:spPr>
          <a:xfrm>
            <a:off x="8144534" y="4250492"/>
            <a:ext cx="3704880" cy="189851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800" dirty="0"/>
              <a:t>Small cells or distributed antenna systems (DAS) — short range, low‐powered cellular radio access</a:t>
            </a:r>
          </a:p>
          <a:p>
            <a:pPr>
              <a:spcAft>
                <a:spcPts val="600"/>
              </a:spcAft>
            </a:pPr>
            <a:r>
              <a:rPr lang="en-US" sz="1800" dirty="0"/>
              <a:t>Small because these mobile phone base stations have: </a:t>
            </a:r>
          </a:p>
          <a:p>
            <a:pPr lvl="1">
              <a:spcAft>
                <a:spcPts val="300"/>
              </a:spcAft>
              <a:buFont typeface="Courier New" panose="02070309020205020404" pitchFamily="49" charset="0"/>
              <a:buChar char="o"/>
            </a:pPr>
            <a:r>
              <a:rPr lang="en-US" sz="1800" dirty="0"/>
              <a:t>Shorter range and handle fewer calls/sessions</a:t>
            </a:r>
          </a:p>
          <a:p>
            <a:pPr lvl="1">
              <a:spcAft>
                <a:spcPts val="300"/>
              </a:spcAft>
              <a:buFont typeface="Courier New" panose="02070309020205020404" pitchFamily="49" charset="0"/>
              <a:buChar char="o"/>
            </a:pPr>
            <a:r>
              <a:rPr lang="en-US" sz="1800" dirty="0"/>
              <a:t>Not because of physical size </a:t>
            </a:r>
          </a:p>
        </p:txBody>
      </p:sp>
      <p:pic>
        <p:nvPicPr>
          <p:cNvPr id="7" name="Picture 6">
            <a:extLst>
              <a:ext uri="{FF2B5EF4-FFF2-40B4-BE49-F238E27FC236}">
                <a16:creationId xmlns:a16="http://schemas.microsoft.com/office/drawing/2014/main" id="{BE6D40D7-5E74-4543-9723-9E157470BC6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586" y="1329751"/>
            <a:ext cx="6655458" cy="5110203"/>
          </a:xfrm>
          <a:prstGeom prst="rect">
            <a:avLst/>
          </a:prstGeom>
          <a:noFill/>
        </p:spPr>
      </p:pic>
    </p:spTree>
    <p:extLst>
      <p:ext uri="{BB962C8B-B14F-4D97-AF65-F5344CB8AC3E}">
        <p14:creationId xmlns:p14="http://schemas.microsoft.com/office/powerpoint/2010/main" val="156884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201" y="245112"/>
            <a:ext cx="11011216" cy="540129"/>
          </a:xfrm>
        </p:spPr>
        <p:txBody>
          <a:bodyPr/>
          <a:lstStyle/>
          <a:p>
            <a:r>
              <a:rPr lang="en-US" dirty="0"/>
              <a:t>City Owned Street Light Poles</a:t>
            </a:r>
          </a:p>
        </p:txBody>
      </p:sp>
      <p:sp>
        <p:nvSpPr>
          <p:cNvPr id="3" name="Content Placeholder 2"/>
          <p:cNvSpPr>
            <a:spLocks noGrp="1"/>
          </p:cNvSpPr>
          <p:nvPr>
            <p:ph idx="1"/>
          </p:nvPr>
        </p:nvSpPr>
        <p:spPr>
          <a:xfrm>
            <a:off x="318201" y="1175194"/>
            <a:ext cx="6188616" cy="4654105"/>
          </a:xfrm>
        </p:spPr>
        <p:txBody>
          <a:bodyPr>
            <a:normAutofit/>
          </a:bodyPr>
          <a:lstStyle/>
          <a:p>
            <a:r>
              <a:rPr lang="en-US" sz="1800" dirty="0"/>
              <a:t>City code restricts attachments to poles in the right of way in Underground Wiring Districts.  </a:t>
            </a:r>
          </a:p>
          <a:p>
            <a:r>
              <a:rPr lang="en-US" sz="1800" dirty="0"/>
              <a:t>Most of downtown Portland is located in an Underground Wiring District.</a:t>
            </a:r>
          </a:p>
          <a:p>
            <a:r>
              <a:rPr lang="en-US" sz="1800" dirty="0"/>
              <a:t>In downtown Portland, the only poles in the right of way are city owned poles.</a:t>
            </a:r>
          </a:p>
          <a:p>
            <a:r>
              <a:rPr lang="en-US" sz="1800" dirty="0"/>
              <a:t>In Spring 2018, PBOT staff briefed the Design Commission and Historic Landmarks Commission on potential small wireless facility impacts on Portland’s right of way.</a:t>
            </a:r>
          </a:p>
          <a:p>
            <a:r>
              <a:rPr lang="en-US" sz="1800" dirty="0"/>
              <a:t>The Commissions advised staff to create an inventory of street light poles in the right of way, supported no above ground cabinets, no monopoles and the requirement of shrouding.</a:t>
            </a:r>
          </a:p>
          <a:p>
            <a:endParaRPr lang="en-US" sz="1800" dirty="0"/>
          </a:p>
        </p:txBody>
      </p:sp>
      <p:pic>
        <p:nvPicPr>
          <p:cNvPr id="4" name="Picture 3">
            <a:extLst>
              <a:ext uri="{FF2B5EF4-FFF2-40B4-BE49-F238E27FC236}">
                <a16:creationId xmlns:a16="http://schemas.microsoft.com/office/drawing/2014/main" id="{A36AD59A-0A2E-4750-A338-37CA53EFF6E6}"/>
              </a:ext>
            </a:extLst>
          </p:cNvPr>
          <p:cNvPicPr>
            <a:picLocks noChangeAspect="1"/>
          </p:cNvPicPr>
          <p:nvPr/>
        </p:nvPicPr>
        <p:blipFill>
          <a:blip r:embed="rId3"/>
          <a:stretch>
            <a:fillRect/>
          </a:stretch>
        </p:blipFill>
        <p:spPr>
          <a:xfrm>
            <a:off x="6719830" y="914250"/>
            <a:ext cx="4994621" cy="5029500"/>
          </a:xfrm>
          <a:prstGeom prst="rect">
            <a:avLst/>
          </a:prstGeom>
        </p:spPr>
      </p:pic>
    </p:spTree>
    <p:extLst>
      <p:ext uri="{BB962C8B-B14F-4D97-AF65-F5344CB8AC3E}">
        <p14:creationId xmlns:p14="http://schemas.microsoft.com/office/powerpoint/2010/main" val="48522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69740-C5AF-4044-B1E0-E57AD0574F01}"/>
              </a:ext>
            </a:extLst>
          </p:cNvPr>
          <p:cNvSpPr>
            <a:spLocks noGrp="1"/>
          </p:cNvSpPr>
          <p:nvPr>
            <p:ph type="title"/>
          </p:nvPr>
        </p:nvSpPr>
        <p:spPr/>
        <p:txBody>
          <a:bodyPr/>
          <a:lstStyle/>
          <a:p>
            <a:r>
              <a:rPr lang="en-US" dirty="0"/>
              <a:t>City Owned Street Light Poles</a:t>
            </a:r>
          </a:p>
        </p:txBody>
      </p:sp>
      <p:sp>
        <p:nvSpPr>
          <p:cNvPr id="11" name="Content Placeholder 2">
            <a:extLst>
              <a:ext uri="{FF2B5EF4-FFF2-40B4-BE49-F238E27FC236}">
                <a16:creationId xmlns:a16="http://schemas.microsoft.com/office/drawing/2014/main" id="{BB2D92CB-F7B7-4C8C-B12E-29072F01A6A8}"/>
              </a:ext>
            </a:extLst>
          </p:cNvPr>
          <p:cNvSpPr txBox="1">
            <a:spLocks/>
          </p:cNvSpPr>
          <p:nvPr/>
        </p:nvSpPr>
        <p:spPr>
          <a:xfrm>
            <a:off x="318200" y="923926"/>
            <a:ext cx="4291899" cy="5076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latin typeface="Trebuchet MS" panose="020B0603020202020204" pitchFamily="34" charset="0"/>
            </a:endParaRPr>
          </a:p>
          <a:p>
            <a:r>
              <a:rPr lang="en-US" sz="2000" dirty="0">
                <a:latin typeface="Trebuchet MS" panose="020B0603020202020204" pitchFamily="34" charset="0"/>
              </a:rPr>
              <a:t>PBOT staff have completed an inventory of street light poles in the underground wiring district</a:t>
            </a:r>
          </a:p>
          <a:p>
            <a:pPr marL="285750" indent="-285750"/>
            <a:r>
              <a:rPr lang="en-US" sz="2000" dirty="0">
                <a:latin typeface="Trebuchet MS" panose="020B0603020202020204" pitchFamily="34" charset="0"/>
              </a:rPr>
              <a:t>All inventoried street lights are non decorative poles.</a:t>
            </a:r>
          </a:p>
          <a:p>
            <a:pPr marL="285750" indent="-285750"/>
            <a:r>
              <a:rPr lang="en-US" sz="2000" dirty="0">
                <a:latin typeface="Trebuchet MS" panose="020B0603020202020204" pitchFamily="34" charset="0"/>
              </a:rPr>
              <a:t>The initial City owned street light pole inventory to be released includes non-decorative street light poles. </a:t>
            </a:r>
          </a:p>
          <a:p>
            <a:pPr marL="285750" indent="-285750"/>
            <a:r>
              <a:rPr lang="en-US" sz="2000" dirty="0">
                <a:latin typeface="Trebuchet MS" panose="020B0603020202020204" pitchFamily="34" charset="0"/>
              </a:rPr>
              <a:t>There are areas without city owned pole locations in downtown Portland.</a:t>
            </a:r>
          </a:p>
        </p:txBody>
      </p:sp>
      <p:pic>
        <p:nvPicPr>
          <p:cNvPr id="15" name="Picture 14">
            <a:extLst>
              <a:ext uri="{FF2B5EF4-FFF2-40B4-BE49-F238E27FC236}">
                <a16:creationId xmlns:a16="http://schemas.microsoft.com/office/drawing/2014/main" id="{68FB2BDE-DB03-4CFE-A7CC-173A78AB23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867" y="937642"/>
            <a:ext cx="7097754" cy="4982718"/>
          </a:xfrm>
          <a:prstGeom prst="rect">
            <a:avLst/>
          </a:prstGeom>
        </p:spPr>
      </p:pic>
      <p:pic>
        <p:nvPicPr>
          <p:cNvPr id="8" name="Content Placeholder 7">
            <a:extLst>
              <a:ext uri="{FF2B5EF4-FFF2-40B4-BE49-F238E27FC236}">
                <a16:creationId xmlns:a16="http://schemas.microsoft.com/office/drawing/2014/main" id="{98A4B8B6-A0C3-43C6-9B04-47BDD76B460E}"/>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91003" r="72310"/>
          <a:stretch/>
        </p:blipFill>
        <p:spPr>
          <a:xfrm>
            <a:off x="4610099" y="5606037"/>
            <a:ext cx="1517103" cy="438149"/>
          </a:xfrm>
        </p:spPr>
      </p:pic>
    </p:spTree>
    <p:extLst>
      <p:ext uri="{BB962C8B-B14F-4D97-AF65-F5344CB8AC3E}">
        <p14:creationId xmlns:p14="http://schemas.microsoft.com/office/powerpoint/2010/main" val="3252495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5DE4B-8572-407B-9069-12C056C0A69B}"/>
              </a:ext>
            </a:extLst>
          </p:cNvPr>
          <p:cNvSpPr>
            <a:spLocks noGrp="1"/>
          </p:cNvSpPr>
          <p:nvPr>
            <p:ph type="title"/>
          </p:nvPr>
        </p:nvSpPr>
        <p:spPr/>
        <p:txBody>
          <a:bodyPr/>
          <a:lstStyle/>
          <a:p>
            <a:r>
              <a:rPr lang="en-US" dirty="0"/>
              <a:t>City Code Update – Underground Wiring District </a:t>
            </a:r>
          </a:p>
        </p:txBody>
      </p:sp>
      <p:sp>
        <p:nvSpPr>
          <p:cNvPr id="3" name="Content Placeholder 2">
            <a:extLst>
              <a:ext uri="{FF2B5EF4-FFF2-40B4-BE49-F238E27FC236}">
                <a16:creationId xmlns:a16="http://schemas.microsoft.com/office/drawing/2014/main" id="{4AED844C-E230-4E33-9CBF-88383491C36D}"/>
              </a:ext>
            </a:extLst>
          </p:cNvPr>
          <p:cNvSpPr>
            <a:spLocks noGrp="1"/>
          </p:cNvSpPr>
          <p:nvPr>
            <p:ph idx="1"/>
          </p:nvPr>
        </p:nvSpPr>
        <p:spPr>
          <a:xfrm>
            <a:off x="318202" y="958874"/>
            <a:ext cx="11011216" cy="4750499"/>
          </a:xfrm>
        </p:spPr>
        <p:txBody>
          <a:bodyPr>
            <a:normAutofit/>
          </a:bodyPr>
          <a:lstStyle/>
          <a:p>
            <a:pPr marL="0" indent="0">
              <a:buNone/>
            </a:pPr>
            <a:r>
              <a:rPr lang="en-US" sz="1800" dirty="0"/>
              <a:t>This code change update will allow for small cell attachments on city-owned poles in the ROW.  </a:t>
            </a:r>
          </a:p>
          <a:p>
            <a:pPr marL="0" indent="0">
              <a:buNone/>
            </a:pPr>
            <a:endParaRPr lang="en-US" sz="1800" dirty="0"/>
          </a:p>
          <a:p>
            <a:pPr marL="0" indent="0">
              <a:buNone/>
            </a:pPr>
            <a:endParaRPr lang="en-US" sz="1800" dirty="0"/>
          </a:p>
          <a:p>
            <a:pPr marL="0" indent="0">
              <a:buNone/>
            </a:pPr>
            <a:r>
              <a:rPr lang="en-US" sz="2400" dirty="0"/>
              <a:t>Proposed changes to </a:t>
            </a:r>
            <a:r>
              <a:rPr lang="en-US" sz="2400" dirty="0">
                <a:hlinkClick r:id="rId3"/>
              </a:rPr>
              <a:t>City Code Chapter 17.60.110 Exceptions</a:t>
            </a:r>
            <a:endParaRPr lang="en-US" sz="2400" dirty="0"/>
          </a:p>
          <a:p>
            <a:pPr marL="0" indent="0">
              <a:buNone/>
            </a:pPr>
            <a:r>
              <a:rPr lang="en-US" sz="2400" dirty="0"/>
              <a:t>Addition of the following language:</a:t>
            </a:r>
          </a:p>
          <a:p>
            <a:pPr marL="0" indent="0">
              <a:buNone/>
            </a:pPr>
            <a:r>
              <a:rPr lang="en-US" sz="2400" dirty="0"/>
              <a:t>F.   Appliances or appurtenances on, through or by means of which telecommunications data is wirelessly collected or transmitted, as defined by the City of Portland Wireless Master Plan and Transportation Administrative Rules.  This exemption does not include attachments to transit and/or transit supporting infrastructure not owned and maintained by the City.</a:t>
            </a:r>
          </a:p>
        </p:txBody>
      </p:sp>
    </p:spTree>
    <p:extLst>
      <p:ext uri="{BB962C8B-B14F-4D97-AF65-F5344CB8AC3E}">
        <p14:creationId xmlns:p14="http://schemas.microsoft.com/office/powerpoint/2010/main" val="938200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FFD2CB5-E237-49D4-BEB4-48401EFBEC30}"/>
              </a:ext>
            </a:extLst>
          </p:cNvPr>
          <p:cNvSpPr/>
          <p:nvPr/>
        </p:nvSpPr>
        <p:spPr>
          <a:xfrm>
            <a:off x="0" y="-19280"/>
            <a:ext cx="12192000" cy="6991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37499C2-C3FD-4F17-AB49-1BA0C3FDF28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4436"/>
          <a:stretch/>
        </p:blipFill>
        <p:spPr>
          <a:xfrm>
            <a:off x="1587568" y="47351"/>
            <a:ext cx="9016863" cy="6858000"/>
          </a:xfrm>
        </p:spPr>
      </p:pic>
      <p:sp>
        <p:nvSpPr>
          <p:cNvPr id="2" name="Oval 1">
            <a:extLst>
              <a:ext uri="{FF2B5EF4-FFF2-40B4-BE49-F238E27FC236}">
                <a16:creationId xmlns:a16="http://schemas.microsoft.com/office/drawing/2014/main" id="{6404D579-8282-487B-B9A6-2DF0543D48CC}"/>
              </a:ext>
            </a:extLst>
          </p:cNvPr>
          <p:cNvSpPr/>
          <p:nvPr/>
        </p:nvSpPr>
        <p:spPr>
          <a:xfrm>
            <a:off x="6496050" y="1401808"/>
            <a:ext cx="3981449" cy="1591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D761848-6E3B-46AC-B418-BAC91669F36A}"/>
              </a:ext>
            </a:extLst>
          </p:cNvPr>
          <p:cNvSpPr/>
          <p:nvPr/>
        </p:nvSpPr>
        <p:spPr>
          <a:xfrm>
            <a:off x="3000375" y="1638300"/>
            <a:ext cx="460306" cy="21439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9A7A202-924F-44A9-A2BF-44AC676D820F}"/>
              </a:ext>
            </a:extLst>
          </p:cNvPr>
          <p:cNvSpPr/>
          <p:nvPr/>
        </p:nvSpPr>
        <p:spPr>
          <a:xfrm>
            <a:off x="2047875" y="2486025"/>
            <a:ext cx="952499" cy="3200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396E99-B870-4755-A334-40260D15FA03}"/>
              </a:ext>
            </a:extLst>
          </p:cNvPr>
          <p:cNvSpPr/>
          <p:nvPr/>
        </p:nvSpPr>
        <p:spPr>
          <a:xfrm>
            <a:off x="9410700" y="314369"/>
            <a:ext cx="914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B384E7-9B34-43B1-AC9D-D6734FD4F4B6}"/>
              </a:ext>
            </a:extLst>
          </p:cNvPr>
          <p:cNvSpPr txBox="1"/>
          <p:nvPr/>
        </p:nvSpPr>
        <p:spPr>
          <a:xfrm>
            <a:off x="5933872" y="302044"/>
            <a:ext cx="4276928" cy="461665"/>
          </a:xfrm>
          <a:prstGeom prst="rect">
            <a:avLst/>
          </a:prstGeom>
          <a:noFill/>
        </p:spPr>
        <p:txBody>
          <a:bodyPr wrap="square" rtlCol="0">
            <a:spAutoFit/>
          </a:bodyPr>
          <a:lstStyle/>
          <a:p>
            <a:r>
              <a:rPr lang="en-US" sz="2400" b="1" dirty="0">
                <a:latin typeface="Trebuchet MS" panose="020B0603020202020204" pitchFamily="34" charset="0"/>
              </a:rPr>
              <a:t>Underground</a:t>
            </a:r>
            <a:r>
              <a:rPr lang="en-US" sz="2400" dirty="0"/>
              <a:t> </a:t>
            </a:r>
            <a:r>
              <a:rPr lang="en-US" sz="2400" b="1" dirty="0">
                <a:latin typeface="Trebuchet MS" panose="020B0603020202020204" pitchFamily="34" charset="0"/>
              </a:rPr>
              <a:t>Wiring</a:t>
            </a:r>
            <a:r>
              <a:rPr lang="en-US" sz="2400" b="1" dirty="0"/>
              <a:t> </a:t>
            </a:r>
            <a:r>
              <a:rPr lang="en-US" sz="2400" b="1" dirty="0">
                <a:latin typeface="Trebuchet MS" panose="020B0603020202020204" pitchFamily="34" charset="0"/>
              </a:rPr>
              <a:t>Districts</a:t>
            </a:r>
          </a:p>
        </p:txBody>
      </p:sp>
      <p:sp>
        <p:nvSpPr>
          <p:cNvPr id="9" name="Oval 8">
            <a:extLst>
              <a:ext uri="{FF2B5EF4-FFF2-40B4-BE49-F238E27FC236}">
                <a16:creationId xmlns:a16="http://schemas.microsoft.com/office/drawing/2014/main" id="{77E857A1-0B24-4CDB-9BE0-8F373190CE48}"/>
              </a:ext>
            </a:extLst>
          </p:cNvPr>
          <p:cNvSpPr/>
          <p:nvPr/>
        </p:nvSpPr>
        <p:spPr>
          <a:xfrm>
            <a:off x="3133868" y="3817144"/>
            <a:ext cx="233220" cy="628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529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7851B-8499-4BFF-A159-6080C9F03BFA}"/>
              </a:ext>
            </a:extLst>
          </p:cNvPr>
          <p:cNvSpPr>
            <a:spLocks noGrp="1"/>
          </p:cNvSpPr>
          <p:nvPr>
            <p:ph type="title"/>
          </p:nvPr>
        </p:nvSpPr>
        <p:spPr>
          <a:xfrm>
            <a:off x="318201" y="273687"/>
            <a:ext cx="11011216" cy="540129"/>
          </a:xfrm>
        </p:spPr>
        <p:txBody>
          <a:bodyPr/>
          <a:lstStyle/>
          <a:p>
            <a:r>
              <a:rPr lang="en-US" dirty="0"/>
              <a:t>Underground Wiring District Code Update Public Outreach</a:t>
            </a:r>
          </a:p>
        </p:txBody>
      </p:sp>
      <p:sp>
        <p:nvSpPr>
          <p:cNvPr id="3" name="Content Placeholder 2">
            <a:extLst>
              <a:ext uri="{FF2B5EF4-FFF2-40B4-BE49-F238E27FC236}">
                <a16:creationId xmlns:a16="http://schemas.microsoft.com/office/drawing/2014/main" id="{3EC0C5A5-76E2-4EAF-866C-53BD06D16E39}"/>
              </a:ext>
            </a:extLst>
          </p:cNvPr>
          <p:cNvSpPr>
            <a:spLocks noGrp="1"/>
          </p:cNvSpPr>
          <p:nvPr>
            <p:ph idx="1"/>
          </p:nvPr>
        </p:nvSpPr>
        <p:spPr>
          <a:xfrm>
            <a:off x="409208" y="1053790"/>
            <a:ext cx="5835728" cy="4750419"/>
          </a:xfrm>
        </p:spPr>
        <p:txBody>
          <a:bodyPr>
            <a:normAutofit/>
          </a:bodyPr>
          <a:lstStyle/>
          <a:p>
            <a:r>
              <a:rPr lang="en-US" sz="2000" dirty="0"/>
              <a:t>On March 22, 2019: </a:t>
            </a:r>
          </a:p>
          <a:p>
            <a:endParaRPr lang="en-US" sz="2000" dirty="0"/>
          </a:p>
          <a:p>
            <a:pPr lvl="1"/>
            <a:r>
              <a:rPr lang="en-US" sz="2000" dirty="0"/>
              <a:t>Sent notification to impacted neighborhood associations and coalitions, business associations, and other community stakeholders</a:t>
            </a:r>
          </a:p>
          <a:p>
            <a:pPr lvl="1"/>
            <a:endParaRPr lang="en-US" sz="2000" dirty="0"/>
          </a:p>
          <a:p>
            <a:pPr lvl="1"/>
            <a:r>
              <a:rPr lang="en-US" sz="2000" dirty="0"/>
              <a:t>Published public notice of hearing of 4/24 hearing in the Daily Journal of Commerce</a:t>
            </a:r>
          </a:p>
          <a:p>
            <a:pPr marL="457200" lvl="1" indent="0">
              <a:buNone/>
            </a:pPr>
            <a:endParaRPr lang="en-US" sz="2000" dirty="0"/>
          </a:p>
          <a:p>
            <a:pPr lvl="1"/>
            <a:r>
              <a:rPr lang="en-US" sz="2000" dirty="0"/>
              <a:t>Published proposed Code language on PBOT website</a:t>
            </a:r>
          </a:p>
        </p:txBody>
      </p:sp>
      <p:pic>
        <p:nvPicPr>
          <p:cNvPr id="5" name="Picture 4">
            <a:extLst>
              <a:ext uri="{FF2B5EF4-FFF2-40B4-BE49-F238E27FC236}">
                <a16:creationId xmlns:a16="http://schemas.microsoft.com/office/drawing/2014/main" id="{FF88D2CE-1A60-4297-B092-5422994A3AFD}"/>
              </a:ext>
            </a:extLst>
          </p:cNvPr>
          <p:cNvPicPr>
            <a:picLocks noChangeAspect="1"/>
          </p:cNvPicPr>
          <p:nvPr/>
        </p:nvPicPr>
        <p:blipFill>
          <a:blip r:embed="rId3"/>
          <a:stretch>
            <a:fillRect/>
          </a:stretch>
        </p:blipFill>
        <p:spPr>
          <a:xfrm>
            <a:off x="6491230" y="914249"/>
            <a:ext cx="4994621" cy="5029500"/>
          </a:xfrm>
          <a:prstGeom prst="rect">
            <a:avLst/>
          </a:prstGeom>
        </p:spPr>
      </p:pic>
    </p:spTree>
    <p:extLst>
      <p:ext uri="{BB962C8B-B14F-4D97-AF65-F5344CB8AC3E}">
        <p14:creationId xmlns:p14="http://schemas.microsoft.com/office/powerpoint/2010/main" val="176595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7851B-8499-4BFF-A159-6080C9F03BFA}"/>
              </a:ext>
            </a:extLst>
          </p:cNvPr>
          <p:cNvSpPr>
            <a:spLocks noGrp="1"/>
          </p:cNvSpPr>
          <p:nvPr>
            <p:ph type="title"/>
          </p:nvPr>
        </p:nvSpPr>
        <p:spPr>
          <a:xfrm>
            <a:off x="318201" y="273687"/>
            <a:ext cx="11011216" cy="540129"/>
          </a:xfrm>
        </p:spPr>
        <p:txBody>
          <a:bodyPr/>
          <a:lstStyle/>
          <a:p>
            <a:r>
              <a:rPr lang="en-US" dirty="0"/>
              <a:t>Street Light Pole Design Process</a:t>
            </a:r>
          </a:p>
        </p:txBody>
      </p:sp>
      <p:sp>
        <p:nvSpPr>
          <p:cNvPr id="3" name="Content Placeholder 2">
            <a:extLst>
              <a:ext uri="{FF2B5EF4-FFF2-40B4-BE49-F238E27FC236}">
                <a16:creationId xmlns:a16="http://schemas.microsoft.com/office/drawing/2014/main" id="{3EC0C5A5-76E2-4EAF-866C-53BD06D16E39}"/>
              </a:ext>
            </a:extLst>
          </p:cNvPr>
          <p:cNvSpPr>
            <a:spLocks noGrp="1"/>
          </p:cNvSpPr>
          <p:nvPr>
            <p:ph idx="1"/>
          </p:nvPr>
        </p:nvSpPr>
        <p:spPr>
          <a:xfrm>
            <a:off x="409208" y="1053790"/>
            <a:ext cx="5835728" cy="4750419"/>
          </a:xfrm>
        </p:spPr>
        <p:txBody>
          <a:bodyPr>
            <a:normAutofit fontScale="92500" lnSpcReduction="10000"/>
          </a:bodyPr>
          <a:lstStyle/>
          <a:p>
            <a:pPr marL="0" indent="0">
              <a:buNone/>
            </a:pPr>
            <a:r>
              <a:rPr lang="en-US" sz="2000" dirty="0"/>
              <a:t>Spring 2019, staff returned to Design and Landmarks Commissions to discuss the potential need for more locations in downtown Portland.</a:t>
            </a:r>
          </a:p>
          <a:p>
            <a:endParaRPr lang="en-US" sz="2000" dirty="0"/>
          </a:p>
          <a:p>
            <a:r>
              <a:rPr lang="en-US" sz="2000" dirty="0"/>
              <a:t>PBOT will lead a design exercise to design a new street light pole standard to be used when replacing other city owned street light poles—including potentially replacing mid block ornamentals.</a:t>
            </a:r>
          </a:p>
          <a:p>
            <a:r>
              <a:rPr lang="en-US" sz="2000" dirty="0"/>
              <a:t>May 2019, PBOT will kickoff the RFI process with an estimated completion date of Summer 2020.</a:t>
            </a:r>
          </a:p>
          <a:p>
            <a:r>
              <a:rPr lang="en-US" sz="2000" dirty="0"/>
              <a:t>Historic Landmarks Commissioner Maya </a:t>
            </a:r>
            <a:r>
              <a:rPr lang="en-US" sz="2000" dirty="0" err="1"/>
              <a:t>Foty</a:t>
            </a:r>
            <a:r>
              <a:rPr lang="en-US" sz="2000" dirty="0"/>
              <a:t> and Design Commissioner Brian McCarter have volunteered for the Design Review Committee </a:t>
            </a:r>
          </a:p>
          <a:p>
            <a:r>
              <a:rPr lang="en-US" sz="2000" dirty="0"/>
              <a:t>Additional Committee members will be invited from the community.</a:t>
            </a:r>
          </a:p>
          <a:p>
            <a:endParaRPr lang="en-US" sz="1800" dirty="0"/>
          </a:p>
        </p:txBody>
      </p:sp>
      <p:pic>
        <p:nvPicPr>
          <p:cNvPr id="5" name="Picture 4">
            <a:extLst>
              <a:ext uri="{FF2B5EF4-FFF2-40B4-BE49-F238E27FC236}">
                <a16:creationId xmlns:a16="http://schemas.microsoft.com/office/drawing/2014/main" id="{FF88D2CE-1A60-4297-B092-5422994A3AFD}"/>
              </a:ext>
            </a:extLst>
          </p:cNvPr>
          <p:cNvPicPr>
            <a:picLocks noChangeAspect="1"/>
          </p:cNvPicPr>
          <p:nvPr/>
        </p:nvPicPr>
        <p:blipFill>
          <a:blip r:embed="rId3"/>
          <a:stretch>
            <a:fillRect/>
          </a:stretch>
        </p:blipFill>
        <p:spPr>
          <a:xfrm>
            <a:off x="6491230" y="914249"/>
            <a:ext cx="4994621" cy="5029500"/>
          </a:xfrm>
          <a:prstGeom prst="rect">
            <a:avLst/>
          </a:prstGeom>
        </p:spPr>
      </p:pic>
    </p:spTree>
    <p:extLst>
      <p:ext uri="{BB962C8B-B14F-4D97-AF65-F5344CB8AC3E}">
        <p14:creationId xmlns:p14="http://schemas.microsoft.com/office/powerpoint/2010/main" val="130573138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2334</TotalTime>
  <Words>1325</Words>
  <Application>Microsoft Office PowerPoint</Application>
  <PresentationFormat>Widescreen</PresentationFormat>
  <Paragraphs>120</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Courier New</vt:lpstr>
      <vt:lpstr>Trebuchet MS</vt:lpstr>
      <vt:lpstr>1_Office Theme</vt:lpstr>
      <vt:lpstr>Underground Wiring District Code Change</vt:lpstr>
      <vt:lpstr>Outline</vt:lpstr>
      <vt:lpstr>Background: Small Wireless Facilities</vt:lpstr>
      <vt:lpstr>City Owned Street Light Poles</vt:lpstr>
      <vt:lpstr>City Owned Street Light Poles</vt:lpstr>
      <vt:lpstr>City Code Update – Underground Wiring District </vt:lpstr>
      <vt:lpstr>PowerPoint Presentation</vt:lpstr>
      <vt:lpstr>Underground Wiring District Code Update Public Outreach</vt:lpstr>
      <vt:lpstr>Street Light Pole Design Process</vt:lpstr>
      <vt:lpstr>PBOT Proposed Amendment</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Underground Wiring District Code Change</dc:title>
  <dc:creator>Yamamoto, Gene</dc:creator>
  <cp:lastModifiedBy>Phillips, Colleen</cp:lastModifiedBy>
  <cp:revision>114</cp:revision>
  <cp:lastPrinted>2019-04-23T23:43:20Z</cp:lastPrinted>
  <dcterms:created xsi:type="dcterms:W3CDTF">2019-03-11T18:17:21Z</dcterms:created>
  <dcterms:modified xsi:type="dcterms:W3CDTF">2019-08-10T00:08:54Z</dcterms:modified>
</cp:coreProperties>
</file>