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349" r:id="rId3"/>
    <p:sldId id="367" r:id="rId4"/>
    <p:sldId id="366" r:id="rId5"/>
    <p:sldId id="341" r:id="rId6"/>
    <p:sldId id="342" r:id="rId7"/>
    <p:sldId id="343" r:id="rId8"/>
    <p:sldId id="340" r:id="rId9"/>
    <p:sldId id="344" r:id="rId10"/>
    <p:sldId id="387" r:id="rId11"/>
    <p:sldId id="369" r:id="rId12"/>
    <p:sldId id="360" r:id="rId13"/>
    <p:sldId id="319" r:id="rId14"/>
    <p:sldId id="353" r:id="rId15"/>
    <p:sldId id="1069" r:id="rId16"/>
    <p:sldId id="1063" r:id="rId17"/>
    <p:sldId id="1062" r:id="rId18"/>
    <p:sldId id="1065" r:id="rId19"/>
    <p:sldId id="1066" r:id="rId20"/>
    <p:sldId id="1067" r:id="rId21"/>
    <p:sldId id="1068" r:id="rId22"/>
    <p:sldId id="1070" r:id="rId23"/>
    <p:sldId id="361" r:id="rId24"/>
    <p:sldId id="3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9596"/>
    <a:srgbClr val="FBF5EB"/>
    <a:srgbClr val="ECF5E7"/>
    <a:srgbClr val="F6E9D6"/>
    <a:srgbClr val="C7E583"/>
    <a:srgbClr val="E2F2F0"/>
    <a:srgbClr val="FDFBED"/>
    <a:srgbClr val="275B28"/>
    <a:srgbClr val="FF6600"/>
    <a:srgbClr val="1B67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66" autoAdjust="0"/>
    <p:restoredTop sz="94660"/>
  </p:normalViewPr>
  <p:slideViewPr>
    <p:cSldViewPr snapToGrid="0">
      <p:cViewPr varScale="1">
        <p:scale>
          <a:sx n="76" d="100"/>
          <a:sy n="76" d="100"/>
        </p:scale>
        <p:origin x="132"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78623-6B29-44E5-BA3E-C30EF5135CE9}" type="datetimeFigureOut">
              <a:rPr lang="en-US" smtClean="0"/>
              <a:t>8/1/2019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5C498-4487-43C9-86B6-1DD5DC9564F0}" type="slidenum">
              <a:rPr lang="en-US" smtClean="0"/>
              <a:t>‹#›</a:t>
            </a:fld>
            <a:endParaRPr lang="en-US" dirty="0"/>
          </a:p>
        </p:txBody>
      </p:sp>
    </p:spTree>
    <p:extLst>
      <p:ext uri="{BB962C8B-B14F-4D97-AF65-F5344CB8AC3E}">
        <p14:creationId xmlns:p14="http://schemas.microsoft.com/office/powerpoint/2010/main" val="1269811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58A6-BA59-4A1E-B2AF-4DC1C9318A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A847F5-BADE-48B4-B6E8-18C7D2777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DBF72-5E03-43D3-9FC3-1BABD7116700}"/>
              </a:ext>
            </a:extLst>
          </p:cNvPr>
          <p:cNvSpPr>
            <a:spLocks noGrp="1"/>
          </p:cNvSpPr>
          <p:nvPr>
            <p:ph type="dt" sz="half" idx="10"/>
          </p:nvPr>
        </p:nvSpPr>
        <p:spPr/>
        <p:txBody>
          <a:bodyPr/>
          <a:lstStyle/>
          <a:p>
            <a:fld id="{470E8D6B-4BAA-4B59-836E-871BC2FDBD24}" type="datetimeFigureOut">
              <a:rPr lang="en-US" smtClean="0"/>
              <a:t>8/1/2019</a:t>
            </a:fld>
            <a:endParaRPr lang="en-US" dirty="0"/>
          </a:p>
        </p:txBody>
      </p:sp>
      <p:sp>
        <p:nvSpPr>
          <p:cNvPr id="5" name="Footer Placeholder 4">
            <a:extLst>
              <a:ext uri="{FF2B5EF4-FFF2-40B4-BE49-F238E27FC236}">
                <a16:creationId xmlns:a16="http://schemas.microsoft.com/office/drawing/2014/main" id="{F67CF6FE-FEDF-4AA2-828B-A532AD1C6D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B9D788-CC50-49EB-A4B6-4D06508BF840}"/>
              </a:ext>
            </a:extLst>
          </p:cNvPr>
          <p:cNvSpPr>
            <a:spLocks noGrp="1"/>
          </p:cNvSpPr>
          <p:nvPr>
            <p:ph type="sldNum" sz="quarter" idx="12"/>
          </p:nvPr>
        </p:nvSpPr>
        <p:spPr/>
        <p:txBody>
          <a:bodyPr/>
          <a:lstStyle/>
          <a:p>
            <a:fld id="{67342739-ED92-4D55-A83D-0FD89787D124}" type="slidenum">
              <a:rPr lang="en-US" smtClean="0"/>
              <a:t>‹#›</a:t>
            </a:fld>
            <a:endParaRPr lang="en-US" dirty="0"/>
          </a:p>
        </p:txBody>
      </p:sp>
    </p:spTree>
    <p:extLst>
      <p:ext uri="{BB962C8B-B14F-4D97-AF65-F5344CB8AC3E}">
        <p14:creationId xmlns:p14="http://schemas.microsoft.com/office/powerpoint/2010/main" val="110022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D3F4-1E29-413E-836C-81A15D6D4A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7EF055-5B9C-490F-821F-F3B6DCC6E8F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9BD1E-F8E0-4745-89D9-E339C73D44BB}"/>
              </a:ext>
            </a:extLst>
          </p:cNvPr>
          <p:cNvSpPr>
            <a:spLocks noGrp="1"/>
          </p:cNvSpPr>
          <p:nvPr>
            <p:ph type="dt" sz="half" idx="10"/>
          </p:nvPr>
        </p:nvSpPr>
        <p:spPr/>
        <p:txBody>
          <a:bodyPr/>
          <a:lstStyle/>
          <a:p>
            <a:fld id="{470E8D6B-4BAA-4B59-836E-871BC2FDBD24}" type="datetimeFigureOut">
              <a:rPr lang="en-US" smtClean="0"/>
              <a:t>8/1/2019</a:t>
            </a:fld>
            <a:endParaRPr lang="en-US" dirty="0"/>
          </a:p>
        </p:txBody>
      </p:sp>
      <p:sp>
        <p:nvSpPr>
          <p:cNvPr id="5" name="Footer Placeholder 4">
            <a:extLst>
              <a:ext uri="{FF2B5EF4-FFF2-40B4-BE49-F238E27FC236}">
                <a16:creationId xmlns:a16="http://schemas.microsoft.com/office/drawing/2014/main" id="{4953A280-A46E-4EBE-BF02-A52CD13FE5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D1ECAA-1C1B-42F4-A742-47028424AD7F}"/>
              </a:ext>
            </a:extLst>
          </p:cNvPr>
          <p:cNvSpPr>
            <a:spLocks noGrp="1"/>
          </p:cNvSpPr>
          <p:nvPr>
            <p:ph type="sldNum" sz="quarter" idx="12"/>
          </p:nvPr>
        </p:nvSpPr>
        <p:spPr/>
        <p:txBody>
          <a:bodyPr/>
          <a:lstStyle/>
          <a:p>
            <a:fld id="{67342739-ED92-4D55-A83D-0FD89787D124}" type="slidenum">
              <a:rPr lang="en-US" smtClean="0"/>
              <a:t>‹#›</a:t>
            </a:fld>
            <a:endParaRPr lang="en-US" dirty="0"/>
          </a:p>
        </p:txBody>
      </p:sp>
    </p:spTree>
    <p:extLst>
      <p:ext uri="{BB962C8B-B14F-4D97-AF65-F5344CB8AC3E}">
        <p14:creationId xmlns:p14="http://schemas.microsoft.com/office/powerpoint/2010/main" val="100843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47BB44-CEDF-4F97-A571-9D806B8830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E29B9-9E46-42B3-B0C2-F747B2F996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9D9B3-99FD-4AF6-96E7-B12CE13897E5}"/>
              </a:ext>
            </a:extLst>
          </p:cNvPr>
          <p:cNvSpPr>
            <a:spLocks noGrp="1"/>
          </p:cNvSpPr>
          <p:nvPr>
            <p:ph type="dt" sz="half" idx="10"/>
          </p:nvPr>
        </p:nvSpPr>
        <p:spPr/>
        <p:txBody>
          <a:bodyPr/>
          <a:lstStyle/>
          <a:p>
            <a:fld id="{470E8D6B-4BAA-4B59-836E-871BC2FDBD24}" type="datetimeFigureOut">
              <a:rPr lang="en-US" smtClean="0"/>
              <a:t>8/1/2019</a:t>
            </a:fld>
            <a:endParaRPr lang="en-US" dirty="0"/>
          </a:p>
        </p:txBody>
      </p:sp>
      <p:sp>
        <p:nvSpPr>
          <p:cNvPr id="5" name="Footer Placeholder 4">
            <a:extLst>
              <a:ext uri="{FF2B5EF4-FFF2-40B4-BE49-F238E27FC236}">
                <a16:creationId xmlns:a16="http://schemas.microsoft.com/office/drawing/2014/main" id="{BF1885A8-8DAF-48E9-927C-EA4E68A261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DCEBD6-AD4B-4D61-B211-42A8CED2A96B}"/>
              </a:ext>
            </a:extLst>
          </p:cNvPr>
          <p:cNvSpPr>
            <a:spLocks noGrp="1"/>
          </p:cNvSpPr>
          <p:nvPr>
            <p:ph type="sldNum" sz="quarter" idx="12"/>
          </p:nvPr>
        </p:nvSpPr>
        <p:spPr/>
        <p:txBody>
          <a:bodyPr/>
          <a:lstStyle/>
          <a:p>
            <a:fld id="{67342739-ED92-4D55-A83D-0FD89787D124}" type="slidenum">
              <a:rPr lang="en-US" smtClean="0"/>
              <a:t>‹#›</a:t>
            </a:fld>
            <a:endParaRPr lang="en-US" dirty="0"/>
          </a:p>
        </p:txBody>
      </p:sp>
    </p:spTree>
    <p:extLst>
      <p:ext uri="{BB962C8B-B14F-4D97-AF65-F5344CB8AC3E}">
        <p14:creationId xmlns:p14="http://schemas.microsoft.com/office/powerpoint/2010/main" val="336649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utlin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31BCE2-F2EC-4B90-9FB5-0CFEE17B5421}"/>
              </a:ext>
            </a:extLst>
          </p:cNvPr>
          <p:cNvSpPr>
            <a:spLocks noGrp="1"/>
          </p:cNvSpPr>
          <p:nvPr>
            <p:ph type="body" sz="quarter" idx="10"/>
          </p:nvPr>
        </p:nvSpPr>
        <p:spPr>
          <a:xfrm>
            <a:off x="6599238" y="1343025"/>
            <a:ext cx="4933950" cy="5514975"/>
          </a:xfrm>
        </p:spPr>
        <p:txBody>
          <a:bodyPr/>
          <a:lstStyle>
            <a:lvl1pPr marL="0" indent="0">
              <a:lnSpc>
                <a:spcPct val="100000"/>
              </a:lnSpc>
              <a:spcBef>
                <a:spcPts val="0"/>
              </a:spcBef>
              <a:buNone/>
              <a:defRPr b="1"/>
            </a:lvl1pPr>
          </a:lstStyle>
          <a:p>
            <a:pPr lvl="0"/>
            <a:r>
              <a:rPr lang="en-US"/>
              <a:t>Edit Master text styles</a:t>
            </a:r>
          </a:p>
        </p:txBody>
      </p:sp>
    </p:spTree>
    <p:extLst>
      <p:ext uri="{BB962C8B-B14F-4D97-AF65-F5344CB8AC3E}">
        <p14:creationId xmlns:p14="http://schemas.microsoft.com/office/powerpoint/2010/main" val="2187623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Zoning Sheet">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0EE0CB59-A523-49B6-92A9-F883112408B1}"/>
              </a:ext>
            </a:extLst>
          </p:cNvPr>
          <p:cNvSpPr>
            <a:spLocks noGrp="1"/>
          </p:cNvSpPr>
          <p:nvPr>
            <p:ph type="body" sz="quarter" idx="13" hasCustomPrompt="1"/>
          </p:nvPr>
        </p:nvSpPr>
        <p:spPr>
          <a:xfrm>
            <a:off x="8676528" y="592023"/>
            <a:ext cx="3147782" cy="4927328"/>
          </a:xfrm>
        </p:spPr>
        <p:txBody>
          <a:bodyPr/>
          <a:lstStyle>
            <a:lvl1pPr marL="0" indent="0">
              <a:lnSpc>
                <a:spcPct val="100000"/>
              </a:lnSpc>
              <a:spcBef>
                <a:spcPts val="0"/>
              </a:spcBef>
              <a:buNone/>
              <a:defRPr sz="2000" b="1"/>
            </a:lvl1pPr>
            <a:lvl2pPr marL="0" indent="0">
              <a:lnSpc>
                <a:spcPct val="100000"/>
              </a:lnSpc>
              <a:spcBef>
                <a:spcPts val="0"/>
              </a:spcBef>
              <a:buNone/>
              <a:defRPr sz="2000"/>
            </a:lvl2pPr>
          </a:lstStyle>
          <a:p>
            <a:pPr lvl="0"/>
            <a:r>
              <a:rPr lang="en-US" dirty="0"/>
              <a:t>Subject:</a:t>
            </a:r>
          </a:p>
          <a:p>
            <a:pPr lvl="1"/>
            <a:r>
              <a:rPr lang="en-US" dirty="0"/>
              <a:t>Secondary Content</a:t>
            </a:r>
          </a:p>
          <a:p>
            <a:pPr lvl="1"/>
            <a:endParaRPr lang="en-US" dirty="0"/>
          </a:p>
          <a:p>
            <a:pPr lvl="1"/>
            <a:endParaRPr lang="en-US" dirty="0"/>
          </a:p>
        </p:txBody>
      </p:sp>
      <p:sp>
        <p:nvSpPr>
          <p:cNvPr id="5" name="Text Placeholder 4">
            <a:extLst>
              <a:ext uri="{FF2B5EF4-FFF2-40B4-BE49-F238E27FC236}">
                <a16:creationId xmlns:a16="http://schemas.microsoft.com/office/drawing/2014/main" id="{8F79441F-7047-459B-BE28-E8D43E66F50E}"/>
              </a:ext>
            </a:extLst>
          </p:cNvPr>
          <p:cNvSpPr>
            <a:spLocks noGrp="1"/>
          </p:cNvSpPr>
          <p:nvPr>
            <p:ph type="body" sz="quarter" idx="12" hasCustomPrompt="1"/>
          </p:nvPr>
        </p:nvSpPr>
        <p:spPr>
          <a:xfrm>
            <a:off x="5074045" y="592023"/>
            <a:ext cx="3147782" cy="4927328"/>
          </a:xfrm>
        </p:spPr>
        <p:txBody>
          <a:bodyPr/>
          <a:lstStyle>
            <a:lvl1pPr marL="0" indent="0">
              <a:lnSpc>
                <a:spcPct val="100000"/>
              </a:lnSpc>
              <a:spcBef>
                <a:spcPts val="0"/>
              </a:spcBef>
              <a:buNone/>
              <a:defRPr sz="2000" b="1"/>
            </a:lvl1pPr>
            <a:lvl2pPr marL="0" indent="0">
              <a:lnSpc>
                <a:spcPct val="100000"/>
              </a:lnSpc>
              <a:spcBef>
                <a:spcPts val="0"/>
              </a:spcBef>
              <a:buNone/>
              <a:defRPr sz="2000"/>
            </a:lvl2pPr>
          </a:lstStyle>
          <a:p>
            <a:pPr lvl="0"/>
            <a:r>
              <a:rPr lang="en-US" dirty="0"/>
              <a:t>Subject:</a:t>
            </a:r>
          </a:p>
          <a:p>
            <a:pPr lvl="1"/>
            <a:r>
              <a:rPr lang="en-US" dirty="0"/>
              <a:t>Secondary Content</a:t>
            </a:r>
          </a:p>
          <a:p>
            <a:pPr lvl="1"/>
            <a:endParaRPr lang="en-US" dirty="0"/>
          </a:p>
          <a:p>
            <a:pPr lvl="1"/>
            <a:endParaRPr lang="en-US" dirty="0"/>
          </a:p>
        </p:txBody>
      </p:sp>
      <p:sp>
        <p:nvSpPr>
          <p:cNvPr id="12" name="Picture Placeholder 11">
            <a:extLst>
              <a:ext uri="{FF2B5EF4-FFF2-40B4-BE49-F238E27FC236}">
                <a16:creationId xmlns:a16="http://schemas.microsoft.com/office/drawing/2014/main" id="{846BD40A-9BDD-4E63-926C-B3FE8BE80720}"/>
              </a:ext>
            </a:extLst>
          </p:cNvPr>
          <p:cNvSpPr>
            <a:spLocks noGrp="1"/>
          </p:cNvSpPr>
          <p:nvPr>
            <p:ph type="pic" sz="quarter" idx="10" hasCustomPrompt="1"/>
          </p:nvPr>
        </p:nvSpPr>
        <p:spPr>
          <a:xfrm>
            <a:off x="455613" y="592138"/>
            <a:ext cx="4164012" cy="4532312"/>
          </a:xfrm>
        </p:spPr>
        <p:txBody>
          <a:bodyPr/>
          <a:lstStyle>
            <a:lvl1pPr>
              <a:defRPr/>
            </a:lvl1pPr>
          </a:lstStyle>
          <a:p>
            <a:r>
              <a:rPr lang="en-US" dirty="0"/>
              <a:t>Zoning Map here</a:t>
            </a:r>
          </a:p>
        </p:txBody>
      </p:sp>
      <p:sp>
        <p:nvSpPr>
          <p:cNvPr id="3" name="Text Placeholder 2">
            <a:extLst>
              <a:ext uri="{FF2B5EF4-FFF2-40B4-BE49-F238E27FC236}">
                <a16:creationId xmlns:a16="http://schemas.microsoft.com/office/drawing/2014/main" id="{980EED98-1EFA-4680-801F-8D516B5D6F5F}"/>
              </a:ext>
            </a:extLst>
          </p:cNvPr>
          <p:cNvSpPr>
            <a:spLocks noGrp="1"/>
          </p:cNvSpPr>
          <p:nvPr>
            <p:ph type="body" sz="quarter" idx="11" hasCustomPrompt="1"/>
          </p:nvPr>
        </p:nvSpPr>
        <p:spPr>
          <a:xfrm>
            <a:off x="6779741" y="5519351"/>
            <a:ext cx="4956645" cy="1037543"/>
          </a:xfrm>
        </p:spPr>
        <p:txBody>
          <a:bodyPr anchor="b"/>
          <a:lstStyle>
            <a:lvl1pPr marL="0" indent="0" algn="r">
              <a:buNone/>
              <a:defRPr sz="4400" b="1"/>
            </a:lvl1pPr>
            <a:lvl2pPr marL="457200" indent="0">
              <a:buNone/>
              <a:defRPr/>
            </a:lvl2pPr>
          </a:lstStyle>
          <a:p>
            <a:pPr lvl="0"/>
            <a:r>
              <a:rPr lang="en-US" dirty="0"/>
              <a:t>Title Here</a:t>
            </a:r>
          </a:p>
        </p:txBody>
      </p:sp>
    </p:spTree>
    <p:extLst>
      <p:ext uri="{BB962C8B-B14F-4D97-AF65-F5344CB8AC3E}">
        <p14:creationId xmlns:p14="http://schemas.microsoft.com/office/powerpoint/2010/main" val="1159961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tail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B390556-77F3-4DCD-B875-9F4AE6198B25}"/>
              </a:ext>
            </a:extLst>
          </p:cNvPr>
          <p:cNvSpPr>
            <a:spLocks noGrp="1"/>
          </p:cNvSpPr>
          <p:nvPr>
            <p:ph type="pic" sz="quarter" idx="10"/>
          </p:nvPr>
        </p:nvSpPr>
        <p:spPr>
          <a:xfrm>
            <a:off x="6615113" y="1023938"/>
            <a:ext cx="4605337" cy="4610100"/>
          </a:xfrm>
        </p:spPr>
        <p:txBody>
          <a:bodyPr/>
          <a:lstStyle/>
          <a:p>
            <a:r>
              <a:rPr lang="en-US" dirty="0"/>
              <a:t>Click icon to add picture</a:t>
            </a:r>
          </a:p>
        </p:txBody>
      </p:sp>
      <p:sp>
        <p:nvSpPr>
          <p:cNvPr id="3" name="Text Placeholder 2">
            <a:extLst>
              <a:ext uri="{FF2B5EF4-FFF2-40B4-BE49-F238E27FC236}">
                <a16:creationId xmlns:a16="http://schemas.microsoft.com/office/drawing/2014/main" id="{F5144637-CADC-4562-B6B4-AAABF6B69300}"/>
              </a:ext>
            </a:extLst>
          </p:cNvPr>
          <p:cNvSpPr>
            <a:spLocks noGrp="1"/>
          </p:cNvSpPr>
          <p:nvPr>
            <p:ph type="body" sz="quarter" idx="11"/>
          </p:nvPr>
        </p:nvSpPr>
        <p:spPr>
          <a:xfrm>
            <a:off x="1115977" y="1023938"/>
            <a:ext cx="5130819" cy="2701925"/>
          </a:xfrm>
        </p:spPr>
        <p:txBody>
          <a:bodyPr/>
          <a:lstStyle>
            <a:lvl1pPr marL="0" indent="0">
              <a:lnSpc>
                <a:spcPct val="100000"/>
              </a:lnSpc>
              <a:spcBef>
                <a:spcPts val="0"/>
              </a:spcBef>
              <a:buNone/>
              <a:defRPr b="1"/>
            </a:lvl1pPr>
          </a:lstStyle>
          <a:p>
            <a:pPr lvl="0"/>
            <a:r>
              <a:rPr lang="en-US"/>
              <a:t>Edit Master text styles</a:t>
            </a:r>
          </a:p>
        </p:txBody>
      </p:sp>
    </p:spTree>
    <p:extLst>
      <p:ext uri="{BB962C8B-B14F-4D97-AF65-F5344CB8AC3E}">
        <p14:creationId xmlns:p14="http://schemas.microsoft.com/office/powerpoint/2010/main" val="3220243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15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tlin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31BCE2-F2EC-4B90-9FB5-0CFEE17B5421}"/>
              </a:ext>
            </a:extLst>
          </p:cNvPr>
          <p:cNvSpPr>
            <a:spLocks noGrp="1"/>
          </p:cNvSpPr>
          <p:nvPr>
            <p:ph type="body" sz="quarter" idx="10"/>
          </p:nvPr>
        </p:nvSpPr>
        <p:spPr>
          <a:xfrm>
            <a:off x="6599238" y="1343025"/>
            <a:ext cx="4933950" cy="5514975"/>
          </a:xfrm>
        </p:spPr>
        <p:txBody>
          <a:bodyPr/>
          <a:lstStyle>
            <a:lvl1pPr marL="0" indent="0">
              <a:lnSpc>
                <a:spcPct val="100000"/>
              </a:lnSpc>
              <a:spcBef>
                <a:spcPts val="0"/>
              </a:spcBef>
              <a:buNone/>
              <a:defRPr b="1"/>
            </a:lvl1pPr>
          </a:lstStyle>
          <a:p>
            <a:pPr lvl="0"/>
            <a:r>
              <a:rPr lang="en-US"/>
              <a:t>Edit Master text styles</a:t>
            </a:r>
          </a:p>
        </p:txBody>
      </p:sp>
    </p:spTree>
    <p:extLst>
      <p:ext uri="{BB962C8B-B14F-4D97-AF65-F5344CB8AC3E}">
        <p14:creationId xmlns:p14="http://schemas.microsoft.com/office/powerpoint/2010/main" val="208092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Zoning Sheet">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id="{0EE0CB59-A523-49B6-92A9-F883112408B1}"/>
              </a:ext>
            </a:extLst>
          </p:cNvPr>
          <p:cNvSpPr>
            <a:spLocks noGrp="1"/>
          </p:cNvSpPr>
          <p:nvPr>
            <p:ph type="body" sz="quarter" idx="13" hasCustomPrompt="1"/>
          </p:nvPr>
        </p:nvSpPr>
        <p:spPr>
          <a:xfrm>
            <a:off x="8676528" y="592023"/>
            <a:ext cx="3147782" cy="4927328"/>
          </a:xfrm>
        </p:spPr>
        <p:txBody>
          <a:bodyPr/>
          <a:lstStyle>
            <a:lvl1pPr marL="0" indent="0">
              <a:lnSpc>
                <a:spcPct val="100000"/>
              </a:lnSpc>
              <a:spcBef>
                <a:spcPts val="0"/>
              </a:spcBef>
              <a:buNone/>
              <a:defRPr sz="2000" b="1"/>
            </a:lvl1pPr>
            <a:lvl2pPr marL="0" indent="0">
              <a:lnSpc>
                <a:spcPct val="100000"/>
              </a:lnSpc>
              <a:spcBef>
                <a:spcPts val="0"/>
              </a:spcBef>
              <a:buNone/>
              <a:defRPr sz="2000"/>
            </a:lvl2pPr>
          </a:lstStyle>
          <a:p>
            <a:pPr lvl="0"/>
            <a:r>
              <a:rPr lang="en-US" dirty="0"/>
              <a:t>Subject:</a:t>
            </a:r>
          </a:p>
          <a:p>
            <a:pPr lvl="1"/>
            <a:r>
              <a:rPr lang="en-US" dirty="0"/>
              <a:t>Secondary Content</a:t>
            </a:r>
          </a:p>
          <a:p>
            <a:pPr lvl="1"/>
            <a:endParaRPr lang="en-US" dirty="0"/>
          </a:p>
          <a:p>
            <a:pPr lvl="1"/>
            <a:endParaRPr lang="en-US" dirty="0"/>
          </a:p>
        </p:txBody>
      </p:sp>
      <p:sp>
        <p:nvSpPr>
          <p:cNvPr id="5" name="Text Placeholder 4">
            <a:extLst>
              <a:ext uri="{FF2B5EF4-FFF2-40B4-BE49-F238E27FC236}">
                <a16:creationId xmlns:a16="http://schemas.microsoft.com/office/drawing/2014/main" id="{8F79441F-7047-459B-BE28-E8D43E66F50E}"/>
              </a:ext>
            </a:extLst>
          </p:cNvPr>
          <p:cNvSpPr>
            <a:spLocks noGrp="1"/>
          </p:cNvSpPr>
          <p:nvPr>
            <p:ph type="body" sz="quarter" idx="12" hasCustomPrompt="1"/>
          </p:nvPr>
        </p:nvSpPr>
        <p:spPr>
          <a:xfrm>
            <a:off x="5074045" y="592023"/>
            <a:ext cx="3147782" cy="4927328"/>
          </a:xfrm>
        </p:spPr>
        <p:txBody>
          <a:bodyPr/>
          <a:lstStyle>
            <a:lvl1pPr marL="0" indent="0">
              <a:lnSpc>
                <a:spcPct val="100000"/>
              </a:lnSpc>
              <a:spcBef>
                <a:spcPts val="0"/>
              </a:spcBef>
              <a:buNone/>
              <a:defRPr sz="2000" b="1"/>
            </a:lvl1pPr>
            <a:lvl2pPr marL="0" indent="0">
              <a:lnSpc>
                <a:spcPct val="100000"/>
              </a:lnSpc>
              <a:spcBef>
                <a:spcPts val="0"/>
              </a:spcBef>
              <a:buNone/>
              <a:defRPr sz="2000"/>
            </a:lvl2pPr>
          </a:lstStyle>
          <a:p>
            <a:pPr lvl="0"/>
            <a:r>
              <a:rPr lang="en-US" dirty="0"/>
              <a:t>Subject:</a:t>
            </a:r>
          </a:p>
          <a:p>
            <a:pPr lvl="1"/>
            <a:r>
              <a:rPr lang="en-US" dirty="0"/>
              <a:t>Secondary Content</a:t>
            </a:r>
          </a:p>
          <a:p>
            <a:pPr lvl="1"/>
            <a:endParaRPr lang="en-US" dirty="0"/>
          </a:p>
          <a:p>
            <a:pPr lvl="1"/>
            <a:endParaRPr lang="en-US" dirty="0"/>
          </a:p>
        </p:txBody>
      </p:sp>
      <p:sp>
        <p:nvSpPr>
          <p:cNvPr id="12" name="Picture Placeholder 11">
            <a:extLst>
              <a:ext uri="{FF2B5EF4-FFF2-40B4-BE49-F238E27FC236}">
                <a16:creationId xmlns:a16="http://schemas.microsoft.com/office/drawing/2014/main" id="{846BD40A-9BDD-4E63-926C-B3FE8BE80720}"/>
              </a:ext>
            </a:extLst>
          </p:cNvPr>
          <p:cNvSpPr>
            <a:spLocks noGrp="1"/>
          </p:cNvSpPr>
          <p:nvPr>
            <p:ph type="pic" sz="quarter" idx="10" hasCustomPrompt="1"/>
          </p:nvPr>
        </p:nvSpPr>
        <p:spPr>
          <a:xfrm>
            <a:off x="455613" y="592138"/>
            <a:ext cx="4164012" cy="4532312"/>
          </a:xfrm>
        </p:spPr>
        <p:txBody>
          <a:bodyPr/>
          <a:lstStyle>
            <a:lvl1pPr>
              <a:defRPr/>
            </a:lvl1pPr>
          </a:lstStyle>
          <a:p>
            <a:r>
              <a:rPr lang="en-US" dirty="0"/>
              <a:t>Zoning Map here</a:t>
            </a:r>
          </a:p>
        </p:txBody>
      </p:sp>
      <p:sp>
        <p:nvSpPr>
          <p:cNvPr id="3" name="Text Placeholder 2">
            <a:extLst>
              <a:ext uri="{FF2B5EF4-FFF2-40B4-BE49-F238E27FC236}">
                <a16:creationId xmlns:a16="http://schemas.microsoft.com/office/drawing/2014/main" id="{980EED98-1EFA-4680-801F-8D516B5D6F5F}"/>
              </a:ext>
            </a:extLst>
          </p:cNvPr>
          <p:cNvSpPr>
            <a:spLocks noGrp="1"/>
          </p:cNvSpPr>
          <p:nvPr>
            <p:ph type="body" sz="quarter" idx="11" hasCustomPrompt="1"/>
          </p:nvPr>
        </p:nvSpPr>
        <p:spPr>
          <a:xfrm>
            <a:off x="6779741" y="5519351"/>
            <a:ext cx="4956645" cy="1037543"/>
          </a:xfrm>
        </p:spPr>
        <p:txBody>
          <a:bodyPr anchor="b"/>
          <a:lstStyle>
            <a:lvl1pPr marL="0" indent="0" algn="r">
              <a:buNone/>
              <a:defRPr sz="4400" b="1"/>
            </a:lvl1pPr>
            <a:lvl2pPr marL="457200" indent="0">
              <a:buNone/>
              <a:defRPr/>
            </a:lvl2pPr>
          </a:lstStyle>
          <a:p>
            <a:pPr lvl="0"/>
            <a:r>
              <a:rPr lang="en-US" dirty="0"/>
              <a:t>Title Here</a:t>
            </a:r>
          </a:p>
        </p:txBody>
      </p:sp>
    </p:spTree>
    <p:extLst>
      <p:ext uri="{BB962C8B-B14F-4D97-AF65-F5344CB8AC3E}">
        <p14:creationId xmlns:p14="http://schemas.microsoft.com/office/powerpoint/2010/main" val="183528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24181CB-98B1-483E-B315-38459F17929C}"/>
              </a:ext>
            </a:extLst>
          </p:cNvPr>
          <p:cNvSpPr>
            <a:spLocks noGrp="1"/>
          </p:cNvSpPr>
          <p:nvPr>
            <p:ph type="pic" sz="quarter" idx="10" hasCustomPrompt="1"/>
          </p:nvPr>
        </p:nvSpPr>
        <p:spPr>
          <a:xfrm>
            <a:off x="0" y="0"/>
            <a:ext cx="12192000" cy="6858000"/>
          </a:xfrm>
        </p:spPr>
        <p:txBody>
          <a:bodyPr/>
          <a:lstStyle>
            <a:lvl1pPr>
              <a:defRPr/>
            </a:lvl1pPr>
          </a:lstStyle>
          <a:p>
            <a:r>
              <a:rPr lang="en-US" dirty="0"/>
              <a:t>Insert Photo – “Send to back”</a:t>
            </a:r>
          </a:p>
        </p:txBody>
      </p:sp>
      <p:sp>
        <p:nvSpPr>
          <p:cNvPr id="6" name="Text Placeholder 2">
            <a:extLst>
              <a:ext uri="{FF2B5EF4-FFF2-40B4-BE49-F238E27FC236}">
                <a16:creationId xmlns:a16="http://schemas.microsoft.com/office/drawing/2014/main" id="{0356132C-017A-4F3E-B4F0-F614FC422A0B}"/>
              </a:ext>
            </a:extLst>
          </p:cNvPr>
          <p:cNvSpPr>
            <a:spLocks noGrp="1"/>
          </p:cNvSpPr>
          <p:nvPr>
            <p:ph type="body" sz="quarter" idx="12" hasCustomPrompt="1"/>
          </p:nvPr>
        </p:nvSpPr>
        <p:spPr>
          <a:xfrm>
            <a:off x="6005385" y="6405457"/>
            <a:ext cx="6186615" cy="461665"/>
          </a:xfrm>
          <a:solidFill>
            <a:schemeClr val="bg1"/>
          </a:solidFill>
        </p:spPr>
        <p:txBody>
          <a:bodyPr lIns="274320" tIns="91440" rIns="274320" bIns="91440" anchor="b">
            <a:spAutoFit/>
          </a:bodyPr>
          <a:lstStyle>
            <a:lvl1pPr marL="0" indent="0" algn="r">
              <a:spcBef>
                <a:spcPts val="0"/>
              </a:spcBef>
              <a:spcAft>
                <a:spcPts val="0"/>
              </a:spcAft>
              <a:buNone/>
              <a:defRPr sz="2000" b="1"/>
            </a:lvl1pPr>
          </a:lstStyle>
          <a:p>
            <a:pPr lvl="0"/>
            <a:r>
              <a:rPr lang="en-US" dirty="0"/>
              <a:t>Brief caption</a:t>
            </a:r>
          </a:p>
        </p:txBody>
      </p:sp>
    </p:spTree>
    <p:extLst>
      <p:ext uri="{BB962C8B-B14F-4D97-AF65-F5344CB8AC3E}">
        <p14:creationId xmlns:p14="http://schemas.microsoft.com/office/powerpoint/2010/main" val="1981072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cussion Topic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566391-2712-40B2-A88D-260EEEC3A0C1}"/>
              </a:ext>
            </a:extLst>
          </p:cNvPr>
          <p:cNvSpPr>
            <a:spLocks noGrp="1"/>
          </p:cNvSpPr>
          <p:nvPr>
            <p:ph type="body" sz="quarter" idx="10"/>
          </p:nvPr>
        </p:nvSpPr>
        <p:spPr>
          <a:xfrm>
            <a:off x="1115977" y="1024451"/>
            <a:ext cx="6998120" cy="5703608"/>
          </a:xfrm>
        </p:spPr>
        <p:txBody>
          <a:bodyPr/>
          <a:lstStyle>
            <a:lvl1pPr marL="0" indent="0">
              <a:lnSpc>
                <a:spcPct val="100000"/>
              </a:lnSpc>
              <a:spcBef>
                <a:spcPts val="0"/>
              </a:spcBef>
              <a:buNone/>
              <a:defRPr b="1"/>
            </a:lvl1pPr>
            <a:lvl2pPr marL="0" indent="-457200">
              <a:lnSpc>
                <a:spcPct val="100000"/>
              </a:lnSpc>
              <a:spcBef>
                <a:spcPts val="0"/>
              </a:spcBef>
              <a:buFont typeface="+mj-lt"/>
              <a:buAutoNum type="arabicPeriod"/>
              <a:defRPr sz="28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3658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73AFA-F12F-41E9-8334-3E6658E21C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4A6A3-C554-4215-9982-4701182749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CB0D2-9582-4C19-997F-890AEAE5340E}"/>
              </a:ext>
            </a:extLst>
          </p:cNvPr>
          <p:cNvSpPr>
            <a:spLocks noGrp="1"/>
          </p:cNvSpPr>
          <p:nvPr>
            <p:ph type="dt" sz="half" idx="10"/>
          </p:nvPr>
        </p:nvSpPr>
        <p:spPr/>
        <p:txBody>
          <a:bodyPr/>
          <a:lstStyle/>
          <a:p>
            <a:fld id="{470E8D6B-4BAA-4B59-836E-871BC2FDBD24}" type="datetimeFigureOut">
              <a:rPr lang="en-US" smtClean="0"/>
              <a:t>8/1/2019</a:t>
            </a:fld>
            <a:endParaRPr lang="en-US" dirty="0"/>
          </a:p>
        </p:txBody>
      </p:sp>
      <p:sp>
        <p:nvSpPr>
          <p:cNvPr id="5" name="Footer Placeholder 4">
            <a:extLst>
              <a:ext uri="{FF2B5EF4-FFF2-40B4-BE49-F238E27FC236}">
                <a16:creationId xmlns:a16="http://schemas.microsoft.com/office/drawing/2014/main" id="{06083DE0-7343-4C66-95F8-D951E1B476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E6F37B-53B2-46F3-A731-504AB3401015}"/>
              </a:ext>
            </a:extLst>
          </p:cNvPr>
          <p:cNvSpPr>
            <a:spLocks noGrp="1"/>
          </p:cNvSpPr>
          <p:nvPr>
            <p:ph type="sldNum" sz="quarter" idx="12"/>
          </p:nvPr>
        </p:nvSpPr>
        <p:spPr/>
        <p:txBody>
          <a:bodyPr/>
          <a:lstStyle/>
          <a:p>
            <a:fld id="{67342739-ED92-4D55-A83D-0FD89787D124}" type="slidenum">
              <a:rPr lang="en-US" smtClean="0"/>
              <a:t>‹#›</a:t>
            </a:fld>
            <a:endParaRPr lang="en-US" dirty="0"/>
          </a:p>
        </p:txBody>
      </p:sp>
    </p:spTree>
    <p:extLst>
      <p:ext uri="{BB962C8B-B14F-4D97-AF65-F5344CB8AC3E}">
        <p14:creationId xmlns:p14="http://schemas.microsoft.com/office/powerpoint/2010/main" val="10231425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tail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B390556-77F3-4DCD-B875-9F4AE6198B25}"/>
              </a:ext>
            </a:extLst>
          </p:cNvPr>
          <p:cNvSpPr>
            <a:spLocks noGrp="1"/>
          </p:cNvSpPr>
          <p:nvPr>
            <p:ph type="pic" sz="quarter" idx="10"/>
          </p:nvPr>
        </p:nvSpPr>
        <p:spPr>
          <a:xfrm>
            <a:off x="6615113" y="1023938"/>
            <a:ext cx="4605337" cy="4610100"/>
          </a:xfrm>
        </p:spPr>
        <p:txBody>
          <a:bodyPr/>
          <a:lstStyle/>
          <a:p>
            <a:r>
              <a:rPr lang="en-US" dirty="0"/>
              <a:t>Click icon to add picture</a:t>
            </a:r>
          </a:p>
        </p:txBody>
      </p:sp>
      <p:sp>
        <p:nvSpPr>
          <p:cNvPr id="3" name="Text Placeholder 2">
            <a:extLst>
              <a:ext uri="{FF2B5EF4-FFF2-40B4-BE49-F238E27FC236}">
                <a16:creationId xmlns:a16="http://schemas.microsoft.com/office/drawing/2014/main" id="{F5144637-CADC-4562-B6B4-AAABF6B69300}"/>
              </a:ext>
            </a:extLst>
          </p:cNvPr>
          <p:cNvSpPr>
            <a:spLocks noGrp="1"/>
          </p:cNvSpPr>
          <p:nvPr>
            <p:ph type="body" sz="quarter" idx="11"/>
          </p:nvPr>
        </p:nvSpPr>
        <p:spPr>
          <a:xfrm>
            <a:off x="1115977" y="1023938"/>
            <a:ext cx="5130819" cy="2701925"/>
          </a:xfrm>
        </p:spPr>
        <p:txBody>
          <a:bodyPr/>
          <a:lstStyle>
            <a:lvl1pPr marL="0" indent="0">
              <a:lnSpc>
                <a:spcPct val="100000"/>
              </a:lnSpc>
              <a:spcBef>
                <a:spcPts val="0"/>
              </a:spcBef>
              <a:buNone/>
              <a:defRPr b="1"/>
            </a:lvl1pPr>
          </a:lstStyle>
          <a:p>
            <a:pPr lvl="0"/>
            <a:r>
              <a:rPr lang="en-US"/>
              <a:t>Edit Master text styles</a:t>
            </a:r>
          </a:p>
        </p:txBody>
      </p:sp>
    </p:spTree>
    <p:extLst>
      <p:ext uri="{BB962C8B-B14F-4D97-AF65-F5344CB8AC3E}">
        <p14:creationId xmlns:p14="http://schemas.microsoft.com/office/powerpoint/2010/main" val="2563948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Image-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5CDA417-A8A1-491D-8861-077D94C16DB5}"/>
              </a:ext>
            </a:extLst>
          </p:cNvPr>
          <p:cNvSpPr>
            <a:spLocks noGrp="1"/>
          </p:cNvSpPr>
          <p:nvPr>
            <p:ph type="pic" sz="quarter" idx="13"/>
          </p:nvPr>
        </p:nvSpPr>
        <p:spPr>
          <a:xfrm>
            <a:off x="0" y="0"/>
            <a:ext cx="6689725" cy="5148263"/>
          </a:xfrm>
        </p:spPr>
        <p:txBody>
          <a:bodyPr/>
          <a:lstStyle/>
          <a:p>
            <a:r>
              <a:rPr lang="en-US" dirty="0"/>
              <a:t>Click icon to add picture</a:t>
            </a:r>
          </a:p>
        </p:txBody>
      </p:sp>
      <p:sp>
        <p:nvSpPr>
          <p:cNvPr id="3" name="Text Placeholder 2">
            <a:extLst>
              <a:ext uri="{FF2B5EF4-FFF2-40B4-BE49-F238E27FC236}">
                <a16:creationId xmlns:a16="http://schemas.microsoft.com/office/drawing/2014/main" id="{6701BD99-E992-414C-95A8-AD5CE43E4962}"/>
              </a:ext>
            </a:extLst>
          </p:cNvPr>
          <p:cNvSpPr>
            <a:spLocks noGrp="1"/>
          </p:cNvSpPr>
          <p:nvPr>
            <p:ph type="body" sz="quarter" idx="11" hasCustomPrompt="1"/>
          </p:nvPr>
        </p:nvSpPr>
        <p:spPr>
          <a:xfrm>
            <a:off x="5852161" y="5787453"/>
            <a:ext cx="5884226" cy="769441"/>
          </a:xfrm>
        </p:spPr>
        <p:txBody>
          <a:bodyPr anchor="b">
            <a:spAutoFit/>
          </a:bodyPr>
          <a:lstStyle>
            <a:lvl1pPr marL="0" indent="0" algn="r">
              <a:lnSpc>
                <a:spcPct val="100000"/>
              </a:lnSpc>
              <a:spcBef>
                <a:spcPts val="0"/>
              </a:spcBef>
              <a:buNone/>
              <a:defRPr sz="4400" b="1"/>
            </a:lvl1pPr>
            <a:lvl2pPr marL="457200" indent="0">
              <a:buNone/>
              <a:defRPr/>
            </a:lvl2pPr>
          </a:lstStyle>
          <a:p>
            <a:pPr lvl="0"/>
            <a:r>
              <a:rPr lang="en-US" dirty="0"/>
              <a:t>Title Here</a:t>
            </a:r>
          </a:p>
        </p:txBody>
      </p:sp>
      <p:sp>
        <p:nvSpPr>
          <p:cNvPr id="4" name="Text Placeholder 2">
            <a:extLst>
              <a:ext uri="{FF2B5EF4-FFF2-40B4-BE49-F238E27FC236}">
                <a16:creationId xmlns:a16="http://schemas.microsoft.com/office/drawing/2014/main" id="{38511870-B930-4934-9969-136B61B0224B}"/>
              </a:ext>
            </a:extLst>
          </p:cNvPr>
          <p:cNvSpPr>
            <a:spLocks noGrp="1"/>
          </p:cNvSpPr>
          <p:nvPr>
            <p:ph type="body" sz="quarter" idx="12" hasCustomPrompt="1"/>
          </p:nvPr>
        </p:nvSpPr>
        <p:spPr>
          <a:xfrm>
            <a:off x="577516" y="5148648"/>
            <a:ext cx="6111663" cy="1122496"/>
          </a:xfrm>
        </p:spPr>
        <p:txBody>
          <a:bodyPr>
            <a:normAutofit/>
          </a:bodyPr>
          <a:lstStyle>
            <a:lvl1pPr marL="0" indent="0" algn="r">
              <a:lnSpc>
                <a:spcPct val="100000"/>
              </a:lnSpc>
              <a:spcBef>
                <a:spcPts val="0"/>
              </a:spcBef>
              <a:buNone/>
              <a:defRPr sz="2400" b="1"/>
            </a:lvl1pPr>
          </a:lstStyle>
          <a:p>
            <a:pPr lvl="0"/>
            <a:r>
              <a:rPr lang="en-US" dirty="0"/>
              <a:t>Optional caption – position as needed</a:t>
            </a:r>
          </a:p>
        </p:txBody>
      </p:sp>
    </p:spTree>
    <p:extLst>
      <p:ext uri="{BB962C8B-B14F-4D97-AF65-F5344CB8AC3E}">
        <p14:creationId xmlns:p14="http://schemas.microsoft.com/office/powerpoint/2010/main" val="2541051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764D-CD04-4AD5-91BD-6B9687BC83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D757D5-50F7-4B89-AAC9-25CFD3467A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4FF1D3-0BA4-4FD5-85D8-916B1E2B1432}"/>
              </a:ext>
            </a:extLst>
          </p:cNvPr>
          <p:cNvSpPr>
            <a:spLocks noGrp="1"/>
          </p:cNvSpPr>
          <p:nvPr>
            <p:ph type="dt" sz="half" idx="10"/>
          </p:nvPr>
        </p:nvSpPr>
        <p:spPr/>
        <p:txBody>
          <a:bodyPr/>
          <a:lstStyle/>
          <a:p>
            <a:fld id="{470E8D6B-4BAA-4B59-836E-871BC2FDBD24}" type="datetimeFigureOut">
              <a:rPr lang="en-US" smtClean="0"/>
              <a:t>8/1/2019</a:t>
            </a:fld>
            <a:endParaRPr lang="en-US" dirty="0"/>
          </a:p>
        </p:txBody>
      </p:sp>
      <p:sp>
        <p:nvSpPr>
          <p:cNvPr id="5" name="Footer Placeholder 4">
            <a:extLst>
              <a:ext uri="{FF2B5EF4-FFF2-40B4-BE49-F238E27FC236}">
                <a16:creationId xmlns:a16="http://schemas.microsoft.com/office/drawing/2014/main" id="{C6FD1378-2A4C-4548-885B-B18521EAFE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90BC5E-AEAD-41EA-9727-F1B6840371F8}"/>
              </a:ext>
            </a:extLst>
          </p:cNvPr>
          <p:cNvSpPr>
            <a:spLocks noGrp="1"/>
          </p:cNvSpPr>
          <p:nvPr>
            <p:ph type="sldNum" sz="quarter" idx="12"/>
          </p:nvPr>
        </p:nvSpPr>
        <p:spPr/>
        <p:txBody>
          <a:bodyPr/>
          <a:lstStyle/>
          <a:p>
            <a:fld id="{67342739-ED92-4D55-A83D-0FD89787D124}" type="slidenum">
              <a:rPr lang="en-US" smtClean="0"/>
              <a:t>‹#›</a:t>
            </a:fld>
            <a:endParaRPr lang="en-US" dirty="0"/>
          </a:p>
        </p:txBody>
      </p:sp>
    </p:spTree>
    <p:extLst>
      <p:ext uri="{BB962C8B-B14F-4D97-AF65-F5344CB8AC3E}">
        <p14:creationId xmlns:p14="http://schemas.microsoft.com/office/powerpoint/2010/main" val="419259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B17FC-33A3-4690-92F6-9D7B511E06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BE4C4-CD44-449F-84BC-2767C0E6AE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8C3C7F-3A40-40E1-89DC-CBDF1849BC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47CCCE-68FB-47D1-AEE5-319945BF6F15}"/>
              </a:ext>
            </a:extLst>
          </p:cNvPr>
          <p:cNvSpPr>
            <a:spLocks noGrp="1"/>
          </p:cNvSpPr>
          <p:nvPr>
            <p:ph type="dt" sz="half" idx="10"/>
          </p:nvPr>
        </p:nvSpPr>
        <p:spPr/>
        <p:txBody>
          <a:bodyPr/>
          <a:lstStyle/>
          <a:p>
            <a:fld id="{470E8D6B-4BAA-4B59-836E-871BC2FDBD24}" type="datetimeFigureOut">
              <a:rPr lang="en-US" smtClean="0"/>
              <a:t>8/1/2019</a:t>
            </a:fld>
            <a:endParaRPr lang="en-US" dirty="0"/>
          </a:p>
        </p:txBody>
      </p:sp>
      <p:sp>
        <p:nvSpPr>
          <p:cNvPr id="6" name="Footer Placeholder 5">
            <a:extLst>
              <a:ext uri="{FF2B5EF4-FFF2-40B4-BE49-F238E27FC236}">
                <a16:creationId xmlns:a16="http://schemas.microsoft.com/office/drawing/2014/main" id="{13F18CB8-BB46-4B0E-9D1E-55AF4B3EA8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1C2C103-28E4-49E1-8245-5E48B6968978}"/>
              </a:ext>
            </a:extLst>
          </p:cNvPr>
          <p:cNvSpPr>
            <a:spLocks noGrp="1"/>
          </p:cNvSpPr>
          <p:nvPr>
            <p:ph type="sldNum" sz="quarter" idx="12"/>
          </p:nvPr>
        </p:nvSpPr>
        <p:spPr/>
        <p:txBody>
          <a:bodyPr/>
          <a:lstStyle/>
          <a:p>
            <a:fld id="{67342739-ED92-4D55-A83D-0FD89787D124}" type="slidenum">
              <a:rPr lang="en-US" smtClean="0"/>
              <a:t>‹#›</a:t>
            </a:fld>
            <a:endParaRPr lang="en-US" dirty="0"/>
          </a:p>
        </p:txBody>
      </p:sp>
    </p:spTree>
    <p:extLst>
      <p:ext uri="{BB962C8B-B14F-4D97-AF65-F5344CB8AC3E}">
        <p14:creationId xmlns:p14="http://schemas.microsoft.com/office/powerpoint/2010/main" val="219101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7CAC-F662-45C7-B079-46E65D6EE5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7EF788-9ACD-4E00-953E-649680C6A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75DB4C-5C41-4E5E-B518-0C026EAC6C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2A4C30-F763-47BB-AFBE-6BA5AE30A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CA22E3-1973-43BC-866B-99AEAF5EED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2EA3A2-296A-4CBF-BF79-6A2B0F2A989C}"/>
              </a:ext>
            </a:extLst>
          </p:cNvPr>
          <p:cNvSpPr>
            <a:spLocks noGrp="1"/>
          </p:cNvSpPr>
          <p:nvPr>
            <p:ph type="dt" sz="half" idx="10"/>
          </p:nvPr>
        </p:nvSpPr>
        <p:spPr/>
        <p:txBody>
          <a:bodyPr/>
          <a:lstStyle/>
          <a:p>
            <a:fld id="{470E8D6B-4BAA-4B59-836E-871BC2FDBD24}" type="datetimeFigureOut">
              <a:rPr lang="en-US" smtClean="0"/>
              <a:t>8/1/2019</a:t>
            </a:fld>
            <a:endParaRPr lang="en-US" dirty="0"/>
          </a:p>
        </p:txBody>
      </p:sp>
      <p:sp>
        <p:nvSpPr>
          <p:cNvPr id="8" name="Footer Placeholder 7">
            <a:extLst>
              <a:ext uri="{FF2B5EF4-FFF2-40B4-BE49-F238E27FC236}">
                <a16:creationId xmlns:a16="http://schemas.microsoft.com/office/drawing/2014/main" id="{4BF52A14-9738-45F3-BD57-58EAAAD7C09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97D3546-5823-43EE-941E-6DBC13EFA4CD}"/>
              </a:ext>
            </a:extLst>
          </p:cNvPr>
          <p:cNvSpPr>
            <a:spLocks noGrp="1"/>
          </p:cNvSpPr>
          <p:nvPr>
            <p:ph type="sldNum" sz="quarter" idx="12"/>
          </p:nvPr>
        </p:nvSpPr>
        <p:spPr/>
        <p:txBody>
          <a:bodyPr/>
          <a:lstStyle/>
          <a:p>
            <a:fld id="{67342739-ED92-4D55-A83D-0FD89787D124}" type="slidenum">
              <a:rPr lang="en-US" smtClean="0"/>
              <a:t>‹#›</a:t>
            </a:fld>
            <a:endParaRPr lang="en-US" dirty="0"/>
          </a:p>
        </p:txBody>
      </p:sp>
    </p:spTree>
    <p:extLst>
      <p:ext uri="{BB962C8B-B14F-4D97-AF65-F5344CB8AC3E}">
        <p14:creationId xmlns:p14="http://schemas.microsoft.com/office/powerpoint/2010/main" val="243395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D1AC-4208-4897-BBAC-9C71807BF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FB67ED-BD7C-4318-BFE4-ACBF4476A802}"/>
              </a:ext>
            </a:extLst>
          </p:cNvPr>
          <p:cNvSpPr>
            <a:spLocks noGrp="1"/>
          </p:cNvSpPr>
          <p:nvPr>
            <p:ph type="dt" sz="half" idx="10"/>
          </p:nvPr>
        </p:nvSpPr>
        <p:spPr/>
        <p:txBody>
          <a:bodyPr/>
          <a:lstStyle/>
          <a:p>
            <a:fld id="{470E8D6B-4BAA-4B59-836E-871BC2FDBD24}" type="datetimeFigureOut">
              <a:rPr lang="en-US" smtClean="0"/>
              <a:t>8/1/2019</a:t>
            </a:fld>
            <a:endParaRPr lang="en-US" dirty="0"/>
          </a:p>
        </p:txBody>
      </p:sp>
      <p:sp>
        <p:nvSpPr>
          <p:cNvPr id="4" name="Footer Placeholder 3">
            <a:extLst>
              <a:ext uri="{FF2B5EF4-FFF2-40B4-BE49-F238E27FC236}">
                <a16:creationId xmlns:a16="http://schemas.microsoft.com/office/drawing/2014/main" id="{7E5066B3-4ABB-4DFE-BF2C-89D9EFD2939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BEF6BA-FD88-4F48-8E02-8880E61F783D}"/>
              </a:ext>
            </a:extLst>
          </p:cNvPr>
          <p:cNvSpPr>
            <a:spLocks noGrp="1"/>
          </p:cNvSpPr>
          <p:nvPr>
            <p:ph type="sldNum" sz="quarter" idx="12"/>
          </p:nvPr>
        </p:nvSpPr>
        <p:spPr/>
        <p:txBody>
          <a:bodyPr/>
          <a:lstStyle/>
          <a:p>
            <a:fld id="{67342739-ED92-4D55-A83D-0FD89787D124}" type="slidenum">
              <a:rPr lang="en-US" smtClean="0"/>
              <a:t>‹#›</a:t>
            </a:fld>
            <a:endParaRPr lang="en-US" dirty="0"/>
          </a:p>
        </p:txBody>
      </p:sp>
    </p:spTree>
    <p:extLst>
      <p:ext uri="{BB962C8B-B14F-4D97-AF65-F5344CB8AC3E}">
        <p14:creationId xmlns:p14="http://schemas.microsoft.com/office/powerpoint/2010/main" val="43913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E8337C-51A8-469A-B118-E7EAAF54AD26}"/>
              </a:ext>
            </a:extLst>
          </p:cNvPr>
          <p:cNvSpPr>
            <a:spLocks noGrp="1"/>
          </p:cNvSpPr>
          <p:nvPr>
            <p:ph type="dt" sz="half" idx="10"/>
          </p:nvPr>
        </p:nvSpPr>
        <p:spPr/>
        <p:txBody>
          <a:bodyPr/>
          <a:lstStyle/>
          <a:p>
            <a:fld id="{470E8D6B-4BAA-4B59-836E-871BC2FDBD24}" type="datetimeFigureOut">
              <a:rPr lang="en-US" smtClean="0"/>
              <a:t>8/1/2019</a:t>
            </a:fld>
            <a:endParaRPr lang="en-US" dirty="0"/>
          </a:p>
        </p:txBody>
      </p:sp>
      <p:sp>
        <p:nvSpPr>
          <p:cNvPr id="3" name="Footer Placeholder 2">
            <a:extLst>
              <a:ext uri="{FF2B5EF4-FFF2-40B4-BE49-F238E27FC236}">
                <a16:creationId xmlns:a16="http://schemas.microsoft.com/office/drawing/2014/main" id="{72C339D7-C9A6-4B5E-B4C5-9D24B7ADD67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7E55D7-DB97-4880-9A5E-6592B46D45F4}"/>
              </a:ext>
            </a:extLst>
          </p:cNvPr>
          <p:cNvSpPr>
            <a:spLocks noGrp="1"/>
          </p:cNvSpPr>
          <p:nvPr>
            <p:ph type="sldNum" sz="quarter" idx="12"/>
          </p:nvPr>
        </p:nvSpPr>
        <p:spPr/>
        <p:txBody>
          <a:bodyPr/>
          <a:lstStyle/>
          <a:p>
            <a:fld id="{67342739-ED92-4D55-A83D-0FD89787D124}" type="slidenum">
              <a:rPr lang="en-US" smtClean="0"/>
              <a:t>‹#›</a:t>
            </a:fld>
            <a:endParaRPr lang="en-US" dirty="0"/>
          </a:p>
        </p:txBody>
      </p:sp>
    </p:spTree>
    <p:extLst>
      <p:ext uri="{BB962C8B-B14F-4D97-AF65-F5344CB8AC3E}">
        <p14:creationId xmlns:p14="http://schemas.microsoft.com/office/powerpoint/2010/main" val="419888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1DB5-B6B0-48A4-BFAA-73AB595B6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A0D859-51B9-4610-8AD9-BE683E64D8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97587-54C5-4326-918F-AEE55964A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E0D3B7-696D-47DA-92C1-EE4953A4B856}"/>
              </a:ext>
            </a:extLst>
          </p:cNvPr>
          <p:cNvSpPr>
            <a:spLocks noGrp="1"/>
          </p:cNvSpPr>
          <p:nvPr>
            <p:ph type="dt" sz="half" idx="10"/>
          </p:nvPr>
        </p:nvSpPr>
        <p:spPr/>
        <p:txBody>
          <a:bodyPr/>
          <a:lstStyle/>
          <a:p>
            <a:fld id="{470E8D6B-4BAA-4B59-836E-871BC2FDBD24}" type="datetimeFigureOut">
              <a:rPr lang="en-US" smtClean="0"/>
              <a:t>8/1/2019</a:t>
            </a:fld>
            <a:endParaRPr lang="en-US" dirty="0"/>
          </a:p>
        </p:txBody>
      </p:sp>
      <p:sp>
        <p:nvSpPr>
          <p:cNvPr id="6" name="Footer Placeholder 5">
            <a:extLst>
              <a:ext uri="{FF2B5EF4-FFF2-40B4-BE49-F238E27FC236}">
                <a16:creationId xmlns:a16="http://schemas.microsoft.com/office/drawing/2014/main" id="{79180997-D45F-41B1-A435-362CAC4FA7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976266-E7F3-4761-894D-08180A45984E}"/>
              </a:ext>
            </a:extLst>
          </p:cNvPr>
          <p:cNvSpPr>
            <a:spLocks noGrp="1"/>
          </p:cNvSpPr>
          <p:nvPr>
            <p:ph type="sldNum" sz="quarter" idx="12"/>
          </p:nvPr>
        </p:nvSpPr>
        <p:spPr/>
        <p:txBody>
          <a:bodyPr/>
          <a:lstStyle/>
          <a:p>
            <a:fld id="{67342739-ED92-4D55-A83D-0FD89787D124}" type="slidenum">
              <a:rPr lang="en-US" smtClean="0"/>
              <a:t>‹#›</a:t>
            </a:fld>
            <a:endParaRPr lang="en-US" dirty="0"/>
          </a:p>
        </p:txBody>
      </p:sp>
    </p:spTree>
    <p:extLst>
      <p:ext uri="{BB962C8B-B14F-4D97-AF65-F5344CB8AC3E}">
        <p14:creationId xmlns:p14="http://schemas.microsoft.com/office/powerpoint/2010/main" val="78109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57A5-85A6-4A65-B000-000529023C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800A86-7E4A-4566-B035-E6BFCC901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7B7F262-66C8-412B-99C4-836A88E42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5EECB6-6093-44DE-B0AE-E206F7E2F7DB}"/>
              </a:ext>
            </a:extLst>
          </p:cNvPr>
          <p:cNvSpPr>
            <a:spLocks noGrp="1"/>
          </p:cNvSpPr>
          <p:nvPr>
            <p:ph type="dt" sz="half" idx="10"/>
          </p:nvPr>
        </p:nvSpPr>
        <p:spPr/>
        <p:txBody>
          <a:bodyPr/>
          <a:lstStyle/>
          <a:p>
            <a:fld id="{470E8D6B-4BAA-4B59-836E-871BC2FDBD24}" type="datetimeFigureOut">
              <a:rPr lang="en-US" smtClean="0"/>
              <a:t>8/1/2019</a:t>
            </a:fld>
            <a:endParaRPr lang="en-US" dirty="0"/>
          </a:p>
        </p:txBody>
      </p:sp>
      <p:sp>
        <p:nvSpPr>
          <p:cNvPr id="6" name="Footer Placeholder 5">
            <a:extLst>
              <a:ext uri="{FF2B5EF4-FFF2-40B4-BE49-F238E27FC236}">
                <a16:creationId xmlns:a16="http://schemas.microsoft.com/office/drawing/2014/main" id="{84A57991-820D-4D51-A6EC-494E70F6B0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079D6E-F39C-4810-966D-DC2777AB58D9}"/>
              </a:ext>
            </a:extLst>
          </p:cNvPr>
          <p:cNvSpPr>
            <a:spLocks noGrp="1"/>
          </p:cNvSpPr>
          <p:nvPr>
            <p:ph type="sldNum" sz="quarter" idx="12"/>
          </p:nvPr>
        </p:nvSpPr>
        <p:spPr/>
        <p:txBody>
          <a:bodyPr/>
          <a:lstStyle/>
          <a:p>
            <a:fld id="{67342739-ED92-4D55-A83D-0FD89787D124}" type="slidenum">
              <a:rPr lang="en-US" smtClean="0"/>
              <a:t>‹#›</a:t>
            </a:fld>
            <a:endParaRPr lang="en-US" dirty="0"/>
          </a:p>
        </p:txBody>
      </p:sp>
    </p:spTree>
    <p:extLst>
      <p:ext uri="{BB962C8B-B14F-4D97-AF65-F5344CB8AC3E}">
        <p14:creationId xmlns:p14="http://schemas.microsoft.com/office/powerpoint/2010/main" val="365301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940D2-6C0C-42CA-B4CF-4C8BBE9ED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2CB6A-C8D0-45D9-A6F2-4B43B910A4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FEBB-FE90-4325-ADDA-6B6CBDB026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E8D6B-4BAA-4B59-836E-871BC2FDBD24}" type="datetimeFigureOut">
              <a:rPr lang="en-US" smtClean="0"/>
              <a:t>8/1/2019</a:t>
            </a:fld>
            <a:endParaRPr lang="en-US" dirty="0"/>
          </a:p>
        </p:txBody>
      </p:sp>
      <p:sp>
        <p:nvSpPr>
          <p:cNvPr id="5" name="Footer Placeholder 4">
            <a:extLst>
              <a:ext uri="{FF2B5EF4-FFF2-40B4-BE49-F238E27FC236}">
                <a16:creationId xmlns:a16="http://schemas.microsoft.com/office/drawing/2014/main" id="{5B6C3928-BCCA-4434-8F72-1BDE09CECF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34411CB-5821-4AAA-8399-CC640DBF39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42739-ED92-4D55-A83D-0FD89787D124}" type="slidenum">
              <a:rPr lang="en-US" smtClean="0"/>
              <a:t>‹#›</a:t>
            </a:fld>
            <a:endParaRPr lang="en-US" dirty="0"/>
          </a:p>
        </p:txBody>
      </p:sp>
    </p:spTree>
    <p:extLst>
      <p:ext uri="{BB962C8B-B14F-4D97-AF65-F5344CB8AC3E}">
        <p14:creationId xmlns:p14="http://schemas.microsoft.com/office/powerpoint/2010/main" val="210298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940D2-6C0C-42CA-B4CF-4C8BBE9ED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02CB6A-C8D0-45D9-A6F2-4B43B910A4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60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69F5FEA2-6802-4056-A632-4464587D1AEA}"/>
              </a:ext>
            </a:extLst>
          </p:cNvPr>
          <p:cNvPicPr>
            <a:picLocks noChangeAspect="1"/>
          </p:cNvPicPr>
          <p:nvPr/>
        </p:nvPicPr>
        <p:blipFill rotWithShape="1">
          <a:blip r:embed="rId2">
            <a:extLst>
              <a:ext uri="{28A0092B-C50C-407E-A947-70E740481C1C}">
                <a14:useLocalDpi xmlns:a14="http://schemas.microsoft.com/office/drawing/2010/main" val="0"/>
              </a:ext>
            </a:extLst>
          </a:blip>
          <a:srcRect l="3322" t="4708" r="2675" b="14901"/>
          <a:stretch/>
        </p:blipFill>
        <p:spPr>
          <a:xfrm>
            <a:off x="1" y="1434174"/>
            <a:ext cx="6210372" cy="3436589"/>
          </a:xfrm>
          <a:prstGeom prst="rect">
            <a:avLst/>
          </a:prstGeom>
        </p:spPr>
      </p:pic>
      <p:sp>
        <p:nvSpPr>
          <p:cNvPr id="8" name="TextBox 7">
            <a:extLst>
              <a:ext uri="{FF2B5EF4-FFF2-40B4-BE49-F238E27FC236}">
                <a16:creationId xmlns:a16="http://schemas.microsoft.com/office/drawing/2014/main" id="{8EE6D408-610A-4F15-8666-285A6F9BE641}"/>
              </a:ext>
            </a:extLst>
          </p:cNvPr>
          <p:cNvSpPr txBox="1"/>
          <p:nvPr/>
        </p:nvSpPr>
        <p:spPr>
          <a:xfrm>
            <a:off x="6324065" y="3489051"/>
            <a:ext cx="5124142" cy="2149751"/>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EA 19-110611 DA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1500 SE 96</a:t>
            </a:r>
            <a:r>
              <a:rPr kumimoji="0" lang="en-US" altLang="en-US" sz="3200" b="1" i="0" u="none" strike="noStrike" kern="1200" cap="none" spc="0" normalizeH="0" baseline="3000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a:t>
            </a:r>
            <a:r>
              <a:rPr kumimoji="0" lang="en-US" altLang="en-US" sz="3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Avenue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August 1, 2019</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Staff Presentation</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1026" name="Picture 1">
            <a:extLst>
              <a:ext uri="{FF2B5EF4-FFF2-40B4-BE49-F238E27FC236}">
                <a16:creationId xmlns:a16="http://schemas.microsoft.com/office/drawing/2014/main" id="{FB5D6CCB-1BBF-4CCE-9412-A97D1911E5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5355"/>
          <a:stretch/>
        </p:blipFill>
        <p:spPr bwMode="auto">
          <a:xfrm>
            <a:off x="6210373" y="1372203"/>
            <a:ext cx="1260388" cy="111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B45B53F-C6D6-4055-8254-877D46410D2E}"/>
              </a:ext>
            </a:extLst>
          </p:cNvPr>
          <p:cNvSpPr txBox="1"/>
          <p:nvPr/>
        </p:nvSpPr>
        <p:spPr>
          <a:xfrm>
            <a:off x="6365591" y="2651480"/>
            <a:ext cx="4757628" cy="634876"/>
          </a:xfrm>
          <a:prstGeom prst="rect">
            <a:avLst/>
          </a:prstGeom>
          <a:solidFill>
            <a:srgbClr val="31B6B9"/>
          </a:solidFill>
        </p:spPr>
        <p:txBody>
          <a:bodyPr wrap="square" rtlCol="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Design Advice Request</a:t>
            </a:r>
          </a:p>
        </p:txBody>
      </p:sp>
      <p:sp>
        <p:nvSpPr>
          <p:cNvPr id="5" name="TextBox 4">
            <a:extLst>
              <a:ext uri="{FF2B5EF4-FFF2-40B4-BE49-F238E27FC236}">
                <a16:creationId xmlns:a16="http://schemas.microsoft.com/office/drawing/2014/main" id="{8DA64391-2638-439E-B377-A4EFCFFBF295}"/>
              </a:ext>
            </a:extLst>
          </p:cNvPr>
          <p:cNvSpPr txBox="1"/>
          <p:nvPr/>
        </p:nvSpPr>
        <p:spPr>
          <a:xfrm>
            <a:off x="7442983" y="1513745"/>
            <a:ext cx="4172368" cy="903406"/>
          </a:xfrm>
          <a:prstGeom prst="rect">
            <a:avLst/>
          </a:prstGeom>
          <a:noFill/>
        </p:spPr>
        <p:txBody>
          <a:bodyPr wrap="square" rtlCol="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City of Portland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400" b="0" i="0" u="none" strike="noStrike" kern="1200" cap="none" spc="-15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Design Commission</a:t>
            </a:r>
          </a:p>
        </p:txBody>
      </p:sp>
    </p:spTree>
    <p:extLst>
      <p:ext uri="{BB962C8B-B14F-4D97-AF65-F5344CB8AC3E}">
        <p14:creationId xmlns:p14="http://schemas.microsoft.com/office/powerpoint/2010/main" val="3939778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47289-8C70-4B85-BFFF-97BFFC38E91D}"/>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Staff Introduction</a:t>
            </a:r>
          </a:p>
          <a:p>
            <a:endParaRPr lang="en-US" dirty="0">
              <a:latin typeface="Arial" panose="020B0604020202020204" pitchFamily="34" charset="0"/>
              <a:cs typeface="Arial" panose="020B0604020202020204" pitchFamily="34" charset="0"/>
            </a:endParaRPr>
          </a:p>
          <a:p>
            <a:r>
              <a:rPr lang="en-US" dirty="0">
                <a:solidFill>
                  <a:srgbClr val="31B6B9"/>
                </a:solidFill>
                <a:latin typeface="Arial" panose="020B0604020202020204" pitchFamily="34" charset="0"/>
                <a:cs typeface="Arial" panose="020B0604020202020204" pitchFamily="34" charset="0"/>
              </a:rPr>
              <a:t>Applicant Presentation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Staff Discussion Topics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Public Comments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Commission Conversation</a:t>
            </a:r>
          </a:p>
        </p:txBody>
      </p:sp>
    </p:spTree>
    <p:extLst>
      <p:ext uri="{BB962C8B-B14F-4D97-AF65-F5344CB8AC3E}">
        <p14:creationId xmlns:p14="http://schemas.microsoft.com/office/powerpoint/2010/main" val="154286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47289-8C70-4B85-BFFF-97BFFC38E91D}"/>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Staff Introduction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Applicant Presentation</a:t>
            </a:r>
          </a:p>
          <a:p>
            <a:endParaRPr lang="en-US" dirty="0">
              <a:latin typeface="Arial" panose="020B0604020202020204" pitchFamily="34" charset="0"/>
              <a:cs typeface="Arial" panose="020B0604020202020204" pitchFamily="34" charset="0"/>
            </a:endParaRPr>
          </a:p>
          <a:p>
            <a:r>
              <a:rPr lang="en-US" dirty="0">
                <a:solidFill>
                  <a:srgbClr val="31B6B9"/>
                </a:solidFill>
                <a:latin typeface="Arial" panose="020B0604020202020204" pitchFamily="34" charset="0"/>
                <a:cs typeface="Arial" panose="020B0604020202020204" pitchFamily="34" charset="0"/>
              </a:rPr>
              <a:t>Staff Discussion Topics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Public Comments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Commission Conversation</a:t>
            </a:r>
          </a:p>
        </p:txBody>
      </p:sp>
    </p:spTree>
    <p:extLst>
      <p:ext uri="{BB962C8B-B14F-4D97-AF65-F5344CB8AC3E}">
        <p14:creationId xmlns:p14="http://schemas.microsoft.com/office/powerpoint/2010/main" val="221278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83E3544-3ED3-4052-8705-245EB1D49C27}"/>
              </a:ext>
            </a:extLst>
          </p:cNvPr>
          <p:cNvSpPr txBox="1"/>
          <p:nvPr/>
        </p:nvSpPr>
        <p:spPr>
          <a:xfrm>
            <a:off x="1115976" y="605352"/>
            <a:ext cx="9069424" cy="6647974"/>
          </a:xfrm>
          <a:prstGeom prst="rect">
            <a:avLst/>
          </a:prstGeom>
          <a:noFill/>
        </p:spPr>
        <p:txBody>
          <a:bodyPr wrap="square" rtlCol="0">
            <a:spAutoFit/>
          </a:bodyPr>
          <a:lstStyle/>
          <a:p>
            <a:pPr>
              <a:spcBef>
                <a:spcPct val="0"/>
              </a:spcBef>
              <a:buFontTx/>
              <a:buNone/>
            </a:pPr>
            <a:r>
              <a:rPr lang="en-US" altLang="en-US" sz="2800" b="1" dirty="0">
                <a:solidFill>
                  <a:schemeClr val="tx1">
                    <a:lumMod val="75000"/>
                    <a:lumOff val="25000"/>
                  </a:schemeClr>
                </a:solidFill>
                <a:latin typeface="Arial" panose="020B0604020202020204" pitchFamily="34" charset="0"/>
                <a:cs typeface="Arial" panose="020B0604020202020204" pitchFamily="34" charset="0"/>
              </a:rPr>
              <a:t>Context:</a:t>
            </a:r>
          </a:p>
          <a:p>
            <a:pPr marL="514350" indent="-514350">
              <a:spcBef>
                <a:spcPct val="0"/>
              </a:spcBef>
              <a:buFontTx/>
              <a:buAutoNum type="arabicPeriod"/>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Open Area</a:t>
            </a:r>
          </a:p>
          <a:p>
            <a:pPr>
              <a:spcBef>
                <a:spcPct val="0"/>
              </a:spcBef>
            </a:pPr>
            <a:endParaRPr lang="en-US" altLang="en-US" sz="2800" b="1" dirty="0">
              <a:solidFill>
                <a:schemeClr val="tx1">
                  <a:lumMod val="75000"/>
                  <a:lumOff val="25000"/>
                </a:schemeClr>
              </a:solidFill>
              <a:latin typeface="Arial" panose="020B0604020202020204" pitchFamily="34" charset="0"/>
              <a:cs typeface="Arial" panose="020B0604020202020204" pitchFamily="34" charset="0"/>
            </a:endParaRPr>
          </a:p>
          <a:p>
            <a:pPr>
              <a:spcBef>
                <a:spcPct val="0"/>
              </a:spcBef>
              <a:buFontTx/>
              <a:buNone/>
            </a:pPr>
            <a:r>
              <a:rPr lang="en-US" altLang="en-US" sz="2800" b="1" dirty="0">
                <a:solidFill>
                  <a:schemeClr val="tx1">
                    <a:lumMod val="75000"/>
                    <a:lumOff val="25000"/>
                  </a:schemeClr>
                </a:solidFill>
                <a:latin typeface="Arial" panose="020B0604020202020204" pitchFamily="34" charset="0"/>
                <a:cs typeface="Arial" panose="020B0604020202020204" pitchFamily="34" charset="0"/>
              </a:rPr>
              <a:t>Public Realm:</a:t>
            </a:r>
          </a:p>
          <a:p>
            <a:pPr marL="514350" indent="-514350">
              <a:spcBef>
                <a:spcPct val="0"/>
              </a:spcBef>
              <a:buFontTx/>
              <a:buAutoNum type="arabicPeriod" startAt="2"/>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Parking/Vehicle Area</a:t>
            </a:r>
          </a:p>
          <a:p>
            <a:pPr marL="514350" indent="-514350">
              <a:spcBef>
                <a:spcPct val="0"/>
              </a:spcBef>
              <a:buFontTx/>
              <a:buAutoNum type="arabicPeriod" startAt="2"/>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Architecture</a:t>
            </a:r>
          </a:p>
          <a:p>
            <a:pPr>
              <a:spcBef>
                <a:spcPct val="0"/>
              </a:spcBef>
              <a:buFontTx/>
              <a:buNone/>
            </a:pPr>
            <a:endParaRPr lang="en-US" altLang="en-US" sz="2800" b="1" dirty="0">
              <a:solidFill>
                <a:schemeClr val="tx1">
                  <a:lumMod val="75000"/>
                  <a:lumOff val="25000"/>
                </a:schemeClr>
              </a:solidFill>
              <a:latin typeface="Arial" panose="020B0604020202020204" pitchFamily="34" charset="0"/>
              <a:cs typeface="Arial" panose="020B0604020202020204" pitchFamily="34" charset="0"/>
            </a:endParaRPr>
          </a:p>
          <a:p>
            <a:pPr>
              <a:spcBef>
                <a:spcPct val="0"/>
              </a:spcBef>
              <a:buFontTx/>
              <a:buNone/>
            </a:pPr>
            <a:r>
              <a:rPr lang="en-US" altLang="en-US" sz="2800" b="1" dirty="0">
                <a:solidFill>
                  <a:schemeClr val="tx1">
                    <a:lumMod val="75000"/>
                    <a:lumOff val="25000"/>
                  </a:schemeClr>
                </a:solidFill>
                <a:latin typeface="Arial" panose="020B0604020202020204" pitchFamily="34" charset="0"/>
                <a:cs typeface="Arial" panose="020B0604020202020204" pitchFamily="34" charset="0"/>
              </a:rPr>
              <a:t>Modifications:</a:t>
            </a:r>
          </a:p>
          <a:p>
            <a:pPr marL="514350" indent="-514350">
              <a:spcBef>
                <a:spcPct val="0"/>
              </a:spcBef>
              <a:buFontTx/>
              <a:buAutoNum type="arabicPeriod"/>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Reduce Parking Aisle Width </a:t>
            </a:r>
          </a:p>
          <a:p>
            <a:pPr marL="514350" indent="-514350">
              <a:spcBef>
                <a:spcPct val="0"/>
              </a:spcBef>
              <a:buFontTx/>
              <a:buAutoNum type="arabicPeriod"/>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Increase Maximum Building Setback</a:t>
            </a:r>
          </a:p>
          <a:p>
            <a:pPr marL="514350" indent="-514350">
              <a:spcBef>
                <a:spcPct val="0"/>
              </a:spcBef>
              <a:buFontTx/>
              <a:buAutoNum type="arabicPeriod"/>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Vehicle Frontage Limitations</a:t>
            </a:r>
          </a:p>
          <a:p>
            <a:pPr marL="514350" indent="-514350">
              <a:spcBef>
                <a:spcPct val="0"/>
              </a:spcBef>
              <a:buFontTx/>
              <a:buAutoNum type="arabicPeriod"/>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Reduce the Required Building Length on SE Main</a:t>
            </a:r>
          </a:p>
          <a:p>
            <a:pPr marL="514350" indent="-514350">
              <a:spcBef>
                <a:spcPct val="0"/>
              </a:spcBef>
              <a:buFontTx/>
              <a:buAutoNum type="arabicPeriod"/>
            </a:pPr>
            <a:r>
              <a:rPr lang="en-US" altLang="en-US" sz="2800" dirty="0">
                <a:solidFill>
                  <a:schemeClr val="tx1">
                    <a:lumMod val="75000"/>
                    <a:lumOff val="25000"/>
                  </a:schemeClr>
                </a:solidFill>
                <a:latin typeface="Arial" panose="020B0604020202020204" pitchFamily="34" charset="0"/>
                <a:cs typeface="Arial" panose="020B0604020202020204" pitchFamily="34" charset="0"/>
              </a:rPr>
              <a:t>Phase or Defer Open Area Requirement</a:t>
            </a:r>
          </a:p>
          <a:p>
            <a:pPr>
              <a:spcBef>
                <a:spcPct val="0"/>
              </a:spcBef>
            </a:pPr>
            <a:endParaRPr lang="en-US" altLang="en-US" sz="28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a:spcBef>
                <a:spcPct val="0"/>
              </a:spcBef>
              <a:buFontTx/>
              <a:buAutoNum type="arabicPeriod" startAt="5"/>
            </a:pPr>
            <a:endParaRPr lang="en-US" altLang="en-US" b="1" dirty="0">
              <a:solidFill>
                <a:schemeClr val="tx1">
                  <a:lumMod val="75000"/>
                  <a:lumOff val="25000"/>
                </a:schemeClr>
              </a:solidFill>
              <a:latin typeface="Arial" panose="020B0604020202020204" pitchFamily="34" charset="0"/>
              <a:cs typeface="Arial" panose="020B0604020202020204" pitchFamily="34" charset="0"/>
            </a:endParaRPr>
          </a:p>
          <a:p>
            <a:pPr>
              <a:spcBef>
                <a:spcPct val="0"/>
              </a:spcBef>
              <a:buFontTx/>
              <a:buNone/>
            </a:pPr>
            <a:endParaRPr lang="en-US" altLang="en-US" sz="1600" dirty="0">
              <a:solidFill>
                <a:schemeClr val="bg2">
                  <a:lumMod val="90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78534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56D716-22AB-428E-B0A7-C03BE964E3DA}"/>
              </a:ext>
            </a:extLst>
          </p:cNvPr>
          <p:cNvSpPr>
            <a:spLocks noGrp="1"/>
          </p:cNvSpPr>
          <p:nvPr>
            <p:ph type="body" sz="quarter" idx="11"/>
          </p:nvPr>
        </p:nvSpPr>
        <p:spPr>
          <a:xfrm>
            <a:off x="420704" y="414927"/>
            <a:ext cx="5675296" cy="2701925"/>
          </a:xfrm>
        </p:spPr>
        <p:txBody>
          <a:bodyPr/>
          <a:lstStyle/>
          <a:p>
            <a:r>
              <a:rPr lang="en-US" dirty="0">
                <a:latin typeface="Arial" panose="020B0604020202020204" pitchFamily="34" charset="0"/>
                <a:cs typeface="Arial" panose="020B0604020202020204" pitchFamily="34" charset="0"/>
              </a:rPr>
              <a:t>Context: Open Area</a:t>
            </a:r>
          </a:p>
          <a:p>
            <a:r>
              <a:rPr lang="en-US" b="0" dirty="0">
                <a:latin typeface="Arial" panose="020B0604020202020204" pitchFamily="34" charset="0"/>
                <a:cs typeface="Arial" panose="020B0604020202020204" pitchFamily="34" charset="0"/>
              </a:rPr>
              <a:t>Previous Proposal</a:t>
            </a:r>
          </a:p>
          <a:p>
            <a:pPr marL="457200" indent="-457200">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pic>
        <p:nvPicPr>
          <p:cNvPr id="6" name="Picture 5" descr="A picture containing text&#10;&#10;Description automatically generated">
            <a:extLst>
              <a:ext uri="{FF2B5EF4-FFF2-40B4-BE49-F238E27FC236}">
                <a16:creationId xmlns:a16="http://schemas.microsoft.com/office/drawing/2014/main" id="{449E28AF-1B96-4AAC-925F-54CC77DE8644}"/>
              </a:ext>
            </a:extLst>
          </p:cNvPr>
          <p:cNvPicPr>
            <a:picLocks noChangeAspect="1"/>
          </p:cNvPicPr>
          <p:nvPr/>
        </p:nvPicPr>
        <p:blipFill rotWithShape="1">
          <a:blip r:embed="rId2">
            <a:extLst>
              <a:ext uri="{28A0092B-C50C-407E-A947-70E740481C1C}">
                <a14:useLocalDpi xmlns:a14="http://schemas.microsoft.com/office/drawing/2010/main" val="0"/>
              </a:ext>
            </a:extLst>
          </a:blip>
          <a:srcRect l="9589" t="14959" r="11976" b="52879"/>
          <a:stretch/>
        </p:blipFill>
        <p:spPr>
          <a:xfrm>
            <a:off x="0" y="3623205"/>
            <a:ext cx="12192000" cy="3234795"/>
          </a:xfrm>
          <a:prstGeom prst="rect">
            <a:avLst/>
          </a:prstGeom>
        </p:spPr>
      </p:pic>
      <p:sp>
        <p:nvSpPr>
          <p:cNvPr id="7" name="TextBox 6">
            <a:extLst>
              <a:ext uri="{FF2B5EF4-FFF2-40B4-BE49-F238E27FC236}">
                <a16:creationId xmlns:a16="http://schemas.microsoft.com/office/drawing/2014/main" id="{9C4B0A57-9915-45E4-AFDF-A04D0379C4EA}"/>
              </a:ext>
            </a:extLst>
          </p:cNvPr>
          <p:cNvSpPr txBox="1"/>
          <p:nvPr/>
        </p:nvSpPr>
        <p:spPr>
          <a:xfrm>
            <a:off x="4610100" y="414927"/>
            <a:ext cx="7327899" cy="1754326"/>
          </a:xfrm>
          <a:prstGeom prst="rect">
            <a:avLst/>
          </a:prstGeom>
          <a:noFill/>
        </p:spPr>
        <p:txBody>
          <a:bodyPr wrap="square" rtlCol="0">
            <a:spAutoFit/>
          </a:bodyPr>
          <a:lstStyle/>
          <a:p>
            <a:r>
              <a:rPr lang="en-US" dirty="0"/>
              <a:t>In Gateway Plan District, sites over 5 acres are required to provide .5 square foot of open area for each square foot of floor area proposed, up to a maximum requirement of 15 percent of the site area. Adjustments to this standard are prohibited. </a:t>
            </a:r>
          </a:p>
          <a:p>
            <a:endParaRPr lang="en-US" dirty="0"/>
          </a:p>
          <a:p>
            <a:r>
              <a:rPr lang="en-US" dirty="0"/>
              <a:t>Required Open Area: </a:t>
            </a:r>
            <a:r>
              <a:rPr lang="en-US" i="1" dirty="0"/>
              <a:t>15% of site area</a:t>
            </a:r>
          </a:p>
        </p:txBody>
      </p:sp>
      <p:sp>
        <p:nvSpPr>
          <p:cNvPr id="2" name="Oval 1">
            <a:extLst>
              <a:ext uri="{FF2B5EF4-FFF2-40B4-BE49-F238E27FC236}">
                <a16:creationId xmlns:a16="http://schemas.microsoft.com/office/drawing/2014/main" id="{A7B9D606-3FC2-4AC8-A462-EDD75587B2F8}"/>
              </a:ext>
            </a:extLst>
          </p:cNvPr>
          <p:cNvSpPr/>
          <p:nvPr/>
        </p:nvSpPr>
        <p:spPr>
          <a:xfrm>
            <a:off x="4038600" y="4305300"/>
            <a:ext cx="4813300" cy="11049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299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56D716-22AB-428E-B0A7-C03BE964E3DA}"/>
              </a:ext>
            </a:extLst>
          </p:cNvPr>
          <p:cNvSpPr>
            <a:spLocks noGrp="1"/>
          </p:cNvSpPr>
          <p:nvPr>
            <p:ph type="body" sz="quarter" idx="11"/>
          </p:nvPr>
        </p:nvSpPr>
        <p:spPr>
          <a:xfrm>
            <a:off x="420704" y="414927"/>
            <a:ext cx="5675296" cy="2701925"/>
          </a:xfrm>
        </p:spPr>
        <p:txBody>
          <a:bodyPr/>
          <a:lstStyle/>
          <a:p>
            <a:r>
              <a:rPr lang="en-US" dirty="0">
                <a:latin typeface="Arial" panose="020B0604020202020204" pitchFamily="34" charset="0"/>
                <a:cs typeface="Arial" panose="020B0604020202020204" pitchFamily="34" charset="0"/>
              </a:rPr>
              <a:t>Context: Open Area</a:t>
            </a:r>
          </a:p>
          <a:p>
            <a:r>
              <a:rPr lang="en-US" b="0" dirty="0">
                <a:latin typeface="Arial" panose="020B0604020202020204" pitchFamily="34" charset="0"/>
                <a:cs typeface="Arial" panose="020B0604020202020204" pitchFamily="34" charset="0"/>
              </a:rPr>
              <a:t>Current Proposal</a:t>
            </a:r>
          </a:p>
          <a:p>
            <a:pPr marL="457200" indent="-457200">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5E5A35B-8FC8-4C25-8A49-10B397E34848}"/>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84" t="9917" r="5091" b="23953"/>
          <a:stretch/>
        </p:blipFill>
        <p:spPr>
          <a:xfrm>
            <a:off x="738783" y="2017986"/>
            <a:ext cx="10714433" cy="4840014"/>
          </a:xfrm>
          <a:prstGeom prst="rect">
            <a:avLst/>
          </a:prstGeom>
        </p:spPr>
      </p:pic>
      <p:sp>
        <p:nvSpPr>
          <p:cNvPr id="8" name="Oval 7">
            <a:extLst>
              <a:ext uri="{FF2B5EF4-FFF2-40B4-BE49-F238E27FC236}">
                <a16:creationId xmlns:a16="http://schemas.microsoft.com/office/drawing/2014/main" id="{8517DC09-21C9-483B-B661-B100A3654C0A}"/>
              </a:ext>
            </a:extLst>
          </p:cNvPr>
          <p:cNvSpPr/>
          <p:nvPr/>
        </p:nvSpPr>
        <p:spPr>
          <a:xfrm>
            <a:off x="5921420" y="2258622"/>
            <a:ext cx="1113021" cy="234075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C6EDBFB-E8DE-4E6E-80CE-F3A5526DA37A}"/>
              </a:ext>
            </a:extLst>
          </p:cNvPr>
          <p:cNvSpPr/>
          <p:nvPr/>
        </p:nvSpPr>
        <p:spPr>
          <a:xfrm>
            <a:off x="1677224" y="3656641"/>
            <a:ext cx="5337543" cy="88719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3051AF1-E65A-4267-A560-7652C3DC7DD9}"/>
              </a:ext>
            </a:extLst>
          </p:cNvPr>
          <p:cNvSpPr/>
          <p:nvPr/>
        </p:nvSpPr>
        <p:spPr>
          <a:xfrm>
            <a:off x="1677224" y="4517244"/>
            <a:ext cx="562848" cy="234075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AA7B90D-FC8F-4858-88D0-881C5E031CBC}"/>
              </a:ext>
            </a:extLst>
          </p:cNvPr>
          <p:cNvSpPr/>
          <p:nvPr/>
        </p:nvSpPr>
        <p:spPr>
          <a:xfrm>
            <a:off x="6845300" y="4974444"/>
            <a:ext cx="5029200" cy="234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1E1976-C9F6-4D9C-BC36-71652D37C7EF}"/>
              </a:ext>
            </a:extLst>
          </p:cNvPr>
          <p:cNvSpPr/>
          <p:nvPr/>
        </p:nvSpPr>
        <p:spPr>
          <a:xfrm>
            <a:off x="4120058" y="5550119"/>
            <a:ext cx="5029200" cy="234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AE41192-DF79-4E0F-B59A-E659F9C51AC4}"/>
              </a:ext>
            </a:extLst>
          </p:cNvPr>
          <p:cNvSpPr txBox="1"/>
          <p:nvPr/>
        </p:nvSpPr>
        <p:spPr>
          <a:xfrm>
            <a:off x="4208959" y="129229"/>
            <a:ext cx="7754442" cy="1754326"/>
          </a:xfrm>
          <a:prstGeom prst="rect">
            <a:avLst/>
          </a:prstGeom>
          <a:noFill/>
        </p:spPr>
        <p:txBody>
          <a:bodyPr wrap="square" rtlCol="0">
            <a:spAutoFit/>
          </a:bodyPr>
          <a:lstStyle/>
          <a:p>
            <a:endParaRPr lang="en-US" dirty="0"/>
          </a:p>
          <a:p>
            <a:r>
              <a:rPr lang="en-US" dirty="0"/>
              <a:t>Open areas are parks; plazas; or other similar areas such as children’s play, picnic areas, landscaping, benches, paved walkways or trails, gardens, sport fields, or other outdoor amenities.  Open areas do not include areas used for parking or loading, or landscaping within parking areas. It must abut a public sidewalk or on-site pedestrian circulation. </a:t>
            </a:r>
          </a:p>
        </p:txBody>
      </p:sp>
    </p:spTree>
    <p:extLst>
      <p:ext uri="{BB962C8B-B14F-4D97-AF65-F5344CB8AC3E}">
        <p14:creationId xmlns:p14="http://schemas.microsoft.com/office/powerpoint/2010/main" val="3971005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56D716-22AB-428E-B0A7-C03BE964E3DA}"/>
              </a:ext>
            </a:extLst>
          </p:cNvPr>
          <p:cNvSpPr>
            <a:spLocks noGrp="1"/>
          </p:cNvSpPr>
          <p:nvPr>
            <p:ph type="body" sz="quarter" idx="11"/>
          </p:nvPr>
        </p:nvSpPr>
        <p:spPr>
          <a:xfrm>
            <a:off x="420704" y="727075"/>
            <a:ext cx="5675296" cy="2701925"/>
          </a:xfrm>
        </p:spPr>
        <p:txBody>
          <a:bodyPr/>
          <a:lstStyle/>
          <a:p>
            <a:r>
              <a:rPr lang="en-US" dirty="0">
                <a:latin typeface="Arial" panose="020B0604020202020204" pitchFamily="34" charset="0"/>
                <a:cs typeface="Arial" panose="020B0604020202020204" pitchFamily="34" charset="0"/>
              </a:rPr>
              <a:t>Public Realm </a:t>
            </a:r>
          </a:p>
          <a:p>
            <a:r>
              <a:rPr lang="en-US" b="0" dirty="0">
                <a:latin typeface="Arial" panose="020B0604020202020204" pitchFamily="34" charset="0"/>
                <a:cs typeface="Arial" panose="020B0604020202020204" pitchFamily="34" charset="0"/>
              </a:rPr>
              <a:t>Parking + Vehicle Area</a:t>
            </a:r>
          </a:p>
          <a:p>
            <a:pPr marL="457200" indent="-457200">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0DC0B8C-00C6-4EBA-AAA1-D52601C28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2572" y="2730500"/>
            <a:ext cx="5256826" cy="3009900"/>
          </a:xfrm>
          <a:prstGeom prst="rect">
            <a:avLst/>
          </a:prstGeom>
        </p:spPr>
      </p:pic>
      <p:sp>
        <p:nvSpPr>
          <p:cNvPr id="4" name="TextBox 3">
            <a:extLst>
              <a:ext uri="{FF2B5EF4-FFF2-40B4-BE49-F238E27FC236}">
                <a16:creationId xmlns:a16="http://schemas.microsoft.com/office/drawing/2014/main" id="{FBC6718C-5F63-4F5D-AA56-62C5937FF4F1}"/>
              </a:ext>
            </a:extLst>
          </p:cNvPr>
          <p:cNvSpPr txBox="1"/>
          <p:nvPr/>
        </p:nvSpPr>
        <p:spPr>
          <a:xfrm>
            <a:off x="420704" y="2730500"/>
            <a:ext cx="5675296" cy="2585323"/>
          </a:xfrm>
          <a:prstGeom prst="rect">
            <a:avLst/>
          </a:prstGeom>
          <a:noFill/>
        </p:spPr>
        <p:txBody>
          <a:bodyPr wrap="square" rtlCol="0">
            <a:spAutoFit/>
          </a:bodyPr>
          <a:lstStyle/>
          <a:p>
            <a:r>
              <a:rPr lang="en-US" dirty="0"/>
              <a:t>Minimum Required Parking Spaces – There is </a:t>
            </a:r>
            <a:r>
              <a:rPr lang="en-US" b="1" dirty="0"/>
              <a:t>no minimum </a:t>
            </a:r>
            <a:r>
              <a:rPr lang="en-US" dirty="0"/>
              <a:t>number of required parking spaces. </a:t>
            </a:r>
          </a:p>
          <a:p>
            <a:endParaRPr lang="en-US" dirty="0"/>
          </a:p>
          <a:p>
            <a:r>
              <a:rPr lang="en-US" dirty="0"/>
              <a:t>Maximum Allowed Parking Spaces for a Medical Office – 1 space per 204 square feet of net building area. (638 parking spaces)</a:t>
            </a:r>
          </a:p>
          <a:p>
            <a:endParaRPr lang="en-US" dirty="0"/>
          </a:p>
          <a:p>
            <a:r>
              <a:rPr lang="en-US" dirty="0"/>
              <a:t>Previously proposed: 374 parking spaces</a:t>
            </a:r>
          </a:p>
          <a:p>
            <a:r>
              <a:rPr lang="en-US" b="1" dirty="0"/>
              <a:t>Currently proposed: 400 parking spaces</a:t>
            </a:r>
          </a:p>
        </p:txBody>
      </p:sp>
      <p:pic>
        <p:nvPicPr>
          <p:cNvPr id="7" name="Picture 6">
            <a:extLst>
              <a:ext uri="{FF2B5EF4-FFF2-40B4-BE49-F238E27FC236}">
                <a16:creationId xmlns:a16="http://schemas.microsoft.com/office/drawing/2014/main" id="{B3EE4757-A174-4201-A1D8-B9AC18BC2758}"/>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23" t="9917" r="10559" b="23953"/>
          <a:stretch/>
        </p:blipFill>
        <p:spPr>
          <a:xfrm>
            <a:off x="6095999" y="2730500"/>
            <a:ext cx="6096001" cy="2994493"/>
          </a:xfrm>
          <a:prstGeom prst="rect">
            <a:avLst/>
          </a:prstGeom>
        </p:spPr>
      </p:pic>
    </p:spTree>
    <p:extLst>
      <p:ext uri="{BB962C8B-B14F-4D97-AF65-F5344CB8AC3E}">
        <p14:creationId xmlns:p14="http://schemas.microsoft.com/office/powerpoint/2010/main" val="288379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56D716-22AB-428E-B0A7-C03BE964E3DA}"/>
              </a:ext>
            </a:extLst>
          </p:cNvPr>
          <p:cNvSpPr>
            <a:spLocks noGrp="1"/>
          </p:cNvSpPr>
          <p:nvPr>
            <p:ph type="body" sz="quarter" idx="11"/>
          </p:nvPr>
        </p:nvSpPr>
        <p:spPr>
          <a:xfrm>
            <a:off x="420704" y="727075"/>
            <a:ext cx="8177864" cy="2701925"/>
          </a:xfrm>
        </p:spPr>
        <p:txBody>
          <a:bodyPr/>
          <a:lstStyle/>
          <a:p>
            <a:r>
              <a:rPr lang="en-US" dirty="0">
                <a:latin typeface="Arial" panose="020B0604020202020204" pitchFamily="34" charset="0"/>
                <a:cs typeface="Arial" panose="020B0604020202020204" pitchFamily="34" charset="0"/>
              </a:rPr>
              <a:t>Public Realm + Quality &amp; Permanence</a:t>
            </a:r>
          </a:p>
          <a:p>
            <a:pPr marL="457200" indent="-457200">
              <a:buFont typeface="Arial" panose="020B0604020202020204" pitchFamily="34" charset="0"/>
              <a:buChar char="•"/>
            </a:pPr>
            <a:r>
              <a:rPr lang="en-US" b="0" dirty="0">
                <a:latin typeface="Arial" panose="020B0604020202020204" pitchFamily="34" charset="0"/>
                <a:cs typeface="Arial" panose="020B0604020202020204" pitchFamily="34" charset="0"/>
              </a:rPr>
              <a:t>Architecture</a:t>
            </a:r>
          </a:p>
        </p:txBody>
      </p:sp>
      <p:pic>
        <p:nvPicPr>
          <p:cNvPr id="5" name="Picture 4">
            <a:extLst>
              <a:ext uri="{FF2B5EF4-FFF2-40B4-BE49-F238E27FC236}">
                <a16:creationId xmlns:a16="http://schemas.microsoft.com/office/drawing/2014/main" id="{4462950D-A099-488D-A750-49841EC6267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3088" t="4722" r="3000" b="15454"/>
          <a:stretch/>
        </p:blipFill>
        <p:spPr>
          <a:xfrm>
            <a:off x="6295985" y="2457372"/>
            <a:ext cx="5675297" cy="3121350"/>
          </a:xfrm>
          <a:prstGeom prst="rect">
            <a:avLst/>
          </a:prstGeom>
        </p:spPr>
      </p:pic>
      <p:pic>
        <p:nvPicPr>
          <p:cNvPr id="6" name="Picture 5">
            <a:extLst>
              <a:ext uri="{FF2B5EF4-FFF2-40B4-BE49-F238E27FC236}">
                <a16:creationId xmlns:a16="http://schemas.microsoft.com/office/drawing/2014/main" id="{E0891D5F-DE3C-44DB-ABA7-D2FA1A67755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322" t="4708" r="2675" b="15391"/>
          <a:stretch/>
        </p:blipFill>
        <p:spPr>
          <a:xfrm>
            <a:off x="220720" y="2457372"/>
            <a:ext cx="5675296" cy="3121350"/>
          </a:xfrm>
          <a:prstGeom prst="rect">
            <a:avLst/>
          </a:prstGeom>
        </p:spPr>
      </p:pic>
      <p:sp>
        <p:nvSpPr>
          <p:cNvPr id="8" name="TextBox 7">
            <a:extLst>
              <a:ext uri="{FF2B5EF4-FFF2-40B4-BE49-F238E27FC236}">
                <a16:creationId xmlns:a16="http://schemas.microsoft.com/office/drawing/2014/main" id="{079F616C-5B00-46E2-A68D-E7489CF8142B}"/>
              </a:ext>
            </a:extLst>
          </p:cNvPr>
          <p:cNvSpPr txBox="1"/>
          <p:nvPr/>
        </p:nvSpPr>
        <p:spPr>
          <a:xfrm>
            <a:off x="420704" y="1872372"/>
            <a:ext cx="9901454" cy="1200329"/>
          </a:xfrm>
          <a:prstGeom prst="rect">
            <a:avLst/>
          </a:prstGeom>
          <a:noFill/>
        </p:spPr>
        <p:txBody>
          <a:bodyPr wrap="square" rtlCol="0">
            <a:spAutoFit/>
          </a:bodyPr>
          <a:lstStyle/>
          <a:p>
            <a:r>
              <a:rPr lang="en-US" dirty="0"/>
              <a:t>Massing, articulation, canopy coverage, entrances, corners, materials</a:t>
            </a:r>
          </a:p>
          <a:p>
            <a:endParaRPr lang="en-US" dirty="0"/>
          </a:p>
          <a:p>
            <a:endParaRPr lang="en-US" dirty="0"/>
          </a:p>
          <a:p>
            <a:endParaRPr lang="en-US" dirty="0">
              <a:highlight>
                <a:srgbClr val="FFFF00"/>
              </a:highlight>
            </a:endParaRPr>
          </a:p>
        </p:txBody>
      </p:sp>
    </p:spTree>
    <p:extLst>
      <p:ext uri="{BB962C8B-B14F-4D97-AF65-F5344CB8AC3E}">
        <p14:creationId xmlns:p14="http://schemas.microsoft.com/office/powerpoint/2010/main" val="164048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56D716-22AB-428E-B0A7-C03BE964E3DA}"/>
              </a:ext>
            </a:extLst>
          </p:cNvPr>
          <p:cNvSpPr>
            <a:spLocks noGrp="1"/>
          </p:cNvSpPr>
          <p:nvPr>
            <p:ph type="body" sz="quarter" idx="11"/>
          </p:nvPr>
        </p:nvSpPr>
        <p:spPr>
          <a:xfrm>
            <a:off x="420704" y="727075"/>
            <a:ext cx="5675296" cy="2701925"/>
          </a:xfrm>
        </p:spPr>
        <p:txBody>
          <a:bodyPr/>
          <a:lstStyle/>
          <a:p>
            <a:r>
              <a:rPr lang="en-US" dirty="0">
                <a:latin typeface="Arial" panose="020B0604020202020204" pitchFamily="34" charset="0"/>
                <a:cs typeface="Arial" panose="020B0604020202020204" pitchFamily="34" charset="0"/>
              </a:rPr>
              <a:t>Modification 1 </a:t>
            </a:r>
          </a:p>
          <a:p>
            <a:r>
              <a:rPr lang="en-US" b="0" dirty="0">
                <a:latin typeface="Arial" panose="020B0604020202020204" pitchFamily="34" charset="0"/>
                <a:cs typeface="Arial" panose="020B0604020202020204" pitchFamily="34" charset="0"/>
              </a:rPr>
              <a:t>Reduce Parking Aisle Width </a:t>
            </a:r>
          </a:p>
          <a:p>
            <a:r>
              <a:rPr lang="en-US" b="0" dirty="0">
                <a:latin typeface="Arial" panose="020B0604020202020204" pitchFamily="34" charset="0"/>
                <a:cs typeface="Arial" panose="020B0604020202020204" pitchFamily="34" charset="0"/>
              </a:rPr>
              <a:t>(Table 266-4)</a:t>
            </a:r>
          </a:p>
          <a:p>
            <a:pPr marL="457200" indent="-457200">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C6718C-5F63-4F5D-AA56-62C5937FF4F1}"/>
              </a:ext>
            </a:extLst>
          </p:cNvPr>
          <p:cNvSpPr txBox="1"/>
          <p:nvPr/>
        </p:nvSpPr>
        <p:spPr>
          <a:xfrm>
            <a:off x="461746" y="2296447"/>
            <a:ext cx="10831896" cy="1754326"/>
          </a:xfrm>
          <a:prstGeom prst="rect">
            <a:avLst/>
          </a:prstGeom>
          <a:noFill/>
        </p:spPr>
        <p:txBody>
          <a:bodyPr wrap="square" rtlCol="0">
            <a:spAutoFit/>
          </a:bodyPr>
          <a:lstStyle/>
          <a:p>
            <a:r>
              <a:rPr lang="en-US" dirty="0"/>
              <a:t>Parking aisles that serve 2-way traffic are required to be 20’ deep. The Modification request is for 18’ deep aisles.</a:t>
            </a:r>
          </a:p>
          <a:p>
            <a:endParaRPr lang="en-US" dirty="0"/>
          </a:p>
          <a:p>
            <a:r>
              <a:rPr lang="en-US" dirty="0"/>
              <a:t>Purpose statement: Parking area layout standards are intended to promote safe circulation within the parking area, provide for stormwater runoff, and provide convenient entry and exit of vehicles. </a:t>
            </a:r>
          </a:p>
          <a:p>
            <a:endParaRPr lang="en-US" dirty="0"/>
          </a:p>
          <a:p>
            <a:endParaRPr lang="en-US" dirty="0">
              <a:highlight>
                <a:srgbClr val="FFFF00"/>
              </a:highlight>
            </a:endParaRPr>
          </a:p>
        </p:txBody>
      </p:sp>
      <p:pic>
        <p:nvPicPr>
          <p:cNvPr id="6" name="Picture 5">
            <a:extLst>
              <a:ext uri="{FF2B5EF4-FFF2-40B4-BE49-F238E27FC236}">
                <a16:creationId xmlns:a16="http://schemas.microsoft.com/office/drawing/2014/main" id="{B9FD33E8-D7E3-4C86-A487-6EBE1FCE6E4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90" t="3750" r="5349" b="18493"/>
          <a:stretch/>
        </p:blipFill>
        <p:spPr>
          <a:xfrm>
            <a:off x="2822026" y="3586655"/>
            <a:ext cx="6128022" cy="3271345"/>
          </a:xfrm>
          <a:prstGeom prst="rect">
            <a:avLst/>
          </a:prstGeom>
        </p:spPr>
      </p:pic>
    </p:spTree>
    <p:extLst>
      <p:ext uri="{BB962C8B-B14F-4D97-AF65-F5344CB8AC3E}">
        <p14:creationId xmlns:p14="http://schemas.microsoft.com/office/powerpoint/2010/main" val="3142869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56D716-22AB-428E-B0A7-C03BE964E3DA}"/>
              </a:ext>
            </a:extLst>
          </p:cNvPr>
          <p:cNvSpPr>
            <a:spLocks noGrp="1"/>
          </p:cNvSpPr>
          <p:nvPr>
            <p:ph type="body" sz="quarter" idx="11"/>
          </p:nvPr>
        </p:nvSpPr>
        <p:spPr>
          <a:xfrm>
            <a:off x="420704" y="727075"/>
            <a:ext cx="10902240" cy="2701925"/>
          </a:xfrm>
        </p:spPr>
        <p:txBody>
          <a:bodyPr/>
          <a:lstStyle/>
          <a:p>
            <a:r>
              <a:rPr lang="en-US" dirty="0">
                <a:latin typeface="Arial" panose="020B0604020202020204" pitchFamily="34" charset="0"/>
                <a:cs typeface="Arial" panose="020B0604020202020204" pitchFamily="34" charset="0"/>
              </a:rPr>
              <a:t>Modification 2</a:t>
            </a:r>
          </a:p>
          <a:p>
            <a:r>
              <a:rPr lang="en-US" b="0" dirty="0">
                <a:latin typeface="Arial" panose="020B0604020202020204" pitchFamily="34" charset="0"/>
                <a:cs typeface="Arial" panose="020B0604020202020204" pitchFamily="34" charset="0"/>
              </a:rPr>
              <a:t>Increased Maximum Building Setback</a:t>
            </a:r>
          </a:p>
          <a:p>
            <a:r>
              <a:rPr lang="en-US" b="0" dirty="0">
                <a:latin typeface="Arial" panose="020B0604020202020204" pitchFamily="34" charset="0"/>
                <a:cs typeface="Arial" panose="020B0604020202020204" pitchFamily="34" charset="0"/>
              </a:rPr>
              <a:t>(33.140.215.C.1.c(2))</a:t>
            </a:r>
          </a:p>
          <a:p>
            <a:pPr marL="457200" indent="-457200">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C6718C-5F63-4F5D-AA56-62C5937FF4F1}"/>
              </a:ext>
            </a:extLst>
          </p:cNvPr>
          <p:cNvSpPr txBox="1"/>
          <p:nvPr/>
        </p:nvSpPr>
        <p:spPr>
          <a:xfrm>
            <a:off x="461746" y="2296447"/>
            <a:ext cx="9901454" cy="1477328"/>
          </a:xfrm>
          <a:prstGeom prst="rect">
            <a:avLst/>
          </a:prstGeom>
          <a:noFill/>
        </p:spPr>
        <p:txBody>
          <a:bodyPr wrap="square" rtlCol="0">
            <a:spAutoFit/>
          </a:bodyPr>
          <a:lstStyle/>
          <a:p>
            <a:r>
              <a:rPr lang="en-US" dirty="0"/>
              <a:t>100 percent of the length of the ground level street-facing façade of the building must be within the maximum setback. </a:t>
            </a:r>
          </a:p>
          <a:p>
            <a:endParaRPr lang="en-US" dirty="0"/>
          </a:p>
          <a:p>
            <a:r>
              <a:rPr lang="en-US" dirty="0"/>
              <a:t>The maximum setback is 10 feet. Proposal includes a 25’ notch at the NW corner and a recess at the main lobby.</a:t>
            </a:r>
          </a:p>
        </p:txBody>
      </p:sp>
      <p:pic>
        <p:nvPicPr>
          <p:cNvPr id="53" name="Picture 52">
            <a:extLst>
              <a:ext uri="{FF2B5EF4-FFF2-40B4-BE49-F238E27FC236}">
                <a16:creationId xmlns:a16="http://schemas.microsoft.com/office/drawing/2014/main" id="{A12ED4DC-F445-467C-BB5E-F30E20FAD2FC}"/>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90" t="5397" r="49960" b="64017"/>
          <a:stretch/>
        </p:blipFill>
        <p:spPr>
          <a:xfrm>
            <a:off x="1868630" y="3753852"/>
            <a:ext cx="7588192" cy="3104148"/>
          </a:xfrm>
          <a:prstGeom prst="rect">
            <a:avLst/>
          </a:prstGeom>
        </p:spPr>
      </p:pic>
      <p:sp>
        <p:nvSpPr>
          <p:cNvPr id="54" name="Oval 53">
            <a:extLst>
              <a:ext uri="{FF2B5EF4-FFF2-40B4-BE49-F238E27FC236}">
                <a16:creationId xmlns:a16="http://schemas.microsoft.com/office/drawing/2014/main" id="{335ED019-E3D3-443E-9D2D-B12CFDBA7215}"/>
              </a:ext>
            </a:extLst>
          </p:cNvPr>
          <p:cNvSpPr/>
          <p:nvPr/>
        </p:nvSpPr>
        <p:spPr>
          <a:xfrm>
            <a:off x="3211166" y="4629892"/>
            <a:ext cx="924106" cy="87251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5078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56D716-22AB-428E-B0A7-C03BE964E3DA}"/>
              </a:ext>
            </a:extLst>
          </p:cNvPr>
          <p:cNvSpPr>
            <a:spLocks noGrp="1"/>
          </p:cNvSpPr>
          <p:nvPr>
            <p:ph type="body" sz="quarter" idx="11"/>
          </p:nvPr>
        </p:nvSpPr>
        <p:spPr>
          <a:xfrm>
            <a:off x="420704" y="727075"/>
            <a:ext cx="5675296" cy="2701925"/>
          </a:xfrm>
        </p:spPr>
        <p:txBody>
          <a:bodyPr/>
          <a:lstStyle/>
          <a:p>
            <a:r>
              <a:rPr lang="en-US" dirty="0">
                <a:latin typeface="Arial" panose="020B0604020202020204" pitchFamily="34" charset="0"/>
                <a:cs typeface="Arial" panose="020B0604020202020204" pitchFamily="34" charset="0"/>
              </a:rPr>
              <a:t>Modification 3 </a:t>
            </a:r>
          </a:p>
          <a:p>
            <a:r>
              <a:rPr lang="en-US" b="0" dirty="0">
                <a:latin typeface="Arial" panose="020B0604020202020204" pitchFamily="34" charset="0"/>
                <a:cs typeface="Arial" panose="020B0604020202020204" pitchFamily="34" charset="0"/>
              </a:rPr>
              <a:t>Vehicle Frontage Limitations</a:t>
            </a:r>
          </a:p>
          <a:p>
            <a:r>
              <a:rPr lang="en-US" b="0" dirty="0">
                <a:latin typeface="Arial" panose="020B0604020202020204" pitchFamily="34" charset="0"/>
                <a:cs typeface="Arial" panose="020B0604020202020204" pitchFamily="34" charset="0"/>
              </a:rPr>
              <a:t>(33.266.130.C.3.b)</a:t>
            </a:r>
          </a:p>
          <a:p>
            <a:pPr marL="457200" indent="-457200">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C6718C-5F63-4F5D-AA56-62C5937FF4F1}"/>
              </a:ext>
            </a:extLst>
          </p:cNvPr>
          <p:cNvSpPr txBox="1"/>
          <p:nvPr/>
        </p:nvSpPr>
        <p:spPr>
          <a:xfrm>
            <a:off x="461746" y="2296447"/>
            <a:ext cx="10955554" cy="1200329"/>
          </a:xfrm>
          <a:prstGeom prst="rect">
            <a:avLst/>
          </a:prstGeom>
          <a:noFill/>
        </p:spPr>
        <p:txBody>
          <a:bodyPr wrap="square" rtlCol="0">
            <a:spAutoFit/>
          </a:bodyPr>
          <a:lstStyle/>
          <a:p>
            <a:r>
              <a:rPr lang="en-US" dirty="0"/>
              <a:t>Where vehicle areas are adjacent to a transit street or a street in a Pedestrian District, no more than 50 percent of the frontage on the transit street or street in a Pedestrian District may be used for vehicle areas. The proposal is for 50 percent on SE Main, 100 percent on SE 100</a:t>
            </a:r>
            <a:r>
              <a:rPr lang="en-US" baseline="30000" dirty="0"/>
              <a:t>th</a:t>
            </a:r>
            <a:r>
              <a:rPr lang="en-US" dirty="0"/>
              <a:t> and 71% on SE 96</a:t>
            </a:r>
            <a:r>
              <a:rPr lang="en-US" baseline="30000" dirty="0"/>
              <a:t>th</a:t>
            </a:r>
            <a:r>
              <a:rPr lang="en-US" dirty="0"/>
              <a:t>. </a:t>
            </a:r>
            <a:endParaRPr lang="en-US" i="1" dirty="0"/>
          </a:p>
          <a:p>
            <a:endParaRPr lang="en-US" dirty="0">
              <a:highlight>
                <a:srgbClr val="FFFF00"/>
              </a:highlight>
            </a:endParaRPr>
          </a:p>
        </p:txBody>
      </p:sp>
      <p:pic>
        <p:nvPicPr>
          <p:cNvPr id="5" name="Picture 4">
            <a:extLst>
              <a:ext uri="{FF2B5EF4-FFF2-40B4-BE49-F238E27FC236}">
                <a16:creationId xmlns:a16="http://schemas.microsoft.com/office/drawing/2014/main" id="{7943DEB7-712A-4DA5-9C07-B62CC57D79B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84" t="2779" r="5091" b="8731"/>
          <a:stretch/>
        </p:blipFill>
        <p:spPr>
          <a:xfrm>
            <a:off x="2213811" y="3406193"/>
            <a:ext cx="7202905" cy="4432887"/>
          </a:xfrm>
          <a:prstGeom prst="rect">
            <a:avLst/>
          </a:prstGeom>
        </p:spPr>
      </p:pic>
      <p:sp>
        <p:nvSpPr>
          <p:cNvPr id="2" name="Rectangle 1">
            <a:extLst>
              <a:ext uri="{FF2B5EF4-FFF2-40B4-BE49-F238E27FC236}">
                <a16:creationId xmlns:a16="http://schemas.microsoft.com/office/drawing/2014/main" id="{89B1458B-52E3-4BBB-85FF-7003D7922940}"/>
              </a:ext>
            </a:extLst>
          </p:cNvPr>
          <p:cNvSpPr/>
          <p:nvPr/>
        </p:nvSpPr>
        <p:spPr>
          <a:xfrm>
            <a:off x="6352674" y="5839327"/>
            <a:ext cx="3064042" cy="2855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CA304CD-E6E9-4DB9-9AD9-75A64819EBBA}"/>
              </a:ext>
            </a:extLst>
          </p:cNvPr>
          <p:cNvSpPr/>
          <p:nvPr/>
        </p:nvSpPr>
        <p:spPr>
          <a:xfrm>
            <a:off x="4563979" y="6224338"/>
            <a:ext cx="3064042" cy="2855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374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47289-8C70-4B85-BFFF-97BFFC38E91D}"/>
              </a:ext>
            </a:extLst>
          </p:cNvPr>
          <p:cNvSpPr>
            <a:spLocks noGrp="1"/>
          </p:cNvSpPr>
          <p:nvPr>
            <p:ph type="body" sz="quarter" idx="10"/>
          </p:nvPr>
        </p:nvSpPr>
        <p:spPr/>
        <p:txBody>
          <a:bodyPr/>
          <a:lstStyle/>
          <a:p>
            <a:r>
              <a:rPr lang="en-US" dirty="0">
                <a:solidFill>
                  <a:srgbClr val="31B6B9"/>
                </a:solidFill>
                <a:latin typeface="Arial" panose="020B0604020202020204" pitchFamily="34" charset="0"/>
                <a:cs typeface="Arial" panose="020B0604020202020204" pitchFamily="34" charset="0"/>
              </a:rPr>
              <a:t>Staff Introduction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Applicant Presentation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Staff Discussion Topics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Public Comments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Commission Conversation</a:t>
            </a:r>
          </a:p>
        </p:txBody>
      </p:sp>
    </p:spTree>
    <p:extLst>
      <p:ext uri="{BB962C8B-B14F-4D97-AF65-F5344CB8AC3E}">
        <p14:creationId xmlns:p14="http://schemas.microsoft.com/office/powerpoint/2010/main" val="1922254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56D716-22AB-428E-B0A7-C03BE964E3DA}"/>
              </a:ext>
            </a:extLst>
          </p:cNvPr>
          <p:cNvSpPr>
            <a:spLocks noGrp="1"/>
          </p:cNvSpPr>
          <p:nvPr>
            <p:ph type="body" sz="quarter" idx="11"/>
          </p:nvPr>
        </p:nvSpPr>
        <p:spPr>
          <a:xfrm>
            <a:off x="420703" y="727075"/>
            <a:ext cx="8001401" cy="2701925"/>
          </a:xfrm>
        </p:spPr>
        <p:txBody>
          <a:bodyPr/>
          <a:lstStyle/>
          <a:p>
            <a:r>
              <a:rPr lang="en-US" dirty="0">
                <a:latin typeface="Arial" panose="020B0604020202020204" pitchFamily="34" charset="0"/>
                <a:cs typeface="Arial" panose="020B0604020202020204" pitchFamily="34" charset="0"/>
              </a:rPr>
              <a:t>Modification 4 </a:t>
            </a:r>
          </a:p>
          <a:p>
            <a:r>
              <a:rPr lang="en-US" b="0" dirty="0">
                <a:latin typeface="Arial" panose="020B0604020202020204" pitchFamily="34" charset="0"/>
                <a:cs typeface="Arial" panose="020B0604020202020204" pitchFamily="34" charset="0"/>
              </a:rPr>
              <a:t>Required Building Length on SE Main Street </a:t>
            </a:r>
          </a:p>
          <a:p>
            <a:r>
              <a:rPr lang="en-US" b="0" dirty="0">
                <a:latin typeface="Arial" panose="020B0604020202020204" pitchFamily="34" charset="0"/>
                <a:cs typeface="Arial" panose="020B0604020202020204" pitchFamily="34" charset="0"/>
              </a:rPr>
              <a:t>(33.526.280.C)</a:t>
            </a:r>
          </a:p>
        </p:txBody>
      </p:sp>
      <p:sp>
        <p:nvSpPr>
          <p:cNvPr id="4" name="TextBox 3">
            <a:extLst>
              <a:ext uri="{FF2B5EF4-FFF2-40B4-BE49-F238E27FC236}">
                <a16:creationId xmlns:a16="http://schemas.microsoft.com/office/drawing/2014/main" id="{FBC6718C-5F63-4F5D-AA56-62C5937FF4F1}"/>
              </a:ext>
            </a:extLst>
          </p:cNvPr>
          <p:cNvSpPr txBox="1"/>
          <p:nvPr/>
        </p:nvSpPr>
        <p:spPr>
          <a:xfrm>
            <a:off x="461746" y="2296447"/>
            <a:ext cx="10955554" cy="1200329"/>
          </a:xfrm>
          <a:prstGeom prst="rect">
            <a:avLst/>
          </a:prstGeom>
          <a:noFill/>
        </p:spPr>
        <p:txBody>
          <a:bodyPr wrap="square" rtlCol="0">
            <a:spAutoFit/>
          </a:bodyPr>
          <a:lstStyle/>
          <a:p>
            <a:r>
              <a:rPr lang="en-US" dirty="0"/>
              <a:t>Buildings on Enhanced Pedestrian Streets where development adds at least 40,000 square feet must extend to the street lot line along at least 75 percent of the lot line. The proposal extends to the street lot line for less than 50 percent.</a:t>
            </a:r>
            <a:endParaRPr lang="en-US" i="1" dirty="0"/>
          </a:p>
          <a:p>
            <a:endParaRPr lang="en-US" dirty="0">
              <a:highlight>
                <a:srgbClr val="FFFF00"/>
              </a:highlight>
            </a:endParaRPr>
          </a:p>
        </p:txBody>
      </p:sp>
      <p:pic>
        <p:nvPicPr>
          <p:cNvPr id="5" name="Picture 4">
            <a:extLst>
              <a:ext uri="{FF2B5EF4-FFF2-40B4-BE49-F238E27FC236}">
                <a16:creationId xmlns:a16="http://schemas.microsoft.com/office/drawing/2014/main" id="{D1273CD4-A157-46FA-9804-426D8BC9E3C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84" t="9917" r="5091" b="23953"/>
          <a:stretch/>
        </p:blipFill>
        <p:spPr>
          <a:xfrm>
            <a:off x="738783" y="3429000"/>
            <a:ext cx="10714433" cy="4840014"/>
          </a:xfrm>
          <a:prstGeom prst="rect">
            <a:avLst/>
          </a:prstGeom>
        </p:spPr>
      </p:pic>
      <p:sp>
        <p:nvSpPr>
          <p:cNvPr id="6" name="Rectangle 5">
            <a:extLst>
              <a:ext uri="{FF2B5EF4-FFF2-40B4-BE49-F238E27FC236}">
                <a16:creationId xmlns:a16="http://schemas.microsoft.com/office/drawing/2014/main" id="{D223D86E-9554-4F6F-8367-42D49186C6BC}"/>
              </a:ext>
            </a:extLst>
          </p:cNvPr>
          <p:cNvSpPr/>
          <p:nvPr/>
        </p:nvSpPr>
        <p:spPr>
          <a:xfrm>
            <a:off x="6845300" y="6385458"/>
            <a:ext cx="5029200" cy="234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A4AC713-6A83-4CB6-9A4C-CC6BFCC87D56}"/>
              </a:ext>
            </a:extLst>
          </p:cNvPr>
          <p:cNvSpPr/>
          <p:nvPr/>
        </p:nvSpPr>
        <p:spPr>
          <a:xfrm>
            <a:off x="4120058" y="6961133"/>
            <a:ext cx="5029200" cy="234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435AEB1-C39A-42A1-A695-3DB9E3AF4F56}"/>
              </a:ext>
            </a:extLst>
          </p:cNvPr>
          <p:cNvCxnSpPr>
            <a:cxnSpLocks/>
          </p:cNvCxnSpPr>
          <p:nvPr/>
        </p:nvCxnSpPr>
        <p:spPr>
          <a:xfrm flipV="1">
            <a:off x="1852863" y="3089015"/>
            <a:ext cx="0" cy="1085944"/>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2ADAB46-1E70-4551-B987-F9D1CFAA44B2}"/>
              </a:ext>
            </a:extLst>
          </p:cNvPr>
          <p:cNvCxnSpPr>
            <a:cxnSpLocks/>
          </p:cNvCxnSpPr>
          <p:nvPr/>
        </p:nvCxnSpPr>
        <p:spPr>
          <a:xfrm flipV="1">
            <a:off x="6144128" y="3080630"/>
            <a:ext cx="0" cy="1050889"/>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EEA2720-EABC-4B39-BF1C-2CF8E3438368}"/>
              </a:ext>
            </a:extLst>
          </p:cNvPr>
          <p:cNvCxnSpPr>
            <a:cxnSpLocks/>
          </p:cNvCxnSpPr>
          <p:nvPr/>
        </p:nvCxnSpPr>
        <p:spPr>
          <a:xfrm flipV="1">
            <a:off x="10475494" y="3089015"/>
            <a:ext cx="0" cy="1042503"/>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7C93D166-ABDB-46E1-9C75-CB4EB53566C4}"/>
              </a:ext>
            </a:extLst>
          </p:cNvPr>
          <p:cNvCxnSpPr/>
          <p:nvPr/>
        </p:nvCxnSpPr>
        <p:spPr>
          <a:xfrm>
            <a:off x="1852863" y="3219777"/>
            <a:ext cx="8622631"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F70BD194-7C94-4E73-BEFC-86292F3DD244}"/>
              </a:ext>
            </a:extLst>
          </p:cNvPr>
          <p:cNvSpPr txBox="1"/>
          <p:nvPr/>
        </p:nvSpPr>
        <p:spPr>
          <a:xfrm>
            <a:off x="3725244" y="2895964"/>
            <a:ext cx="1540042" cy="369332"/>
          </a:xfrm>
          <a:prstGeom prst="rect">
            <a:avLst/>
          </a:prstGeom>
          <a:noFill/>
        </p:spPr>
        <p:txBody>
          <a:bodyPr wrap="square" rtlCol="0">
            <a:spAutoFit/>
          </a:bodyPr>
          <a:lstStyle/>
          <a:p>
            <a:r>
              <a:rPr lang="en-US" dirty="0"/>
              <a:t>390’</a:t>
            </a:r>
          </a:p>
        </p:txBody>
      </p:sp>
      <p:sp>
        <p:nvSpPr>
          <p:cNvPr id="16" name="TextBox 15">
            <a:extLst>
              <a:ext uri="{FF2B5EF4-FFF2-40B4-BE49-F238E27FC236}">
                <a16:creationId xmlns:a16="http://schemas.microsoft.com/office/drawing/2014/main" id="{FE79C83A-C788-4000-8BFE-8AF0FC48732D}"/>
              </a:ext>
            </a:extLst>
          </p:cNvPr>
          <p:cNvSpPr txBox="1"/>
          <p:nvPr/>
        </p:nvSpPr>
        <p:spPr>
          <a:xfrm>
            <a:off x="8048589" y="2904349"/>
            <a:ext cx="1540042" cy="369332"/>
          </a:xfrm>
          <a:prstGeom prst="rect">
            <a:avLst/>
          </a:prstGeom>
          <a:noFill/>
        </p:spPr>
        <p:txBody>
          <a:bodyPr wrap="square" rtlCol="0">
            <a:spAutoFit/>
          </a:bodyPr>
          <a:lstStyle/>
          <a:p>
            <a:r>
              <a:rPr lang="en-US" dirty="0"/>
              <a:t>390’</a:t>
            </a:r>
          </a:p>
        </p:txBody>
      </p:sp>
    </p:spTree>
    <p:extLst>
      <p:ext uri="{BB962C8B-B14F-4D97-AF65-F5344CB8AC3E}">
        <p14:creationId xmlns:p14="http://schemas.microsoft.com/office/powerpoint/2010/main" val="365253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C79657E-0DAD-480E-AB22-71A4B86A245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73" t="3968" r="5091" b="47660"/>
          <a:stretch/>
        </p:blipFill>
        <p:spPr>
          <a:xfrm>
            <a:off x="144380" y="2956794"/>
            <a:ext cx="11367180" cy="3759568"/>
          </a:xfrm>
          <a:prstGeom prst="rect">
            <a:avLst/>
          </a:prstGeom>
        </p:spPr>
      </p:pic>
      <p:sp>
        <p:nvSpPr>
          <p:cNvPr id="3" name="Text Placeholder 2">
            <a:extLst>
              <a:ext uri="{FF2B5EF4-FFF2-40B4-BE49-F238E27FC236}">
                <a16:creationId xmlns:a16="http://schemas.microsoft.com/office/drawing/2014/main" id="{E456D716-22AB-428E-B0A7-C03BE964E3DA}"/>
              </a:ext>
            </a:extLst>
          </p:cNvPr>
          <p:cNvSpPr>
            <a:spLocks noGrp="1"/>
          </p:cNvSpPr>
          <p:nvPr>
            <p:ph type="body" sz="quarter" idx="11"/>
          </p:nvPr>
        </p:nvSpPr>
        <p:spPr>
          <a:xfrm>
            <a:off x="420703" y="727075"/>
            <a:ext cx="8001401" cy="2701925"/>
          </a:xfrm>
        </p:spPr>
        <p:txBody>
          <a:bodyPr/>
          <a:lstStyle/>
          <a:p>
            <a:r>
              <a:rPr lang="en-US" dirty="0">
                <a:latin typeface="Arial" panose="020B0604020202020204" pitchFamily="34" charset="0"/>
                <a:cs typeface="Arial" panose="020B0604020202020204" pitchFamily="34" charset="0"/>
              </a:rPr>
              <a:t>Modification 5 </a:t>
            </a:r>
          </a:p>
          <a:p>
            <a:r>
              <a:rPr lang="en-US" b="0" dirty="0">
                <a:latin typeface="Arial" panose="020B0604020202020204" pitchFamily="34" charset="0"/>
                <a:cs typeface="Arial" panose="020B0604020202020204" pitchFamily="34" charset="0"/>
              </a:rPr>
              <a:t>Phase or Defer Open Area Requirement</a:t>
            </a:r>
          </a:p>
          <a:p>
            <a:r>
              <a:rPr lang="en-US" b="0" dirty="0">
                <a:latin typeface="Arial" panose="020B0604020202020204" pitchFamily="34" charset="0"/>
                <a:cs typeface="Arial" panose="020B0604020202020204" pitchFamily="34" charset="0"/>
              </a:rPr>
              <a:t>(33.526.240)</a:t>
            </a:r>
          </a:p>
        </p:txBody>
      </p:sp>
      <p:sp>
        <p:nvSpPr>
          <p:cNvPr id="4" name="TextBox 3">
            <a:extLst>
              <a:ext uri="{FF2B5EF4-FFF2-40B4-BE49-F238E27FC236}">
                <a16:creationId xmlns:a16="http://schemas.microsoft.com/office/drawing/2014/main" id="{FBC6718C-5F63-4F5D-AA56-62C5937FF4F1}"/>
              </a:ext>
            </a:extLst>
          </p:cNvPr>
          <p:cNvSpPr txBox="1"/>
          <p:nvPr/>
        </p:nvSpPr>
        <p:spPr>
          <a:xfrm>
            <a:off x="461746" y="2296447"/>
            <a:ext cx="10955554" cy="1200329"/>
          </a:xfrm>
          <a:prstGeom prst="rect">
            <a:avLst/>
          </a:prstGeom>
          <a:noFill/>
        </p:spPr>
        <p:txBody>
          <a:bodyPr wrap="square" rtlCol="0">
            <a:spAutoFit/>
          </a:bodyPr>
          <a:lstStyle/>
          <a:p>
            <a:r>
              <a:rPr lang="en-US" dirty="0"/>
              <a:t>Open area is intended to be occupiable space for people. It does not include areas used for parking or loading, or landscaping within parking areas. It may be phased through the Gateway Master Plan process, or provided off-site through a fee in lieu program. Adjustments to the quantity of open area required are prohibited. </a:t>
            </a:r>
          </a:p>
          <a:p>
            <a:endParaRPr lang="en-US" dirty="0">
              <a:highlight>
                <a:srgbClr val="FFFF00"/>
              </a:highlight>
            </a:endParaRPr>
          </a:p>
        </p:txBody>
      </p:sp>
    </p:spTree>
    <p:extLst>
      <p:ext uri="{BB962C8B-B14F-4D97-AF65-F5344CB8AC3E}">
        <p14:creationId xmlns:p14="http://schemas.microsoft.com/office/powerpoint/2010/main" val="3660788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47289-8C70-4B85-BFFF-97BFFC38E91D}"/>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Staff Introduction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Applicant Presentation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Staff Discussion Topics</a:t>
            </a:r>
          </a:p>
          <a:p>
            <a:endParaRPr lang="en-US" dirty="0">
              <a:latin typeface="Arial" panose="020B0604020202020204" pitchFamily="34" charset="0"/>
              <a:cs typeface="Arial" panose="020B0604020202020204" pitchFamily="34" charset="0"/>
            </a:endParaRPr>
          </a:p>
          <a:p>
            <a:r>
              <a:rPr lang="en-US" dirty="0">
                <a:solidFill>
                  <a:srgbClr val="31B6B9"/>
                </a:solidFill>
                <a:latin typeface="Arial" panose="020B0604020202020204" pitchFamily="34" charset="0"/>
                <a:cs typeface="Arial" panose="020B0604020202020204" pitchFamily="34" charset="0"/>
              </a:rPr>
              <a:t>Public Comments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Commission Conversation</a:t>
            </a:r>
          </a:p>
        </p:txBody>
      </p:sp>
    </p:spTree>
    <p:extLst>
      <p:ext uri="{BB962C8B-B14F-4D97-AF65-F5344CB8AC3E}">
        <p14:creationId xmlns:p14="http://schemas.microsoft.com/office/powerpoint/2010/main" val="786625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947289-8C70-4B85-BFFF-97BFFC38E91D}"/>
              </a:ext>
            </a:extLst>
          </p:cNvPr>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Staff Introduction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Applicant Presentation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Staff Discussion Topics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Public Comments</a:t>
            </a:r>
          </a:p>
          <a:p>
            <a:endParaRPr lang="en-US" dirty="0">
              <a:latin typeface="Arial" panose="020B0604020202020204" pitchFamily="34" charset="0"/>
              <a:cs typeface="Arial" panose="020B0604020202020204" pitchFamily="34" charset="0"/>
            </a:endParaRPr>
          </a:p>
          <a:p>
            <a:r>
              <a:rPr lang="en-US" dirty="0">
                <a:solidFill>
                  <a:srgbClr val="31B6B9"/>
                </a:solidFill>
                <a:latin typeface="Arial" panose="020B0604020202020204" pitchFamily="34" charset="0"/>
                <a:cs typeface="Arial" panose="020B0604020202020204" pitchFamily="34" charset="0"/>
              </a:rPr>
              <a:t>Commission Conversation</a:t>
            </a:r>
          </a:p>
        </p:txBody>
      </p:sp>
    </p:spTree>
    <p:extLst>
      <p:ext uri="{BB962C8B-B14F-4D97-AF65-F5344CB8AC3E}">
        <p14:creationId xmlns:p14="http://schemas.microsoft.com/office/powerpoint/2010/main" val="96165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BA20CC-CD1A-4995-BD0E-52B9D82B2512}"/>
              </a:ext>
            </a:extLst>
          </p:cNvPr>
          <p:cNvSpPr>
            <a:spLocks noGrp="1"/>
          </p:cNvSpPr>
          <p:nvPr>
            <p:ph type="body" sz="quarter" idx="13"/>
          </p:nvPr>
        </p:nvSpPr>
        <p:spPr>
          <a:xfrm>
            <a:off x="8714628" y="1104900"/>
            <a:ext cx="3147782" cy="5141512"/>
          </a:xfrm>
        </p:spPr>
        <p:txBody>
          <a:bodyPr>
            <a:normAutofit/>
          </a:bodyPr>
          <a:lstStyle/>
          <a:p>
            <a:r>
              <a:rPr lang="en-US" dirty="0">
                <a:latin typeface="Arial" panose="020B0604020202020204" pitchFamily="34" charset="0"/>
                <a:cs typeface="Arial" panose="020B0604020202020204" pitchFamily="34" charset="0"/>
              </a:rPr>
              <a:t>Site: </a:t>
            </a:r>
            <a:r>
              <a:rPr lang="en-US" b="0" dirty="0">
                <a:latin typeface="Arial" panose="020B0604020202020204" pitchFamily="34" charset="0"/>
                <a:cs typeface="Arial" panose="020B0604020202020204" pitchFamily="34" charset="0"/>
              </a:rPr>
              <a:t>6.2 acres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Height:</a:t>
            </a:r>
          </a:p>
          <a:p>
            <a:pPr>
              <a:spcBef>
                <a:spcPct val="0"/>
              </a:spcBef>
            </a:pPr>
            <a:r>
              <a:rPr lang="en-US" altLang="en-US" b="0" dirty="0">
                <a:latin typeface="Arial" panose="020B0604020202020204" pitchFamily="34" charset="0"/>
                <a:cs typeface="Arial" panose="020B0604020202020204" pitchFamily="34" charset="0"/>
              </a:rPr>
              <a:t>65’ max base</a:t>
            </a:r>
          </a:p>
          <a:p>
            <a:pPr>
              <a:spcBef>
                <a:spcPct val="0"/>
              </a:spcBef>
            </a:pPr>
            <a:r>
              <a:rPr lang="en-US" altLang="en-US" b="0" dirty="0">
                <a:latin typeface="Arial" panose="020B0604020202020204" pitchFamily="34" charset="0"/>
                <a:cs typeface="Arial" panose="020B0604020202020204" pitchFamily="34" charset="0"/>
              </a:rPr>
              <a:t>120’ max with bonus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Floor Area Ratio:</a:t>
            </a:r>
          </a:p>
          <a:p>
            <a:pPr>
              <a:spcBef>
                <a:spcPct val="0"/>
              </a:spcBef>
            </a:pPr>
            <a:r>
              <a:rPr lang="en-US" altLang="en-US" sz="2100" b="0" dirty="0">
                <a:latin typeface="Arial" panose="020B0604020202020204" pitchFamily="34" charset="0"/>
                <a:cs typeface="Arial" panose="020B0604020202020204" pitchFamily="34" charset="0"/>
              </a:rPr>
              <a:t>Max: 8:1 base along north half; 4:1 along south portion for non-residential uses (6:1 for residential uses)</a:t>
            </a:r>
          </a:p>
          <a:p>
            <a:pPr>
              <a:spcBef>
                <a:spcPct val="0"/>
              </a:spcBef>
            </a:pPr>
            <a:r>
              <a:rPr lang="en-US" sz="2100" b="0" dirty="0">
                <a:latin typeface="Arial" panose="020B0604020202020204" pitchFamily="34" charset="0"/>
                <a:cs typeface="Arial" panose="020B0604020202020204" pitchFamily="34" charset="0"/>
              </a:rPr>
              <a:t>Min: .25:1 (65,885 square feet)</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345024E-7A0C-4AE2-B933-E1735DCB0BCD}"/>
              </a:ext>
            </a:extLst>
          </p:cNvPr>
          <p:cNvSpPr>
            <a:spLocks noGrp="1"/>
          </p:cNvSpPr>
          <p:nvPr>
            <p:ph type="body" sz="quarter" idx="12"/>
          </p:nvPr>
        </p:nvSpPr>
        <p:spPr>
          <a:xfrm>
            <a:off x="5098096" y="1104900"/>
            <a:ext cx="3147782" cy="4927328"/>
          </a:xfrm>
        </p:spPr>
        <p:txBody>
          <a:bodyPr>
            <a:normAutofit/>
          </a:bodyPr>
          <a:lstStyle/>
          <a:p>
            <a:r>
              <a:rPr lang="en-US" dirty="0">
                <a:latin typeface="Arial" panose="020B0604020202020204" pitchFamily="34" charset="0"/>
                <a:cs typeface="Arial" panose="020B0604020202020204" pitchFamily="34" charset="0"/>
              </a:rPr>
              <a:t>Location:</a:t>
            </a:r>
          </a:p>
          <a:p>
            <a:pPr>
              <a:spcBef>
                <a:spcPct val="0"/>
              </a:spcBef>
            </a:pPr>
            <a:r>
              <a:rPr lang="en-US" altLang="en-US" b="0" dirty="0">
                <a:latin typeface="Arial" panose="020B0604020202020204" pitchFamily="34" charset="0"/>
                <a:cs typeface="Arial" panose="020B0604020202020204" pitchFamily="34" charset="0"/>
              </a:rPr>
              <a:t>Gateway Plan District</a:t>
            </a:r>
          </a:p>
          <a:p>
            <a:endParaRPr lang="en-US" b="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Base Zone:</a:t>
            </a:r>
          </a:p>
          <a:p>
            <a:pPr>
              <a:spcBef>
                <a:spcPct val="0"/>
              </a:spcBef>
            </a:pPr>
            <a:r>
              <a:rPr lang="en-US" altLang="en-US" b="0" dirty="0">
                <a:latin typeface="Arial" panose="020B0604020202020204" pitchFamily="34" charset="0"/>
                <a:cs typeface="Arial" panose="020B0604020202020204" pitchFamily="34" charset="0"/>
              </a:rPr>
              <a:t>Exd, </a:t>
            </a:r>
            <a:r>
              <a:rPr lang="en-US" altLang="en-US" b="0" dirty="0">
                <a:solidFill>
                  <a:schemeClr val="tx1">
                    <a:lumMod val="65000"/>
                    <a:lumOff val="35000"/>
                  </a:schemeClr>
                </a:solidFill>
                <a:latin typeface="Arial" panose="020B0604020202020204" pitchFamily="34" charset="0"/>
                <a:cs typeface="Arial" panose="020B0604020202020204" pitchFamily="34" charset="0"/>
              </a:rPr>
              <a:t>Central Employment with a Design Overlay</a:t>
            </a:r>
          </a:p>
          <a:p>
            <a:endParaRPr lang="en-US" b="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Approval Criteria:</a:t>
            </a:r>
          </a:p>
          <a:p>
            <a:pPr marL="342900" indent="-342900">
              <a:spcBef>
                <a:spcPct val="0"/>
              </a:spcBef>
              <a:buFont typeface="Arial" panose="020B0604020202020204" pitchFamily="34" charset="0"/>
              <a:buChar char="•"/>
            </a:pPr>
            <a:r>
              <a:rPr lang="en-US" altLang="en-US" b="0" dirty="0">
                <a:latin typeface="Arial" panose="020B0604020202020204" pitchFamily="34" charset="0"/>
                <a:cs typeface="Arial" panose="020B0604020202020204" pitchFamily="34" charset="0"/>
              </a:rPr>
              <a:t>Gateway Regional Center Design Guidelines</a:t>
            </a:r>
          </a:p>
        </p:txBody>
      </p:sp>
      <p:sp>
        <p:nvSpPr>
          <p:cNvPr id="5" name="Text Placeholder 4">
            <a:extLst>
              <a:ext uri="{FF2B5EF4-FFF2-40B4-BE49-F238E27FC236}">
                <a16:creationId xmlns:a16="http://schemas.microsoft.com/office/drawing/2014/main" id="{7A762606-D4BA-4115-BB4D-44D9F7044261}"/>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Zoning</a:t>
            </a:r>
          </a:p>
        </p:txBody>
      </p:sp>
      <p:pic>
        <p:nvPicPr>
          <p:cNvPr id="6" name="Picture Placeholder 5">
            <a:extLst>
              <a:ext uri="{FF2B5EF4-FFF2-40B4-BE49-F238E27FC236}">
                <a16:creationId xmlns:a16="http://schemas.microsoft.com/office/drawing/2014/main" id="{2E11A462-1094-4306-A84F-E45544D957B0}"/>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202" t="5293" r="4375" b="33233"/>
          <a:stretch/>
        </p:blipFill>
        <p:spPr>
          <a:xfrm>
            <a:off x="221745" y="1104900"/>
            <a:ext cx="4553455" cy="3962400"/>
          </a:xfrm>
          <a:prstGeom prst="rect">
            <a:avLst/>
          </a:prstGeom>
        </p:spPr>
      </p:pic>
    </p:spTree>
    <p:extLst>
      <p:ext uri="{BB962C8B-B14F-4D97-AF65-F5344CB8AC3E}">
        <p14:creationId xmlns:p14="http://schemas.microsoft.com/office/powerpoint/2010/main" val="237754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626614-3921-4C89-A33A-712B888B8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349" y="0"/>
            <a:ext cx="9105301" cy="6858000"/>
          </a:xfrm>
          <a:prstGeom prst="rect">
            <a:avLst/>
          </a:prstGeom>
        </p:spPr>
      </p:pic>
      <p:cxnSp>
        <p:nvCxnSpPr>
          <p:cNvPr id="11" name="Straight Arrow Connector 10">
            <a:extLst>
              <a:ext uri="{FF2B5EF4-FFF2-40B4-BE49-F238E27FC236}">
                <a16:creationId xmlns:a16="http://schemas.microsoft.com/office/drawing/2014/main" id="{1B2D3A3C-0916-4DE8-A4DD-CC2825B7A107}"/>
              </a:ext>
            </a:extLst>
          </p:cNvPr>
          <p:cNvCxnSpPr/>
          <p:nvPr/>
        </p:nvCxnSpPr>
        <p:spPr>
          <a:xfrm flipV="1">
            <a:off x="6680200" y="702129"/>
            <a:ext cx="0" cy="1583871"/>
          </a:xfrm>
          <a:prstGeom prst="straightConnector1">
            <a:avLst/>
          </a:prstGeom>
          <a:ln w="31750">
            <a:solidFill>
              <a:schemeClr val="bg2">
                <a:lumMod val="25000"/>
              </a:schemeClr>
            </a:solidFill>
            <a:headEnd type="arrow" w="med" len="med"/>
            <a:tailEnd type="none"/>
          </a:ln>
        </p:spPr>
        <p:style>
          <a:lnRef idx="1">
            <a:schemeClr val="accent1"/>
          </a:lnRef>
          <a:fillRef idx="0">
            <a:schemeClr val="accent1"/>
          </a:fillRef>
          <a:effectRef idx="0">
            <a:schemeClr val="accent1"/>
          </a:effectRef>
          <a:fontRef idx="minor">
            <a:schemeClr val="tx1"/>
          </a:fontRef>
        </p:style>
      </p:cxnSp>
      <p:sp>
        <p:nvSpPr>
          <p:cNvPr id="3" name="L-Shape 2">
            <a:extLst>
              <a:ext uri="{FF2B5EF4-FFF2-40B4-BE49-F238E27FC236}">
                <a16:creationId xmlns:a16="http://schemas.microsoft.com/office/drawing/2014/main" id="{30E1F99D-5E7B-429E-8A40-CD7F0BD96B65}"/>
              </a:ext>
            </a:extLst>
          </p:cNvPr>
          <p:cNvSpPr/>
          <p:nvPr/>
        </p:nvSpPr>
        <p:spPr>
          <a:xfrm rot="5400000">
            <a:off x="3869840" y="3854002"/>
            <a:ext cx="1390688" cy="2394883"/>
          </a:xfrm>
          <a:custGeom>
            <a:avLst/>
            <a:gdLst>
              <a:gd name="connsiteX0" fmla="*/ 0 w 914400"/>
              <a:gd name="connsiteY0" fmla="*/ 0 h 914400"/>
              <a:gd name="connsiteX1" fmla="*/ 457200 w 914400"/>
              <a:gd name="connsiteY1" fmla="*/ 0 h 914400"/>
              <a:gd name="connsiteX2" fmla="*/ 457200 w 914400"/>
              <a:gd name="connsiteY2" fmla="*/ 457200 h 914400"/>
              <a:gd name="connsiteX3" fmla="*/ 914400 w 914400"/>
              <a:gd name="connsiteY3" fmla="*/ 457200 h 914400"/>
              <a:gd name="connsiteX4" fmla="*/ 914400 w 914400"/>
              <a:gd name="connsiteY4" fmla="*/ 914400 h 914400"/>
              <a:gd name="connsiteX5" fmla="*/ 0 w 914400"/>
              <a:gd name="connsiteY5" fmla="*/ 914400 h 914400"/>
              <a:gd name="connsiteX6" fmla="*/ 0 w 914400"/>
              <a:gd name="connsiteY6" fmla="*/ 0 h 914400"/>
              <a:gd name="connsiteX0" fmla="*/ 0 w 914400"/>
              <a:gd name="connsiteY0" fmla="*/ 0 h 2311400"/>
              <a:gd name="connsiteX1" fmla="*/ 457200 w 914400"/>
              <a:gd name="connsiteY1" fmla="*/ 1397000 h 2311400"/>
              <a:gd name="connsiteX2" fmla="*/ 457200 w 914400"/>
              <a:gd name="connsiteY2" fmla="*/ 1854200 h 2311400"/>
              <a:gd name="connsiteX3" fmla="*/ 914400 w 914400"/>
              <a:gd name="connsiteY3" fmla="*/ 1854200 h 2311400"/>
              <a:gd name="connsiteX4" fmla="*/ 914400 w 914400"/>
              <a:gd name="connsiteY4" fmla="*/ 2311400 h 2311400"/>
              <a:gd name="connsiteX5" fmla="*/ 0 w 914400"/>
              <a:gd name="connsiteY5" fmla="*/ 2311400 h 2311400"/>
              <a:gd name="connsiteX6" fmla="*/ 0 w 914400"/>
              <a:gd name="connsiteY6" fmla="*/ 0 h 2311400"/>
              <a:gd name="connsiteX0" fmla="*/ 0 w 914400"/>
              <a:gd name="connsiteY0" fmla="*/ 223 h 2311623"/>
              <a:gd name="connsiteX1" fmla="*/ 457200 w 914400"/>
              <a:gd name="connsiteY1" fmla="*/ 1397223 h 2311623"/>
              <a:gd name="connsiteX2" fmla="*/ 457200 w 914400"/>
              <a:gd name="connsiteY2" fmla="*/ 1854423 h 2311623"/>
              <a:gd name="connsiteX3" fmla="*/ 914400 w 914400"/>
              <a:gd name="connsiteY3" fmla="*/ 1854423 h 2311623"/>
              <a:gd name="connsiteX4" fmla="*/ 914400 w 914400"/>
              <a:gd name="connsiteY4" fmla="*/ 2311623 h 2311623"/>
              <a:gd name="connsiteX5" fmla="*/ 0 w 914400"/>
              <a:gd name="connsiteY5" fmla="*/ 2311623 h 2311623"/>
              <a:gd name="connsiteX6" fmla="*/ 0 w 914400"/>
              <a:gd name="connsiteY6" fmla="*/ 223 h 2311623"/>
              <a:gd name="connsiteX0" fmla="*/ 0 w 914400"/>
              <a:gd name="connsiteY0" fmla="*/ 0 h 2311400"/>
              <a:gd name="connsiteX1" fmla="*/ 457200 w 914400"/>
              <a:gd name="connsiteY1" fmla="*/ 1397000 h 2311400"/>
              <a:gd name="connsiteX2" fmla="*/ 457200 w 914400"/>
              <a:gd name="connsiteY2" fmla="*/ 1854200 h 2311400"/>
              <a:gd name="connsiteX3" fmla="*/ 914400 w 914400"/>
              <a:gd name="connsiteY3" fmla="*/ 1854200 h 2311400"/>
              <a:gd name="connsiteX4" fmla="*/ 914400 w 914400"/>
              <a:gd name="connsiteY4" fmla="*/ 2311400 h 2311400"/>
              <a:gd name="connsiteX5" fmla="*/ 0 w 914400"/>
              <a:gd name="connsiteY5" fmla="*/ 2311400 h 2311400"/>
              <a:gd name="connsiteX6" fmla="*/ 0 w 914400"/>
              <a:gd name="connsiteY6" fmla="*/ 0 h 2311400"/>
              <a:gd name="connsiteX0" fmla="*/ 0 w 914400"/>
              <a:gd name="connsiteY0" fmla="*/ 0 h 2311400"/>
              <a:gd name="connsiteX1" fmla="*/ 558800 w 914400"/>
              <a:gd name="connsiteY1" fmla="*/ 38100 h 2311400"/>
              <a:gd name="connsiteX2" fmla="*/ 457200 w 914400"/>
              <a:gd name="connsiteY2" fmla="*/ 1854200 h 2311400"/>
              <a:gd name="connsiteX3" fmla="*/ 914400 w 914400"/>
              <a:gd name="connsiteY3" fmla="*/ 1854200 h 2311400"/>
              <a:gd name="connsiteX4" fmla="*/ 914400 w 914400"/>
              <a:gd name="connsiteY4" fmla="*/ 2311400 h 2311400"/>
              <a:gd name="connsiteX5" fmla="*/ 0 w 914400"/>
              <a:gd name="connsiteY5" fmla="*/ 2311400 h 2311400"/>
              <a:gd name="connsiteX6" fmla="*/ 0 w 914400"/>
              <a:gd name="connsiteY6" fmla="*/ 0 h 2311400"/>
              <a:gd name="connsiteX0" fmla="*/ 0 w 914400"/>
              <a:gd name="connsiteY0" fmla="*/ 0 h 2311400"/>
              <a:gd name="connsiteX1" fmla="*/ 558800 w 914400"/>
              <a:gd name="connsiteY1" fmla="*/ 38100 h 2311400"/>
              <a:gd name="connsiteX2" fmla="*/ 711200 w 914400"/>
              <a:gd name="connsiteY2" fmla="*/ 1028700 h 2311400"/>
              <a:gd name="connsiteX3" fmla="*/ 914400 w 914400"/>
              <a:gd name="connsiteY3" fmla="*/ 1854200 h 2311400"/>
              <a:gd name="connsiteX4" fmla="*/ 914400 w 914400"/>
              <a:gd name="connsiteY4" fmla="*/ 2311400 h 2311400"/>
              <a:gd name="connsiteX5" fmla="*/ 0 w 914400"/>
              <a:gd name="connsiteY5" fmla="*/ 2311400 h 2311400"/>
              <a:gd name="connsiteX6" fmla="*/ 0 w 914400"/>
              <a:gd name="connsiteY6" fmla="*/ 0 h 2311400"/>
              <a:gd name="connsiteX0" fmla="*/ 0 w 914400"/>
              <a:gd name="connsiteY0" fmla="*/ 0 h 2311400"/>
              <a:gd name="connsiteX1" fmla="*/ 558800 w 914400"/>
              <a:gd name="connsiteY1" fmla="*/ 38100 h 2311400"/>
              <a:gd name="connsiteX2" fmla="*/ 520700 w 914400"/>
              <a:gd name="connsiteY2" fmla="*/ 1231900 h 2311400"/>
              <a:gd name="connsiteX3" fmla="*/ 914400 w 914400"/>
              <a:gd name="connsiteY3" fmla="*/ 1854200 h 2311400"/>
              <a:gd name="connsiteX4" fmla="*/ 914400 w 914400"/>
              <a:gd name="connsiteY4" fmla="*/ 2311400 h 2311400"/>
              <a:gd name="connsiteX5" fmla="*/ 0 w 914400"/>
              <a:gd name="connsiteY5" fmla="*/ 2311400 h 2311400"/>
              <a:gd name="connsiteX6" fmla="*/ 0 w 914400"/>
              <a:gd name="connsiteY6" fmla="*/ 0 h 2311400"/>
              <a:gd name="connsiteX0" fmla="*/ 0 w 914400"/>
              <a:gd name="connsiteY0" fmla="*/ 0 h 2311400"/>
              <a:gd name="connsiteX1" fmla="*/ 558800 w 914400"/>
              <a:gd name="connsiteY1" fmla="*/ 38100 h 2311400"/>
              <a:gd name="connsiteX2" fmla="*/ 520700 w 914400"/>
              <a:gd name="connsiteY2" fmla="*/ 1231900 h 2311400"/>
              <a:gd name="connsiteX3" fmla="*/ 914400 w 914400"/>
              <a:gd name="connsiteY3" fmla="*/ 1181100 h 2311400"/>
              <a:gd name="connsiteX4" fmla="*/ 914400 w 914400"/>
              <a:gd name="connsiteY4" fmla="*/ 2311400 h 2311400"/>
              <a:gd name="connsiteX5" fmla="*/ 0 w 914400"/>
              <a:gd name="connsiteY5" fmla="*/ 2311400 h 2311400"/>
              <a:gd name="connsiteX6" fmla="*/ 0 w 914400"/>
              <a:gd name="connsiteY6" fmla="*/ 0 h 2311400"/>
              <a:gd name="connsiteX0" fmla="*/ 0 w 914400"/>
              <a:gd name="connsiteY0" fmla="*/ 0 h 2311400"/>
              <a:gd name="connsiteX1" fmla="*/ 558800 w 914400"/>
              <a:gd name="connsiteY1" fmla="*/ 38100 h 2311400"/>
              <a:gd name="connsiteX2" fmla="*/ 533400 w 914400"/>
              <a:gd name="connsiteY2" fmla="*/ 1130300 h 2311400"/>
              <a:gd name="connsiteX3" fmla="*/ 914400 w 914400"/>
              <a:gd name="connsiteY3" fmla="*/ 1181100 h 2311400"/>
              <a:gd name="connsiteX4" fmla="*/ 914400 w 914400"/>
              <a:gd name="connsiteY4" fmla="*/ 2311400 h 2311400"/>
              <a:gd name="connsiteX5" fmla="*/ 0 w 914400"/>
              <a:gd name="connsiteY5" fmla="*/ 2311400 h 2311400"/>
              <a:gd name="connsiteX6" fmla="*/ 0 w 914400"/>
              <a:gd name="connsiteY6" fmla="*/ 0 h 2311400"/>
              <a:gd name="connsiteX0" fmla="*/ 0 w 914400"/>
              <a:gd name="connsiteY0" fmla="*/ 38100 h 2349500"/>
              <a:gd name="connsiteX1" fmla="*/ 546100 w 914400"/>
              <a:gd name="connsiteY1" fmla="*/ 0 h 2349500"/>
              <a:gd name="connsiteX2" fmla="*/ 533400 w 914400"/>
              <a:gd name="connsiteY2" fmla="*/ 1168400 h 2349500"/>
              <a:gd name="connsiteX3" fmla="*/ 914400 w 914400"/>
              <a:gd name="connsiteY3" fmla="*/ 1219200 h 2349500"/>
              <a:gd name="connsiteX4" fmla="*/ 914400 w 914400"/>
              <a:gd name="connsiteY4" fmla="*/ 2349500 h 2349500"/>
              <a:gd name="connsiteX5" fmla="*/ 0 w 914400"/>
              <a:gd name="connsiteY5" fmla="*/ 2349500 h 2349500"/>
              <a:gd name="connsiteX6" fmla="*/ 0 w 914400"/>
              <a:gd name="connsiteY6" fmla="*/ 38100 h 2349500"/>
              <a:gd name="connsiteX0" fmla="*/ 0 w 914400"/>
              <a:gd name="connsiteY0" fmla="*/ 38100 h 2349500"/>
              <a:gd name="connsiteX1" fmla="*/ 546100 w 914400"/>
              <a:gd name="connsiteY1" fmla="*/ 0 h 2349500"/>
              <a:gd name="connsiteX2" fmla="*/ 558800 w 914400"/>
              <a:gd name="connsiteY2" fmla="*/ 1206500 h 2349500"/>
              <a:gd name="connsiteX3" fmla="*/ 914400 w 914400"/>
              <a:gd name="connsiteY3" fmla="*/ 1219200 h 2349500"/>
              <a:gd name="connsiteX4" fmla="*/ 914400 w 914400"/>
              <a:gd name="connsiteY4" fmla="*/ 2349500 h 2349500"/>
              <a:gd name="connsiteX5" fmla="*/ 0 w 914400"/>
              <a:gd name="connsiteY5" fmla="*/ 2349500 h 2349500"/>
              <a:gd name="connsiteX6" fmla="*/ 0 w 914400"/>
              <a:gd name="connsiteY6" fmla="*/ 38100 h 2349500"/>
              <a:gd name="connsiteX0" fmla="*/ 0 w 914400"/>
              <a:gd name="connsiteY0" fmla="*/ 0 h 2311400"/>
              <a:gd name="connsiteX1" fmla="*/ 546100 w 914400"/>
              <a:gd name="connsiteY1" fmla="*/ 0 h 2311400"/>
              <a:gd name="connsiteX2" fmla="*/ 558800 w 914400"/>
              <a:gd name="connsiteY2" fmla="*/ 1168400 h 2311400"/>
              <a:gd name="connsiteX3" fmla="*/ 914400 w 914400"/>
              <a:gd name="connsiteY3" fmla="*/ 1181100 h 2311400"/>
              <a:gd name="connsiteX4" fmla="*/ 914400 w 914400"/>
              <a:gd name="connsiteY4" fmla="*/ 2311400 h 2311400"/>
              <a:gd name="connsiteX5" fmla="*/ 0 w 914400"/>
              <a:gd name="connsiteY5" fmla="*/ 2311400 h 2311400"/>
              <a:gd name="connsiteX6" fmla="*/ 0 w 914400"/>
              <a:gd name="connsiteY6" fmla="*/ 0 h 2311400"/>
              <a:gd name="connsiteX0" fmla="*/ 0 w 923566"/>
              <a:gd name="connsiteY0" fmla="*/ 0 h 2311400"/>
              <a:gd name="connsiteX1" fmla="*/ 546100 w 923566"/>
              <a:gd name="connsiteY1" fmla="*/ 0 h 2311400"/>
              <a:gd name="connsiteX2" fmla="*/ 558800 w 923566"/>
              <a:gd name="connsiteY2" fmla="*/ 1168400 h 2311400"/>
              <a:gd name="connsiteX3" fmla="*/ 914400 w 923566"/>
              <a:gd name="connsiteY3" fmla="*/ 1181100 h 2311400"/>
              <a:gd name="connsiteX4" fmla="*/ 914400 w 923566"/>
              <a:gd name="connsiteY4" fmla="*/ 2311400 h 2311400"/>
              <a:gd name="connsiteX5" fmla="*/ 923566 w 923566"/>
              <a:gd name="connsiteY5" fmla="*/ 2286331 h 2311400"/>
              <a:gd name="connsiteX6" fmla="*/ 0 w 923566"/>
              <a:gd name="connsiteY6" fmla="*/ 2311400 h 2311400"/>
              <a:gd name="connsiteX7" fmla="*/ 0 w 923566"/>
              <a:gd name="connsiteY7" fmla="*/ 0 h 2311400"/>
              <a:gd name="connsiteX0" fmla="*/ 0 w 1289326"/>
              <a:gd name="connsiteY0" fmla="*/ 0 h 2318136"/>
              <a:gd name="connsiteX1" fmla="*/ 546100 w 1289326"/>
              <a:gd name="connsiteY1" fmla="*/ 0 h 2318136"/>
              <a:gd name="connsiteX2" fmla="*/ 558800 w 1289326"/>
              <a:gd name="connsiteY2" fmla="*/ 1168400 h 2318136"/>
              <a:gd name="connsiteX3" fmla="*/ 914400 w 1289326"/>
              <a:gd name="connsiteY3" fmla="*/ 1181100 h 2318136"/>
              <a:gd name="connsiteX4" fmla="*/ 914400 w 1289326"/>
              <a:gd name="connsiteY4" fmla="*/ 2311400 h 2318136"/>
              <a:gd name="connsiteX5" fmla="*/ 1289326 w 1289326"/>
              <a:gd name="connsiteY5" fmla="*/ 2318136 h 2318136"/>
              <a:gd name="connsiteX6" fmla="*/ 0 w 1289326"/>
              <a:gd name="connsiteY6" fmla="*/ 2311400 h 2318136"/>
              <a:gd name="connsiteX7" fmla="*/ 0 w 1289326"/>
              <a:gd name="connsiteY7" fmla="*/ 0 h 2318136"/>
              <a:gd name="connsiteX0" fmla="*/ 0 w 1289326"/>
              <a:gd name="connsiteY0" fmla="*/ 0 h 2318136"/>
              <a:gd name="connsiteX1" fmla="*/ 546100 w 1289326"/>
              <a:gd name="connsiteY1" fmla="*/ 0 h 2318136"/>
              <a:gd name="connsiteX2" fmla="*/ 558800 w 1289326"/>
              <a:gd name="connsiteY2" fmla="*/ 1168400 h 2318136"/>
              <a:gd name="connsiteX3" fmla="*/ 914400 w 1289326"/>
              <a:gd name="connsiteY3" fmla="*/ 1181100 h 2318136"/>
              <a:gd name="connsiteX4" fmla="*/ 1264257 w 1289326"/>
              <a:gd name="connsiteY4" fmla="*/ 2295497 h 2318136"/>
              <a:gd name="connsiteX5" fmla="*/ 1289326 w 1289326"/>
              <a:gd name="connsiteY5" fmla="*/ 2318136 h 2318136"/>
              <a:gd name="connsiteX6" fmla="*/ 0 w 1289326"/>
              <a:gd name="connsiteY6" fmla="*/ 2311400 h 2318136"/>
              <a:gd name="connsiteX7" fmla="*/ 0 w 1289326"/>
              <a:gd name="connsiteY7" fmla="*/ 0 h 2318136"/>
              <a:gd name="connsiteX0" fmla="*/ 0 w 1289326"/>
              <a:gd name="connsiteY0" fmla="*/ 0 h 2318136"/>
              <a:gd name="connsiteX1" fmla="*/ 546100 w 1289326"/>
              <a:gd name="connsiteY1" fmla="*/ 0 h 2318136"/>
              <a:gd name="connsiteX2" fmla="*/ 558800 w 1289326"/>
              <a:gd name="connsiteY2" fmla="*/ 1168400 h 2318136"/>
              <a:gd name="connsiteX3" fmla="*/ 914400 w 1289326"/>
              <a:gd name="connsiteY3" fmla="*/ 1181100 h 2318136"/>
              <a:gd name="connsiteX4" fmla="*/ 1264257 w 1289326"/>
              <a:gd name="connsiteY4" fmla="*/ 2295497 h 2318136"/>
              <a:gd name="connsiteX5" fmla="*/ 1138251 w 1289326"/>
              <a:gd name="connsiteY5" fmla="*/ 1904669 h 2318136"/>
              <a:gd name="connsiteX6" fmla="*/ 1289326 w 1289326"/>
              <a:gd name="connsiteY6" fmla="*/ 2318136 h 2318136"/>
              <a:gd name="connsiteX7" fmla="*/ 0 w 1289326"/>
              <a:gd name="connsiteY7" fmla="*/ 2311400 h 2318136"/>
              <a:gd name="connsiteX8" fmla="*/ 0 w 1289326"/>
              <a:gd name="connsiteY8" fmla="*/ 0 h 2318136"/>
              <a:gd name="connsiteX0" fmla="*/ 0 w 1289326"/>
              <a:gd name="connsiteY0" fmla="*/ 0 h 2318136"/>
              <a:gd name="connsiteX1" fmla="*/ 546100 w 1289326"/>
              <a:gd name="connsiteY1" fmla="*/ 0 h 2318136"/>
              <a:gd name="connsiteX2" fmla="*/ 558800 w 1289326"/>
              <a:gd name="connsiteY2" fmla="*/ 1168400 h 2318136"/>
              <a:gd name="connsiteX3" fmla="*/ 914400 w 1289326"/>
              <a:gd name="connsiteY3" fmla="*/ 1181100 h 2318136"/>
              <a:gd name="connsiteX4" fmla="*/ 1264257 w 1289326"/>
              <a:gd name="connsiteY4" fmla="*/ 2295497 h 2318136"/>
              <a:gd name="connsiteX5" fmla="*/ 1257520 w 1289326"/>
              <a:gd name="connsiteY5" fmla="*/ 1785400 h 2318136"/>
              <a:gd name="connsiteX6" fmla="*/ 1289326 w 1289326"/>
              <a:gd name="connsiteY6" fmla="*/ 2318136 h 2318136"/>
              <a:gd name="connsiteX7" fmla="*/ 0 w 1289326"/>
              <a:gd name="connsiteY7" fmla="*/ 2311400 h 2318136"/>
              <a:gd name="connsiteX8" fmla="*/ 0 w 1289326"/>
              <a:gd name="connsiteY8" fmla="*/ 0 h 2318136"/>
              <a:gd name="connsiteX0" fmla="*/ 0 w 1390688"/>
              <a:gd name="connsiteY0" fmla="*/ 0 h 2385358"/>
              <a:gd name="connsiteX1" fmla="*/ 546100 w 1390688"/>
              <a:gd name="connsiteY1" fmla="*/ 0 h 2385358"/>
              <a:gd name="connsiteX2" fmla="*/ 558800 w 1390688"/>
              <a:gd name="connsiteY2" fmla="*/ 1168400 h 2385358"/>
              <a:gd name="connsiteX3" fmla="*/ 914400 w 1390688"/>
              <a:gd name="connsiteY3" fmla="*/ 1181100 h 2385358"/>
              <a:gd name="connsiteX4" fmla="*/ 1264257 w 1390688"/>
              <a:gd name="connsiteY4" fmla="*/ 2295497 h 2385358"/>
              <a:gd name="connsiteX5" fmla="*/ 1289326 w 1390688"/>
              <a:gd name="connsiteY5" fmla="*/ 2318136 h 2385358"/>
              <a:gd name="connsiteX6" fmla="*/ 0 w 1390688"/>
              <a:gd name="connsiteY6" fmla="*/ 2311400 h 2385358"/>
              <a:gd name="connsiteX7" fmla="*/ 0 w 1390688"/>
              <a:gd name="connsiteY7" fmla="*/ 0 h 2385358"/>
              <a:gd name="connsiteX0" fmla="*/ 0 w 1390688"/>
              <a:gd name="connsiteY0" fmla="*/ 0 h 2385358"/>
              <a:gd name="connsiteX1" fmla="*/ 546100 w 1390688"/>
              <a:gd name="connsiteY1" fmla="*/ 0 h 2385358"/>
              <a:gd name="connsiteX2" fmla="*/ 558800 w 1390688"/>
              <a:gd name="connsiteY2" fmla="*/ 1168400 h 2385358"/>
              <a:gd name="connsiteX3" fmla="*/ 811033 w 1390688"/>
              <a:gd name="connsiteY3" fmla="*/ 1149294 h 2385358"/>
              <a:gd name="connsiteX4" fmla="*/ 1264257 w 1390688"/>
              <a:gd name="connsiteY4" fmla="*/ 2295497 h 2385358"/>
              <a:gd name="connsiteX5" fmla="*/ 1289326 w 1390688"/>
              <a:gd name="connsiteY5" fmla="*/ 2318136 h 2385358"/>
              <a:gd name="connsiteX6" fmla="*/ 0 w 1390688"/>
              <a:gd name="connsiteY6" fmla="*/ 2311400 h 2385358"/>
              <a:gd name="connsiteX7" fmla="*/ 0 w 1390688"/>
              <a:gd name="connsiteY7" fmla="*/ 0 h 2385358"/>
              <a:gd name="connsiteX0" fmla="*/ 0 w 1390688"/>
              <a:gd name="connsiteY0" fmla="*/ 0 h 2385358"/>
              <a:gd name="connsiteX1" fmla="*/ 546100 w 1390688"/>
              <a:gd name="connsiteY1" fmla="*/ 0 h 2385358"/>
              <a:gd name="connsiteX2" fmla="*/ 558800 w 1390688"/>
              <a:gd name="connsiteY2" fmla="*/ 1168400 h 2385358"/>
              <a:gd name="connsiteX3" fmla="*/ 811033 w 1390688"/>
              <a:gd name="connsiteY3" fmla="*/ 1149294 h 2385358"/>
              <a:gd name="connsiteX4" fmla="*/ 820199 w 1390688"/>
              <a:gd name="connsiteY4" fmla="*/ 1173149 h 2385358"/>
              <a:gd name="connsiteX5" fmla="*/ 1264257 w 1390688"/>
              <a:gd name="connsiteY5" fmla="*/ 2295497 h 2385358"/>
              <a:gd name="connsiteX6" fmla="*/ 1289326 w 1390688"/>
              <a:gd name="connsiteY6" fmla="*/ 2318136 h 2385358"/>
              <a:gd name="connsiteX7" fmla="*/ 0 w 1390688"/>
              <a:gd name="connsiteY7" fmla="*/ 2311400 h 2385358"/>
              <a:gd name="connsiteX8" fmla="*/ 0 w 1390688"/>
              <a:gd name="connsiteY8" fmla="*/ 0 h 2385358"/>
              <a:gd name="connsiteX0" fmla="*/ 0 w 1390688"/>
              <a:gd name="connsiteY0" fmla="*/ 0 h 2385358"/>
              <a:gd name="connsiteX1" fmla="*/ 546100 w 1390688"/>
              <a:gd name="connsiteY1" fmla="*/ 0 h 2385358"/>
              <a:gd name="connsiteX2" fmla="*/ 558800 w 1390688"/>
              <a:gd name="connsiteY2" fmla="*/ 1168400 h 2385358"/>
              <a:gd name="connsiteX3" fmla="*/ 811033 w 1390688"/>
              <a:gd name="connsiteY3" fmla="*/ 1149294 h 2385358"/>
              <a:gd name="connsiteX4" fmla="*/ 820199 w 1390688"/>
              <a:gd name="connsiteY4" fmla="*/ 1777448 h 2385358"/>
              <a:gd name="connsiteX5" fmla="*/ 1264257 w 1390688"/>
              <a:gd name="connsiteY5" fmla="*/ 2295497 h 2385358"/>
              <a:gd name="connsiteX6" fmla="*/ 1289326 w 1390688"/>
              <a:gd name="connsiteY6" fmla="*/ 2318136 h 2385358"/>
              <a:gd name="connsiteX7" fmla="*/ 0 w 1390688"/>
              <a:gd name="connsiteY7" fmla="*/ 2311400 h 2385358"/>
              <a:gd name="connsiteX8" fmla="*/ 0 w 1390688"/>
              <a:gd name="connsiteY8" fmla="*/ 0 h 2385358"/>
              <a:gd name="connsiteX0" fmla="*/ 0 w 1390688"/>
              <a:gd name="connsiteY0" fmla="*/ 0 h 2385358"/>
              <a:gd name="connsiteX1" fmla="*/ 546100 w 1390688"/>
              <a:gd name="connsiteY1" fmla="*/ 0 h 2385358"/>
              <a:gd name="connsiteX2" fmla="*/ 558800 w 1390688"/>
              <a:gd name="connsiteY2" fmla="*/ 1168400 h 2385358"/>
              <a:gd name="connsiteX3" fmla="*/ 811033 w 1390688"/>
              <a:gd name="connsiteY3" fmla="*/ 1149294 h 2385358"/>
              <a:gd name="connsiteX4" fmla="*/ 820199 w 1390688"/>
              <a:gd name="connsiteY4" fmla="*/ 1777448 h 2385358"/>
              <a:gd name="connsiteX5" fmla="*/ 804297 w 1390688"/>
              <a:gd name="connsiteY5" fmla="*/ 1777448 h 2385358"/>
              <a:gd name="connsiteX6" fmla="*/ 1264257 w 1390688"/>
              <a:gd name="connsiteY6" fmla="*/ 2295497 h 2385358"/>
              <a:gd name="connsiteX7" fmla="*/ 1289326 w 1390688"/>
              <a:gd name="connsiteY7" fmla="*/ 2318136 h 2385358"/>
              <a:gd name="connsiteX8" fmla="*/ 0 w 1390688"/>
              <a:gd name="connsiteY8" fmla="*/ 2311400 h 2385358"/>
              <a:gd name="connsiteX9" fmla="*/ 0 w 1390688"/>
              <a:gd name="connsiteY9" fmla="*/ 0 h 2385358"/>
              <a:gd name="connsiteX0" fmla="*/ 0 w 1390688"/>
              <a:gd name="connsiteY0" fmla="*/ 0 h 2385358"/>
              <a:gd name="connsiteX1" fmla="*/ 546100 w 1390688"/>
              <a:gd name="connsiteY1" fmla="*/ 0 h 2385358"/>
              <a:gd name="connsiteX2" fmla="*/ 558800 w 1390688"/>
              <a:gd name="connsiteY2" fmla="*/ 1168400 h 2385358"/>
              <a:gd name="connsiteX3" fmla="*/ 811033 w 1390688"/>
              <a:gd name="connsiteY3" fmla="*/ 1149294 h 2385358"/>
              <a:gd name="connsiteX4" fmla="*/ 820199 w 1390688"/>
              <a:gd name="connsiteY4" fmla="*/ 1777448 h 2385358"/>
              <a:gd name="connsiteX5" fmla="*/ 1273423 w 1390688"/>
              <a:gd name="connsiteY5" fmla="*/ 1745643 h 2385358"/>
              <a:gd name="connsiteX6" fmla="*/ 1264257 w 1390688"/>
              <a:gd name="connsiteY6" fmla="*/ 2295497 h 2385358"/>
              <a:gd name="connsiteX7" fmla="*/ 1289326 w 1390688"/>
              <a:gd name="connsiteY7" fmla="*/ 2318136 h 2385358"/>
              <a:gd name="connsiteX8" fmla="*/ 0 w 1390688"/>
              <a:gd name="connsiteY8" fmla="*/ 2311400 h 2385358"/>
              <a:gd name="connsiteX9" fmla="*/ 0 w 1390688"/>
              <a:gd name="connsiteY9" fmla="*/ 0 h 2385358"/>
              <a:gd name="connsiteX0" fmla="*/ 0 w 1390688"/>
              <a:gd name="connsiteY0" fmla="*/ 0 h 2385358"/>
              <a:gd name="connsiteX1" fmla="*/ 546100 w 1390688"/>
              <a:gd name="connsiteY1" fmla="*/ 0 h 2385358"/>
              <a:gd name="connsiteX2" fmla="*/ 558800 w 1390688"/>
              <a:gd name="connsiteY2" fmla="*/ 1168400 h 2385358"/>
              <a:gd name="connsiteX3" fmla="*/ 811033 w 1390688"/>
              <a:gd name="connsiteY3" fmla="*/ 1149294 h 2385358"/>
              <a:gd name="connsiteX4" fmla="*/ 828150 w 1390688"/>
              <a:gd name="connsiteY4" fmla="*/ 1761545 h 2385358"/>
              <a:gd name="connsiteX5" fmla="*/ 1273423 w 1390688"/>
              <a:gd name="connsiteY5" fmla="*/ 1745643 h 2385358"/>
              <a:gd name="connsiteX6" fmla="*/ 1264257 w 1390688"/>
              <a:gd name="connsiteY6" fmla="*/ 2295497 h 2385358"/>
              <a:gd name="connsiteX7" fmla="*/ 1289326 w 1390688"/>
              <a:gd name="connsiteY7" fmla="*/ 2318136 h 2385358"/>
              <a:gd name="connsiteX8" fmla="*/ 0 w 1390688"/>
              <a:gd name="connsiteY8" fmla="*/ 2311400 h 2385358"/>
              <a:gd name="connsiteX9" fmla="*/ 0 w 1390688"/>
              <a:gd name="connsiteY9" fmla="*/ 0 h 2385358"/>
              <a:gd name="connsiteX0" fmla="*/ 0 w 1390688"/>
              <a:gd name="connsiteY0" fmla="*/ 0 h 2385358"/>
              <a:gd name="connsiteX1" fmla="*/ 546100 w 1390688"/>
              <a:gd name="connsiteY1" fmla="*/ 0 h 2385358"/>
              <a:gd name="connsiteX2" fmla="*/ 577850 w 1390688"/>
              <a:gd name="connsiteY2" fmla="*/ 1154112 h 2385358"/>
              <a:gd name="connsiteX3" fmla="*/ 811033 w 1390688"/>
              <a:gd name="connsiteY3" fmla="*/ 1149294 h 2385358"/>
              <a:gd name="connsiteX4" fmla="*/ 828150 w 1390688"/>
              <a:gd name="connsiteY4" fmla="*/ 1761545 h 2385358"/>
              <a:gd name="connsiteX5" fmla="*/ 1273423 w 1390688"/>
              <a:gd name="connsiteY5" fmla="*/ 1745643 h 2385358"/>
              <a:gd name="connsiteX6" fmla="*/ 1264257 w 1390688"/>
              <a:gd name="connsiteY6" fmla="*/ 2295497 h 2385358"/>
              <a:gd name="connsiteX7" fmla="*/ 1289326 w 1390688"/>
              <a:gd name="connsiteY7" fmla="*/ 2318136 h 2385358"/>
              <a:gd name="connsiteX8" fmla="*/ 0 w 1390688"/>
              <a:gd name="connsiteY8" fmla="*/ 2311400 h 2385358"/>
              <a:gd name="connsiteX9" fmla="*/ 0 w 1390688"/>
              <a:gd name="connsiteY9" fmla="*/ 0 h 2385358"/>
              <a:gd name="connsiteX0" fmla="*/ 0 w 1390688"/>
              <a:gd name="connsiteY0" fmla="*/ 9525 h 2394883"/>
              <a:gd name="connsiteX1" fmla="*/ 617538 w 1390688"/>
              <a:gd name="connsiteY1" fmla="*/ 0 h 2394883"/>
              <a:gd name="connsiteX2" fmla="*/ 577850 w 1390688"/>
              <a:gd name="connsiteY2" fmla="*/ 1163637 h 2394883"/>
              <a:gd name="connsiteX3" fmla="*/ 811033 w 1390688"/>
              <a:gd name="connsiteY3" fmla="*/ 1158819 h 2394883"/>
              <a:gd name="connsiteX4" fmla="*/ 828150 w 1390688"/>
              <a:gd name="connsiteY4" fmla="*/ 1771070 h 2394883"/>
              <a:gd name="connsiteX5" fmla="*/ 1273423 w 1390688"/>
              <a:gd name="connsiteY5" fmla="*/ 1755168 h 2394883"/>
              <a:gd name="connsiteX6" fmla="*/ 1264257 w 1390688"/>
              <a:gd name="connsiteY6" fmla="*/ 2305022 h 2394883"/>
              <a:gd name="connsiteX7" fmla="*/ 1289326 w 1390688"/>
              <a:gd name="connsiteY7" fmla="*/ 2327661 h 2394883"/>
              <a:gd name="connsiteX8" fmla="*/ 0 w 1390688"/>
              <a:gd name="connsiteY8" fmla="*/ 2320925 h 2394883"/>
              <a:gd name="connsiteX9" fmla="*/ 0 w 1390688"/>
              <a:gd name="connsiteY9" fmla="*/ 9525 h 2394883"/>
              <a:gd name="connsiteX0" fmla="*/ 0 w 1390688"/>
              <a:gd name="connsiteY0" fmla="*/ 9525 h 2394883"/>
              <a:gd name="connsiteX1" fmla="*/ 617538 w 1390688"/>
              <a:gd name="connsiteY1" fmla="*/ 0 h 2394883"/>
              <a:gd name="connsiteX2" fmla="*/ 635003 w 1390688"/>
              <a:gd name="connsiteY2" fmla="*/ 1163637 h 2394883"/>
              <a:gd name="connsiteX3" fmla="*/ 811033 w 1390688"/>
              <a:gd name="connsiteY3" fmla="*/ 1158819 h 2394883"/>
              <a:gd name="connsiteX4" fmla="*/ 828150 w 1390688"/>
              <a:gd name="connsiteY4" fmla="*/ 1771070 h 2394883"/>
              <a:gd name="connsiteX5" fmla="*/ 1273423 w 1390688"/>
              <a:gd name="connsiteY5" fmla="*/ 1755168 h 2394883"/>
              <a:gd name="connsiteX6" fmla="*/ 1264257 w 1390688"/>
              <a:gd name="connsiteY6" fmla="*/ 2305022 h 2394883"/>
              <a:gd name="connsiteX7" fmla="*/ 1289326 w 1390688"/>
              <a:gd name="connsiteY7" fmla="*/ 2327661 h 2394883"/>
              <a:gd name="connsiteX8" fmla="*/ 0 w 1390688"/>
              <a:gd name="connsiteY8" fmla="*/ 2320925 h 2394883"/>
              <a:gd name="connsiteX9" fmla="*/ 0 w 1390688"/>
              <a:gd name="connsiteY9" fmla="*/ 9525 h 2394883"/>
              <a:gd name="connsiteX0" fmla="*/ 0 w 1390688"/>
              <a:gd name="connsiteY0" fmla="*/ 9525 h 2394883"/>
              <a:gd name="connsiteX1" fmla="*/ 617538 w 1390688"/>
              <a:gd name="connsiteY1" fmla="*/ 0 h 2394883"/>
              <a:gd name="connsiteX2" fmla="*/ 635003 w 1390688"/>
              <a:gd name="connsiteY2" fmla="*/ 1163637 h 2394883"/>
              <a:gd name="connsiteX3" fmla="*/ 825324 w 1390688"/>
              <a:gd name="connsiteY3" fmla="*/ 1182632 h 2394883"/>
              <a:gd name="connsiteX4" fmla="*/ 828150 w 1390688"/>
              <a:gd name="connsiteY4" fmla="*/ 1771070 h 2394883"/>
              <a:gd name="connsiteX5" fmla="*/ 1273423 w 1390688"/>
              <a:gd name="connsiteY5" fmla="*/ 1755168 h 2394883"/>
              <a:gd name="connsiteX6" fmla="*/ 1264257 w 1390688"/>
              <a:gd name="connsiteY6" fmla="*/ 2305022 h 2394883"/>
              <a:gd name="connsiteX7" fmla="*/ 1289326 w 1390688"/>
              <a:gd name="connsiteY7" fmla="*/ 2327661 h 2394883"/>
              <a:gd name="connsiteX8" fmla="*/ 0 w 1390688"/>
              <a:gd name="connsiteY8" fmla="*/ 2320925 h 2394883"/>
              <a:gd name="connsiteX9" fmla="*/ 0 w 1390688"/>
              <a:gd name="connsiteY9" fmla="*/ 9525 h 2394883"/>
              <a:gd name="connsiteX0" fmla="*/ 0 w 1390688"/>
              <a:gd name="connsiteY0" fmla="*/ 9525 h 2394883"/>
              <a:gd name="connsiteX1" fmla="*/ 617538 w 1390688"/>
              <a:gd name="connsiteY1" fmla="*/ 0 h 2394883"/>
              <a:gd name="connsiteX2" fmla="*/ 635003 w 1390688"/>
              <a:gd name="connsiteY2" fmla="*/ 1163637 h 2394883"/>
              <a:gd name="connsiteX3" fmla="*/ 820564 w 1390688"/>
              <a:gd name="connsiteY3" fmla="*/ 1154057 h 2394883"/>
              <a:gd name="connsiteX4" fmla="*/ 828150 w 1390688"/>
              <a:gd name="connsiteY4" fmla="*/ 1771070 h 2394883"/>
              <a:gd name="connsiteX5" fmla="*/ 1273423 w 1390688"/>
              <a:gd name="connsiteY5" fmla="*/ 1755168 h 2394883"/>
              <a:gd name="connsiteX6" fmla="*/ 1264257 w 1390688"/>
              <a:gd name="connsiteY6" fmla="*/ 2305022 h 2394883"/>
              <a:gd name="connsiteX7" fmla="*/ 1289326 w 1390688"/>
              <a:gd name="connsiteY7" fmla="*/ 2327661 h 2394883"/>
              <a:gd name="connsiteX8" fmla="*/ 0 w 1390688"/>
              <a:gd name="connsiteY8" fmla="*/ 2320925 h 2394883"/>
              <a:gd name="connsiteX9" fmla="*/ 0 w 1390688"/>
              <a:gd name="connsiteY9" fmla="*/ 9525 h 239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0688" h="2394883">
                <a:moveTo>
                  <a:pt x="0" y="9525"/>
                </a:moveTo>
                <a:lnTo>
                  <a:pt x="617538" y="0"/>
                </a:lnTo>
                <a:lnTo>
                  <a:pt x="635003" y="1163637"/>
                </a:lnTo>
                <a:lnTo>
                  <a:pt x="820564" y="1154057"/>
                </a:lnTo>
                <a:cubicBezTo>
                  <a:pt x="823093" y="1359728"/>
                  <a:pt x="825621" y="1565399"/>
                  <a:pt x="828150" y="1771070"/>
                </a:cubicBezTo>
                <a:lnTo>
                  <a:pt x="1273423" y="1755168"/>
                </a:lnTo>
                <a:lnTo>
                  <a:pt x="1264257" y="2305022"/>
                </a:lnTo>
                <a:cubicBezTo>
                  <a:pt x="1326745" y="2494528"/>
                  <a:pt x="1500035" y="2325011"/>
                  <a:pt x="1289326" y="2327661"/>
                </a:cubicBezTo>
                <a:lnTo>
                  <a:pt x="0" y="2320925"/>
                </a:lnTo>
                <a:lnTo>
                  <a:pt x="0" y="9525"/>
                </a:lnTo>
                <a:close/>
              </a:path>
            </a:pathLst>
          </a:cu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0F3FF64-B8FD-470A-B196-EE795A3E250B}"/>
              </a:ext>
            </a:extLst>
          </p:cNvPr>
          <p:cNvSpPr txBox="1"/>
          <p:nvPr/>
        </p:nvSpPr>
        <p:spPr>
          <a:xfrm>
            <a:off x="4572000" y="1379621"/>
            <a:ext cx="1523997" cy="369332"/>
          </a:xfrm>
          <a:prstGeom prst="rect">
            <a:avLst/>
          </a:prstGeom>
          <a:noFill/>
        </p:spPr>
        <p:txBody>
          <a:bodyPr wrap="square" rtlCol="0">
            <a:spAutoFit/>
          </a:bodyPr>
          <a:lstStyle/>
          <a:p>
            <a:r>
              <a:rPr lang="en-US" b="1" dirty="0">
                <a:solidFill>
                  <a:schemeClr val="bg1"/>
                </a:solidFill>
              </a:rPr>
              <a:t>Mall 205</a:t>
            </a:r>
          </a:p>
        </p:txBody>
      </p:sp>
      <p:sp>
        <p:nvSpPr>
          <p:cNvPr id="10" name="TextBox 9">
            <a:extLst>
              <a:ext uri="{FF2B5EF4-FFF2-40B4-BE49-F238E27FC236}">
                <a16:creationId xmlns:a16="http://schemas.microsoft.com/office/drawing/2014/main" id="{5A9FAEDE-9515-4365-9857-C1DC085DA1FB}"/>
              </a:ext>
            </a:extLst>
          </p:cNvPr>
          <p:cNvSpPr txBox="1"/>
          <p:nvPr/>
        </p:nvSpPr>
        <p:spPr>
          <a:xfrm rot="16200000">
            <a:off x="1508882" y="4006332"/>
            <a:ext cx="1523997" cy="369332"/>
          </a:xfrm>
          <a:prstGeom prst="rect">
            <a:avLst/>
          </a:prstGeom>
          <a:noFill/>
        </p:spPr>
        <p:txBody>
          <a:bodyPr wrap="square" rtlCol="0">
            <a:spAutoFit/>
          </a:bodyPr>
          <a:lstStyle/>
          <a:p>
            <a:r>
              <a:rPr lang="en-US" b="1" dirty="0">
                <a:solidFill>
                  <a:schemeClr val="bg1"/>
                </a:solidFill>
              </a:rPr>
              <a:t>I- 205</a:t>
            </a:r>
          </a:p>
        </p:txBody>
      </p:sp>
      <p:sp>
        <p:nvSpPr>
          <p:cNvPr id="13" name="TextBox 12">
            <a:extLst>
              <a:ext uri="{FF2B5EF4-FFF2-40B4-BE49-F238E27FC236}">
                <a16:creationId xmlns:a16="http://schemas.microsoft.com/office/drawing/2014/main" id="{B9023195-F6F0-4E5E-8026-B38E4C6BE941}"/>
              </a:ext>
            </a:extLst>
          </p:cNvPr>
          <p:cNvSpPr txBox="1"/>
          <p:nvPr/>
        </p:nvSpPr>
        <p:spPr>
          <a:xfrm>
            <a:off x="6680200" y="5786539"/>
            <a:ext cx="2077452" cy="369332"/>
          </a:xfrm>
          <a:prstGeom prst="rect">
            <a:avLst/>
          </a:prstGeom>
          <a:noFill/>
        </p:spPr>
        <p:txBody>
          <a:bodyPr wrap="square" rtlCol="0">
            <a:spAutoFit/>
          </a:bodyPr>
          <a:lstStyle/>
          <a:p>
            <a:r>
              <a:rPr lang="en-US" b="1" dirty="0">
                <a:solidFill>
                  <a:schemeClr val="bg1"/>
                </a:solidFill>
              </a:rPr>
              <a:t>Adventist Hospital</a:t>
            </a:r>
          </a:p>
        </p:txBody>
      </p:sp>
    </p:spTree>
    <p:extLst>
      <p:ext uri="{BB962C8B-B14F-4D97-AF65-F5344CB8AC3E}">
        <p14:creationId xmlns:p14="http://schemas.microsoft.com/office/powerpoint/2010/main" val="233479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978699-E1F5-4540-8A40-11D50C0F9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6276494" cy="6858000"/>
          </a:xfrm>
          <a:prstGeom prst="rect">
            <a:avLst/>
          </a:prstGeom>
        </p:spPr>
      </p:pic>
      <p:pic>
        <p:nvPicPr>
          <p:cNvPr id="3" name="Picture 2">
            <a:extLst>
              <a:ext uri="{FF2B5EF4-FFF2-40B4-BE49-F238E27FC236}">
                <a16:creationId xmlns:a16="http://schemas.microsoft.com/office/drawing/2014/main" id="{3BDB0198-4C5D-4A62-BFC9-9CDAD836A442}"/>
              </a:ext>
            </a:extLst>
          </p:cNvPr>
          <p:cNvPicPr>
            <a:picLocks noChangeAspect="1"/>
          </p:cNvPicPr>
          <p:nvPr/>
        </p:nvPicPr>
        <p:blipFill>
          <a:blip r:embed="rId3"/>
          <a:stretch>
            <a:fillRect/>
          </a:stretch>
        </p:blipFill>
        <p:spPr>
          <a:xfrm>
            <a:off x="5700131" y="7567610"/>
            <a:ext cx="6187976" cy="542591"/>
          </a:xfrm>
          <a:prstGeom prst="rect">
            <a:avLst/>
          </a:prstGeom>
        </p:spPr>
      </p:pic>
      <p:cxnSp>
        <p:nvCxnSpPr>
          <p:cNvPr id="4" name="Straight Arrow Connector 3">
            <a:extLst>
              <a:ext uri="{FF2B5EF4-FFF2-40B4-BE49-F238E27FC236}">
                <a16:creationId xmlns:a16="http://schemas.microsoft.com/office/drawing/2014/main" id="{7F3DFD9C-4F73-4B59-8F87-C3CF446BAAE5}"/>
              </a:ext>
            </a:extLst>
          </p:cNvPr>
          <p:cNvCxnSpPr>
            <a:cxnSpLocks/>
          </p:cNvCxnSpPr>
          <p:nvPr/>
        </p:nvCxnSpPr>
        <p:spPr>
          <a:xfrm flipH="1" flipV="1">
            <a:off x="10896600" y="1378381"/>
            <a:ext cx="1104900" cy="1796619"/>
          </a:xfrm>
          <a:prstGeom prst="straightConnector1">
            <a:avLst/>
          </a:prstGeom>
          <a:ln w="31750">
            <a:solidFill>
              <a:schemeClr val="bg1"/>
            </a:solidFill>
            <a:headEnd type="arrow" w="med" len="med"/>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95882D5-1622-49AC-8EBC-E15784E598D8}"/>
              </a:ext>
            </a:extLst>
          </p:cNvPr>
          <p:cNvSpPr txBox="1"/>
          <p:nvPr/>
        </p:nvSpPr>
        <p:spPr>
          <a:xfrm>
            <a:off x="10464801" y="916716"/>
            <a:ext cx="2846612"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Site</a:t>
            </a:r>
          </a:p>
        </p:txBody>
      </p:sp>
      <p:sp>
        <p:nvSpPr>
          <p:cNvPr id="6" name="TextBox 5">
            <a:extLst>
              <a:ext uri="{FF2B5EF4-FFF2-40B4-BE49-F238E27FC236}">
                <a16:creationId xmlns:a16="http://schemas.microsoft.com/office/drawing/2014/main" id="{13747085-F10E-4C71-ADB2-85661CCABE4E}"/>
              </a:ext>
            </a:extLst>
          </p:cNvPr>
          <p:cNvSpPr txBox="1"/>
          <p:nvPr/>
        </p:nvSpPr>
        <p:spPr>
          <a:xfrm>
            <a:off x="746583" y="916716"/>
            <a:ext cx="2846612"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MAX Stop</a:t>
            </a:r>
          </a:p>
        </p:txBody>
      </p:sp>
      <p:cxnSp>
        <p:nvCxnSpPr>
          <p:cNvPr id="7" name="Straight Arrow Connector 6">
            <a:extLst>
              <a:ext uri="{FF2B5EF4-FFF2-40B4-BE49-F238E27FC236}">
                <a16:creationId xmlns:a16="http://schemas.microsoft.com/office/drawing/2014/main" id="{EA663291-3853-48D5-A4C1-71C2C1AA8842}"/>
              </a:ext>
            </a:extLst>
          </p:cNvPr>
          <p:cNvCxnSpPr>
            <a:cxnSpLocks/>
          </p:cNvCxnSpPr>
          <p:nvPr/>
        </p:nvCxnSpPr>
        <p:spPr>
          <a:xfrm flipH="1" flipV="1">
            <a:off x="1556085" y="1434609"/>
            <a:ext cx="1876926" cy="2415496"/>
          </a:xfrm>
          <a:prstGeom prst="straightConnector1">
            <a:avLst/>
          </a:prstGeom>
          <a:ln w="31750">
            <a:solidFill>
              <a:schemeClr val="bg1"/>
            </a:solidFill>
            <a:headEnd type="arrow" w="med" len="me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858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175CA5-D0F0-4572-9288-9C0F176B3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990" y="0"/>
            <a:ext cx="14019990" cy="6858000"/>
          </a:xfrm>
          <a:prstGeom prst="rect">
            <a:avLst/>
          </a:prstGeom>
        </p:spPr>
      </p:pic>
      <p:pic>
        <p:nvPicPr>
          <p:cNvPr id="3" name="Picture 2">
            <a:extLst>
              <a:ext uri="{FF2B5EF4-FFF2-40B4-BE49-F238E27FC236}">
                <a16:creationId xmlns:a16="http://schemas.microsoft.com/office/drawing/2014/main" id="{F3F7AAC5-4DC8-4143-AB20-BA33A0330F35}"/>
              </a:ext>
            </a:extLst>
          </p:cNvPr>
          <p:cNvPicPr>
            <a:picLocks noChangeAspect="1"/>
          </p:cNvPicPr>
          <p:nvPr/>
        </p:nvPicPr>
        <p:blipFill>
          <a:blip r:embed="rId3"/>
          <a:stretch>
            <a:fillRect/>
          </a:stretch>
        </p:blipFill>
        <p:spPr>
          <a:xfrm>
            <a:off x="5362340" y="7368365"/>
            <a:ext cx="6187976" cy="542591"/>
          </a:xfrm>
          <a:prstGeom prst="rect">
            <a:avLst/>
          </a:prstGeom>
        </p:spPr>
      </p:pic>
      <p:sp>
        <p:nvSpPr>
          <p:cNvPr id="4" name="TextBox 3">
            <a:extLst>
              <a:ext uri="{FF2B5EF4-FFF2-40B4-BE49-F238E27FC236}">
                <a16:creationId xmlns:a16="http://schemas.microsoft.com/office/drawing/2014/main" id="{DA92D2FC-829B-4495-8E1F-59BEC8FC0BFD}"/>
              </a:ext>
            </a:extLst>
          </p:cNvPr>
          <p:cNvSpPr txBox="1"/>
          <p:nvPr/>
        </p:nvSpPr>
        <p:spPr>
          <a:xfrm>
            <a:off x="1071242" y="972944"/>
            <a:ext cx="2846612" cy="461665"/>
          </a:xfrm>
          <a:prstGeom prst="rect">
            <a:avLst/>
          </a:prstGeom>
          <a:noFill/>
        </p:spPr>
        <p:txBody>
          <a:bodyPr wrap="square" rtlCol="0">
            <a:spAutoFit/>
          </a:bodyPr>
          <a:lstStyle/>
          <a:p>
            <a:r>
              <a:rPr lang="en-US" sz="2400" dirty="0">
                <a:solidFill>
                  <a:schemeClr val="bg1"/>
                </a:solidFill>
                <a:latin typeface="Arial" panose="020B0604020202020204" pitchFamily="34" charset="0"/>
                <a:cs typeface="Arial" panose="020B0604020202020204" pitchFamily="34" charset="0"/>
              </a:rPr>
              <a:t>Site</a:t>
            </a:r>
          </a:p>
        </p:txBody>
      </p:sp>
      <p:cxnSp>
        <p:nvCxnSpPr>
          <p:cNvPr id="5" name="Straight Arrow Connector 4">
            <a:extLst>
              <a:ext uri="{FF2B5EF4-FFF2-40B4-BE49-F238E27FC236}">
                <a16:creationId xmlns:a16="http://schemas.microsoft.com/office/drawing/2014/main" id="{57E1EF56-33C6-46C3-A05C-946C6C689429}"/>
              </a:ext>
            </a:extLst>
          </p:cNvPr>
          <p:cNvCxnSpPr>
            <a:cxnSpLocks/>
          </p:cNvCxnSpPr>
          <p:nvPr/>
        </p:nvCxnSpPr>
        <p:spPr>
          <a:xfrm flipH="1" flipV="1">
            <a:off x="1556085" y="1434609"/>
            <a:ext cx="1876926" cy="2415496"/>
          </a:xfrm>
          <a:prstGeom prst="straightConnector1">
            <a:avLst/>
          </a:prstGeom>
          <a:ln w="31750">
            <a:solidFill>
              <a:schemeClr val="bg1"/>
            </a:solidFill>
            <a:headEnd type="arrow" w="med" len="med"/>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0C10C97-5B77-47BC-8C4E-BEDC650068B9}"/>
              </a:ext>
            </a:extLst>
          </p:cNvPr>
          <p:cNvSpPr txBox="1"/>
          <p:nvPr/>
        </p:nvSpPr>
        <p:spPr>
          <a:xfrm>
            <a:off x="9565372" y="6318357"/>
            <a:ext cx="6829660" cy="461665"/>
          </a:xfrm>
          <a:prstGeom prst="rect">
            <a:avLst/>
          </a:prstGeom>
          <a:noFill/>
        </p:spPr>
        <p:txBody>
          <a:bodyPr wrap="square" rtlCol="0">
            <a:spAutoFit/>
          </a:bodyPr>
          <a:lstStyle/>
          <a:p>
            <a:r>
              <a:rPr lang="en-US" sz="2400" dirty="0">
                <a:solidFill>
                  <a:schemeClr val="bg1"/>
                </a:solidFill>
              </a:rPr>
              <a:t>SE 96</a:t>
            </a:r>
            <a:r>
              <a:rPr lang="en-US" sz="2400" baseline="30000" dirty="0">
                <a:solidFill>
                  <a:schemeClr val="bg1"/>
                </a:solidFill>
              </a:rPr>
              <a:t>th</a:t>
            </a:r>
            <a:r>
              <a:rPr lang="en-US" sz="2400" dirty="0">
                <a:solidFill>
                  <a:schemeClr val="bg1"/>
                </a:solidFill>
              </a:rPr>
              <a:t> &amp; SE Main</a:t>
            </a:r>
          </a:p>
        </p:txBody>
      </p:sp>
    </p:spTree>
    <p:extLst>
      <p:ext uri="{BB962C8B-B14F-4D97-AF65-F5344CB8AC3E}">
        <p14:creationId xmlns:p14="http://schemas.microsoft.com/office/powerpoint/2010/main" val="95991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23E7B3-1340-4D3B-BEFD-D9987FAF8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385" y="0"/>
            <a:ext cx="14896770" cy="6858000"/>
          </a:xfrm>
          <a:prstGeom prst="rect">
            <a:avLst/>
          </a:prstGeom>
        </p:spPr>
      </p:pic>
      <p:pic>
        <p:nvPicPr>
          <p:cNvPr id="2" name="Picture 1">
            <a:extLst>
              <a:ext uri="{FF2B5EF4-FFF2-40B4-BE49-F238E27FC236}">
                <a16:creationId xmlns:a16="http://schemas.microsoft.com/office/drawing/2014/main" id="{E22CFBFF-140A-424D-B816-C99FDDD50ED3}"/>
              </a:ext>
            </a:extLst>
          </p:cNvPr>
          <p:cNvPicPr>
            <a:picLocks noChangeAspect="1"/>
          </p:cNvPicPr>
          <p:nvPr/>
        </p:nvPicPr>
        <p:blipFill>
          <a:blip r:embed="rId3"/>
          <a:stretch>
            <a:fillRect/>
          </a:stretch>
        </p:blipFill>
        <p:spPr>
          <a:xfrm>
            <a:off x="5731308" y="7652643"/>
            <a:ext cx="6187976" cy="542591"/>
          </a:xfrm>
          <a:prstGeom prst="rect">
            <a:avLst/>
          </a:prstGeom>
        </p:spPr>
      </p:pic>
      <p:sp>
        <p:nvSpPr>
          <p:cNvPr id="10" name="Right Triangle 9">
            <a:extLst>
              <a:ext uri="{FF2B5EF4-FFF2-40B4-BE49-F238E27FC236}">
                <a16:creationId xmlns:a16="http://schemas.microsoft.com/office/drawing/2014/main" id="{CA236A16-7CEB-4847-8C21-D419C37114DC}"/>
              </a:ext>
            </a:extLst>
          </p:cNvPr>
          <p:cNvSpPr/>
          <p:nvPr/>
        </p:nvSpPr>
        <p:spPr>
          <a:xfrm>
            <a:off x="1732546" y="3914274"/>
            <a:ext cx="12737433" cy="5101389"/>
          </a:xfrm>
          <a:custGeom>
            <a:avLst/>
            <a:gdLst>
              <a:gd name="connsiteX0" fmla="*/ 0 w 4170946"/>
              <a:gd name="connsiteY0" fmla="*/ 2662989 h 2662989"/>
              <a:gd name="connsiteX1" fmla="*/ 0 w 4170946"/>
              <a:gd name="connsiteY1" fmla="*/ 0 h 2662989"/>
              <a:gd name="connsiteX2" fmla="*/ 4170946 w 4170946"/>
              <a:gd name="connsiteY2" fmla="*/ 2662989 h 2662989"/>
              <a:gd name="connsiteX3" fmla="*/ 0 w 4170946"/>
              <a:gd name="connsiteY3" fmla="*/ 2662989 h 2662989"/>
              <a:gd name="connsiteX0" fmla="*/ 6721643 w 10892589"/>
              <a:gd name="connsiteY0" fmla="*/ 2662989 h 2662989"/>
              <a:gd name="connsiteX1" fmla="*/ 0 w 10892589"/>
              <a:gd name="connsiteY1" fmla="*/ 0 h 2662989"/>
              <a:gd name="connsiteX2" fmla="*/ 10892589 w 10892589"/>
              <a:gd name="connsiteY2" fmla="*/ 2662989 h 2662989"/>
              <a:gd name="connsiteX3" fmla="*/ 6721643 w 10892589"/>
              <a:gd name="connsiteY3" fmla="*/ 2662989 h 2662989"/>
              <a:gd name="connsiteX0" fmla="*/ 6721643 w 12544926"/>
              <a:gd name="connsiteY0" fmla="*/ 2662989 h 2662989"/>
              <a:gd name="connsiteX1" fmla="*/ 0 w 12544926"/>
              <a:gd name="connsiteY1" fmla="*/ 0 h 2662989"/>
              <a:gd name="connsiteX2" fmla="*/ 12544926 w 12544926"/>
              <a:gd name="connsiteY2" fmla="*/ 689810 h 2662989"/>
              <a:gd name="connsiteX3" fmla="*/ 6721643 w 12544926"/>
              <a:gd name="connsiteY3" fmla="*/ 2662989 h 2662989"/>
              <a:gd name="connsiteX0" fmla="*/ 12785559 w 12785559"/>
              <a:gd name="connsiteY0" fmla="*/ 5117431 h 5117431"/>
              <a:gd name="connsiteX1" fmla="*/ 0 w 12785559"/>
              <a:gd name="connsiteY1" fmla="*/ 0 h 5117431"/>
              <a:gd name="connsiteX2" fmla="*/ 12544926 w 12785559"/>
              <a:gd name="connsiteY2" fmla="*/ 689810 h 5117431"/>
              <a:gd name="connsiteX3" fmla="*/ 12785559 w 12785559"/>
              <a:gd name="connsiteY3" fmla="*/ 5117431 h 5117431"/>
              <a:gd name="connsiteX0" fmla="*/ 12913896 w 12913896"/>
              <a:gd name="connsiteY0" fmla="*/ 4957010 h 4957010"/>
              <a:gd name="connsiteX1" fmla="*/ 0 w 12913896"/>
              <a:gd name="connsiteY1" fmla="*/ 0 h 4957010"/>
              <a:gd name="connsiteX2" fmla="*/ 12673263 w 12913896"/>
              <a:gd name="connsiteY2" fmla="*/ 529389 h 4957010"/>
              <a:gd name="connsiteX3" fmla="*/ 12913896 w 12913896"/>
              <a:gd name="connsiteY3" fmla="*/ 4957010 h 4957010"/>
              <a:gd name="connsiteX0" fmla="*/ 12657223 w 12657223"/>
              <a:gd name="connsiteY0" fmla="*/ 4973052 h 4973052"/>
              <a:gd name="connsiteX1" fmla="*/ 0 w 12657223"/>
              <a:gd name="connsiteY1" fmla="*/ 0 h 4973052"/>
              <a:gd name="connsiteX2" fmla="*/ 12416590 w 12657223"/>
              <a:gd name="connsiteY2" fmla="*/ 545431 h 4973052"/>
              <a:gd name="connsiteX3" fmla="*/ 12657223 w 12657223"/>
              <a:gd name="connsiteY3" fmla="*/ 4973052 h 4973052"/>
              <a:gd name="connsiteX0" fmla="*/ 12737433 w 12737433"/>
              <a:gd name="connsiteY0" fmla="*/ 4924926 h 4924926"/>
              <a:gd name="connsiteX1" fmla="*/ 0 w 12737433"/>
              <a:gd name="connsiteY1" fmla="*/ 0 h 4924926"/>
              <a:gd name="connsiteX2" fmla="*/ 12496800 w 12737433"/>
              <a:gd name="connsiteY2" fmla="*/ 497305 h 4924926"/>
              <a:gd name="connsiteX3" fmla="*/ 12737433 w 12737433"/>
              <a:gd name="connsiteY3" fmla="*/ 4924926 h 4924926"/>
            </a:gdLst>
            <a:ahLst/>
            <a:cxnLst>
              <a:cxn ang="0">
                <a:pos x="connsiteX0" y="connsiteY0"/>
              </a:cxn>
              <a:cxn ang="0">
                <a:pos x="connsiteX1" y="connsiteY1"/>
              </a:cxn>
              <a:cxn ang="0">
                <a:pos x="connsiteX2" y="connsiteY2"/>
              </a:cxn>
              <a:cxn ang="0">
                <a:pos x="connsiteX3" y="connsiteY3"/>
              </a:cxn>
            </a:cxnLst>
            <a:rect l="l" t="t" r="r" b="b"/>
            <a:pathLst>
              <a:path w="12737433" h="4924926">
                <a:moveTo>
                  <a:pt x="12737433" y="4924926"/>
                </a:moveTo>
                <a:lnTo>
                  <a:pt x="0" y="0"/>
                </a:lnTo>
                <a:lnTo>
                  <a:pt x="12496800" y="497305"/>
                </a:lnTo>
                <a:lnTo>
                  <a:pt x="12737433" y="4924926"/>
                </a:lnTo>
                <a:close/>
              </a:path>
            </a:pathLst>
          </a:cu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F31F5C6-380D-4624-997D-F6A336A5069C}"/>
              </a:ext>
            </a:extLst>
          </p:cNvPr>
          <p:cNvSpPr txBox="1"/>
          <p:nvPr/>
        </p:nvSpPr>
        <p:spPr>
          <a:xfrm>
            <a:off x="9565372" y="6318357"/>
            <a:ext cx="6829660" cy="461665"/>
          </a:xfrm>
          <a:prstGeom prst="rect">
            <a:avLst/>
          </a:prstGeom>
          <a:noFill/>
        </p:spPr>
        <p:txBody>
          <a:bodyPr wrap="square" rtlCol="0">
            <a:spAutoFit/>
          </a:bodyPr>
          <a:lstStyle/>
          <a:p>
            <a:r>
              <a:rPr lang="en-US" sz="2400" dirty="0">
                <a:solidFill>
                  <a:schemeClr val="bg1"/>
                </a:solidFill>
              </a:rPr>
              <a:t>SE Main, facing east</a:t>
            </a:r>
          </a:p>
        </p:txBody>
      </p:sp>
    </p:spTree>
    <p:extLst>
      <p:ext uri="{BB962C8B-B14F-4D97-AF65-F5344CB8AC3E}">
        <p14:creationId xmlns:p14="http://schemas.microsoft.com/office/powerpoint/2010/main" val="1093055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70167-16A9-4166-BDD0-57F5F175F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445" y="0"/>
            <a:ext cx="14986888" cy="6858000"/>
          </a:xfrm>
          <a:prstGeom prst="rect">
            <a:avLst/>
          </a:prstGeom>
        </p:spPr>
      </p:pic>
      <p:sp>
        <p:nvSpPr>
          <p:cNvPr id="6" name="Text Placeholder 2">
            <a:extLst>
              <a:ext uri="{FF2B5EF4-FFF2-40B4-BE49-F238E27FC236}">
                <a16:creationId xmlns:a16="http://schemas.microsoft.com/office/drawing/2014/main" id="{1AB63FF3-C2A8-423A-813B-E38C9FD023F8}"/>
              </a:ext>
            </a:extLst>
          </p:cNvPr>
          <p:cNvSpPr txBox="1">
            <a:spLocks/>
          </p:cNvSpPr>
          <p:nvPr/>
        </p:nvSpPr>
        <p:spPr>
          <a:xfrm>
            <a:off x="6005385" y="7451682"/>
            <a:ext cx="6186615" cy="738664"/>
          </a:xfrm>
          <a:prstGeom prst="rect">
            <a:avLst/>
          </a:prstGeom>
          <a:solidFill>
            <a:schemeClr val="bg1"/>
          </a:solidFill>
        </p:spPr>
        <p:txBody>
          <a:bodyPr vert="horz" lIns="274320" tIns="91440" rIns="274320" bIns="91440" rtlCol="0" anchor="b">
            <a:spAutoFit/>
          </a:bodyPr>
          <a:lstStyle>
            <a:lvl1pPr marL="0" indent="0" algn="r" defTabSz="914400" rtl="0" eaLnBrk="1" latinLnBrk="0" hangingPunct="1">
              <a:lnSpc>
                <a:spcPct val="90000"/>
              </a:lnSpc>
              <a:spcBef>
                <a:spcPts val="0"/>
              </a:spcBef>
              <a:spcAft>
                <a:spcPts val="0"/>
              </a:spcAft>
              <a:buFont typeface="Arial" panose="020B0604020202020204" pitchFamily="34" charset="0"/>
              <a:buNone/>
              <a:defRPr sz="20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Looking south on NE 27</a:t>
            </a:r>
            <a:r>
              <a:rPr lang="en-US" baseline="30000" dirty="0"/>
              <a:t>th</a:t>
            </a:r>
            <a:r>
              <a:rPr lang="en-US" dirty="0"/>
              <a:t>, toward NE Sandy, Zipper on the left</a:t>
            </a:r>
          </a:p>
        </p:txBody>
      </p:sp>
      <p:sp>
        <p:nvSpPr>
          <p:cNvPr id="7" name="Right Triangle 9">
            <a:extLst>
              <a:ext uri="{FF2B5EF4-FFF2-40B4-BE49-F238E27FC236}">
                <a16:creationId xmlns:a16="http://schemas.microsoft.com/office/drawing/2014/main" id="{1AF68B81-4790-4EC9-BBC7-C2478BCF6FA6}"/>
              </a:ext>
            </a:extLst>
          </p:cNvPr>
          <p:cNvSpPr/>
          <p:nvPr/>
        </p:nvSpPr>
        <p:spPr>
          <a:xfrm rot="8100000">
            <a:off x="-3114094" y="-716337"/>
            <a:ext cx="11595325" cy="9748779"/>
          </a:xfrm>
          <a:custGeom>
            <a:avLst/>
            <a:gdLst>
              <a:gd name="connsiteX0" fmla="*/ 0 w 4170946"/>
              <a:gd name="connsiteY0" fmla="*/ 2662989 h 2662989"/>
              <a:gd name="connsiteX1" fmla="*/ 0 w 4170946"/>
              <a:gd name="connsiteY1" fmla="*/ 0 h 2662989"/>
              <a:gd name="connsiteX2" fmla="*/ 4170946 w 4170946"/>
              <a:gd name="connsiteY2" fmla="*/ 2662989 h 2662989"/>
              <a:gd name="connsiteX3" fmla="*/ 0 w 4170946"/>
              <a:gd name="connsiteY3" fmla="*/ 2662989 h 2662989"/>
              <a:gd name="connsiteX0" fmla="*/ 6721643 w 10892589"/>
              <a:gd name="connsiteY0" fmla="*/ 2662989 h 2662989"/>
              <a:gd name="connsiteX1" fmla="*/ 0 w 10892589"/>
              <a:gd name="connsiteY1" fmla="*/ 0 h 2662989"/>
              <a:gd name="connsiteX2" fmla="*/ 10892589 w 10892589"/>
              <a:gd name="connsiteY2" fmla="*/ 2662989 h 2662989"/>
              <a:gd name="connsiteX3" fmla="*/ 6721643 w 10892589"/>
              <a:gd name="connsiteY3" fmla="*/ 2662989 h 2662989"/>
              <a:gd name="connsiteX0" fmla="*/ 6721643 w 12544926"/>
              <a:gd name="connsiteY0" fmla="*/ 2662989 h 2662989"/>
              <a:gd name="connsiteX1" fmla="*/ 0 w 12544926"/>
              <a:gd name="connsiteY1" fmla="*/ 0 h 2662989"/>
              <a:gd name="connsiteX2" fmla="*/ 12544926 w 12544926"/>
              <a:gd name="connsiteY2" fmla="*/ 689810 h 2662989"/>
              <a:gd name="connsiteX3" fmla="*/ 6721643 w 12544926"/>
              <a:gd name="connsiteY3" fmla="*/ 2662989 h 2662989"/>
              <a:gd name="connsiteX0" fmla="*/ 12785559 w 12785559"/>
              <a:gd name="connsiteY0" fmla="*/ 5117431 h 5117431"/>
              <a:gd name="connsiteX1" fmla="*/ 0 w 12785559"/>
              <a:gd name="connsiteY1" fmla="*/ 0 h 5117431"/>
              <a:gd name="connsiteX2" fmla="*/ 12544926 w 12785559"/>
              <a:gd name="connsiteY2" fmla="*/ 689810 h 5117431"/>
              <a:gd name="connsiteX3" fmla="*/ 12785559 w 12785559"/>
              <a:gd name="connsiteY3" fmla="*/ 5117431 h 5117431"/>
              <a:gd name="connsiteX0" fmla="*/ 12913896 w 12913896"/>
              <a:gd name="connsiteY0" fmla="*/ 4957010 h 4957010"/>
              <a:gd name="connsiteX1" fmla="*/ 0 w 12913896"/>
              <a:gd name="connsiteY1" fmla="*/ 0 h 4957010"/>
              <a:gd name="connsiteX2" fmla="*/ 12673263 w 12913896"/>
              <a:gd name="connsiteY2" fmla="*/ 529389 h 4957010"/>
              <a:gd name="connsiteX3" fmla="*/ 12913896 w 12913896"/>
              <a:gd name="connsiteY3" fmla="*/ 4957010 h 4957010"/>
              <a:gd name="connsiteX0" fmla="*/ 12657223 w 12657223"/>
              <a:gd name="connsiteY0" fmla="*/ 4973052 h 4973052"/>
              <a:gd name="connsiteX1" fmla="*/ 0 w 12657223"/>
              <a:gd name="connsiteY1" fmla="*/ 0 h 4973052"/>
              <a:gd name="connsiteX2" fmla="*/ 12416590 w 12657223"/>
              <a:gd name="connsiteY2" fmla="*/ 545431 h 4973052"/>
              <a:gd name="connsiteX3" fmla="*/ 12657223 w 12657223"/>
              <a:gd name="connsiteY3" fmla="*/ 4973052 h 4973052"/>
              <a:gd name="connsiteX0" fmla="*/ 12737433 w 12737433"/>
              <a:gd name="connsiteY0" fmla="*/ 4924926 h 4924926"/>
              <a:gd name="connsiteX1" fmla="*/ 0 w 12737433"/>
              <a:gd name="connsiteY1" fmla="*/ 0 h 4924926"/>
              <a:gd name="connsiteX2" fmla="*/ 12496800 w 12737433"/>
              <a:gd name="connsiteY2" fmla="*/ 497305 h 4924926"/>
              <a:gd name="connsiteX3" fmla="*/ 12737433 w 12737433"/>
              <a:gd name="connsiteY3" fmla="*/ 4924926 h 4924926"/>
              <a:gd name="connsiteX0" fmla="*/ 12737433 w 14618837"/>
              <a:gd name="connsiteY0" fmla="*/ 4924926 h 4924926"/>
              <a:gd name="connsiteX1" fmla="*/ 0 w 14618837"/>
              <a:gd name="connsiteY1" fmla="*/ 0 h 4924926"/>
              <a:gd name="connsiteX2" fmla="*/ 14618837 w 14618837"/>
              <a:gd name="connsiteY2" fmla="*/ 3651094 h 4924926"/>
              <a:gd name="connsiteX3" fmla="*/ 12737433 w 14618837"/>
              <a:gd name="connsiteY3" fmla="*/ 4924926 h 4924926"/>
              <a:gd name="connsiteX0" fmla="*/ 11451820 w 13333224"/>
              <a:gd name="connsiteY0" fmla="*/ 5886957 h 5886957"/>
              <a:gd name="connsiteX1" fmla="*/ 0 w 13333224"/>
              <a:gd name="connsiteY1" fmla="*/ 0 h 5886957"/>
              <a:gd name="connsiteX2" fmla="*/ 13333224 w 13333224"/>
              <a:gd name="connsiteY2" fmla="*/ 4613125 h 5886957"/>
              <a:gd name="connsiteX3" fmla="*/ 11451820 w 13333224"/>
              <a:gd name="connsiteY3" fmla="*/ 5886957 h 5886957"/>
              <a:gd name="connsiteX0" fmla="*/ 10274633 w 13333224"/>
              <a:gd name="connsiteY0" fmla="*/ 6054267 h 6054267"/>
              <a:gd name="connsiteX1" fmla="*/ 0 w 13333224"/>
              <a:gd name="connsiteY1" fmla="*/ 0 h 6054267"/>
              <a:gd name="connsiteX2" fmla="*/ 13333224 w 13333224"/>
              <a:gd name="connsiteY2" fmla="*/ 4613125 h 6054267"/>
              <a:gd name="connsiteX3" fmla="*/ 10274633 w 13333224"/>
              <a:gd name="connsiteY3" fmla="*/ 6054267 h 6054267"/>
            </a:gdLst>
            <a:ahLst/>
            <a:cxnLst>
              <a:cxn ang="0">
                <a:pos x="connsiteX0" y="connsiteY0"/>
              </a:cxn>
              <a:cxn ang="0">
                <a:pos x="connsiteX1" y="connsiteY1"/>
              </a:cxn>
              <a:cxn ang="0">
                <a:pos x="connsiteX2" y="connsiteY2"/>
              </a:cxn>
              <a:cxn ang="0">
                <a:pos x="connsiteX3" y="connsiteY3"/>
              </a:cxn>
            </a:cxnLst>
            <a:rect l="l" t="t" r="r" b="b"/>
            <a:pathLst>
              <a:path w="13333224" h="6054267">
                <a:moveTo>
                  <a:pt x="10274633" y="6054267"/>
                </a:moveTo>
                <a:lnTo>
                  <a:pt x="0" y="0"/>
                </a:lnTo>
                <a:lnTo>
                  <a:pt x="13333224" y="4613125"/>
                </a:lnTo>
                <a:lnTo>
                  <a:pt x="10274633" y="6054267"/>
                </a:lnTo>
                <a:close/>
              </a:path>
            </a:pathLst>
          </a:cu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95735726-AB98-44C2-B4E6-7BD6734C7B7B}"/>
              </a:ext>
            </a:extLst>
          </p:cNvPr>
          <p:cNvSpPr txBox="1"/>
          <p:nvPr/>
        </p:nvSpPr>
        <p:spPr>
          <a:xfrm>
            <a:off x="9641572" y="6396335"/>
            <a:ext cx="6829660" cy="461665"/>
          </a:xfrm>
          <a:prstGeom prst="rect">
            <a:avLst/>
          </a:prstGeom>
          <a:noFill/>
        </p:spPr>
        <p:txBody>
          <a:bodyPr wrap="square" rtlCol="0">
            <a:spAutoFit/>
          </a:bodyPr>
          <a:lstStyle/>
          <a:p>
            <a:r>
              <a:rPr lang="en-US" sz="2400" dirty="0">
                <a:solidFill>
                  <a:schemeClr val="bg1"/>
                </a:solidFill>
              </a:rPr>
              <a:t>SE 100</a:t>
            </a:r>
            <a:r>
              <a:rPr lang="en-US" sz="2400" baseline="30000" dirty="0">
                <a:solidFill>
                  <a:schemeClr val="bg1"/>
                </a:solidFill>
              </a:rPr>
              <a:t>th</a:t>
            </a:r>
            <a:r>
              <a:rPr lang="en-US" sz="2400" dirty="0">
                <a:solidFill>
                  <a:schemeClr val="bg1"/>
                </a:solidFill>
              </a:rPr>
              <a:t> </a:t>
            </a:r>
          </a:p>
        </p:txBody>
      </p:sp>
    </p:spTree>
    <p:extLst>
      <p:ext uri="{BB962C8B-B14F-4D97-AF65-F5344CB8AC3E}">
        <p14:creationId xmlns:p14="http://schemas.microsoft.com/office/powerpoint/2010/main" val="284154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AB63FF3-C2A8-423A-813B-E38C9FD023F8}"/>
              </a:ext>
            </a:extLst>
          </p:cNvPr>
          <p:cNvSpPr txBox="1">
            <a:spLocks/>
          </p:cNvSpPr>
          <p:nvPr/>
        </p:nvSpPr>
        <p:spPr>
          <a:xfrm>
            <a:off x="6005385" y="7451682"/>
            <a:ext cx="6186615" cy="738664"/>
          </a:xfrm>
          <a:prstGeom prst="rect">
            <a:avLst/>
          </a:prstGeom>
          <a:solidFill>
            <a:schemeClr val="bg1"/>
          </a:solidFill>
        </p:spPr>
        <p:txBody>
          <a:bodyPr vert="horz" lIns="274320" tIns="91440" rIns="274320" bIns="91440" rtlCol="0" anchor="b">
            <a:spAutoFit/>
          </a:bodyPr>
          <a:lstStyle>
            <a:lvl1pPr marL="0" indent="0" algn="r" defTabSz="914400" rtl="0" eaLnBrk="1" latinLnBrk="0" hangingPunct="1">
              <a:lnSpc>
                <a:spcPct val="90000"/>
              </a:lnSpc>
              <a:spcBef>
                <a:spcPts val="0"/>
              </a:spcBef>
              <a:spcAft>
                <a:spcPts val="0"/>
              </a:spcAft>
              <a:buFont typeface="Arial" panose="020B0604020202020204" pitchFamily="34" charset="0"/>
              <a:buNone/>
              <a:defRPr sz="20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Looking south on NE 27</a:t>
            </a:r>
            <a:r>
              <a:rPr lang="en-US" baseline="30000" dirty="0"/>
              <a:t>th</a:t>
            </a:r>
            <a:r>
              <a:rPr lang="en-US" dirty="0"/>
              <a:t>, toward NE Sandy, Zipper on the left</a:t>
            </a:r>
          </a:p>
        </p:txBody>
      </p:sp>
      <p:sp>
        <p:nvSpPr>
          <p:cNvPr id="8" name="TextBox 7">
            <a:extLst>
              <a:ext uri="{FF2B5EF4-FFF2-40B4-BE49-F238E27FC236}">
                <a16:creationId xmlns:a16="http://schemas.microsoft.com/office/drawing/2014/main" id="{95735726-AB98-44C2-B4E6-7BD6734C7B7B}"/>
              </a:ext>
            </a:extLst>
          </p:cNvPr>
          <p:cNvSpPr txBox="1"/>
          <p:nvPr/>
        </p:nvSpPr>
        <p:spPr>
          <a:xfrm>
            <a:off x="9527272" y="6990017"/>
            <a:ext cx="6829660" cy="461665"/>
          </a:xfrm>
          <a:prstGeom prst="rect">
            <a:avLst/>
          </a:prstGeom>
          <a:noFill/>
        </p:spPr>
        <p:txBody>
          <a:bodyPr wrap="square" rtlCol="0">
            <a:spAutoFit/>
          </a:bodyPr>
          <a:lstStyle/>
          <a:p>
            <a:r>
              <a:rPr lang="en-US" sz="2400" dirty="0">
                <a:solidFill>
                  <a:schemeClr val="bg1"/>
                </a:solidFill>
              </a:rPr>
              <a:t>SE 100</a:t>
            </a:r>
            <a:r>
              <a:rPr lang="en-US" sz="2400" baseline="30000" dirty="0">
                <a:solidFill>
                  <a:schemeClr val="bg1"/>
                </a:solidFill>
              </a:rPr>
              <a:t>th</a:t>
            </a:r>
            <a:r>
              <a:rPr lang="en-US" sz="2400" dirty="0">
                <a:solidFill>
                  <a:schemeClr val="bg1"/>
                </a:solidFill>
              </a:rPr>
              <a:t> </a:t>
            </a:r>
          </a:p>
        </p:txBody>
      </p:sp>
      <p:pic>
        <p:nvPicPr>
          <p:cNvPr id="5" name="Picture 4" descr="A close up of text on a white background&#10;&#10;Description automatically generated">
            <a:extLst>
              <a:ext uri="{FF2B5EF4-FFF2-40B4-BE49-F238E27FC236}">
                <a16:creationId xmlns:a16="http://schemas.microsoft.com/office/drawing/2014/main" id="{50AF361A-8D08-438D-B5AA-57D3DE85F1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84" t="2126" r="5091" b="8872"/>
          <a:stretch/>
        </p:blipFill>
        <p:spPr>
          <a:xfrm>
            <a:off x="361950" y="-114125"/>
            <a:ext cx="11468100" cy="6972125"/>
          </a:xfrm>
          <a:prstGeom prst="rect">
            <a:avLst/>
          </a:prstGeom>
        </p:spPr>
      </p:pic>
    </p:spTree>
    <p:extLst>
      <p:ext uri="{BB962C8B-B14F-4D97-AF65-F5344CB8AC3E}">
        <p14:creationId xmlns:p14="http://schemas.microsoft.com/office/powerpoint/2010/main" val="2078309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 Presentation" id="{B626E2A7-41EA-4AF6-AF7C-7AB610E48D7C}" vid="{5A3F3AD9-EB7E-4350-A941-C6F544CC6B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4904</TotalTime>
  <Words>795</Words>
  <Application>Microsoft Office PowerPoint</Application>
  <PresentationFormat>Widescreen</PresentationFormat>
  <Paragraphs>145</Paragraphs>
  <Slides>23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Arial Narrow</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DeCoursey, Jillian</dc:creator>
  <cp:lastModifiedBy>Bryant, Hannah</cp:lastModifiedBy>
  <cp:revision>129</cp:revision>
  <dcterms:created xsi:type="dcterms:W3CDTF">2018-03-14T23:50:04Z</dcterms:created>
  <dcterms:modified xsi:type="dcterms:W3CDTF">2019-08-01T22:11:50Z</dcterms:modified>
</cp:coreProperties>
</file>