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39" r:id="rId2"/>
    <p:sldId id="332" r:id="rId3"/>
    <p:sldId id="331" r:id="rId4"/>
    <p:sldId id="382" r:id="rId5"/>
    <p:sldId id="383" r:id="rId6"/>
    <p:sldId id="384" r:id="rId7"/>
    <p:sldId id="385" r:id="rId8"/>
    <p:sldId id="633" r:id="rId9"/>
    <p:sldId id="388" r:id="rId10"/>
    <p:sldId id="324" r:id="rId11"/>
    <p:sldId id="389" r:id="rId12"/>
    <p:sldId id="390" r:id="rId13"/>
    <p:sldId id="391" r:id="rId14"/>
    <p:sldId id="393" r:id="rId15"/>
    <p:sldId id="392" r:id="rId16"/>
    <p:sldId id="394" r:id="rId17"/>
    <p:sldId id="395" r:id="rId18"/>
    <p:sldId id="396" r:id="rId19"/>
    <p:sldId id="359" r:id="rId20"/>
    <p:sldId id="397" r:id="rId21"/>
    <p:sldId id="398" r:id="rId22"/>
    <p:sldId id="399" r:id="rId23"/>
    <p:sldId id="400" r:id="rId24"/>
    <p:sldId id="629" r:id="rId25"/>
    <p:sldId id="619" r:id="rId26"/>
    <p:sldId id="631" r:id="rId27"/>
    <p:sldId id="628" r:id="rId28"/>
    <p:sldId id="533" r:id="rId29"/>
    <p:sldId id="531" r:id="rId30"/>
    <p:sldId id="532" r:id="rId31"/>
    <p:sldId id="621" r:id="rId32"/>
    <p:sldId id="612" r:id="rId33"/>
    <p:sldId id="632" r:id="rId34"/>
    <p:sldId id="614" r:id="rId35"/>
    <p:sldId id="616" r:id="rId36"/>
    <p:sldId id="617" r:id="rId37"/>
    <p:sldId id="387" r:id="rId38"/>
    <p:sldId id="268"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6734"/>
    <a:srgbClr val="057D47"/>
    <a:srgbClr val="FF6600"/>
    <a:srgbClr val="FBF5EB"/>
    <a:srgbClr val="ECF5E7"/>
    <a:srgbClr val="F6E9D6"/>
    <a:srgbClr val="C7E583"/>
    <a:srgbClr val="E2F2F0"/>
    <a:srgbClr val="FDFBED"/>
    <a:srgbClr val="275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6" autoAdjust="0"/>
    <p:restoredTop sz="74218" autoAdjust="0"/>
  </p:normalViewPr>
  <p:slideViewPr>
    <p:cSldViewPr snapToGrid="0">
      <p:cViewPr>
        <p:scale>
          <a:sx n="70" d="100"/>
          <a:sy n="70" d="100"/>
        </p:scale>
        <p:origin x="4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FD8671-AE9F-4A73-B4D2-5B641FB057E9}" type="datetimeFigureOut">
              <a:rPr lang="en-US" smtClean="0"/>
              <a:t>11/29/2018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F63024-631A-4DA4-BE5E-4741EAA44F2C}" type="slidenum">
              <a:rPr lang="en-US" smtClean="0"/>
              <a:t>‹#›</a:t>
            </a:fld>
            <a:endParaRPr lang="en-US"/>
          </a:p>
        </p:txBody>
      </p:sp>
    </p:spTree>
    <p:extLst>
      <p:ext uri="{BB962C8B-B14F-4D97-AF65-F5344CB8AC3E}">
        <p14:creationId xmlns:p14="http://schemas.microsoft.com/office/powerpoint/2010/main" val="352563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Good afternoon, Mayor and Commissioners.</a:t>
            </a:r>
          </a:p>
          <a:p>
            <a:endParaRPr lang="en-US" altLang="en-US" dirty="0"/>
          </a:p>
          <a:p>
            <a:r>
              <a:rPr lang="en-US" altLang="en-US" dirty="0"/>
              <a:t>My name is Grace Jeffreys, and I am a city planner with the Bureau of Development Services.</a:t>
            </a:r>
          </a:p>
          <a:p>
            <a:endParaRPr lang="en-US" altLang="en-US" dirty="0"/>
          </a:p>
          <a:p>
            <a:pPr>
              <a:spcBef>
                <a:spcPct val="0"/>
              </a:spcBef>
            </a:pPr>
            <a:r>
              <a:rPr lang="en-US" altLang="en-US" dirty="0"/>
              <a:t>Today, I’ll be providing some basic context </a:t>
            </a:r>
            <a:r>
              <a:rPr lang="en-US" altLang="en-US" sz="1200" kern="1200" dirty="0">
                <a:solidFill>
                  <a:schemeClr val="tx1"/>
                </a:solidFill>
                <a:latin typeface="+mn-lt"/>
                <a:ea typeface="+mn-ea"/>
                <a:cs typeface="+mn-cs"/>
              </a:rPr>
              <a:t>for the proposal for Block 126 Apartments at 1727 NW Hoyt., and summarizing the Final Findings and Decision of approval by the Historic Landmarks Commission.</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a:t>
            </a:fld>
            <a:endParaRPr lang="en-US"/>
          </a:p>
        </p:txBody>
      </p:sp>
    </p:spTree>
    <p:extLst>
      <p:ext uri="{BB962C8B-B14F-4D97-AF65-F5344CB8AC3E}">
        <p14:creationId xmlns:p14="http://schemas.microsoft.com/office/powerpoint/2010/main" val="95501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solidFill>
                  <a:schemeClr val="bg1"/>
                </a:solidFill>
                <a:latin typeface="Arial" panose="020B0604020202020204" pitchFamily="34" charset="0"/>
                <a:cs typeface="Arial" panose="020B0604020202020204" pitchFamily="34" charset="0"/>
              </a:rPr>
              <a:t>The Site Area is 20,000 SF, which is a city half-block. Existing development on the site includes: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100" dirty="0">
                <a:solidFill>
                  <a:schemeClr val="bg1"/>
                </a:solidFill>
                <a:latin typeface="Arial" panose="020B0604020202020204" pitchFamily="34" charset="0"/>
                <a:cs typeface="Arial" panose="020B0604020202020204" pitchFamily="34" charset="0"/>
              </a:rPr>
              <a:t>the Buck-Prager building,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100" dirty="0">
                <a:solidFill>
                  <a:schemeClr val="bg1"/>
                </a:solidFill>
                <a:latin typeface="Arial" panose="020B0604020202020204" pitchFamily="34" charset="0"/>
                <a:cs typeface="Arial" panose="020B0604020202020204" pitchFamily="34" charset="0"/>
              </a:rPr>
              <a:t>an existing one-story multi-dwelling structure to its north that will be demolished, and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100" dirty="0">
                <a:solidFill>
                  <a:schemeClr val="bg1"/>
                </a:solidFill>
                <a:latin typeface="Arial" panose="020B0604020202020204" pitchFamily="34" charset="0"/>
                <a:cs typeface="Arial" panose="020B0604020202020204" pitchFamily="34" charset="0"/>
              </a:rPr>
              <a:t>surface parking areas at the north and south.</a:t>
            </a:r>
          </a:p>
          <a:p>
            <a:pPr>
              <a:spcBef>
                <a:spcPct val="0"/>
              </a:spcBef>
              <a:defRPr/>
            </a:pPr>
            <a:endParaRPr lang="en-US" altLang="en-US" sz="1100"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100" dirty="0">
                <a:solidFill>
                  <a:schemeClr val="bg1"/>
                </a:solidFill>
                <a:latin typeface="Arial" panose="020B0604020202020204" pitchFamily="34" charset="0"/>
                <a:cs typeface="Arial" panose="020B0604020202020204" pitchFamily="34" charset="0"/>
              </a:rPr>
              <a:t>Street Frontages include:</a:t>
            </a:r>
          </a:p>
          <a:p>
            <a:pPr marL="285750" indent="-285750">
              <a:spcBef>
                <a:spcPct val="0"/>
              </a:spcBef>
              <a:buFont typeface="Wingdings" panose="05000000000000000000" pitchFamily="2" charset="2"/>
              <a:buChar char="§"/>
              <a:defRPr/>
            </a:pPr>
            <a:r>
              <a:rPr lang="en-US" altLang="en-US" sz="1100" dirty="0">
                <a:solidFill>
                  <a:schemeClr val="bg1"/>
                </a:solidFill>
                <a:latin typeface="Arial" panose="020B0604020202020204" pitchFamily="34" charset="0"/>
                <a:cs typeface="Arial" panose="020B0604020202020204" pitchFamily="34" charset="0"/>
              </a:rPr>
              <a:t>200’ on NW 18th Avenue </a:t>
            </a:r>
          </a:p>
          <a:p>
            <a:pPr marL="285750" indent="-285750">
              <a:spcBef>
                <a:spcPct val="0"/>
              </a:spcBef>
              <a:buFont typeface="Wingdings" panose="05000000000000000000" pitchFamily="2" charset="2"/>
              <a:buChar char="§"/>
              <a:defRPr/>
            </a:pPr>
            <a:r>
              <a:rPr lang="en-US" altLang="en-US" sz="1100" dirty="0">
                <a:solidFill>
                  <a:schemeClr val="bg1"/>
                </a:solidFill>
                <a:latin typeface="Arial" panose="020B0604020202020204" pitchFamily="34" charset="0"/>
                <a:cs typeface="Arial" panose="020B0604020202020204" pitchFamily="34" charset="0"/>
              </a:rPr>
              <a:t>100’ on NW Hoyt Street </a:t>
            </a:r>
          </a:p>
          <a:p>
            <a:pPr marL="285750" indent="-285750">
              <a:spcBef>
                <a:spcPct val="0"/>
              </a:spcBef>
              <a:buFont typeface="Wingdings" panose="05000000000000000000" pitchFamily="2" charset="2"/>
              <a:buChar char="§"/>
              <a:defRPr/>
            </a:pPr>
            <a:r>
              <a:rPr lang="en-US" altLang="en-US" sz="1100" dirty="0">
                <a:solidFill>
                  <a:schemeClr val="bg1"/>
                </a:solidFill>
                <a:latin typeface="Arial" panose="020B0604020202020204" pitchFamily="34" charset="0"/>
                <a:cs typeface="Arial" panose="020B0604020202020204" pitchFamily="34" charset="0"/>
              </a:rPr>
              <a:t>100’ on NW Irving Street</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10</a:t>
            </a:fld>
            <a:endParaRPr lang="en-US"/>
          </a:p>
        </p:txBody>
      </p:sp>
    </p:spTree>
    <p:extLst>
      <p:ext uri="{BB962C8B-B14F-4D97-AF65-F5344CB8AC3E}">
        <p14:creationId xmlns:p14="http://schemas.microsoft.com/office/powerpoint/2010/main" val="10595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This is a view of the SW end of the site from the corner of NW 18</a:t>
            </a:r>
            <a:r>
              <a:rPr lang="en-US" altLang="en-US" sz="1100" baseline="30000" dirty="0">
                <a:latin typeface="Arial" panose="020B0604020202020204" pitchFamily="34" charset="0"/>
                <a:cs typeface="Arial" panose="020B0604020202020204" pitchFamily="34" charset="0"/>
              </a:rPr>
              <a:t>th</a:t>
            </a:r>
            <a:r>
              <a:rPr lang="en-US" altLang="en-US" sz="1100" dirty="0">
                <a:latin typeface="Arial" panose="020B0604020202020204" pitchFamily="34" charset="0"/>
                <a:cs typeface="Arial" panose="020B0604020202020204" pitchFamily="34" charset="0"/>
              </a:rPr>
              <a:t> &amp; Hoyt. You can see the painted brick front of the Buck-Prager building facing NW 18</a:t>
            </a:r>
            <a:r>
              <a:rPr lang="en-US" altLang="en-US" sz="1100" baseline="30000" dirty="0">
                <a:latin typeface="Arial" panose="020B0604020202020204" pitchFamily="34" charset="0"/>
                <a:cs typeface="Arial" panose="020B0604020202020204" pitchFamily="34" charset="0"/>
              </a:rPr>
              <a:t>th</a:t>
            </a:r>
            <a:r>
              <a:rPr lang="en-US" altLang="en-US" sz="1100" dirty="0">
                <a:latin typeface="Arial" panose="020B0604020202020204" pitchFamily="34" charset="0"/>
                <a:cs typeface="Arial" panose="020B0604020202020204" pitchFamily="34" charset="0"/>
              </a:rPr>
              <a:t>, and its exposed red brick side facing the existing surface parking lot to the south.</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11</a:t>
            </a:fld>
            <a:endParaRPr lang="en-US"/>
          </a:p>
        </p:txBody>
      </p:sp>
    </p:spTree>
    <p:extLst>
      <p:ext uri="{BB962C8B-B14F-4D97-AF65-F5344CB8AC3E}">
        <p14:creationId xmlns:p14="http://schemas.microsoft.com/office/powerpoint/2010/main" val="226957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This is a view from NW Hoyt showing the side elevation of the BP beyond the surface parking, and the adjacent residence to the east on NW Hoyt.</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12</a:t>
            </a:fld>
            <a:endParaRPr lang="en-US"/>
          </a:p>
        </p:txBody>
      </p:sp>
    </p:spTree>
    <p:extLst>
      <p:ext uri="{BB962C8B-B14F-4D97-AF65-F5344CB8AC3E}">
        <p14:creationId xmlns:p14="http://schemas.microsoft.com/office/powerpoint/2010/main" val="296117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This is a view of the individually listed Landmark Houses across NW Hoyt from the site, which are part of the </a:t>
            </a:r>
            <a:r>
              <a:rPr lang="en-US" altLang="en-US" sz="1100" dirty="0" err="1">
                <a:latin typeface="Arial" panose="020B0604020202020204" pitchFamily="34" charset="0"/>
                <a:cs typeface="Arial" panose="020B0604020202020204" pitchFamily="34" charset="0"/>
              </a:rPr>
              <a:t>Trenkmann</a:t>
            </a:r>
            <a:r>
              <a:rPr lang="en-US" altLang="en-US" sz="1100" dirty="0">
                <a:latin typeface="Arial" panose="020B0604020202020204" pitchFamily="34" charset="0"/>
                <a:cs typeface="Arial" panose="020B0604020202020204" pitchFamily="34" charset="0"/>
              </a:rPr>
              <a:t> Houses group</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13</a:t>
            </a:fld>
            <a:endParaRPr lang="en-US"/>
          </a:p>
        </p:txBody>
      </p:sp>
    </p:spTree>
    <p:extLst>
      <p:ext uri="{BB962C8B-B14F-4D97-AF65-F5344CB8AC3E}">
        <p14:creationId xmlns:p14="http://schemas.microsoft.com/office/powerpoint/2010/main" val="106578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This is a view north on NW 18</a:t>
            </a:r>
            <a:r>
              <a:rPr lang="en-US" altLang="en-US" sz="1100" baseline="30000" dirty="0">
                <a:latin typeface="Arial" panose="020B0604020202020204" pitchFamily="34" charset="0"/>
                <a:cs typeface="Arial" panose="020B0604020202020204" pitchFamily="34" charset="0"/>
              </a:rPr>
              <a:t>th</a:t>
            </a:r>
            <a:r>
              <a:rPr lang="en-US" altLang="en-US" sz="1100" dirty="0">
                <a:latin typeface="Arial" panose="020B0604020202020204" pitchFamily="34" charset="0"/>
                <a:cs typeface="Arial" panose="020B0604020202020204" pitchFamily="34" charset="0"/>
              </a:rPr>
              <a:t> showing the First Norwegian–Danish Church across NW 18</a:t>
            </a:r>
            <a:r>
              <a:rPr lang="en-US" altLang="en-US" sz="1100" baseline="30000" dirty="0">
                <a:latin typeface="Arial" panose="020B0604020202020204" pitchFamily="34" charset="0"/>
                <a:cs typeface="Arial" panose="020B0604020202020204" pitchFamily="34" charset="0"/>
              </a:rPr>
              <a:t>th</a:t>
            </a:r>
            <a:r>
              <a:rPr lang="en-US" altLang="en-US" sz="1100" dirty="0">
                <a:latin typeface="Arial" panose="020B0604020202020204" pitchFamily="34" charset="0"/>
                <a:cs typeface="Arial" panose="020B0604020202020204" pitchFamily="34" charset="0"/>
              </a:rPr>
              <a:t> from the site, which is considered a contributing resource in the district.</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14</a:t>
            </a:fld>
            <a:endParaRPr lang="en-US"/>
          </a:p>
        </p:txBody>
      </p:sp>
    </p:spTree>
    <p:extLst>
      <p:ext uri="{BB962C8B-B14F-4D97-AF65-F5344CB8AC3E}">
        <p14:creationId xmlns:p14="http://schemas.microsoft.com/office/powerpoint/2010/main" val="396534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This is a view  of the NW end of the site, from the corner of NW 18</a:t>
            </a:r>
            <a:r>
              <a:rPr lang="en-US" altLang="en-US" sz="1100" baseline="30000" dirty="0">
                <a:latin typeface="Arial" panose="020B0604020202020204" pitchFamily="34" charset="0"/>
                <a:cs typeface="Arial" panose="020B0604020202020204" pitchFamily="34" charset="0"/>
              </a:rPr>
              <a:t>th</a:t>
            </a:r>
            <a:r>
              <a:rPr lang="en-US" altLang="en-US" sz="1100" dirty="0">
                <a:latin typeface="Arial" panose="020B0604020202020204" pitchFamily="34" charset="0"/>
                <a:cs typeface="Arial" panose="020B0604020202020204" pitchFamily="34" charset="0"/>
              </a:rPr>
              <a:t> &amp; Irving. You can see the existing one-story, wood-framed, multi-dwelling building which will be demolished to the north of the Buck-Prager building. This also shows the existing surface parking lot on the north end of the site.</a:t>
            </a:r>
          </a:p>
        </p:txBody>
      </p:sp>
      <p:sp>
        <p:nvSpPr>
          <p:cNvPr id="4" name="Slide Number Placeholder 3"/>
          <p:cNvSpPr>
            <a:spLocks noGrp="1"/>
          </p:cNvSpPr>
          <p:nvPr>
            <p:ph type="sldNum" sz="quarter" idx="10"/>
          </p:nvPr>
        </p:nvSpPr>
        <p:spPr/>
        <p:txBody>
          <a:bodyPr/>
          <a:lstStyle/>
          <a:p>
            <a:fld id="{41F63024-631A-4DA4-BE5E-4741EAA44F2C}" type="slidenum">
              <a:rPr lang="en-US" smtClean="0"/>
              <a:t>15</a:t>
            </a:fld>
            <a:endParaRPr lang="en-US"/>
          </a:p>
        </p:txBody>
      </p:sp>
    </p:spTree>
    <p:extLst>
      <p:ext uri="{BB962C8B-B14F-4D97-AF65-F5344CB8AC3E}">
        <p14:creationId xmlns:p14="http://schemas.microsoft.com/office/powerpoint/2010/main" val="1738890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This is a view of the individually listed Landmark Houses across NW Irving from site, which are part of the Couch Family Investment Development.</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16</a:t>
            </a:fld>
            <a:endParaRPr lang="en-US"/>
          </a:p>
        </p:txBody>
      </p:sp>
    </p:spTree>
    <p:extLst>
      <p:ext uri="{BB962C8B-B14F-4D97-AF65-F5344CB8AC3E}">
        <p14:creationId xmlns:p14="http://schemas.microsoft.com/office/powerpoint/2010/main" val="1943003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This is a view of the individually listed Landmark Houses across and down NW Irving from site, the Campbell townhouses.</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17</a:t>
            </a:fld>
            <a:endParaRPr lang="en-US"/>
          </a:p>
        </p:txBody>
      </p:sp>
    </p:spTree>
    <p:extLst>
      <p:ext uri="{BB962C8B-B14F-4D97-AF65-F5344CB8AC3E}">
        <p14:creationId xmlns:p14="http://schemas.microsoft.com/office/powerpoint/2010/main" val="3524307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sz="1100" dirty="0">
                <a:latin typeface="Arial" panose="020B0604020202020204" pitchFamily="34" charset="0"/>
                <a:cs typeface="Arial" panose="020B0604020202020204" pitchFamily="34" charset="0"/>
              </a:rPr>
              <a:t>This is a view west on Irving showing the existing one-story commercial structure to the east of the site, which, as noted earlier, is zoned EG1, General Employment 1.</a:t>
            </a:r>
          </a:p>
        </p:txBody>
      </p:sp>
      <p:sp>
        <p:nvSpPr>
          <p:cNvPr id="4" name="Slide Number Placeholder 3"/>
          <p:cNvSpPr>
            <a:spLocks noGrp="1"/>
          </p:cNvSpPr>
          <p:nvPr>
            <p:ph type="sldNum" sz="quarter" idx="10"/>
          </p:nvPr>
        </p:nvSpPr>
        <p:spPr/>
        <p:txBody>
          <a:bodyPr/>
          <a:lstStyle/>
          <a:p>
            <a:fld id="{41F63024-631A-4DA4-BE5E-4741EAA44F2C}" type="slidenum">
              <a:rPr lang="en-US" smtClean="0"/>
              <a:t>18</a:t>
            </a:fld>
            <a:endParaRPr lang="en-US"/>
          </a:p>
        </p:txBody>
      </p:sp>
    </p:spTree>
    <p:extLst>
      <p:ext uri="{BB962C8B-B14F-4D97-AF65-F5344CB8AC3E}">
        <p14:creationId xmlns:p14="http://schemas.microsoft.com/office/powerpoint/2010/main" val="2286296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Now I will give a brief overview of the proposal.</a:t>
            </a:r>
          </a:p>
        </p:txBody>
      </p:sp>
      <p:sp>
        <p:nvSpPr>
          <p:cNvPr id="4" name="Slide Number Placeholder 3"/>
          <p:cNvSpPr>
            <a:spLocks noGrp="1"/>
          </p:cNvSpPr>
          <p:nvPr>
            <p:ph type="sldNum" sz="quarter" idx="10"/>
          </p:nvPr>
        </p:nvSpPr>
        <p:spPr/>
        <p:txBody>
          <a:bodyPr/>
          <a:lstStyle/>
          <a:p>
            <a:fld id="{41F63024-631A-4DA4-BE5E-4741EAA44F2C}" type="slidenum">
              <a:rPr lang="en-US" smtClean="0"/>
              <a:t>19</a:t>
            </a:fld>
            <a:endParaRPr lang="en-US"/>
          </a:p>
        </p:txBody>
      </p:sp>
    </p:spTree>
    <p:extLst>
      <p:ext uri="{BB962C8B-B14F-4D97-AF65-F5344CB8AC3E}">
        <p14:creationId xmlns:p14="http://schemas.microsoft.com/office/powerpoint/2010/main" val="288409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sz="1100" b="1"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Regulatory framework</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Site and Context</a:t>
            </a:r>
          </a:p>
          <a:p>
            <a:pPr>
              <a:buFontTx/>
              <a:buNone/>
            </a:pPr>
            <a:endParaRPr lang="en-US" altLang="en-US" sz="11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1100" b="1" dirty="0">
                <a:solidFill>
                  <a:schemeClr val="tx1">
                    <a:lumMod val="75000"/>
                    <a:lumOff val="25000"/>
                  </a:schemeClr>
                </a:solidFill>
                <a:latin typeface="Arial" panose="020B0604020202020204" pitchFamily="34" charset="0"/>
                <a:cs typeface="Arial" panose="020B0604020202020204" pitchFamily="34" charset="0"/>
              </a:rPr>
              <a:t>Proposal</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Land Use History of Site</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Project History</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Project - HRR</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Additional Reviews</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Historic Landmarks Decision</a:t>
            </a:r>
          </a:p>
          <a:p>
            <a:pPr>
              <a:buFontTx/>
              <a:buNone/>
            </a:pPr>
            <a:endParaRPr lang="en-US" altLang="en-US" sz="11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1100" b="1" dirty="0">
                <a:solidFill>
                  <a:schemeClr val="tx1">
                    <a:lumMod val="75000"/>
                    <a:lumOff val="25000"/>
                  </a:schemeClr>
                </a:solidFill>
                <a:latin typeface="Arial" panose="020B0604020202020204" pitchFamily="34" charset="0"/>
                <a:cs typeface="Arial" panose="020B0604020202020204" pitchFamily="34" charset="0"/>
              </a:rPr>
              <a:t>Appeals</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Reasons for Appeal</a:t>
            </a:r>
          </a:p>
          <a:p>
            <a:pPr>
              <a:buFontTx/>
              <a:buNone/>
            </a:pPr>
            <a:r>
              <a:rPr lang="en-US" altLang="en-US" sz="1100" dirty="0">
                <a:solidFill>
                  <a:schemeClr val="tx1">
                    <a:lumMod val="75000"/>
                    <a:lumOff val="25000"/>
                  </a:schemeClr>
                </a:solidFill>
                <a:latin typeface="Arial" panose="020B0604020202020204" pitchFamily="34" charset="0"/>
                <a:cs typeface="Arial" panose="020B0604020202020204" pitchFamily="34" charset="0"/>
              </a:rPr>
              <a:t>Council Alternatives</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2</a:t>
            </a:fld>
            <a:endParaRPr lang="en-US"/>
          </a:p>
        </p:txBody>
      </p:sp>
    </p:spTree>
    <p:extLst>
      <p:ext uri="{BB962C8B-B14F-4D97-AF65-F5344CB8AC3E}">
        <p14:creationId xmlns:p14="http://schemas.microsoft.com/office/powerpoint/2010/main" val="1279260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There was a previous Land Use decision by the City Council for this site.</a:t>
            </a:r>
          </a:p>
          <a:p>
            <a:pPr>
              <a:spcBef>
                <a:spcPct val="0"/>
              </a:spcBef>
            </a:pPr>
            <a:endParaRPr lang="en-US" altLang="en-US" sz="110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In 2014, the City Council denied a Type IV Demolition Review </a:t>
            </a:r>
            <a:r>
              <a:rPr lang="en-US" sz="1100" kern="1200" dirty="0">
                <a:solidFill>
                  <a:schemeClr val="tx1"/>
                </a:solidFill>
                <a:effectLst/>
                <a:latin typeface="Arial" panose="020B0604020202020204" pitchFamily="34" charset="0"/>
                <a:ea typeface="+mn-ea"/>
                <a:cs typeface="Arial" panose="020B0604020202020204" pitchFamily="34" charset="0"/>
              </a:rPr>
              <a:t>for the demolition of the </a:t>
            </a:r>
            <a:r>
              <a:rPr lang="en-US" altLang="en-US" sz="1100" dirty="0">
                <a:latin typeface="Arial" panose="020B0604020202020204" pitchFamily="34" charset="0"/>
                <a:cs typeface="Arial" panose="020B0604020202020204" pitchFamily="34" charset="0"/>
              </a:rPr>
              <a:t>Buck-Prager Building, the </a:t>
            </a:r>
            <a:r>
              <a:rPr lang="en-US" sz="1100" kern="1200" dirty="0">
                <a:solidFill>
                  <a:schemeClr val="tx1"/>
                </a:solidFill>
                <a:effectLst/>
                <a:latin typeface="Arial" panose="020B0604020202020204" pitchFamily="34" charset="0"/>
                <a:ea typeface="+mn-ea"/>
                <a:cs typeface="Arial" panose="020B0604020202020204" pitchFamily="34" charset="0"/>
              </a:rPr>
              <a:t>existing contributing resource on this site.</a:t>
            </a:r>
          </a:p>
          <a:p>
            <a:pPr>
              <a:spcBef>
                <a:spcPct val="0"/>
              </a:spcBef>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a:spcBef>
                <a:spcPct val="0"/>
              </a:spcBef>
            </a:pPr>
            <a:r>
              <a:rPr lang="en-US" sz="1100" kern="1200" dirty="0">
                <a:solidFill>
                  <a:schemeClr val="tx1"/>
                </a:solidFill>
                <a:effectLst/>
                <a:latin typeface="Arial" panose="020B0604020202020204" pitchFamily="34" charset="0"/>
                <a:ea typeface="+mn-ea"/>
                <a:cs typeface="Arial" panose="020B0604020202020204" pitchFamily="34" charset="0"/>
              </a:rPr>
              <a:t>The top drawing shows that proposal, with an overlay of this current proposal, shown with a red dotted line.</a:t>
            </a:r>
          </a:p>
          <a:p>
            <a:pPr>
              <a:spcBef>
                <a:spcPct val="0"/>
              </a:spcBef>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a:spcBef>
                <a:spcPct val="0"/>
              </a:spcBef>
            </a:pPr>
            <a:r>
              <a:rPr lang="en-US" sz="1100" kern="1200" dirty="0">
                <a:solidFill>
                  <a:schemeClr val="tx1"/>
                </a:solidFill>
                <a:effectLst/>
                <a:latin typeface="Arial" panose="020B0604020202020204" pitchFamily="34" charset="0"/>
                <a:ea typeface="+mn-ea"/>
                <a:cs typeface="Arial" panose="020B0604020202020204" pitchFamily="34" charset="0"/>
              </a:rPr>
              <a:t>(PAUSE)</a:t>
            </a:r>
          </a:p>
        </p:txBody>
      </p:sp>
      <p:sp>
        <p:nvSpPr>
          <p:cNvPr id="4" name="Slide Number Placeholder 3"/>
          <p:cNvSpPr>
            <a:spLocks noGrp="1"/>
          </p:cNvSpPr>
          <p:nvPr>
            <p:ph type="sldNum" sz="quarter" idx="10"/>
          </p:nvPr>
        </p:nvSpPr>
        <p:spPr/>
        <p:txBody>
          <a:bodyPr/>
          <a:lstStyle/>
          <a:p>
            <a:fld id="{41F63024-631A-4DA4-BE5E-4741EAA44F2C}" type="slidenum">
              <a:rPr lang="en-US" smtClean="0"/>
              <a:t>20</a:t>
            </a:fld>
            <a:endParaRPr lang="en-US"/>
          </a:p>
        </p:txBody>
      </p:sp>
    </p:spTree>
    <p:extLst>
      <p:ext uri="{BB962C8B-B14F-4D97-AF65-F5344CB8AC3E}">
        <p14:creationId xmlns:p14="http://schemas.microsoft.com/office/powerpoint/2010/main" val="31388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For this current proposal, three voluntary Design Advice request meetings were held with the Landmarks Commission.</a:t>
            </a:r>
          </a:p>
          <a:p>
            <a:pPr>
              <a:spcBef>
                <a:spcPct val="0"/>
              </a:spcBef>
            </a:pPr>
            <a:endParaRPr lang="en-US" altLang="en-US" sz="110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The applicant was very responsive to feedback, and undertook numerous changes to the proposal, including revisions to massing, height, and design refinements, to better respond to the Buck-Prager as well as the surrounding neighborhood and district character.</a:t>
            </a:r>
          </a:p>
        </p:txBody>
      </p:sp>
      <p:sp>
        <p:nvSpPr>
          <p:cNvPr id="4" name="Slide Number Placeholder 3"/>
          <p:cNvSpPr>
            <a:spLocks noGrp="1"/>
          </p:cNvSpPr>
          <p:nvPr>
            <p:ph type="sldNum" sz="quarter" idx="10"/>
          </p:nvPr>
        </p:nvSpPr>
        <p:spPr/>
        <p:txBody>
          <a:bodyPr/>
          <a:lstStyle/>
          <a:p>
            <a:fld id="{41F63024-631A-4DA4-BE5E-4741EAA44F2C}" type="slidenum">
              <a:rPr lang="en-US" smtClean="0"/>
              <a:t>21</a:t>
            </a:fld>
            <a:endParaRPr lang="en-US"/>
          </a:p>
        </p:txBody>
      </p:sp>
    </p:spTree>
    <p:extLst>
      <p:ext uri="{BB962C8B-B14F-4D97-AF65-F5344CB8AC3E}">
        <p14:creationId xmlns:p14="http://schemas.microsoft.com/office/powerpoint/2010/main" val="131139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sz="1100" b="1" dirty="0">
                <a:latin typeface="Arial" panose="020B0604020202020204" pitchFamily="34" charset="0"/>
                <a:cs typeface="Arial" panose="020B0604020202020204" pitchFamily="34" charset="0"/>
              </a:rPr>
              <a:t>The </a:t>
            </a:r>
            <a:r>
              <a:rPr lang="en-US" altLang="en-US" sz="1100" b="1" kern="1200" dirty="0">
                <a:solidFill>
                  <a:schemeClr val="tx1"/>
                </a:solidFill>
                <a:latin typeface="Arial" panose="020B0604020202020204" pitchFamily="34" charset="0"/>
                <a:ea typeface="+mn-ea"/>
                <a:cs typeface="Arial" panose="020B0604020202020204" pitchFamily="34" charset="0"/>
              </a:rPr>
              <a:t>proposed development includes three structures:</a:t>
            </a:r>
            <a:endParaRPr lang="en-US" altLang="en-US" sz="1100" b="1" dirty="0">
              <a:latin typeface="Arial" panose="020B0604020202020204" pitchFamily="34" charset="0"/>
              <a:cs typeface="Arial" panose="020B0604020202020204" pitchFamily="34" charset="0"/>
            </a:endParaRPr>
          </a:p>
          <a:p>
            <a:pPr marL="228600" indent="-228600">
              <a:spcBef>
                <a:spcPct val="0"/>
              </a:spcBef>
              <a:buFont typeface="+mj-lt"/>
              <a:buAutoNum type="arabicPeriod"/>
              <a:defRPr/>
            </a:pPr>
            <a:r>
              <a:rPr lang="en-US" sz="1100" dirty="0">
                <a:latin typeface="Arial" panose="020B0604020202020204" pitchFamily="34" charset="0"/>
                <a:cs typeface="Arial" panose="020B0604020202020204" pitchFamily="34" charset="0"/>
              </a:rPr>
              <a:t>5+-story North Building</a:t>
            </a:r>
          </a:p>
          <a:p>
            <a:pPr marL="228600" indent="-228600">
              <a:spcBef>
                <a:spcPct val="0"/>
              </a:spcBef>
              <a:buFont typeface="+mj-lt"/>
              <a:buAutoNum type="arabicPeriod"/>
              <a:defRPr/>
            </a:pPr>
            <a:r>
              <a:rPr lang="en-US" sz="1100" dirty="0">
                <a:latin typeface="Arial" panose="020B0604020202020204" pitchFamily="34" charset="0"/>
                <a:cs typeface="Arial" panose="020B0604020202020204" pitchFamily="34" charset="0"/>
              </a:rPr>
              <a:t>Buck-Prager renovation </a:t>
            </a:r>
          </a:p>
          <a:p>
            <a:pPr marL="228600" indent="-228600">
              <a:spcBef>
                <a:spcPct val="0"/>
              </a:spcBef>
              <a:buFont typeface="+mj-lt"/>
              <a:buAutoNum type="arabicPeriod"/>
              <a:defRPr/>
            </a:pPr>
            <a:r>
              <a:rPr lang="en-US" sz="1100" dirty="0">
                <a:latin typeface="Arial" panose="020B0604020202020204" pitchFamily="34" charset="0"/>
                <a:cs typeface="Arial" panose="020B0604020202020204" pitchFamily="34" charset="0"/>
              </a:rPr>
              <a:t>4-story South Addition to the BP. This structure is considered an “Addition” because there are internal connections to the BP.</a:t>
            </a:r>
          </a:p>
          <a:p>
            <a:pPr marL="0" indent="0">
              <a:spcBef>
                <a:spcPct val="0"/>
              </a:spcBef>
              <a:buFont typeface="+mj-lt"/>
              <a:buNone/>
              <a:defRPr/>
            </a:pPr>
            <a:endParaRPr lang="en-US" sz="1100" dirty="0">
              <a:latin typeface="Arial" panose="020B0604020202020204" pitchFamily="34" charset="0"/>
              <a:cs typeface="Arial" panose="020B0604020202020204" pitchFamily="34" charset="0"/>
            </a:endParaRPr>
          </a:p>
          <a:p>
            <a:pPr>
              <a:spcBef>
                <a:spcPct val="0"/>
              </a:spcBef>
              <a:buFontTx/>
              <a:buNone/>
              <a:defRPr/>
            </a:pPr>
            <a:r>
              <a:rPr lang="en-US" sz="1100" b="1" dirty="0">
                <a:solidFill>
                  <a:schemeClr val="bg1"/>
                </a:solidFill>
                <a:latin typeface="Arial" panose="020B0604020202020204" pitchFamily="34" charset="0"/>
                <a:cs typeface="Arial" panose="020B0604020202020204" pitchFamily="34" charset="0"/>
              </a:rPr>
              <a:t>The Program consists of:</a:t>
            </a:r>
          </a:p>
          <a:p>
            <a:pPr marL="285750" indent="-285750">
              <a:spcBef>
                <a:spcPct val="0"/>
              </a:spcBef>
              <a:buFont typeface="Arial" panose="020B0604020202020204" pitchFamily="34" charset="0"/>
              <a:buChar char="•"/>
              <a:defRPr/>
            </a:pPr>
            <a:r>
              <a:rPr lang="en-US" sz="1100" dirty="0">
                <a:solidFill>
                  <a:schemeClr val="bg1"/>
                </a:solidFill>
                <a:latin typeface="Arial" panose="020B0604020202020204" pitchFamily="34" charset="0"/>
                <a:cs typeface="Arial" panose="020B0604020202020204" pitchFamily="34" charset="0"/>
              </a:rPr>
              <a:t>148 new dwelling units</a:t>
            </a:r>
          </a:p>
          <a:p>
            <a:pPr marL="285750" indent="-285750">
              <a:spcBef>
                <a:spcPct val="0"/>
              </a:spcBef>
              <a:buFont typeface="Arial" panose="020B0604020202020204" pitchFamily="34" charset="0"/>
              <a:buChar char="•"/>
              <a:defRPr/>
            </a:pPr>
            <a:r>
              <a:rPr lang="en-US" sz="1100" dirty="0">
                <a:solidFill>
                  <a:schemeClr val="bg1"/>
                </a:solidFill>
                <a:latin typeface="Arial" panose="020B0604020202020204" pitchFamily="34" charset="0"/>
                <a:cs typeface="Arial" panose="020B0604020202020204" pitchFamily="34" charset="0"/>
              </a:rPr>
              <a:t>One loading space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dirty="0">
                <a:solidFill>
                  <a:schemeClr val="bg1"/>
                </a:solidFill>
                <a:latin typeface="Arial" panose="020B0604020202020204" pitchFamily="34" charset="0"/>
                <a:cs typeface="Arial" panose="020B0604020202020204" pitchFamily="34" charset="0"/>
              </a:rPr>
              <a:t>No parking</a:t>
            </a:r>
          </a:p>
          <a:p>
            <a:pPr marL="285750" indent="-285750">
              <a:spcBef>
                <a:spcPct val="0"/>
              </a:spcBef>
              <a:buFont typeface="Arial" panose="020B0604020202020204" pitchFamily="34" charset="0"/>
              <a:buChar char="•"/>
              <a:defRPr/>
            </a:pPr>
            <a:endParaRPr lang="en-US" sz="1200" dirty="0">
              <a:solidFill>
                <a:schemeClr val="bg1"/>
              </a:solidFill>
              <a:latin typeface="Arial" panose="020B0604020202020204" pitchFamily="34" charset="0"/>
              <a:cs typeface="Arial" panose="020B0604020202020204" pitchFamily="34" charset="0"/>
            </a:endParaRP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22</a:t>
            </a:fld>
            <a:endParaRPr lang="en-US"/>
          </a:p>
        </p:txBody>
      </p:sp>
    </p:spTree>
    <p:extLst>
      <p:ext uri="{BB962C8B-B14F-4D97-AF65-F5344CB8AC3E}">
        <p14:creationId xmlns:p14="http://schemas.microsoft.com/office/powerpoint/2010/main" val="363673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b="0" dirty="0">
                <a:latin typeface="Arial" panose="020B0604020202020204" pitchFamily="34" charset="0"/>
                <a:cs typeface="Arial" panose="020B0604020202020204" pitchFamily="34" charset="0"/>
              </a:rPr>
              <a:t>Additional reviews request include 2 Modifications and 1 Adjustment.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100" b="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defRPr/>
            </a:pPr>
            <a:r>
              <a:rPr lang="en-US" sz="1100" b="1" dirty="0">
                <a:latin typeface="Arial" panose="020B0604020202020204" pitchFamily="34" charset="0"/>
                <a:cs typeface="Arial" panose="020B0604020202020204" pitchFamily="34" charset="0"/>
              </a:rPr>
              <a:t>Modification #1 </a:t>
            </a:r>
            <a:r>
              <a:rPr lang="en-US" sz="1100" b="0" dirty="0">
                <a:latin typeface="Arial" panose="020B0604020202020204" pitchFamily="34" charset="0"/>
                <a:cs typeface="Arial" panose="020B0604020202020204" pitchFamily="34" charset="0"/>
              </a:rPr>
              <a:t>is to </a:t>
            </a:r>
            <a:r>
              <a:rPr lang="en-US" sz="1100" dirty="0">
                <a:latin typeface="Arial" panose="020B0604020202020204" pitchFamily="34" charset="0"/>
                <a:cs typeface="Arial" panose="020B0604020202020204" pitchFamily="34" charset="0"/>
              </a:rPr>
              <a:t>reduce the required spacing between long-term bike parking spaces from 2’-0” to 1’-6”, and to provide non-lockable bike racks in dwelling units (33.266.220.C.B); </a:t>
            </a:r>
            <a:r>
              <a:rPr lang="en-US" sz="1100" b="1" i="1" dirty="0">
                <a:latin typeface="Arial" panose="020B0604020202020204" pitchFamily="34" charset="0"/>
                <a:cs typeface="Arial" panose="020B0604020202020204" pitchFamily="34" charset="0"/>
              </a:rPr>
              <a:t>This is a commonly supported modification.</a:t>
            </a: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23</a:t>
            </a:fld>
            <a:endParaRPr lang="en-US"/>
          </a:p>
        </p:txBody>
      </p:sp>
    </p:spTree>
    <p:extLst>
      <p:ext uri="{BB962C8B-B14F-4D97-AF65-F5344CB8AC3E}">
        <p14:creationId xmlns:p14="http://schemas.microsoft.com/office/powerpoint/2010/main" val="109607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sz="1100" b="1" dirty="0">
                <a:latin typeface="Arial" panose="020B0604020202020204" pitchFamily="34" charset="0"/>
                <a:cs typeface="Arial" panose="020B0604020202020204" pitchFamily="34" charset="0"/>
              </a:rPr>
              <a:t>Modification #2 </a:t>
            </a:r>
            <a:r>
              <a:rPr lang="en-US" sz="1100" b="0" dirty="0">
                <a:latin typeface="Arial" panose="020B0604020202020204" pitchFamily="34" charset="0"/>
                <a:cs typeface="Arial" panose="020B0604020202020204" pitchFamily="34" charset="0"/>
              </a:rPr>
              <a:t>is to</a:t>
            </a:r>
            <a:r>
              <a:rPr lang="en-US" sz="1100" dirty="0">
                <a:latin typeface="Arial" panose="020B0604020202020204" pitchFamily="34" charset="0"/>
                <a:cs typeface="Arial" panose="020B0604020202020204" pitchFamily="34" charset="0"/>
              </a:rPr>
              <a:t> omit the required 5’ of L2 landscape screening buffer required between the loading space and the adjacent EG1 property off NW Irving. </a:t>
            </a:r>
          </a:p>
          <a:p>
            <a:pPr>
              <a:spcBef>
                <a:spcPct val="0"/>
              </a:spcBef>
              <a:buFontTx/>
              <a:buNone/>
            </a:pPr>
            <a:endParaRPr lang="en-US" sz="110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pPr>
            <a:r>
              <a:rPr lang="en-US" sz="1100" dirty="0">
                <a:latin typeface="Arial" panose="020B0604020202020204" pitchFamily="34" charset="0"/>
                <a:cs typeface="Arial" panose="020B0604020202020204" pitchFamily="34" charset="0"/>
              </a:rPr>
              <a:t>It is important to note this is only for required landscape setback at the loading space, shown by the red arrow and dotted line.</a:t>
            </a:r>
            <a:endParaRPr lang="en-US" altLang="en-US" sz="110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The new buildings themselves meet the required side setback minimums, and landscape is provided the remaining length of the property line. </a:t>
            </a:r>
          </a:p>
          <a:p>
            <a:pPr>
              <a:spcBef>
                <a:spcPct val="0"/>
              </a:spcBef>
            </a:pPr>
            <a:endParaRPr lang="en-US" altLang="en-US" sz="1100" dirty="0">
              <a:latin typeface="Arial" panose="020B0604020202020204" pitchFamily="34" charset="0"/>
              <a:cs typeface="Arial" panose="020B0604020202020204" pitchFamily="34" charset="0"/>
            </a:endParaRPr>
          </a:p>
          <a:p>
            <a:pPr>
              <a:spcBef>
                <a:spcPct val="0"/>
              </a:spcBef>
            </a:pPr>
            <a:r>
              <a:rPr lang="en-US" altLang="en-US" sz="1100" dirty="0">
                <a:latin typeface="Arial" panose="020B0604020202020204" pitchFamily="34" charset="0"/>
                <a:cs typeface="Arial" panose="020B0604020202020204" pitchFamily="34" charset="0"/>
              </a:rPr>
              <a:t>The top image shows the concrete side wall of the neighboring 1-story commercial building, adjacent to the proposed loading area. </a:t>
            </a:r>
          </a:p>
          <a:p>
            <a:pPr>
              <a:spcBef>
                <a:spcPct val="0"/>
              </a:spcBef>
            </a:pPr>
            <a:endParaRPr lang="en-US" altLang="en-US" dirty="0">
              <a:latin typeface="Calibri" panose="020F0502020204030204" pitchFamily="34" charset="0"/>
            </a:endParaRPr>
          </a:p>
          <a:p>
            <a:pPr>
              <a:spcBef>
                <a:spcPct val="0"/>
              </a:spcBef>
            </a:pPr>
            <a:r>
              <a:rPr lang="en-US" altLang="en-US" b="1" dirty="0">
                <a:latin typeface="Calibri" panose="020F0502020204030204" pitchFamily="34" charset="0"/>
              </a:rPr>
              <a:t>The findings note that:</a:t>
            </a:r>
          </a:p>
          <a:p>
            <a:pPr marL="171450" indent="-171450">
              <a:spcBef>
                <a:spcPct val="0"/>
              </a:spcBef>
              <a:buFont typeface="Arial" panose="020B0604020202020204" pitchFamily="34" charset="0"/>
              <a:buChar char="•"/>
            </a:pPr>
            <a:r>
              <a:rPr lang="en-US" sz="1200" kern="1200" dirty="0">
                <a:solidFill>
                  <a:schemeClr val="tx1"/>
                </a:solidFill>
                <a:effectLst/>
                <a:latin typeface="+mn-lt"/>
                <a:ea typeface="+mn-ea"/>
                <a:cs typeface="+mn-cs"/>
              </a:rPr>
              <a:t>This moderation covers only a small part of the length of this side property line. The adjacent building is a solid concrete wall which provides screening.</a:t>
            </a:r>
          </a:p>
          <a:p>
            <a:pPr marL="171450" indent="-171450">
              <a:spcBef>
                <a:spcPct val="0"/>
              </a:spcBef>
              <a:buFont typeface="Arial" panose="020B0604020202020204" pitchFamily="34" charset="0"/>
              <a:buChar char="•"/>
            </a:pPr>
            <a:r>
              <a:rPr lang="en-US" sz="1200" kern="1200" dirty="0">
                <a:solidFill>
                  <a:schemeClr val="tx1"/>
                </a:solidFill>
                <a:effectLst/>
                <a:latin typeface="+mn-lt"/>
                <a:ea typeface="+mn-ea"/>
                <a:cs typeface="+mn-cs"/>
              </a:rPr>
              <a:t>Relative to this development, the standard is to provide high wall screening and landscape at the property line, to provide screening from adjacent properties. </a:t>
            </a:r>
          </a:p>
          <a:p>
            <a:pPr marL="171450" indent="-171450">
              <a:spcBef>
                <a:spcPct val="0"/>
              </a:spcBef>
              <a:buFont typeface="Arial" panose="020B0604020202020204" pitchFamily="34" charset="0"/>
              <a:buChar char="•"/>
            </a:pPr>
            <a:r>
              <a:rPr lang="en-US" sz="1200" kern="1200" dirty="0">
                <a:solidFill>
                  <a:schemeClr val="tx1"/>
                </a:solidFill>
                <a:effectLst/>
                <a:latin typeface="+mn-lt"/>
                <a:ea typeface="+mn-ea"/>
                <a:cs typeface="+mn-cs"/>
              </a:rPr>
              <a:t>However, placing a screening element at this location is redundant due to the screening provided by the adjacent concrete wall. </a:t>
            </a:r>
          </a:p>
          <a:p>
            <a:pPr marL="171450" indent="-171450">
              <a:spcBef>
                <a:spcPct val="0"/>
              </a:spcBef>
              <a:buFont typeface="Arial" panose="020B0604020202020204" pitchFamily="34" charset="0"/>
              <a:buChar char="•"/>
            </a:pPr>
            <a:r>
              <a:rPr lang="en-US" sz="1200" kern="1200" dirty="0">
                <a:solidFill>
                  <a:schemeClr val="tx1"/>
                </a:solidFill>
                <a:effectLst/>
                <a:latin typeface="+mn-lt"/>
                <a:ea typeface="+mn-ea"/>
                <a:cs typeface="+mn-cs"/>
              </a:rPr>
              <a:t>Eliminating this buffer where it will have little positive impact allows the applicant more flexibility elsewhere to include setbacks where they aren’t required by code, but are more consistent with the Historic District, such as the proposed frontage landscape setbacks on Irving and Hoyt. </a:t>
            </a:r>
            <a:endParaRPr lang="en-US" altLang="en-US" dirty="0">
              <a:latin typeface="Calibri" panose="020F0502020204030204" pitchFamily="34" charset="0"/>
            </a:endParaRPr>
          </a:p>
          <a:p>
            <a:pPr>
              <a:spcBef>
                <a:spcPct val="0"/>
              </a:spcBef>
              <a:buFontTx/>
              <a:buNone/>
            </a:pPr>
            <a:endParaRPr lang="en-US" b="1" dirty="0"/>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24</a:t>
            </a:fld>
            <a:endParaRPr lang="en-US"/>
          </a:p>
        </p:txBody>
      </p:sp>
    </p:spTree>
    <p:extLst>
      <p:ext uri="{BB962C8B-B14F-4D97-AF65-F5344CB8AC3E}">
        <p14:creationId xmlns:p14="http://schemas.microsoft.com/office/powerpoint/2010/main" val="2800522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 typeface="Arial" panose="020B0604020202020204" pitchFamily="34" charset="0"/>
              <a:buNone/>
            </a:pPr>
            <a:r>
              <a:rPr lang="en-US" altLang="en-US" sz="1100" dirty="0">
                <a:latin typeface="Arial" panose="020B0604020202020204" pitchFamily="34" charset="0"/>
                <a:cs typeface="Arial" panose="020B0604020202020204" pitchFamily="34" charset="0"/>
              </a:rPr>
              <a:t>Here is a blown-up image of that area.</a:t>
            </a:r>
          </a:p>
          <a:p>
            <a:pPr marL="0" indent="0">
              <a:spcBef>
                <a:spcPct val="0"/>
              </a:spcBef>
              <a:buFont typeface="Arial" panose="020B0604020202020204" pitchFamily="34" charset="0"/>
              <a:buNone/>
            </a:pPr>
            <a:endParaRPr lang="en-US" altLang="en-US" sz="110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Note that there is both a required 5’ wide pedestrian path and a 9’ wide loading space are located in this area.</a:t>
            </a:r>
          </a:p>
          <a:p>
            <a:pPr marL="171450" indent="-17145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Note also that there is additional, non-required Landscaping provided close by, along the frontage at Irving.</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25</a:t>
            </a:fld>
            <a:endParaRPr lang="en-US"/>
          </a:p>
        </p:txBody>
      </p:sp>
    </p:spTree>
    <p:extLst>
      <p:ext uri="{BB962C8B-B14F-4D97-AF65-F5344CB8AC3E}">
        <p14:creationId xmlns:p14="http://schemas.microsoft.com/office/powerpoint/2010/main" val="3895685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b="1" dirty="0">
                <a:latin typeface="Arial" panose="020B0604020202020204" pitchFamily="34" charset="0"/>
                <a:cs typeface="Arial" panose="020B0604020202020204" pitchFamily="34" charset="0"/>
              </a:rPr>
              <a:t>The requested Adjustment is to </a:t>
            </a:r>
            <a:r>
              <a:rPr lang="en-US" sz="1100" dirty="0">
                <a:latin typeface="Arial" panose="020B0604020202020204" pitchFamily="34" charset="0"/>
                <a:cs typeface="Arial" panose="020B0604020202020204" pitchFamily="34" charset="0"/>
              </a:rPr>
              <a:t>reduce the required number of loading spaces from two (2) Standard B spaces to one (1) Standard B space (33.266.310.C). </a:t>
            </a:r>
            <a:endParaRPr lang="en-US" sz="1100" b="1" i="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100" b="0" i="0" dirty="0">
                <a:latin typeface="Arial" panose="020B0604020202020204" pitchFamily="34" charset="0"/>
                <a:cs typeface="Arial" panose="020B0604020202020204" pitchFamily="34" charset="0"/>
              </a:rPr>
              <a:t>For residential developments 100 units or less, the zoning code requires one Type B loading space. Because there are 100 units in the north building, shown in orange, a loading space is proposed to serve that population.</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100" b="0" i="0" dirty="0">
                <a:latin typeface="Arial" panose="020B0604020202020204" pitchFamily="34" charset="0"/>
                <a:cs typeface="Arial" panose="020B0604020202020204" pitchFamily="34" charset="0"/>
              </a:rPr>
              <a:t>The adjustment was requested to not </a:t>
            </a:r>
            <a:r>
              <a:rPr lang="en-US" sz="1100" b="0" i="0" kern="1200" dirty="0">
                <a:solidFill>
                  <a:schemeClr val="tx1"/>
                </a:solidFill>
                <a:latin typeface="Arial" panose="020B0604020202020204" pitchFamily="34" charset="0"/>
                <a:ea typeface="+mn-ea"/>
                <a:cs typeface="Arial" panose="020B0604020202020204" pitchFamily="34" charset="0"/>
              </a:rPr>
              <a:t>provide an on-site loading space for the 48 units in the BP and SA, shown in blue. Because this proposal is for senior housing studio apartments, PBOT found that:</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0" i="0" kern="1200" dirty="0">
                <a:solidFill>
                  <a:schemeClr val="tx1"/>
                </a:solidFill>
                <a:latin typeface="Arial" panose="020B0604020202020204" pitchFamily="34" charset="0"/>
                <a:ea typeface="+mn-ea"/>
                <a:cs typeface="Arial" panose="020B0604020202020204" pitchFamily="34" charset="0"/>
              </a:rPr>
              <a:t>These types of units have a much lower turnover rate, and being studios, not as much to move in or out.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0" i="0" kern="1200" dirty="0">
                <a:solidFill>
                  <a:schemeClr val="tx1"/>
                </a:solidFill>
                <a:latin typeface="Arial" panose="020B0604020202020204" pitchFamily="34" charset="0"/>
                <a:ea typeface="+mn-ea"/>
                <a:cs typeface="Arial" panose="020B0604020202020204" pitchFamily="34" charset="0"/>
              </a:rPr>
              <a:t>PBOT’s view of on-site Type B spaces has been evolving, and their experience has been that most are not being used for loading, but as a trash and recycling area that has a curb cut to wheel out the dumpsters.  The curb cut for a Type B space is 10-ft wide with 6-ft wide commercial wings. This results in 22-ft of curb space that is permanently lost for private use.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0" i="0" kern="1200" dirty="0">
                <a:solidFill>
                  <a:schemeClr val="tx1"/>
                </a:solidFill>
                <a:latin typeface="Arial" panose="020B0604020202020204" pitchFamily="34" charset="0"/>
                <a:ea typeface="+mn-ea"/>
                <a:cs typeface="Arial" panose="020B0604020202020204" pitchFamily="34" charset="0"/>
              </a:rPr>
              <a:t>PBOT would rather have control over how the curb zone is managed,, and by allowing an on-street loading space, they can assign the hours, so it is available to residents and visitors during peak demand times.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100" b="0" i="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100" b="0" i="0" kern="1200" dirty="0">
                <a:solidFill>
                  <a:schemeClr val="tx1"/>
                </a:solidFill>
                <a:latin typeface="Arial" panose="020B0604020202020204" pitchFamily="34" charset="0"/>
                <a:ea typeface="+mn-ea"/>
                <a:cs typeface="Arial" panose="020B0604020202020204" pitchFamily="34" charset="0"/>
              </a:rPr>
              <a:t>This adjustment was supported by both BDS and PBOT.</a:t>
            </a:r>
          </a:p>
        </p:txBody>
      </p:sp>
      <p:sp>
        <p:nvSpPr>
          <p:cNvPr id="4" name="Slide Number Placeholder 3"/>
          <p:cNvSpPr>
            <a:spLocks noGrp="1"/>
          </p:cNvSpPr>
          <p:nvPr>
            <p:ph type="sldNum" sz="quarter" idx="10"/>
          </p:nvPr>
        </p:nvSpPr>
        <p:spPr/>
        <p:txBody>
          <a:bodyPr/>
          <a:lstStyle/>
          <a:p>
            <a:fld id="{41F63024-631A-4DA4-BE5E-4741EAA44F2C}" type="slidenum">
              <a:rPr lang="en-US" smtClean="0"/>
              <a:t>26</a:t>
            </a:fld>
            <a:endParaRPr lang="en-US"/>
          </a:p>
        </p:txBody>
      </p:sp>
    </p:spTree>
    <p:extLst>
      <p:ext uri="{BB962C8B-B14F-4D97-AF65-F5344CB8AC3E}">
        <p14:creationId xmlns:p14="http://schemas.microsoft.com/office/powerpoint/2010/main" val="908777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cs typeface="Arial" panose="020B0604020202020204" pitchFamily="34" charset="0"/>
              </a:rPr>
              <a:t>The Portland Historic Landmarks  Commission voted 5 to 1 to approve this land use review.</a:t>
            </a:r>
            <a:endParaRPr lang="en-US" sz="1100" dirty="0">
              <a:solidFill>
                <a:schemeClr val="bg1"/>
              </a:solidFill>
              <a:latin typeface="Arial" panose="020B0604020202020204" pitchFamily="34" charset="0"/>
              <a:cs typeface="Arial" panose="020B0604020202020204" pitchFamily="34" charset="0"/>
            </a:endParaRP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27</a:t>
            </a:fld>
            <a:endParaRPr lang="en-US"/>
          </a:p>
        </p:txBody>
      </p:sp>
    </p:spTree>
    <p:extLst>
      <p:ext uri="{BB962C8B-B14F-4D97-AF65-F5344CB8AC3E}">
        <p14:creationId xmlns:p14="http://schemas.microsoft.com/office/powerpoint/2010/main" val="1229739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Now I will briefly go through the issues brought up in the two appeals.</a:t>
            </a:r>
          </a:p>
        </p:txBody>
      </p:sp>
      <p:sp>
        <p:nvSpPr>
          <p:cNvPr id="4" name="Slide Number Placeholder 3"/>
          <p:cNvSpPr>
            <a:spLocks noGrp="1"/>
          </p:cNvSpPr>
          <p:nvPr>
            <p:ph type="sldNum" sz="quarter" idx="10"/>
          </p:nvPr>
        </p:nvSpPr>
        <p:spPr/>
        <p:txBody>
          <a:bodyPr/>
          <a:lstStyle/>
          <a:p>
            <a:fld id="{41F63024-631A-4DA4-BE5E-4741EAA44F2C}" type="slidenum">
              <a:rPr lang="en-US" smtClean="0"/>
              <a:t>28</a:t>
            </a:fld>
            <a:endParaRPr lang="en-US"/>
          </a:p>
        </p:txBody>
      </p:sp>
    </p:spTree>
    <p:extLst>
      <p:ext uri="{BB962C8B-B14F-4D97-AF65-F5344CB8AC3E}">
        <p14:creationId xmlns:p14="http://schemas.microsoft.com/office/powerpoint/2010/main" val="29133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cs typeface="Arial" panose="020B0604020202020204" pitchFamily="34" charset="0"/>
              </a:rPr>
              <a:t>The HLC’s decision of approval with conditions was appealed by two parties.</a:t>
            </a:r>
          </a:p>
          <a:p>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Both appellants both cite:</a:t>
            </a:r>
          </a:p>
          <a:p>
            <a:endParaRPr lang="en-US" altLang="en-US"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100" kern="1200" dirty="0">
                <a:solidFill>
                  <a:schemeClr val="tx1"/>
                </a:solidFill>
                <a:latin typeface="Arial" panose="020B0604020202020204" pitchFamily="34" charset="0"/>
                <a:ea typeface="+mn-ea"/>
                <a:cs typeface="Arial" panose="020B0604020202020204" pitchFamily="34" charset="0"/>
              </a:rPr>
              <a:t>6 guidelines as not being met, and</a:t>
            </a:r>
          </a:p>
          <a:p>
            <a:pPr marL="285750" indent="-285750">
              <a:buFont typeface="Arial" panose="020B0604020202020204" pitchFamily="34" charset="0"/>
              <a:buChar char="•"/>
            </a:pPr>
            <a:r>
              <a:rPr lang="en-US" sz="1100" kern="1200" dirty="0">
                <a:solidFill>
                  <a:schemeClr val="tx1"/>
                </a:solidFill>
                <a:latin typeface="Arial" panose="020B0604020202020204" pitchFamily="34" charset="0"/>
                <a:ea typeface="+mn-ea"/>
                <a:cs typeface="Arial" panose="020B0604020202020204" pitchFamily="34" charset="0"/>
              </a:rPr>
              <a:t>5 procedural issues.</a:t>
            </a:r>
          </a:p>
          <a:p>
            <a:endParaRPr lang="en-US" sz="1100" kern="1200" dirty="0">
              <a:solidFill>
                <a:schemeClr val="tx1"/>
              </a:solidFill>
              <a:latin typeface="Arial" panose="020B0604020202020204" pitchFamily="34" charset="0"/>
              <a:ea typeface="+mn-ea"/>
              <a:cs typeface="Arial" panose="020B0604020202020204" pitchFamily="34" charset="0"/>
            </a:endParaRPr>
          </a:p>
          <a:p>
            <a:endParaRPr lang="en-US" sz="1600" kern="1200" dirty="0">
              <a:solidFill>
                <a:schemeClr val="tx1"/>
              </a:solidFill>
              <a:latin typeface="+mn-lt"/>
              <a:ea typeface="+mn-ea"/>
              <a:cs typeface="+mn-cs"/>
            </a:endParaRPr>
          </a:p>
          <a:p>
            <a:endParaRPr lang="en-US" altLang="en-US" sz="1600" kern="1200" dirty="0">
              <a:solidFill>
                <a:schemeClr val="tx1"/>
              </a:solidFill>
              <a:latin typeface="+mn-lt"/>
              <a:ea typeface="+mn-ea"/>
              <a:cs typeface="+mn-cs"/>
            </a:endParaRPr>
          </a:p>
          <a:p>
            <a:pPr marL="0" indent="0">
              <a:spcBef>
                <a:spcPct val="0"/>
              </a:spcBef>
              <a:buFont typeface="+mj-lt"/>
              <a:buNone/>
              <a:defRPr/>
            </a:pPr>
            <a:endParaRPr lang="en-US" dirty="0">
              <a:latin typeface="Calibri" panose="020F0502020204030204" pitchFamily="34" charset="0"/>
            </a:endParaRP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29</a:t>
            </a:fld>
            <a:endParaRPr lang="en-US"/>
          </a:p>
        </p:txBody>
      </p:sp>
    </p:spTree>
    <p:extLst>
      <p:ext uri="{BB962C8B-B14F-4D97-AF65-F5344CB8AC3E}">
        <p14:creationId xmlns:p14="http://schemas.microsoft.com/office/powerpoint/2010/main" val="33921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Context.</a:t>
            </a:r>
          </a:p>
        </p:txBody>
      </p:sp>
      <p:sp>
        <p:nvSpPr>
          <p:cNvPr id="4" name="Slide Number Placeholder 3"/>
          <p:cNvSpPr>
            <a:spLocks noGrp="1"/>
          </p:cNvSpPr>
          <p:nvPr>
            <p:ph type="sldNum" sz="quarter" idx="10"/>
          </p:nvPr>
        </p:nvSpPr>
        <p:spPr/>
        <p:txBody>
          <a:bodyPr/>
          <a:lstStyle/>
          <a:p>
            <a:fld id="{41F63024-631A-4DA4-BE5E-4741EAA44F2C}" type="slidenum">
              <a:rPr lang="en-US" smtClean="0"/>
              <a:t>3</a:t>
            </a:fld>
            <a:endParaRPr lang="en-US"/>
          </a:p>
        </p:txBody>
      </p:sp>
    </p:spTree>
    <p:extLst>
      <p:ext uri="{BB962C8B-B14F-4D97-AF65-F5344CB8AC3E}">
        <p14:creationId xmlns:p14="http://schemas.microsoft.com/office/powerpoint/2010/main" val="961486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100" dirty="0">
                <a:latin typeface="Arial" panose="020B0604020202020204" pitchFamily="34" charset="0"/>
                <a:cs typeface="Arial" panose="020B0604020202020204" pitchFamily="34" charset="0"/>
              </a:rPr>
              <a:t>Guidelines HAD #2 and #3, CDG #P1, P2, D6 and P7 all speak to the proposal’s response to its surrounding </a:t>
            </a:r>
            <a:r>
              <a:rPr lang="en-US" altLang="en-US" sz="1100" b="1" dirty="0">
                <a:latin typeface="Arial" panose="020B0604020202020204" pitchFamily="34" charset="0"/>
                <a:cs typeface="Arial" panose="020B0604020202020204" pitchFamily="34" charset="0"/>
              </a:rPr>
              <a:t>context</a:t>
            </a:r>
            <a:r>
              <a:rPr lang="en-US" altLang="en-US" sz="1100" dirty="0">
                <a:latin typeface="Arial" panose="020B0604020202020204" pitchFamily="34" charset="0"/>
                <a:cs typeface="Arial" panose="020B0604020202020204" pitchFamily="34" charset="0"/>
              </a:rPr>
              <a:t>. </a:t>
            </a:r>
            <a:r>
              <a:rPr lang="en-US" sz="1100" kern="1200" dirty="0">
                <a:solidFill>
                  <a:schemeClr val="tx1"/>
                </a:solidFill>
                <a:latin typeface="Arial" panose="020B0604020202020204" pitchFamily="34" charset="0"/>
                <a:ea typeface="+mn-ea"/>
                <a:cs typeface="Arial" panose="020B0604020202020204" pitchFamily="34" charset="0"/>
              </a:rPr>
              <a:t>In their </a:t>
            </a:r>
            <a:r>
              <a:rPr lang="en-US" sz="1100" b="1" kern="1200" dirty="0">
                <a:solidFill>
                  <a:schemeClr val="tx1"/>
                </a:solidFill>
                <a:latin typeface="Arial" panose="020B0604020202020204" pitchFamily="34" charset="0"/>
                <a:ea typeface="+mn-ea"/>
                <a:cs typeface="Arial" panose="020B0604020202020204" pitchFamily="34" charset="0"/>
              </a:rPr>
              <a:t>Final Findings &amp; Decision Summary, t</a:t>
            </a:r>
            <a:r>
              <a:rPr lang="en-US" altLang="en-US" sz="1100" b="1" kern="1200" dirty="0">
                <a:solidFill>
                  <a:schemeClr val="tx1"/>
                </a:solidFill>
                <a:latin typeface="Arial" panose="020B0604020202020204" pitchFamily="34" charset="0"/>
                <a:ea typeface="+mn-ea"/>
                <a:cs typeface="Arial" panose="020B0604020202020204" pitchFamily="34" charset="0"/>
              </a:rPr>
              <a:t>he Historic Landmarks Commission found that</a:t>
            </a:r>
            <a:r>
              <a:rPr lang="en-US" altLang="en-US" sz="1100" dirty="0">
                <a:latin typeface="Arial" panose="020B0604020202020204" pitchFamily="34" charset="0"/>
                <a:cs typeface="Arial" panose="020B0604020202020204" pitchFamily="34" charset="0"/>
              </a:rPr>
              <a:t>:</a:t>
            </a:r>
          </a:p>
          <a:p>
            <a:pPr>
              <a:defRPr/>
            </a:pPr>
            <a:endParaRPr lang="en-US" altLang="en-US"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proposed development will retain and preserve the Buck-Prager, a contributing resource to the AHD, and the resulting multiple building frontage will add a fine-grained scale to the block which is a desired characteristic of historic development in the district.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a:latin typeface="Arial" panose="020B0604020202020204" pitchFamily="34" charset="0"/>
                <a:cs typeface="Arial" panose="020B0604020202020204" pitchFamily="34" charset="0"/>
              </a:rPr>
              <a:t>Note the Red arrow points to the BP.</a:t>
            </a:r>
          </a:p>
          <a:p>
            <a:pPr marL="171450" indent="-171450">
              <a:buFont typeface="Arial" panose="020B0604020202020204" pitchFamily="34" charset="0"/>
              <a:buChar char="•"/>
              <a:defRPr/>
            </a:pPr>
            <a:endParaRPr lang="en-US" sz="1600" kern="1200" dirty="0">
              <a:solidFill>
                <a:schemeClr val="tx1"/>
              </a:solidFill>
              <a:latin typeface="+mn-lt"/>
              <a:ea typeface="+mn-ea"/>
              <a:cs typeface="+mn-cs"/>
            </a:endParaRPr>
          </a:p>
          <a:p>
            <a:endParaRPr lang="en-US" altLang="en-US" sz="1600" kern="1200" dirty="0">
              <a:solidFill>
                <a:schemeClr val="tx1"/>
              </a:solidFill>
              <a:latin typeface="+mn-lt"/>
              <a:ea typeface="+mn-ea"/>
              <a:cs typeface="+mn-cs"/>
            </a:endParaRPr>
          </a:p>
          <a:p>
            <a:pPr marL="0" indent="0">
              <a:spcBef>
                <a:spcPct val="0"/>
              </a:spcBef>
              <a:buFont typeface="+mj-lt"/>
              <a:buNone/>
              <a:defRPr/>
            </a:pPr>
            <a:endParaRPr lang="en-US" dirty="0">
              <a:latin typeface="Calibri" panose="020F0502020204030204" pitchFamily="34" charset="0"/>
            </a:endParaRP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30</a:t>
            </a:fld>
            <a:endParaRPr lang="en-US"/>
          </a:p>
        </p:txBody>
      </p:sp>
    </p:spTree>
    <p:extLst>
      <p:ext uri="{BB962C8B-B14F-4D97-AF65-F5344CB8AC3E}">
        <p14:creationId xmlns:p14="http://schemas.microsoft.com/office/powerpoint/2010/main" val="1096392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 typeface="+mj-lt"/>
              <a:buNone/>
              <a:tabLst/>
              <a:defRPr/>
            </a:pPr>
            <a:r>
              <a:rPr lang="en-US" altLang="en-US" sz="1200" b="0" baseline="0" dirty="0">
                <a:latin typeface="Arial" panose="020B0604020202020204" pitchFamily="34" charset="0"/>
                <a:cs typeface="Arial" panose="020B0604020202020204" pitchFamily="34" charset="0"/>
              </a:rPr>
              <a:t>Now I will address the Procedural Issues raised by Appellants</a:t>
            </a:r>
          </a:p>
          <a:p>
            <a:pPr marL="0" indent="0">
              <a:spcBef>
                <a:spcPct val="0"/>
              </a:spcBef>
              <a:buFont typeface="+mj-lt"/>
              <a:buNone/>
              <a:defRPr/>
            </a:pP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31</a:t>
            </a:fld>
            <a:endParaRPr lang="en-US"/>
          </a:p>
        </p:txBody>
      </p:sp>
    </p:spTree>
    <p:extLst>
      <p:ext uri="{BB962C8B-B14F-4D97-AF65-F5344CB8AC3E}">
        <p14:creationId xmlns:p14="http://schemas.microsoft.com/office/powerpoint/2010/main" val="2304712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sz="1100" dirty="0">
                <a:latin typeface="Arial" panose="020B0604020202020204" pitchFamily="34" charset="0"/>
                <a:cs typeface="Arial" panose="020B0604020202020204" pitchFamily="34" charset="0"/>
              </a:rPr>
              <a:t>The following alternatives face the Council:</a:t>
            </a:r>
          </a:p>
          <a:p>
            <a:pPr>
              <a:spcBef>
                <a:spcPct val="0"/>
              </a:spcBef>
              <a:defRPr/>
            </a:pPr>
            <a:endParaRPr lang="en-US" sz="1100" dirty="0">
              <a:latin typeface="Arial" panose="020B0604020202020204" pitchFamily="34" charset="0"/>
              <a:cs typeface="Arial" panose="020B0604020202020204" pitchFamily="34" charset="0"/>
            </a:endParaRPr>
          </a:p>
          <a:p>
            <a:pPr marL="342900" indent="-342900">
              <a:spcBef>
                <a:spcPts val="0"/>
              </a:spcBef>
              <a:spcAft>
                <a:spcPts val="1200"/>
              </a:spcAft>
              <a:buFont typeface="+mj-lt"/>
              <a:buAutoNum type="arabicPeriod"/>
              <a:defRPr/>
            </a:pPr>
            <a:r>
              <a:rPr lang="en-US" sz="1100" b="1" dirty="0">
                <a:latin typeface="Arial" panose="020B0604020202020204" pitchFamily="34" charset="0"/>
                <a:cs typeface="Arial" panose="020B0604020202020204" pitchFamily="34" charset="0"/>
              </a:rPr>
              <a:t>Deny the appeal, and uphold the </a:t>
            </a:r>
            <a:r>
              <a:rPr lang="en-US" sz="1100" b="1" kern="1200" dirty="0">
                <a:solidFill>
                  <a:schemeClr val="tx1"/>
                </a:solidFill>
                <a:latin typeface="Arial" panose="020B0604020202020204" pitchFamily="34" charset="0"/>
                <a:ea typeface="+mn-ea"/>
                <a:cs typeface="Arial" panose="020B0604020202020204" pitchFamily="34" charset="0"/>
              </a:rPr>
              <a:t>Historic Landmarks  Commission’s </a:t>
            </a:r>
            <a:r>
              <a:rPr lang="en-US" sz="1100" b="1" dirty="0">
                <a:latin typeface="Arial" panose="020B0604020202020204" pitchFamily="34" charset="0"/>
                <a:cs typeface="Arial" panose="020B0604020202020204" pitchFamily="34" charset="0"/>
              </a:rPr>
              <a:t>decision to approve </a:t>
            </a:r>
            <a:r>
              <a:rPr lang="en-US" sz="1100" dirty="0">
                <a:latin typeface="Arial" panose="020B0604020202020204" pitchFamily="34" charset="0"/>
                <a:cs typeface="Arial" panose="020B0604020202020204" pitchFamily="34" charset="0"/>
              </a:rPr>
              <a:t>the land use review.</a:t>
            </a:r>
          </a:p>
          <a:p>
            <a:pPr marL="342900" indent="-342900">
              <a:spcBef>
                <a:spcPts val="0"/>
              </a:spcBef>
              <a:spcAft>
                <a:spcPts val="1200"/>
              </a:spcAft>
              <a:buFont typeface="+mj-lt"/>
              <a:buAutoNum type="arabicPeriod"/>
              <a:defRPr/>
            </a:pPr>
            <a:r>
              <a:rPr lang="en-US" sz="1100" b="1" dirty="0">
                <a:latin typeface="Arial" panose="020B0604020202020204" pitchFamily="34" charset="0"/>
                <a:cs typeface="Arial" panose="020B0604020202020204" pitchFamily="34" charset="0"/>
              </a:rPr>
              <a:t>Deny the appeal, and uphold the </a:t>
            </a:r>
            <a:r>
              <a:rPr lang="en-US" sz="1100" b="1" kern="1200" dirty="0">
                <a:solidFill>
                  <a:schemeClr val="tx1"/>
                </a:solidFill>
                <a:latin typeface="Arial" panose="020B0604020202020204" pitchFamily="34" charset="0"/>
                <a:ea typeface="+mn-ea"/>
                <a:cs typeface="Arial" panose="020B0604020202020204" pitchFamily="34" charset="0"/>
              </a:rPr>
              <a:t>Historic Landmarks  Commission’s </a:t>
            </a:r>
            <a:r>
              <a:rPr lang="en-US" sz="1100" b="1" dirty="0">
                <a:latin typeface="Arial" panose="020B0604020202020204" pitchFamily="34" charset="0"/>
                <a:cs typeface="Arial" panose="020B0604020202020204" pitchFamily="34" charset="0"/>
              </a:rPr>
              <a:t>decision to approve</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with additional conditions of approval</a:t>
            </a:r>
            <a:r>
              <a:rPr lang="en-US" altLang="en-US" sz="1100" dirty="0">
                <a:highlight>
                  <a:srgbClr val="FFFF00"/>
                </a:highlight>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the land use review.</a:t>
            </a:r>
            <a:endParaRPr lang="en-US" sz="1100" b="1" kern="1200" dirty="0">
              <a:solidFill>
                <a:schemeClr val="tx1"/>
              </a:solidFill>
              <a:latin typeface="Arial" panose="020B0604020202020204" pitchFamily="34" charset="0"/>
              <a:ea typeface="+mn-ea"/>
              <a:cs typeface="Arial" panose="020B0604020202020204" pitchFamily="34" charset="0"/>
            </a:endParaRPr>
          </a:p>
          <a:p>
            <a:pPr marL="342900" indent="-342900">
              <a:spcBef>
                <a:spcPts val="0"/>
              </a:spcBef>
              <a:spcAft>
                <a:spcPts val="1200"/>
              </a:spcAft>
              <a:buFont typeface="+mj-lt"/>
              <a:buAutoNum type="arabicPeriod"/>
              <a:defRPr/>
            </a:pPr>
            <a:r>
              <a:rPr lang="en-US" sz="1100" b="1" kern="1200" dirty="0">
                <a:solidFill>
                  <a:schemeClr val="tx1"/>
                </a:solidFill>
                <a:latin typeface="Arial" panose="020B0604020202020204" pitchFamily="34" charset="0"/>
                <a:ea typeface="+mn-ea"/>
                <a:cs typeface="Arial" panose="020B0604020202020204" pitchFamily="34" charset="0"/>
              </a:rPr>
              <a:t>Grant the appeal, and overturn the Historic Landmarks Commission’s </a:t>
            </a:r>
            <a:r>
              <a:rPr lang="en-US" sz="1100" b="1" dirty="0">
                <a:latin typeface="Arial" panose="020B0604020202020204" pitchFamily="34" charset="0"/>
                <a:cs typeface="Arial" panose="020B0604020202020204" pitchFamily="34" charset="0"/>
              </a:rPr>
              <a:t>decision to approve </a:t>
            </a:r>
            <a:r>
              <a:rPr lang="en-US" sz="1100" dirty="0">
                <a:latin typeface="Arial" panose="020B0604020202020204" pitchFamily="34" charset="0"/>
                <a:cs typeface="Arial" panose="020B0604020202020204" pitchFamily="34" charset="0"/>
              </a:rPr>
              <a:t>the land use review, thereby denying the proposal.</a:t>
            </a:r>
          </a:p>
          <a:p>
            <a:pPr>
              <a:spcBef>
                <a:spcPct val="0"/>
              </a:spcBef>
              <a:defRPr/>
            </a:pPr>
            <a:endParaRPr lang="en-US" sz="1600" dirty="0">
              <a:latin typeface="Calibri" panose="020F0502020204030204" pitchFamily="34" charset="0"/>
            </a:endParaRPr>
          </a:p>
          <a:p>
            <a:pPr>
              <a:spcBef>
                <a:spcPct val="0"/>
              </a:spcBef>
              <a:defRPr/>
            </a:pPr>
            <a:r>
              <a:rPr lang="en-US" sz="1600" dirty="0">
                <a:latin typeface="Calibri" panose="020F0502020204030204" pitchFamily="34" charset="0"/>
              </a:rPr>
              <a:t>This concludes the staff presentation.</a:t>
            </a:r>
          </a:p>
          <a:p>
            <a:endParaRPr lang="en-US" altLang="en-US" sz="1600" kern="1200" dirty="0">
              <a:solidFill>
                <a:schemeClr val="tx1"/>
              </a:solidFill>
              <a:latin typeface="+mn-lt"/>
              <a:ea typeface="+mn-ea"/>
              <a:cs typeface="+mn-cs"/>
            </a:endParaRPr>
          </a:p>
          <a:p>
            <a:pPr marL="0" indent="0">
              <a:spcBef>
                <a:spcPct val="0"/>
              </a:spcBef>
              <a:buFont typeface="+mj-lt"/>
              <a:buNone/>
              <a:defRPr/>
            </a:pPr>
            <a:endParaRPr lang="en-US" dirty="0">
              <a:latin typeface="Calibri" panose="020F0502020204030204" pitchFamily="34" charset="0"/>
            </a:endParaRP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32</a:t>
            </a:fld>
            <a:endParaRPr lang="en-US"/>
          </a:p>
        </p:txBody>
      </p:sp>
    </p:spTree>
    <p:extLst>
      <p:ext uri="{BB962C8B-B14F-4D97-AF65-F5344CB8AC3E}">
        <p14:creationId xmlns:p14="http://schemas.microsoft.com/office/powerpoint/2010/main" val="847695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of my presentation, Any questions for me?</a:t>
            </a:r>
          </a:p>
        </p:txBody>
      </p:sp>
      <p:sp>
        <p:nvSpPr>
          <p:cNvPr id="4" name="Slide Number Placeholder 3"/>
          <p:cNvSpPr>
            <a:spLocks noGrp="1"/>
          </p:cNvSpPr>
          <p:nvPr>
            <p:ph type="sldNum" sz="quarter" idx="10"/>
          </p:nvPr>
        </p:nvSpPr>
        <p:spPr/>
        <p:txBody>
          <a:bodyPr/>
          <a:lstStyle/>
          <a:p>
            <a:fld id="{41F63024-631A-4DA4-BE5E-4741EAA44F2C}" type="slidenum">
              <a:rPr lang="en-US" smtClean="0"/>
              <a:t>33</a:t>
            </a:fld>
            <a:endParaRPr lang="en-US"/>
          </a:p>
        </p:txBody>
      </p:sp>
    </p:spTree>
    <p:extLst>
      <p:ext uri="{BB962C8B-B14F-4D97-AF65-F5344CB8AC3E}">
        <p14:creationId xmlns:p14="http://schemas.microsoft.com/office/powerpoint/2010/main" val="350362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63024-631A-4DA4-BE5E-4741EAA44F2C}" type="slidenum">
              <a:rPr lang="en-US" smtClean="0"/>
              <a:t>34</a:t>
            </a:fld>
            <a:endParaRPr lang="en-US"/>
          </a:p>
        </p:txBody>
      </p:sp>
    </p:spTree>
    <p:extLst>
      <p:ext uri="{BB962C8B-B14F-4D97-AF65-F5344CB8AC3E}">
        <p14:creationId xmlns:p14="http://schemas.microsoft.com/office/powerpoint/2010/main" val="658020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35</a:t>
            </a:fld>
            <a:endParaRPr lang="en-US"/>
          </a:p>
        </p:txBody>
      </p:sp>
    </p:spTree>
    <p:extLst>
      <p:ext uri="{BB962C8B-B14F-4D97-AF65-F5344CB8AC3E}">
        <p14:creationId xmlns:p14="http://schemas.microsoft.com/office/powerpoint/2010/main" val="2856500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panose="020B0604020202020204" pitchFamily="34" charset="0"/>
                <a:cs typeface="Arial" panose="020B0604020202020204" pitchFamily="34" charset="0"/>
              </a:rPr>
              <a:t>An outline of the proposal’s procedural history is shown on screen. In short, there has been a required pre-application conference in December 2017, three voluntary Design Advice Request hearings in January, February and April , 2018, and two Design Review hearings during the fall of 2018, because the record was requested to be held open at the first hearing. The proposal was approved on </a:t>
            </a:r>
            <a:r>
              <a:rPr lang="en-US" sz="1100" dirty="0">
                <a:latin typeface="Arial" panose="020B0604020202020204" pitchFamily="34" charset="0"/>
                <a:cs typeface="Arial" panose="020B0604020202020204" pitchFamily="34" charset="0"/>
              </a:rPr>
              <a:t>September 24, 2018 </a:t>
            </a:r>
            <a:r>
              <a:rPr lang="en-US" altLang="en-US" sz="1100" dirty="0">
                <a:latin typeface="Arial" panose="020B0604020202020204" pitchFamily="34" charset="0"/>
                <a:cs typeface="Arial" panose="020B0604020202020204" pitchFamily="34" charset="0"/>
              </a:rPr>
              <a:t>by a vote of 5 to 1.</a:t>
            </a:r>
          </a:p>
          <a:p>
            <a:pPr>
              <a:spcBef>
                <a:spcPct val="0"/>
              </a:spcBef>
            </a:pPr>
            <a:endParaRPr lang="en-US" altLang="en-US" sz="1100" dirty="0">
              <a:latin typeface="Arial" panose="020B0604020202020204" pitchFamily="34" charset="0"/>
              <a:cs typeface="Arial" panose="020B0604020202020204" pitchFamily="34" charset="0"/>
            </a:endParaRPr>
          </a:p>
          <a:p>
            <a:pPr>
              <a:spcBef>
                <a:spcPct val="0"/>
              </a:spcBef>
            </a:pPr>
            <a:r>
              <a:rPr lang="en-US" altLang="en-US" sz="1100" dirty="0">
                <a:latin typeface="Arial" panose="020B0604020202020204" pitchFamily="34" charset="0"/>
                <a:cs typeface="Arial" panose="020B0604020202020204" pitchFamily="34" charset="0"/>
              </a:rPr>
              <a:t>The appeals were both filed on October 22, 2018.</a:t>
            </a:r>
          </a:p>
          <a:p>
            <a:pPr>
              <a:spcBef>
                <a:spcPct val="0"/>
              </a:spcBef>
            </a:pPr>
            <a:endParaRPr lang="en-US"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36</a:t>
            </a:fld>
            <a:endParaRPr lang="en-US"/>
          </a:p>
        </p:txBody>
      </p:sp>
    </p:spTree>
    <p:extLst>
      <p:ext uri="{BB962C8B-B14F-4D97-AF65-F5344CB8AC3E}">
        <p14:creationId xmlns:p14="http://schemas.microsoft.com/office/powerpoint/2010/main" val="237195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100" dirty="0">
                <a:latin typeface="Arial" panose="020B0604020202020204" pitchFamily="34" charset="0"/>
                <a:cs typeface="Arial" panose="020B0604020202020204" pitchFamily="34" charset="0"/>
              </a:rPr>
              <a:t>Here is a zoning map with an overlay showing patterns of zoning:</a:t>
            </a:r>
          </a:p>
          <a:p>
            <a:pPr>
              <a:defRPr/>
            </a:pPr>
            <a:endParaRPr lang="en-US" altLang="en-US" sz="1100" dirty="0">
              <a:latin typeface="Arial" panose="020B0604020202020204" pitchFamily="34" charset="0"/>
              <a:cs typeface="Arial" panose="020B0604020202020204" pitchFamily="34" charset="0"/>
            </a:endParaRPr>
          </a:p>
          <a:p>
            <a:pPr>
              <a:defRPr/>
            </a:pPr>
            <a:r>
              <a:rPr lang="en-US" altLang="en-US" sz="1100" dirty="0">
                <a:latin typeface="Arial" panose="020B0604020202020204" pitchFamily="34" charset="0"/>
                <a:cs typeface="Arial" panose="020B0604020202020204" pitchFamily="34" charset="0"/>
              </a:rPr>
              <a:t>-   Employment is indicated in purple (located towards I-405 and to the north of site),</a:t>
            </a:r>
          </a:p>
          <a:p>
            <a:pPr marL="171450" indent="-171450">
              <a:buFontTx/>
              <a:buChar char="-"/>
              <a:defRPr/>
            </a:pPr>
            <a:r>
              <a:rPr lang="en-US" altLang="en-US" sz="1100" dirty="0">
                <a:latin typeface="Arial" panose="020B0604020202020204" pitchFamily="34" charset="0"/>
                <a:cs typeface="Arial" panose="020B0604020202020204" pitchFamily="34" charset="0"/>
              </a:rPr>
              <a:t>Commercial  in red (generally grouped along more major streets such as Glisan to the south, 16</a:t>
            </a:r>
            <a:r>
              <a:rPr lang="en-US" altLang="en-US" sz="1100" baseline="30000" dirty="0">
                <a:latin typeface="Arial" panose="020B0604020202020204" pitchFamily="34" charset="0"/>
                <a:cs typeface="Arial" panose="020B0604020202020204" pitchFamily="34" charset="0"/>
              </a:rPr>
              <a:t>th</a:t>
            </a:r>
            <a:r>
              <a:rPr lang="en-US" altLang="en-US" sz="1100" dirty="0">
                <a:latin typeface="Arial" panose="020B0604020202020204" pitchFamily="34" charset="0"/>
                <a:cs typeface="Arial" panose="020B0604020202020204" pitchFamily="34" charset="0"/>
              </a:rPr>
              <a:t> to the east, as well as 18 &amp; 19</a:t>
            </a:r>
            <a:r>
              <a:rPr lang="en-US" altLang="en-US" sz="1100" baseline="30000" dirty="0">
                <a:latin typeface="Arial" panose="020B0604020202020204" pitchFamily="34" charset="0"/>
                <a:cs typeface="Arial" panose="020B0604020202020204" pitchFamily="34" charset="0"/>
              </a:rPr>
              <a:t>th </a:t>
            </a:r>
            <a:r>
              <a:rPr lang="en-US" altLang="en-US" sz="1100" dirty="0">
                <a:latin typeface="Arial" panose="020B0604020202020204" pitchFamily="34" charset="0"/>
                <a:cs typeface="Arial" panose="020B0604020202020204" pitchFamily="34" charset="0"/>
              </a:rPr>
              <a:t>towards the north) . </a:t>
            </a:r>
          </a:p>
          <a:p>
            <a:pPr marL="171450" indent="-171450">
              <a:buFontTx/>
              <a:buChar char="-"/>
              <a:defRPr/>
            </a:pPr>
            <a:r>
              <a:rPr lang="en-US" altLang="en-US" sz="1100" dirty="0">
                <a:latin typeface="Arial" panose="020B0604020202020204" pitchFamily="34" charset="0"/>
                <a:cs typeface="Arial" panose="020B0604020202020204" pitchFamily="34" charset="0"/>
              </a:rPr>
              <a:t>Couch Park to the west of the site is zoned Open space, noted in green. </a:t>
            </a:r>
          </a:p>
          <a:p>
            <a:pPr marL="171450" indent="-171450">
              <a:buFontTx/>
              <a:buChar char="-"/>
              <a:defRPr/>
            </a:pPr>
            <a:r>
              <a:rPr lang="en-US" altLang="en-US" sz="1100" dirty="0">
                <a:latin typeface="Arial" panose="020B0604020202020204" pitchFamily="34" charset="0"/>
                <a:cs typeface="Arial" panose="020B0604020202020204" pitchFamily="34" charset="0"/>
              </a:rPr>
              <a:t>The site itself sits in a mainly residential zoned pocket, but employment zoning does abut the site on the northeastern corner of the block.</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37</a:t>
            </a:fld>
            <a:endParaRPr lang="en-US"/>
          </a:p>
        </p:txBody>
      </p:sp>
    </p:spTree>
    <p:extLst>
      <p:ext uri="{BB962C8B-B14F-4D97-AF65-F5344CB8AC3E}">
        <p14:creationId xmlns:p14="http://schemas.microsoft.com/office/powerpoint/2010/main" val="3651705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endParaRPr lang="en-US" sz="11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38</a:t>
            </a:fld>
            <a:endParaRPr lang="en-US"/>
          </a:p>
        </p:txBody>
      </p:sp>
    </p:spTree>
    <p:extLst>
      <p:ext uri="{BB962C8B-B14F-4D97-AF65-F5344CB8AC3E}">
        <p14:creationId xmlns:p14="http://schemas.microsoft.com/office/powerpoint/2010/main" val="331091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altLang="en-US" dirty="0">
                <a:latin typeface="Arial" panose="020B0604020202020204" pitchFamily="34" charset="0"/>
                <a:cs typeface="Arial" panose="020B0604020202020204" pitchFamily="34" charset="0"/>
              </a:rPr>
              <a:t>The subject site is located in NW Portland, in the Northwest Plan District and the Alphabet Historic </a:t>
            </a:r>
            <a:r>
              <a:rPr lang="en-US" altLang="en-US" dirty="0"/>
              <a:t>District</a:t>
            </a:r>
            <a:r>
              <a:rPr lang="en-US" altLang="en-US" dirty="0">
                <a:solidFill>
                  <a:srgbClr val="FF0000"/>
                </a:solidFill>
              </a:rPr>
              <a:t>. </a:t>
            </a:r>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4</a:t>
            </a:fld>
            <a:endParaRPr lang="en-US"/>
          </a:p>
        </p:txBody>
      </p:sp>
    </p:spTree>
    <p:extLst>
      <p:ext uri="{BB962C8B-B14F-4D97-AF65-F5344CB8AC3E}">
        <p14:creationId xmlns:p14="http://schemas.microsoft.com/office/powerpoint/2010/main" val="28089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altLang="en-US" dirty="0">
                <a:latin typeface="Arial" panose="020B0604020202020204" pitchFamily="34" charset="0"/>
                <a:cs typeface="Arial" panose="020B0604020202020204" pitchFamily="34" charset="0"/>
              </a:rPr>
              <a:t>The site is zoned RH, which is short for High Density Residential.</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5</a:t>
            </a:fld>
            <a:endParaRPr lang="en-US"/>
          </a:p>
        </p:txBody>
      </p:sp>
    </p:spTree>
    <p:extLst>
      <p:ext uri="{BB962C8B-B14F-4D97-AF65-F5344CB8AC3E}">
        <p14:creationId xmlns:p14="http://schemas.microsoft.com/office/powerpoint/2010/main" val="144669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Because the site lies within the Alphabet Historic District, it has a Historic Resource Protection Overlay. Directly on the site lies the Buck-Prager Building, indicated in solid red, which is considered a Contributing Resource to the district. Historic Resources close by include:</a:t>
            </a:r>
          </a:p>
          <a:p>
            <a:pPr marL="171450" indent="-171450">
              <a:buFont typeface="Arial" panose="020B0604020202020204" pitchFamily="34" charset="0"/>
              <a:buChar char="•"/>
              <a:defRPr/>
            </a:pPr>
            <a:r>
              <a:rPr lang="en-US" altLang="en-US" sz="1100" dirty="0">
                <a:latin typeface="Arial" panose="020B0604020202020204" pitchFamily="34" charset="0"/>
                <a:cs typeface="Arial" panose="020B0604020202020204" pitchFamily="34" charset="0"/>
              </a:rPr>
              <a:t>To the north and south of the site, across NW Hoyt and NW Irving, are Individually listed landmark structures (indicated by brown dots)..</a:t>
            </a:r>
          </a:p>
          <a:p>
            <a:pPr marL="171450" indent="-171450">
              <a:buFont typeface="Arial" panose="020B0604020202020204" pitchFamily="34" charset="0"/>
              <a:buChar char="•"/>
              <a:defRPr/>
            </a:pPr>
            <a:r>
              <a:rPr lang="en-US" altLang="en-US" sz="1100" dirty="0">
                <a:latin typeface="Arial" panose="020B0604020202020204" pitchFamily="34" charset="0"/>
                <a:cs typeface="Arial" panose="020B0604020202020204" pitchFamily="34" charset="0"/>
              </a:rPr>
              <a:t>To the west of the site, across NW 18</a:t>
            </a:r>
            <a:r>
              <a:rPr lang="en-US" altLang="en-US" sz="1100" baseline="30000" dirty="0">
                <a:latin typeface="Arial" panose="020B0604020202020204" pitchFamily="34" charset="0"/>
                <a:cs typeface="Arial" panose="020B0604020202020204" pitchFamily="34" charset="0"/>
              </a:rPr>
              <a:t>th </a:t>
            </a:r>
            <a:r>
              <a:rPr lang="en-US" altLang="en-US" sz="1100" kern="1200" baseline="30000" dirty="0">
                <a:solidFill>
                  <a:schemeClr val="tx1"/>
                </a:solidFill>
                <a:latin typeface="Arial" panose="020B0604020202020204" pitchFamily="34" charset="0"/>
                <a:ea typeface="+mn-ea"/>
                <a:cs typeface="Arial" panose="020B0604020202020204" pitchFamily="34" charset="0"/>
              </a:rPr>
              <a:t>, </a:t>
            </a:r>
            <a:r>
              <a:rPr lang="en-US" altLang="en-US" sz="1100" kern="1200" dirty="0">
                <a:solidFill>
                  <a:schemeClr val="tx1"/>
                </a:solidFill>
                <a:latin typeface="Arial" panose="020B0604020202020204" pitchFamily="34" charset="0"/>
                <a:ea typeface="+mn-ea"/>
                <a:cs typeface="Arial" panose="020B0604020202020204" pitchFamily="34" charset="0"/>
              </a:rPr>
              <a:t>are Contributing </a:t>
            </a:r>
            <a:r>
              <a:rPr lang="en-US" altLang="en-US" sz="1100" dirty="0">
                <a:latin typeface="Arial" panose="020B0604020202020204" pitchFamily="34" charset="0"/>
                <a:cs typeface="Arial" panose="020B0604020202020204" pitchFamily="34" charset="0"/>
              </a:rPr>
              <a:t>Resources (indicated by blue shading).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dirty="0">
                <a:latin typeface="Arial" panose="020B0604020202020204" pitchFamily="34" charset="0"/>
                <a:cs typeface="Arial" panose="020B0604020202020204" pitchFamily="34" charset="0"/>
              </a:rPr>
              <a:t>Non-contributing development is indicated in yellow.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1F63024-631A-4DA4-BE5E-4741EAA44F2C}" type="slidenum">
              <a:rPr lang="en-US" smtClean="0"/>
              <a:t>6</a:t>
            </a:fld>
            <a:endParaRPr lang="en-US"/>
          </a:p>
        </p:txBody>
      </p:sp>
    </p:spTree>
    <p:extLst>
      <p:ext uri="{BB962C8B-B14F-4D97-AF65-F5344CB8AC3E}">
        <p14:creationId xmlns:p14="http://schemas.microsoft.com/office/powerpoint/2010/main" val="29887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en-US" sz="1100" b="1" dirty="0">
                <a:latin typeface="Arial" panose="020B0604020202020204" pitchFamily="34" charset="0"/>
                <a:cs typeface="Arial" panose="020B0604020202020204" pitchFamily="34" charset="0"/>
              </a:rPr>
              <a:t>Zoning allowances include:</a:t>
            </a:r>
          </a:p>
          <a:p>
            <a:pPr marL="0" indent="0">
              <a:buFont typeface="Arial" panose="020B0604020202020204" pitchFamily="34" charset="0"/>
              <a:buNone/>
            </a:pPr>
            <a:r>
              <a:rPr lang="en-US" altLang="en-US" sz="1100" b="0" dirty="0">
                <a:latin typeface="Arial" panose="020B0604020202020204" pitchFamily="34" charset="0"/>
                <a:cs typeface="Arial" panose="020B0604020202020204" pitchFamily="34" charset="0"/>
              </a:rPr>
              <a:t>A base floor area ratio, or FAR, of </a:t>
            </a:r>
            <a:r>
              <a:rPr lang="en-US" sz="1100" b="0" kern="1200" dirty="0">
                <a:solidFill>
                  <a:schemeClr val="tx1"/>
                </a:solidFill>
                <a:effectLst/>
                <a:latin typeface="Arial" panose="020B0604020202020204" pitchFamily="34" charset="0"/>
                <a:ea typeface="+mn-ea"/>
                <a:cs typeface="Arial" panose="020B0604020202020204" pitchFamily="34" charset="0"/>
              </a:rPr>
              <a:t>a maximum 4:1. For proposals meeting Inclusionary Housing requirements, a FAR of up to 5:1 is allowed. </a:t>
            </a:r>
            <a:r>
              <a:rPr lang="en-US" altLang="en-US" sz="1100" b="0" kern="1200" dirty="0">
                <a:solidFill>
                  <a:schemeClr val="tx1"/>
                </a:solidFill>
                <a:effectLst/>
                <a:latin typeface="Arial" panose="020B0604020202020204" pitchFamily="34" charset="0"/>
                <a:ea typeface="+mn-ea"/>
                <a:cs typeface="Arial" panose="020B0604020202020204" pitchFamily="34" charset="0"/>
              </a:rPr>
              <a:t>The proposal is well under that, at 3.6:1.</a:t>
            </a:r>
          </a:p>
          <a:p>
            <a:pPr marL="171450" indent="-171450">
              <a:buFont typeface="Arial" panose="020B0604020202020204" pitchFamily="34" charset="0"/>
              <a:buChar char="•"/>
            </a:pPr>
            <a:endParaRPr lang="en-US" sz="11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100" b="0" kern="1200" dirty="0">
                <a:solidFill>
                  <a:schemeClr val="tx1"/>
                </a:solidFill>
                <a:effectLst/>
                <a:latin typeface="Arial" panose="020B0604020202020204" pitchFamily="34" charset="0"/>
                <a:ea typeface="+mn-ea"/>
                <a:cs typeface="Arial" panose="020B0604020202020204" pitchFamily="34" charset="0"/>
              </a:rPr>
              <a:t>The maximum allowed of height is 75’. </a:t>
            </a:r>
            <a:r>
              <a:rPr lang="en-US" altLang="en-US" sz="1100" b="0" kern="1200" dirty="0">
                <a:solidFill>
                  <a:schemeClr val="tx1"/>
                </a:solidFill>
                <a:effectLst/>
                <a:latin typeface="Arial" panose="020B0604020202020204" pitchFamily="34" charset="0"/>
                <a:ea typeface="+mn-ea"/>
                <a:cs typeface="Arial" panose="020B0604020202020204" pitchFamily="34" charset="0"/>
              </a:rPr>
              <a:t>The proposal is well under that, at 58’.</a:t>
            </a:r>
            <a:endParaRPr lang="en-US" altLang="en-US" sz="11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This proposal is also subject </a:t>
            </a:r>
            <a:r>
              <a:rPr lang="en-US" altLang="en-US" sz="1100" b="1" dirty="0">
                <a:latin typeface="Arial" panose="020B0604020202020204" pitchFamily="34" charset="0"/>
                <a:cs typeface="Arial" panose="020B0604020202020204" pitchFamily="34" charset="0"/>
              </a:rPr>
              <a:t>to Inclusionary Housing requirements</a:t>
            </a:r>
            <a:r>
              <a:rPr lang="en-US" altLang="en-US" sz="1100" b="0" dirty="0">
                <a:latin typeface="Arial" panose="020B0604020202020204" pitchFamily="34" charset="0"/>
                <a:cs typeface="Arial" panose="020B0604020202020204" pitchFamily="34" charset="0"/>
              </a:rPr>
              <a:t> under zoning code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Chapter 33.245, Inclusionary Housing. This chapter requires:</a:t>
            </a:r>
          </a:p>
          <a:p>
            <a:pPr marL="171450" indent="-171450">
              <a:buFontTx/>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New buildings with 20 or more dwelling units; and</a:t>
            </a:r>
          </a:p>
          <a:p>
            <a:pPr marL="171450" indent="-171450">
              <a:buFontTx/>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Alterations to existing buildings that add 20 or more dwelling units.</a:t>
            </a:r>
          </a:p>
          <a:p>
            <a:pPr marL="0" indent="0">
              <a:buFontTx/>
              <a:buNone/>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to provide Affordable dwelling units at prescribes rates.</a:t>
            </a:r>
          </a:p>
          <a:p>
            <a:pPr marL="0" indent="0">
              <a:buFontTx/>
              <a:buNone/>
            </a:pPr>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(PAUSE)</a:t>
            </a:r>
            <a:endParaRPr lang="en-US" altLang="en-US" sz="1100" dirty="0">
              <a:latin typeface="Arial" panose="020B0604020202020204" pitchFamily="34" charset="0"/>
              <a:cs typeface="Arial" panose="020B0604020202020204" pitchFamily="34" charset="0"/>
            </a:endParaRPr>
          </a:p>
          <a:p>
            <a:pPr marL="0" indent="0">
              <a:buFontTx/>
              <a:buNone/>
            </a:pPr>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FontTx/>
              <a:buNone/>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Those rates include:</a:t>
            </a:r>
          </a:p>
          <a:p>
            <a:pPr marL="0" indent="0">
              <a:buFontTx/>
              <a:buNone/>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(1) 8 percent of the total dwelling units must be affordable to those earning no more than 60 percent of the area median family income; or</a:t>
            </a:r>
          </a:p>
          <a:p>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(2) 15 percent of the total number of dwelling units must be affordable to those earning no more than 80 percent of the area median family income.</a:t>
            </a:r>
          </a:p>
        </p:txBody>
      </p:sp>
      <p:sp>
        <p:nvSpPr>
          <p:cNvPr id="4" name="Slide Number Placeholder 3"/>
          <p:cNvSpPr>
            <a:spLocks noGrp="1"/>
          </p:cNvSpPr>
          <p:nvPr>
            <p:ph type="sldNum" sz="quarter" idx="10"/>
          </p:nvPr>
        </p:nvSpPr>
        <p:spPr/>
        <p:txBody>
          <a:bodyPr/>
          <a:lstStyle/>
          <a:p>
            <a:fld id="{41F63024-631A-4DA4-BE5E-4741EAA44F2C}" type="slidenum">
              <a:rPr lang="en-US" smtClean="0"/>
              <a:t>7</a:t>
            </a:fld>
            <a:endParaRPr lang="en-US"/>
          </a:p>
        </p:txBody>
      </p:sp>
    </p:spTree>
    <p:extLst>
      <p:ext uri="{BB962C8B-B14F-4D97-AF65-F5344CB8AC3E}">
        <p14:creationId xmlns:p14="http://schemas.microsoft.com/office/powerpoint/2010/main" val="204545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cs typeface="Arial" panose="020B0604020202020204" pitchFamily="34" charset="0"/>
              </a:rPr>
              <a:t>Adjacent to the site, the NE corner of the block is zoned EG1, which has different zoning allowances than the RH zone. A modification is requested to landscaping setback for the proposed loading space adjacent to this property. I will speak more about this Modification in a later slide.</a:t>
            </a:r>
          </a:p>
          <a:p>
            <a:r>
              <a:rPr lang="en-US" altLang="en-US" sz="1100" dirty="0">
                <a:latin typeface="Arial" panose="020B0604020202020204" pitchFamily="34" charset="0"/>
                <a:cs typeface="Arial" panose="020B0604020202020204" pitchFamily="34" charset="0"/>
              </a:rPr>
              <a:t>  </a:t>
            </a:r>
          </a:p>
          <a:p>
            <a:r>
              <a:rPr lang="en-US" altLang="en-US" sz="1100" dirty="0">
                <a:latin typeface="Arial" panose="020B0604020202020204" pitchFamily="34" charset="0"/>
                <a:cs typeface="Arial" panose="020B0604020202020204" pitchFamily="34" charset="0"/>
              </a:rPr>
              <a:t>Zoning allowances for this zone include:</a:t>
            </a:r>
          </a:p>
          <a:p>
            <a:pPr marL="171450" indent="-171450">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FAR 3:1 and height of 45’,</a:t>
            </a:r>
          </a:p>
          <a:p>
            <a:pPr marL="171450" indent="-171450">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Required Side setbacks, which vary from 5’ to 14’ depending on size of the building wall.</a:t>
            </a:r>
          </a:p>
          <a:p>
            <a:pPr marL="171450" indent="-171450">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Required Landscape buffers at side lot lines of 5’ of L3 if wall is less than 15’ high, and 10’ of L3 if wall is over 16’ in height.</a:t>
            </a:r>
          </a:p>
          <a:p>
            <a:pPr>
              <a:spcBef>
                <a:spcPct val="0"/>
              </a:spcBef>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a:spcBef>
                <a:spcPct val="0"/>
              </a:spcBef>
            </a:pPr>
            <a:r>
              <a:rPr lang="en-US" sz="1100" kern="1200" dirty="0">
                <a:solidFill>
                  <a:schemeClr val="tx1"/>
                </a:solidFill>
                <a:effectLst/>
                <a:latin typeface="Arial" panose="020B0604020202020204" pitchFamily="34" charset="0"/>
                <a:ea typeface="+mn-ea"/>
                <a:cs typeface="Arial" panose="020B0604020202020204" pitchFamily="34" charset="0"/>
              </a:rPr>
              <a:t>(PAUSE)</a:t>
            </a:r>
          </a:p>
          <a:p>
            <a:pPr marL="0" indent="0">
              <a:buFont typeface="Arial" panose="020B0604020202020204" pitchFamily="34" charset="0"/>
              <a:buNone/>
            </a:pPr>
            <a:endParaRPr lang="en-US" altLang="en-US" sz="1100" dirty="0">
              <a:latin typeface="Arial" panose="020B0604020202020204" pitchFamily="34" charset="0"/>
              <a:cs typeface="Arial" panose="020B0604020202020204" pitchFamily="34" charset="0"/>
            </a:endParaRPr>
          </a:p>
          <a:p>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8</a:t>
            </a:fld>
            <a:endParaRPr lang="en-US"/>
          </a:p>
        </p:txBody>
      </p:sp>
    </p:spTree>
    <p:extLst>
      <p:ext uri="{BB962C8B-B14F-4D97-AF65-F5344CB8AC3E}">
        <p14:creationId xmlns:p14="http://schemas.microsoft.com/office/powerpoint/2010/main" val="336095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cs typeface="Arial" panose="020B0604020202020204" pitchFamily="34" charset="0"/>
              </a:rPr>
              <a:t>This land use review consists of three parts, each with its own approval criteria:</a:t>
            </a:r>
          </a:p>
          <a:p>
            <a:endParaRPr lang="en-US" altLang="en-US" sz="1100" b="1" dirty="0">
              <a:latin typeface="Arial" panose="020B0604020202020204" pitchFamily="34" charset="0"/>
              <a:cs typeface="Arial" panose="020B0604020202020204" pitchFamily="34" charset="0"/>
            </a:endParaRPr>
          </a:p>
          <a:p>
            <a:pPr marL="174625" marR="0" lvl="0" indent="-174625" algn="l" defTabSz="914400" rtl="0" eaLnBrk="1" fontAlgn="auto" latinLnBrk="0" hangingPunct="1">
              <a:lnSpc>
                <a:spcPct val="100000"/>
              </a:lnSpc>
              <a:spcBef>
                <a:spcPct val="0"/>
              </a:spcBef>
              <a:spcAft>
                <a:spcPts val="0"/>
              </a:spcAft>
              <a:buClrTx/>
              <a:buSzTx/>
              <a:buFont typeface="Arial" panose="020B0604020202020204" pitchFamily="34" charset="0"/>
              <a:buChar char="•"/>
              <a:tabLst>
                <a:tab pos="174625" algn="l"/>
              </a:tabLst>
              <a:defRPr/>
            </a:pPr>
            <a:r>
              <a:rPr lang="en-US" altLang="en-US" sz="1100" b="0" dirty="0">
                <a:latin typeface="Arial" panose="020B0604020202020204" pitchFamily="34" charset="0"/>
                <a:cs typeface="Arial" panose="020B0604020202020204" pitchFamily="34" charset="0"/>
              </a:rPr>
              <a:t>For the </a:t>
            </a:r>
            <a:r>
              <a:rPr lang="en-US" altLang="en-US" sz="1100" b="1" dirty="0">
                <a:latin typeface="Arial" panose="020B0604020202020204" pitchFamily="34" charset="0"/>
                <a:cs typeface="Arial" panose="020B0604020202020204" pitchFamily="34" charset="0"/>
              </a:rPr>
              <a:t>Historic Resource </a:t>
            </a:r>
            <a:r>
              <a:rPr lang="en-US" altLang="en-US" sz="1100" b="1" kern="1200" dirty="0">
                <a:solidFill>
                  <a:schemeClr val="tx1"/>
                </a:solidFill>
                <a:latin typeface="Arial" panose="020B0604020202020204" pitchFamily="34" charset="0"/>
                <a:ea typeface="+mn-ea"/>
                <a:cs typeface="Arial" panose="020B0604020202020204" pitchFamily="34" charset="0"/>
              </a:rPr>
              <a:t>Review</a:t>
            </a:r>
            <a:r>
              <a:rPr lang="en-US" altLang="en-US" sz="1100" kern="1200" dirty="0">
                <a:solidFill>
                  <a:schemeClr val="tx1"/>
                </a:solidFill>
                <a:latin typeface="Arial" panose="020B0604020202020204" pitchFamily="34" charset="0"/>
                <a:ea typeface="+mn-ea"/>
                <a:cs typeface="Arial" panose="020B0604020202020204" pitchFamily="34" charset="0"/>
              </a:rPr>
              <a:t>, the approval criteria are the Community Design Guidelines and the Historic Alphabet District Community Design Guidelines </a:t>
            </a:r>
            <a:r>
              <a:rPr lang="en-US" sz="1100" kern="1200" dirty="0">
                <a:solidFill>
                  <a:schemeClr val="tx1"/>
                </a:solidFill>
                <a:latin typeface="Arial" panose="020B0604020202020204" pitchFamily="34" charset="0"/>
                <a:ea typeface="+mn-ea"/>
                <a:cs typeface="Arial" panose="020B0604020202020204" pitchFamily="34" charset="0"/>
              </a:rPr>
              <a:t>Addendum, which is included in Appendix I of the CDG. </a:t>
            </a:r>
            <a:r>
              <a:rPr lang="en-US" altLang="en-US" sz="1100" kern="1200" dirty="0">
                <a:solidFill>
                  <a:schemeClr val="tx1"/>
                </a:solidFill>
                <a:latin typeface="Arial" panose="020B0604020202020204" pitchFamily="34" charset="0"/>
                <a:ea typeface="+mn-ea"/>
                <a:cs typeface="Arial" panose="020B0604020202020204" pitchFamily="34" charset="0"/>
              </a:rPr>
              <a:t>These documents are separate from the zoning code, but are referred to </a:t>
            </a:r>
            <a:r>
              <a:rPr lang="en-US" altLang="en-US" sz="1100" dirty="0">
                <a:latin typeface="Arial" panose="020B0604020202020204" pitchFamily="34" charset="0"/>
                <a:cs typeface="Arial" panose="020B0604020202020204" pitchFamily="34" charset="0"/>
              </a:rPr>
              <a:t>in zoning code section </a:t>
            </a:r>
            <a:r>
              <a:rPr lang="en-US" altLang="en-US" sz="1100" b="0" dirty="0">
                <a:latin typeface="Arial" panose="020B0604020202020204" pitchFamily="34" charset="0"/>
                <a:cs typeface="Arial" panose="020B0604020202020204" pitchFamily="34" charset="0"/>
              </a:rPr>
              <a:t>33.846.060.E.1.c </a:t>
            </a:r>
          </a:p>
          <a:p>
            <a:pPr marL="171450" indent="-171450">
              <a:buFont typeface="Arial" panose="020B0604020202020204" pitchFamily="34" charset="0"/>
              <a:buChar char="•"/>
            </a:pPr>
            <a:r>
              <a:rPr lang="en-US" altLang="en-US" sz="1100" b="0" dirty="0">
                <a:latin typeface="Arial" panose="020B0604020202020204" pitchFamily="34" charset="0"/>
                <a:cs typeface="Arial" panose="020B0604020202020204" pitchFamily="34" charset="0"/>
              </a:rPr>
              <a:t>For the </a:t>
            </a:r>
            <a:r>
              <a:rPr lang="en-US" altLang="en-US" sz="1100" b="1" dirty="0">
                <a:latin typeface="Arial" panose="020B0604020202020204" pitchFamily="34" charset="0"/>
                <a:cs typeface="Arial" panose="020B0604020202020204" pitchFamily="34" charset="0"/>
              </a:rPr>
              <a:t>2 requested Modifications</a:t>
            </a:r>
            <a:r>
              <a:rPr lang="en-US" altLang="en-US" sz="1100" dirty="0">
                <a:latin typeface="Arial" panose="020B0604020202020204" pitchFamily="34" charset="0"/>
                <a:cs typeface="Arial" panose="020B0604020202020204" pitchFamily="34" charset="0"/>
              </a:rPr>
              <a:t>, the approval criteria are found in zoning code section 33.846.070, Modifications Considered during Historic Resource </a:t>
            </a:r>
            <a:r>
              <a:rPr lang="en-US" altLang="en-US" sz="1100" kern="1200" dirty="0">
                <a:solidFill>
                  <a:schemeClr val="tx1"/>
                </a:solidFill>
                <a:latin typeface="Arial" panose="020B0604020202020204" pitchFamily="34" charset="0"/>
                <a:ea typeface="+mn-ea"/>
                <a:cs typeface="Arial" panose="020B0604020202020204" pitchFamily="34" charset="0"/>
              </a:rPr>
              <a:t>Review</a:t>
            </a:r>
            <a:r>
              <a:rPr lang="en-US" altLang="en-US" sz="1100" dirty="0">
                <a:latin typeface="Arial" panose="020B0604020202020204" pitchFamily="34" charset="0"/>
                <a:cs typeface="Arial" panose="020B0604020202020204" pitchFamily="34" charset="0"/>
              </a:rPr>
              <a:t>, </a:t>
            </a:r>
            <a:endParaRPr lang="en-US" altLang="en-US" sz="11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sz="1100" b="0" dirty="0">
                <a:latin typeface="Arial" panose="020B0604020202020204" pitchFamily="34" charset="0"/>
                <a:cs typeface="Arial" panose="020B0604020202020204" pitchFamily="34" charset="0"/>
              </a:rPr>
              <a:t>For the </a:t>
            </a:r>
            <a:r>
              <a:rPr lang="en-US" altLang="en-US" sz="1100" b="1" dirty="0">
                <a:latin typeface="Arial" panose="020B0604020202020204" pitchFamily="34" charset="0"/>
                <a:cs typeface="Arial" panose="020B0604020202020204" pitchFamily="34" charset="0"/>
              </a:rPr>
              <a:t>requested Adjustment</a:t>
            </a:r>
            <a:r>
              <a:rPr lang="en-US" altLang="en-US" sz="1100" dirty="0">
                <a:latin typeface="Arial" panose="020B0604020202020204" pitchFamily="34" charset="0"/>
                <a:cs typeface="Arial" panose="020B0604020202020204" pitchFamily="34" charset="0"/>
              </a:rPr>
              <a:t>, the approval </a:t>
            </a:r>
            <a:r>
              <a:rPr lang="en-US" altLang="en-US" sz="1100" kern="1200" dirty="0">
                <a:solidFill>
                  <a:schemeClr val="tx1"/>
                </a:solidFill>
                <a:latin typeface="Arial" panose="020B0604020202020204" pitchFamily="34" charset="0"/>
                <a:ea typeface="+mn-ea"/>
                <a:cs typeface="Arial" panose="020B0604020202020204" pitchFamily="34" charset="0"/>
              </a:rPr>
              <a:t>criteria</a:t>
            </a:r>
            <a:r>
              <a:rPr lang="en-US" altLang="en-US" sz="1100" dirty="0">
                <a:latin typeface="Arial" panose="020B0604020202020204" pitchFamily="34" charset="0"/>
                <a:cs typeface="Arial" panose="020B0604020202020204" pitchFamily="34" charset="0"/>
              </a:rPr>
              <a:t> are found in zoning code section 33.805.040.</a:t>
            </a:r>
          </a:p>
          <a:p>
            <a:endParaRPr lang="en-US" dirty="0"/>
          </a:p>
        </p:txBody>
      </p:sp>
      <p:sp>
        <p:nvSpPr>
          <p:cNvPr id="4" name="Slide Number Placeholder 3"/>
          <p:cNvSpPr>
            <a:spLocks noGrp="1"/>
          </p:cNvSpPr>
          <p:nvPr>
            <p:ph type="sldNum" sz="quarter" idx="10"/>
          </p:nvPr>
        </p:nvSpPr>
        <p:spPr/>
        <p:txBody>
          <a:bodyPr/>
          <a:lstStyle/>
          <a:p>
            <a:fld id="{41F63024-631A-4DA4-BE5E-4741EAA44F2C}" type="slidenum">
              <a:rPr lang="en-US" smtClean="0"/>
              <a:t>9</a:t>
            </a:fld>
            <a:endParaRPr lang="en-US"/>
          </a:p>
        </p:txBody>
      </p:sp>
    </p:spTree>
    <p:extLst>
      <p:ext uri="{BB962C8B-B14F-4D97-AF65-F5344CB8AC3E}">
        <p14:creationId xmlns:p14="http://schemas.microsoft.com/office/powerpoint/2010/main" val="308825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8A6-BA59-4A1E-B2AF-4DC1C9318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47F5-BADE-48B4-B6E8-18C7D2777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EDBF72-5E03-43D3-9FC3-1BABD7116700}"/>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5" name="Footer Placeholder 4">
            <a:extLst>
              <a:ext uri="{FF2B5EF4-FFF2-40B4-BE49-F238E27FC236}">
                <a16:creationId xmlns:a16="http://schemas.microsoft.com/office/drawing/2014/main" id="{F67CF6FE-FEDF-4AA2-828B-A532AD1C6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9D788-CC50-49EB-A4B6-4D06508BF840}"/>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110022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D3F4-1E29-413E-836C-81A15D6D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EF055-5B9C-490F-821F-F3B6DCC6E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BD1E-F8E0-4745-89D9-E339C73D44BB}"/>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5" name="Footer Placeholder 4">
            <a:extLst>
              <a:ext uri="{FF2B5EF4-FFF2-40B4-BE49-F238E27FC236}">
                <a16:creationId xmlns:a16="http://schemas.microsoft.com/office/drawing/2014/main" id="{4953A280-A46E-4EBE-BF02-A52CD13FE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1ECAA-1C1B-42F4-A742-47028424AD7F}"/>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100843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7BB44-CEDF-4F97-A571-9D806B883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E29B9-9E46-42B3-B0C2-F747B2F996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D9B3-99FD-4AF6-96E7-B12CE13897E5}"/>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5" name="Footer Placeholder 4">
            <a:extLst>
              <a:ext uri="{FF2B5EF4-FFF2-40B4-BE49-F238E27FC236}">
                <a16:creationId xmlns:a16="http://schemas.microsoft.com/office/drawing/2014/main" id="{BF1885A8-8DAF-48E9-927C-EA4E68A26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CEBD6-AD4B-4D61-B211-42A8CED2A96B}"/>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336649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2B5A41-E172-4019-8AA6-EF2670E834C2}"/>
              </a:ext>
            </a:extLst>
          </p:cNvPr>
          <p:cNvSpPr/>
          <p:nvPr userDrawn="1"/>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158A6-BA59-4A1E-B2AF-4DC1C9318ABA}"/>
              </a:ext>
            </a:extLst>
          </p:cNvPr>
          <p:cNvSpPr>
            <a:spLocks noGrp="1"/>
          </p:cNvSpPr>
          <p:nvPr>
            <p:ph type="ctrTitle" hasCustomPrompt="1"/>
          </p:nvPr>
        </p:nvSpPr>
        <p:spPr>
          <a:xfrm>
            <a:off x="5524791" y="4169294"/>
            <a:ext cx="6212379" cy="2387600"/>
          </a:xfrm>
        </p:spPr>
        <p:txBody>
          <a:bodyPr anchor="b">
            <a:normAutofit/>
          </a:bodyPr>
          <a:lstStyle>
            <a:lvl1pPr algn="r">
              <a:defRPr sz="4400" b="1">
                <a:solidFill>
                  <a:schemeClr val="bg1"/>
                </a:solidFill>
                <a:latin typeface="Arial" panose="020B0604020202020204" pitchFamily="34" charset="0"/>
                <a:cs typeface="Arial" panose="020B0604020202020204" pitchFamily="34" charset="0"/>
              </a:defRPr>
            </a:lvl1pPr>
          </a:lstStyle>
          <a:p>
            <a:r>
              <a:rPr lang="en-US" dirty="0"/>
              <a:t>Section Title Here</a:t>
            </a:r>
          </a:p>
        </p:txBody>
      </p:sp>
    </p:spTree>
    <p:extLst>
      <p:ext uri="{BB962C8B-B14F-4D97-AF65-F5344CB8AC3E}">
        <p14:creationId xmlns:p14="http://schemas.microsoft.com/office/powerpoint/2010/main" val="397821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AFA-F12F-41E9-8334-3E6658E21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4A6A3-C554-4215-9982-470118274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CB0D2-9582-4C19-997F-890AEAE5340E}"/>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5" name="Footer Placeholder 4">
            <a:extLst>
              <a:ext uri="{FF2B5EF4-FFF2-40B4-BE49-F238E27FC236}">
                <a16:creationId xmlns:a16="http://schemas.microsoft.com/office/drawing/2014/main" id="{06083DE0-7343-4C66-95F8-D951E1B47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6F37B-53B2-46F3-A731-504AB3401015}"/>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102314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64D-CD04-4AD5-91BD-6B9687BC8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757D5-50F7-4B89-AAC9-25CFD3467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4FF1D3-0BA4-4FD5-85D8-916B1E2B1432}"/>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5" name="Footer Placeholder 4">
            <a:extLst>
              <a:ext uri="{FF2B5EF4-FFF2-40B4-BE49-F238E27FC236}">
                <a16:creationId xmlns:a16="http://schemas.microsoft.com/office/drawing/2014/main" id="{C6FD1378-2A4C-4548-885B-B18521EAF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0BC5E-AEAD-41EA-9727-F1B6840371F8}"/>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419259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17FC-33A3-4690-92F6-9D7B511E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BE4C4-CD44-449F-84BC-2767C0E6AE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C3C7F-3A40-40E1-89DC-CBDF1849BC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7CCCE-68FB-47D1-AEE5-319945BF6F15}"/>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6" name="Footer Placeholder 5">
            <a:extLst>
              <a:ext uri="{FF2B5EF4-FFF2-40B4-BE49-F238E27FC236}">
                <a16:creationId xmlns:a16="http://schemas.microsoft.com/office/drawing/2014/main" id="{13F18CB8-BB46-4B0E-9D1E-55AF4B3EA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2C103-28E4-49E1-8245-5E48B6968978}"/>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21910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7CAC-F662-45C7-B079-46E65D6EE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F788-9ACD-4E00-953E-649680C6A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5DB4C-5C41-4E5E-B518-0C026EAC6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4C30-F763-47BB-AFBE-6BA5AE30A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A22E3-1973-43BC-866B-99AEAF5EED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EA3A2-296A-4CBF-BF79-6A2B0F2A989C}"/>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8" name="Footer Placeholder 7">
            <a:extLst>
              <a:ext uri="{FF2B5EF4-FFF2-40B4-BE49-F238E27FC236}">
                <a16:creationId xmlns:a16="http://schemas.microsoft.com/office/drawing/2014/main" id="{4BF52A14-9738-45F3-BD57-58EAAAD7C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7D3546-5823-43EE-941E-6DBC13EFA4CD}"/>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243395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1AC-4208-4897-BBAC-9C71807BF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B67ED-BD7C-4318-BFE4-ACBF4476A802}"/>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4" name="Footer Placeholder 3">
            <a:extLst>
              <a:ext uri="{FF2B5EF4-FFF2-40B4-BE49-F238E27FC236}">
                <a16:creationId xmlns:a16="http://schemas.microsoft.com/office/drawing/2014/main" id="{7E5066B3-4ABB-4DFE-BF2C-89D9EFD29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BEF6BA-FD88-4F48-8E02-8880E61F783D}"/>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43913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8337C-51A8-469A-B118-E7EAAF54AD26}"/>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3" name="Footer Placeholder 2">
            <a:extLst>
              <a:ext uri="{FF2B5EF4-FFF2-40B4-BE49-F238E27FC236}">
                <a16:creationId xmlns:a16="http://schemas.microsoft.com/office/drawing/2014/main" id="{72C339D7-C9A6-4B5E-B4C5-9D24B7ADD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E55D7-DB97-4880-9A5E-6592B46D45F4}"/>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419888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1DB5-B6B0-48A4-BFAA-73AB595B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D859-51B9-4610-8AD9-BE683E64D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97587-54C5-4326-918F-AEE55964A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E0D3B7-696D-47DA-92C1-EE4953A4B856}"/>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6" name="Footer Placeholder 5">
            <a:extLst>
              <a:ext uri="{FF2B5EF4-FFF2-40B4-BE49-F238E27FC236}">
                <a16:creationId xmlns:a16="http://schemas.microsoft.com/office/drawing/2014/main" id="{79180997-D45F-41B1-A435-362CAC4FA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76266-E7F3-4761-894D-08180A45984E}"/>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7810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7A5-85A6-4A65-B000-000529023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00A86-7E4A-4566-B035-E6BFCC901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B7F262-66C8-412B-99C4-836A88E42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5EECB6-6093-44DE-B0AE-E206F7E2F7DB}"/>
              </a:ext>
            </a:extLst>
          </p:cNvPr>
          <p:cNvSpPr>
            <a:spLocks noGrp="1"/>
          </p:cNvSpPr>
          <p:nvPr>
            <p:ph type="dt" sz="half" idx="10"/>
          </p:nvPr>
        </p:nvSpPr>
        <p:spPr/>
        <p:txBody>
          <a:bodyPr/>
          <a:lstStyle/>
          <a:p>
            <a:fld id="{470E8D6B-4BAA-4B59-836E-871BC2FDBD24}" type="datetimeFigureOut">
              <a:rPr lang="en-US" smtClean="0"/>
              <a:t>11/29/2018</a:t>
            </a:fld>
            <a:endParaRPr lang="en-US"/>
          </a:p>
        </p:txBody>
      </p:sp>
      <p:sp>
        <p:nvSpPr>
          <p:cNvPr id="6" name="Footer Placeholder 5">
            <a:extLst>
              <a:ext uri="{FF2B5EF4-FFF2-40B4-BE49-F238E27FC236}">
                <a16:creationId xmlns:a16="http://schemas.microsoft.com/office/drawing/2014/main" id="{84A57991-820D-4D51-A6EC-494E70F6B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79D6E-F39C-4810-966D-DC2777AB58D9}"/>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365301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6FEBB-FE90-4325-ADDA-6B6CBDB02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E8D6B-4BAA-4B59-836E-871BC2FDBD24}" type="datetimeFigureOut">
              <a:rPr lang="en-US" smtClean="0"/>
              <a:t>11/29/2018</a:t>
            </a:fld>
            <a:endParaRPr lang="en-US"/>
          </a:p>
        </p:txBody>
      </p:sp>
      <p:sp>
        <p:nvSpPr>
          <p:cNvPr id="5" name="Footer Placeholder 4">
            <a:extLst>
              <a:ext uri="{FF2B5EF4-FFF2-40B4-BE49-F238E27FC236}">
                <a16:creationId xmlns:a16="http://schemas.microsoft.com/office/drawing/2014/main" id="{5B6C3928-BCCA-4434-8F72-1BDE09CEC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4411CB-5821-4AAA-8399-CC640DBF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42739-ED92-4D55-A83D-0FD89787D124}" type="slidenum">
              <a:rPr lang="en-US" smtClean="0"/>
              <a:t>‹#›</a:t>
            </a:fld>
            <a:endParaRPr lang="en-US"/>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DEF9DA-19CA-413F-A5C2-CC66816A928E}"/>
              </a:ext>
            </a:extLst>
          </p:cNvPr>
          <p:cNvSpPr txBox="1"/>
          <p:nvPr/>
        </p:nvSpPr>
        <p:spPr>
          <a:xfrm>
            <a:off x="6324065" y="3489051"/>
            <a:ext cx="5124142" cy="3073114"/>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LU 18-187493 HRM</a:t>
            </a:r>
          </a:p>
          <a:p>
            <a:pPr>
              <a:spcBef>
                <a:spcPct val="0"/>
              </a:spcBef>
            </a:pPr>
            <a:endParaRPr lang="en-US" altLang="en-US" sz="20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Block 126 Apartments,</a:t>
            </a: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1727 NW Hoyt</a:t>
            </a: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November 29, 2018</a:t>
            </a:r>
          </a:p>
          <a:p>
            <a:pPr>
              <a:spcBef>
                <a:spcPct val="0"/>
              </a:spcBef>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p:txBody>
      </p:sp>
      <p:sp>
        <p:nvSpPr>
          <p:cNvPr id="14" name="TextBox 13">
            <a:extLst>
              <a:ext uri="{FF2B5EF4-FFF2-40B4-BE49-F238E27FC236}">
                <a16:creationId xmlns:a16="http://schemas.microsoft.com/office/drawing/2014/main" id="{CF009C8D-D289-413D-B348-CF04460941DB}"/>
              </a:ext>
            </a:extLst>
          </p:cNvPr>
          <p:cNvSpPr txBox="1"/>
          <p:nvPr/>
        </p:nvSpPr>
        <p:spPr>
          <a:xfrm>
            <a:off x="6365590" y="2651480"/>
            <a:ext cx="5082617" cy="717469"/>
          </a:xfrm>
          <a:prstGeom prst="rect">
            <a:avLst/>
          </a:prstGeom>
          <a:solidFill>
            <a:schemeClr val="accent2">
              <a:lumMod val="75000"/>
            </a:schemeClr>
          </a:solidFill>
        </p:spPr>
        <p:txBody>
          <a:bodyPr wrap="square" rtlCol="0">
            <a:no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of Type III Approval</a:t>
            </a:r>
          </a:p>
        </p:txBody>
      </p:sp>
      <p:pic>
        <p:nvPicPr>
          <p:cNvPr id="7" name="Picture 1">
            <a:extLst>
              <a:ext uri="{FF2B5EF4-FFF2-40B4-BE49-F238E27FC236}">
                <a16:creationId xmlns:a16="http://schemas.microsoft.com/office/drawing/2014/main" id="{BD86B414-067A-44C8-BE30-16203DBF4B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355"/>
          <a:stretch/>
        </p:blipFill>
        <p:spPr bwMode="auto">
          <a:xfrm>
            <a:off x="6096000" y="1176792"/>
            <a:ext cx="1525251" cy="135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12D218-8265-4842-9408-CF574316A2F8}"/>
              </a:ext>
            </a:extLst>
          </p:cNvPr>
          <p:cNvSpPr txBox="1"/>
          <p:nvPr/>
        </p:nvSpPr>
        <p:spPr>
          <a:xfrm>
            <a:off x="7748231" y="1025718"/>
            <a:ext cx="4198287" cy="1423067"/>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 </a:t>
            </a:r>
          </a:p>
          <a:p>
            <a:pPr>
              <a:spcBef>
                <a:spcPct val="0"/>
              </a:spcBef>
            </a:pPr>
            <a:r>
              <a:rPr lang="en-US" altLang="en-US" sz="3200" spc="-150" dirty="0">
                <a:solidFill>
                  <a:schemeClr val="tx1">
                    <a:lumMod val="75000"/>
                    <a:lumOff val="25000"/>
                  </a:schemeClr>
                </a:solidFill>
                <a:latin typeface="Arial" panose="020B0604020202020204" pitchFamily="34" charset="0"/>
                <a:cs typeface="Arial" panose="020B0604020202020204" pitchFamily="34" charset="0"/>
              </a:rPr>
              <a:t>Historic Landmarks Commission</a:t>
            </a:r>
          </a:p>
        </p:txBody>
      </p:sp>
      <p:pic>
        <p:nvPicPr>
          <p:cNvPr id="2" name="Picture 1">
            <a:extLst>
              <a:ext uri="{FF2B5EF4-FFF2-40B4-BE49-F238E27FC236}">
                <a16:creationId xmlns:a16="http://schemas.microsoft.com/office/drawing/2014/main" id="{D2A49E02-DB96-4E78-B6A8-7F27D5FFBC8B}"/>
              </a:ext>
            </a:extLst>
          </p:cNvPr>
          <p:cNvPicPr>
            <a:picLocks noChangeAspect="1"/>
          </p:cNvPicPr>
          <p:nvPr/>
        </p:nvPicPr>
        <p:blipFill rotWithShape="1">
          <a:blip r:embed="rId4"/>
          <a:srcRect l="3914"/>
          <a:stretch/>
        </p:blipFill>
        <p:spPr>
          <a:xfrm>
            <a:off x="253985" y="1176792"/>
            <a:ext cx="5842015" cy="3187666"/>
          </a:xfrm>
          <a:prstGeom prst="rect">
            <a:avLst/>
          </a:prstGeom>
        </p:spPr>
      </p:pic>
    </p:spTree>
    <p:extLst>
      <p:ext uri="{BB962C8B-B14F-4D97-AF65-F5344CB8AC3E}">
        <p14:creationId xmlns:p14="http://schemas.microsoft.com/office/powerpoint/2010/main" val="264415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55B2A-19FD-4251-824B-8302093E42EE}"/>
              </a:ext>
            </a:extLst>
          </p:cNvPr>
          <p:cNvPicPr>
            <a:picLocks noChangeAspect="1"/>
          </p:cNvPicPr>
          <p:nvPr/>
        </p:nvPicPr>
        <p:blipFill>
          <a:blip r:embed="rId3"/>
          <a:stretch>
            <a:fillRect/>
          </a:stretch>
        </p:blipFill>
        <p:spPr>
          <a:xfrm>
            <a:off x="832514" y="452035"/>
            <a:ext cx="7050194" cy="4931107"/>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80131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dirty="0">
                <a:solidFill>
                  <a:schemeClr val="bg1"/>
                </a:solidFill>
                <a:latin typeface="Arial" panose="020B0604020202020204" pitchFamily="34" charset="0"/>
                <a:cs typeface="Arial" panose="020B0604020202020204" pitchFamily="34" charset="0"/>
              </a:rPr>
              <a:t>Site Area</a:t>
            </a:r>
          </a:p>
          <a:p>
            <a:pPr marL="285750" indent="-285750">
              <a:spcBef>
                <a:spcPct val="0"/>
              </a:spcBef>
              <a:buFont typeface="Wingdings" panose="05000000000000000000" pitchFamily="2" charset="2"/>
              <a:buChar char="§"/>
              <a:defRPr/>
            </a:pPr>
            <a:r>
              <a:rPr lang="en-US" altLang="en-US" sz="1600" dirty="0">
                <a:solidFill>
                  <a:schemeClr val="bg1"/>
                </a:solidFill>
                <a:latin typeface="Arial" panose="020B0604020202020204" pitchFamily="34" charset="0"/>
                <a:cs typeface="Arial" panose="020B0604020202020204" pitchFamily="34" charset="0"/>
              </a:rPr>
              <a:t>Total Site: 20,000 SF</a:t>
            </a:r>
          </a:p>
          <a:p>
            <a:pPr>
              <a:spcBef>
                <a:spcPct val="0"/>
              </a:spcBef>
              <a:buFontTx/>
              <a:buNone/>
              <a:defRPr/>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dirty="0">
                <a:solidFill>
                  <a:schemeClr val="bg1"/>
                </a:solidFill>
                <a:latin typeface="Arial" panose="020B0604020202020204" pitchFamily="34" charset="0"/>
                <a:cs typeface="Arial" panose="020B0604020202020204" pitchFamily="34" charset="0"/>
              </a:rPr>
              <a:t>Existing </a:t>
            </a:r>
          </a:p>
          <a:p>
            <a:pPr marL="285750" indent="-285750">
              <a:spcBef>
                <a:spcPct val="0"/>
              </a:spcBef>
              <a:buFont typeface="Wingdings" panose="05000000000000000000" pitchFamily="2" charset="2"/>
              <a:buChar char="§"/>
              <a:defRPr/>
            </a:pPr>
            <a:r>
              <a:rPr lang="en-US" altLang="en-US" sz="1600" dirty="0">
                <a:solidFill>
                  <a:schemeClr val="bg1"/>
                </a:solidFill>
                <a:latin typeface="Arial" panose="020B0604020202020204" pitchFamily="34" charset="0"/>
                <a:cs typeface="Arial" panose="020B0604020202020204" pitchFamily="34" charset="0"/>
              </a:rPr>
              <a:t>Buck-Prager</a:t>
            </a:r>
          </a:p>
          <a:p>
            <a:pPr marL="285750" indent="-285750">
              <a:spcBef>
                <a:spcPct val="0"/>
              </a:spcBef>
              <a:buFont typeface="Wingdings" panose="05000000000000000000" pitchFamily="2" charset="2"/>
              <a:buChar char="§"/>
              <a:defRPr/>
            </a:pPr>
            <a:r>
              <a:rPr lang="en-US" altLang="en-US" sz="1600" dirty="0">
                <a:solidFill>
                  <a:schemeClr val="bg1"/>
                </a:solidFill>
                <a:latin typeface="Arial" panose="020B0604020202020204" pitchFamily="34" charset="0"/>
                <a:cs typeface="Arial" panose="020B0604020202020204" pitchFamily="34" charset="0"/>
              </a:rPr>
              <a:t>One-story structure to be demolished</a:t>
            </a:r>
          </a:p>
          <a:p>
            <a:pPr marL="285750" indent="-285750">
              <a:spcBef>
                <a:spcPct val="0"/>
              </a:spcBef>
              <a:buFont typeface="Wingdings" panose="05000000000000000000" pitchFamily="2" charset="2"/>
              <a:buChar char="§"/>
              <a:defRPr/>
            </a:pPr>
            <a:r>
              <a:rPr lang="en-US" altLang="en-US" sz="1600" dirty="0">
                <a:solidFill>
                  <a:schemeClr val="bg1"/>
                </a:solidFill>
                <a:latin typeface="Arial" panose="020B0604020202020204" pitchFamily="34" charset="0"/>
                <a:cs typeface="Arial" panose="020B0604020202020204" pitchFamily="34" charset="0"/>
              </a:rPr>
              <a:t>2 surface parking areas</a:t>
            </a:r>
          </a:p>
          <a:p>
            <a:pPr>
              <a:spcBef>
                <a:spcPct val="0"/>
              </a:spcBef>
              <a:defRPr/>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dirty="0">
                <a:solidFill>
                  <a:schemeClr val="bg1"/>
                </a:solidFill>
                <a:latin typeface="Arial" panose="020B0604020202020204" pitchFamily="34" charset="0"/>
                <a:cs typeface="Arial" panose="020B0604020202020204" pitchFamily="34" charset="0"/>
              </a:rPr>
              <a:t>Street Frontages</a:t>
            </a:r>
          </a:p>
          <a:p>
            <a:pPr marL="285750" indent="-285750">
              <a:spcBef>
                <a:spcPct val="0"/>
              </a:spcBef>
              <a:buFont typeface="Wingdings" panose="05000000000000000000" pitchFamily="2" charset="2"/>
              <a:buChar char="§"/>
              <a:defRPr/>
            </a:pPr>
            <a:r>
              <a:rPr lang="en-US" altLang="en-US" sz="1600" dirty="0">
                <a:solidFill>
                  <a:schemeClr val="bg1"/>
                </a:solidFill>
                <a:latin typeface="Arial" panose="020B0604020202020204" pitchFamily="34" charset="0"/>
                <a:cs typeface="Arial" panose="020B0604020202020204" pitchFamily="34" charset="0"/>
              </a:rPr>
              <a:t>NW 18th Avenue [200’]</a:t>
            </a:r>
          </a:p>
          <a:p>
            <a:pPr marL="285750" indent="-285750">
              <a:spcBef>
                <a:spcPct val="0"/>
              </a:spcBef>
              <a:buFont typeface="Arial" panose="020B0604020202020204" pitchFamily="34" charset="0"/>
              <a:buChar char="•"/>
              <a:defRPr/>
            </a:pPr>
            <a:r>
              <a:rPr lang="en-US" altLang="en-US" sz="1600" dirty="0">
                <a:solidFill>
                  <a:schemeClr val="bg1"/>
                </a:solidFill>
                <a:latin typeface="Arial" panose="020B0604020202020204" pitchFamily="34" charset="0"/>
                <a:cs typeface="Arial" panose="020B0604020202020204" pitchFamily="34" charset="0"/>
              </a:rPr>
              <a:t>NW Hoyt Street [100’]</a:t>
            </a:r>
          </a:p>
          <a:p>
            <a:pPr marL="285750" indent="-285750">
              <a:spcBef>
                <a:spcPct val="0"/>
              </a:spcBef>
              <a:buFont typeface="Arial" panose="020B0604020202020204" pitchFamily="34" charset="0"/>
              <a:buChar char="•"/>
              <a:defRPr/>
            </a:pPr>
            <a:r>
              <a:rPr lang="en-US" altLang="en-US" sz="1600" dirty="0">
                <a:solidFill>
                  <a:schemeClr val="bg1"/>
                </a:solidFill>
                <a:latin typeface="Arial" panose="020B0604020202020204" pitchFamily="34" charset="0"/>
                <a:cs typeface="Arial" panose="020B0604020202020204" pitchFamily="34" charset="0"/>
              </a:rPr>
              <a:t>NW Irving Street [100’]</a:t>
            </a:r>
          </a:p>
          <a:p>
            <a:pPr marL="285750" indent="-285750">
              <a:spcBef>
                <a:spcPct val="0"/>
              </a:spcBef>
              <a:buFont typeface="Arial" panose="020B0604020202020204" pitchFamily="34" charset="0"/>
              <a:buChar char="•"/>
              <a:defRPr/>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FC773418-32F3-4652-A7E0-B9757E88C0BB}"/>
              </a:ext>
            </a:extLst>
          </p:cNvPr>
          <p:cNvSpPr/>
          <p:nvPr/>
        </p:nvSpPr>
        <p:spPr>
          <a:xfrm>
            <a:off x="2074460" y="2347415"/>
            <a:ext cx="3152633" cy="1583140"/>
          </a:xfrm>
          <a:custGeom>
            <a:avLst/>
            <a:gdLst>
              <a:gd name="connsiteX0" fmla="*/ 54591 w 3152633"/>
              <a:gd name="connsiteY0" fmla="*/ 491320 h 1583140"/>
              <a:gd name="connsiteX1" fmla="*/ 2292824 w 3152633"/>
              <a:gd name="connsiteY1" fmla="*/ 1583140 h 1583140"/>
              <a:gd name="connsiteX2" fmla="*/ 3152633 w 3152633"/>
              <a:gd name="connsiteY2" fmla="*/ 764275 h 1583140"/>
              <a:gd name="connsiteX3" fmla="*/ 1160060 w 3152633"/>
              <a:gd name="connsiteY3" fmla="*/ 0 h 1583140"/>
              <a:gd name="connsiteX4" fmla="*/ 0 w 3152633"/>
              <a:gd name="connsiteY4" fmla="*/ 477672 h 1583140"/>
              <a:gd name="connsiteX5" fmla="*/ 54591 w 3152633"/>
              <a:gd name="connsiteY5" fmla="*/ 491320 h 15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633" h="1583140">
                <a:moveTo>
                  <a:pt x="54591" y="491320"/>
                </a:moveTo>
                <a:lnTo>
                  <a:pt x="2292824" y="1583140"/>
                </a:lnTo>
                <a:lnTo>
                  <a:pt x="3152633" y="764275"/>
                </a:lnTo>
                <a:lnTo>
                  <a:pt x="1160060" y="0"/>
                </a:lnTo>
                <a:lnTo>
                  <a:pt x="0" y="477672"/>
                </a:lnTo>
                <a:lnTo>
                  <a:pt x="54591" y="491320"/>
                </a:lnTo>
                <a:close/>
              </a:path>
            </a:pathLst>
          </a:custGeom>
          <a:noFill/>
          <a:ln w="50800"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7154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pic>
        <p:nvPicPr>
          <p:cNvPr id="14" name="Picture 1">
            <a:extLst>
              <a:ext uri="{FF2B5EF4-FFF2-40B4-BE49-F238E27FC236}">
                <a16:creationId xmlns:a16="http://schemas.microsoft.com/office/drawing/2014/main" id="{5DF101BB-3617-4BE4-AD47-0471DE8D1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91" b="5692"/>
          <a:stretch/>
        </p:blipFill>
        <p:spPr bwMode="auto">
          <a:xfrm>
            <a:off x="124691" y="1131093"/>
            <a:ext cx="8312727"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8">
            <a:extLst>
              <a:ext uri="{FF2B5EF4-FFF2-40B4-BE49-F238E27FC236}">
                <a16:creationId xmlns:a16="http://schemas.microsoft.com/office/drawing/2014/main" id="{B27E1399-F205-4E0B-ADE2-4DBC6C0F7CB8}"/>
              </a:ext>
            </a:extLst>
          </p:cNvPr>
          <p:cNvCxnSpPr>
            <a:cxnSpLocks noChangeShapeType="1"/>
          </p:cNvCxnSpPr>
          <p:nvPr/>
        </p:nvCxnSpPr>
        <p:spPr bwMode="auto">
          <a:xfrm>
            <a:off x="1583459" y="1469375"/>
            <a:ext cx="0" cy="1023938"/>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rot="3365352">
            <a:off x="9877931" y="5821839"/>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Tree>
    <p:extLst>
      <p:ext uri="{BB962C8B-B14F-4D97-AF65-F5344CB8AC3E}">
        <p14:creationId xmlns:p14="http://schemas.microsoft.com/office/powerpoint/2010/main" val="107956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a:extLst>
              <a:ext uri="{FF2B5EF4-FFF2-40B4-BE49-F238E27FC236}">
                <a16:creationId xmlns:a16="http://schemas.microsoft.com/office/drawing/2014/main" id="{E00B1A7B-12C1-4313-8174-FB8877C4D4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91" b="8920"/>
          <a:stretch/>
        </p:blipFill>
        <p:spPr bwMode="auto">
          <a:xfrm>
            <a:off x="124691" y="1107414"/>
            <a:ext cx="8312727"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cxnSp>
        <p:nvCxnSpPr>
          <p:cNvPr id="15" name="Straight Arrow Connector 8">
            <a:extLst>
              <a:ext uri="{FF2B5EF4-FFF2-40B4-BE49-F238E27FC236}">
                <a16:creationId xmlns:a16="http://schemas.microsoft.com/office/drawing/2014/main" id="{B27E1399-F205-4E0B-ADE2-4DBC6C0F7CB8}"/>
              </a:ext>
            </a:extLst>
          </p:cNvPr>
          <p:cNvCxnSpPr>
            <a:cxnSpLocks noChangeShapeType="1"/>
          </p:cNvCxnSpPr>
          <p:nvPr/>
        </p:nvCxnSpPr>
        <p:spPr bwMode="auto">
          <a:xfrm>
            <a:off x="3190586" y="1469374"/>
            <a:ext cx="0" cy="1023938"/>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rot="2142542">
            <a:off x="10199358" y="5819326"/>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Tree>
    <p:extLst>
      <p:ext uri="{BB962C8B-B14F-4D97-AF65-F5344CB8AC3E}">
        <p14:creationId xmlns:p14="http://schemas.microsoft.com/office/powerpoint/2010/main" val="1699758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A201955-81CA-42C2-BCFD-697DE904D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9" t="2740" r="2871" b="8762"/>
          <a:stretch/>
        </p:blipFill>
        <p:spPr bwMode="auto">
          <a:xfrm>
            <a:off x="124691" y="1100137"/>
            <a:ext cx="8521337"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rot="8748331">
            <a:off x="10046958" y="5667374"/>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7" name="TextBox 6">
            <a:extLst>
              <a:ext uri="{FF2B5EF4-FFF2-40B4-BE49-F238E27FC236}">
                <a16:creationId xmlns:a16="http://schemas.microsoft.com/office/drawing/2014/main" id="{01F57F40-92F6-43A3-B6F2-B74E879EAB14}"/>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spTree>
    <p:extLst>
      <p:ext uri="{BB962C8B-B14F-4D97-AF65-F5344CB8AC3E}">
        <p14:creationId xmlns:p14="http://schemas.microsoft.com/office/powerpoint/2010/main" val="267700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rot="21438263">
            <a:off x="9977685" y="5916755"/>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pic>
        <p:nvPicPr>
          <p:cNvPr id="7" name="Picture 2">
            <a:extLst>
              <a:ext uri="{FF2B5EF4-FFF2-40B4-BE49-F238E27FC236}">
                <a16:creationId xmlns:a16="http://schemas.microsoft.com/office/drawing/2014/main" id="{E8C0FB28-F85C-47CF-882D-335EF59DF2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10"/>
          <a:stretch/>
        </p:blipFill>
        <p:spPr bwMode="auto">
          <a:xfrm>
            <a:off x="124691" y="1043410"/>
            <a:ext cx="8521337"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89A2123-329D-4CF5-B8FD-95F9E4FEA45F}"/>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cxnSp>
        <p:nvCxnSpPr>
          <p:cNvPr id="9" name="Straight Arrow Connector 8">
            <a:extLst>
              <a:ext uri="{FF2B5EF4-FFF2-40B4-BE49-F238E27FC236}">
                <a16:creationId xmlns:a16="http://schemas.microsoft.com/office/drawing/2014/main" id="{237EC5AC-001B-4DA0-A55C-0A0ED175C2C2}"/>
              </a:ext>
            </a:extLst>
          </p:cNvPr>
          <p:cNvCxnSpPr>
            <a:cxnSpLocks noChangeShapeType="1"/>
          </p:cNvCxnSpPr>
          <p:nvPr/>
        </p:nvCxnSpPr>
        <p:spPr bwMode="auto">
          <a:xfrm>
            <a:off x="5719118" y="1828739"/>
            <a:ext cx="0" cy="1023938"/>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51450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rot="8748331">
            <a:off x="9852994" y="4752974"/>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pic>
        <p:nvPicPr>
          <p:cNvPr id="7" name="Picture 1">
            <a:extLst>
              <a:ext uri="{FF2B5EF4-FFF2-40B4-BE49-F238E27FC236}">
                <a16:creationId xmlns:a16="http://schemas.microsoft.com/office/drawing/2014/main" id="{7C7D77B9-FCCC-4FC6-A7F5-BBADEB577B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22"/>
          <a:stretch/>
        </p:blipFill>
        <p:spPr bwMode="auto">
          <a:xfrm>
            <a:off x="124691" y="1112836"/>
            <a:ext cx="8428699"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8">
            <a:extLst>
              <a:ext uri="{FF2B5EF4-FFF2-40B4-BE49-F238E27FC236}">
                <a16:creationId xmlns:a16="http://schemas.microsoft.com/office/drawing/2014/main" id="{15B9EC82-31E3-4478-B626-A31721CCAF93}"/>
              </a:ext>
            </a:extLst>
          </p:cNvPr>
          <p:cNvCxnSpPr>
            <a:cxnSpLocks noChangeShapeType="1"/>
          </p:cNvCxnSpPr>
          <p:nvPr/>
        </p:nvCxnSpPr>
        <p:spPr bwMode="auto">
          <a:xfrm>
            <a:off x="5433368" y="933389"/>
            <a:ext cx="0" cy="1023938"/>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4701994-CFEA-48E5-9ADF-62B1E661CC18}"/>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spTree>
    <p:extLst>
      <p:ext uri="{BB962C8B-B14F-4D97-AF65-F5344CB8AC3E}">
        <p14:creationId xmlns:p14="http://schemas.microsoft.com/office/powerpoint/2010/main" val="235692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D71EBDD6-1094-431C-A5D9-11F5952B1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3" t="1840" r="1876" b="1970"/>
          <a:stretch/>
        </p:blipFill>
        <p:spPr bwMode="auto">
          <a:xfrm>
            <a:off x="144442" y="1131887"/>
            <a:ext cx="8408948" cy="46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a:off x="10227067" y="4946938"/>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7" name="TextBox 6">
            <a:extLst>
              <a:ext uri="{FF2B5EF4-FFF2-40B4-BE49-F238E27FC236}">
                <a16:creationId xmlns:a16="http://schemas.microsoft.com/office/drawing/2014/main" id="{8BCCBC5A-25D7-4322-A213-56D6A82DBEE4}"/>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spTree>
    <p:extLst>
      <p:ext uri="{BB962C8B-B14F-4D97-AF65-F5344CB8AC3E}">
        <p14:creationId xmlns:p14="http://schemas.microsoft.com/office/powerpoint/2010/main" val="429269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a:extLst>
              <a:ext uri="{FF2B5EF4-FFF2-40B4-BE49-F238E27FC236}">
                <a16:creationId xmlns:a16="http://schemas.microsoft.com/office/drawing/2014/main" id="{76236448-E8AB-4FE9-A5A2-5F589D934C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 t="570" r="3675" b="-451"/>
          <a:stretch/>
        </p:blipFill>
        <p:spPr bwMode="auto">
          <a:xfrm>
            <a:off x="161121" y="1121046"/>
            <a:ext cx="8392269"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a:off x="10642703" y="5045167"/>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8" name="TextBox 7">
            <a:extLst>
              <a:ext uri="{FF2B5EF4-FFF2-40B4-BE49-F238E27FC236}">
                <a16:creationId xmlns:a16="http://schemas.microsoft.com/office/drawing/2014/main" id="{FC5ACCB3-99E9-467E-B6EF-5EC81D73F743}"/>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spTree>
    <p:extLst>
      <p:ext uri="{BB962C8B-B14F-4D97-AF65-F5344CB8AC3E}">
        <p14:creationId xmlns:p14="http://schemas.microsoft.com/office/powerpoint/2010/main" val="216220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BCED1CB-480D-47D0-9775-B4C0A6C9EF71}"/>
              </a:ext>
            </a:extLst>
          </p:cNvPr>
          <p:cNvPicPr>
            <a:picLocks noChangeAspect="1"/>
          </p:cNvPicPr>
          <p:nvPr/>
        </p:nvPicPr>
        <p:blipFill rotWithShape="1">
          <a:blip r:embed="rId4"/>
          <a:srcRect l="10256" r="7789"/>
          <a:stretch/>
        </p:blipFill>
        <p:spPr>
          <a:xfrm>
            <a:off x="161121" y="1043410"/>
            <a:ext cx="8392269" cy="4646612"/>
          </a:xfrm>
          <a:prstGeom prst="rect">
            <a:avLst/>
          </a:prstGeom>
        </p:spPr>
      </p:pic>
      <p:sp>
        <p:nvSpPr>
          <p:cNvPr id="17" name="Isosceles Triangle 17">
            <a:extLst>
              <a:ext uri="{FF2B5EF4-FFF2-40B4-BE49-F238E27FC236}">
                <a16:creationId xmlns:a16="http://schemas.microsoft.com/office/drawing/2014/main" id="{A479252F-61D1-4585-AFA0-3E58CB040181}"/>
              </a:ext>
            </a:extLst>
          </p:cNvPr>
          <p:cNvSpPr>
            <a:spLocks noChangeArrowheads="1"/>
          </p:cNvSpPr>
          <p:nvPr/>
        </p:nvSpPr>
        <p:spPr bwMode="auto">
          <a:xfrm rot="14554008">
            <a:off x="11086776" y="4794981"/>
            <a:ext cx="309563" cy="180975"/>
          </a:xfrm>
          <a:prstGeom prst="triangle">
            <a:avLst>
              <a:gd name="adj"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cxnSp>
        <p:nvCxnSpPr>
          <p:cNvPr id="9" name="Straight Arrow Connector 11">
            <a:extLst>
              <a:ext uri="{FF2B5EF4-FFF2-40B4-BE49-F238E27FC236}">
                <a16:creationId xmlns:a16="http://schemas.microsoft.com/office/drawing/2014/main" id="{68C35E82-8C25-4473-9556-54E4A8E03858}"/>
              </a:ext>
            </a:extLst>
          </p:cNvPr>
          <p:cNvCxnSpPr>
            <a:cxnSpLocks noChangeShapeType="1"/>
          </p:cNvCxnSpPr>
          <p:nvPr/>
        </p:nvCxnSpPr>
        <p:spPr bwMode="auto">
          <a:xfrm>
            <a:off x="5356028" y="1997781"/>
            <a:ext cx="0" cy="1023938"/>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F0C85317-9357-4AC3-B1B8-04D0898213A1}"/>
              </a:ext>
            </a:extLst>
          </p:cNvPr>
          <p:cNvSpPr txBox="1"/>
          <p:nvPr/>
        </p:nvSpPr>
        <p:spPr>
          <a:xfrm>
            <a:off x="9006246" y="243191"/>
            <a:ext cx="2919258" cy="769441"/>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Site &amp; context</a:t>
            </a:r>
          </a:p>
        </p:txBody>
      </p:sp>
    </p:spTree>
    <p:extLst>
      <p:ext uri="{BB962C8B-B14F-4D97-AF65-F5344CB8AC3E}">
        <p14:creationId xmlns:p14="http://schemas.microsoft.com/office/powerpoint/2010/main" val="4035801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BBF5-317E-4BD0-B55D-03A366D82770}"/>
              </a:ext>
            </a:extLst>
          </p:cNvPr>
          <p:cNvSpPr>
            <a:spLocks noGrp="1"/>
          </p:cNvSpPr>
          <p:nvPr>
            <p:ph type="ctrTitle"/>
          </p:nvPr>
        </p:nvSpPr>
        <p:spPr/>
        <p:txBody>
          <a:bodyPr/>
          <a:lstStyle/>
          <a:p>
            <a:r>
              <a:rPr lang="en-US" dirty="0"/>
              <a:t>Proposal</a:t>
            </a:r>
          </a:p>
        </p:txBody>
      </p:sp>
    </p:spTree>
    <p:extLst>
      <p:ext uri="{BB962C8B-B14F-4D97-AF65-F5344CB8AC3E}">
        <p14:creationId xmlns:p14="http://schemas.microsoft.com/office/powerpoint/2010/main" val="195579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DF9140-C704-4553-BA6C-2788BB6762A1}"/>
              </a:ext>
            </a:extLst>
          </p:cNvPr>
          <p:cNvSpPr txBox="1"/>
          <p:nvPr/>
        </p:nvSpPr>
        <p:spPr>
          <a:xfrm>
            <a:off x="6605845" y="417477"/>
            <a:ext cx="4915595" cy="6261234"/>
          </a:xfrm>
          <a:prstGeom prst="rect">
            <a:avLst/>
          </a:prstGeom>
          <a:noFill/>
        </p:spPr>
        <p:txBody>
          <a:bodyPr wrap="square" numCol="1" spcCol="182880" rtlCol="0">
            <a:noAutofit/>
          </a:bodyPr>
          <a:lstStyle/>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Regulatory framework</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Site and Context</a:t>
            </a:r>
          </a:p>
          <a:p>
            <a:pPr>
              <a:buFontTx/>
              <a:buNone/>
            </a:pPr>
            <a:endParaRPr lang="en-US" altLang="en-US" sz="10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Proposal</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Land Use History of Site</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Project History</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Project - HRR</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Additional Reviews</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Historic Landmarks Decision</a:t>
            </a:r>
          </a:p>
          <a:p>
            <a:pPr>
              <a:buFontTx/>
              <a:buNone/>
            </a:pPr>
            <a:endParaRPr lang="en-US" altLang="en-US" sz="10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Appeals</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Reasons for Appeal</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Council Alternatives</a:t>
            </a:r>
          </a:p>
          <a:p>
            <a:pPr>
              <a:buFontTx/>
              <a:buNone/>
            </a:pPr>
            <a:endParaRPr lang="en-US" altLang="en-US" sz="10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1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077218"/>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Proposal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defRPr/>
            </a:pPr>
            <a:r>
              <a:rPr lang="en-US" altLang="en-US" sz="1600" b="1" dirty="0">
                <a:solidFill>
                  <a:schemeClr val="bg1"/>
                </a:solidFill>
                <a:latin typeface="Arial" panose="020B0604020202020204" pitchFamily="34" charset="0"/>
                <a:cs typeface="Arial" panose="020B0604020202020204" pitchFamily="34" charset="0"/>
              </a:rPr>
              <a:t>Land Use History of Site</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5">
            <a:extLst>
              <a:ext uri="{FF2B5EF4-FFF2-40B4-BE49-F238E27FC236}">
                <a16:creationId xmlns:a16="http://schemas.microsoft.com/office/drawing/2014/main" id="{3FBDFE8F-78F1-49AA-A668-52B6E9C38CC4}"/>
              </a:ext>
            </a:extLst>
          </p:cNvPr>
          <p:cNvSpPr txBox="1">
            <a:spLocks noChangeArrowheads="1"/>
          </p:cNvSpPr>
          <p:nvPr/>
        </p:nvSpPr>
        <p:spPr bwMode="auto">
          <a:xfrm>
            <a:off x="115570" y="3253765"/>
            <a:ext cx="5346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baseline="0" dirty="0">
                <a:latin typeface="Arial" panose="020B0604020202020204" pitchFamily="34" charset="0"/>
                <a:cs typeface="Arial" panose="020B0604020202020204" pitchFamily="34" charset="0"/>
              </a:rPr>
              <a:t>2014 Type IV Demolition Review – Denied by CC</a:t>
            </a:r>
            <a:endParaRPr lang="en-US" altLang="en-US" sz="1400" baseline="0" dirty="0">
              <a:latin typeface="Arial" panose="020B0604020202020204" pitchFamily="34" charset="0"/>
              <a:cs typeface="Arial" panose="020B0604020202020204" pitchFamily="34" charset="0"/>
            </a:endParaRPr>
          </a:p>
        </p:txBody>
      </p:sp>
      <p:pic>
        <p:nvPicPr>
          <p:cNvPr id="11" name="Picture 1">
            <a:extLst>
              <a:ext uri="{FF2B5EF4-FFF2-40B4-BE49-F238E27FC236}">
                <a16:creationId xmlns:a16="http://schemas.microsoft.com/office/drawing/2014/main" id="{DC3999A0-3B02-4D08-AF10-CA008B3B6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08" t="19753" r="1538" b="13367"/>
          <a:stretch/>
        </p:blipFill>
        <p:spPr bwMode="auto">
          <a:xfrm>
            <a:off x="691579" y="665661"/>
            <a:ext cx="7032478" cy="230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BFC2D6C-15EE-4951-B5EB-52A08D112918}"/>
              </a:ext>
            </a:extLst>
          </p:cNvPr>
          <p:cNvSpPr/>
          <p:nvPr/>
        </p:nvSpPr>
        <p:spPr>
          <a:xfrm>
            <a:off x="4107976" y="1952483"/>
            <a:ext cx="1288797" cy="815644"/>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DB89A0-FFFE-4689-867D-0AD4A99D58C6}"/>
              </a:ext>
            </a:extLst>
          </p:cNvPr>
          <p:cNvSpPr/>
          <p:nvPr/>
        </p:nvSpPr>
        <p:spPr>
          <a:xfrm>
            <a:off x="1562669" y="1333936"/>
            <a:ext cx="2545307" cy="1503447"/>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37738A-F125-4116-88B2-0D4C204D817E}"/>
              </a:ext>
            </a:extLst>
          </p:cNvPr>
          <p:cNvSpPr/>
          <p:nvPr/>
        </p:nvSpPr>
        <p:spPr>
          <a:xfrm>
            <a:off x="5404029" y="1699214"/>
            <a:ext cx="1288797" cy="1009582"/>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26378E1-00E6-4E25-94DF-32DFF94BA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589" y="3890658"/>
            <a:ext cx="6440773" cy="23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8A8A1E0A-5E4B-46D9-84E2-64EF42AFE3E2}"/>
              </a:ext>
            </a:extLst>
          </p:cNvPr>
          <p:cNvGrpSpPr/>
          <p:nvPr/>
        </p:nvGrpSpPr>
        <p:grpSpPr>
          <a:xfrm>
            <a:off x="1568654" y="4669819"/>
            <a:ext cx="5130157" cy="1503447"/>
            <a:chOff x="1562669" y="4849586"/>
            <a:chExt cx="5130157" cy="1503447"/>
          </a:xfrm>
        </p:grpSpPr>
        <p:sp>
          <p:nvSpPr>
            <p:cNvPr id="22" name="Rectangle 21">
              <a:extLst>
                <a:ext uri="{FF2B5EF4-FFF2-40B4-BE49-F238E27FC236}">
                  <a16:creationId xmlns:a16="http://schemas.microsoft.com/office/drawing/2014/main" id="{DA8A5E7C-E60B-4180-98FA-8620F868E74B}"/>
                </a:ext>
              </a:extLst>
            </p:cNvPr>
            <p:cNvSpPr/>
            <p:nvPr/>
          </p:nvSpPr>
          <p:spPr>
            <a:xfrm>
              <a:off x="4107976" y="5487185"/>
              <a:ext cx="1341378" cy="815644"/>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1AD6442-F803-46D2-8C5C-687CDB0101B9}"/>
                </a:ext>
              </a:extLst>
            </p:cNvPr>
            <p:cNvSpPr/>
            <p:nvPr/>
          </p:nvSpPr>
          <p:spPr>
            <a:xfrm>
              <a:off x="1562669" y="4849586"/>
              <a:ext cx="2545307" cy="1503447"/>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8F31B38-28AF-488A-AD87-8F8CC588F6D8}"/>
                </a:ext>
              </a:extLst>
            </p:cNvPr>
            <p:cNvSpPr/>
            <p:nvPr/>
          </p:nvSpPr>
          <p:spPr>
            <a:xfrm>
              <a:off x="5404029" y="5233916"/>
              <a:ext cx="1288797" cy="1009582"/>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5">
            <a:extLst>
              <a:ext uri="{FF2B5EF4-FFF2-40B4-BE49-F238E27FC236}">
                <a16:creationId xmlns:a16="http://schemas.microsoft.com/office/drawing/2014/main" id="{7A134BA9-C378-4F4F-8F0A-EE33E6B18670}"/>
              </a:ext>
            </a:extLst>
          </p:cNvPr>
          <p:cNvSpPr txBox="1">
            <a:spLocks noChangeArrowheads="1"/>
          </p:cNvSpPr>
          <p:nvPr/>
        </p:nvSpPr>
        <p:spPr bwMode="auto">
          <a:xfrm>
            <a:off x="115571" y="6419649"/>
            <a:ext cx="5346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baseline="0" dirty="0">
                <a:latin typeface="Arial" panose="020B0604020202020204" pitchFamily="34" charset="0"/>
                <a:cs typeface="Arial" panose="020B0604020202020204" pitchFamily="34" charset="0"/>
              </a:rPr>
              <a:t>Approved LU Proposal</a:t>
            </a:r>
            <a:endParaRPr lang="en-US" altLang="en-US" sz="14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63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077218"/>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p>
          <a:p>
            <a:pPr>
              <a:spcBef>
                <a:spcPct val="0"/>
              </a:spcBef>
              <a:defRPr/>
            </a:pPr>
            <a:r>
              <a:rPr lang="en-US" altLang="en-US" sz="1600" b="1" dirty="0">
                <a:solidFill>
                  <a:schemeClr val="bg1"/>
                </a:solidFill>
                <a:latin typeface="Arial" panose="020B0604020202020204" pitchFamily="34" charset="0"/>
                <a:cs typeface="Arial" panose="020B0604020202020204" pitchFamily="34" charset="0"/>
              </a:rPr>
              <a:t>Project History</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9AB18091-6944-4663-A9BE-BB8CE97F9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903" y="5224926"/>
            <a:ext cx="38623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5">
            <a:extLst>
              <a:ext uri="{FF2B5EF4-FFF2-40B4-BE49-F238E27FC236}">
                <a16:creationId xmlns:a16="http://schemas.microsoft.com/office/drawing/2014/main" id="{CA12C827-5A5B-4A08-AAE8-B993933E52A6}"/>
              </a:ext>
            </a:extLst>
          </p:cNvPr>
          <p:cNvSpPr txBox="1">
            <a:spLocks noChangeArrowheads="1"/>
          </p:cNvSpPr>
          <p:nvPr/>
        </p:nvSpPr>
        <p:spPr bwMode="auto">
          <a:xfrm>
            <a:off x="5372879" y="1112910"/>
            <a:ext cx="1358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baseline="0">
                <a:latin typeface="Arial" panose="020B0604020202020204" pitchFamily="34" charset="0"/>
                <a:cs typeface="Arial" panose="020B0604020202020204" pitchFamily="34" charset="0"/>
              </a:rPr>
              <a:t>DAR #1</a:t>
            </a:r>
            <a:endParaRPr lang="en-US" altLang="en-US" sz="1400" baseline="0">
              <a:latin typeface="Arial" panose="020B0604020202020204" pitchFamily="34" charset="0"/>
              <a:cs typeface="Arial" panose="020B0604020202020204" pitchFamily="34" charset="0"/>
            </a:endParaRPr>
          </a:p>
        </p:txBody>
      </p:sp>
      <p:pic>
        <p:nvPicPr>
          <p:cNvPr id="9" name="Picture 1">
            <a:extLst>
              <a:ext uri="{FF2B5EF4-FFF2-40B4-BE49-F238E27FC236}">
                <a16:creationId xmlns:a16="http://schemas.microsoft.com/office/drawing/2014/main" id="{8F5F84DB-FBED-4D10-AC46-1D7034D30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09" t="9567" r="1089" b="22176"/>
          <a:stretch>
            <a:fillRect/>
          </a:stretch>
        </p:blipFill>
        <p:spPr bwMode="auto">
          <a:xfrm>
            <a:off x="1189903" y="114763"/>
            <a:ext cx="386238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BA3B292B-CCE6-4FA9-8E1B-D3745AF2E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903" y="1757826"/>
            <a:ext cx="38623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5">
            <a:extLst>
              <a:ext uri="{FF2B5EF4-FFF2-40B4-BE49-F238E27FC236}">
                <a16:creationId xmlns:a16="http://schemas.microsoft.com/office/drawing/2014/main" id="{7A2BEAFA-900C-4B2C-916C-D4914C27C319}"/>
              </a:ext>
            </a:extLst>
          </p:cNvPr>
          <p:cNvSpPr txBox="1">
            <a:spLocks noChangeArrowheads="1"/>
          </p:cNvSpPr>
          <p:nvPr/>
        </p:nvSpPr>
        <p:spPr bwMode="auto">
          <a:xfrm>
            <a:off x="5372879" y="2800422"/>
            <a:ext cx="13589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dirty="0"/>
              <a:t>DAR #2</a:t>
            </a:r>
          </a:p>
        </p:txBody>
      </p:sp>
      <p:sp>
        <p:nvSpPr>
          <p:cNvPr id="14" name="TextBox 25">
            <a:extLst>
              <a:ext uri="{FF2B5EF4-FFF2-40B4-BE49-F238E27FC236}">
                <a16:creationId xmlns:a16="http://schemas.microsoft.com/office/drawing/2014/main" id="{E1D10CAF-75AB-4B96-A301-3C9AC69D8FDD}"/>
              </a:ext>
            </a:extLst>
          </p:cNvPr>
          <p:cNvSpPr txBox="1">
            <a:spLocks noChangeArrowheads="1"/>
          </p:cNvSpPr>
          <p:nvPr/>
        </p:nvSpPr>
        <p:spPr bwMode="auto">
          <a:xfrm>
            <a:off x="5372879" y="4468885"/>
            <a:ext cx="13589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dirty="0"/>
              <a:t>DAR #3</a:t>
            </a:r>
          </a:p>
        </p:txBody>
      </p:sp>
      <p:pic>
        <p:nvPicPr>
          <p:cNvPr id="15" name="Picture 3">
            <a:extLst>
              <a:ext uri="{FF2B5EF4-FFF2-40B4-BE49-F238E27FC236}">
                <a16:creationId xmlns:a16="http://schemas.microsoft.com/office/drawing/2014/main" id="{FA9B8E1B-B7E3-4417-ABE2-0F5D23AE7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46"/>
          <a:stretch>
            <a:fillRect/>
          </a:stretch>
        </p:blipFill>
        <p:spPr bwMode="auto">
          <a:xfrm>
            <a:off x="1189903" y="3470738"/>
            <a:ext cx="3862387"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5">
            <a:extLst>
              <a:ext uri="{FF2B5EF4-FFF2-40B4-BE49-F238E27FC236}">
                <a16:creationId xmlns:a16="http://schemas.microsoft.com/office/drawing/2014/main" id="{94CF30D9-D1A3-411C-9C77-9B9F5F53FF31}"/>
              </a:ext>
            </a:extLst>
          </p:cNvPr>
          <p:cNvSpPr txBox="1">
            <a:spLocks noChangeArrowheads="1"/>
          </p:cNvSpPr>
          <p:nvPr/>
        </p:nvSpPr>
        <p:spPr bwMode="auto">
          <a:xfrm>
            <a:off x="5372879" y="6223072"/>
            <a:ext cx="25318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dirty="0"/>
              <a:t>APPROVED LU PROPOSAL </a:t>
            </a:r>
          </a:p>
        </p:txBody>
      </p:sp>
    </p:spTree>
    <p:extLst>
      <p:ext uri="{BB962C8B-B14F-4D97-AF65-F5344CB8AC3E}">
        <p14:creationId xmlns:p14="http://schemas.microsoft.com/office/powerpoint/2010/main" val="3163773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3508653"/>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a:t>
            </a:r>
          </a:p>
          <a:p>
            <a:pPr>
              <a:spcBef>
                <a:spcPct val="0"/>
              </a:spcBef>
              <a:defRPr/>
            </a:pPr>
            <a:r>
              <a:rPr lang="en-US" altLang="en-US" sz="1600" b="1" dirty="0">
                <a:solidFill>
                  <a:schemeClr val="bg1"/>
                </a:solidFill>
                <a:latin typeface="Arial" panose="020B0604020202020204" pitchFamily="34" charset="0"/>
                <a:cs typeface="Arial" panose="020B0604020202020204" pitchFamily="34" charset="0"/>
              </a:rPr>
              <a:t>Historic Resource Review</a:t>
            </a:r>
          </a:p>
          <a:p>
            <a:pPr>
              <a:spcBef>
                <a:spcPct val="0"/>
              </a:spcBef>
              <a:defRPr/>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Overall</a:t>
            </a:r>
          </a:p>
          <a:p>
            <a:pPr marL="342900" indent="-342900">
              <a:spcBef>
                <a:spcPts val="0"/>
              </a:spcBef>
              <a:buFont typeface="+mj-lt"/>
              <a:buAutoNum type="arabicPeriod"/>
              <a:defRPr/>
            </a:pPr>
            <a:r>
              <a:rPr lang="en-US" sz="1600" dirty="0">
                <a:solidFill>
                  <a:schemeClr val="bg1"/>
                </a:solidFill>
                <a:latin typeface="Arial" panose="020B0604020202020204" pitchFamily="34" charset="0"/>
                <a:cs typeface="Arial" panose="020B0604020202020204" pitchFamily="34" charset="0"/>
              </a:rPr>
              <a:t>5+-story North Building</a:t>
            </a:r>
          </a:p>
          <a:p>
            <a:pPr marL="342900" indent="-342900">
              <a:spcBef>
                <a:spcPts val="0"/>
              </a:spcBef>
              <a:buFont typeface="+mj-lt"/>
              <a:buAutoNum type="arabicPeriod"/>
              <a:defRPr/>
            </a:pPr>
            <a:r>
              <a:rPr lang="en-US" sz="1600" dirty="0">
                <a:solidFill>
                  <a:schemeClr val="bg1"/>
                </a:solidFill>
                <a:latin typeface="Arial" panose="020B0604020202020204" pitchFamily="34" charset="0"/>
                <a:cs typeface="Arial" panose="020B0604020202020204" pitchFamily="34" charset="0"/>
              </a:rPr>
              <a:t>Buck-Prager renovation </a:t>
            </a:r>
          </a:p>
          <a:p>
            <a:pPr marL="342900" indent="-342900">
              <a:spcBef>
                <a:spcPts val="0"/>
              </a:spcBef>
              <a:buFont typeface="+mj-lt"/>
              <a:buAutoNum type="arabicPeriod"/>
              <a:defRPr/>
            </a:pPr>
            <a:r>
              <a:rPr lang="en-US" sz="1600" dirty="0">
                <a:solidFill>
                  <a:schemeClr val="bg1"/>
                </a:solidFill>
                <a:latin typeface="Arial" panose="020B0604020202020204" pitchFamily="34" charset="0"/>
                <a:cs typeface="Arial" panose="020B0604020202020204" pitchFamily="34" charset="0"/>
              </a:rPr>
              <a:t>4-story South Addition</a:t>
            </a:r>
          </a:p>
          <a:p>
            <a:pPr marL="285750" indent="-285750">
              <a:spcBef>
                <a:spcPct val="0"/>
              </a:spcBef>
              <a:defRPr/>
            </a:pPr>
            <a:endParaRPr lang="en-US" sz="1600"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sz="1600" b="1" dirty="0">
                <a:solidFill>
                  <a:schemeClr val="bg1"/>
                </a:solidFill>
                <a:latin typeface="Arial" panose="020B0604020202020204" pitchFamily="34" charset="0"/>
                <a:cs typeface="Arial" panose="020B0604020202020204" pitchFamily="34" charset="0"/>
              </a:rPr>
              <a:t>Program</a:t>
            </a:r>
          </a:p>
          <a:p>
            <a:pPr marL="285750" indent="-285750">
              <a:spcBef>
                <a:spcPct val="0"/>
              </a:spcBef>
              <a:defRPr/>
            </a:pPr>
            <a:r>
              <a:rPr lang="en-US" sz="1600" dirty="0">
                <a:solidFill>
                  <a:schemeClr val="bg1"/>
                </a:solidFill>
                <a:latin typeface="Arial" panose="020B0604020202020204" pitchFamily="34" charset="0"/>
                <a:cs typeface="Arial" panose="020B0604020202020204" pitchFamily="34" charset="0"/>
              </a:rPr>
              <a:t>148 new dwelling units</a:t>
            </a:r>
          </a:p>
          <a:p>
            <a:pPr marL="285750" indent="-285750">
              <a:spcBef>
                <a:spcPct val="0"/>
              </a:spcBef>
              <a:defRPr/>
            </a:pPr>
            <a:r>
              <a:rPr lang="en-US" sz="1600" dirty="0">
                <a:solidFill>
                  <a:schemeClr val="bg1"/>
                </a:solidFill>
                <a:latin typeface="Arial" panose="020B0604020202020204" pitchFamily="34" charset="0"/>
                <a:cs typeface="Arial" panose="020B0604020202020204" pitchFamily="34" charset="0"/>
              </a:rPr>
              <a:t>One loading space</a:t>
            </a:r>
          </a:p>
          <a:p>
            <a:pPr marL="285750" indent="-285750">
              <a:spcBef>
                <a:spcPct val="0"/>
              </a:spcBef>
              <a:defRPr/>
            </a:pPr>
            <a:r>
              <a:rPr lang="en-US" sz="1600" dirty="0">
                <a:solidFill>
                  <a:schemeClr val="bg1"/>
                </a:solidFill>
                <a:latin typeface="Arial" panose="020B0604020202020204" pitchFamily="34" charset="0"/>
                <a:cs typeface="Arial" panose="020B0604020202020204" pitchFamily="34" charset="0"/>
              </a:rPr>
              <a:t>No parking</a:t>
            </a:r>
          </a:p>
          <a:p>
            <a:pPr>
              <a:spcBef>
                <a:spcPct val="0"/>
              </a:spcBef>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a:extLst>
              <a:ext uri="{FF2B5EF4-FFF2-40B4-BE49-F238E27FC236}">
                <a16:creationId xmlns:a16="http://schemas.microsoft.com/office/drawing/2014/main" id="{8C81B105-0871-4047-815B-B606534BD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609" y="243191"/>
            <a:ext cx="60848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9">
            <a:extLst>
              <a:ext uri="{FF2B5EF4-FFF2-40B4-BE49-F238E27FC236}">
                <a16:creationId xmlns:a16="http://schemas.microsoft.com/office/drawing/2014/main" id="{C81BFFCE-6356-4FF1-9DE3-D978079BAC3A}"/>
              </a:ext>
            </a:extLst>
          </p:cNvPr>
          <p:cNvSpPr txBox="1">
            <a:spLocks noChangeArrowheads="1"/>
          </p:cNvSpPr>
          <p:nvPr/>
        </p:nvSpPr>
        <p:spPr bwMode="auto">
          <a:xfrm>
            <a:off x="4028209" y="2499023"/>
            <a:ext cx="13541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a:t>Buck-Prager</a:t>
            </a:r>
          </a:p>
        </p:txBody>
      </p:sp>
      <p:sp>
        <p:nvSpPr>
          <p:cNvPr id="20" name="TextBox 20">
            <a:extLst>
              <a:ext uri="{FF2B5EF4-FFF2-40B4-BE49-F238E27FC236}">
                <a16:creationId xmlns:a16="http://schemas.microsoft.com/office/drawing/2014/main" id="{9F337CE3-0684-4248-84AE-9064A221D9CE}"/>
              </a:ext>
            </a:extLst>
          </p:cNvPr>
          <p:cNvSpPr txBox="1">
            <a:spLocks noChangeArrowheads="1"/>
          </p:cNvSpPr>
          <p:nvPr/>
        </p:nvSpPr>
        <p:spPr bwMode="auto">
          <a:xfrm>
            <a:off x="5331547" y="2499023"/>
            <a:ext cx="1758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dirty="0"/>
              <a:t>South Addition</a:t>
            </a:r>
          </a:p>
        </p:txBody>
      </p:sp>
      <p:sp>
        <p:nvSpPr>
          <p:cNvPr id="21" name="TextBox 21">
            <a:extLst>
              <a:ext uri="{FF2B5EF4-FFF2-40B4-BE49-F238E27FC236}">
                <a16:creationId xmlns:a16="http://schemas.microsoft.com/office/drawing/2014/main" id="{AFCA5E19-76ED-4E8B-8FF9-409AB2DAA7F3}"/>
              </a:ext>
            </a:extLst>
          </p:cNvPr>
          <p:cNvSpPr txBox="1">
            <a:spLocks noChangeArrowheads="1"/>
          </p:cNvSpPr>
          <p:nvPr/>
        </p:nvSpPr>
        <p:spPr bwMode="auto">
          <a:xfrm>
            <a:off x="2127972" y="2502198"/>
            <a:ext cx="176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baseline="0">
                <a:latin typeface="Arial" panose="020B0604020202020204" pitchFamily="34" charset="0"/>
                <a:cs typeface="Arial" panose="020B0604020202020204" pitchFamily="34" charset="0"/>
              </a:rPr>
              <a:t>North Building</a:t>
            </a:r>
            <a:endParaRPr lang="en-US" altLang="en-US" sz="1400" baseline="0">
              <a:latin typeface="Arial" panose="020B0604020202020204" pitchFamily="34" charset="0"/>
              <a:cs typeface="Arial" panose="020B0604020202020204" pitchFamily="34" charset="0"/>
            </a:endParaRPr>
          </a:p>
        </p:txBody>
      </p:sp>
      <p:pic>
        <p:nvPicPr>
          <p:cNvPr id="22" name="Picture 1">
            <a:extLst>
              <a:ext uri="{FF2B5EF4-FFF2-40B4-BE49-F238E27FC236}">
                <a16:creationId xmlns:a16="http://schemas.microsoft.com/office/drawing/2014/main" id="{4AF30877-B75B-49F3-AAF9-2357EAE4D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91" r="1926" b="6490"/>
          <a:stretch>
            <a:fillRect/>
          </a:stretch>
        </p:blipFill>
        <p:spPr bwMode="auto">
          <a:xfrm>
            <a:off x="1005609" y="3127678"/>
            <a:ext cx="60991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a:extLst>
              <a:ext uri="{FF2B5EF4-FFF2-40B4-BE49-F238E27FC236}">
                <a16:creationId xmlns:a16="http://schemas.microsoft.com/office/drawing/2014/main" id="{41D40A06-E269-40BC-B044-7EC8BFF79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1" r="1926" b="6490"/>
          <a:stretch>
            <a:fillRect/>
          </a:stretch>
        </p:blipFill>
        <p:spPr bwMode="auto">
          <a:xfrm>
            <a:off x="625522" y="1471205"/>
            <a:ext cx="7468374" cy="43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1FB54FB-37AA-48C7-AA6B-73DEE9F93D6A}"/>
              </a:ext>
            </a:extLst>
          </p:cNvPr>
          <p:cNvSpPr txBox="1"/>
          <p:nvPr/>
        </p:nvSpPr>
        <p:spPr>
          <a:xfrm>
            <a:off x="9006246" y="243191"/>
            <a:ext cx="2919258" cy="2800767"/>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Additional reviews</a:t>
            </a:r>
          </a:p>
          <a:p>
            <a:pPr>
              <a:spcBef>
                <a:spcPts val="0"/>
              </a:spcBef>
              <a:defRPr/>
            </a:pPr>
            <a:endParaRPr 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Modifications</a:t>
            </a:r>
          </a:p>
          <a:p>
            <a:pPr marL="285750" indent="-285750">
              <a:spcBef>
                <a:spcPct val="0"/>
              </a:spcBef>
              <a:defRPr/>
            </a:pPr>
            <a:r>
              <a:rPr lang="en-US" altLang="en-US" sz="1600" dirty="0">
                <a:solidFill>
                  <a:schemeClr val="bg1"/>
                </a:solidFill>
                <a:latin typeface="Arial" panose="020B0604020202020204" pitchFamily="34" charset="0"/>
                <a:cs typeface="Arial" panose="020B0604020202020204" pitchFamily="34" charset="0"/>
              </a:rPr>
              <a:t>1. Bike parking spacing</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2. Loading setback/landscape</a:t>
            </a:r>
          </a:p>
          <a:p>
            <a:pPr>
              <a:spcBef>
                <a:spcPct val="0"/>
              </a:spcBef>
              <a:buFontTx/>
              <a:buNone/>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Adjustment</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Number of loading spaces</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1" name="Picture 1">
            <a:extLst>
              <a:ext uri="{FF2B5EF4-FFF2-40B4-BE49-F238E27FC236}">
                <a16:creationId xmlns:a16="http://schemas.microsoft.com/office/drawing/2014/main" id="{E1232FFD-9DAB-4328-A2AD-0E82E224D5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39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DEA1203-802E-4189-9C91-F88D2344E4FB}"/>
              </a:ext>
            </a:extLst>
          </p:cNvPr>
          <p:cNvSpPr txBox="1"/>
          <p:nvPr/>
        </p:nvSpPr>
        <p:spPr>
          <a:xfrm>
            <a:off x="9006246" y="243191"/>
            <a:ext cx="2919258" cy="2800767"/>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Additional reviews</a:t>
            </a:r>
          </a:p>
          <a:p>
            <a:pPr>
              <a:spcBef>
                <a:spcPts val="0"/>
              </a:spcBef>
              <a:defRPr/>
            </a:pPr>
            <a:endParaRPr 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Modifications</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Bike parking spacing</a:t>
            </a:r>
          </a:p>
          <a:p>
            <a:pPr marL="285750" indent="-285750">
              <a:spcBef>
                <a:spcPct val="0"/>
              </a:spcBef>
              <a:defRPr/>
            </a:pPr>
            <a:r>
              <a:rPr lang="en-US" altLang="en-US" sz="1600" dirty="0">
                <a:solidFill>
                  <a:schemeClr val="bg1"/>
                </a:solidFill>
                <a:latin typeface="Arial" panose="020B0604020202020204" pitchFamily="34" charset="0"/>
                <a:cs typeface="Arial" panose="020B0604020202020204" pitchFamily="34" charset="0"/>
              </a:rPr>
              <a:t>2. Loading setback/landscape</a:t>
            </a:r>
          </a:p>
          <a:p>
            <a:pPr>
              <a:spcBef>
                <a:spcPct val="0"/>
              </a:spcBef>
              <a:buFontTx/>
              <a:buNone/>
              <a:defRPr/>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Adjustment</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Number of loading spaces</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6767898-EBCC-4737-BC5D-4C437AB36F21}"/>
              </a:ext>
            </a:extLst>
          </p:cNvPr>
          <p:cNvPicPr>
            <a:picLocks noChangeAspect="1"/>
          </p:cNvPicPr>
          <p:nvPr/>
        </p:nvPicPr>
        <p:blipFill rotWithShape="1">
          <a:blip r:embed="rId3"/>
          <a:srcRect t="3818" b="15544"/>
          <a:stretch/>
        </p:blipFill>
        <p:spPr>
          <a:xfrm>
            <a:off x="1879288" y="162267"/>
            <a:ext cx="4581800" cy="1727353"/>
          </a:xfrm>
          <a:prstGeom prst="rect">
            <a:avLst/>
          </a:prstGeom>
        </p:spPr>
      </p:pic>
      <p:sp>
        <p:nvSpPr>
          <p:cNvPr id="31" name="Freeform: Shape 30">
            <a:extLst>
              <a:ext uri="{FF2B5EF4-FFF2-40B4-BE49-F238E27FC236}">
                <a16:creationId xmlns:a16="http://schemas.microsoft.com/office/drawing/2014/main" id="{E22D9A99-7F1B-4A7F-BDEE-D43AC8AD3237}"/>
              </a:ext>
            </a:extLst>
          </p:cNvPr>
          <p:cNvSpPr/>
          <p:nvPr/>
        </p:nvSpPr>
        <p:spPr>
          <a:xfrm>
            <a:off x="4483086" y="1033500"/>
            <a:ext cx="697823" cy="307818"/>
          </a:xfrm>
          <a:custGeom>
            <a:avLst/>
            <a:gdLst>
              <a:gd name="connsiteX0" fmla="*/ 445169 w 685800"/>
              <a:gd name="connsiteY0" fmla="*/ 0 h 409074"/>
              <a:gd name="connsiteX1" fmla="*/ 0 w 685800"/>
              <a:gd name="connsiteY1" fmla="*/ 372979 h 409074"/>
              <a:gd name="connsiteX2" fmla="*/ 252663 w 685800"/>
              <a:gd name="connsiteY2" fmla="*/ 409074 h 409074"/>
              <a:gd name="connsiteX3" fmla="*/ 685800 w 685800"/>
              <a:gd name="connsiteY3" fmla="*/ 0 h 409074"/>
              <a:gd name="connsiteX4" fmla="*/ 445169 w 685800"/>
              <a:gd name="connsiteY4" fmla="*/ 0 h 40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409074">
                <a:moveTo>
                  <a:pt x="445169" y="0"/>
                </a:moveTo>
                <a:lnTo>
                  <a:pt x="0" y="372979"/>
                </a:lnTo>
                <a:lnTo>
                  <a:pt x="252663" y="409074"/>
                </a:lnTo>
                <a:lnTo>
                  <a:pt x="685800" y="0"/>
                </a:lnTo>
                <a:lnTo>
                  <a:pt x="445169" y="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Picture 1">
            <a:extLst>
              <a:ext uri="{FF2B5EF4-FFF2-40B4-BE49-F238E27FC236}">
                <a16:creationId xmlns:a16="http://schemas.microsoft.com/office/drawing/2014/main" id="{F3173EB6-BCC3-4DC4-82C4-27B36BA25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91" r="1926" b="6490"/>
          <a:stretch>
            <a:fillRect/>
          </a:stretch>
        </p:blipFill>
        <p:spPr bwMode="auto">
          <a:xfrm>
            <a:off x="590718" y="2104527"/>
            <a:ext cx="7468374" cy="43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
            <a:extLst>
              <a:ext uri="{FF2B5EF4-FFF2-40B4-BE49-F238E27FC236}">
                <a16:creationId xmlns:a16="http://schemas.microsoft.com/office/drawing/2014/main" id="{85D959C1-B7EA-4DF5-9202-4846AC0E461B}"/>
              </a:ext>
            </a:extLst>
          </p:cNvPr>
          <p:cNvSpPr>
            <a:spLocks noChangeArrowheads="1"/>
          </p:cNvSpPr>
          <p:nvPr/>
        </p:nvSpPr>
        <p:spPr bwMode="auto">
          <a:xfrm>
            <a:off x="1341955" y="2673805"/>
            <a:ext cx="537333" cy="248909"/>
          </a:xfrm>
          <a:prstGeom prst="rect">
            <a:avLst/>
          </a:prstGeom>
          <a:solidFill>
            <a:srgbClr val="FFC000">
              <a:alpha val="70000"/>
            </a:srgbClr>
          </a:solidFill>
          <a:ln>
            <a:noFill/>
          </a:ln>
          <a:extLst/>
        </p:spPr>
        <p:txBody>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endParaRPr lang="en-US" altLang="en-US" baseline="0"/>
          </a:p>
        </p:txBody>
      </p:sp>
      <p:sp>
        <p:nvSpPr>
          <p:cNvPr id="3" name="Rectangle: Rounded Corners 2">
            <a:extLst>
              <a:ext uri="{FF2B5EF4-FFF2-40B4-BE49-F238E27FC236}">
                <a16:creationId xmlns:a16="http://schemas.microsoft.com/office/drawing/2014/main" id="{CB540B55-1B8C-49E9-9C69-430A6BF6D746}"/>
              </a:ext>
            </a:extLst>
          </p:cNvPr>
          <p:cNvSpPr/>
          <p:nvPr/>
        </p:nvSpPr>
        <p:spPr>
          <a:xfrm>
            <a:off x="1241946" y="2534341"/>
            <a:ext cx="986904" cy="248909"/>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 name="Straight Arrow Connector 11">
            <a:extLst>
              <a:ext uri="{FF2B5EF4-FFF2-40B4-BE49-F238E27FC236}">
                <a16:creationId xmlns:a16="http://schemas.microsoft.com/office/drawing/2014/main" id="{61D8AB0E-55C3-43EB-A689-175EF61F60EA}"/>
              </a:ext>
            </a:extLst>
          </p:cNvPr>
          <p:cNvCxnSpPr>
            <a:cxnSpLocks noChangeShapeType="1"/>
          </p:cNvCxnSpPr>
          <p:nvPr/>
        </p:nvCxnSpPr>
        <p:spPr bwMode="auto">
          <a:xfrm>
            <a:off x="954279" y="1764199"/>
            <a:ext cx="328610" cy="620456"/>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
            <a:extLst>
              <a:ext uri="{FF2B5EF4-FFF2-40B4-BE49-F238E27FC236}">
                <a16:creationId xmlns:a16="http://schemas.microsoft.com/office/drawing/2014/main" id="{84A198D9-04AF-40B9-9EF2-E3DF720B2C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72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35F884EF-F6D4-49CC-B451-8D34722AA126}"/>
              </a:ext>
            </a:extLst>
          </p:cNvPr>
          <p:cNvSpPr>
            <a:spLocks noChangeArrowheads="1"/>
          </p:cNvSpPr>
          <p:nvPr/>
        </p:nvSpPr>
        <p:spPr bwMode="auto">
          <a:xfrm>
            <a:off x="5312295" y="5274655"/>
            <a:ext cx="145305" cy="75854"/>
          </a:xfrm>
          <a:prstGeom prst="rect">
            <a:avLst/>
          </a:prstGeom>
          <a:solidFill>
            <a:srgbClr val="FFC000">
              <a:alpha val="50195"/>
            </a:srgbClr>
          </a:solidFill>
          <a:ln>
            <a:noFill/>
          </a:ln>
        </p:spPr>
        <p:txBody>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endParaRPr lang="en-US" altLang="en-US" baseline="0"/>
          </a:p>
        </p:txBody>
      </p:sp>
      <p:cxnSp>
        <p:nvCxnSpPr>
          <p:cNvPr id="11" name="Straight Arrow Connector 11">
            <a:extLst>
              <a:ext uri="{FF2B5EF4-FFF2-40B4-BE49-F238E27FC236}">
                <a16:creationId xmlns:a16="http://schemas.microsoft.com/office/drawing/2014/main" id="{CF5E3400-8E02-48C6-A875-261E4769E2AF}"/>
              </a:ext>
            </a:extLst>
          </p:cNvPr>
          <p:cNvCxnSpPr>
            <a:cxnSpLocks noChangeShapeType="1"/>
          </p:cNvCxnSpPr>
          <p:nvPr/>
        </p:nvCxnSpPr>
        <p:spPr bwMode="auto">
          <a:xfrm rot="16200000">
            <a:off x="4062656" y="3375048"/>
            <a:ext cx="327871" cy="927638"/>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1">
            <a:extLst>
              <a:ext uri="{FF2B5EF4-FFF2-40B4-BE49-F238E27FC236}">
                <a16:creationId xmlns:a16="http://schemas.microsoft.com/office/drawing/2014/main" id="{79CAFC21-E9A4-48F3-9715-D8E15E57BB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8" t="4758" r="73532" b="61431"/>
          <a:stretch/>
        </p:blipFill>
        <p:spPr bwMode="auto">
          <a:xfrm>
            <a:off x="2386578" y="841333"/>
            <a:ext cx="4901974" cy="508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a:extLst>
              <a:ext uri="{FF2B5EF4-FFF2-40B4-BE49-F238E27FC236}">
                <a16:creationId xmlns:a16="http://schemas.microsoft.com/office/drawing/2014/main" id="{D061B583-49EB-491D-AA9A-36D545FB50BD}"/>
              </a:ext>
            </a:extLst>
          </p:cNvPr>
          <p:cNvSpPr>
            <a:spLocks noChangeArrowheads="1"/>
          </p:cNvSpPr>
          <p:nvPr/>
        </p:nvSpPr>
        <p:spPr bwMode="auto">
          <a:xfrm>
            <a:off x="4178270" y="1963671"/>
            <a:ext cx="1672206" cy="785008"/>
          </a:xfrm>
          <a:prstGeom prst="rect">
            <a:avLst/>
          </a:prstGeom>
          <a:solidFill>
            <a:srgbClr val="FFC000">
              <a:alpha val="50000"/>
            </a:srgbClr>
          </a:solidFill>
          <a:ln>
            <a:noFill/>
          </a:ln>
        </p:spPr>
        <p:txBody>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endParaRPr lang="en-US" altLang="en-US" baseline="0"/>
          </a:p>
        </p:txBody>
      </p:sp>
      <p:cxnSp>
        <p:nvCxnSpPr>
          <p:cNvPr id="35" name="Straight Arrow Connector 11">
            <a:extLst>
              <a:ext uri="{FF2B5EF4-FFF2-40B4-BE49-F238E27FC236}">
                <a16:creationId xmlns:a16="http://schemas.microsoft.com/office/drawing/2014/main" id="{4AD1DBD5-37C7-4BEE-AD25-BD9C6F6D60EA}"/>
              </a:ext>
            </a:extLst>
          </p:cNvPr>
          <p:cNvCxnSpPr>
            <a:cxnSpLocks noChangeShapeType="1"/>
          </p:cNvCxnSpPr>
          <p:nvPr/>
        </p:nvCxnSpPr>
        <p:spPr bwMode="auto">
          <a:xfrm flipV="1">
            <a:off x="2893816" y="3643886"/>
            <a:ext cx="840562" cy="721660"/>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2FB2A5AC-9D7A-422E-94A2-6BCDE9AB20B3}"/>
              </a:ext>
            </a:extLst>
          </p:cNvPr>
          <p:cNvCxnSpPr>
            <a:cxnSpLocks/>
          </p:cNvCxnSpPr>
          <p:nvPr/>
        </p:nvCxnSpPr>
        <p:spPr>
          <a:xfrm rot="16200000" flipH="1" flipV="1">
            <a:off x="7331658" y="2437115"/>
            <a:ext cx="23270" cy="1544334"/>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ED654C00-D1B7-4964-8ABF-0384BE9293FC}"/>
              </a:ext>
            </a:extLst>
          </p:cNvPr>
          <p:cNvCxnSpPr>
            <a:cxnSpLocks/>
          </p:cNvCxnSpPr>
          <p:nvPr/>
        </p:nvCxnSpPr>
        <p:spPr>
          <a:xfrm rot="16200000" flipH="1" flipV="1">
            <a:off x="7747668" y="1530308"/>
            <a:ext cx="2846" cy="732738"/>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38279922-5632-4EF6-AB05-B32DB90BF073}"/>
              </a:ext>
            </a:extLst>
          </p:cNvPr>
          <p:cNvCxnSpPr/>
          <p:nvPr/>
        </p:nvCxnSpPr>
        <p:spPr>
          <a:xfrm rot="16200000">
            <a:off x="6956866" y="2557355"/>
            <a:ext cx="1651172" cy="0"/>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a:extLst>
              <a:ext uri="{FF2B5EF4-FFF2-40B4-BE49-F238E27FC236}">
                <a16:creationId xmlns:a16="http://schemas.microsoft.com/office/drawing/2014/main" id="{A8E47226-24B4-462A-973B-2EBCB7363A4B}"/>
              </a:ext>
            </a:extLst>
          </p:cNvPr>
          <p:cNvCxnSpPr/>
          <p:nvPr/>
        </p:nvCxnSpPr>
        <p:spPr>
          <a:xfrm rot="16200000" flipH="1">
            <a:off x="7641623" y="1764878"/>
            <a:ext cx="313408" cy="313408"/>
          </a:xfrm>
          <a:prstGeom prst="line">
            <a:avLst/>
          </a:pr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A6DED752-CEE9-4189-A360-7DBC4194DF6F}"/>
              </a:ext>
            </a:extLst>
          </p:cNvPr>
          <p:cNvCxnSpPr/>
          <p:nvPr/>
        </p:nvCxnSpPr>
        <p:spPr>
          <a:xfrm rot="16200000" flipH="1">
            <a:off x="7637879" y="3014615"/>
            <a:ext cx="313408" cy="313408"/>
          </a:xfrm>
          <a:prstGeom prst="line">
            <a:avLst/>
          </a:pr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59" name="TextBox 58">
            <a:extLst>
              <a:ext uri="{FF2B5EF4-FFF2-40B4-BE49-F238E27FC236}">
                <a16:creationId xmlns:a16="http://schemas.microsoft.com/office/drawing/2014/main" id="{66DE04D9-339C-4266-B04F-ECC0A142E262}"/>
              </a:ext>
            </a:extLst>
          </p:cNvPr>
          <p:cNvSpPr txBox="1"/>
          <p:nvPr/>
        </p:nvSpPr>
        <p:spPr>
          <a:xfrm rot="16200000">
            <a:off x="7097192" y="2121664"/>
            <a:ext cx="1360109" cy="738664"/>
          </a:xfrm>
          <a:prstGeom prst="rect">
            <a:avLst/>
          </a:prstGeom>
          <a:noFill/>
        </p:spPr>
        <p:txBody>
          <a:bodyPr wrap="square" rtlCol="0">
            <a:spAutoFit/>
          </a:bodyPr>
          <a:lstStyle/>
          <a:p>
            <a:pPr algn="ctr">
              <a:spcBef>
                <a:spcPct val="0"/>
              </a:spcBef>
              <a:buFontTx/>
              <a:buNone/>
            </a:pPr>
            <a:r>
              <a:rPr lang="en-US" altLang="en-US" sz="1400" b="1" dirty="0">
                <a:solidFill>
                  <a:schemeClr val="tx1">
                    <a:lumMod val="75000"/>
                    <a:lumOff val="25000"/>
                  </a:schemeClr>
                </a:solidFill>
                <a:latin typeface="Arial" panose="020B0604020202020204" pitchFamily="34" charset="0"/>
                <a:cs typeface="Arial" panose="020B0604020202020204" pitchFamily="34" charset="0"/>
              </a:rPr>
              <a:t>14’</a:t>
            </a:r>
          </a:p>
          <a:p>
            <a:pPr algn="ctr">
              <a:spcBef>
                <a:spcPct val="0"/>
              </a:spcBef>
              <a:buFontTx/>
              <a:buNone/>
            </a:pP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algn="ctr">
              <a:spcBef>
                <a:spcPct val="0"/>
              </a:spcBef>
              <a:buFontTx/>
              <a:buNone/>
            </a:pPr>
            <a:r>
              <a:rPr lang="en-US" sz="1400" dirty="0">
                <a:solidFill>
                  <a:schemeClr val="tx1">
                    <a:lumMod val="75000"/>
                    <a:lumOff val="25000"/>
                  </a:schemeClr>
                </a:solidFill>
                <a:latin typeface="Arial" panose="020B0604020202020204" pitchFamily="34" charset="0"/>
                <a:cs typeface="Arial" panose="020B0604020202020204" pitchFamily="34" charset="0"/>
              </a:rPr>
              <a:t>setback</a:t>
            </a:r>
            <a:endParaRPr lang="en-US" sz="1400" dirty="0"/>
          </a:p>
        </p:txBody>
      </p:sp>
      <p:cxnSp>
        <p:nvCxnSpPr>
          <p:cNvPr id="68" name="Straight Connector 67">
            <a:extLst>
              <a:ext uri="{FF2B5EF4-FFF2-40B4-BE49-F238E27FC236}">
                <a16:creationId xmlns:a16="http://schemas.microsoft.com/office/drawing/2014/main" id="{1675736C-B84E-4D6D-AA05-87AC82BE5AB7}"/>
              </a:ext>
            </a:extLst>
          </p:cNvPr>
          <p:cNvCxnSpPr>
            <a:cxnSpLocks/>
          </p:cNvCxnSpPr>
          <p:nvPr/>
        </p:nvCxnSpPr>
        <p:spPr>
          <a:xfrm rot="16200000" flipH="1" flipV="1">
            <a:off x="2309572" y="2491962"/>
            <a:ext cx="23270" cy="1544334"/>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ED5EE5F6-F3C1-4BE0-8EA5-7E122E18AD65}"/>
              </a:ext>
            </a:extLst>
          </p:cNvPr>
          <p:cNvCxnSpPr>
            <a:cxnSpLocks/>
          </p:cNvCxnSpPr>
          <p:nvPr/>
        </p:nvCxnSpPr>
        <p:spPr>
          <a:xfrm rot="16200000" flipV="1">
            <a:off x="2307354" y="1123043"/>
            <a:ext cx="1" cy="1572039"/>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Connector 69">
            <a:extLst>
              <a:ext uri="{FF2B5EF4-FFF2-40B4-BE49-F238E27FC236}">
                <a16:creationId xmlns:a16="http://schemas.microsoft.com/office/drawing/2014/main" id="{195741D3-B42F-493B-9F2B-43916EEFBD58}"/>
              </a:ext>
            </a:extLst>
          </p:cNvPr>
          <p:cNvCxnSpPr>
            <a:cxnSpLocks/>
          </p:cNvCxnSpPr>
          <p:nvPr/>
        </p:nvCxnSpPr>
        <p:spPr>
          <a:xfrm rot="16200000">
            <a:off x="909285" y="2552263"/>
            <a:ext cx="1870249" cy="0"/>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782ADC58-B4E1-419C-BECA-B10AFB83536E}"/>
              </a:ext>
            </a:extLst>
          </p:cNvPr>
          <p:cNvCxnSpPr>
            <a:cxnSpLocks/>
          </p:cNvCxnSpPr>
          <p:nvPr/>
        </p:nvCxnSpPr>
        <p:spPr>
          <a:xfrm rot="16200000" flipH="1">
            <a:off x="1728126" y="1777307"/>
            <a:ext cx="243068" cy="251461"/>
          </a:xfrm>
          <a:prstGeom prst="line">
            <a:avLst/>
          </a:pr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a:extLst>
              <a:ext uri="{FF2B5EF4-FFF2-40B4-BE49-F238E27FC236}">
                <a16:creationId xmlns:a16="http://schemas.microsoft.com/office/drawing/2014/main" id="{70513AB9-3433-4CB1-8537-20935A6CD789}"/>
              </a:ext>
            </a:extLst>
          </p:cNvPr>
          <p:cNvCxnSpPr>
            <a:cxnSpLocks/>
          </p:cNvCxnSpPr>
          <p:nvPr/>
        </p:nvCxnSpPr>
        <p:spPr>
          <a:xfrm rot="16200000" flipH="1">
            <a:off x="1723137" y="3172113"/>
            <a:ext cx="170335" cy="168748"/>
          </a:xfrm>
          <a:prstGeom prst="line">
            <a:avLst/>
          </a:pr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a:extLst>
              <a:ext uri="{FF2B5EF4-FFF2-40B4-BE49-F238E27FC236}">
                <a16:creationId xmlns:a16="http://schemas.microsoft.com/office/drawing/2014/main" id="{AB1177F1-8598-46F0-A3CC-3E32D51E7645}"/>
              </a:ext>
            </a:extLst>
          </p:cNvPr>
          <p:cNvCxnSpPr>
            <a:cxnSpLocks/>
          </p:cNvCxnSpPr>
          <p:nvPr/>
        </p:nvCxnSpPr>
        <p:spPr>
          <a:xfrm rot="16200000" flipH="1" flipV="1">
            <a:off x="2321131" y="1987082"/>
            <a:ext cx="23270" cy="1544334"/>
          </a:xfrm>
          <a:prstGeom prst="lin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76" name="TextBox 75">
            <a:extLst>
              <a:ext uri="{FF2B5EF4-FFF2-40B4-BE49-F238E27FC236}">
                <a16:creationId xmlns:a16="http://schemas.microsoft.com/office/drawing/2014/main" id="{368D70CF-0F4B-4D2B-8B55-519E5B060745}"/>
              </a:ext>
            </a:extLst>
          </p:cNvPr>
          <p:cNvSpPr txBox="1"/>
          <p:nvPr/>
        </p:nvSpPr>
        <p:spPr>
          <a:xfrm rot="16200000">
            <a:off x="1160271" y="3228031"/>
            <a:ext cx="1600370" cy="738664"/>
          </a:xfrm>
          <a:prstGeom prst="rect">
            <a:avLst/>
          </a:prstGeom>
          <a:noFill/>
        </p:spPr>
        <p:txBody>
          <a:bodyPr wrap="square" rtlCol="0">
            <a:spAutoFit/>
          </a:bodyPr>
          <a:lstStyle/>
          <a:p>
            <a:pPr algn="r">
              <a:spcBef>
                <a:spcPct val="0"/>
              </a:spcBef>
              <a:buFontTx/>
              <a:buNone/>
            </a:pPr>
            <a:r>
              <a:rPr lang="en-US" altLang="en-US" sz="1400" b="1" dirty="0">
                <a:solidFill>
                  <a:schemeClr val="tx1">
                    <a:lumMod val="75000"/>
                    <a:lumOff val="25000"/>
                  </a:schemeClr>
                </a:solidFill>
                <a:latin typeface="Arial" panose="020B0604020202020204" pitchFamily="34" charset="0"/>
                <a:cs typeface="Arial" panose="020B0604020202020204" pitchFamily="34" charset="0"/>
              </a:rPr>
              <a:t>5’</a:t>
            </a:r>
          </a:p>
          <a:p>
            <a:pPr algn="r">
              <a:spcBef>
                <a:spcPct val="0"/>
              </a:spcBef>
              <a:buFontTx/>
              <a:buNone/>
            </a:pP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algn="r">
              <a:spcBef>
                <a:spcPct val="0"/>
              </a:spcBef>
              <a:buFontTx/>
              <a:buNone/>
            </a:pPr>
            <a:r>
              <a:rPr lang="en-US" sz="1400" dirty="0">
                <a:solidFill>
                  <a:schemeClr val="tx1">
                    <a:lumMod val="75000"/>
                    <a:lumOff val="25000"/>
                  </a:schemeClr>
                </a:solidFill>
                <a:latin typeface="Arial" panose="020B0604020202020204" pitchFamily="34" charset="0"/>
                <a:cs typeface="Arial" panose="020B0604020202020204" pitchFamily="34" charset="0"/>
              </a:rPr>
              <a:t>ped path</a:t>
            </a:r>
            <a:endParaRPr lang="en-US" sz="1400" dirty="0"/>
          </a:p>
        </p:txBody>
      </p:sp>
      <p:sp>
        <p:nvSpPr>
          <p:cNvPr id="73" name="TextBox 72">
            <a:extLst>
              <a:ext uri="{FF2B5EF4-FFF2-40B4-BE49-F238E27FC236}">
                <a16:creationId xmlns:a16="http://schemas.microsoft.com/office/drawing/2014/main" id="{71377E5F-D60A-414E-B69C-F91FAA7C4E13}"/>
              </a:ext>
            </a:extLst>
          </p:cNvPr>
          <p:cNvSpPr txBox="1"/>
          <p:nvPr/>
        </p:nvSpPr>
        <p:spPr>
          <a:xfrm rot="16200000">
            <a:off x="1249926" y="1443597"/>
            <a:ext cx="1432592" cy="738664"/>
          </a:xfrm>
          <a:prstGeom prst="rect">
            <a:avLst/>
          </a:prstGeom>
          <a:noFill/>
        </p:spPr>
        <p:txBody>
          <a:bodyPr wrap="square" rtlCol="0">
            <a:spAutoFit/>
          </a:bodyPr>
          <a:lstStyle>
            <a:defPPr>
              <a:defRPr lang="en-US"/>
            </a:defPPr>
            <a:lvl1pPr algn="r">
              <a:spcBef>
                <a:spcPct val="0"/>
              </a:spcBef>
              <a:buFontTx/>
              <a:buNone/>
              <a:defRPr sz="1100" b="1">
                <a:solidFill>
                  <a:schemeClr val="tx1">
                    <a:lumMod val="75000"/>
                    <a:lumOff val="25000"/>
                  </a:schemeClr>
                </a:solidFill>
                <a:latin typeface="Arial" panose="020B0604020202020204" pitchFamily="34" charset="0"/>
                <a:cs typeface="Arial" panose="020B0604020202020204" pitchFamily="34" charset="0"/>
              </a:defRPr>
            </a:lvl1pPr>
          </a:lstStyle>
          <a:p>
            <a:pPr algn="l"/>
            <a:r>
              <a:rPr lang="en-US" altLang="en-US" sz="1400" dirty="0"/>
              <a:t>9’</a:t>
            </a:r>
          </a:p>
          <a:p>
            <a:endParaRPr lang="en-US" altLang="en-US" sz="1400" dirty="0"/>
          </a:p>
          <a:p>
            <a:pPr algn="l"/>
            <a:r>
              <a:rPr lang="en-US" altLang="en-US" sz="1400" dirty="0"/>
              <a:t>loading</a:t>
            </a:r>
            <a:endParaRPr lang="en-US" sz="1400" dirty="0"/>
          </a:p>
        </p:txBody>
      </p:sp>
      <p:sp>
        <p:nvSpPr>
          <p:cNvPr id="34" name="TextBox 33">
            <a:extLst>
              <a:ext uri="{FF2B5EF4-FFF2-40B4-BE49-F238E27FC236}">
                <a16:creationId xmlns:a16="http://schemas.microsoft.com/office/drawing/2014/main" id="{3905DBB5-EC88-4197-B8F4-4FB1EC148C65}"/>
              </a:ext>
            </a:extLst>
          </p:cNvPr>
          <p:cNvSpPr txBox="1"/>
          <p:nvPr/>
        </p:nvSpPr>
        <p:spPr>
          <a:xfrm>
            <a:off x="9006246" y="243191"/>
            <a:ext cx="2919258" cy="2800767"/>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Additional reviews</a:t>
            </a:r>
          </a:p>
          <a:p>
            <a:pPr>
              <a:spcBef>
                <a:spcPts val="0"/>
              </a:spcBef>
              <a:defRPr/>
            </a:pPr>
            <a:endParaRPr 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Modifications</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Bike parking spacing</a:t>
            </a:r>
          </a:p>
          <a:p>
            <a:pPr marL="285750" indent="-285750">
              <a:spcBef>
                <a:spcPct val="0"/>
              </a:spcBef>
              <a:defRPr/>
            </a:pPr>
            <a:r>
              <a:rPr lang="en-US" altLang="en-US" sz="1600" dirty="0">
                <a:solidFill>
                  <a:schemeClr val="bg1"/>
                </a:solidFill>
                <a:latin typeface="Arial" panose="020B0604020202020204" pitchFamily="34" charset="0"/>
                <a:cs typeface="Arial" panose="020B0604020202020204" pitchFamily="34" charset="0"/>
              </a:rPr>
              <a:t>2. Loading setback/landscape</a:t>
            </a:r>
          </a:p>
          <a:p>
            <a:pPr>
              <a:spcBef>
                <a:spcPct val="0"/>
              </a:spcBef>
              <a:buFontTx/>
              <a:buNone/>
              <a:defRPr/>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Adjustment</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Number of loading spaces</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153C554-078B-47B9-A8D6-C98FE4DF358B}"/>
              </a:ext>
            </a:extLst>
          </p:cNvPr>
          <p:cNvSpPr/>
          <p:nvPr/>
        </p:nvSpPr>
        <p:spPr>
          <a:xfrm>
            <a:off x="4178270" y="1909061"/>
            <a:ext cx="2208565" cy="264083"/>
          </a:xfrm>
          <a:prstGeom prst="rect">
            <a:avLst/>
          </a:prstGeom>
          <a:noFill/>
          <a:ln w="508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63396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41D40A06-E269-40BC-B044-7EC8BFF79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91" r="1926" b="6490"/>
          <a:stretch>
            <a:fillRect/>
          </a:stretch>
        </p:blipFill>
        <p:spPr bwMode="auto">
          <a:xfrm>
            <a:off x="568372" y="2119340"/>
            <a:ext cx="7468374" cy="43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1FB54FB-37AA-48C7-AA6B-73DEE9F93D6A}"/>
              </a:ext>
            </a:extLst>
          </p:cNvPr>
          <p:cNvSpPr txBox="1"/>
          <p:nvPr/>
        </p:nvSpPr>
        <p:spPr>
          <a:xfrm>
            <a:off x="9006246" y="243191"/>
            <a:ext cx="2919258" cy="2800767"/>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Additional reviews</a:t>
            </a:r>
          </a:p>
          <a:p>
            <a:pPr>
              <a:spcBef>
                <a:spcPts val="0"/>
              </a:spcBef>
              <a:defRPr/>
            </a:pPr>
            <a:endParaRPr 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Modifications</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Bike parking spacing</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2. Loading setback/landscape</a:t>
            </a:r>
          </a:p>
          <a:p>
            <a:pPr>
              <a:spcBef>
                <a:spcPct val="0"/>
              </a:spcBef>
              <a:buFontTx/>
              <a:buNone/>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Adjustment</a:t>
            </a:r>
          </a:p>
          <a:p>
            <a:pPr marL="285750" indent="-285750">
              <a:spcBef>
                <a:spcPct val="0"/>
              </a:spcBef>
              <a:defRPr/>
            </a:pPr>
            <a:r>
              <a:rPr lang="en-US" altLang="en-US" sz="1600" dirty="0">
                <a:solidFill>
                  <a:schemeClr val="bg1"/>
                </a:solidFill>
                <a:latin typeface="Arial" panose="020B0604020202020204" pitchFamily="34" charset="0"/>
                <a:cs typeface="Arial" panose="020B0604020202020204" pitchFamily="34" charset="0"/>
              </a:rPr>
              <a:t>1. Number of loading spaces</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0FBB789F-FC4E-477E-9A6E-12645558C66F}"/>
              </a:ext>
            </a:extLst>
          </p:cNvPr>
          <p:cNvSpPr>
            <a:spLocks noChangeArrowheads="1"/>
          </p:cNvSpPr>
          <p:nvPr/>
        </p:nvSpPr>
        <p:spPr bwMode="auto">
          <a:xfrm>
            <a:off x="1341955" y="2673805"/>
            <a:ext cx="537333" cy="248909"/>
          </a:xfrm>
          <a:prstGeom prst="rect">
            <a:avLst/>
          </a:prstGeom>
          <a:solidFill>
            <a:srgbClr val="FFC000">
              <a:alpha val="70000"/>
            </a:srgbClr>
          </a:solidFill>
          <a:ln>
            <a:noFill/>
          </a:ln>
          <a:extLst/>
        </p:spPr>
        <p:txBody>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endParaRPr lang="en-US" altLang="en-US" baseline="0"/>
          </a:p>
        </p:txBody>
      </p:sp>
      <p:cxnSp>
        <p:nvCxnSpPr>
          <p:cNvPr id="7" name="Straight Arrow Connector 11">
            <a:extLst>
              <a:ext uri="{FF2B5EF4-FFF2-40B4-BE49-F238E27FC236}">
                <a16:creationId xmlns:a16="http://schemas.microsoft.com/office/drawing/2014/main" id="{4358B2D4-14AB-4AC2-828F-053064CBFC14}"/>
              </a:ext>
            </a:extLst>
          </p:cNvPr>
          <p:cNvCxnSpPr>
            <a:cxnSpLocks noChangeShapeType="1"/>
          </p:cNvCxnSpPr>
          <p:nvPr/>
        </p:nvCxnSpPr>
        <p:spPr bwMode="auto">
          <a:xfrm>
            <a:off x="839979" y="1969698"/>
            <a:ext cx="328610" cy="620456"/>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11">
            <a:extLst>
              <a:ext uri="{FF2B5EF4-FFF2-40B4-BE49-F238E27FC236}">
                <a16:creationId xmlns:a16="http://schemas.microsoft.com/office/drawing/2014/main" id="{6526DDA4-FD00-4A60-B195-535ED17CCC48}"/>
              </a:ext>
            </a:extLst>
          </p:cNvPr>
          <p:cNvCxnSpPr>
            <a:cxnSpLocks noChangeShapeType="1"/>
          </p:cNvCxnSpPr>
          <p:nvPr/>
        </p:nvCxnSpPr>
        <p:spPr bwMode="auto">
          <a:xfrm flipH="1">
            <a:off x="7505196" y="2074427"/>
            <a:ext cx="531550" cy="555859"/>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8884DB1A-9A08-4510-9A7D-22675E5D663B}"/>
              </a:ext>
            </a:extLst>
          </p:cNvPr>
          <p:cNvSpPr/>
          <p:nvPr/>
        </p:nvSpPr>
        <p:spPr>
          <a:xfrm>
            <a:off x="1473958" y="3043958"/>
            <a:ext cx="2852382" cy="2592567"/>
          </a:xfrm>
          <a:prstGeom prst="rect">
            <a:avLst/>
          </a:prstGeom>
          <a:solidFill>
            <a:srgbClr val="FFC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7DFD80-3FF1-489A-B04A-C4BBE15DADF8}"/>
              </a:ext>
            </a:extLst>
          </p:cNvPr>
          <p:cNvSpPr/>
          <p:nvPr/>
        </p:nvSpPr>
        <p:spPr>
          <a:xfrm>
            <a:off x="4326340" y="2846676"/>
            <a:ext cx="2961564" cy="2789849"/>
          </a:xfrm>
          <a:prstGeom prst="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9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046440"/>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a:t>
            </a:r>
          </a:p>
          <a:p>
            <a:pPr marL="285750" indent="-285750">
              <a:spcBef>
                <a:spcPct val="0"/>
              </a:spcBef>
              <a:defRPr/>
            </a:pPr>
            <a:r>
              <a:rPr lang="en-US" sz="1600" b="1" dirty="0">
                <a:solidFill>
                  <a:schemeClr val="bg1"/>
                </a:solidFill>
                <a:latin typeface="Arial" panose="020B0604020202020204" pitchFamily="34" charset="0"/>
                <a:cs typeface="Arial" panose="020B0604020202020204" pitchFamily="34" charset="0"/>
              </a:rPr>
              <a:t>PHLC Decision</a:t>
            </a:r>
          </a:p>
          <a:p>
            <a:pPr>
              <a:spcBef>
                <a:spcPct val="0"/>
              </a:spcBef>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a:extLst>
              <a:ext uri="{FF2B5EF4-FFF2-40B4-BE49-F238E27FC236}">
                <a16:creationId xmlns:a16="http://schemas.microsoft.com/office/drawing/2014/main" id="{8C81B105-0871-4047-815B-B606534BD1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21"/>
          <a:stretch/>
        </p:blipFill>
        <p:spPr bwMode="auto">
          <a:xfrm>
            <a:off x="1005609" y="736981"/>
            <a:ext cx="6084888" cy="186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9">
            <a:extLst>
              <a:ext uri="{FF2B5EF4-FFF2-40B4-BE49-F238E27FC236}">
                <a16:creationId xmlns:a16="http://schemas.microsoft.com/office/drawing/2014/main" id="{C81BFFCE-6356-4FF1-9DE3-D978079BAC3A}"/>
              </a:ext>
            </a:extLst>
          </p:cNvPr>
          <p:cNvSpPr txBox="1">
            <a:spLocks noChangeArrowheads="1"/>
          </p:cNvSpPr>
          <p:nvPr/>
        </p:nvSpPr>
        <p:spPr bwMode="auto">
          <a:xfrm>
            <a:off x="4037734" y="2608207"/>
            <a:ext cx="13541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a:t>Buck-Prager</a:t>
            </a:r>
          </a:p>
        </p:txBody>
      </p:sp>
      <p:sp>
        <p:nvSpPr>
          <p:cNvPr id="20" name="TextBox 20">
            <a:extLst>
              <a:ext uri="{FF2B5EF4-FFF2-40B4-BE49-F238E27FC236}">
                <a16:creationId xmlns:a16="http://schemas.microsoft.com/office/drawing/2014/main" id="{9F337CE3-0684-4248-84AE-9064A221D9CE}"/>
              </a:ext>
            </a:extLst>
          </p:cNvPr>
          <p:cNvSpPr txBox="1">
            <a:spLocks noChangeArrowheads="1"/>
          </p:cNvSpPr>
          <p:nvPr/>
        </p:nvSpPr>
        <p:spPr bwMode="auto">
          <a:xfrm>
            <a:off x="5388697" y="2608207"/>
            <a:ext cx="1758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0"/>
              </a:spcBef>
              <a:buFontTx/>
              <a:buNone/>
              <a:defRPr sz="1400" b="1" baseline="0">
                <a:latin typeface="Arial" panose="020B0604020202020204" pitchFamily="34" charset="0"/>
                <a:cs typeface="Arial" panose="020B0604020202020204" pitchFamily="34" charset="0"/>
              </a:defRPr>
            </a:lvl1pPr>
            <a:lvl2pPr marL="742950" indent="-285750">
              <a:spcBef>
                <a:spcPct val="20000"/>
              </a:spcBef>
              <a:buChar char="–"/>
              <a:defRPr sz="2800">
                <a:latin typeface="Times New Roman" panose="02020603050405020304" pitchFamily="18" charset="0"/>
              </a:defRPr>
            </a:lvl2pPr>
            <a:lvl3pPr marL="1143000" indent="-228600">
              <a:spcBef>
                <a:spcPct val="20000"/>
              </a:spcBef>
              <a:buChar char="•"/>
              <a:defRPr sz="2400">
                <a:latin typeface="Times New Roman" panose="02020603050405020304" pitchFamily="18" charset="0"/>
              </a:defRPr>
            </a:lvl3pPr>
            <a:lvl4pPr marL="1600200" indent="-228600">
              <a:spcBef>
                <a:spcPct val="20000"/>
              </a:spcBef>
              <a:buChar char="–"/>
              <a:defRPr sz="2000">
                <a:latin typeface="Times New Roman" panose="02020603050405020304" pitchFamily="18" charset="0"/>
              </a:defRPr>
            </a:lvl4pPr>
            <a:lvl5pPr marL="2057400" indent="-228600">
              <a:spcBef>
                <a:spcPct val="20000"/>
              </a:spcBef>
              <a:buChar char="»"/>
              <a:defRPr sz="2000">
                <a:latin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defRPr>
            </a:lvl9pPr>
          </a:lstStyle>
          <a:p>
            <a:r>
              <a:rPr lang="en-US" altLang="en-US"/>
              <a:t>South Addition</a:t>
            </a:r>
          </a:p>
        </p:txBody>
      </p:sp>
      <p:sp>
        <p:nvSpPr>
          <p:cNvPr id="21" name="TextBox 21">
            <a:extLst>
              <a:ext uri="{FF2B5EF4-FFF2-40B4-BE49-F238E27FC236}">
                <a16:creationId xmlns:a16="http://schemas.microsoft.com/office/drawing/2014/main" id="{AFCA5E19-76ED-4E8B-8FF9-409AB2DAA7F3}"/>
              </a:ext>
            </a:extLst>
          </p:cNvPr>
          <p:cNvSpPr txBox="1">
            <a:spLocks noChangeArrowheads="1"/>
          </p:cNvSpPr>
          <p:nvPr/>
        </p:nvSpPr>
        <p:spPr bwMode="auto">
          <a:xfrm>
            <a:off x="2127972" y="2611382"/>
            <a:ext cx="176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baseline="0" dirty="0">
                <a:latin typeface="Arial" panose="020B0604020202020204" pitchFamily="34" charset="0"/>
                <a:cs typeface="Arial" panose="020B0604020202020204" pitchFamily="34" charset="0"/>
              </a:rPr>
              <a:t>North Building</a:t>
            </a:r>
            <a:endParaRPr lang="en-US" altLang="en-US" sz="1400" baseline="0" dirty="0">
              <a:latin typeface="Arial" panose="020B0604020202020204" pitchFamily="34" charset="0"/>
              <a:cs typeface="Arial" panose="020B0604020202020204" pitchFamily="34" charset="0"/>
            </a:endParaRPr>
          </a:p>
        </p:txBody>
      </p:sp>
      <p:pic>
        <p:nvPicPr>
          <p:cNvPr id="22" name="Picture 1">
            <a:extLst>
              <a:ext uri="{FF2B5EF4-FFF2-40B4-BE49-F238E27FC236}">
                <a16:creationId xmlns:a16="http://schemas.microsoft.com/office/drawing/2014/main" id="{4AF30877-B75B-49F3-AAF9-2357EAE4D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91" r="1926" b="6490"/>
          <a:stretch>
            <a:fillRect/>
          </a:stretch>
        </p:blipFill>
        <p:spPr bwMode="auto">
          <a:xfrm>
            <a:off x="1005609" y="3127678"/>
            <a:ext cx="60991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61AB0B1-7293-4939-A1EA-ADBF48894001}"/>
              </a:ext>
            </a:extLst>
          </p:cNvPr>
          <p:cNvSpPr txBox="1"/>
          <p:nvPr/>
        </p:nvSpPr>
        <p:spPr>
          <a:xfrm>
            <a:off x="514565" y="259758"/>
            <a:ext cx="8022472" cy="615553"/>
          </a:xfrm>
          <a:prstGeom prst="rect">
            <a:avLst/>
          </a:prstGeom>
          <a:noFill/>
        </p:spPr>
        <p:txBody>
          <a:bodyPr wrap="square" rtlCol="0">
            <a:spAutoFit/>
          </a:bodyPr>
          <a:lstStyle/>
          <a:p>
            <a:pPr>
              <a:spcBef>
                <a:spcPct val="0"/>
              </a:spcBef>
              <a:buFontTx/>
              <a:buNone/>
            </a:pPr>
            <a:r>
              <a:rPr lang="en-US" altLang="en-US" b="1" dirty="0">
                <a:solidFill>
                  <a:schemeClr val="tx1">
                    <a:lumMod val="75000"/>
                    <a:lumOff val="25000"/>
                  </a:schemeClr>
                </a:solidFill>
                <a:latin typeface="Arial" panose="020B0604020202020204" pitchFamily="34" charset="0"/>
                <a:cs typeface="Arial" panose="020B0604020202020204" pitchFamily="34" charset="0"/>
              </a:rPr>
              <a:t>Portland Historic Landmarks Commission voted 5 : 1 for approval</a:t>
            </a:r>
          </a:p>
          <a:p>
            <a:pPr>
              <a:spcBef>
                <a:spcPct val="0"/>
              </a:spcBef>
              <a:buFontTx/>
              <a:buNone/>
            </a:pPr>
            <a:endParaRPr lang="en-US" sz="16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10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BBF5-317E-4BD0-B55D-03A366D82770}"/>
              </a:ext>
            </a:extLst>
          </p:cNvPr>
          <p:cNvSpPr>
            <a:spLocks noGrp="1"/>
          </p:cNvSpPr>
          <p:nvPr>
            <p:ph type="ctrTitle"/>
          </p:nvPr>
        </p:nvSpPr>
        <p:spPr/>
        <p:txBody>
          <a:bodyPr/>
          <a:lstStyle/>
          <a:p>
            <a:r>
              <a:rPr lang="en-US" dirty="0"/>
              <a:t>Appeal</a:t>
            </a:r>
          </a:p>
        </p:txBody>
      </p:sp>
    </p:spTree>
    <p:extLst>
      <p:ext uri="{BB962C8B-B14F-4D97-AF65-F5344CB8AC3E}">
        <p14:creationId xmlns:p14="http://schemas.microsoft.com/office/powerpoint/2010/main" val="1239344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754326"/>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Appeal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Reasons for Appeal</a:t>
            </a:r>
          </a:p>
          <a:p>
            <a:pPr>
              <a:spcBef>
                <a:spcPts val="0"/>
              </a:spcBef>
              <a:defRPr/>
            </a:pPr>
            <a:endParaRPr lang="en-US" sz="1600" dirty="0">
              <a:solidFill>
                <a:schemeClr val="bg1"/>
              </a:solidFill>
              <a:latin typeface="Arial" panose="020B0604020202020204" pitchFamily="34" charset="0"/>
              <a:cs typeface="Arial" panose="020B0604020202020204" pitchFamily="34" charset="0"/>
            </a:endParaRPr>
          </a:p>
          <a:p>
            <a:pPr>
              <a:spcBef>
                <a:spcPct val="0"/>
              </a:spcBef>
              <a:defRPr/>
            </a:pPr>
            <a:r>
              <a:rPr lang="en-US" altLang="en-US" sz="1600" dirty="0">
                <a:solidFill>
                  <a:schemeClr val="bg1"/>
                </a:solidFill>
                <a:latin typeface="Arial" panose="020B0604020202020204" pitchFamily="34" charset="0"/>
                <a:cs typeface="Arial" panose="020B0604020202020204" pitchFamily="34" charset="0"/>
              </a:rPr>
              <a:t>Guidelines </a:t>
            </a:r>
          </a:p>
          <a:p>
            <a:pPr>
              <a:spcBef>
                <a:spcPct val="0"/>
              </a:spcBef>
              <a:defRPr/>
            </a:pPr>
            <a:r>
              <a:rPr lang="en-US" altLang="en-US" sz="1600" dirty="0">
                <a:solidFill>
                  <a:schemeClr val="bg1"/>
                </a:solidFill>
                <a:latin typeface="Arial" panose="020B0604020202020204" pitchFamily="34" charset="0"/>
                <a:cs typeface="Arial" panose="020B0604020202020204" pitchFamily="34" charset="0"/>
              </a:rPr>
              <a:t>Procedures</a:t>
            </a:r>
          </a:p>
          <a:p>
            <a:pPr>
              <a:spcBef>
                <a:spcPts val="0"/>
              </a:spcBef>
              <a:defRPr/>
            </a:pPr>
            <a:endParaRPr lang="en-US" sz="1600"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40EDD4D3-B924-4BB4-A5F0-5DABCC73D676}"/>
              </a:ext>
            </a:extLst>
          </p:cNvPr>
          <p:cNvSpPr txBox="1">
            <a:spLocks noChangeArrowheads="1"/>
          </p:cNvSpPr>
          <p:nvPr/>
        </p:nvSpPr>
        <p:spPr bwMode="auto">
          <a:xfrm>
            <a:off x="605125" y="411379"/>
            <a:ext cx="7788248"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1800" b="1" baseline="0" dirty="0">
                <a:latin typeface="Arial" panose="020B0604020202020204" pitchFamily="34" charset="0"/>
                <a:cs typeface="Arial" panose="020B0604020202020204" pitchFamily="34" charset="0"/>
              </a:rPr>
              <a:t>Guidelines raised by Appellants</a:t>
            </a:r>
          </a:p>
          <a:p>
            <a:pPr marL="285750" indent="-285750">
              <a:spcBef>
                <a:spcPts val="600"/>
              </a:spcBef>
              <a:defRPr/>
            </a:pPr>
            <a:r>
              <a:rPr lang="en-US" sz="1400" b="1" dirty="0">
                <a:latin typeface="Arial" panose="020B0604020202020204" pitchFamily="34" charset="0"/>
                <a:cs typeface="Arial" panose="020B0604020202020204" pitchFamily="34" charset="0"/>
              </a:rPr>
              <a:t>HAD 2 </a:t>
            </a:r>
            <a:r>
              <a:rPr lang="en-US" sz="1400" dirty="0">
                <a:latin typeface="Arial" panose="020B0604020202020204" pitchFamily="34" charset="0"/>
                <a:cs typeface="Arial" panose="020B0604020202020204" pitchFamily="34" charset="0"/>
              </a:rPr>
              <a:t>- Differentiate new from old </a:t>
            </a:r>
          </a:p>
          <a:p>
            <a:pPr marL="285750" indent="-285750">
              <a:spcBef>
                <a:spcPts val="600"/>
              </a:spcBef>
              <a:defRPr/>
            </a:pPr>
            <a:r>
              <a:rPr lang="en-US" sz="1400" b="1" dirty="0">
                <a:latin typeface="Arial" panose="020B0604020202020204" pitchFamily="34" charset="0"/>
                <a:cs typeface="Arial" panose="020B0604020202020204" pitchFamily="34" charset="0"/>
              </a:rPr>
              <a:t>HAD 3 - </a:t>
            </a:r>
            <a:r>
              <a:rPr lang="en-US" sz="1400" dirty="0">
                <a:latin typeface="Arial" panose="020B0604020202020204" pitchFamily="34" charset="0"/>
                <a:cs typeface="Arial" panose="020B0604020202020204" pitchFamily="34" charset="0"/>
              </a:rPr>
              <a:t>Hierarchy of Compatibility</a:t>
            </a:r>
          </a:p>
          <a:p>
            <a:pPr marL="285750" indent="-285750">
              <a:spcBef>
                <a:spcPts val="600"/>
              </a:spcBef>
              <a:defRPr/>
            </a:pPr>
            <a:r>
              <a:rPr lang="en-US" sz="1400" b="1" dirty="0">
                <a:latin typeface="Arial" panose="020B0604020202020204" pitchFamily="34" charset="0"/>
                <a:cs typeface="Arial" panose="020B0604020202020204" pitchFamily="34" charset="0"/>
              </a:rPr>
              <a:t>CDG Pl </a:t>
            </a:r>
            <a:r>
              <a:rPr lang="en-US" sz="1400" dirty="0">
                <a:latin typeface="Arial" panose="020B0604020202020204" pitchFamily="34" charset="0"/>
                <a:cs typeface="Arial" panose="020B0604020202020204" pitchFamily="34" charset="0"/>
              </a:rPr>
              <a:t>- Plan Area Character. </a:t>
            </a:r>
          </a:p>
          <a:p>
            <a:pPr marL="285750" indent="-285750">
              <a:spcBef>
                <a:spcPts val="600"/>
              </a:spcBef>
              <a:defRPr/>
            </a:pPr>
            <a:r>
              <a:rPr lang="en-US" sz="1400" b="1" dirty="0">
                <a:latin typeface="Arial" panose="020B0604020202020204" pitchFamily="34" charset="0"/>
                <a:cs typeface="Arial" panose="020B0604020202020204" pitchFamily="34" charset="0"/>
              </a:rPr>
              <a:t>CDG P2 </a:t>
            </a:r>
            <a:r>
              <a:rPr lang="en-US" sz="1400" dirty="0">
                <a:latin typeface="Arial" panose="020B0604020202020204" pitchFamily="34" charset="0"/>
                <a:cs typeface="Arial" panose="020B0604020202020204" pitchFamily="34" charset="0"/>
              </a:rPr>
              <a:t>- Historic and Conservation Districts. </a:t>
            </a:r>
          </a:p>
          <a:p>
            <a:pPr marL="285750" indent="-285750">
              <a:spcBef>
                <a:spcPts val="600"/>
              </a:spcBef>
              <a:defRPr/>
            </a:pPr>
            <a:r>
              <a:rPr lang="en-US" sz="1400" b="1" dirty="0">
                <a:latin typeface="Arial" panose="020B0604020202020204" pitchFamily="34" charset="0"/>
                <a:cs typeface="Arial" panose="020B0604020202020204" pitchFamily="34" charset="0"/>
              </a:rPr>
              <a:t>CDG D6 </a:t>
            </a:r>
            <a:r>
              <a:rPr lang="en-US" sz="1400" dirty="0">
                <a:latin typeface="Arial" panose="020B0604020202020204" pitchFamily="34" charset="0"/>
                <a:cs typeface="Arial" panose="020B0604020202020204" pitchFamily="34" charset="0"/>
              </a:rPr>
              <a:t>- Architectural Integrity. </a:t>
            </a:r>
          </a:p>
          <a:p>
            <a:pPr marL="285750" indent="-285750">
              <a:spcBef>
                <a:spcPts val="600"/>
              </a:spcBef>
              <a:defRPr/>
            </a:pPr>
            <a:r>
              <a:rPr lang="en-US" sz="1400" b="1" dirty="0">
                <a:latin typeface="Arial" panose="020B0604020202020204" pitchFamily="34" charset="0"/>
                <a:cs typeface="Arial" panose="020B0604020202020204" pitchFamily="34" charset="0"/>
              </a:rPr>
              <a:t>CDG D7 </a:t>
            </a:r>
            <a:r>
              <a:rPr lang="en-US" sz="1400" dirty="0">
                <a:latin typeface="Arial" panose="020B0604020202020204" pitchFamily="34" charset="0"/>
                <a:cs typeface="Arial" panose="020B0604020202020204" pitchFamily="34" charset="0"/>
              </a:rPr>
              <a:t>- Blending into the Neighborhood. </a:t>
            </a:r>
          </a:p>
          <a:p>
            <a:pPr marL="285750" indent="-285750">
              <a:spcBef>
                <a:spcPts val="600"/>
              </a:spcBef>
              <a:defRPr/>
            </a:pPr>
            <a:endParaRPr lang="en-US" sz="1400" dirty="0">
              <a:latin typeface="Arial" panose="020B0604020202020204" pitchFamily="34" charset="0"/>
              <a:cs typeface="Arial" panose="020B0604020202020204" pitchFamily="34" charset="0"/>
            </a:endParaRPr>
          </a:p>
          <a:p>
            <a:pPr>
              <a:spcBef>
                <a:spcPts val="600"/>
              </a:spcBef>
              <a:buFontTx/>
              <a:buNone/>
              <a:defRPr/>
            </a:pPr>
            <a:r>
              <a:rPr lang="en-US" altLang="en-US" sz="1800" b="1" baseline="0" dirty="0">
                <a:latin typeface="Arial" panose="020B0604020202020204" pitchFamily="34" charset="0"/>
                <a:cs typeface="Arial" panose="020B0604020202020204" pitchFamily="34" charset="0"/>
              </a:rPr>
              <a:t>Procedural Issues raised by Appellants</a:t>
            </a:r>
            <a:endParaRPr lang="en-US" altLang="en-US" sz="1800" baseline="0" dirty="0">
              <a:latin typeface="Arial" panose="020B0604020202020204" pitchFamily="34" charset="0"/>
              <a:cs typeface="Arial" panose="020B0604020202020204" pitchFamily="34" charset="0"/>
            </a:endParaRP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Application was declared complete when Guideline Pl had not been addressed. </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The hierarchy of regulations was not followed. </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An incomplete history of site was provided.</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Public comments addressing approval criteria were not acknowledged or evaluated. </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Harassment of one Historic Landmarks Commissioner adversely affected the proceedings. </a:t>
            </a:r>
          </a:p>
          <a:p>
            <a:pPr>
              <a:spcBef>
                <a:spcPts val="600"/>
              </a:spcBef>
              <a:buNone/>
              <a:defRPr/>
            </a:pPr>
            <a:endParaRPr lang="en-US" sz="1400" dirty="0">
              <a:latin typeface="Arial" panose="020B0604020202020204" pitchFamily="34" charset="0"/>
              <a:cs typeface="Arial" panose="020B0604020202020204" pitchFamily="34" charset="0"/>
            </a:endParaRPr>
          </a:p>
          <a:p>
            <a:pPr marL="285750" indent="-285750">
              <a:spcBef>
                <a:spcPts val="600"/>
              </a:spcBef>
              <a:defRPr/>
            </a:pPr>
            <a:endParaRPr lang="en-US" sz="1400" dirty="0">
              <a:latin typeface="Calibri" panose="020F0502020204030204" pitchFamily="34" charset="0"/>
            </a:endParaRPr>
          </a:p>
          <a:p>
            <a:pPr marL="285750" indent="-285750">
              <a:spcBef>
                <a:spcPts val="600"/>
              </a:spcBef>
              <a:defRPr/>
            </a:pPr>
            <a:endParaRPr lang="en-US" sz="1400" dirty="0">
              <a:latin typeface="Calibri" panose="020F0502020204030204" pitchFamily="34" charset="0"/>
            </a:endParaRPr>
          </a:p>
          <a:p>
            <a:pPr marL="285750" indent="-285750">
              <a:spcBef>
                <a:spcPts val="600"/>
              </a:spcBef>
              <a:defRPr/>
            </a:pPr>
            <a:endParaRPr lang="en-US" altLang="en-US" sz="1400" baseline="0" dirty="0">
              <a:latin typeface="Calibri" panose="020F0502020204030204" pitchFamily="34" charset="0"/>
            </a:endParaRPr>
          </a:p>
        </p:txBody>
      </p:sp>
    </p:spTree>
    <p:extLst>
      <p:ext uri="{BB962C8B-B14F-4D97-AF65-F5344CB8AC3E}">
        <p14:creationId xmlns:p14="http://schemas.microsoft.com/office/powerpoint/2010/main" val="115779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Context</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119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a:extLst>
              <a:ext uri="{FF2B5EF4-FFF2-40B4-BE49-F238E27FC236}">
                <a16:creationId xmlns:a16="http://schemas.microsoft.com/office/drawing/2014/main" id="{6240A1A6-5231-4381-BCDF-114E673EBA0E}"/>
              </a:ext>
            </a:extLst>
          </p:cNvPr>
          <p:cNvSpPr txBox="1">
            <a:spLocks noChangeArrowheads="1"/>
          </p:cNvSpPr>
          <p:nvPr/>
        </p:nvSpPr>
        <p:spPr bwMode="auto">
          <a:xfrm>
            <a:off x="605125" y="411379"/>
            <a:ext cx="778824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1800" b="1" dirty="0">
                <a:latin typeface="Arial" panose="020B0604020202020204" pitchFamily="34" charset="0"/>
                <a:cs typeface="Arial" panose="020B0604020202020204" pitchFamily="34" charset="0"/>
              </a:rPr>
              <a:t>Guidelines raised by Appellants</a:t>
            </a:r>
          </a:p>
          <a:p>
            <a:pPr marL="285750" indent="-285750">
              <a:spcBef>
                <a:spcPts val="600"/>
              </a:spcBef>
              <a:defRPr/>
            </a:pPr>
            <a:r>
              <a:rPr lang="en-US" sz="1400" b="1" dirty="0">
                <a:latin typeface="Arial" panose="020B0604020202020204" pitchFamily="34" charset="0"/>
                <a:cs typeface="Arial" panose="020B0604020202020204" pitchFamily="34" charset="0"/>
              </a:rPr>
              <a:t>HAD 2 </a:t>
            </a:r>
            <a:r>
              <a:rPr lang="en-US" sz="1400" dirty="0">
                <a:latin typeface="Arial" panose="020B0604020202020204" pitchFamily="34" charset="0"/>
                <a:cs typeface="Arial" panose="020B0604020202020204" pitchFamily="34" charset="0"/>
              </a:rPr>
              <a:t>- Differentiate new from old </a:t>
            </a:r>
          </a:p>
          <a:p>
            <a:pPr marL="285750" indent="-285750">
              <a:spcBef>
                <a:spcPts val="600"/>
              </a:spcBef>
              <a:defRPr/>
            </a:pPr>
            <a:r>
              <a:rPr lang="en-US" sz="1400" b="1" dirty="0">
                <a:latin typeface="Arial" panose="020B0604020202020204" pitchFamily="34" charset="0"/>
                <a:cs typeface="Arial" panose="020B0604020202020204" pitchFamily="34" charset="0"/>
              </a:rPr>
              <a:t>HAD 3 - </a:t>
            </a:r>
            <a:r>
              <a:rPr lang="en-US" sz="1400" dirty="0">
                <a:latin typeface="Arial" panose="020B0604020202020204" pitchFamily="34" charset="0"/>
                <a:cs typeface="Arial" panose="020B0604020202020204" pitchFamily="34" charset="0"/>
              </a:rPr>
              <a:t>Hierarchy of Compatibility</a:t>
            </a:r>
          </a:p>
          <a:p>
            <a:pPr marL="285750" indent="-285750">
              <a:spcBef>
                <a:spcPts val="600"/>
              </a:spcBef>
              <a:defRPr/>
            </a:pPr>
            <a:r>
              <a:rPr lang="en-US" sz="1400" b="1" dirty="0">
                <a:latin typeface="Arial" panose="020B0604020202020204" pitchFamily="34" charset="0"/>
                <a:cs typeface="Arial" panose="020B0604020202020204" pitchFamily="34" charset="0"/>
              </a:rPr>
              <a:t>CDG Pl </a:t>
            </a:r>
            <a:r>
              <a:rPr lang="en-US" sz="1400" dirty="0">
                <a:latin typeface="Arial" panose="020B0604020202020204" pitchFamily="34" charset="0"/>
                <a:cs typeface="Arial" panose="020B0604020202020204" pitchFamily="34" charset="0"/>
              </a:rPr>
              <a:t>- Plan Area Character. </a:t>
            </a:r>
          </a:p>
          <a:p>
            <a:pPr marL="285750" indent="-285750">
              <a:spcBef>
                <a:spcPts val="600"/>
              </a:spcBef>
              <a:defRPr/>
            </a:pPr>
            <a:r>
              <a:rPr lang="en-US" sz="1400" b="1" dirty="0">
                <a:latin typeface="Arial" panose="020B0604020202020204" pitchFamily="34" charset="0"/>
                <a:cs typeface="Arial" panose="020B0604020202020204" pitchFamily="34" charset="0"/>
              </a:rPr>
              <a:t>CDG P2 </a:t>
            </a:r>
            <a:r>
              <a:rPr lang="en-US" sz="1400" dirty="0">
                <a:latin typeface="Arial" panose="020B0604020202020204" pitchFamily="34" charset="0"/>
                <a:cs typeface="Arial" panose="020B0604020202020204" pitchFamily="34" charset="0"/>
              </a:rPr>
              <a:t>- Historic and Conservation Districts. </a:t>
            </a:r>
          </a:p>
          <a:p>
            <a:pPr marL="285750" indent="-285750">
              <a:spcBef>
                <a:spcPts val="600"/>
              </a:spcBef>
              <a:defRPr/>
            </a:pPr>
            <a:r>
              <a:rPr lang="en-US" sz="1400" b="1" dirty="0">
                <a:latin typeface="Arial" panose="020B0604020202020204" pitchFamily="34" charset="0"/>
                <a:cs typeface="Arial" panose="020B0604020202020204" pitchFamily="34" charset="0"/>
              </a:rPr>
              <a:t>CDG D6 </a:t>
            </a:r>
            <a:r>
              <a:rPr lang="en-US" sz="1400" dirty="0">
                <a:latin typeface="Arial" panose="020B0604020202020204" pitchFamily="34" charset="0"/>
                <a:cs typeface="Arial" panose="020B0604020202020204" pitchFamily="34" charset="0"/>
              </a:rPr>
              <a:t>- Architectural Integrity. </a:t>
            </a:r>
          </a:p>
          <a:p>
            <a:pPr marL="285750" indent="-285750">
              <a:spcBef>
                <a:spcPts val="600"/>
              </a:spcBef>
              <a:defRPr/>
            </a:pPr>
            <a:r>
              <a:rPr lang="en-US" sz="1400" b="1" dirty="0">
                <a:latin typeface="Arial" panose="020B0604020202020204" pitchFamily="34" charset="0"/>
                <a:cs typeface="Arial" panose="020B0604020202020204" pitchFamily="34" charset="0"/>
              </a:rPr>
              <a:t>CDG D7 </a:t>
            </a:r>
            <a:r>
              <a:rPr lang="en-US" sz="1400" dirty="0">
                <a:latin typeface="Arial" panose="020B0604020202020204" pitchFamily="34" charset="0"/>
                <a:cs typeface="Arial" panose="020B0604020202020204" pitchFamily="34" charset="0"/>
              </a:rPr>
              <a:t>- Blending into the Neighborhood. </a:t>
            </a:r>
          </a:p>
          <a:p>
            <a:pPr marL="285750" indent="-285750">
              <a:spcBef>
                <a:spcPts val="600"/>
              </a:spcBef>
              <a:defRPr/>
            </a:pPr>
            <a:endParaRPr lang="en-US" sz="1400" dirty="0">
              <a:latin typeface="Arial" panose="020B0604020202020204" pitchFamily="34" charset="0"/>
              <a:cs typeface="Arial" panose="020B0604020202020204" pitchFamily="34" charset="0"/>
            </a:endParaRPr>
          </a:p>
          <a:p>
            <a:pPr>
              <a:spcBef>
                <a:spcPct val="0"/>
              </a:spcBef>
              <a:buNone/>
              <a:defRPr/>
            </a:pPr>
            <a:r>
              <a:rPr lang="en-US" sz="1800" b="1" dirty="0">
                <a:latin typeface="Arial" panose="020B0604020202020204" pitchFamily="34" charset="0"/>
                <a:cs typeface="Arial" panose="020B0604020202020204" pitchFamily="34" charset="0"/>
              </a:rPr>
              <a:t>Final Findings &amp; Decision Summary:</a:t>
            </a:r>
          </a:p>
          <a:p>
            <a:pPr marL="285750" indent="-285750">
              <a:spcBef>
                <a:spcPts val="600"/>
              </a:spcBef>
              <a:defRPr/>
            </a:pPr>
            <a:r>
              <a:rPr lang="en-US" sz="1400" dirty="0">
                <a:latin typeface="Arial" panose="020B0604020202020204" pitchFamily="34" charset="0"/>
                <a:cs typeface="Arial" panose="020B0604020202020204" pitchFamily="34" charset="0"/>
              </a:rPr>
              <a:t>The proposed development will retain and preserve the Buck-Prager, a contributing resource to the AHD, and the resulting multiple building frontage will add a fine-grained scale to the block which is a desired characteristic of historic development in the district.</a:t>
            </a:r>
            <a:endParaRPr lang="en-US" sz="1400" dirty="0">
              <a:latin typeface="Calibri" panose="020F0502020204030204" pitchFamily="34" charset="0"/>
            </a:endParaRPr>
          </a:p>
        </p:txBody>
      </p:sp>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a:extLst>
              <a:ext uri="{FF2B5EF4-FFF2-40B4-BE49-F238E27FC236}">
                <a16:creationId xmlns:a16="http://schemas.microsoft.com/office/drawing/2014/main" id="{B8BD6710-28B1-4D57-B98A-A0851564CA39}"/>
              </a:ext>
            </a:extLst>
          </p:cNvPr>
          <p:cNvCxnSpPr>
            <a:cxnSpLocks noChangeShapeType="1"/>
          </p:cNvCxnSpPr>
          <p:nvPr/>
        </p:nvCxnSpPr>
        <p:spPr bwMode="auto">
          <a:xfrm>
            <a:off x="614076" y="2655816"/>
            <a:ext cx="777929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a:extLst>
              <a:ext uri="{FF2B5EF4-FFF2-40B4-BE49-F238E27FC236}">
                <a16:creationId xmlns:a16="http://schemas.microsoft.com/office/drawing/2014/main" id="{392457A2-D7A3-456D-A85B-62D9FD73B787}"/>
              </a:ext>
            </a:extLst>
          </p:cNvPr>
          <p:cNvPicPr>
            <a:picLocks noChangeAspect="1"/>
          </p:cNvPicPr>
          <p:nvPr/>
        </p:nvPicPr>
        <p:blipFill rotWithShape="1">
          <a:blip r:embed="rId4"/>
          <a:srcRect l="7414" t="13254" r="5533" b="7106"/>
          <a:stretch/>
        </p:blipFill>
        <p:spPr>
          <a:xfrm>
            <a:off x="482387" y="4090843"/>
            <a:ext cx="7910986" cy="2103765"/>
          </a:xfrm>
          <a:prstGeom prst="rect">
            <a:avLst/>
          </a:prstGeom>
        </p:spPr>
      </p:pic>
      <p:cxnSp>
        <p:nvCxnSpPr>
          <p:cNvPr id="9" name="Straight Arrow Connector 11">
            <a:extLst>
              <a:ext uri="{FF2B5EF4-FFF2-40B4-BE49-F238E27FC236}">
                <a16:creationId xmlns:a16="http://schemas.microsoft.com/office/drawing/2014/main" id="{23150216-64D1-4DDE-AA60-89F7ED4B72D3}"/>
              </a:ext>
            </a:extLst>
          </p:cNvPr>
          <p:cNvCxnSpPr>
            <a:cxnSpLocks noChangeShapeType="1"/>
          </p:cNvCxnSpPr>
          <p:nvPr/>
        </p:nvCxnSpPr>
        <p:spPr bwMode="auto">
          <a:xfrm flipV="1">
            <a:off x="4835139" y="5942595"/>
            <a:ext cx="0" cy="504026"/>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230E0404-D4C1-4AF9-9E5A-377EC036197F}"/>
              </a:ext>
            </a:extLst>
          </p:cNvPr>
          <p:cNvSpPr txBox="1"/>
          <p:nvPr/>
        </p:nvSpPr>
        <p:spPr>
          <a:xfrm>
            <a:off x="9006246" y="243191"/>
            <a:ext cx="2919258" cy="1508105"/>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Appeal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Reasons for Appeal</a:t>
            </a:r>
          </a:p>
          <a:p>
            <a:pPr marL="342900" indent="-342900">
              <a:spcBef>
                <a:spcPts val="0"/>
              </a:spcBef>
              <a:buFont typeface="+mj-lt"/>
              <a:buAutoNum type="arabicPeriod"/>
              <a:defRPr/>
            </a:pPr>
            <a:endParaRPr lang="en-US" sz="1600" dirty="0">
              <a:solidFill>
                <a:schemeClr val="bg1"/>
              </a:solidFill>
              <a:latin typeface="Arial" panose="020B0604020202020204" pitchFamily="34" charset="0"/>
              <a:cs typeface="Arial" panose="020B0604020202020204" pitchFamily="34" charset="0"/>
            </a:endParaRPr>
          </a:p>
          <a:p>
            <a:pPr>
              <a:spcBef>
                <a:spcPct val="0"/>
              </a:spcBef>
              <a:defRPr/>
            </a:pPr>
            <a:r>
              <a:rPr lang="en-US" altLang="en-US" sz="1600" dirty="0">
                <a:solidFill>
                  <a:schemeClr val="bg1"/>
                </a:solidFill>
                <a:latin typeface="Arial" panose="020B0604020202020204" pitchFamily="34" charset="0"/>
                <a:cs typeface="Arial" panose="020B0604020202020204" pitchFamily="34" charset="0"/>
              </a:rPr>
              <a:t>Guidelines </a:t>
            </a:r>
          </a:p>
          <a:p>
            <a:pPr>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Procedures</a:t>
            </a:r>
            <a:endParaRPr lang="en-US" altLang="en-US"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568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4B6A2819-938F-45D5-A24E-23F8B2EA5BE8}"/>
              </a:ext>
            </a:extLst>
          </p:cNvPr>
          <p:cNvSpPr txBox="1">
            <a:spLocks noChangeArrowheads="1"/>
          </p:cNvSpPr>
          <p:nvPr/>
        </p:nvSpPr>
        <p:spPr bwMode="auto">
          <a:xfrm>
            <a:off x="605125" y="411379"/>
            <a:ext cx="7788248"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600"/>
              </a:spcBef>
              <a:buFontTx/>
              <a:buNone/>
              <a:defRPr/>
            </a:pPr>
            <a:r>
              <a:rPr lang="en-US" altLang="en-US" sz="1800" b="1" baseline="0" dirty="0">
                <a:latin typeface="Arial" panose="020B0604020202020204" pitchFamily="34" charset="0"/>
                <a:cs typeface="Arial" panose="020B0604020202020204" pitchFamily="34" charset="0"/>
              </a:rPr>
              <a:t>Procedural Issues raised by Appellants</a:t>
            </a:r>
            <a:endParaRPr lang="en-US" altLang="en-US" sz="1800" baseline="0" dirty="0">
              <a:latin typeface="Arial" panose="020B0604020202020204" pitchFamily="34" charset="0"/>
              <a:cs typeface="Arial" panose="020B0604020202020204" pitchFamily="34" charset="0"/>
            </a:endParaRP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Application was declared complete when Guideline Pl had not been addressed. </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The hierarchy of regulations was not followed. </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An incomplete history of site was provided.</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Public comments addressing approval criteria were not acknowledged or evaluated. </a:t>
            </a:r>
          </a:p>
          <a:p>
            <a:pPr marL="342900" indent="-342900">
              <a:spcBef>
                <a:spcPts val="600"/>
              </a:spcBef>
              <a:buFont typeface="+mj-lt"/>
              <a:buAutoNum type="arabicPeriod"/>
              <a:defRPr/>
            </a:pPr>
            <a:r>
              <a:rPr lang="en-US" sz="1400" dirty="0">
                <a:latin typeface="Arial" panose="020B0604020202020204" pitchFamily="34" charset="0"/>
                <a:cs typeface="Arial" panose="020B0604020202020204" pitchFamily="34" charset="0"/>
              </a:rPr>
              <a:t>Harassment of one Historic Landmarks Commissioner adversely affected the proceedings. </a:t>
            </a:r>
          </a:p>
          <a:p>
            <a:pPr>
              <a:spcBef>
                <a:spcPts val="600"/>
              </a:spcBef>
              <a:buNone/>
              <a:defRPr/>
            </a:pPr>
            <a:endParaRPr lang="en-US" sz="1400" dirty="0">
              <a:latin typeface="Arial" panose="020B0604020202020204" pitchFamily="34" charset="0"/>
              <a:cs typeface="Arial" panose="020B0604020202020204" pitchFamily="34" charset="0"/>
            </a:endParaRPr>
          </a:p>
          <a:p>
            <a:pPr marL="285750" indent="-285750">
              <a:spcBef>
                <a:spcPts val="600"/>
              </a:spcBef>
              <a:defRPr/>
            </a:pPr>
            <a:endParaRPr lang="en-US" sz="1400" dirty="0">
              <a:latin typeface="Calibri" panose="020F0502020204030204" pitchFamily="34" charset="0"/>
            </a:endParaRPr>
          </a:p>
          <a:p>
            <a:pPr marL="285750" indent="-285750">
              <a:spcBef>
                <a:spcPts val="600"/>
              </a:spcBef>
              <a:defRPr/>
            </a:pPr>
            <a:endParaRPr lang="en-US" sz="1400" dirty="0">
              <a:latin typeface="Calibri" panose="020F0502020204030204" pitchFamily="34" charset="0"/>
            </a:endParaRPr>
          </a:p>
          <a:p>
            <a:pPr marL="285750" indent="-285750">
              <a:spcBef>
                <a:spcPts val="600"/>
              </a:spcBef>
              <a:defRPr/>
            </a:pPr>
            <a:endParaRPr lang="en-US" altLang="en-US" sz="1400" baseline="0" dirty="0">
              <a:latin typeface="Calibri" panose="020F0502020204030204" pitchFamily="34" charset="0"/>
            </a:endParaRPr>
          </a:p>
        </p:txBody>
      </p:sp>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538883"/>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Appeal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Reasons for Appeal</a:t>
            </a:r>
          </a:p>
          <a:p>
            <a:pPr marL="342900" indent="-342900">
              <a:spcBef>
                <a:spcPts val="0"/>
              </a:spcBef>
              <a:buFont typeface="+mj-lt"/>
              <a:buAutoNum type="arabicPeriod"/>
              <a:defRPr/>
            </a:pPr>
            <a:endParaRPr lang="en-US" sz="1600" dirty="0">
              <a:solidFill>
                <a:schemeClr val="bg1"/>
              </a:solidFill>
              <a:latin typeface="Arial" panose="020B0604020202020204" pitchFamily="34" charset="0"/>
              <a:cs typeface="Arial" panose="020B0604020202020204" pitchFamily="34" charset="0"/>
            </a:endParaRPr>
          </a:p>
          <a:p>
            <a:pPr>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Guidelines</a:t>
            </a:r>
          </a:p>
          <a:p>
            <a:pPr>
              <a:spcBef>
                <a:spcPct val="0"/>
              </a:spcBef>
              <a:defRPr/>
            </a:pPr>
            <a:r>
              <a:rPr lang="en-US" altLang="en-US" sz="1600" dirty="0">
                <a:solidFill>
                  <a:schemeClr val="bg1"/>
                </a:solidFill>
                <a:latin typeface="Arial" panose="020B0604020202020204" pitchFamily="34" charset="0"/>
                <a:cs typeface="Arial" panose="020B0604020202020204" pitchFamily="34" charset="0"/>
              </a:rPr>
              <a:t>Procedures</a:t>
            </a:r>
            <a:endParaRPr lang="en-US" altLang="en-US"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790B5C5-414E-4FF1-B3A7-800FB516AE13}"/>
              </a:ext>
            </a:extLst>
          </p:cNvPr>
          <p:cNvPicPr>
            <a:picLocks noChangeAspect="1"/>
          </p:cNvPicPr>
          <p:nvPr/>
        </p:nvPicPr>
        <p:blipFill rotWithShape="1">
          <a:blip r:embed="rId4"/>
          <a:srcRect l="7414" t="13254" r="5533" b="7106"/>
          <a:stretch/>
        </p:blipFill>
        <p:spPr>
          <a:xfrm>
            <a:off x="482387" y="4090843"/>
            <a:ext cx="7910986" cy="2103765"/>
          </a:xfrm>
          <a:prstGeom prst="rect">
            <a:avLst/>
          </a:prstGeom>
        </p:spPr>
      </p:pic>
    </p:spTree>
    <p:extLst>
      <p:ext uri="{BB962C8B-B14F-4D97-AF65-F5344CB8AC3E}">
        <p14:creationId xmlns:p14="http://schemas.microsoft.com/office/powerpoint/2010/main" val="724817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015663"/>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Appeal  </a:t>
            </a: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Council Alternatives</a:t>
            </a:r>
          </a:p>
          <a:p>
            <a:pPr marL="342900" indent="-342900">
              <a:spcBef>
                <a:spcPts val="0"/>
              </a:spcBef>
              <a:buFont typeface="+mj-lt"/>
              <a:buAutoNum type="arabicPeriod"/>
              <a:defRPr/>
            </a:pPr>
            <a:endParaRPr lang="en-US" sz="1600"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609FECD7-93DD-4C69-BA0A-9CFCDA906D74}"/>
              </a:ext>
            </a:extLst>
          </p:cNvPr>
          <p:cNvSpPr txBox="1">
            <a:spLocks noChangeArrowheads="1"/>
          </p:cNvSpPr>
          <p:nvPr/>
        </p:nvSpPr>
        <p:spPr bwMode="auto">
          <a:xfrm>
            <a:off x="600450" y="1191464"/>
            <a:ext cx="7125603" cy="447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Aft>
                <a:spcPts val="1200"/>
              </a:spcAft>
              <a:buNone/>
            </a:pPr>
            <a:r>
              <a:rPr lang="en-US" altLang="en-US" sz="3600" b="1" dirty="0">
                <a:latin typeface="Arial" panose="020B0604020202020204" pitchFamily="34" charset="0"/>
                <a:cs typeface="Arial" panose="020B0604020202020204" pitchFamily="34" charset="0"/>
              </a:rPr>
              <a:t>Alternatives Facing Council</a:t>
            </a:r>
          </a:p>
          <a:p>
            <a:pPr marL="342900" indent="-342900">
              <a:spcBef>
                <a:spcPct val="0"/>
              </a:spcBef>
              <a:spcAft>
                <a:spcPts val="1200"/>
              </a:spcAft>
              <a:buFont typeface="+mj-lt"/>
              <a:buAutoNum type="arabicPeriod"/>
            </a:pPr>
            <a:r>
              <a:rPr lang="en-US" altLang="en-US" sz="1600" b="1" dirty="0">
                <a:latin typeface="Arial" panose="020B0604020202020204" pitchFamily="34" charset="0"/>
                <a:cs typeface="Arial" panose="020B0604020202020204" pitchFamily="34" charset="0"/>
              </a:rPr>
              <a:t>Deny the appeal, and uphold the Historic Landmarks Commission’s decision to approve </a:t>
            </a:r>
            <a:r>
              <a:rPr lang="en-US" altLang="en-US" sz="1600" dirty="0">
                <a:latin typeface="Arial" panose="020B0604020202020204" pitchFamily="34" charset="0"/>
                <a:cs typeface="Arial" panose="020B0604020202020204" pitchFamily="34" charset="0"/>
              </a:rPr>
              <a:t>the requested </a:t>
            </a:r>
            <a:r>
              <a:rPr lang="en-US" sz="1600" dirty="0">
                <a:latin typeface="Arial" panose="020B0604020202020204" pitchFamily="34" charset="0"/>
                <a:cs typeface="Arial" panose="020B0604020202020204" pitchFamily="34" charset="0"/>
              </a:rPr>
              <a:t>Block 162 Apartments Historic Review (HR) with Modifications (M) and Adjustment (AD), case file # LU 18-187493 HRM AD.</a:t>
            </a:r>
          </a:p>
          <a:p>
            <a:pPr marL="342900" indent="-342900">
              <a:spcBef>
                <a:spcPct val="0"/>
              </a:spcBef>
              <a:spcAft>
                <a:spcPts val="1200"/>
              </a:spcAft>
              <a:buFont typeface="+mj-lt"/>
              <a:buAutoNum type="arabicPeriod"/>
            </a:pPr>
            <a:r>
              <a:rPr lang="en-US" altLang="en-US" sz="1600" b="1" dirty="0">
                <a:latin typeface="Arial" panose="020B0604020202020204" pitchFamily="34" charset="0"/>
                <a:cs typeface="Arial" panose="020B0604020202020204" pitchFamily="34" charset="0"/>
              </a:rPr>
              <a:t>Deny the appeal, and uphold the Historic Landmarks Commission’s decision to approve</a:t>
            </a:r>
            <a:r>
              <a:rPr lang="en-US" altLang="en-US" sz="1600" dirty="0">
                <a:latin typeface="Arial" panose="020B0604020202020204" pitchFamily="34" charset="0"/>
                <a:cs typeface="Arial" panose="020B0604020202020204" pitchFamily="34" charset="0"/>
              </a:rPr>
              <a:t>, </a:t>
            </a:r>
            <a:r>
              <a:rPr lang="en-US" altLang="en-US" sz="1600" b="1" dirty="0">
                <a:latin typeface="Arial" panose="020B0604020202020204" pitchFamily="34" charset="0"/>
                <a:cs typeface="Arial" panose="020B0604020202020204" pitchFamily="34" charset="0"/>
              </a:rPr>
              <a:t>with additional conditions of approval, </a:t>
            </a:r>
            <a:r>
              <a:rPr lang="en-US" altLang="en-US" sz="1600" dirty="0">
                <a:latin typeface="Arial" panose="020B0604020202020204" pitchFamily="34" charset="0"/>
                <a:cs typeface="Arial" panose="020B0604020202020204" pitchFamily="34" charset="0"/>
              </a:rPr>
              <a:t>the requested </a:t>
            </a:r>
            <a:r>
              <a:rPr lang="en-US" sz="1600" dirty="0">
                <a:latin typeface="Arial" panose="020B0604020202020204" pitchFamily="34" charset="0"/>
                <a:cs typeface="Arial" panose="020B0604020202020204" pitchFamily="34" charset="0"/>
              </a:rPr>
              <a:t>Block 162 Apartments Historic Review (HR) with Modifications (M) and Adjustment (AD), case file # LU 18-187493 HRM AD.</a:t>
            </a:r>
          </a:p>
          <a:p>
            <a:pPr marL="342900" indent="-342900">
              <a:spcBef>
                <a:spcPct val="0"/>
              </a:spcBef>
              <a:spcAft>
                <a:spcPts val="1200"/>
              </a:spcAft>
              <a:buFont typeface="+mj-lt"/>
              <a:buAutoNum type="arabicPeriod"/>
            </a:pPr>
            <a:r>
              <a:rPr lang="en-US" altLang="en-US" sz="1600" b="1" dirty="0">
                <a:latin typeface="Arial" panose="020B0604020202020204" pitchFamily="34" charset="0"/>
                <a:cs typeface="Arial" panose="020B0604020202020204" pitchFamily="34" charset="0"/>
              </a:rPr>
              <a:t>Grant the appeal, and overturn the Historic Landmarks Commission’s decision to approve </a:t>
            </a:r>
            <a:r>
              <a:rPr lang="en-US" altLang="en-US" sz="1600" dirty="0">
                <a:latin typeface="Arial" panose="020B0604020202020204" pitchFamily="34" charset="0"/>
                <a:cs typeface="Arial" panose="020B0604020202020204" pitchFamily="34" charset="0"/>
              </a:rPr>
              <a:t>the requested </a:t>
            </a:r>
            <a:r>
              <a:rPr lang="en-US" sz="1600" dirty="0">
                <a:latin typeface="Arial" panose="020B0604020202020204" pitchFamily="34" charset="0"/>
                <a:cs typeface="Arial" panose="020B0604020202020204" pitchFamily="34" charset="0"/>
              </a:rPr>
              <a:t>Block 162 Apartments Historic Review (HR) with Modifications (M) and Adjustment (AD), case file # LU 18-187493 HRM AD</a:t>
            </a:r>
            <a:r>
              <a:rPr lang="en-US" altLang="en-US" sz="1600" dirty="0">
                <a:latin typeface="Arial" panose="020B0604020202020204" pitchFamily="34" charset="0"/>
                <a:cs typeface="Arial" panose="020B0604020202020204" pitchFamily="34" charset="0"/>
              </a:rPr>
              <a:t>, thereby denying the proposal.</a:t>
            </a:r>
          </a:p>
          <a:p>
            <a:pPr>
              <a:spcAft>
                <a:spcPts val="1200"/>
              </a:spcAft>
              <a:buNone/>
            </a:pPr>
            <a:endParaRPr lang="en-US" altLang="en-US" sz="1400" dirty="0">
              <a:latin typeface="Calibri" panose="020F0502020204030204" pitchFamily="34" charset="0"/>
            </a:endParaRPr>
          </a:p>
        </p:txBody>
      </p:sp>
    </p:spTree>
    <p:extLst>
      <p:ext uri="{BB962C8B-B14F-4D97-AF65-F5344CB8AC3E}">
        <p14:creationId xmlns:p14="http://schemas.microsoft.com/office/powerpoint/2010/main" val="1128599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82ABF55-6358-4A89-943D-88418EEAEACF}"/>
              </a:ext>
            </a:extLst>
          </p:cNvPr>
          <p:cNvSpPr>
            <a:spLocks noGrp="1"/>
          </p:cNvSpPr>
          <p:nvPr>
            <p:ph type="ctrTitle"/>
          </p:nvPr>
        </p:nvSpPr>
        <p:spPr>
          <a:xfrm>
            <a:off x="5524791" y="4169294"/>
            <a:ext cx="6212379" cy="2387600"/>
          </a:xfrm>
        </p:spPr>
        <p:txBody>
          <a:bodyPr/>
          <a:lstStyle/>
          <a:p>
            <a:pPr algn="r"/>
            <a:r>
              <a:rPr lang="en-US" sz="4400" b="1" dirty="0">
                <a:solidFill>
                  <a:schemeClr val="bg1"/>
                </a:solidFill>
                <a:latin typeface="Arial" panose="020B0604020202020204" pitchFamily="34" charset="0"/>
                <a:ea typeface="+mn-ea"/>
                <a:cs typeface="Arial" panose="020B0604020202020204" pitchFamily="34" charset="0"/>
              </a:rPr>
              <a:t>Questions?</a:t>
            </a:r>
          </a:p>
        </p:txBody>
      </p:sp>
    </p:spTree>
    <p:extLst>
      <p:ext uri="{BB962C8B-B14F-4D97-AF65-F5344CB8AC3E}">
        <p14:creationId xmlns:p14="http://schemas.microsoft.com/office/powerpoint/2010/main" val="3248359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82ABF55-6358-4A89-943D-88418EEAEACF}"/>
              </a:ext>
            </a:extLst>
          </p:cNvPr>
          <p:cNvSpPr>
            <a:spLocks noGrp="1"/>
          </p:cNvSpPr>
          <p:nvPr>
            <p:ph type="ctrTitle"/>
          </p:nvPr>
        </p:nvSpPr>
        <p:spPr>
          <a:xfrm>
            <a:off x="5524791" y="4169294"/>
            <a:ext cx="6212379" cy="2387600"/>
          </a:xfrm>
        </p:spPr>
        <p:txBody>
          <a:bodyPr/>
          <a:lstStyle/>
          <a:p>
            <a:pPr algn="r"/>
            <a:r>
              <a:rPr lang="en-US" sz="4400" b="1" dirty="0">
                <a:solidFill>
                  <a:schemeClr val="bg1"/>
                </a:solidFill>
                <a:latin typeface="Arial" panose="020B0604020202020204" pitchFamily="34" charset="0"/>
                <a:ea typeface="+mn-ea"/>
                <a:cs typeface="Arial" panose="020B0604020202020204" pitchFamily="34" charset="0"/>
              </a:rPr>
              <a:t>References</a:t>
            </a:r>
          </a:p>
        </p:txBody>
      </p:sp>
    </p:spTree>
    <p:extLst>
      <p:ext uri="{BB962C8B-B14F-4D97-AF65-F5344CB8AC3E}">
        <p14:creationId xmlns:p14="http://schemas.microsoft.com/office/powerpoint/2010/main" val="3189981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800219"/>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4">
            <a:extLst>
              <a:ext uri="{FF2B5EF4-FFF2-40B4-BE49-F238E27FC236}">
                <a16:creationId xmlns:a16="http://schemas.microsoft.com/office/drawing/2014/main" id="{E0C817E7-CE43-4B23-B4C0-7BE30B331B8C}"/>
              </a:ext>
            </a:extLst>
          </p:cNvPr>
          <p:cNvSpPr txBox="1">
            <a:spLocks noChangeArrowheads="1"/>
          </p:cNvSpPr>
          <p:nvPr/>
        </p:nvSpPr>
        <p:spPr bwMode="auto">
          <a:xfrm>
            <a:off x="610847" y="243191"/>
            <a:ext cx="731967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600"/>
              </a:spcBef>
              <a:buNone/>
            </a:pPr>
            <a:r>
              <a:rPr lang="en-US" sz="1400" b="1" dirty="0">
                <a:latin typeface="Arial" panose="020B0604020202020204" pitchFamily="34" charset="0"/>
                <a:cs typeface="Arial" panose="020B0604020202020204" pitchFamily="34" charset="0"/>
              </a:rPr>
              <a:t>Specific Development Standards to Note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Use (PZC 33.562.120.B, 33.120.100.B.2). </a:t>
            </a:r>
            <a:r>
              <a:rPr lang="en-US" sz="1200" dirty="0">
                <a:latin typeface="Arial" panose="020B0604020202020204" pitchFamily="34" charset="0"/>
                <a:cs typeface="Arial" panose="020B0604020202020204" pitchFamily="34" charset="0"/>
              </a:rPr>
              <a:t>Retail Sales and Services and Office Uses are not allowed in RH zones.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Height (PZC 33.562.210, 33.120.215). </a:t>
            </a:r>
            <a:r>
              <a:rPr lang="en-US" sz="1200" dirty="0">
                <a:latin typeface="Arial" panose="020B0604020202020204" pitchFamily="34" charset="0"/>
                <a:cs typeface="Arial" panose="020B0604020202020204" pitchFamily="34" charset="0"/>
              </a:rPr>
              <a:t>maximum allowed of 75’. Heights above this are allowed thru Bonus Options, however, none of bonus options listed apply to this location.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FAR (PZC 33.562.220, 33.120.205). </a:t>
            </a:r>
            <a:r>
              <a:rPr lang="en-US" sz="1200" dirty="0">
                <a:latin typeface="Arial" panose="020B0604020202020204" pitchFamily="34" charset="0"/>
                <a:cs typeface="Arial" panose="020B0604020202020204" pitchFamily="34" charset="0"/>
              </a:rPr>
              <a:t>maximum FAR of 4:1, and 5:1 with Inclusionary Housing. Because proposal is for two separate buildings, but FAR allowances are being spread over the entire site, an Allocation Covenant will be required at time of permit identifying FAR allocated from one part of site to the other.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Inclusionary Housing (PZC 33.245). </a:t>
            </a:r>
            <a:r>
              <a:rPr lang="en-US" sz="1200" dirty="0">
                <a:latin typeface="Arial" panose="020B0604020202020204" pitchFamily="34" charset="0"/>
                <a:cs typeface="Arial" panose="020B0604020202020204" pitchFamily="34" charset="0"/>
              </a:rPr>
              <a:t>Because this proposal includes new buildings with 20 or more dwelling units, Inclusionary Housing requirements apply.</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Setbacks (PZC 33.120.220). </a:t>
            </a:r>
            <a:r>
              <a:rPr lang="en-US" sz="1200" dirty="0">
                <a:latin typeface="Arial" panose="020B0604020202020204" pitchFamily="34" charset="0"/>
                <a:cs typeface="Arial" panose="020B0604020202020204" pitchFamily="34" charset="0"/>
              </a:rPr>
              <a:t>minimum side and rear setbacks are determined by the area of the plane of the building wall, and range from 5’ to 14’.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Building Coverage (PZC 33.120.225). </a:t>
            </a:r>
            <a:r>
              <a:rPr lang="en-US" sz="1200" dirty="0">
                <a:latin typeface="Arial" panose="020B0604020202020204" pitchFamily="34" charset="0"/>
                <a:cs typeface="Arial" panose="020B0604020202020204" pitchFamily="34" charset="0"/>
              </a:rPr>
              <a:t>Maximum building coverage of 85% applies.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Minimum Landscaped Areas (PZC 33.120.235). </a:t>
            </a:r>
            <a:r>
              <a:rPr lang="en-US" sz="1200" dirty="0">
                <a:latin typeface="Arial" panose="020B0604020202020204" pitchFamily="34" charset="0"/>
                <a:cs typeface="Arial" panose="020B0604020202020204" pitchFamily="34" charset="0"/>
              </a:rPr>
              <a:t>Minimum landscaped requirement of 15%.</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Required Outdoor Areas (PZC 33.120.240). </a:t>
            </a:r>
            <a:r>
              <a:rPr lang="en-US" sz="1200" dirty="0">
                <a:latin typeface="Arial" panose="020B0604020202020204" pitchFamily="34" charset="0"/>
                <a:cs typeface="Arial" panose="020B0604020202020204" pitchFamily="34" charset="0"/>
              </a:rPr>
              <a:t>At least 48 SF of outdoor area is required for each dwelling unit on site. This can be provided as individual, or shared areas.</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Screening (PZC 33.120.250). </a:t>
            </a:r>
            <a:r>
              <a:rPr lang="en-US" sz="1200" dirty="0">
                <a:latin typeface="Arial" panose="020B0604020202020204" pitchFamily="34" charset="0"/>
                <a:cs typeface="Arial" panose="020B0604020202020204" pitchFamily="34" charset="0"/>
              </a:rPr>
              <a:t>Garbage, recycling, and mechanical equipment on the ground must be screened.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Pedestrian Standards (PZC 33.120.255). </a:t>
            </a:r>
            <a:r>
              <a:rPr lang="en-US" sz="1200" dirty="0">
                <a:latin typeface="Arial" panose="020B0604020202020204" pitchFamily="34" charset="0"/>
                <a:cs typeface="Arial" panose="020B0604020202020204" pitchFamily="34" charset="0"/>
              </a:rPr>
              <a:t>On-site pedestrian circulation system must be provided. </a:t>
            </a:r>
            <a:r>
              <a:rPr lang="en-US" sz="1200" b="1" dirty="0">
                <a:latin typeface="Arial" panose="020B0604020202020204" pitchFamily="34" charset="0"/>
                <a:cs typeface="Arial" panose="020B0604020202020204" pitchFamily="34" charset="0"/>
              </a:rPr>
              <a:t>Parking (PZC 33.562.280, 33.266). </a:t>
            </a:r>
            <a:r>
              <a:rPr lang="en-US" sz="1200" dirty="0">
                <a:latin typeface="Arial" panose="020B0604020202020204" pitchFamily="34" charset="0"/>
                <a:cs typeface="Arial" panose="020B0604020202020204" pitchFamily="34" charset="0"/>
              </a:rPr>
              <a:t>There are no minimum parking requirements.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Loading (PZC 33.266). </a:t>
            </a:r>
            <a:r>
              <a:rPr lang="en-US" sz="1200" dirty="0">
                <a:latin typeface="Arial" panose="020B0604020202020204" pitchFamily="34" charset="0"/>
                <a:cs typeface="Arial" panose="020B0604020202020204" pitchFamily="34" charset="0"/>
              </a:rPr>
              <a:t>One Standard A (35’x10’x13’) or two Standard B (18’x9’x10’) loading spaces are required.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Trees in Development Situations (11.50). </a:t>
            </a:r>
            <a:r>
              <a:rPr lang="en-US" sz="1200" dirty="0">
                <a:latin typeface="Arial" panose="020B0604020202020204" pitchFamily="34" charset="0"/>
                <a:cs typeface="Arial" panose="020B0604020202020204" pitchFamily="34" charset="0"/>
              </a:rPr>
              <a:t>Note in particular that Tree Preservation (11.50.040) and On-Site Tree Density (11.50.050) standards do apply to development on sites zoned RH. </a:t>
            </a:r>
          </a:p>
        </p:txBody>
      </p:sp>
    </p:spTree>
    <p:extLst>
      <p:ext uri="{BB962C8B-B14F-4D97-AF65-F5344CB8AC3E}">
        <p14:creationId xmlns:p14="http://schemas.microsoft.com/office/powerpoint/2010/main" val="637687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800219"/>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3935AC03-A55A-46AF-AC69-A469126F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4">
            <a:extLst>
              <a:ext uri="{FF2B5EF4-FFF2-40B4-BE49-F238E27FC236}">
                <a16:creationId xmlns:a16="http://schemas.microsoft.com/office/drawing/2014/main" id="{E0C817E7-CE43-4B23-B4C0-7BE30B331B8C}"/>
              </a:ext>
            </a:extLst>
          </p:cNvPr>
          <p:cNvSpPr txBox="1">
            <a:spLocks noChangeArrowheads="1"/>
          </p:cNvSpPr>
          <p:nvPr/>
        </p:nvSpPr>
        <p:spPr bwMode="auto">
          <a:xfrm>
            <a:off x="610847" y="243191"/>
            <a:ext cx="7942543" cy="591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US" sz="1400" b="1" dirty="0">
                <a:latin typeface="Arial" panose="020B0604020202020204" pitchFamily="34" charset="0"/>
                <a:cs typeface="Arial" panose="020B0604020202020204" pitchFamily="34" charset="0"/>
              </a:rPr>
              <a:t>Procedural History </a:t>
            </a:r>
            <a:endParaRPr lang="en-US" altLang="en-US" sz="1400" b="1" dirty="0">
              <a:latin typeface="Arial" panose="020B0604020202020204" pitchFamily="34" charset="0"/>
              <a:cs typeface="Arial" panose="020B0604020202020204" pitchFamily="34" charset="0"/>
            </a:endParaRPr>
          </a:p>
          <a:p>
            <a:pPr>
              <a:spcBef>
                <a:spcPts val="1200"/>
              </a:spcBef>
              <a:buNone/>
            </a:pPr>
            <a:r>
              <a:rPr lang="en-US" altLang="en-US" sz="1200" b="1" dirty="0">
                <a:latin typeface="Arial" panose="020B0604020202020204" pitchFamily="34" charset="0"/>
                <a:cs typeface="Arial" panose="020B0604020202020204" pitchFamily="34" charset="0"/>
              </a:rPr>
              <a:t>PRE-APPLICATION</a:t>
            </a:r>
            <a:endParaRPr lang="en-US"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200" b="1" dirty="0">
                <a:latin typeface="Arial" panose="020B0604020202020204" pitchFamily="34" charset="0"/>
                <a:cs typeface="Arial" panose="020B0604020202020204" pitchFamily="34" charset="0"/>
              </a:rPr>
              <a:t>Pre-Application Conference, </a:t>
            </a:r>
            <a:r>
              <a:rPr lang="en-US" sz="1200" dirty="0">
                <a:latin typeface="Arial" panose="020B0604020202020204" pitchFamily="34" charset="0"/>
                <a:cs typeface="Arial" panose="020B0604020202020204" pitchFamily="34" charset="0"/>
              </a:rPr>
              <a:t>December 12, 2017 </a:t>
            </a:r>
            <a:r>
              <a:rPr lang="en-US" altLang="en-US" sz="1200" dirty="0">
                <a:latin typeface="Arial" panose="020B0604020202020204" pitchFamily="34" charset="0"/>
                <a:cs typeface="Arial" panose="020B0604020202020204" pitchFamily="34" charset="0"/>
              </a:rPr>
              <a:t>(Required for Type III land use reviews)</a:t>
            </a:r>
          </a:p>
          <a:p>
            <a:pPr marL="625475" lvl="1" indent="-288925">
              <a:spcBef>
                <a:spcPct val="0"/>
              </a:spcBef>
              <a:buFont typeface="Calibri" panose="020F0502020204030204" pitchFamily="34" charset="0"/>
              <a:buChar char="-"/>
              <a:defRPr/>
            </a:pPr>
            <a:r>
              <a:rPr lang="en-US" altLang="en-US" sz="1200" dirty="0">
                <a:latin typeface="Arial" panose="020B0604020202020204" pitchFamily="34" charset="0"/>
                <a:cs typeface="Arial" panose="020B0604020202020204" pitchFamily="34" charset="0"/>
              </a:rPr>
              <a:t>Feedback: Concerns with massing, ground level activation and detail resolution.</a:t>
            </a:r>
            <a:endParaRPr lang="en-US" sz="1200" dirty="0">
              <a:latin typeface="Arial" panose="020B0604020202020204" pitchFamily="34" charset="0"/>
              <a:cs typeface="Arial" panose="020B0604020202020204" pitchFamily="34" charset="0"/>
            </a:endParaRPr>
          </a:p>
          <a:p>
            <a:pPr>
              <a:spcBef>
                <a:spcPts val="1200"/>
              </a:spcBef>
              <a:buNone/>
            </a:pPr>
            <a:r>
              <a:rPr lang="en-US" altLang="en-US" sz="1200" b="1" dirty="0">
                <a:latin typeface="Arial" panose="020B0604020202020204" pitchFamily="34" charset="0"/>
                <a:cs typeface="Arial" panose="020B0604020202020204" pitchFamily="34" charset="0"/>
              </a:rPr>
              <a:t>DESIGN ADVICE REQUEST</a:t>
            </a:r>
            <a:endParaRPr lang="en-US" sz="1200" b="1" dirty="0">
              <a:latin typeface="Arial" panose="020B0604020202020204" pitchFamily="34" charset="0"/>
              <a:cs typeface="Arial" panose="020B0604020202020204" pitchFamily="34" charset="0"/>
            </a:endParaRPr>
          </a:p>
          <a:p>
            <a:pPr marL="285750" lvl="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1</a:t>
            </a:r>
            <a:r>
              <a:rPr lang="en-US" sz="1200" b="1" baseline="30000" dirty="0">
                <a:latin typeface="Arial" panose="020B0604020202020204" pitchFamily="34" charset="0"/>
                <a:cs typeface="Arial" panose="020B0604020202020204" pitchFamily="34" charset="0"/>
              </a:rPr>
              <a:t>ST</a:t>
            </a:r>
            <a:r>
              <a:rPr lang="en-US" sz="1200" b="1" dirty="0">
                <a:latin typeface="Arial" panose="020B0604020202020204" pitchFamily="34" charset="0"/>
                <a:cs typeface="Arial" panose="020B0604020202020204" pitchFamily="34" charset="0"/>
              </a:rPr>
              <a:t> DAR, </a:t>
            </a:r>
            <a:r>
              <a:rPr lang="en-US" sz="1200" dirty="0">
                <a:latin typeface="Arial" panose="020B0604020202020204" pitchFamily="34" charset="0"/>
                <a:cs typeface="Arial" panose="020B0604020202020204" pitchFamily="34" charset="0"/>
              </a:rPr>
              <a:t>January 8, 2018, </a:t>
            </a:r>
          </a:p>
          <a:p>
            <a:pPr marL="625475" lvl="1" indent="-288925">
              <a:spcBef>
                <a:spcPct val="0"/>
              </a:spcBef>
              <a:buFont typeface="Calibri" panose="020F0502020204030204" pitchFamily="34" charset="0"/>
              <a:buChar char="-"/>
              <a:defRPr/>
            </a:pPr>
            <a:r>
              <a:rPr lang="en-US" altLang="en-US" sz="1200" dirty="0">
                <a:latin typeface="Arial" panose="020B0604020202020204" pitchFamily="34" charset="0"/>
                <a:cs typeface="Arial" panose="020B0604020202020204" pitchFamily="34" charset="0"/>
              </a:rPr>
              <a:t>Feedback: Concerns with massing, ground level activation and detail resolution.</a:t>
            </a:r>
            <a:endParaRPr lang="en-US" sz="1200"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2</a:t>
            </a:r>
            <a:r>
              <a:rPr lang="en-US" sz="1200" b="1" baseline="30000" dirty="0">
                <a:latin typeface="Arial" panose="020B0604020202020204" pitchFamily="34" charset="0"/>
                <a:cs typeface="Arial" panose="020B0604020202020204" pitchFamily="34" charset="0"/>
              </a:rPr>
              <a:t>ND</a:t>
            </a:r>
            <a:r>
              <a:rPr lang="en-US" sz="1200" b="1" dirty="0">
                <a:latin typeface="Arial" panose="020B0604020202020204" pitchFamily="34" charset="0"/>
                <a:cs typeface="Arial" panose="020B0604020202020204" pitchFamily="34" charset="0"/>
              </a:rPr>
              <a:t> DAR, </a:t>
            </a:r>
            <a:r>
              <a:rPr lang="en-US" sz="1200" dirty="0">
                <a:latin typeface="Arial" panose="020B0604020202020204" pitchFamily="34" charset="0"/>
                <a:cs typeface="Arial" panose="020B0604020202020204" pitchFamily="34" charset="0"/>
              </a:rPr>
              <a:t>February 26, 2018</a:t>
            </a:r>
          </a:p>
          <a:p>
            <a:pPr marL="625475" lvl="1" indent="-288925">
              <a:spcBef>
                <a:spcPct val="0"/>
              </a:spcBef>
              <a:buFont typeface="Calibri" panose="020F0502020204030204" pitchFamily="34" charset="0"/>
              <a:buChar char="-"/>
              <a:defRPr/>
            </a:pPr>
            <a:r>
              <a:rPr lang="en-US" altLang="en-US" sz="1200" dirty="0">
                <a:latin typeface="Arial" panose="020B0604020202020204" pitchFamily="34" charset="0"/>
                <a:cs typeface="Arial" panose="020B0604020202020204" pitchFamily="34" charset="0"/>
              </a:rPr>
              <a:t>Feedback: Concerns with massing, ground level activation and detail resolution.</a:t>
            </a:r>
            <a:endParaRPr lang="en-US" sz="1200"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3</a:t>
            </a:r>
            <a:r>
              <a:rPr lang="en-US" sz="1200" b="1" baseline="30000" dirty="0">
                <a:latin typeface="Arial" panose="020B0604020202020204" pitchFamily="34" charset="0"/>
                <a:cs typeface="Arial" panose="020B0604020202020204" pitchFamily="34" charset="0"/>
              </a:rPr>
              <a:t>RD</a:t>
            </a:r>
            <a:r>
              <a:rPr lang="en-US" sz="1200" b="1" dirty="0">
                <a:latin typeface="Arial" panose="020B0604020202020204" pitchFamily="34" charset="0"/>
                <a:cs typeface="Arial" panose="020B0604020202020204" pitchFamily="34" charset="0"/>
              </a:rPr>
              <a:t> DAR, </a:t>
            </a:r>
            <a:r>
              <a:rPr lang="en-US" sz="1200" dirty="0">
                <a:latin typeface="Arial" panose="020B0604020202020204" pitchFamily="34" charset="0"/>
                <a:cs typeface="Arial" panose="020B0604020202020204" pitchFamily="34" charset="0"/>
              </a:rPr>
              <a:t>April 23, 2018. </a:t>
            </a:r>
          </a:p>
          <a:p>
            <a:pPr marL="625475" lvl="1" indent="-288925">
              <a:spcBef>
                <a:spcPct val="0"/>
              </a:spcBef>
              <a:buFont typeface="Calibri" panose="020F0502020204030204" pitchFamily="34" charset="0"/>
              <a:buChar char="-"/>
              <a:defRPr/>
            </a:pPr>
            <a:r>
              <a:rPr lang="en-US" altLang="en-US" sz="1200" dirty="0">
                <a:latin typeface="Arial" panose="020B0604020202020204" pitchFamily="34" charset="0"/>
                <a:cs typeface="Arial" panose="020B0604020202020204" pitchFamily="34" charset="0"/>
              </a:rPr>
              <a:t>Feedback: Three “building” approach supported. Better response to BP needed. High level detail required.</a:t>
            </a:r>
            <a:endParaRPr lang="en-US" altLang="en-US" sz="1200" b="1" dirty="0">
              <a:latin typeface="Arial" panose="020B0604020202020204" pitchFamily="34" charset="0"/>
              <a:cs typeface="Arial" panose="020B0604020202020204" pitchFamily="34" charset="0"/>
            </a:endParaRPr>
          </a:p>
          <a:p>
            <a:pPr>
              <a:spcBef>
                <a:spcPts val="1200"/>
              </a:spcBef>
              <a:buNone/>
            </a:pPr>
            <a:r>
              <a:rPr lang="en-US" altLang="en-US" sz="1200" b="1" dirty="0">
                <a:latin typeface="Arial" panose="020B0604020202020204" pitchFamily="34" charset="0"/>
                <a:cs typeface="Arial" panose="020B0604020202020204" pitchFamily="34" charset="0"/>
              </a:rPr>
              <a:t>HISTORIC RESOURCE REVIEW</a:t>
            </a:r>
            <a:endParaRPr lang="en-US" sz="1200" b="1" dirty="0">
              <a:latin typeface="Arial" panose="020B0604020202020204" pitchFamily="34" charset="0"/>
              <a:cs typeface="Arial" panose="020B0604020202020204" pitchFamily="34" charset="0"/>
            </a:endParaRPr>
          </a:p>
          <a:p>
            <a:pPr marL="285750" lvl="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1</a:t>
            </a:r>
            <a:r>
              <a:rPr lang="en-US" sz="1200" b="1" baseline="30000" dirty="0">
                <a:latin typeface="Arial" panose="020B0604020202020204" pitchFamily="34" charset="0"/>
                <a:cs typeface="Arial" panose="020B0604020202020204" pitchFamily="34" charset="0"/>
              </a:rPr>
              <a:t>ST</a:t>
            </a:r>
            <a:r>
              <a:rPr lang="en-US" sz="1200" b="1" dirty="0">
                <a:latin typeface="Arial" panose="020B0604020202020204" pitchFamily="34" charset="0"/>
                <a:cs typeface="Arial" panose="020B0604020202020204" pitchFamily="34" charset="0"/>
              </a:rPr>
              <a:t> Historic Resource Review, </a:t>
            </a:r>
            <a:r>
              <a:rPr lang="en-US" sz="1200" dirty="0">
                <a:latin typeface="Arial" panose="020B0604020202020204" pitchFamily="34" charset="0"/>
                <a:cs typeface="Arial" panose="020B0604020202020204" pitchFamily="34" charset="0"/>
              </a:rPr>
              <a:t>August 27, 2018 </a:t>
            </a:r>
          </a:p>
          <a:p>
            <a:pPr marL="625475" lvl="1" indent="-288925">
              <a:spcBef>
                <a:spcPct val="0"/>
              </a:spcBef>
              <a:buFont typeface="Calibri" panose="020F0502020204030204" pitchFamily="34" charset="0"/>
              <a:buChar char="-"/>
              <a:defRPr/>
            </a:pPr>
            <a:r>
              <a:rPr lang="en-US" sz="1200" dirty="0">
                <a:latin typeface="Arial" panose="020B0604020202020204" pitchFamily="34" charset="0"/>
                <a:cs typeface="Arial" panose="020B0604020202020204" pitchFamily="34" charset="0"/>
              </a:rPr>
              <a:t>Feedback: Entries, bay detailing, patio doors, landscape irrigation and street trees.</a:t>
            </a:r>
          </a:p>
          <a:p>
            <a:pPr marL="625475" lvl="1" indent="-288925">
              <a:spcBef>
                <a:spcPct val="0"/>
              </a:spcBef>
              <a:buFont typeface="Calibri" panose="020F0502020204030204" pitchFamily="34" charset="0"/>
              <a:buChar char="-"/>
              <a:defRPr/>
            </a:pPr>
            <a:r>
              <a:rPr lang="en-US" sz="1200" dirty="0">
                <a:latin typeface="Arial" panose="020B0604020202020204" pitchFamily="34" charset="0"/>
                <a:cs typeface="Arial" panose="020B0604020202020204" pitchFamily="34" charset="0"/>
              </a:rPr>
              <a:t>Record was requested to be held open by a member of the public to allow time for review of information (Exhibit H.23). The Commission agreed to hold the record open as follows:</a:t>
            </a:r>
          </a:p>
          <a:p>
            <a:pPr marL="914400" lvl="1" indent="-171450">
              <a:spcBef>
                <a:spcPts val="0"/>
              </a:spcBef>
              <a:buFont typeface="Wingdings" panose="05000000000000000000" pitchFamily="2" charset="2"/>
              <a:buChar char="§"/>
            </a:pPr>
            <a:r>
              <a:rPr lang="en-US" sz="1200" dirty="0">
                <a:latin typeface="Arial" panose="020B0604020202020204" pitchFamily="34" charset="0"/>
                <a:cs typeface="Arial" panose="020B0604020202020204" pitchFamily="34" charset="0"/>
              </a:rPr>
              <a:t>New information was due in by 5pm on September 4, 2018.  </a:t>
            </a:r>
          </a:p>
          <a:p>
            <a:pPr marL="914400" lvl="1" indent="-171450">
              <a:spcBef>
                <a:spcPts val="0"/>
              </a:spcBef>
              <a:buFont typeface="Wingdings" panose="05000000000000000000" pitchFamily="2" charset="2"/>
              <a:buChar char="§"/>
            </a:pPr>
            <a:r>
              <a:rPr lang="en-US" sz="1200" dirty="0">
                <a:latin typeface="Arial" panose="020B0604020202020204" pitchFamily="34" charset="0"/>
                <a:cs typeface="Arial" panose="020B0604020202020204" pitchFamily="34" charset="0"/>
              </a:rPr>
              <a:t>Response to the new information was due in by 5pm on September 11,</a:t>
            </a:r>
          </a:p>
          <a:p>
            <a:pPr marL="914400" lvl="1" indent="-171450">
              <a:spcBef>
                <a:spcPts val="0"/>
              </a:spcBef>
              <a:buFont typeface="Wingdings" panose="05000000000000000000" pitchFamily="2" charset="2"/>
              <a:buChar char="§"/>
            </a:pPr>
            <a:r>
              <a:rPr lang="en-US" sz="1200" dirty="0">
                <a:latin typeface="Arial" panose="020B0604020202020204" pitchFamily="34" charset="0"/>
                <a:cs typeface="Arial" panose="020B0604020202020204" pitchFamily="34" charset="0"/>
              </a:rPr>
              <a:t>A Final Applicant rebuttal was due in by 5pm on September 18, 2018. </a:t>
            </a:r>
          </a:p>
          <a:p>
            <a:pPr marL="285750" indent="-2857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2nd Historic Resource Review, </a:t>
            </a:r>
            <a:r>
              <a:rPr lang="en-US" sz="1200" dirty="0">
                <a:latin typeface="Arial" panose="020B0604020202020204" pitchFamily="34" charset="0"/>
                <a:cs typeface="Arial" panose="020B0604020202020204" pitchFamily="34" charset="0"/>
              </a:rPr>
              <a:t>September 24, 2018 (closed record)</a:t>
            </a:r>
          </a:p>
          <a:p>
            <a:pPr marL="622300" lvl="1">
              <a:spcBef>
                <a:spcPct val="0"/>
              </a:spcBef>
              <a:buFont typeface="Calibri" panose="020F0502020204030204" pitchFamily="34" charset="0"/>
              <a:buChar char="-"/>
              <a:defRPr/>
            </a:pPr>
            <a:r>
              <a:rPr lang="en-US" altLang="en-US" sz="1400" dirty="0">
                <a:latin typeface="Arial" panose="020B0604020202020204" pitchFamily="34" charset="0"/>
                <a:cs typeface="Arial" panose="020B0604020202020204" pitchFamily="34" charset="0"/>
              </a:rPr>
              <a:t>Commission deliberated and voted to approve the proposal. </a:t>
            </a:r>
          </a:p>
          <a:p>
            <a:pPr marL="622300" lvl="1">
              <a:spcBef>
                <a:spcPct val="0"/>
              </a:spcBef>
              <a:spcAft>
                <a:spcPts val="600"/>
              </a:spcAft>
              <a:buFont typeface="Calibri" panose="020F0502020204030204" pitchFamily="34" charset="0"/>
              <a:buChar char="-"/>
              <a:defRPr/>
            </a:pPr>
            <a:r>
              <a:rPr lang="en-US" altLang="en-US" sz="1400" dirty="0">
                <a:latin typeface="Arial" panose="020B0604020202020204" pitchFamily="34" charset="0"/>
                <a:cs typeface="Arial" panose="020B0604020202020204" pitchFamily="34" charset="0"/>
              </a:rPr>
              <a:t>Vote was 5:1 in adopting Final Findings recommending approval.</a:t>
            </a:r>
            <a:endParaRPr lang="en-US" altLang="en-US" sz="1200" b="1" dirty="0">
              <a:latin typeface="Arial" panose="020B0604020202020204" pitchFamily="34" charset="0"/>
              <a:cs typeface="Arial" panose="020B0604020202020204" pitchFamily="34" charset="0"/>
            </a:endParaRPr>
          </a:p>
          <a:p>
            <a:pPr lvl="0">
              <a:spcBef>
                <a:spcPts val="600"/>
              </a:spcBef>
              <a:buNone/>
            </a:pPr>
            <a:r>
              <a:rPr lang="en-US" sz="1200" b="1" dirty="0">
                <a:latin typeface="Arial" panose="020B0604020202020204" pitchFamily="34" charset="0"/>
                <a:cs typeface="Arial" panose="020B0604020202020204" pitchFamily="34" charset="0"/>
              </a:rPr>
              <a:t>APPEAL</a:t>
            </a:r>
          </a:p>
          <a:p>
            <a:pPr marL="171450" lvl="0" indent="-171450">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2 Appeals received </a:t>
            </a:r>
            <a:r>
              <a:rPr lang="en-US" sz="1200" dirty="0">
                <a:latin typeface="Arial" panose="020B0604020202020204" pitchFamily="34" charset="0"/>
                <a:cs typeface="Arial" panose="020B0604020202020204" pitchFamily="34" charset="0"/>
              </a:rPr>
              <a:t>– October 22, 2018</a:t>
            </a:r>
          </a:p>
        </p:txBody>
      </p:sp>
    </p:spTree>
    <p:extLst>
      <p:ext uri="{BB962C8B-B14F-4D97-AF65-F5344CB8AC3E}">
        <p14:creationId xmlns:p14="http://schemas.microsoft.com/office/powerpoint/2010/main" val="2998243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1261884"/>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Base Zones </a:t>
            </a:r>
          </a:p>
        </p:txBody>
      </p:sp>
      <p:pic>
        <p:nvPicPr>
          <p:cNvPr id="5" name="Picture 1">
            <a:extLst>
              <a:ext uri="{FF2B5EF4-FFF2-40B4-BE49-F238E27FC236}">
                <a16:creationId xmlns:a16="http://schemas.microsoft.com/office/drawing/2014/main" id="{72EC62AD-0368-455E-B00A-73C16A444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04" y="259556"/>
            <a:ext cx="5929312"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Shape 5">
            <a:extLst>
              <a:ext uri="{FF2B5EF4-FFF2-40B4-BE49-F238E27FC236}">
                <a16:creationId xmlns:a16="http://schemas.microsoft.com/office/drawing/2014/main" id="{9B2A573D-1DCE-4FDC-8602-C81AEC2A808A}"/>
              </a:ext>
            </a:extLst>
          </p:cNvPr>
          <p:cNvSpPr>
            <a:spLocks/>
          </p:cNvSpPr>
          <p:nvPr/>
        </p:nvSpPr>
        <p:spPr bwMode="auto">
          <a:xfrm>
            <a:off x="942254" y="361156"/>
            <a:ext cx="3525837" cy="4451350"/>
          </a:xfrm>
          <a:custGeom>
            <a:avLst/>
            <a:gdLst>
              <a:gd name="T0" fmla="*/ 830317 w 3525253"/>
              <a:gd name="T1" fmla="*/ 0 h 4451684"/>
              <a:gd name="T2" fmla="*/ 830317 w 3525253"/>
              <a:gd name="T3" fmla="*/ 336859 h 4451684"/>
              <a:gd name="T4" fmla="*/ 252706 w 3525253"/>
              <a:gd name="T5" fmla="*/ 336859 h 4451684"/>
              <a:gd name="T6" fmla="*/ 252706 w 3525253"/>
              <a:gd name="T7" fmla="*/ 806056 h 4451684"/>
              <a:gd name="T8" fmla="*/ 842351 w 3525253"/>
              <a:gd name="T9" fmla="*/ 806056 h 4451684"/>
              <a:gd name="T10" fmla="*/ 842351 w 3525253"/>
              <a:gd name="T11" fmla="*/ 1672264 h 4451684"/>
              <a:gd name="T12" fmla="*/ 1672667 w 3525253"/>
              <a:gd name="T13" fmla="*/ 1672264 h 4451684"/>
              <a:gd name="T14" fmla="*/ 1672667 w 3525253"/>
              <a:gd name="T15" fmla="*/ 2189583 h 4451684"/>
              <a:gd name="T16" fmla="*/ 2129943 w 3525253"/>
              <a:gd name="T17" fmla="*/ 2189583 h 4451684"/>
              <a:gd name="T18" fmla="*/ 2129943 w 3525253"/>
              <a:gd name="T19" fmla="*/ 2598626 h 4451684"/>
              <a:gd name="T20" fmla="*/ 2575185 w 3525253"/>
              <a:gd name="T21" fmla="*/ 2598626 h 4451684"/>
              <a:gd name="T22" fmla="*/ 2575185 w 3525253"/>
              <a:gd name="T23" fmla="*/ 2153490 h 4451684"/>
              <a:gd name="T24" fmla="*/ 3056527 w 3525253"/>
              <a:gd name="T25" fmla="*/ 2153490 h 4451684"/>
              <a:gd name="T26" fmla="*/ 3525837 w 3525253"/>
              <a:gd name="T27" fmla="*/ 2153490 h 4451684"/>
              <a:gd name="T28" fmla="*/ 3525837 w 3525253"/>
              <a:gd name="T29" fmla="*/ 2598626 h 4451684"/>
              <a:gd name="T30" fmla="*/ 3020427 w 3525253"/>
              <a:gd name="T31" fmla="*/ 2598626 h 4451684"/>
              <a:gd name="T32" fmla="*/ 3020427 w 3525253"/>
              <a:gd name="T33" fmla="*/ 3079853 h 4451684"/>
              <a:gd name="T34" fmla="*/ 3489736 w 3525253"/>
              <a:gd name="T35" fmla="*/ 3079853 h 4451684"/>
              <a:gd name="T36" fmla="*/ 3489736 w 3525253"/>
              <a:gd name="T37" fmla="*/ 4451350 h 4451684"/>
              <a:gd name="T38" fmla="*/ 2081809 w 3525253"/>
              <a:gd name="T39" fmla="*/ 4451350 h 4451684"/>
              <a:gd name="T40" fmla="*/ 2081809 w 3525253"/>
              <a:gd name="T41" fmla="*/ 3512957 h 4451684"/>
              <a:gd name="T42" fmla="*/ 0 w 3525253"/>
              <a:gd name="T43" fmla="*/ 3512957 h 4451684"/>
              <a:gd name="T44" fmla="*/ 0 w 3525253"/>
              <a:gd name="T45" fmla="*/ 24061 h 4451684"/>
              <a:gd name="T46" fmla="*/ 830317 w 3525253"/>
              <a:gd name="T47" fmla="*/ 0 h 44516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25253" h="4451684">
                <a:moveTo>
                  <a:pt x="830179" y="0"/>
                </a:moveTo>
                <a:lnTo>
                  <a:pt x="830179" y="336884"/>
                </a:lnTo>
                <a:lnTo>
                  <a:pt x="252664" y="336884"/>
                </a:lnTo>
                <a:lnTo>
                  <a:pt x="252664" y="806116"/>
                </a:lnTo>
                <a:lnTo>
                  <a:pt x="842211" y="806116"/>
                </a:lnTo>
                <a:lnTo>
                  <a:pt x="842211" y="1672389"/>
                </a:lnTo>
                <a:lnTo>
                  <a:pt x="1672390" y="1672389"/>
                </a:lnTo>
                <a:lnTo>
                  <a:pt x="1672390" y="2189747"/>
                </a:lnTo>
                <a:lnTo>
                  <a:pt x="2129590" y="2189747"/>
                </a:lnTo>
                <a:lnTo>
                  <a:pt x="2129590" y="2598821"/>
                </a:lnTo>
                <a:lnTo>
                  <a:pt x="2574758" y="2598821"/>
                </a:lnTo>
                <a:lnTo>
                  <a:pt x="2574758" y="2153652"/>
                </a:lnTo>
                <a:lnTo>
                  <a:pt x="3056021" y="2153652"/>
                </a:lnTo>
                <a:lnTo>
                  <a:pt x="3525253" y="2153652"/>
                </a:lnTo>
                <a:lnTo>
                  <a:pt x="3525253" y="2598821"/>
                </a:lnTo>
                <a:lnTo>
                  <a:pt x="3019927" y="2598821"/>
                </a:lnTo>
                <a:lnTo>
                  <a:pt x="3019927" y="3080084"/>
                </a:lnTo>
                <a:lnTo>
                  <a:pt x="3489158" y="3080084"/>
                </a:lnTo>
                <a:lnTo>
                  <a:pt x="3489158" y="4451684"/>
                </a:lnTo>
                <a:lnTo>
                  <a:pt x="2081464" y="4451684"/>
                </a:lnTo>
                <a:lnTo>
                  <a:pt x="2081464" y="3513221"/>
                </a:lnTo>
                <a:lnTo>
                  <a:pt x="0" y="3513221"/>
                </a:lnTo>
                <a:lnTo>
                  <a:pt x="0" y="24063"/>
                </a:lnTo>
                <a:lnTo>
                  <a:pt x="830179" y="0"/>
                </a:lnTo>
                <a:close/>
              </a:path>
            </a:pathLst>
          </a:custGeom>
          <a:solidFill>
            <a:srgbClr val="FFC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9" name="Rectangle 6">
            <a:extLst>
              <a:ext uri="{FF2B5EF4-FFF2-40B4-BE49-F238E27FC236}">
                <a16:creationId xmlns:a16="http://schemas.microsoft.com/office/drawing/2014/main" id="{F8707D87-A073-4DDB-927E-5EB2265C3CCC}"/>
              </a:ext>
            </a:extLst>
          </p:cNvPr>
          <p:cNvSpPr>
            <a:spLocks noChangeArrowheads="1"/>
          </p:cNvSpPr>
          <p:nvPr/>
        </p:nvSpPr>
        <p:spPr bwMode="auto">
          <a:xfrm>
            <a:off x="2602779" y="685006"/>
            <a:ext cx="927100" cy="914400"/>
          </a:xfrm>
          <a:prstGeom prst="rect">
            <a:avLst/>
          </a:prstGeom>
          <a:solidFill>
            <a:srgbClr val="7030A0">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0" name="Rectangle 7">
            <a:extLst>
              <a:ext uri="{FF2B5EF4-FFF2-40B4-BE49-F238E27FC236}">
                <a16:creationId xmlns:a16="http://schemas.microsoft.com/office/drawing/2014/main" id="{EAE1A9B0-03CB-4DE7-932A-730569DFAB6C}"/>
              </a:ext>
            </a:extLst>
          </p:cNvPr>
          <p:cNvSpPr>
            <a:spLocks noChangeArrowheads="1"/>
          </p:cNvSpPr>
          <p:nvPr/>
        </p:nvSpPr>
        <p:spPr bwMode="auto">
          <a:xfrm>
            <a:off x="4383954" y="685006"/>
            <a:ext cx="1455737" cy="469900"/>
          </a:xfrm>
          <a:prstGeom prst="rect">
            <a:avLst/>
          </a:prstGeom>
          <a:solidFill>
            <a:srgbClr val="7030A0">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1" name="Freeform: Shape 8">
            <a:extLst>
              <a:ext uri="{FF2B5EF4-FFF2-40B4-BE49-F238E27FC236}">
                <a16:creationId xmlns:a16="http://schemas.microsoft.com/office/drawing/2014/main" id="{B92EE2D3-92FE-40EA-95AB-3417C74F807B}"/>
              </a:ext>
            </a:extLst>
          </p:cNvPr>
          <p:cNvSpPr>
            <a:spLocks/>
          </p:cNvSpPr>
          <p:nvPr/>
        </p:nvSpPr>
        <p:spPr bwMode="auto">
          <a:xfrm>
            <a:off x="2578966" y="3898106"/>
            <a:ext cx="1384300" cy="2598738"/>
          </a:xfrm>
          <a:custGeom>
            <a:avLst/>
            <a:gdLst>
              <a:gd name="T0" fmla="*/ 12038 w 1383632"/>
              <a:gd name="T1" fmla="*/ 0 h 2598821"/>
              <a:gd name="T2" fmla="*/ 481495 w 1383632"/>
              <a:gd name="T3" fmla="*/ 12032 h 2598821"/>
              <a:gd name="T4" fmla="*/ 481495 w 1383632"/>
              <a:gd name="T5" fmla="*/ 926402 h 2598821"/>
              <a:gd name="T6" fmla="*/ 1372262 w 1383632"/>
              <a:gd name="T7" fmla="*/ 926402 h 2598821"/>
              <a:gd name="T8" fmla="*/ 1384300 w 1383632"/>
              <a:gd name="T9" fmla="*/ 1419681 h 2598821"/>
              <a:gd name="T10" fmla="*/ 926879 w 1383632"/>
              <a:gd name="T11" fmla="*/ 1371556 h 2598821"/>
              <a:gd name="T12" fmla="*/ 926879 w 1383632"/>
              <a:gd name="T13" fmla="*/ 1864835 h 2598821"/>
              <a:gd name="T14" fmla="*/ 433346 w 1383632"/>
              <a:gd name="T15" fmla="*/ 1864835 h 2598821"/>
              <a:gd name="T16" fmla="*/ 433346 w 1383632"/>
              <a:gd name="T17" fmla="*/ 2309989 h 2598821"/>
              <a:gd name="T18" fmla="*/ 950954 w 1383632"/>
              <a:gd name="T19" fmla="*/ 2309989 h 2598821"/>
              <a:gd name="T20" fmla="*/ 950954 w 1383632"/>
              <a:gd name="T21" fmla="*/ 2598738 h 2598821"/>
              <a:gd name="T22" fmla="*/ 0 w 1383632"/>
              <a:gd name="T23" fmla="*/ 2598738 h 2598821"/>
              <a:gd name="T24" fmla="*/ 12038 w 1383632"/>
              <a:gd name="T25" fmla="*/ 0 h 25988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3632" h="2598821">
                <a:moveTo>
                  <a:pt x="12032" y="0"/>
                </a:moveTo>
                <a:lnTo>
                  <a:pt x="481263" y="12032"/>
                </a:lnTo>
                <a:lnTo>
                  <a:pt x="481263" y="926432"/>
                </a:lnTo>
                <a:lnTo>
                  <a:pt x="1371600" y="926432"/>
                </a:lnTo>
                <a:lnTo>
                  <a:pt x="1383632" y="1419726"/>
                </a:lnTo>
                <a:lnTo>
                  <a:pt x="926432" y="1371600"/>
                </a:lnTo>
                <a:lnTo>
                  <a:pt x="926432" y="1864895"/>
                </a:lnTo>
                <a:lnTo>
                  <a:pt x="433137" y="1864895"/>
                </a:lnTo>
                <a:lnTo>
                  <a:pt x="433137" y="2310063"/>
                </a:lnTo>
                <a:lnTo>
                  <a:pt x="950495" y="2310063"/>
                </a:lnTo>
                <a:lnTo>
                  <a:pt x="950495" y="2598821"/>
                </a:lnTo>
                <a:lnTo>
                  <a:pt x="0" y="2598821"/>
                </a:lnTo>
                <a:cubicBezTo>
                  <a:pt x="4011" y="1732547"/>
                  <a:pt x="8021" y="866274"/>
                  <a:pt x="12032" y="0"/>
                </a:cubicBezTo>
                <a:close/>
              </a:path>
            </a:pathLst>
          </a:custGeom>
          <a:solidFill>
            <a:srgbClr val="FF0000">
              <a:alpha val="50195"/>
            </a:srgb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10">
            <a:extLst>
              <a:ext uri="{FF2B5EF4-FFF2-40B4-BE49-F238E27FC236}">
                <a16:creationId xmlns:a16="http://schemas.microsoft.com/office/drawing/2014/main" id="{8F43EEC2-DF75-422E-AE7C-31925A5118C8}"/>
              </a:ext>
            </a:extLst>
          </p:cNvPr>
          <p:cNvSpPr>
            <a:spLocks noChangeArrowheads="1"/>
          </p:cNvSpPr>
          <p:nvPr/>
        </p:nvSpPr>
        <p:spPr bwMode="auto">
          <a:xfrm>
            <a:off x="942254" y="3898106"/>
            <a:ext cx="1660525" cy="914400"/>
          </a:xfrm>
          <a:prstGeom prst="rect">
            <a:avLst/>
          </a:prstGeom>
          <a:solidFill>
            <a:schemeClr val="accent1">
              <a:alpha val="50195"/>
            </a:scheme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3" name="Freeform: Shape 12">
            <a:extLst>
              <a:ext uri="{FF2B5EF4-FFF2-40B4-BE49-F238E27FC236}">
                <a16:creationId xmlns:a16="http://schemas.microsoft.com/office/drawing/2014/main" id="{A3CA5469-0263-4E86-9051-6E6373928097}"/>
              </a:ext>
            </a:extLst>
          </p:cNvPr>
          <p:cNvSpPr>
            <a:spLocks/>
          </p:cNvSpPr>
          <p:nvPr/>
        </p:nvSpPr>
        <p:spPr bwMode="auto">
          <a:xfrm>
            <a:off x="3048866" y="5257006"/>
            <a:ext cx="1839913" cy="1276350"/>
          </a:xfrm>
          <a:custGeom>
            <a:avLst/>
            <a:gdLst>
              <a:gd name="T0" fmla="*/ 432921 w 1840831"/>
              <a:gd name="T1" fmla="*/ 0 h 1275348"/>
              <a:gd name="T2" fmla="*/ 913944 w 1840831"/>
              <a:gd name="T3" fmla="*/ 0 h 1275348"/>
              <a:gd name="T4" fmla="*/ 913944 w 1840831"/>
              <a:gd name="T5" fmla="*/ 493683 h 1275348"/>
              <a:gd name="T6" fmla="*/ 1346865 w 1840831"/>
              <a:gd name="T7" fmla="*/ 493683 h 1275348"/>
              <a:gd name="T8" fmla="*/ 1346865 w 1840831"/>
              <a:gd name="T9" fmla="*/ 1143898 h 1275348"/>
              <a:gd name="T10" fmla="*/ 1839913 w 1840831"/>
              <a:gd name="T11" fmla="*/ 1143898 h 1275348"/>
              <a:gd name="T12" fmla="*/ 1839913 w 1840831"/>
              <a:gd name="T13" fmla="*/ 1276350 h 1275348"/>
              <a:gd name="T14" fmla="*/ 456972 w 1840831"/>
              <a:gd name="T15" fmla="*/ 1276350 h 1275348"/>
              <a:gd name="T16" fmla="*/ 456972 w 1840831"/>
              <a:gd name="T17" fmla="*/ 927160 h 1275348"/>
              <a:gd name="T18" fmla="*/ 0 w 1840831"/>
              <a:gd name="T19" fmla="*/ 927160 h 1275348"/>
              <a:gd name="T20" fmla="*/ 0 w 1840831"/>
              <a:gd name="T21" fmla="*/ 505724 h 1275348"/>
              <a:gd name="T22" fmla="*/ 481023 w 1840831"/>
              <a:gd name="T23" fmla="*/ 505724 h 1275348"/>
              <a:gd name="T24" fmla="*/ 432921 w 1840831"/>
              <a:gd name="T25" fmla="*/ 0 h 1275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40831" h="1275348">
                <a:moveTo>
                  <a:pt x="433137" y="0"/>
                </a:moveTo>
                <a:lnTo>
                  <a:pt x="914400" y="0"/>
                </a:lnTo>
                <a:lnTo>
                  <a:pt x="914400" y="493295"/>
                </a:lnTo>
                <a:lnTo>
                  <a:pt x="1347537" y="493295"/>
                </a:lnTo>
                <a:lnTo>
                  <a:pt x="1347537" y="1143000"/>
                </a:lnTo>
                <a:lnTo>
                  <a:pt x="1840831" y="1143000"/>
                </a:lnTo>
                <a:lnTo>
                  <a:pt x="1840831" y="1275348"/>
                </a:lnTo>
                <a:lnTo>
                  <a:pt x="457200" y="1275348"/>
                </a:lnTo>
                <a:lnTo>
                  <a:pt x="457200" y="926432"/>
                </a:lnTo>
                <a:lnTo>
                  <a:pt x="0" y="926432"/>
                </a:lnTo>
                <a:lnTo>
                  <a:pt x="0" y="505327"/>
                </a:lnTo>
                <a:lnTo>
                  <a:pt x="481263" y="505327"/>
                </a:lnTo>
                <a:lnTo>
                  <a:pt x="433137" y="0"/>
                </a:lnTo>
                <a:close/>
              </a:path>
            </a:pathLst>
          </a:custGeom>
          <a:solidFill>
            <a:srgbClr val="FFC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ectangle 13">
            <a:extLst>
              <a:ext uri="{FF2B5EF4-FFF2-40B4-BE49-F238E27FC236}">
                <a16:creationId xmlns:a16="http://schemas.microsoft.com/office/drawing/2014/main" id="{A2E2DDE3-1FB9-4BD3-9804-BAC401FCCD52}"/>
              </a:ext>
            </a:extLst>
          </p:cNvPr>
          <p:cNvSpPr>
            <a:spLocks noChangeArrowheads="1"/>
          </p:cNvSpPr>
          <p:nvPr/>
        </p:nvSpPr>
        <p:spPr bwMode="auto">
          <a:xfrm>
            <a:off x="5839691" y="361156"/>
            <a:ext cx="746125" cy="6135688"/>
          </a:xfrm>
          <a:prstGeom prst="rect">
            <a:avLst/>
          </a:prstGeom>
          <a:solidFill>
            <a:srgbClr val="7030A0">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5" name="Freeform: Shape 14">
            <a:extLst>
              <a:ext uri="{FF2B5EF4-FFF2-40B4-BE49-F238E27FC236}">
                <a16:creationId xmlns:a16="http://schemas.microsoft.com/office/drawing/2014/main" id="{60F85CDE-880D-4B71-9C11-4CFE0BC5D2A8}"/>
              </a:ext>
            </a:extLst>
          </p:cNvPr>
          <p:cNvSpPr>
            <a:spLocks/>
          </p:cNvSpPr>
          <p:nvPr/>
        </p:nvSpPr>
        <p:spPr bwMode="auto">
          <a:xfrm>
            <a:off x="3025054" y="1551781"/>
            <a:ext cx="2790825" cy="1865313"/>
          </a:xfrm>
          <a:custGeom>
            <a:avLst/>
            <a:gdLst>
              <a:gd name="T0" fmla="*/ 2778795 w 2791326"/>
              <a:gd name="T1" fmla="*/ 517474 h 1864895"/>
              <a:gd name="T2" fmla="*/ 1419471 w 2791326"/>
              <a:gd name="T3" fmla="*/ 517474 h 1864895"/>
              <a:gd name="T4" fmla="*/ 1419471 w 2791326"/>
              <a:gd name="T5" fmla="*/ 0 h 1864895"/>
              <a:gd name="T6" fmla="*/ 950323 w 2791326"/>
              <a:gd name="T7" fmla="*/ 0 h 1864895"/>
              <a:gd name="T8" fmla="*/ 950323 w 2791326"/>
              <a:gd name="T9" fmla="*/ 505439 h 1864895"/>
              <a:gd name="T10" fmla="*/ 0 w 2791326"/>
              <a:gd name="T11" fmla="*/ 505439 h 1864895"/>
              <a:gd name="T12" fmla="*/ 0 w 2791326"/>
              <a:gd name="T13" fmla="*/ 1420044 h 1864895"/>
              <a:gd name="T14" fmla="*/ 481177 w 2791326"/>
              <a:gd name="T15" fmla="*/ 1420044 h 1864895"/>
              <a:gd name="T16" fmla="*/ 481177 w 2791326"/>
              <a:gd name="T17" fmla="*/ 938673 h 1864895"/>
              <a:gd name="T18" fmla="*/ 1419471 w 2791326"/>
              <a:gd name="T19" fmla="*/ 938673 h 1864895"/>
              <a:gd name="T20" fmla="*/ 1419471 w 2791326"/>
              <a:gd name="T21" fmla="*/ 1480216 h 1864895"/>
              <a:gd name="T22" fmla="*/ 962353 w 2791326"/>
              <a:gd name="T23" fmla="*/ 1480216 h 1864895"/>
              <a:gd name="T24" fmla="*/ 962353 w 2791326"/>
              <a:gd name="T25" fmla="*/ 1865313 h 1864895"/>
              <a:gd name="T26" fmla="*/ 2790825 w 2791326"/>
              <a:gd name="T27" fmla="*/ 1865313 h 1864895"/>
              <a:gd name="T28" fmla="*/ 2778795 w 2791326"/>
              <a:gd name="T29" fmla="*/ 517474 h 18648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91326" h="1864895">
                <a:moveTo>
                  <a:pt x="2779294" y="517358"/>
                </a:moveTo>
                <a:lnTo>
                  <a:pt x="1419726" y="517358"/>
                </a:lnTo>
                <a:lnTo>
                  <a:pt x="1419726" y="0"/>
                </a:lnTo>
                <a:lnTo>
                  <a:pt x="950494" y="0"/>
                </a:lnTo>
                <a:lnTo>
                  <a:pt x="950494" y="505326"/>
                </a:lnTo>
                <a:lnTo>
                  <a:pt x="0" y="505326"/>
                </a:lnTo>
                <a:lnTo>
                  <a:pt x="0" y="1419726"/>
                </a:lnTo>
                <a:lnTo>
                  <a:pt x="481263" y="1419726"/>
                </a:lnTo>
                <a:lnTo>
                  <a:pt x="481263" y="938463"/>
                </a:lnTo>
                <a:lnTo>
                  <a:pt x="1419726" y="938463"/>
                </a:lnTo>
                <a:lnTo>
                  <a:pt x="1419726" y="1479884"/>
                </a:lnTo>
                <a:lnTo>
                  <a:pt x="962526" y="1479884"/>
                </a:lnTo>
                <a:lnTo>
                  <a:pt x="962526" y="1864895"/>
                </a:lnTo>
                <a:lnTo>
                  <a:pt x="2791326" y="1864895"/>
                </a:lnTo>
                <a:lnTo>
                  <a:pt x="2779294" y="517358"/>
                </a:lnTo>
                <a:close/>
              </a:path>
            </a:pathLst>
          </a:custGeom>
          <a:solidFill>
            <a:srgbClr val="7030A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6" name="Rectangle 15">
            <a:extLst>
              <a:ext uri="{FF2B5EF4-FFF2-40B4-BE49-F238E27FC236}">
                <a16:creationId xmlns:a16="http://schemas.microsoft.com/office/drawing/2014/main" id="{279EB20E-A831-42F1-B5C5-60BE174A4047}"/>
              </a:ext>
            </a:extLst>
          </p:cNvPr>
          <p:cNvSpPr>
            <a:spLocks noChangeArrowheads="1"/>
          </p:cNvSpPr>
          <p:nvPr/>
        </p:nvSpPr>
        <p:spPr bwMode="auto">
          <a:xfrm>
            <a:off x="942254" y="4812506"/>
            <a:ext cx="1636712" cy="1684338"/>
          </a:xfrm>
          <a:prstGeom prst="rect">
            <a:avLst/>
          </a:prstGeom>
          <a:solidFill>
            <a:srgbClr val="FFC000">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7" name="Freeform: Shape 16">
            <a:extLst>
              <a:ext uri="{FF2B5EF4-FFF2-40B4-BE49-F238E27FC236}">
                <a16:creationId xmlns:a16="http://schemas.microsoft.com/office/drawing/2014/main" id="{C70A11F5-7753-4E22-9A1D-32FCC9008E54}"/>
              </a:ext>
            </a:extLst>
          </p:cNvPr>
          <p:cNvSpPr>
            <a:spLocks/>
          </p:cNvSpPr>
          <p:nvPr/>
        </p:nvSpPr>
        <p:spPr bwMode="auto">
          <a:xfrm>
            <a:off x="1207366" y="361156"/>
            <a:ext cx="4608513" cy="2178050"/>
          </a:xfrm>
          <a:custGeom>
            <a:avLst/>
            <a:gdLst>
              <a:gd name="T0" fmla="*/ 553503 w 4608095"/>
              <a:gd name="T1" fmla="*/ 0 h 2177716"/>
              <a:gd name="T2" fmla="*/ 4596480 w 4608095"/>
              <a:gd name="T3" fmla="*/ 0 h 2177716"/>
              <a:gd name="T4" fmla="*/ 4596480 w 4608095"/>
              <a:gd name="T5" fmla="*/ 300835 h 2177716"/>
              <a:gd name="T6" fmla="*/ 3236789 w 4608095"/>
              <a:gd name="T7" fmla="*/ 300835 h 2177716"/>
              <a:gd name="T8" fmla="*/ 3236789 w 4608095"/>
              <a:gd name="T9" fmla="*/ 782172 h 2177716"/>
              <a:gd name="T10" fmla="*/ 4608513 w 4608095"/>
              <a:gd name="T11" fmla="*/ 782172 h 2177716"/>
              <a:gd name="T12" fmla="*/ 4608513 w 4608095"/>
              <a:gd name="T13" fmla="*/ 1708746 h 2177716"/>
              <a:gd name="T14" fmla="*/ 3212723 w 4608095"/>
              <a:gd name="T15" fmla="*/ 1708746 h 2177716"/>
              <a:gd name="T16" fmla="*/ 3212723 w 4608095"/>
              <a:gd name="T17" fmla="*/ 1179276 h 2177716"/>
              <a:gd name="T18" fmla="*/ 2791579 w 4608095"/>
              <a:gd name="T19" fmla="*/ 1179276 h 2177716"/>
              <a:gd name="T20" fmla="*/ 2791579 w 4608095"/>
              <a:gd name="T21" fmla="*/ 1684679 h 2177716"/>
              <a:gd name="T22" fmla="*/ 1840999 w 4608095"/>
              <a:gd name="T23" fmla="*/ 1684679 h 2177716"/>
              <a:gd name="T24" fmla="*/ 1840999 w 4608095"/>
              <a:gd name="T25" fmla="*/ 2178050 h 2177716"/>
              <a:gd name="T26" fmla="*/ 1383758 w 4608095"/>
              <a:gd name="T27" fmla="*/ 2178050 h 2177716"/>
              <a:gd name="T28" fmla="*/ 1383758 w 4608095"/>
              <a:gd name="T29" fmla="*/ 1636546 h 2177716"/>
              <a:gd name="T30" fmla="*/ 589600 w 4608095"/>
              <a:gd name="T31" fmla="*/ 1636546 h 2177716"/>
              <a:gd name="T32" fmla="*/ 589600 w 4608095"/>
              <a:gd name="T33" fmla="*/ 1263510 h 2177716"/>
              <a:gd name="T34" fmla="*/ 2310273 w 4608095"/>
              <a:gd name="T35" fmla="*/ 1263510 h 2177716"/>
              <a:gd name="T36" fmla="*/ 2310273 w 4608095"/>
              <a:gd name="T37" fmla="*/ 276768 h 2177716"/>
              <a:gd name="T38" fmla="*/ 1407823 w 4608095"/>
              <a:gd name="T39" fmla="*/ 276768 h 2177716"/>
              <a:gd name="T40" fmla="*/ 1407823 w 4608095"/>
              <a:gd name="T41" fmla="*/ 818272 h 2177716"/>
              <a:gd name="T42" fmla="*/ 0 w 4608095"/>
              <a:gd name="T43" fmla="*/ 818272 h 2177716"/>
              <a:gd name="T44" fmla="*/ 0 w 4608095"/>
              <a:gd name="T45" fmla="*/ 361002 h 2177716"/>
              <a:gd name="T46" fmla="*/ 541470 w 4608095"/>
              <a:gd name="T47" fmla="*/ 361002 h 2177716"/>
              <a:gd name="T48" fmla="*/ 553503 w 4608095"/>
              <a:gd name="T49" fmla="*/ 0 h 2177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08095" h="2177716">
                <a:moveTo>
                  <a:pt x="553453" y="0"/>
                </a:moveTo>
                <a:lnTo>
                  <a:pt x="4596063" y="0"/>
                </a:lnTo>
                <a:lnTo>
                  <a:pt x="4596063" y="300789"/>
                </a:lnTo>
                <a:lnTo>
                  <a:pt x="3236495" y="300789"/>
                </a:lnTo>
                <a:lnTo>
                  <a:pt x="3236495" y="782052"/>
                </a:lnTo>
                <a:lnTo>
                  <a:pt x="4608095" y="782052"/>
                </a:lnTo>
                <a:lnTo>
                  <a:pt x="4608095" y="1708484"/>
                </a:lnTo>
                <a:lnTo>
                  <a:pt x="3212432" y="1708484"/>
                </a:lnTo>
                <a:lnTo>
                  <a:pt x="3212432" y="1179095"/>
                </a:lnTo>
                <a:lnTo>
                  <a:pt x="2791326" y="1179095"/>
                </a:lnTo>
                <a:lnTo>
                  <a:pt x="2791326" y="1684421"/>
                </a:lnTo>
                <a:lnTo>
                  <a:pt x="1840832" y="1684421"/>
                </a:lnTo>
                <a:lnTo>
                  <a:pt x="1840832" y="2177716"/>
                </a:lnTo>
                <a:lnTo>
                  <a:pt x="1383632" y="2177716"/>
                </a:lnTo>
                <a:lnTo>
                  <a:pt x="1383632" y="1636295"/>
                </a:lnTo>
                <a:lnTo>
                  <a:pt x="589547" y="1636295"/>
                </a:lnTo>
                <a:lnTo>
                  <a:pt x="589547" y="1263316"/>
                </a:lnTo>
                <a:lnTo>
                  <a:pt x="2310063" y="1263316"/>
                </a:lnTo>
                <a:lnTo>
                  <a:pt x="2310063" y="276726"/>
                </a:lnTo>
                <a:lnTo>
                  <a:pt x="1407695" y="276726"/>
                </a:lnTo>
                <a:lnTo>
                  <a:pt x="1407695" y="818147"/>
                </a:lnTo>
                <a:lnTo>
                  <a:pt x="0" y="818147"/>
                </a:lnTo>
                <a:lnTo>
                  <a:pt x="0" y="360947"/>
                </a:lnTo>
                <a:lnTo>
                  <a:pt x="541421" y="360947"/>
                </a:lnTo>
                <a:lnTo>
                  <a:pt x="553453" y="0"/>
                </a:lnTo>
                <a:close/>
              </a:path>
            </a:pathLst>
          </a:custGeom>
          <a:solidFill>
            <a:srgbClr val="FF0000">
              <a:alpha val="50195"/>
            </a:srgb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17">
            <a:extLst>
              <a:ext uri="{FF2B5EF4-FFF2-40B4-BE49-F238E27FC236}">
                <a16:creationId xmlns:a16="http://schemas.microsoft.com/office/drawing/2014/main" id="{D97E68BF-B4C1-46E1-AC7C-8D4D225A0710}"/>
              </a:ext>
            </a:extLst>
          </p:cNvPr>
          <p:cNvSpPr>
            <a:spLocks noChangeArrowheads="1"/>
          </p:cNvSpPr>
          <p:nvPr/>
        </p:nvSpPr>
        <p:spPr bwMode="auto">
          <a:xfrm>
            <a:off x="1821729" y="1154906"/>
            <a:ext cx="781050" cy="444500"/>
          </a:xfrm>
          <a:prstGeom prst="rect">
            <a:avLst/>
          </a:prstGeom>
          <a:solidFill>
            <a:srgbClr val="FF0000">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9" name="Freeform: Shape 18">
            <a:extLst>
              <a:ext uri="{FF2B5EF4-FFF2-40B4-BE49-F238E27FC236}">
                <a16:creationId xmlns:a16="http://schemas.microsoft.com/office/drawing/2014/main" id="{3CC49472-9F6B-49A3-8F4C-4E7D31785F0F}"/>
              </a:ext>
            </a:extLst>
          </p:cNvPr>
          <p:cNvSpPr>
            <a:spLocks/>
          </p:cNvSpPr>
          <p:nvPr/>
        </p:nvSpPr>
        <p:spPr bwMode="auto">
          <a:xfrm>
            <a:off x="3974379" y="3440906"/>
            <a:ext cx="1828800" cy="3055938"/>
          </a:xfrm>
          <a:custGeom>
            <a:avLst/>
            <a:gdLst>
              <a:gd name="T0" fmla="*/ 517358 w 1828800"/>
              <a:gd name="T1" fmla="*/ 0 h 3056021"/>
              <a:gd name="T2" fmla="*/ 1828800 w 1828800"/>
              <a:gd name="T3" fmla="*/ 0 h 3056021"/>
              <a:gd name="T4" fmla="*/ 1828800 w 1828800"/>
              <a:gd name="T5" fmla="*/ 3055938 h 3056021"/>
              <a:gd name="T6" fmla="*/ 914400 w 1828800"/>
              <a:gd name="T7" fmla="*/ 3055938 h 3056021"/>
              <a:gd name="T8" fmla="*/ 914400 w 1828800"/>
              <a:gd name="T9" fmla="*/ 2923595 h 3056021"/>
              <a:gd name="T10" fmla="*/ 469232 w 1828800"/>
              <a:gd name="T11" fmla="*/ 2923595 h 3056021"/>
              <a:gd name="T12" fmla="*/ 469232 w 1828800"/>
              <a:gd name="T13" fmla="*/ 2297970 h 3056021"/>
              <a:gd name="T14" fmla="*/ 0 w 1828800"/>
              <a:gd name="T15" fmla="*/ 2297970 h 3056021"/>
              <a:gd name="T16" fmla="*/ 0 w 1828800"/>
              <a:gd name="T17" fmla="*/ 1395625 h 3056021"/>
              <a:gd name="T18" fmla="*/ 481263 w 1828800"/>
              <a:gd name="T19" fmla="*/ 1395625 h 3056021"/>
              <a:gd name="T20" fmla="*/ 517358 w 1828800"/>
              <a:gd name="T21" fmla="*/ 0 h 30560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28800" h="3056021">
                <a:moveTo>
                  <a:pt x="517358" y="0"/>
                </a:moveTo>
                <a:lnTo>
                  <a:pt x="1828800" y="0"/>
                </a:lnTo>
                <a:lnTo>
                  <a:pt x="1828800" y="3056021"/>
                </a:lnTo>
                <a:lnTo>
                  <a:pt x="914400" y="3056021"/>
                </a:lnTo>
                <a:lnTo>
                  <a:pt x="914400" y="2923674"/>
                </a:lnTo>
                <a:lnTo>
                  <a:pt x="469232" y="2923674"/>
                </a:lnTo>
                <a:lnTo>
                  <a:pt x="469232" y="2298032"/>
                </a:lnTo>
                <a:lnTo>
                  <a:pt x="0" y="2298032"/>
                </a:lnTo>
                <a:lnTo>
                  <a:pt x="0" y="1395663"/>
                </a:lnTo>
                <a:lnTo>
                  <a:pt x="481263" y="1395663"/>
                </a:lnTo>
                <a:lnTo>
                  <a:pt x="517358" y="0"/>
                </a:lnTo>
                <a:close/>
              </a:path>
            </a:pathLst>
          </a:custGeom>
          <a:solidFill>
            <a:srgbClr val="FF0000">
              <a:alpha val="50195"/>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 name="Rectangle 19">
            <a:extLst>
              <a:ext uri="{FF2B5EF4-FFF2-40B4-BE49-F238E27FC236}">
                <a16:creationId xmlns:a16="http://schemas.microsoft.com/office/drawing/2014/main" id="{D9C4A99A-A381-467A-AD91-3E8FB593C138}"/>
              </a:ext>
            </a:extLst>
          </p:cNvPr>
          <p:cNvSpPr>
            <a:spLocks noChangeArrowheads="1"/>
          </p:cNvSpPr>
          <p:nvPr/>
        </p:nvSpPr>
        <p:spPr bwMode="auto">
          <a:xfrm>
            <a:off x="3604491" y="3080544"/>
            <a:ext cx="346075" cy="6921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Tree>
    <p:extLst>
      <p:ext uri="{BB962C8B-B14F-4D97-AF65-F5344CB8AC3E}">
        <p14:creationId xmlns:p14="http://schemas.microsoft.com/office/powerpoint/2010/main" val="944711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73886C-DD78-4BEE-AE35-41CA22F8EB97}"/>
              </a:ext>
            </a:extLst>
          </p:cNvPr>
          <p:cNvSpPr txBox="1"/>
          <p:nvPr/>
        </p:nvSpPr>
        <p:spPr>
          <a:xfrm>
            <a:off x="514565" y="379669"/>
            <a:ext cx="8022472" cy="4370427"/>
          </a:xfrm>
          <a:prstGeom prst="rect">
            <a:avLst/>
          </a:prstGeom>
          <a:noFill/>
        </p:spPr>
        <p:txBody>
          <a:bodyPr wrap="square" rtlCol="0">
            <a:spAutoFit/>
          </a:bodyPr>
          <a:lstStyle/>
          <a:p>
            <a:pPr>
              <a:spcBef>
                <a:spcPct val="0"/>
              </a:spcBef>
              <a:buFontTx/>
              <a:buNone/>
            </a:pPr>
            <a:r>
              <a:rPr lang="en-US" altLang="en-US" sz="2400" b="1" dirty="0">
                <a:solidFill>
                  <a:schemeClr val="tx1">
                    <a:lumMod val="75000"/>
                    <a:lumOff val="25000"/>
                  </a:schemeClr>
                </a:solidFill>
                <a:latin typeface="Arial" panose="020B0604020202020204" pitchFamily="34" charset="0"/>
                <a:cs typeface="Arial" panose="020B0604020202020204" pitchFamily="34" charset="0"/>
              </a:rPr>
              <a:t>Modification 2 </a:t>
            </a:r>
          </a:p>
          <a:p>
            <a:pPr>
              <a:spcBef>
                <a:spcPct val="0"/>
              </a:spcBef>
            </a:pPr>
            <a:endParaRPr lang="en-US" altLang="en-US" sz="14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The Purpose</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These standards ensure that the appearance of loading areas will be consistent with that of parking areas, which in turn promote vehicle areas that are safe and attractive for motorists and pedestrians.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setback and landscaping standards for parking are intended to: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Improve and soften the appearance of parking areas;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Reduce the visual impact of parking areas from sidewalks, streets, and especially from adjacent residential zones;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flexibility to reduce the visual impacts of small residential parking lots;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Direct traffic in parking areas;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Shade and cool parking areas;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Reduce the amount and rate of stormwater runoff from vehicle areas;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Reduce pollution and temperature of stormwater runoff from vehicle areas; and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Decrease airborne and waterborne pollution. </a:t>
            </a:r>
          </a:p>
          <a:p>
            <a:pPr>
              <a:spcBef>
                <a:spcPct val="0"/>
              </a:spcBef>
            </a:pPr>
            <a:endParaRPr lang="en-US" sz="1600" dirty="0">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ADEA1203-802E-4189-9C91-F88D2344E4FB}"/>
              </a:ext>
            </a:extLst>
          </p:cNvPr>
          <p:cNvSpPr txBox="1"/>
          <p:nvPr/>
        </p:nvSpPr>
        <p:spPr>
          <a:xfrm>
            <a:off x="9006246" y="243191"/>
            <a:ext cx="2919258" cy="2800767"/>
          </a:xfrm>
          <a:prstGeom prst="rect">
            <a:avLst/>
          </a:prstGeom>
          <a:noFill/>
        </p:spPr>
        <p:txBody>
          <a:bodyPr wrap="square" rtlCol="0">
            <a:spAutoFit/>
          </a:bodyPr>
          <a:lstStyle/>
          <a:p>
            <a:pPr>
              <a:spcBef>
                <a:spcPct val="0"/>
              </a:spcBef>
              <a:defRPr/>
            </a:pPr>
            <a:r>
              <a:rPr lang="en-US" altLang="en-US" sz="2800" b="1" dirty="0">
                <a:solidFill>
                  <a:schemeClr val="bg1"/>
                </a:solidFill>
                <a:latin typeface="Arial" panose="020B0604020202020204" pitchFamily="34" charset="0"/>
                <a:cs typeface="Arial" panose="020B0604020202020204" pitchFamily="34" charset="0"/>
              </a:rPr>
              <a:t>Proposal </a:t>
            </a: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Additional reviews</a:t>
            </a:r>
          </a:p>
          <a:p>
            <a:pPr>
              <a:spcBef>
                <a:spcPts val="0"/>
              </a:spcBef>
              <a:defRPr/>
            </a:pPr>
            <a:endParaRPr 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Modifications</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Bike parking spacing</a:t>
            </a:r>
          </a:p>
          <a:p>
            <a:pPr marL="285750" indent="-285750">
              <a:spcBef>
                <a:spcPct val="0"/>
              </a:spcBef>
              <a:defRPr/>
            </a:pPr>
            <a:r>
              <a:rPr lang="en-US" altLang="en-US" sz="1600" dirty="0">
                <a:solidFill>
                  <a:schemeClr val="bg1"/>
                </a:solidFill>
                <a:latin typeface="Arial" panose="020B0604020202020204" pitchFamily="34" charset="0"/>
                <a:cs typeface="Arial" panose="020B0604020202020204" pitchFamily="34" charset="0"/>
              </a:rPr>
              <a:t>2. Loading setback/landscape</a:t>
            </a:r>
          </a:p>
          <a:p>
            <a:pPr>
              <a:spcBef>
                <a:spcPct val="0"/>
              </a:spcBef>
              <a:buFontTx/>
              <a:buNone/>
              <a:defRPr/>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Adjustment</a:t>
            </a:r>
          </a:p>
          <a:p>
            <a:pPr marL="285750" indent="-285750">
              <a:spcBef>
                <a:spcPct val="0"/>
              </a:spcBef>
              <a:defRPr/>
            </a:pPr>
            <a:r>
              <a:rPr lang="en-US" altLang="en-US" sz="1600" dirty="0">
                <a:solidFill>
                  <a:schemeClr val="bg1">
                    <a:lumMod val="65000"/>
                  </a:schemeClr>
                </a:solidFill>
                <a:latin typeface="Arial" panose="020B0604020202020204" pitchFamily="34" charset="0"/>
                <a:cs typeface="Arial" panose="020B0604020202020204" pitchFamily="34" charset="0"/>
              </a:rPr>
              <a:t>1. Number of loading spaces</a:t>
            </a:r>
          </a:p>
          <a:p>
            <a:pPr>
              <a:spcBef>
                <a:spcPct val="0"/>
              </a:spcBef>
              <a:buFontTx/>
              <a:buNone/>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5" name="Picture 1">
            <a:extLst>
              <a:ext uri="{FF2B5EF4-FFF2-40B4-BE49-F238E27FC236}">
                <a16:creationId xmlns:a16="http://schemas.microsoft.com/office/drawing/2014/main" id="{892F4AA1-EB6C-4FD6-A0CA-6F7A950D17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0" t="29853" r="22345" b="30292"/>
          <a:stretch/>
        </p:blipFill>
        <p:spPr bwMode="auto">
          <a:xfrm>
            <a:off x="9124121" y="4182732"/>
            <a:ext cx="2817736" cy="23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56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06246" y="243191"/>
            <a:ext cx="2919258" cy="6432530"/>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Location:</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Northwest Plan District</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Alphabet Historic District</a:t>
            </a:r>
          </a:p>
          <a:p>
            <a:pPr>
              <a:spcBef>
                <a:spcPct val="0"/>
              </a:spcBef>
              <a:buFontTx/>
              <a:buNone/>
              <a:tabLst>
                <a:tab pos="169863" algn="l"/>
              </a:tabLst>
              <a:defRPr/>
            </a:pPr>
            <a:r>
              <a:rPr lang="en-US" altLang="en-US" sz="1600" dirty="0">
                <a:solidFill>
                  <a:schemeClr val="bg1">
                    <a:lumMod val="7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Base Zone: </a:t>
            </a:r>
            <a:r>
              <a:rPr lang="en-US" altLang="en-US" sz="1600" dirty="0">
                <a:solidFill>
                  <a:schemeClr val="bg1">
                    <a:lumMod val="65000"/>
                  </a:schemeClr>
                </a:solidFill>
                <a:latin typeface="Arial" panose="020B0604020202020204" pitchFamily="34" charset="0"/>
                <a:cs typeface="Arial" panose="020B0604020202020204" pitchFamily="34" charset="0"/>
              </a:rPr>
              <a:t>RH</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Historic Resource Protection Overlay</a:t>
            </a:r>
          </a:p>
          <a:p>
            <a:pPr>
              <a:spcBef>
                <a:spcPct val="0"/>
              </a:spcBef>
              <a:buFontTx/>
              <a:buNone/>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4:1 base, 5:1 w/ IH </a:t>
            </a:r>
            <a:r>
              <a:rPr lang="en-US" altLang="en-US" sz="1600" b="1" dirty="0">
                <a:solidFill>
                  <a:schemeClr val="bg1">
                    <a:lumMod val="65000"/>
                  </a:schemeClr>
                </a:solidFill>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75’</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Prop: 58’</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marL="174625" indent="-174625">
              <a:spcBef>
                <a:spcPct val="0"/>
              </a:spcBef>
              <a:buFontTx/>
              <a:buNone/>
              <a:tabLst>
                <a:tab pos="174625" algn="l"/>
              </a:tabLst>
              <a:defRPr/>
            </a:pPr>
            <a:r>
              <a:rPr lang="en-US" altLang="en-US" sz="1600" b="1" dirty="0">
                <a:solidFill>
                  <a:schemeClr val="bg1">
                    <a:lumMod val="65000"/>
                  </a:schemeClr>
                </a:solidFill>
                <a:latin typeface="Arial" panose="020B0604020202020204" pitchFamily="34" charset="0"/>
                <a:cs typeface="Arial" panose="020B0604020202020204" pitchFamily="34" charset="0"/>
              </a:rPr>
              <a:t>Approval Criteria:</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CDG/HAD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MOD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AD</a:t>
            </a:r>
          </a:p>
        </p:txBody>
      </p:sp>
      <p:pic>
        <p:nvPicPr>
          <p:cNvPr id="13" name="Picture 1">
            <a:extLst>
              <a:ext uri="{FF2B5EF4-FFF2-40B4-BE49-F238E27FC236}">
                <a16:creationId xmlns:a16="http://schemas.microsoft.com/office/drawing/2014/main" id="{7433C958-4DDD-48FD-BE49-573B4F5DE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23" y="1385960"/>
            <a:ext cx="3980270" cy="37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6E9DD8AD-AB75-4F55-8118-6A795C699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318" y="1707148"/>
            <a:ext cx="3546703" cy="320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3404B4C0-3965-4DE0-8C07-F89053F93B42}"/>
              </a:ext>
            </a:extLst>
          </p:cNvPr>
          <p:cNvSpPr/>
          <p:nvPr/>
        </p:nvSpPr>
        <p:spPr>
          <a:xfrm>
            <a:off x="3378199" y="3824576"/>
            <a:ext cx="88625" cy="156869"/>
          </a:xfrm>
          <a:prstGeom prst="ellipse">
            <a:avLst/>
          </a:prstGeom>
          <a:solidFill>
            <a:srgbClr val="FF0000">
              <a:alpha val="50000"/>
            </a:srgbClr>
          </a:solidFill>
          <a:ln w="12700" algn="ctr">
            <a:solidFill>
              <a:srgbClr val="FF0000"/>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0"/>
              </a:spcBef>
            </a:pPr>
            <a:endParaRPr lang="en-US" sz="2400">
              <a:solidFill>
                <a:schemeClr val="tx1"/>
              </a:solidFill>
              <a:latin typeface="Times New Roman" panose="02020603050405020304" pitchFamily="18" charset="0"/>
            </a:endParaRPr>
          </a:p>
        </p:txBody>
      </p:sp>
      <p:sp>
        <p:nvSpPr>
          <p:cNvPr id="12" name="Oval 11">
            <a:extLst>
              <a:ext uri="{FF2B5EF4-FFF2-40B4-BE49-F238E27FC236}">
                <a16:creationId xmlns:a16="http://schemas.microsoft.com/office/drawing/2014/main" id="{15513079-80D3-49E6-A56C-BA02CEF55F89}"/>
              </a:ext>
            </a:extLst>
          </p:cNvPr>
          <p:cNvSpPr/>
          <p:nvPr/>
        </p:nvSpPr>
        <p:spPr>
          <a:xfrm>
            <a:off x="7810500" y="3824576"/>
            <a:ext cx="96646" cy="156873"/>
          </a:xfrm>
          <a:prstGeom prst="ellipse">
            <a:avLst/>
          </a:prstGeom>
          <a:solidFill>
            <a:srgbClr val="FF0000">
              <a:alpha val="50000"/>
            </a:srgbClr>
          </a:solidFill>
          <a:ln w="12700" algn="ctr">
            <a:solidFill>
              <a:srgbClr val="FF0000"/>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0"/>
              </a:spcBef>
            </a:pPr>
            <a:endParaRPr lang="en-US" sz="2400">
              <a:solidFill>
                <a:schemeClr val="tx1"/>
              </a:solidFill>
              <a:latin typeface="Times New Roman" panose="02020603050405020304" pitchFamily="18" charset="0"/>
            </a:endParaRPr>
          </a:p>
        </p:txBody>
      </p:sp>
      <p:sp>
        <p:nvSpPr>
          <p:cNvPr id="8" name="TextBox 7">
            <a:extLst>
              <a:ext uri="{FF2B5EF4-FFF2-40B4-BE49-F238E27FC236}">
                <a16:creationId xmlns:a16="http://schemas.microsoft.com/office/drawing/2014/main" id="{DE9E4BEF-BEE8-4745-AE7C-A15FF94B4F3B}"/>
              </a:ext>
            </a:extLst>
          </p:cNvPr>
          <p:cNvSpPr txBox="1">
            <a:spLocks noChangeArrowheads="1"/>
          </p:cNvSpPr>
          <p:nvPr/>
        </p:nvSpPr>
        <p:spPr bwMode="auto">
          <a:xfrm>
            <a:off x="789217" y="5280932"/>
            <a:ext cx="240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Northwest Plan District</a:t>
            </a:r>
            <a:endParaRPr lang="en-US" alt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287A9A6-9ACC-4689-8828-74E54FD61CD1}"/>
              </a:ext>
            </a:extLst>
          </p:cNvPr>
          <p:cNvSpPr txBox="1">
            <a:spLocks noChangeArrowheads="1"/>
          </p:cNvSpPr>
          <p:nvPr/>
        </p:nvSpPr>
        <p:spPr bwMode="auto">
          <a:xfrm>
            <a:off x="5298349" y="5280931"/>
            <a:ext cx="240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Alphabet Historic District</a:t>
            </a: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8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a:extLst>
              <a:ext uri="{FF2B5EF4-FFF2-40B4-BE49-F238E27FC236}">
                <a16:creationId xmlns:a16="http://schemas.microsoft.com/office/drawing/2014/main" id="{501F0E70-750F-4882-8E1E-B9B948735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87" y="243191"/>
            <a:ext cx="5497218" cy="589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56F74C-883E-40E4-B092-B172E27C2A26}"/>
              </a:ext>
            </a:extLst>
          </p:cNvPr>
          <p:cNvSpPr txBox="1">
            <a:spLocks noChangeArrowheads="1"/>
          </p:cNvSpPr>
          <p:nvPr/>
        </p:nvSpPr>
        <p:spPr bwMode="auto">
          <a:xfrm>
            <a:off x="2542716" y="6307032"/>
            <a:ext cx="240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Zoning Map</a:t>
            </a:r>
            <a:endParaRPr lang="en-US" alt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2E5F2F-A5DB-4EC4-9900-10F14B39F748}"/>
              </a:ext>
            </a:extLst>
          </p:cNvPr>
          <p:cNvSpPr txBox="1"/>
          <p:nvPr/>
        </p:nvSpPr>
        <p:spPr>
          <a:xfrm>
            <a:off x="9006246" y="243191"/>
            <a:ext cx="2919258" cy="6432530"/>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Location:</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Northwest Plan District</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Alphabet Historic District</a:t>
            </a:r>
          </a:p>
          <a:p>
            <a:pPr>
              <a:spcBef>
                <a:spcPct val="0"/>
              </a:spcBef>
              <a:buFontTx/>
              <a:buNone/>
              <a:tabLst>
                <a:tab pos="169863"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Base Zone: </a:t>
            </a:r>
            <a:r>
              <a:rPr lang="en-US" altLang="en-US" sz="1600" dirty="0">
                <a:solidFill>
                  <a:schemeClr val="bg1"/>
                </a:solidFill>
                <a:latin typeface="Arial" panose="020B0604020202020204" pitchFamily="34" charset="0"/>
                <a:cs typeface="Arial" panose="020B0604020202020204" pitchFamily="34" charset="0"/>
              </a:rPr>
              <a:t>RH</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Historic Resource Protection Overlay</a:t>
            </a:r>
          </a:p>
          <a:p>
            <a:pPr>
              <a:spcBef>
                <a:spcPct val="0"/>
              </a:spcBef>
              <a:buFontTx/>
              <a:buNone/>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4:1 base, 5:1 w/ IH </a:t>
            </a:r>
            <a:r>
              <a:rPr lang="en-US" altLang="en-US" sz="1600" b="1" dirty="0">
                <a:solidFill>
                  <a:schemeClr val="bg1">
                    <a:lumMod val="65000"/>
                  </a:schemeClr>
                </a:solidFill>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75’</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Prop: 58’</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marL="174625" indent="-174625">
              <a:spcBef>
                <a:spcPct val="0"/>
              </a:spcBef>
              <a:buFontTx/>
              <a:buNone/>
              <a:tabLst>
                <a:tab pos="174625" algn="l"/>
              </a:tabLst>
              <a:defRPr/>
            </a:pPr>
            <a:r>
              <a:rPr lang="en-US" altLang="en-US" sz="1600" b="1" dirty="0">
                <a:solidFill>
                  <a:schemeClr val="bg1">
                    <a:lumMod val="65000"/>
                  </a:schemeClr>
                </a:solidFill>
                <a:latin typeface="Arial" panose="020B0604020202020204" pitchFamily="34" charset="0"/>
                <a:cs typeface="Arial" panose="020B0604020202020204" pitchFamily="34" charset="0"/>
              </a:rPr>
              <a:t>Approval Criteria:</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CDG/HAD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MOD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AD</a:t>
            </a:r>
          </a:p>
        </p:txBody>
      </p:sp>
    </p:spTree>
    <p:extLst>
      <p:ext uri="{BB962C8B-B14F-4D97-AF65-F5344CB8AC3E}">
        <p14:creationId xmlns:p14="http://schemas.microsoft.com/office/powerpoint/2010/main" val="3478133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
            <a:extLst>
              <a:ext uri="{FF2B5EF4-FFF2-40B4-BE49-F238E27FC236}">
                <a16:creationId xmlns:a16="http://schemas.microsoft.com/office/drawing/2014/main" id="{20277EEA-4AFC-4A09-874A-1B15F3C82EC0}"/>
              </a:ext>
            </a:extLst>
          </p:cNvPr>
          <p:cNvGrpSpPr>
            <a:grpSpLocks/>
          </p:cNvGrpSpPr>
          <p:nvPr/>
        </p:nvGrpSpPr>
        <p:grpSpPr bwMode="auto">
          <a:xfrm>
            <a:off x="984036" y="486836"/>
            <a:ext cx="5495807" cy="5502189"/>
            <a:chOff x="61913" y="-22315"/>
            <a:chExt cx="6345710" cy="6549630"/>
          </a:xfrm>
        </p:grpSpPr>
        <p:pic>
          <p:nvPicPr>
            <p:cNvPr id="7" name="Picture 2">
              <a:extLst>
                <a:ext uri="{FF2B5EF4-FFF2-40B4-BE49-F238E27FC236}">
                  <a16:creationId xmlns:a16="http://schemas.microsoft.com/office/drawing/2014/main" id="{68357CA9-6CE7-4A74-BB3E-949D064B5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374" r="-385" b="356"/>
            <a:stretch>
              <a:fillRect/>
            </a:stretch>
          </p:blipFill>
          <p:spPr bwMode="auto">
            <a:xfrm>
              <a:off x="61913" y="-22315"/>
              <a:ext cx="6345710" cy="65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0590ED07-5F08-4849-B46E-F30973C7AF1D}"/>
                </a:ext>
              </a:extLst>
            </p:cNvPr>
            <p:cNvSpPr>
              <a:spLocks noChangeArrowheads="1"/>
            </p:cNvSpPr>
            <p:nvPr/>
          </p:nvSpPr>
          <p:spPr bwMode="auto">
            <a:xfrm>
              <a:off x="3268663" y="2260600"/>
              <a:ext cx="812800" cy="15748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aseline="0"/>
            </a:p>
          </p:txBody>
        </p:sp>
        <p:sp>
          <p:nvSpPr>
            <p:cNvPr id="10" name="Freeform: Shape 2">
              <a:extLst>
                <a:ext uri="{FF2B5EF4-FFF2-40B4-BE49-F238E27FC236}">
                  <a16:creationId xmlns:a16="http://schemas.microsoft.com/office/drawing/2014/main" id="{27C41EE2-8C97-4DFB-B8B8-C56F257EE941}"/>
                </a:ext>
              </a:extLst>
            </p:cNvPr>
            <p:cNvSpPr>
              <a:spLocks/>
            </p:cNvSpPr>
            <p:nvPr/>
          </p:nvSpPr>
          <p:spPr bwMode="auto">
            <a:xfrm>
              <a:off x="3267075" y="2986088"/>
              <a:ext cx="814388" cy="457200"/>
            </a:xfrm>
            <a:custGeom>
              <a:avLst/>
              <a:gdLst>
                <a:gd name="T0" fmla="*/ 0 w 814388"/>
                <a:gd name="T1" fmla="*/ 0 h 457200"/>
                <a:gd name="T2" fmla="*/ 323850 w 814388"/>
                <a:gd name="T3" fmla="*/ 0 h 457200"/>
                <a:gd name="T4" fmla="*/ 323850 w 814388"/>
                <a:gd name="T5" fmla="*/ 80962 h 457200"/>
                <a:gd name="T6" fmla="*/ 547688 w 814388"/>
                <a:gd name="T7" fmla="*/ 80962 h 457200"/>
                <a:gd name="T8" fmla="*/ 547688 w 814388"/>
                <a:gd name="T9" fmla="*/ 4762 h 457200"/>
                <a:gd name="T10" fmla="*/ 814388 w 814388"/>
                <a:gd name="T11" fmla="*/ 4762 h 457200"/>
                <a:gd name="T12" fmla="*/ 814388 w 814388"/>
                <a:gd name="T13" fmla="*/ 457200 h 457200"/>
                <a:gd name="T14" fmla="*/ 547688 w 814388"/>
                <a:gd name="T15" fmla="*/ 457200 h 457200"/>
                <a:gd name="T16" fmla="*/ 547688 w 814388"/>
                <a:gd name="T17" fmla="*/ 409575 h 457200"/>
                <a:gd name="T18" fmla="*/ 314325 w 814388"/>
                <a:gd name="T19" fmla="*/ 409575 h 457200"/>
                <a:gd name="T20" fmla="*/ 314325 w 814388"/>
                <a:gd name="T21" fmla="*/ 457200 h 457200"/>
                <a:gd name="T22" fmla="*/ 4763 w 814388"/>
                <a:gd name="T23" fmla="*/ 457200 h 457200"/>
                <a:gd name="T24" fmla="*/ 0 w 814388"/>
                <a:gd name="T25" fmla="*/ 0 h 457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4388" h="457200">
                  <a:moveTo>
                    <a:pt x="0" y="0"/>
                  </a:moveTo>
                  <a:lnTo>
                    <a:pt x="323850" y="0"/>
                  </a:lnTo>
                  <a:lnTo>
                    <a:pt x="323850" y="80962"/>
                  </a:lnTo>
                  <a:lnTo>
                    <a:pt x="547688" y="80962"/>
                  </a:lnTo>
                  <a:lnTo>
                    <a:pt x="547688" y="4762"/>
                  </a:lnTo>
                  <a:lnTo>
                    <a:pt x="814388" y="4762"/>
                  </a:lnTo>
                  <a:lnTo>
                    <a:pt x="814388" y="457200"/>
                  </a:lnTo>
                  <a:lnTo>
                    <a:pt x="547688" y="457200"/>
                  </a:lnTo>
                  <a:lnTo>
                    <a:pt x="547688" y="409575"/>
                  </a:lnTo>
                  <a:lnTo>
                    <a:pt x="314325" y="409575"/>
                  </a:lnTo>
                  <a:lnTo>
                    <a:pt x="314325" y="457200"/>
                  </a:lnTo>
                  <a:lnTo>
                    <a:pt x="4763" y="457200"/>
                  </a:lnTo>
                  <a:cubicBezTo>
                    <a:pt x="3175" y="304800"/>
                    <a:pt x="1588" y="152400"/>
                    <a:pt x="0" y="0"/>
                  </a:cubicBezTo>
                  <a:close/>
                </a:path>
              </a:pathLst>
            </a:custGeom>
            <a:solidFill>
              <a:srgbClr val="FF0000">
                <a:alpha val="70195"/>
              </a:srgbClr>
            </a:solidFill>
            <a:ln w="25400" cap="flat" cmpd="sng" algn="ctr">
              <a:solidFill>
                <a:srgbClr val="FF0000"/>
              </a:solidFill>
              <a:prstDash val="solid"/>
              <a:round/>
              <a:headEnd type="none" w="med" len="med"/>
              <a:tailEnd type="none" w="med" len="med"/>
            </a:ln>
          </p:spPr>
          <p:txBody>
            <a:bodyPr/>
            <a:lstStyle/>
            <a:p>
              <a:endParaRPr lang="en-US"/>
            </a:p>
          </p:txBody>
        </p:sp>
      </p:grpSp>
      <p:sp>
        <p:nvSpPr>
          <p:cNvPr id="8" name="TextBox 7">
            <a:extLst>
              <a:ext uri="{FF2B5EF4-FFF2-40B4-BE49-F238E27FC236}">
                <a16:creationId xmlns:a16="http://schemas.microsoft.com/office/drawing/2014/main" id="{1132428C-0AAD-4A18-B523-965CCF4CBFC9}"/>
              </a:ext>
            </a:extLst>
          </p:cNvPr>
          <p:cNvSpPr txBox="1">
            <a:spLocks noChangeArrowheads="1"/>
          </p:cNvSpPr>
          <p:nvPr/>
        </p:nvSpPr>
        <p:spPr bwMode="auto">
          <a:xfrm>
            <a:off x="1764794" y="6217275"/>
            <a:ext cx="3553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Part of Alphabet Histori</a:t>
            </a:r>
            <a:r>
              <a:rPr lang="en-US" altLang="en-US" sz="1400" b="1" dirty="0">
                <a:latin typeface="Arial" panose="020B0604020202020204" pitchFamily="34" charset="0"/>
                <a:cs typeface="Arial" panose="020B0604020202020204" pitchFamily="34" charset="0"/>
              </a:rPr>
              <a:t>c District </a:t>
            </a:r>
            <a:r>
              <a:rPr lang="en-US" altLang="en-US" sz="1400" b="1" baseline="0" dirty="0">
                <a:latin typeface="Arial" panose="020B0604020202020204" pitchFamily="34" charset="0"/>
                <a:cs typeface="Arial" panose="020B0604020202020204" pitchFamily="34" charset="0"/>
              </a:rPr>
              <a:t> Map</a:t>
            </a:r>
            <a:endParaRPr lang="en-US" altLang="en-US"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8F93C0-1D83-4701-B847-DA44B7601BED}"/>
              </a:ext>
            </a:extLst>
          </p:cNvPr>
          <p:cNvSpPr txBox="1"/>
          <p:nvPr/>
        </p:nvSpPr>
        <p:spPr>
          <a:xfrm>
            <a:off x="9006246" y="243191"/>
            <a:ext cx="2919258" cy="6617196"/>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Location:</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Northwest Plan District</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Alphabet Historic District</a:t>
            </a:r>
          </a:p>
          <a:p>
            <a:pPr>
              <a:spcBef>
                <a:spcPct val="0"/>
              </a:spcBef>
              <a:buFontTx/>
              <a:buNone/>
              <a:tabLst>
                <a:tab pos="169863"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Base Zone: </a:t>
            </a:r>
            <a:r>
              <a:rPr lang="en-US" altLang="en-US" sz="1600" dirty="0">
                <a:solidFill>
                  <a:schemeClr val="bg1">
                    <a:lumMod val="65000"/>
                  </a:schemeClr>
                </a:solidFill>
                <a:latin typeface="Arial" panose="020B0604020202020204" pitchFamily="34" charset="0"/>
                <a:cs typeface="Arial" panose="020B0604020202020204" pitchFamily="34" charset="0"/>
              </a:rPr>
              <a:t>RH</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Historic Resource Protection Overlay</a:t>
            </a:r>
          </a:p>
          <a:p>
            <a:pPr>
              <a:spcBef>
                <a:spcPct val="0"/>
              </a:spcBef>
              <a:buFontTx/>
              <a:buNone/>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4:1 base, 5:1 w/ IH </a:t>
            </a:r>
            <a:r>
              <a:rPr lang="en-US" altLang="en-US" sz="1600" b="1" dirty="0">
                <a:solidFill>
                  <a:schemeClr val="bg1">
                    <a:lumMod val="65000"/>
                  </a:schemeClr>
                </a:solidFill>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75’</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Prop: 58’</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marL="174625" indent="-174625">
              <a:spcBef>
                <a:spcPct val="0"/>
              </a:spcBef>
              <a:buFontTx/>
              <a:buNone/>
              <a:tabLst>
                <a:tab pos="174625" algn="l"/>
              </a:tabLst>
              <a:defRPr/>
            </a:pPr>
            <a:r>
              <a:rPr lang="en-US" altLang="en-US" sz="1600" b="1" dirty="0">
                <a:solidFill>
                  <a:schemeClr val="bg1">
                    <a:lumMod val="65000"/>
                  </a:schemeClr>
                </a:solidFill>
                <a:latin typeface="Arial" panose="020B0604020202020204" pitchFamily="34" charset="0"/>
                <a:cs typeface="Arial" panose="020B0604020202020204" pitchFamily="34" charset="0"/>
              </a:rPr>
              <a:t>Approval Criteria:</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CDG/HAD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MOD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AD</a:t>
            </a:r>
          </a:p>
        </p:txBody>
      </p:sp>
    </p:spTree>
    <p:extLst>
      <p:ext uri="{BB962C8B-B14F-4D97-AF65-F5344CB8AC3E}">
        <p14:creationId xmlns:p14="http://schemas.microsoft.com/office/powerpoint/2010/main" val="420719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53C76C-B63E-4A81-BE3B-E3338CD0CB6F}"/>
              </a:ext>
            </a:extLst>
          </p:cNvPr>
          <p:cNvSpPr txBox="1"/>
          <p:nvPr/>
        </p:nvSpPr>
        <p:spPr>
          <a:xfrm>
            <a:off x="9006246" y="243191"/>
            <a:ext cx="2919258" cy="6432530"/>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Location:</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Northwest Plan District</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Alphabet Historic District</a:t>
            </a:r>
          </a:p>
          <a:p>
            <a:pPr>
              <a:spcBef>
                <a:spcPct val="0"/>
              </a:spcBef>
              <a:buFontTx/>
              <a:buNone/>
              <a:tabLst>
                <a:tab pos="169863"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Base Zone: </a:t>
            </a:r>
            <a:r>
              <a:rPr lang="en-US" altLang="en-US" sz="1600" dirty="0">
                <a:solidFill>
                  <a:schemeClr val="bg1">
                    <a:lumMod val="65000"/>
                  </a:schemeClr>
                </a:solidFill>
                <a:latin typeface="Arial" panose="020B0604020202020204" pitchFamily="34" charset="0"/>
                <a:cs typeface="Arial" panose="020B0604020202020204" pitchFamily="34" charset="0"/>
              </a:rPr>
              <a:t>RH</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Historic Resource Protection Overlay</a:t>
            </a:r>
          </a:p>
          <a:p>
            <a:pPr>
              <a:spcBef>
                <a:spcPct val="0"/>
              </a:spcBef>
              <a:buFontTx/>
              <a:buNone/>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Max: 4:1 base, 5:1 w/ IH </a:t>
            </a:r>
            <a:r>
              <a:rPr lang="en-US" altLang="en-US" sz="1600" b="1" dirty="0">
                <a:solidFill>
                  <a:schemeClr val="bg1"/>
                </a:solidFill>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Max: 75’</a:t>
            </a: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Prop: 58’</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marL="174625" indent="-174625">
              <a:spcBef>
                <a:spcPct val="0"/>
              </a:spcBef>
              <a:buFontTx/>
              <a:buNone/>
              <a:tabLst>
                <a:tab pos="174625" algn="l"/>
              </a:tabLst>
              <a:defRPr/>
            </a:pPr>
            <a:r>
              <a:rPr lang="en-US" altLang="en-US" sz="1600" b="1" dirty="0">
                <a:solidFill>
                  <a:schemeClr val="bg1">
                    <a:lumMod val="65000"/>
                  </a:schemeClr>
                </a:solidFill>
                <a:latin typeface="Arial" panose="020B0604020202020204" pitchFamily="34" charset="0"/>
                <a:cs typeface="Arial" panose="020B0604020202020204" pitchFamily="34" charset="0"/>
              </a:rPr>
              <a:t>Approval Criteria:</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CDG/HAD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MOD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AD</a:t>
            </a:r>
          </a:p>
        </p:txBody>
      </p:sp>
      <p:sp>
        <p:nvSpPr>
          <p:cNvPr id="11" name="Rectangle 10">
            <a:extLst>
              <a:ext uri="{FF2B5EF4-FFF2-40B4-BE49-F238E27FC236}">
                <a16:creationId xmlns:a16="http://schemas.microsoft.com/office/drawing/2014/main" id="{09941FFF-37A0-43FE-84B3-D748BEDDD148}"/>
              </a:ext>
            </a:extLst>
          </p:cNvPr>
          <p:cNvSpPr/>
          <p:nvPr/>
        </p:nvSpPr>
        <p:spPr>
          <a:xfrm>
            <a:off x="6172857" y="375178"/>
            <a:ext cx="2411384" cy="2554545"/>
          </a:xfrm>
          <a:prstGeom prst="rect">
            <a:avLst/>
          </a:prstGeom>
        </p:spPr>
        <p:txBody>
          <a:bodyPr wrap="square">
            <a:spAutoFit/>
          </a:bodyPr>
          <a:lstStyle/>
          <a:p>
            <a:pPr>
              <a:spcBef>
                <a:spcPct val="0"/>
              </a:spcBef>
              <a:buFontTx/>
              <a:buNone/>
            </a:pPr>
            <a:endParaRPr lang="en-US" altLang="en-US" sz="1600" b="1" dirty="0">
              <a:latin typeface="Arial" panose="020B0604020202020204" pitchFamily="34" charset="0"/>
              <a:cs typeface="Arial" panose="020B0604020202020204" pitchFamily="34" charset="0"/>
            </a:endParaRPr>
          </a:p>
          <a:p>
            <a:pPr>
              <a:spcBef>
                <a:spcPct val="0"/>
              </a:spcBef>
              <a:buFontTx/>
              <a:buNone/>
            </a:pPr>
            <a:r>
              <a:rPr lang="en-US" altLang="en-US" sz="1600" b="1" dirty="0">
                <a:latin typeface="Arial" panose="020B0604020202020204" pitchFamily="34" charset="0"/>
                <a:cs typeface="Arial" panose="020B0604020202020204" pitchFamily="34" charset="0"/>
              </a:rPr>
              <a:t>Floor Area Ratio: </a:t>
            </a:r>
          </a:p>
          <a:p>
            <a:pPr>
              <a:spcBef>
                <a:spcPct val="0"/>
              </a:spcBef>
              <a:buFontTx/>
              <a:buNone/>
            </a:pPr>
            <a:r>
              <a:rPr lang="en-US" altLang="en-US" sz="1600" dirty="0">
                <a:latin typeface="Arial" panose="020B0604020202020204" pitchFamily="34" charset="0"/>
                <a:cs typeface="Arial" panose="020B0604020202020204" pitchFamily="34" charset="0"/>
              </a:rPr>
              <a:t>Max: 4:1 base, 5:1 w/ IH </a:t>
            </a:r>
          </a:p>
          <a:p>
            <a:pPr>
              <a:spcBef>
                <a:spcPct val="0"/>
              </a:spcBef>
              <a:buFontTx/>
              <a:buNone/>
            </a:pPr>
            <a:r>
              <a:rPr lang="en-US" altLang="en-US" sz="1600" u="sng" dirty="0">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latin typeface="Arial" panose="020B0604020202020204" pitchFamily="34" charset="0"/>
              <a:cs typeface="Arial" panose="020B0604020202020204" pitchFamily="34" charset="0"/>
            </a:endParaRPr>
          </a:p>
          <a:p>
            <a:pPr>
              <a:spcBef>
                <a:spcPct val="0"/>
              </a:spcBef>
              <a:buFontTx/>
              <a:buNone/>
            </a:pPr>
            <a:r>
              <a:rPr lang="en-US" altLang="en-US" sz="1600" b="1" dirty="0">
                <a:latin typeface="Arial" panose="020B0604020202020204" pitchFamily="34" charset="0"/>
                <a:cs typeface="Arial" panose="020B0604020202020204" pitchFamily="34" charset="0"/>
              </a:rPr>
              <a:t>Height: </a:t>
            </a:r>
          </a:p>
          <a:p>
            <a:pPr>
              <a:spcBef>
                <a:spcPct val="0"/>
              </a:spcBef>
              <a:buFontTx/>
              <a:buNone/>
            </a:pPr>
            <a:r>
              <a:rPr lang="en-US" altLang="en-US" sz="1600" dirty="0">
                <a:latin typeface="Arial" panose="020B0604020202020204" pitchFamily="34" charset="0"/>
                <a:cs typeface="Arial" panose="020B0604020202020204" pitchFamily="34" charset="0"/>
              </a:rPr>
              <a:t>Max: 75’</a:t>
            </a:r>
          </a:p>
          <a:p>
            <a:pPr>
              <a:spcBef>
                <a:spcPct val="0"/>
              </a:spcBef>
              <a:buFontTx/>
              <a:buNone/>
            </a:pPr>
            <a:r>
              <a:rPr lang="en-US" altLang="en-US" sz="1600" u="sng" dirty="0">
                <a:latin typeface="Arial" panose="020B0604020202020204" pitchFamily="34" charset="0"/>
                <a:cs typeface="Arial" panose="020B0604020202020204" pitchFamily="34" charset="0"/>
              </a:rPr>
              <a:t>Prop: 58’</a:t>
            </a:r>
          </a:p>
          <a:p>
            <a:pPr>
              <a:spcBef>
                <a:spcPct val="0"/>
              </a:spcBef>
              <a:buFontTx/>
              <a:buNone/>
            </a:pPr>
            <a:endParaRPr lang="en-US" altLang="en-US" sz="1600" u="sng" dirty="0">
              <a:latin typeface="Arial" panose="020B0604020202020204" pitchFamily="34" charset="0"/>
              <a:cs typeface="Arial" panose="020B0604020202020204" pitchFamily="34" charset="0"/>
            </a:endParaRPr>
          </a:p>
          <a:p>
            <a:pPr>
              <a:spcBef>
                <a:spcPct val="0"/>
              </a:spcBef>
              <a:buFontTx/>
              <a:buNone/>
            </a:pPr>
            <a:r>
              <a:rPr lang="en-US" altLang="en-US" sz="1600" b="1" dirty="0">
                <a:latin typeface="Arial" panose="020B0604020202020204" pitchFamily="34" charset="0"/>
                <a:cs typeface="Arial" panose="020B0604020202020204" pitchFamily="34" charset="0"/>
              </a:rPr>
              <a:t>Subject to IH </a:t>
            </a:r>
            <a:r>
              <a:rPr lang="en-US" altLang="en-US" sz="1600" b="1" dirty="0" err="1">
                <a:latin typeface="Arial" panose="020B0604020202020204" pitchFamily="34" charset="0"/>
                <a:cs typeface="Arial" panose="020B0604020202020204" pitchFamily="34" charset="0"/>
              </a:rPr>
              <a:t>reqmt’s</a:t>
            </a:r>
            <a:endParaRPr lang="en-US" altLang="en-US" sz="1600" b="1" dirty="0">
              <a:latin typeface="Arial" panose="020B0604020202020204" pitchFamily="34" charset="0"/>
              <a:cs typeface="Arial" panose="020B0604020202020204" pitchFamily="34" charset="0"/>
            </a:endParaRPr>
          </a:p>
        </p:txBody>
      </p:sp>
      <p:pic>
        <p:nvPicPr>
          <p:cNvPr id="12" name="Picture 1">
            <a:extLst>
              <a:ext uri="{FF2B5EF4-FFF2-40B4-BE49-F238E27FC236}">
                <a16:creationId xmlns:a16="http://schemas.microsoft.com/office/drawing/2014/main" id="{0EDE45AE-B6A1-412D-8038-AC28F1AD3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8" y="243191"/>
            <a:ext cx="5497218" cy="589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78CACC7-6DAA-4752-9E40-3166BECEC6DA}"/>
              </a:ext>
            </a:extLst>
          </p:cNvPr>
          <p:cNvSpPr txBox="1">
            <a:spLocks noChangeArrowheads="1"/>
          </p:cNvSpPr>
          <p:nvPr/>
        </p:nvSpPr>
        <p:spPr bwMode="auto">
          <a:xfrm>
            <a:off x="1693700" y="6350376"/>
            <a:ext cx="240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Zoning Map</a:t>
            </a: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849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a:extLst>
              <a:ext uri="{FF2B5EF4-FFF2-40B4-BE49-F238E27FC236}">
                <a16:creationId xmlns:a16="http://schemas.microsoft.com/office/drawing/2014/main" id="{47D9D5BB-6CE3-42C7-965A-CE31A135C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8" y="243191"/>
            <a:ext cx="5497218" cy="589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714F571-AB81-47F3-A147-F4985BD18F05}"/>
              </a:ext>
            </a:extLst>
          </p:cNvPr>
          <p:cNvSpPr txBox="1">
            <a:spLocks noChangeArrowheads="1"/>
          </p:cNvSpPr>
          <p:nvPr/>
        </p:nvSpPr>
        <p:spPr bwMode="auto">
          <a:xfrm>
            <a:off x="1693700" y="6350376"/>
            <a:ext cx="240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Zoning Map</a:t>
            </a:r>
            <a:endParaRPr lang="en-US" alt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353C76C-B63E-4A81-BE3B-E3338CD0CB6F}"/>
              </a:ext>
            </a:extLst>
          </p:cNvPr>
          <p:cNvSpPr txBox="1"/>
          <p:nvPr/>
        </p:nvSpPr>
        <p:spPr>
          <a:xfrm>
            <a:off x="9006246" y="243191"/>
            <a:ext cx="2919258" cy="6432530"/>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Location:</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Northwest Plan District</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Alphabet Historic District</a:t>
            </a:r>
          </a:p>
          <a:p>
            <a:pPr>
              <a:spcBef>
                <a:spcPct val="0"/>
              </a:spcBef>
              <a:buFontTx/>
              <a:buNone/>
              <a:tabLst>
                <a:tab pos="169863"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Base Zone: </a:t>
            </a:r>
            <a:r>
              <a:rPr lang="en-US" altLang="en-US" sz="1600" dirty="0">
                <a:solidFill>
                  <a:schemeClr val="bg1">
                    <a:lumMod val="65000"/>
                  </a:schemeClr>
                </a:solidFill>
                <a:latin typeface="Arial" panose="020B0604020202020204" pitchFamily="34" charset="0"/>
                <a:cs typeface="Arial" panose="020B0604020202020204" pitchFamily="34" charset="0"/>
              </a:rPr>
              <a:t>RH</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Historic Resource Protection Overlay</a:t>
            </a:r>
          </a:p>
          <a:p>
            <a:pPr>
              <a:spcBef>
                <a:spcPct val="0"/>
              </a:spcBef>
              <a:buFontTx/>
              <a:buNone/>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Max: 4:1 base, 5:1 w/ IH </a:t>
            </a:r>
            <a:r>
              <a:rPr lang="en-US" altLang="en-US" sz="1600" b="1" dirty="0">
                <a:solidFill>
                  <a:schemeClr val="bg1"/>
                </a:solidFill>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Max: 75’</a:t>
            </a: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Prop: 58’</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marL="174625" indent="-174625">
              <a:spcBef>
                <a:spcPct val="0"/>
              </a:spcBef>
              <a:buFontTx/>
              <a:buNone/>
              <a:tabLst>
                <a:tab pos="174625" algn="l"/>
              </a:tabLst>
              <a:defRPr/>
            </a:pPr>
            <a:r>
              <a:rPr lang="en-US" altLang="en-US" sz="1600" b="1" dirty="0">
                <a:solidFill>
                  <a:schemeClr val="bg1">
                    <a:lumMod val="65000"/>
                  </a:schemeClr>
                </a:solidFill>
                <a:latin typeface="Arial" panose="020B0604020202020204" pitchFamily="34" charset="0"/>
                <a:cs typeface="Arial" panose="020B0604020202020204" pitchFamily="34" charset="0"/>
              </a:rPr>
              <a:t>Approval Criteria:</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CDG/HAD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MOD</a:t>
            </a:r>
          </a:p>
          <a:p>
            <a:pPr marL="174625" indent="-174625">
              <a:spcBef>
                <a:spcPct val="0"/>
              </a:spcBef>
              <a:buFontTx/>
              <a:buNone/>
              <a:tabLst>
                <a:tab pos="174625"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AD</a:t>
            </a:r>
          </a:p>
        </p:txBody>
      </p:sp>
      <p:cxnSp>
        <p:nvCxnSpPr>
          <p:cNvPr id="6" name="Straight Arrow Connector 8">
            <a:extLst>
              <a:ext uri="{FF2B5EF4-FFF2-40B4-BE49-F238E27FC236}">
                <a16:creationId xmlns:a16="http://schemas.microsoft.com/office/drawing/2014/main" id="{5C8ABC0B-5759-46B1-A969-C01E525BCDD9}"/>
              </a:ext>
            </a:extLst>
          </p:cNvPr>
          <p:cNvCxnSpPr>
            <a:cxnSpLocks noChangeShapeType="1"/>
          </p:cNvCxnSpPr>
          <p:nvPr/>
        </p:nvCxnSpPr>
        <p:spPr bwMode="auto">
          <a:xfrm>
            <a:off x="3630776" y="1922310"/>
            <a:ext cx="12394" cy="778813"/>
          </a:xfrm>
          <a:prstGeom prst="straightConnector1">
            <a:avLst/>
          </a:prstGeom>
          <a:noFill/>
          <a:ln w="889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1824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8F3D16-29FF-4A15-888C-B41E90F8C8FD}"/>
              </a:ext>
            </a:extLst>
          </p:cNvPr>
          <p:cNvSpPr txBox="1">
            <a:spLocks noChangeArrowheads="1"/>
          </p:cNvSpPr>
          <p:nvPr/>
        </p:nvSpPr>
        <p:spPr bwMode="auto">
          <a:xfrm>
            <a:off x="266496" y="4157554"/>
            <a:ext cx="8270541"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600"/>
              </a:spcAft>
              <a:buFontTx/>
              <a:buNone/>
              <a:defRPr/>
            </a:pPr>
            <a:r>
              <a:rPr lang="en-US" altLang="en-US" sz="1400" b="1" baseline="0" dirty="0">
                <a:latin typeface="Arial" panose="020B0604020202020204" pitchFamily="34" charset="0"/>
                <a:cs typeface="Arial" panose="020B0604020202020204" pitchFamily="34" charset="0"/>
              </a:rPr>
              <a:t>Approval Criteria</a:t>
            </a:r>
            <a:endParaRPr lang="en-US" altLang="en-US" sz="1400" baseline="0" dirty="0">
              <a:latin typeface="Arial" panose="020B0604020202020204" pitchFamily="34" charset="0"/>
              <a:cs typeface="Arial" panose="020B0604020202020204" pitchFamily="34" charset="0"/>
            </a:endParaRPr>
          </a:p>
          <a:p>
            <a:pPr marL="174625" lvl="0" indent="-174625">
              <a:spcBef>
                <a:spcPct val="0"/>
              </a:spcBef>
              <a:buNone/>
              <a:tabLst>
                <a:tab pos="174625" algn="l"/>
              </a:tabLst>
              <a:defRPr/>
            </a:pPr>
            <a:r>
              <a:rPr lang="en-US" altLang="en-US" sz="1400" baseline="0" dirty="0">
                <a:latin typeface="Arial" panose="020B0604020202020204" pitchFamily="34" charset="0"/>
                <a:cs typeface="Arial" panose="020B0604020202020204" pitchFamily="34" charset="0"/>
              </a:rPr>
              <a:t> </a:t>
            </a:r>
          </a:p>
          <a:p>
            <a:pPr marL="174625" lvl="0" indent="-174625">
              <a:spcBef>
                <a:spcPct val="0"/>
              </a:spcBef>
              <a:buNone/>
              <a:tabLst>
                <a:tab pos="174625" algn="l"/>
              </a:tabLst>
              <a:defRPr/>
            </a:pPr>
            <a:r>
              <a:rPr lang="en-US" altLang="en-US" sz="1400" baseline="0" dirty="0">
                <a:latin typeface="Arial" panose="020B0604020202020204" pitchFamily="34" charset="0"/>
                <a:cs typeface="Arial" panose="020B0604020202020204" pitchFamily="34" charset="0"/>
              </a:rPr>
              <a:t>Historic Resource Review	</a:t>
            </a:r>
            <a:r>
              <a:rPr lang="en-US" altLang="en-US" sz="1400" dirty="0">
                <a:latin typeface="Arial" panose="020B0604020202020204" pitchFamily="34" charset="0"/>
                <a:cs typeface="Arial" panose="020B0604020202020204" pitchFamily="34" charset="0"/>
              </a:rPr>
              <a:t>Community Design Guidelines (CDG)</a:t>
            </a:r>
          </a:p>
          <a:p>
            <a:pPr marL="174625" lvl="0" indent="-174625">
              <a:spcBef>
                <a:spcPct val="0"/>
              </a:spcBef>
              <a:buNone/>
              <a:tabLst>
                <a:tab pos="174625" algn="l"/>
              </a:tabLst>
              <a:defRPr/>
            </a:pPr>
            <a:r>
              <a:rPr lang="en-US" altLang="en-US" sz="1400" dirty="0">
                <a:latin typeface="Arial" panose="020B0604020202020204" pitchFamily="34" charset="0"/>
                <a:cs typeface="Arial" panose="020B0604020202020204" pitchFamily="34" charset="0"/>
              </a:rPr>
              <a:t>				Historic District Alphabet CDG </a:t>
            </a:r>
            <a:r>
              <a:rPr lang="en-US" sz="1400" dirty="0">
                <a:latin typeface="Arial" panose="020B0604020202020204" pitchFamily="34" charset="0"/>
                <a:cs typeface="Arial" panose="020B0604020202020204" pitchFamily="34" charset="0"/>
              </a:rPr>
              <a:t>Addendum (HAD), CDG Appendix I</a:t>
            </a:r>
          </a:p>
          <a:p>
            <a:pPr marL="174625" lvl="0" indent="-174625">
              <a:spcBef>
                <a:spcPct val="0"/>
              </a:spcBef>
              <a:buNone/>
              <a:tabLst>
                <a:tab pos="174625" algn="l"/>
              </a:tabLst>
              <a:defRPr/>
            </a:pPr>
            <a:endParaRPr lang="en-US" altLang="en-US" sz="1400" dirty="0">
              <a:latin typeface="Arial" panose="020B0604020202020204" pitchFamily="34" charset="0"/>
              <a:cs typeface="Arial" panose="020B0604020202020204" pitchFamily="34" charset="0"/>
            </a:endParaRPr>
          </a:p>
          <a:p>
            <a:pPr marL="1828800" indent="-1828800">
              <a:spcBef>
                <a:spcPct val="0"/>
              </a:spcBef>
              <a:spcAft>
                <a:spcPts val="600"/>
              </a:spcAft>
              <a:buFontTx/>
              <a:buNone/>
              <a:tabLst>
                <a:tab pos="1828800" algn="l"/>
              </a:tabLst>
              <a:defRPr/>
            </a:pPr>
            <a:r>
              <a:rPr lang="en-US" altLang="en-US" sz="1400" dirty="0">
                <a:latin typeface="Arial" panose="020B0604020202020204" pitchFamily="34" charset="0"/>
                <a:cs typeface="Arial" panose="020B0604020202020204" pitchFamily="34" charset="0"/>
              </a:rPr>
              <a:t>Modifications		33.846.070 – Modifications  Considered during Historic</a:t>
            </a:r>
          </a:p>
          <a:p>
            <a:pPr marL="1828800" indent="-1828800">
              <a:spcBef>
                <a:spcPct val="0"/>
              </a:spcBef>
              <a:spcAft>
                <a:spcPts val="600"/>
              </a:spcAft>
              <a:buFontTx/>
              <a:buNone/>
              <a:tabLst>
                <a:tab pos="1828800" algn="l"/>
              </a:tabLst>
              <a:defRPr/>
            </a:pPr>
            <a:r>
              <a:rPr lang="en-US" altLang="en-US" sz="1400" dirty="0">
                <a:latin typeface="Arial" panose="020B0604020202020204" pitchFamily="34" charset="0"/>
                <a:cs typeface="Arial" panose="020B0604020202020204" pitchFamily="34" charset="0"/>
              </a:rPr>
              <a:t>		Resource Review</a:t>
            </a:r>
          </a:p>
          <a:p>
            <a:pPr marL="1828800" indent="-1828800">
              <a:spcBef>
                <a:spcPct val="0"/>
              </a:spcBef>
              <a:spcAft>
                <a:spcPts val="600"/>
              </a:spcAft>
              <a:buFontTx/>
              <a:buNone/>
              <a:tabLst>
                <a:tab pos="1828800" algn="l"/>
              </a:tabLst>
              <a:defRPr/>
            </a:pPr>
            <a:endParaRPr lang="en-US" altLang="en-US" sz="1400" dirty="0">
              <a:latin typeface="Arial" panose="020B0604020202020204" pitchFamily="34" charset="0"/>
              <a:cs typeface="Arial" panose="020B0604020202020204" pitchFamily="34" charset="0"/>
            </a:endParaRPr>
          </a:p>
          <a:p>
            <a:pPr marL="1828800" indent="-1828800">
              <a:spcBef>
                <a:spcPct val="0"/>
              </a:spcBef>
              <a:spcAft>
                <a:spcPts val="600"/>
              </a:spcAft>
              <a:buFontTx/>
              <a:buNone/>
              <a:tabLst>
                <a:tab pos="1828800" algn="l"/>
              </a:tabLst>
              <a:defRPr/>
            </a:pPr>
            <a:r>
              <a:rPr lang="en-US" altLang="en-US" sz="1400" dirty="0">
                <a:latin typeface="Arial" panose="020B0604020202020204" pitchFamily="34" charset="0"/>
                <a:cs typeface="Arial" panose="020B0604020202020204" pitchFamily="34" charset="0"/>
              </a:rPr>
              <a:t>Adjustments		33.805.040 – Adjustments, Approval Criteria</a:t>
            </a:r>
          </a:p>
        </p:txBody>
      </p:sp>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CE06EC-83CC-45C4-9D2A-33EFAC2CBE81}"/>
              </a:ext>
            </a:extLst>
          </p:cNvPr>
          <p:cNvPicPr>
            <a:picLocks noChangeAspect="1"/>
          </p:cNvPicPr>
          <p:nvPr/>
        </p:nvPicPr>
        <p:blipFill>
          <a:blip r:embed="rId3"/>
          <a:stretch>
            <a:fillRect/>
          </a:stretch>
        </p:blipFill>
        <p:spPr>
          <a:xfrm>
            <a:off x="836613" y="1148621"/>
            <a:ext cx="3462337" cy="253841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C8EE86C-7A27-437A-8617-B7224C2A302D}"/>
              </a:ext>
            </a:extLst>
          </p:cNvPr>
          <p:cNvPicPr>
            <a:picLocks noChangeAspect="1"/>
          </p:cNvPicPr>
          <p:nvPr/>
        </p:nvPicPr>
        <p:blipFill rotWithShape="1">
          <a:blip r:embed="rId4"/>
          <a:srcRect t="2" b="-1847"/>
          <a:stretch/>
        </p:blipFill>
        <p:spPr>
          <a:xfrm>
            <a:off x="4857007" y="1148621"/>
            <a:ext cx="3388467" cy="2642725"/>
          </a:xfrm>
          <a:prstGeom prst="rect">
            <a:avLst/>
          </a:prstGeom>
          <a:effectLst>
            <a:outerShdw blurRad="50800" dist="38100" dir="2700000" algn="tl" rotWithShape="0">
              <a:prstClr val="black">
                <a:alpha val="40000"/>
              </a:prstClr>
            </a:outerShdw>
          </a:effectLst>
        </p:spPr>
      </p:pic>
      <p:cxnSp>
        <p:nvCxnSpPr>
          <p:cNvPr id="11" name="Straight Connector 11">
            <a:extLst>
              <a:ext uri="{FF2B5EF4-FFF2-40B4-BE49-F238E27FC236}">
                <a16:creationId xmlns:a16="http://schemas.microsoft.com/office/drawing/2014/main" id="{099D4040-2198-4F20-9B2D-CF48F6615ECE}"/>
              </a:ext>
            </a:extLst>
          </p:cNvPr>
          <p:cNvCxnSpPr>
            <a:cxnSpLocks noChangeShapeType="1"/>
          </p:cNvCxnSpPr>
          <p:nvPr/>
        </p:nvCxnSpPr>
        <p:spPr bwMode="auto">
          <a:xfrm>
            <a:off x="368490" y="5223753"/>
            <a:ext cx="806892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3">
            <a:extLst>
              <a:ext uri="{FF2B5EF4-FFF2-40B4-BE49-F238E27FC236}">
                <a16:creationId xmlns:a16="http://schemas.microsoft.com/office/drawing/2014/main" id="{F914872F-0FA6-4B7C-9311-8C3207BED544}"/>
              </a:ext>
            </a:extLst>
          </p:cNvPr>
          <p:cNvCxnSpPr>
            <a:cxnSpLocks noChangeShapeType="1"/>
          </p:cNvCxnSpPr>
          <p:nvPr/>
        </p:nvCxnSpPr>
        <p:spPr bwMode="auto">
          <a:xfrm>
            <a:off x="368490" y="5956169"/>
            <a:ext cx="806892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2">
            <a:extLst>
              <a:ext uri="{FF2B5EF4-FFF2-40B4-BE49-F238E27FC236}">
                <a16:creationId xmlns:a16="http://schemas.microsoft.com/office/drawing/2014/main" id="{01BBA1F0-440F-463F-B438-4DA803679971}"/>
              </a:ext>
            </a:extLst>
          </p:cNvPr>
          <p:cNvCxnSpPr>
            <a:cxnSpLocks noChangeShapeType="1"/>
          </p:cNvCxnSpPr>
          <p:nvPr/>
        </p:nvCxnSpPr>
        <p:spPr bwMode="auto">
          <a:xfrm>
            <a:off x="2878291" y="4691505"/>
            <a:ext cx="0" cy="180515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894B0312-E576-411D-934B-036697EFCB97}"/>
              </a:ext>
            </a:extLst>
          </p:cNvPr>
          <p:cNvSpPr txBox="1"/>
          <p:nvPr/>
        </p:nvSpPr>
        <p:spPr>
          <a:xfrm>
            <a:off x="9006246" y="243191"/>
            <a:ext cx="2919258" cy="6432530"/>
          </a:xfrm>
          <a:prstGeom prst="rect">
            <a:avLst/>
          </a:prstGeom>
          <a:noFill/>
        </p:spPr>
        <p:txBody>
          <a:bodyPr wrap="square" rtlCol="0">
            <a:spAutoFit/>
          </a:bodyPr>
          <a:lstStyle/>
          <a:p>
            <a:pPr>
              <a:spcBef>
                <a:spcPct val="0"/>
              </a:spcBef>
              <a:buFontTx/>
              <a:buNone/>
              <a:defRPr/>
            </a:pPr>
            <a:r>
              <a:rPr lang="en-US" altLang="en-US" sz="2800" b="1" dirty="0">
                <a:solidFill>
                  <a:schemeClr val="bg1"/>
                </a:solidFill>
                <a:latin typeface="Arial" panose="020B0604020202020204" pitchFamily="34" charset="0"/>
                <a:cs typeface="Arial" panose="020B0604020202020204" pitchFamily="34" charset="0"/>
              </a:rPr>
              <a:t>Context  </a:t>
            </a:r>
          </a:p>
          <a:p>
            <a:pPr>
              <a:spcBef>
                <a:spcPct val="0"/>
              </a:spcBef>
              <a:buFontTx/>
              <a:buNone/>
              <a:defRPr/>
            </a:pPr>
            <a:r>
              <a:rPr lang="en-US" altLang="en-US" sz="1600" b="1" dirty="0">
                <a:solidFill>
                  <a:schemeClr val="bg1"/>
                </a:solidFill>
                <a:latin typeface="Arial" panose="020B0604020202020204" pitchFamily="34" charset="0"/>
                <a:cs typeface="Arial" panose="020B0604020202020204" pitchFamily="34" charset="0"/>
              </a:rPr>
              <a:t>Regulatory Framework</a:t>
            </a:r>
          </a:p>
          <a:p>
            <a:pPr>
              <a:spcBef>
                <a:spcPct val="0"/>
              </a:spcBef>
              <a:buFontTx/>
              <a:buNone/>
              <a:defRPr/>
            </a:pPr>
            <a:endParaRPr lang="en-US" altLang="en-US" sz="1600" b="1" dirty="0">
              <a:solidFill>
                <a:schemeClr val="bg1">
                  <a:lumMod val="10000"/>
                </a:schemeClr>
              </a:solidFill>
              <a:latin typeface="Arial" panose="020B0604020202020204" pitchFamily="34" charset="0"/>
              <a:cs typeface="Arial" panose="020B0604020202020204" pitchFamily="34" charset="0"/>
            </a:endParaRPr>
          </a:p>
          <a:p>
            <a:pPr>
              <a:spcBef>
                <a:spcPct val="0"/>
              </a:spcBef>
              <a:buFontTx/>
              <a:buNone/>
              <a:defRPr/>
            </a:pPr>
            <a:r>
              <a:rPr lang="en-US" altLang="en-US" sz="1600" b="1" dirty="0">
                <a:solidFill>
                  <a:schemeClr val="bg1">
                    <a:lumMod val="65000"/>
                  </a:schemeClr>
                </a:solidFill>
                <a:latin typeface="Arial" panose="020B0604020202020204" pitchFamily="34" charset="0"/>
                <a:cs typeface="Arial" panose="020B0604020202020204" pitchFamily="34" charset="0"/>
              </a:rPr>
              <a:t>Location:</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Northwest Plan District</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Alphabet Historic District</a:t>
            </a:r>
          </a:p>
          <a:p>
            <a:pPr>
              <a:spcBef>
                <a:spcPct val="0"/>
              </a:spcBef>
              <a:buFontTx/>
              <a:buNone/>
              <a:tabLst>
                <a:tab pos="169863" algn="l"/>
              </a:tabLst>
              <a:defRPr/>
            </a:pPr>
            <a:r>
              <a:rPr lang="en-US" altLang="en-US" sz="1600"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Base Zone: </a:t>
            </a:r>
            <a:r>
              <a:rPr lang="en-US" altLang="en-US" sz="1600" dirty="0">
                <a:solidFill>
                  <a:schemeClr val="bg1">
                    <a:lumMod val="65000"/>
                  </a:schemeClr>
                </a:solidFill>
                <a:latin typeface="Arial" panose="020B0604020202020204" pitchFamily="34" charset="0"/>
                <a:cs typeface="Arial" panose="020B0604020202020204" pitchFamily="34" charset="0"/>
              </a:rPr>
              <a:t>RH</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 </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Historic Resource Protection Overlay</a:t>
            </a:r>
          </a:p>
          <a:p>
            <a:pPr>
              <a:spcBef>
                <a:spcPct val="0"/>
              </a:spcBef>
              <a:buFontTx/>
              <a:buNone/>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4:1 base, 5:1 w/ IH </a:t>
            </a:r>
            <a:r>
              <a:rPr lang="en-US" altLang="en-US" sz="1600" b="1" dirty="0">
                <a:solidFill>
                  <a:schemeClr val="bg1">
                    <a:lumMod val="65000"/>
                  </a:schemeClr>
                </a:solidFill>
                <a:latin typeface="Arial" panose="020B0604020202020204" pitchFamily="34" charset="0"/>
                <a:cs typeface="Arial" panose="020B0604020202020204" pitchFamily="34" charset="0"/>
              </a:rPr>
              <a:t>Proposed: 3.6:1</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lumMod val="65000"/>
                  </a:schemeClr>
                </a:solidFill>
                <a:latin typeface="Arial" panose="020B0604020202020204" pitchFamily="34" charset="0"/>
                <a:cs typeface="Arial" panose="020B0604020202020204" pitchFamily="34" charset="0"/>
              </a:rPr>
              <a:t>Max: 75’</a:t>
            </a:r>
          </a:p>
          <a:p>
            <a:pPr>
              <a:spcBef>
                <a:spcPct val="0"/>
              </a:spcBef>
              <a:buFontTx/>
              <a:buNone/>
            </a:pPr>
            <a:r>
              <a:rPr lang="en-US" altLang="en-US" sz="1600" b="1" dirty="0">
                <a:solidFill>
                  <a:schemeClr val="bg1">
                    <a:lumMod val="65000"/>
                  </a:schemeClr>
                </a:solidFill>
                <a:latin typeface="Arial" panose="020B0604020202020204" pitchFamily="34" charset="0"/>
                <a:cs typeface="Arial" panose="020B0604020202020204" pitchFamily="34" charset="0"/>
              </a:rPr>
              <a:t>Prop: 58’</a:t>
            </a:r>
          </a:p>
          <a:p>
            <a:pPr marL="174625" indent="-174625">
              <a:spcBef>
                <a:spcPct val="0"/>
              </a:spcBef>
              <a:buFontTx/>
              <a:buNone/>
              <a:tabLst>
                <a:tab pos="174625" algn="l"/>
              </a:tabLst>
              <a:defRPr/>
            </a:pPr>
            <a:endParaRPr lang="en-US" altLang="en-US" sz="1600" b="1" dirty="0">
              <a:solidFill>
                <a:schemeClr val="bg1">
                  <a:lumMod val="65000"/>
                </a:schemeClr>
              </a:solidFill>
              <a:latin typeface="Arial" panose="020B0604020202020204" pitchFamily="34" charset="0"/>
              <a:cs typeface="Arial" panose="020B0604020202020204" pitchFamily="34" charset="0"/>
            </a:endParaRPr>
          </a:p>
          <a:p>
            <a:pPr marL="174625" indent="-174625">
              <a:spcBef>
                <a:spcPct val="0"/>
              </a:spcBef>
              <a:buFontTx/>
              <a:buNone/>
              <a:tabLst>
                <a:tab pos="174625" algn="l"/>
              </a:tabLst>
              <a:defRPr/>
            </a:pPr>
            <a:r>
              <a:rPr lang="en-US" altLang="en-US" sz="1600" b="1" dirty="0">
                <a:solidFill>
                  <a:schemeClr val="bg1"/>
                </a:solidFill>
                <a:latin typeface="Arial" panose="020B0604020202020204" pitchFamily="34" charset="0"/>
                <a:cs typeface="Arial" panose="020B0604020202020204" pitchFamily="34" charset="0"/>
              </a:rPr>
              <a:t>Approval Criteria:</a:t>
            </a:r>
          </a:p>
          <a:p>
            <a:pPr marL="174625" indent="-174625">
              <a:spcBef>
                <a:spcPct val="0"/>
              </a:spcBef>
              <a:buFontTx/>
              <a:buNone/>
              <a:tabLst>
                <a:tab pos="174625" algn="l"/>
              </a:tabLst>
              <a:defRPr/>
            </a:pPr>
            <a:r>
              <a:rPr lang="en-US" altLang="en-US" sz="1600" dirty="0">
                <a:solidFill>
                  <a:schemeClr val="bg1"/>
                </a:solidFill>
                <a:latin typeface="Arial" panose="020B0604020202020204" pitchFamily="34" charset="0"/>
                <a:cs typeface="Arial" panose="020B0604020202020204" pitchFamily="34" charset="0"/>
              </a:rPr>
              <a:t>CDG/HAD</a:t>
            </a:r>
          </a:p>
          <a:p>
            <a:pPr marL="174625" indent="-174625">
              <a:spcBef>
                <a:spcPct val="0"/>
              </a:spcBef>
              <a:buFontTx/>
              <a:buNone/>
              <a:tabLst>
                <a:tab pos="174625" algn="l"/>
              </a:tabLst>
              <a:defRPr/>
            </a:pPr>
            <a:r>
              <a:rPr lang="en-US" altLang="en-US" sz="1600" dirty="0">
                <a:solidFill>
                  <a:schemeClr val="bg1"/>
                </a:solidFill>
                <a:latin typeface="Arial" panose="020B0604020202020204" pitchFamily="34" charset="0"/>
                <a:cs typeface="Arial" panose="020B0604020202020204" pitchFamily="34" charset="0"/>
              </a:rPr>
              <a:t>MOD</a:t>
            </a:r>
          </a:p>
          <a:p>
            <a:pPr marL="174625" indent="-174625">
              <a:spcBef>
                <a:spcPct val="0"/>
              </a:spcBef>
              <a:buFontTx/>
              <a:buNone/>
              <a:tabLst>
                <a:tab pos="174625" algn="l"/>
              </a:tabLst>
              <a:defRPr/>
            </a:pPr>
            <a:r>
              <a:rPr lang="en-US" altLang="en-US" sz="1600" dirty="0">
                <a:solidFill>
                  <a:schemeClr val="bg1"/>
                </a:solidFill>
                <a:latin typeface="Arial" panose="020B0604020202020204" pitchFamily="34" charset="0"/>
                <a:cs typeface="Arial" panose="020B0604020202020204" pitchFamily="34" charset="0"/>
              </a:rPr>
              <a:t>AD</a:t>
            </a:r>
          </a:p>
        </p:txBody>
      </p:sp>
    </p:spTree>
    <p:extLst>
      <p:ext uri="{BB962C8B-B14F-4D97-AF65-F5344CB8AC3E}">
        <p14:creationId xmlns:p14="http://schemas.microsoft.com/office/powerpoint/2010/main" val="3279095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3696</TotalTime>
  <Words>3810</Words>
  <Application>Microsoft Office PowerPoint</Application>
  <PresentationFormat>Widescreen</PresentationFormat>
  <Paragraphs>615</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 Narrow</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Appeal</vt:lpstr>
      <vt:lpstr>PowerPoint Presentation</vt:lpstr>
      <vt:lpstr>PowerPoint Presentation</vt:lpstr>
      <vt:lpstr>PowerPoint Presentation</vt:lpstr>
      <vt:lpstr>PowerPoint Presentation</vt:lpstr>
      <vt:lpstr>Questions?</vt:lpstr>
      <vt:lpstr>References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DeCoursey, Jillian</dc:creator>
  <cp:lastModifiedBy>Jeffreys, Grace</cp:lastModifiedBy>
  <cp:revision>203</cp:revision>
  <cp:lastPrinted>2018-11-29T07:03:22Z</cp:lastPrinted>
  <dcterms:created xsi:type="dcterms:W3CDTF">2018-03-14T23:50:04Z</dcterms:created>
  <dcterms:modified xsi:type="dcterms:W3CDTF">2018-11-29T20:31:11Z</dcterms:modified>
</cp:coreProperties>
</file>