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8"/>
  </p:notesMasterIdLst>
  <p:handoutMasterIdLst>
    <p:handoutMasterId r:id="rId39"/>
  </p:handoutMasterIdLst>
  <p:sldIdLst>
    <p:sldId id="256" r:id="rId2"/>
    <p:sldId id="275" r:id="rId3"/>
    <p:sldId id="305" r:id="rId4"/>
    <p:sldId id="286" r:id="rId5"/>
    <p:sldId id="257" r:id="rId6"/>
    <p:sldId id="287" r:id="rId7"/>
    <p:sldId id="288" r:id="rId8"/>
    <p:sldId id="265" r:id="rId9"/>
    <p:sldId id="264" r:id="rId10"/>
    <p:sldId id="263" r:id="rId11"/>
    <p:sldId id="262" r:id="rId12"/>
    <p:sldId id="290" r:id="rId13"/>
    <p:sldId id="299" r:id="rId14"/>
    <p:sldId id="258" r:id="rId15"/>
    <p:sldId id="291" r:id="rId16"/>
    <p:sldId id="292" r:id="rId17"/>
    <p:sldId id="267" r:id="rId18"/>
    <p:sldId id="268" r:id="rId19"/>
    <p:sldId id="297" r:id="rId20"/>
    <p:sldId id="271" r:id="rId21"/>
    <p:sldId id="293" r:id="rId22"/>
    <p:sldId id="266" r:id="rId23"/>
    <p:sldId id="270" r:id="rId24"/>
    <p:sldId id="294" r:id="rId25"/>
    <p:sldId id="274" r:id="rId26"/>
    <p:sldId id="272" r:id="rId27"/>
    <p:sldId id="302" r:id="rId28"/>
    <p:sldId id="276" r:id="rId29"/>
    <p:sldId id="277" r:id="rId30"/>
    <p:sldId id="303" r:id="rId31"/>
    <p:sldId id="278" r:id="rId32"/>
    <p:sldId id="300" r:id="rId33"/>
    <p:sldId id="280" r:id="rId34"/>
    <p:sldId id="301" r:id="rId35"/>
    <p:sldId id="284" r:id="rId36"/>
    <p:sldId id="30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44" autoAdjust="0"/>
    <p:restoredTop sz="90258" autoAdjust="0"/>
  </p:normalViewPr>
  <p:slideViewPr>
    <p:cSldViewPr snapToGrid="0">
      <p:cViewPr varScale="1">
        <p:scale>
          <a:sx n="80" d="100"/>
          <a:sy n="80" d="100"/>
        </p:scale>
        <p:origin x="102" y="456"/>
      </p:cViewPr>
      <p:guideLst/>
    </p:cSldViewPr>
  </p:slideViewPr>
  <p:outlineViewPr>
    <p:cViewPr>
      <p:scale>
        <a:sx n="33" d="100"/>
        <a:sy n="33" d="100"/>
      </p:scale>
      <p:origin x="0" y="-58956"/>
    </p:cViewPr>
  </p:outlineViewPr>
  <p:notesTextViewPr>
    <p:cViewPr>
      <p:scale>
        <a:sx n="1" d="1"/>
        <a:sy n="1" d="1"/>
      </p:scale>
      <p:origin x="0" y="0"/>
    </p:cViewPr>
  </p:notesTextViewPr>
  <p:sorterViewPr>
    <p:cViewPr varScale="1">
      <p:scale>
        <a:sx n="100" d="100"/>
        <a:sy n="100" d="100"/>
      </p:scale>
      <p:origin x="0" y="-11088"/>
    </p:cViewPr>
  </p:sorterViewPr>
  <p:notesViewPr>
    <p:cSldViewPr snapToGrid="0">
      <p:cViewPr varScale="1">
        <p:scale>
          <a:sx n="81" d="100"/>
          <a:sy n="81" d="100"/>
        </p:scale>
        <p:origin x="205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A59EE0-882A-494E-A8FF-A1D9FDBC303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85B11DB-1AF0-4C6D-878C-11833C7C9D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35C045-DAE4-487F-A86A-0EF68E477B57}" type="datetimeFigureOut">
              <a:rPr lang="en-US" smtClean="0"/>
              <a:t>7/26/2019</a:t>
            </a:fld>
            <a:endParaRPr lang="en-US"/>
          </a:p>
        </p:txBody>
      </p:sp>
      <p:sp>
        <p:nvSpPr>
          <p:cNvPr id="4" name="Footer Placeholder 3">
            <a:extLst>
              <a:ext uri="{FF2B5EF4-FFF2-40B4-BE49-F238E27FC236}">
                <a16:creationId xmlns:a16="http://schemas.microsoft.com/office/drawing/2014/main" id="{CAE00323-D6E4-4114-9FF8-C4725586F6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D5EBC73-B6E9-4FF7-99C5-532341E6B6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D4EEE4-63D0-47F3-BF9F-4E78646D816C}" type="slidenum">
              <a:rPr lang="en-US" smtClean="0"/>
              <a:t>‹#›</a:t>
            </a:fld>
            <a:endParaRPr lang="en-US"/>
          </a:p>
        </p:txBody>
      </p:sp>
    </p:spTree>
    <p:extLst>
      <p:ext uri="{BB962C8B-B14F-4D97-AF65-F5344CB8AC3E}">
        <p14:creationId xmlns:p14="http://schemas.microsoft.com/office/powerpoint/2010/main" val="4467911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84011F-8463-4014-9614-E3E4A4D6A973}" type="datetimeFigureOut">
              <a:rPr lang="en-US" smtClean="0"/>
              <a:t>7/26/2019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A5766F-3F2B-48BD-9285-5521F2DD771F}" type="slidenum">
              <a:rPr lang="en-US" smtClean="0"/>
              <a:t>‹#›</a:t>
            </a:fld>
            <a:endParaRPr lang="en-US"/>
          </a:p>
        </p:txBody>
      </p:sp>
    </p:spTree>
    <p:extLst>
      <p:ext uri="{BB962C8B-B14F-4D97-AF65-F5344CB8AC3E}">
        <p14:creationId xmlns:p14="http://schemas.microsoft.com/office/powerpoint/2010/main" val="836084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A5766F-3F2B-48BD-9285-5521F2DD771F}" type="slidenum">
              <a:rPr lang="en-US" smtClean="0"/>
              <a:t>1</a:t>
            </a:fld>
            <a:endParaRPr lang="en-US"/>
          </a:p>
        </p:txBody>
      </p:sp>
    </p:spTree>
    <p:extLst>
      <p:ext uri="{BB962C8B-B14F-4D97-AF65-F5344CB8AC3E}">
        <p14:creationId xmlns:p14="http://schemas.microsoft.com/office/powerpoint/2010/main" val="2449885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A5766F-3F2B-48BD-9285-5521F2DD771F}" type="slidenum">
              <a:rPr lang="en-US" smtClean="0"/>
              <a:t>10</a:t>
            </a:fld>
            <a:endParaRPr lang="en-US"/>
          </a:p>
        </p:txBody>
      </p:sp>
    </p:spTree>
    <p:extLst>
      <p:ext uri="{BB962C8B-B14F-4D97-AF65-F5344CB8AC3E}">
        <p14:creationId xmlns:p14="http://schemas.microsoft.com/office/powerpoint/2010/main" val="990604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A5766F-3F2B-48BD-9285-5521F2DD771F}" type="slidenum">
              <a:rPr lang="en-US" smtClean="0"/>
              <a:t>11</a:t>
            </a:fld>
            <a:endParaRPr lang="en-US"/>
          </a:p>
        </p:txBody>
      </p:sp>
    </p:spTree>
    <p:extLst>
      <p:ext uri="{BB962C8B-B14F-4D97-AF65-F5344CB8AC3E}">
        <p14:creationId xmlns:p14="http://schemas.microsoft.com/office/powerpoint/2010/main" val="341263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A5766F-3F2B-48BD-9285-5521F2DD771F}" type="slidenum">
              <a:rPr lang="en-US" smtClean="0"/>
              <a:t>12</a:t>
            </a:fld>
            <a:endParaRPr lang="en-US"/>
          </a:p>
        </p:txBody>
      </p:sp>
    </p:spTree>
    <p:extLst>
      <p:ext uri="{BB962C8B-B14F-4D97-AF65-F5344CB8AC3E}">
        <p14:creationId xmlns:p14="http://schemas.microsoft.com/office/powerpoint/2010/main" val="498505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A5766F-3F2B-48BD-9285-5521F2DD771F}" type="slidenum">
              <a:rPr lang="en-US" smtClean="0"/>
              <a:t>13</a:t>
            </a:fld>
            <a:endParaRPr lang="en-US"/>
          </a:p>
        </p:txBody>
      </p:sp>
    </p:spTree>
    <p:extLst>
      <p:ext uri="{BB962C8B-B14F-4D97-AF65-F5344CB8AC3E}">
        <p14:creationId xmlns:p14="http://schemas.microsoft.com/office/powerpoint/2010/main" val="1700557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A5766F-3F2B-48BD-9285-5521F2DD771F}" type="slidenum">
              <a:rPr lang="en-US" smtClean="0"/>
              <a:t>14</a:t>
            </a:fld>
            <a:endParaRPr lang="en-US"/>
          </a:p>
        </p:txBody>
      </p:sp>
    </p:spTree>
    <p:extLst>
      <p:ext uri="{BB962C8B-B14F-4D97-AF65-F5344CB8AC3E}">
        <p14:creationId xmlns:p14="http://schemas.microsoft.com/office/powerpoint/2010/main" val="829774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A5766F-3F2B-48BD-9285-5521F2DD771F}" type="slidenum">
              <a:rPr lang="en-US" smtClean="0"/>
              <a:t>15</a:t>
            </a:fld>
            <a:endParaRPr lang="en-US"/>
          </a:p>
        </p:txBody>
      </p:sp>
    </p:spTree>
    <p:extLst>
      <p:ext uri="{BB962C8B-B14F-4D97-AF65-F5344CB8AC3E}">
        <p14:creationId xmlns:p14="http://schemas.microsoft.com/office/powerpoint/2010/main" val="1947226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A5766F-3F2B-48BD-9285-5521F2DD771F}" type="slidenum">
              <a:rPr lang="en-US" smtClean="0"/>
              <a:t>16</a:t>
            </a:fld>
            <a:endParaRPr lang="en-US"/>
          </a:p>
        </p:txBody>
      </p:sp>
    </p:spTree>
    <p:extLst>
      <p:ext uri="{BB962C8B-B14F-4D97-AF65-F5344CB8AC3E}">
        <p14:creationId xmlns:p14="http://schemas.microsoft.com/office/powerpoint/2010/main" val="1561480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A5766F-3F2B-48BD-9285-5521F2DD771F}" type="slidenum">
              <a:rPr lang="en-US" smtClean="0"/>
              <a:t>17</a:t>
            </a:fld>
            <a:endParaRPr lang="en-US"/>
          </a:p>
        </p:txBody>
      </p:sp>
    </p:spTree>
    <p:extLst>
      <p:ext uri="{BB962C8B-B14F-4D97-AF65-F5344CB8AC3E}">
        <p14:creationId xmlns:p14="http://schemas.microsoft.com/office/powerpoint/2010/main" val="3595301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A5766F-3F2B-48BD-9285-5521F2DD771F}" type="slidenum">
              <a:rPr lang="en-US" smtClean="0"/>
              <a:t>18</a:t>
            </a:fld>
            <a:endParaRPr lang="en-US"/>
          </a:p>
        </p:txBody>
      </p:sp>
    </p:spTree>
    <p:extLst>
      <p:ext uri="{BB962C8B-B14F-4D97-AF65-F5344CB8AC3E}">
        <p14:creationId xmlns:p14="http://schemas.microsoft.com/office/powerpoint/2010/main" val="3670416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A5766F-3F2B-48BD-9285-5521F2DD771F}" type="slidenum">
              <a:rPr lang="en-US" smtClean="0"/>
              <a:t>19</a:t>
            </a:fld>
            <a:endParaRPr lang="en-US"/>
          </a:p>
        </p:txBody>
      </p:sp>
    </p:spTree>
    <p:extLst>
      <p:ext uri="{BB962C8B-B14F-4D97-AF65-F5344CB8AC3E}">
        <p14:creationId xmlns:p14="http://schemas.microsoft.com/office/powerpoint/2010/main" val="2931314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A5766F-3F2B-48BD-9285-5521F2DD771F}" type="slidenum">
              <a:rPr lang="en-US" smtClean="0"/>
              <a:t>2</a:t>
            </a:fld>
            <a:endParaRPr lang="en-US"/>
          </a:p>
        </p:txBody>
      </p:sp>
    </p:spTree>
    <p:extLst>
      <p:ext uri="{BB962C8B-B14F-4D97-AF65-F5344CB8AC3E}">
        <p14:creationId xmlns:p14="http://schemas.microsoft.com/office/powerpoint/2010/main" val="1468139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A5766F-3F2B-48BD-9285-5521F2DD771F}" type="slidenum">
              <a:rPr lang="en-US" smtClean="0"/>
              <a:t>20</a:t>
            </a:fld>
            <a:endParaRPr lang="en-US"/>
          </a:p>
        </p:txBody>
      </p:sp>
    </p:spTree>
    <p:extLst>
      <p:ext uri="{BB962C8B-B14F-4D97-AF65-F5344CB8AC3E}">
        <p14:creationId xmlns:p14="http://schemas.microsoft.com/office/powerpoint/2010/main" val="2608688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A5766F-3F2B-48BD-9285-5521F2DD771F}" type="slidenum">
              <a:rPr lang="en-US" smtClean="0"/>
              <a:t>21</a:t>
            </a:fld>
            <a:endParaRPr lang="en-US"/>
          </a:p>
        </p:txBody>
      </p:sp>
    </p:spTree>
    <p:extLst>
      <p:ext uri="{BB962C8B-B14F-4D97-AF65-F5344CB8AC3E}">
        <p14:creationId xmlns:p14="http://schemas.microsoft.com/office/powerpoint/2010/main" val="3213410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A5766F-3F2B-48BD-9285-5521F2DD771F}" type="slidenum">
              <a:rPr lang="en-US" smtClean="0"/>
              <a:t>22</a:t>
            </a:fld>
            <a:endParaRPr lang="en-US"/>
          </a:p>
        </p:txBody>
      </p:sp>
    </p:spTree>
    <p:extLst>
      <p:ext uri="{BB962C8B-B14F-4D97-AF65-F5344CB8AC3E}">
        <p14:creationId xmlns:p14="http://schemas.microsoft.com/office/powerpoint/2010/main" val="1395924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A5766F-3F2B-48BD-9285-5521F2DD771F}" type="slidenum">
              <a:rPr lang="en-US" smtClean="0"/>
              <a:t>23</a:t>
            </a:fld>
            <a:endParaRPr lang="en-US"/>
          </a:p>
        </p:txBody>
      </p:sp>
    </p:spTree>
    <p:extLst>
      <p:ext uri="{BB962C8B-B14F-4D97-AF65-F5344CB8AC3E}">
        <p14:creationId xmlns:p14="http://schemas.microsoft.com/office/powerpoint/2010/main" val="3108012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A5766F-3F2B-48BD-9285-5521F2DD771F}" type="slidenum">
              <a:rPr lang="en-US" smtClean="0"/>
              <a:t>24</a:t>
            </a:fld>
            <a:endParaRPr lang="en-US"/>
          </a:p>
        </p:txBody>
      </p:sp>
    </p:spTree>
    <p:extLst>
      <p:ext uri="{BB962C8B-B14F-4D97-AF65-F5344CB8AC3E}">
        <p14:creationId xmlns:p14="http://schemas.microsoft.com/office/powerpoint/2010/main" val="3875549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A5766F-3F2B-48BD-9285-5521F2DD771F}" type="slidenum">
              <a:rPr lang="en-US" smtClean="0"/>
              <a:t>25</a:t>
            </a:fld>
            <a:endParaRPr lang="en-US"/>
          </a:p>
        </p:txBody>
      </p:sp>
    </p:spTree>
    <p:extLst>
      <p:ext uri="{BB962C8B-B14F-4D97-AF65-F5344CB8AC3E}">
        <p14:creationId xmlns:p14="http://schemas.microsoft.com/office/powerpoint/2010/main" val="1267635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A5766F-3F2B-48BD-9285-5521F2DD771F}" type="slidenum">
              <a:rPr lang="en-US" smtClean="0"/>
              <a:t>26</a:t>
            </a:fld>
            <a:endParaRPr lang="en-US"/>
          </a:p>
        </p:txBody>
      </p:sp>
    </p:spTree>
    <p:extLst>
      <p:ext uri="{BB962C8B-B14F-4D97-AF65-F5344CB8AC3E}">
        <p14:creationId xmlns:p14="http://schemas.microsoft.com/office/powerpoint/2010/main" val="1467609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A5766F-3F2B-48BD-9285-5521F2DD771F}" type="slidenum">
              <a:rPr lang="en-US" smtClean="0"/>
              <a:t>27</a:t>
            </a:fld>
            <a:endParaRPr lang="en-US"/>
          </a:p>
        </p:txBody>
      </p:sp>
    </p:spTree>
    <p:extLst>
      <p:ext uri="{BB962C8B-B14F-4D97-AF65-F5344CB8AC3E}">
        <p14:creationId xmlns:p14="http://schemas.microsoft.com/office/powerpoint/2010/main" val="2847707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A5766F-3F2B-48BD-9285-5521F2DD771F}" type="slidenum">
              <a:rPr lang="en-US" smtClean="0"/>
              <a:t>28</a:t>
            </a:fld>
            <a:endParaRPr lang="en-US"/>
          </a:p>
        </p:txBody>
      </p:sp>
    </p:spTree>
    <p:extLst>
      <p:ext uri="{BB962C8B-B14F-4D97-AF65-F5344CB8AC3E}">
        <p14:creationId xmlns:p14="http://schemas.microsoft.com/office/powerpoint/2010/main" val="25402901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A5766F-3F2B-48BD-9285-5521F2DD771F}" type="slidenum">
              <a:rPr lang="en-US" smtClean="0"/>
              <a:t>29</a:t>
            </a:fld>
            <a:endParaRPr lang="en-US"/>
          </a:p>
        </p:txBody>
      </p:sp>
    </p:spTree>
    <p:extLst>
      <p:ext uri="{BB962C8B-B14F-4D97-AF65-F5344CB8AC3E}">
        <p14:creationId xmlns:p14="http://schemas.microsoft.com/office/powerpoint/2010/main" val="1008918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A5766F-3F2B-48BD-9285-5521F2DD771F}" type="slidenum">
              <a:rPr lang="en-US" smtClean="0"/>
              <a:t>3</a:t>
            </a:fld>
            <a:endParaRPr lang="en-US"/>
          </a:p>
        </p:txBody>
      </p:sp>
    </p:spTree>
    <p:extLst>
      <p:ext uri="{BB962C8B-B14F-4D97-AF65-F5344CB8AC3E}">
        <p14:creationId xmlns:p14="http://schemas.microsoft.com/office/powerpoint/2010/main" val="35695732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A5766F-3F2B-48BD-9285-5521F2DD771F}" type="slidenum">
              <a:rPr lang="en-US" smtClean="0"/>
              <a:t>30</a:t>
            </a:fld>
            <a:endParaRPr lang="en-US"/>
          </a:p>
        </p:txBody>
      </p:sp>
    </p:spTree>
    <p:extLst>
      <p:ext uri="{BB962C8B-B14F-4D97-AF65-F5344CB8AC3E}">
        <p14:creationId xmlns:p14="http://schemas.microsoft.com/office/powerpoint/2010/main" val="41255058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A5766F-3F2B-48BD-9285-5521F2DD771F}" type="slidenum">
              <a:rPr lang="en-US" smtClean="0"/>
              <a:t>31</a:t>
            </a:fld>
            <a:endParaRPr lang="en-US"/>
          </a:p>
        </p:txBody>
      </p:sp>
    </p:spTree>
    <p:extLst>
      <p:ext uri="{BB962C8B-B14F-4D97-AF65-F5344CB8AC3E}">
        <p14:creationId xmlns:p14="http://schemas.microsoft.com/office/powerpoint/2010/main" val="1868718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A5766F-3F2B-48BD-9285-5521F2DD771F}" type="slidenum">
              <a:rPr lang="en-US" smtClean="0"/>
              <a:t>32</a:t>
            </a:fld>
            <a:endParaRPr lang="en-US"/>
          </a:p>
        </p:txBody>
      </p:sp>
    </p:spTree>
    <p:extLst>
      <p:ext uri="{BB962C8B-B14F-4D97-AF65-F5344CB8AC3E}">
        <p14:creationId xmlns:p14="http://schemas.microsoft.com/office/powerpoint/2010/main" val="37533936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A5766F-3F2B-48BD-9285-5521F2DD771F}" type="slidenum">
              <a:rPr lang="en-US" smtClean="0"/>
              <a:t>33</a:t>
            </a:fld>
            <a:endParaRPr lang="en-US"/>
          </a:p>
        </p:txBody>
      </p:sp>
    </p:spTree>
    <p:extLst>
      <p:ext uri="{BB962C8B-B14F-4D97-AF65-F5344CB8AC3E}">
        <p14:creationId xmlns:p14="http://schemas.microsoft.com/office/powerpoint/2010/main" val="38002225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A5766F-3F2B-48BD-9285-5521F2DD771F}" type="slidenum">
              <a:rPr lang="en-US" smtClean="0"/>
              <a:t>34</a:t>
            </a:fld>
            <a:endParaRPr lang="en-US"/>
          </a:p>
        </p:txBody>
      </p:sp>
    </p:spTree>
    <p:extLst>
      <p:ext uri="{BB962C8B-B14F-4D97-AF65-F5344CB8AC3E}">
        <p14:creationId xmlns:p14="http://schemas.microsoft.com/office/powerpoint/2010/main" val="6935130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A5766F-3F2B-48BD-9285-5521F2DD771F}" type="slidenum">
              <a:rPr lang="en-US" smtClean="0"/>
              <a:t>35</a:t>
            </a:fld>
            <a:endParaRPr lang="en-US"/>
          </a:p>
        </p:txBody>
      </p:sp>
    </p:spTree>
    <p:extLst>
      <p:ext uri="{BB962C8B-B14F-4D97-AF65-F5344CB8AC3E}">
        <p14:creationId xmlns:p14="http://schemas.microsoft.com/office/powerpoint/2010/main" val="27071610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A5766F-3F2B-48BD-9285-5521F2DD771F}" type="slidenum">
              <a:rPr lang="en-US" smtClean="0"/>
              <a:t>36</a:t>
            </a:fld>
            <a:endParaRPr lang="en-US"/>
          </a:p>
        </p:txBody>
      </p:sp>
    </p:spTree>
    <p:extLst>
      <p:ext uri="{BB962C8B-B14F-4D97-AF65-F5344CB8AC3E}">
        <p14:creationId xmlns:p14="http://schemas.microsoft.com/office/powerpoint/2010/main" val="231748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A5766F-3F2B-48BD-9285-5521F2DD771F}" type="slidenum">
              <a:rPr lang="en-US" smtClean="0"/>
              <a:t>4</a:t>
            </a:fld>
            <a:endParaRPr lang="en-US"/>
          </a:p>
        </p:txBody>
      </p:sp>
    </p:spTree>
    <p:extLst>
      <p:ext uri="{BB962C8B-B14F-4D97-AF65-F5344CB8AC3E}">
        <p14:creationId xmlns:p14="http://schemas.microsoft.com/office/powerpoint/2010/main" val="1931261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A5766F-3F2B-48BD-9285-5521F2DD771F}" type="slidenum">
              <a:rPr lang="en-US" smtClean="0"/>
              <a:t>5</a:t>
            </a:fld>
            <a:endParaRPr lang="en-US"/>
          </a:p>
        </p:txBody>
      </p:sp>
    </p:spTree>
    <p:extLst>
      <p:ext uri="{BB962C8B-B14F-4D97-AF65-F5344CB8AC3E}">
        <p14:creationId xmlns:p14="http://schemas.microsoft.com/office/powerpoint/2010/main" val="663752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A5766F-3F2B-48BD-9285-5521F2DD771F}" type="slidenum">
              <a:rPr lang="en-US" smtClean="0"/>
              <a:t>6</a:t>
            </a:fld>
            <a:endParaRPr lang="en-US"/>
          </a:p>
        </p:txBody>
      </p:sp>
    </p:spTree>
    <p:extLst>
      <p:ext uri="{BB962C8B-B14F-4D97-AF65-F5344CB8AC3E}">
        <p14:creationId xmlns:p14="http://schemas.microsoft.com/office/powerpoint/2010/main" val="1581090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A5766F-3F2B-48BD-9285-5521F2DD771F}" type="slidenum">
              <a:rPr lang="en-US" smtClean="0"/>
              <a:t>7</a:t>
            </a:fld>
            <a:endParaRPr lang="en-US"/>
          </a:p>
        </p:txBody>
      </p:sp>
    </p:spTree>
    <p:extLst>
      <p:ext uri="{BB962C8B-B14F-4D97-AF65-F5344CB8AC3E}">
        <p14:creationId xmlns:p14="http://schemas.microsoft.com/office/powerpoint/2010/main" val="3264052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A5766F-3F2B-48BD-9285-5521F2DD771F}" type="slidenum">
              <a:rPr lang="en-US" smtClean="0"/>
              <a:t>8</a:t>
            </a:fld>
            <a:endParaRPr lang="en-US"/>
          </a:p>
        </p:txBody>
      </p:sp>
    </p:spTree>
    <p:extLst>
      <p:ext uri="{BB962C8B-B14F-4D97-AF65-F5344CB8AC3E}">
        <p14:creationId xmlns:p14="http://schemas.microsoft.com/office/powerpoint/2010/main" val="2720282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A5766F-3F2B-48BD-9285-5521F2DD771F}" type="slidenum">
              <a:rPr lang="en-US" smtClean="0"/>
              <a:t>9</a:t>
            </a:fld>
            <a:endParaRPr lang="en-US"/>
          </a:p>
        </p:txBody>
      </p:sp>
    </p:spTree>
    <p:extLst>
      <p:ext uri="{BB962C8B-B14F-4D97-AF65-F5344CB8AC3E}">
        <p14:creationId xmlns:p14="http://schemas.microsoft.com/office/powerpoint/2010/main" val="25968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D4637F2-A0C3-42FB-B1E9-CDE378533403}" type="datetime1">
              <a:rPr lang="en-US" smtClean="0"/>
              <a:t>7/26/2019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DB74C-5F71-4375-BF00-34DF30BDC08F}" type="slidenum">
              <a:rPr lang="en-US" smtClean="0"/>
              <a:t>‹#›</a:t>
            </a:fld>
            <a:endParaRPr lang="en-US"/>
          </a:p>
        </p:txBody>
      </p:sp>
    </p:spTree>
    <p:extLst>
      <p:ext uri="{BB962C8B-B14F-4D97-AF65-F5344CB8AC3E}">
        <p14:creationId xmlns:p14="http://schemas.microsoft.com/office/powerpoint/2010/main" val="3967783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1804FD-9396-484F-BE8B-F192623EFC56}" type="datetime1">
              <a:rPr lang="en-US" smtClean="0"/>
              <a:t>7/26/2019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DB74C-5F71-4375-BF00-34DF30BDC08F}" type="slidenum">
              <a:rPr lang="en-US" smtClean="0"/>
              <a:t>‹#›</a:t>
            </a:fld>
            <a:endParaRPr lang="en-US"/>
          </a:p>
        </p:txBody>
      </p:sp>
    </p:spTree>
    <p:extLst>
      <p:ext uri="{BB962C8B-B14F-4D97-AF65-F5344CB8AC3E}">
        <p14:creationId xmlns:p14="http://schemas.microsoft.com/office/powerpoint/2010/main" val="2674763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F22623-4E80-48D6-96CC-1F171DBA5330}" type="datetime1">
              <a:rPr lang="en-US" smtClean="0"/>
              <a:t>7/26/2019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DB74C-5F71-4375-BF00-34DF30BDC08F}" type="slidenum">
              <a:rPr lang="en-US" smtClean="0"/>
              <a:t>‹#›</a:t>
            </a:fld>
            <a:endParaRPr lang="en-US"/>
          </a:p>
        </p:txBody>
      </p:sp>
    </p:spTree>
    <p:extLst>
      <p:ext uri="{BB962C8B-B14F-4D97-AF65-F5344CB8AC3E}">
        <p14:creationId xmlns:p14="http://schemas.microsoft.com/office/powerpoint/2010/main" val="3481727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Content Placeholder 2"/>
          <p:cNvSpPr>
            <a:spLocks noGrp="1"/>
          </p:cNvSpPr>
          <p:nvPr>
            <p:ph idx="1"/>
          </p:nvPr>
        </p:nvSpPr>
        <p:spPr/>
        <p:txBody>
          <a:bodyPr/>
          <a:lstStyle>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A854AC3-F5DA-497F-B329-247869863EE4}" type="datetime1">
              <a:rPr lang="en-US" smtClean="0"/>
              <a:t>7/26/2019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DB74C-5F71-4375-BF00-34DF30BDC08F}" type="slidenum">
              <a:rPr lang="en-US" smtClean="0"/>
              <a:t>‹#›</a:t>
            </a:fld>
            <a:endParaRPr lang="en-US" dirty="0"/>
          </a:p>
        </p:txBody>
      </p:sp>
    </p:spTree>
    <p:extLst>
      <p:ext uri="{BB962C8B-B14F-4D97-AF65-F5344CB8AC3E}">
        <p14:creationId xmlns:p14="http://schemas.microsoft.com/office/powerpoint/2010/main" val="513426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445F02-69AC-48F0-A06F-78887C61E395}" type="datetime1">
              <a:rPr lang="en-US" smtClean="0"/>
              <a:t>7/26/2019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DB74C-5F71-4375-BF00-34DF30BDC08F}" type="slidenum">
              <a:rPr lang="en-US" smtClean="0"/>
              <a:t>‹#›</a:t>
            </a:fld>
            <a:endParaRPr lang="en-US"/>
          </a:p>
        </p:txBody>
      </p:sp>
    </p:spTree>
    <p:extLst>
      <p:ext uri="{BB962C8B-B14F-4D97-AF65-F5344CB8AC3E}">
        <p14:creationId xmlns:p14="http://schemas.microsoft.com/office/powerpoint/2010/main" val="1139704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57FABB-58C0-421A-8ACD-6757B7675661}" type="datetime1">
              <a:rPr lang="en-US" smtClean="0"/>
              <a:t>7/26/2019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DB74C-5F71-4375-BF00-34DF30BDC08F}" type="slidenum">
              <a:rPr lang="en-US" smtClean="0"/>
              <a:t>‹#›</a:t>
            </a:fld>
            <a:endParaRPr lang="en-US"/>
          </a:p>
        </p:txBody>
      </p:sp>
    </p:spTree>
    <p:extLst>
      <p:ext uri="{BB962C8B-B14F-4D97-AF65-F5344CB8AC3E}">
        <p14:creationId xmlns:p14="http://schemas.microsoft.com/office/powerpoint/2010/main" val="849948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90398C-290C-47D7-B3B6-9B643F4646F3}" type="datetime1">
              <a:rPr lang="en-US" smtClean="0"/>
              <a:t>7/26/2019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1DB74C-5F71-4375-BF00-34DF30BDC08F}" type="slidenum">
              <a:rPr lang="en-US" smtClean="0"/>
              <a:t>‹#›</a:t>
            </a:fld>
            <a:endParaRPr lang="en-US"/>
          </a:p>
        </p:txBody>
      </p:sp>
    </p:spTree>
    <p:extLst>
      <p:ext uri="{BB962C8B-B14F-4D97-AF65-F5344CB8AC3E}">
        <p14:creationId xmlns:p14="http://schemas.microsoft.com/office/powerpoint/2010/main" val="3544942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02ACB7-6ED1-4AF4-BB52-37D984D27285}" type="datetime1">
              <a:rPr lang="en-US" smtClean="0"/>
              <a:t>7/26/2019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1DB74C-5F71-4375-BF00-34DF30BDC08F}" type="slidenum">
              <a:rPr lang="en-US" smtClean="0"/>
              <a:t>‹#›</a:t>
            </a:fld>
            <a:endParaRPr lang="en-US"/>
          </a:p>
        </p:txBody>
      </p:sp>
    </p:spTree>
    <p:extLst>
      <p:ext uri="{BB962C8B-B14F-4D97-AF65-F5344CB8AC3E}">
        <p14:creationId xmlns:p14="http://schemas.microsoft.com/office/powerpoint/2010/main" val="1895955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87718B-20AC-4CE9-BCA3-2D81703CF8A6}" type="datetime1">
              <a:rPr lang="en-US" smtClean="0"/>
              <a:t>7/26/2019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1DB74C-5F71-4375-BF00-34DF30BDC08F}" type="slidenum">
              <a:rPr lang="en-US" smtClean="0"/>
              <a:t>‹#›</a:t>
            </a:fld>
            <a:endParaRPr lang="en-US"/>
          </a:p>
        </p:txBody>
      </p:sp>
    </p:spTree>
    <p:extLst>
      <p:ext uri="{BB962C8B-B14F-4D97-AF65-F5344CB8AC3E}">
        <p14:creationId xmlns:p14="http://schemas.microsoft.com/office/powerpoint/2010/main" val="2309234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CAABE5-9135-40CD-A5F7-CA91667ADD6A}" type="datetime1">
              <a:rPr lang="en-US" smtClean="0"/>
              <a:t>7/26/2019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DB74C-5F71-4375-BF00-34DF30BDC08F}" type="slidenum">
              <a:rPr lang="en-US" smtClean="0"/>
              <a:t>‹#›</a:t>
            </a:fld>
            <a:endParaRPr lang="en-US"/>
          </a:p>
        </p:txBody>
      </p:sp>
    </p:spTree>
    <p:extLst>
      <p:ext uri="{BB962C8B-B14F-4D97-AF65-F5344CB8AC3E}">
        <p14:creationId xmlns:p14="http://schemas.microsoft.com/office/powerpoint/2010/main" val="3075040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81D32F-36A4-4076-8EB0-EAA5B3741408}" type="datetime1">
              <a:rPr lang="en-US" smtClean="0"/>
              <a:t>7/26/2019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DB74C-5F71-4375-BF00-34DF30BDC08F}" type="slidenum">
              <a:rPr lang="en-US" smtClean="0"/>
              <a:t>‹#›</a:t>
            </a:fld>
            <a:endParaRPr lang="en-US"/>
          </a:p>
        </p:txBody>
      </p:sp>
    </p:spTree>
    <p:extLst>
      <p:ext uri="{BB962C8B-B14F-4D97-AF65-F5344CB8AC3E}">
        <p14:creationId xmlns:p14="http://schemas.microsoft.com/office/powerpoint/2010/main" val="2465478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44912B-099D-4DCC-B3D6-D440D5E6681F}" type="datetime1">
              <a:rPr lang="en-US" smtClean="0"/>
              <a:t>7/26/2019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1DB74C-5F71-4375-BF00-34DF30BDC08F}" type="slidenum">
              <a:rPr lang="en-US" smtClean="0"/>
              <a:t>‹#›</a:t>
            </a:fld>
            <a:endParaRPr lang="en-US"/>
          </a:p>
        </p:txBody>
      </p:sp>
    </p:spTree>
    <p:extLst>
      <p:ext uri="{BB962C8B-B14F-4D97-AF65-F5344CB8AC3E}">
        <p14:creationId xmlns:p14="http://schemas.microsoft.com/office/powerpoint/2010/main" val="2385114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emf"/><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8.emf"/><Relationship Id="rId4" Type="http://schemas.openxmlformats.org/officeDocument/2006/relationships/image" Target="../media/image27.emf"/></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20.emf"/><Relationship Id="rId3" Type="http://schemas.openxmlformats.org/officeDocument/2006/relationships/image" Target="../media/image10.emf"/><Relationship Id="rId7" Type="http://schemas.openxmlformats.org/officeDocument/2006/relationships/image" Target="../media/image14.emf"/><Relationship Id="rId12"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emf"/><Relationship Id="rId11" Type="http://schemas.openxmlformats.org/officeDocument/2006/relationships/image" Target="../media/image18.emf"/><Relationship Id="rId5" Type="http://schemas.openxmlformats.org/officeDocument/2006/relationships/image" Target="../media/image12.emf"/><Relationship Id="rId10" Type="http://schemas.openxmlformats.org/officeDocument/2006/relationships/image" Target="../media/image17.emf"/><Relationship Id="rId4" Type="http://schemas.openxmlformats.org/officeDocument/2006/relationships/image" Target="../media/image11.emf"/><Relationship Id="rId9" Type="http://schemas.openxmlformats.org/officeDocument/2006/relationships/image" Target="../media/image16.emf"/><Relationship Id="rId14" Type="http://schemas.openxmlformats.org/officeDocument/2006/relationships/image" Target="../media/image21.emf"/></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1429" y="1802388"/>
            <a:ext cx="9144000" cy="2030186"/>
          </a:xfrm>
        </p:spPr>
        <p:txBody>
          <a:bodyPr>
            <a:normAutofit fontScale="90000"/>
          </a:bodyPr>
          <a:lstStyle/>
          <a:p>
            <a:r>
              <a:rPr lang="en-US" sz="7200" b="1" dirty="0">
                <a:latin typeface="+mn-lt"/>
              </a:rPr>
              <a:t>NWDA Appeal of</a:t>
            </a:r>
            <a:br>
              <a:rPr lang="en-US" sz="7200" b="1" dirty="0">
                <a:latin typeface="+mn-lt"/>
              </a:rPr>
            </a:br>
            <a:r>
              <a:rPr lang="en-US" sz="7200" b="1" dirty="0">
                <a:latin typeface="+mn-lt"/>
              </a:rPr>
              <a:t>LU 18-187493 HRM AD</a:t>
            </a:r>
          </a:p>
        </p:txBody>
      </p:sp>
      <p:sp>
        <p:nvSpPr>
          <p:cNvPr id="3" name="Subtitle 2"/>
          <p:cNvSpPr>
            <a:spLocks noGrp="1"/>
          </p:cNvSpPr>
          <p:nvPr>
            <p:ph type="subTitle" idx="1"/>
          </p:nvPr>
        </p:nvSpPr>
        <p:spPr>
          <a:xfrm>
            <a:off x="1390083" y="3911471"/>
            <a:ext cx="9144000" cy="2652528"/>
          </a:xfrm>
        </p:spPr>
        <p:txBody>
          <a:bodyPr>
            <a:normAutofit/>
          </a:bodyPr>
          <a:lstStyle/>
          <a:p>
            <a:endParaRPr lang="en-US" sz="1000" dirty="0"/>
          </a:p>
          <a:p>
            <a:r>
              <a:rPr lang="en-US" dirty="0"/>
              <a:t>1727 NW Hoyt (Buck-Prager)</a:t>
            </a:r>
          </a:p>
          <a:p>
            <a:r>
              <a:rPr lang="en-US" dirty="0"/>
              <a:t>City Council Hearing – November 29, 2018</a:t>
            </a:r>
          </a:p>
          <a:p>
            <a:endParaRPr lang="en-US" sz="1400" dirty="0"/>
          </a:p>
          <a:p>
            <a:endParaRPr lang="en-US" sz="1400" dirty="0"/>
          </a:p>
          <a:p>
            <a:endParaRPr lang="en-US" sz="1400" dirty="0"/>
          </a:p>
          <a:p>
            <a:pPr>
              <a:lnSpc>
                <a:spcPct val="110000"/>
              </a:lnSpc>
              <a:spcBef>
                <a:spcPts val="0"/>
              </a:spcBef>
            </a:pPr>
            <a:r>
              <a:rPr lang="en-US" sz="1200" dirty="0"/>
              <a:t>Pictures on this page (of surrounding historic properties) </a:t>
            </a:r>
          </a:p>
          <a:p>
            <a:pPr>
              <a:lnSpc>
                <a:spcPct val="110000"/>
              </a:lnSpc>
              <a:spcBef>
                <a:spcPts val="0"/>
              </a:spcBef>
            </a:pPr>
            <a:r>
              <a:rPr lang="en-US" sz="1200" dirty="0"/>
              <a:t>are taken from City design review criteria documents.</a:t>
            </a:r>
          </a:p>
        </p:txBody>
      </p:sp>
      <p:pic>
        <p:nvPicPr>
          <p:cNvPr id="4" name="Picture 3" descr="Trenkmann Homes on NW Hoyt between 17th and 18th"/>
          <p:cNvPicPr>
            <a:picLocks noChangeAspect="1"/>
          </p:cNvPicPr>
          <p:nvPr/>
        </p:nvPicPr>
        <p:blipFill>
          <a:blip r:embed="rId3"/>
          <a:stretch>
            <a:fillRect/>
          </a:stretch>
        </p:blipFill>
        <p:spPr>
          <a:xfrm>
            <a:off x="0" y="125949"/>
            <a:ext cx="2066925" cy="1409700"/>
          </a:xfrm>
          <a:prstGeom prst="rect">
            <a:avLst/>
          </a:prstGeom>
        </p:spPr>
      </p:pic>
      <p:pic>
        <p:nvPicPr>
          <p:cNvPr id="5" name="Picture 4"/>
          <p:cNvPicPr>
            <a:picLocks noChangeAspect="1"/>
          </p:cNvPicPr>
          <p:nvPr/>
        </p:nvPicPr>
        <p:blipFill>
          <a:blip r:embed="rId4"/>
          <a:stretch>
            <a:fillRect/>
          </a:stretch>
        </p:blipFill>
        <p:spPr>
          <a:xfrm>
            <a:off x="2019997" y="34924"/>
            <a:ext cx="2062346" cy="1500725"/>
          </a:xfrm>
          <a:prstGeom prst="rect">
            <a:avLst/>
          </a:prstGeom>
        </p:spPr>
      </p:pic>
      <p:pic>
        <p:nvPicPr>
          <p:cNvPr id="6" name="Picture 5"/>
          <p:cNvPicPr>
            <a:picLocks noChangeAspect="1"/>
          </p:cNvPicPr>
          <p:nvPr/>
        </p:nvPicPr>
        <p:blipFill>
          <a:blip r:embed="rId5"/>
          <a:stretch>
            <a:fillRect/>
          </a:stretch>
        </p:blipFill>
        <p:spPr>
          <a:xfrm>
            <a:off x="3999025" y="55646"/>
            <a:ext cx="1831371" cy="1480003"/>
          </a:xfrm>
          <a:prstGeom prst="rect">
            <a:avLst/>
          </a:prstGeom>
        </p:spPr>
      </p:pic>
      <p:pic>
        <p:nvPicPr>
          <p:cNvPr id="7" name="Picture 6"/>
          <p:cNvPicPr>
            <a:picLocks noChangeAspect="1"/>
          </p:cNvPicPr>
          <p:nvPr/>
        </p:nvPicPr>
        <p:blipFill>
          <a:blip r:embed="rId6"/>
          <a:stretch>
            <a:fillRect/>
          </a:stretch>
        </p:blipFill>
        <p:spPr>
          <a:xfrm>
            <a:off x="5714093" y="46956"/>
            <a:ext cx="1823282" cy="1497381"/>
          </a:xfrm>
          <a:prstGeom prst="rect">
            <a:avLst/>
          </a:prstGeom>
        </p:spPr>
      </p:pic>
      <p:pic>
        <p:nvPicPr>
          <p:cNvPr id="8" name="Picture 7"/>
          <p:cNvPicPr>
            <a:picLocks noChangeAspect="1"/>
          </p:cNvPicPr>
          <p:nvPr/>
        </p:nvPicPr>
        <p:blipFill>
          <a:blip r:embed="rId7"/>
          <a:stretch>
            <a:fillRect/>
          </a:stretch>
        </p:blipFill>
        <p:spPr>
          <a:xfrm>
            <a:off x="7490602" y="55646"/>
            <a:ext cx="1487477" cy="1480003"/>
          </a:xfrm>
          <a:prstGeom prst="rect">
            <a:avLst/>
          </a:prstGeom>
        </p:spPr>
      </p:pic>
      <p:pic>
        <p:nvPicPr>
          <p:cNvPr id="9" name="Picture 8"/>
          <p:cNvPicPr>
            <a:picLocks noChangeAspect="1"/>
          </p:cNvPicPr>
          <p:nvPr/>
        </p:nvPicPr>
        <p:blipFill>
          <a:blip r:embed="rId8"/>
          <a:stretch>
            <a:fillRect/>
          </a:stretch>
        </p:blipFill>
        <p:spPr>
          <a:xfrm>
            <a:off x="8978079" y="26163"/>
            <a:ext cx="1088571" cy="1596531"/>
          </a:xfrm>
          <a:prstGeom prst="rect">
            <a:avLst/>
          </a:prstGeom>
        </p:spPr>
      </p:pic>
      <p:pic>
        <p:nvPicPr>
          <p:cNvPr id="10" name="Picture 9"/>
          <p:cNvPicPr>
            <a:picLocks noChangeAspect="1"/>
          </p:cNvPicPr>
          <p:nvPr/>
        </p:nvPicPr>
        <p:blipFill>
          <a:blip r:embed="rId9"/>
          <a:stretch>
            <a:fillRect/>
          </a:stretch>
        </p:blipFill>
        <p:spPr>
          <a:xfrm>
            <a:off x="127680" y="4390118"/>
            <a:ext cx="2971800" cy="2228850"/>
          </a:xfrm>
          <a:prstGeom prst="rect">
            <a:avLst/>
          </a:prstGeom>
        </p:spPr>
      </p:pic>
      <p:pic>
        <p:nvPicPr>
          <p:cNvPr id="11" name="Picture 10"/>
          <p:cNvPicPr>
            <a:picLocks noChangeAspect="1"/>
          </p:cNvPicPr>
          <p:nvPr/>
        </p:nvPicPr>
        <p:blipFill>
          <a:blip r:embed="rId10"/>
          <a:stretch>
            <a:fillRect/>
          </a:stretch>
        </p:blipFill>
        <p:spPr>
          <a:xfrm>
            <a:off x="8824685" y="4434258"/>
            <a:ext cx="3174319" cy="2180340"/>
          </a:xfrm>
          <a:prstGeom prst="rect">
            <a:avLst/>
          </a:prstGeom>
        </p:spPr>
      </p:pic>
      <p:pic>
        <p:nvPicPr>
          <p:cNvPr id="12" name="Picture 11"/>
          <p:cNvPicPr>
            <a:picLocks noChangeAspect="1"/>
          </p:cNvPicPr>
          <p:nvPr/>
        </p:nvPicPr>
        <p:blipFill>
          <a:blip r:embed="rId11"/>
          <a:stretch>
            <a:fillRect/>
          </a:stretch>
        </p:blipFill>
        <p:spPr>
          <a:xfrm>
            <a:off x="10066650" y="284214"/>
            <a:ext cx="1888299" cy="1251435"/>
          </a:xfrm>
          <a:prstGeom prst="rect">
            <a:avLst/>
          </a:prstGeom>
        </p:spPr>
      </p:pic>
      <p:sp>
        <p:nvSpPr>
          <p:cNvPr id="13" name="Slide Number Placeholder 12">
            <a:extLst>
              <a:ext uri="{FF2B5EF4-FFF2-40B4-BE49-F238E27FC236}">
                <a16:creationId xmlns:a16="http://schemas.microsoft.com/office/drawing/2014/main" id="{6829E7A8-DB16-4365-BE0F-9D398F109973}"/>
              </a:ext>
            </a:extLst>
          </p:cNvPr>
          <p:cNvSpPr>
            <a:spLocks noGrp="1"/>
          </p:cNvSpPr>
          <p:nvPr>
            <p:ph type="sldNum" sz="quarter" idx="12"/>
          </p:nvPr>
        </p:nvSpPr>
        <p:spPr/>
        <p:txBody>
          <a:bodyPr/>
          <a:lstStyle/>
          <a:p>
            <a:fld id="{511DB74C-5F71-4375-BF00-34DF30BDC08F}" type="slidenum">
              <a:rPr lang="en-US" smtClean="0"/>
              <a:t>1</a:t>
            </a:fld>
            <a:endParaRPr lang="en-US"/>
          </a:p>
        </p:txBody>
      </p:sp>
    </p:spTree>
    <p:extLst>
      <p:ext uri="{BB962C8B-B14F-4D97-AF65-F5344CB8AC3E}">
        <p14:creationId xmlns:p14="http://schemas.microsoft.com/office/powerpoint/2010/main" val="175044458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BD17F5-21ED-4DEC-94E4-BA3C1F3631A2}"/>
              </a:ext>
            </a:extLst>
          </p:cNvPr>
          <p:cNvPicPr>
            <a:picLocks noChangeAspect="1"/>
          </p:cNvPicPr>
          <p:nvPr/>
        </p:nvPicPr>
        <p:blipFill>
          <a:blip r:embed="rId3"/>
          <a:stretch>
            <a:fillRect/>
          </a:stretch>
        </p:blipFill>
        <p:spPr>
          <a:xfrm>
            <a:off x="670734" y="3912538"/>
            <a:ext cx="3546447" cy="2234262"/>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4">
            <a:lum bright="6000" contrast="9000"/>
          </a:blip>
          <a:stretch>
            <a:fillRect/>
          </a:stretch>
        </p:blipFill>
        <p:spPr>
          <a:xfrm>
            <a:off x="670734" y="1218992"/>
            <a:ext cx="8780190" cy="2693546"/>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5">
            <a:lum bright="3000"/>
          </a:blip>
          <a:stretch>
            <a:fillRect/>
          </a:stretch>
        </p:blipFill>
        <p:spPr>
          <a:xfrm>
            <a:off x="4324087" y="3912538"/>
            <a:ext cx="8136854" cy="2945462"/>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1F1E5427-DFDE-45A4-BC89-65BE1AE6C046}"/>
              </a:ext>
            </a:extLst>
          </p:cNvPr>
          <p:cNvSpPr txBox="1"/>
          <p:nvPr/>
        </p:nvSpPr>
        <p:spPr>
          <a:xfrm>
            <a:off x="414765" y="486335"/>
            <a:ext cx="9855903" cy="646331"/>
          </a:xfrm>
          <a:prstGeom prst="rect">
            <a:avLst/>
          </a:prstGeom>
          <a:noFill/>
        </p:spPr>
        <p:txBody>
          <a:bodyPr wrap="none" rtlCol="0">
            <a:spAutoFit/>
          </a:bodyPr>
          <a:lstStyle/>
          <a:p>
            <a:r>
              <a:rPr lang="en-US" sz="3600" b="1" dirty="0"/>
              <a:t>This is our Neighborhood: From NW Hoyt and 18</a:t>
            </a:r>
            <a:r>
              <a:rPr lang="en-US" sz="3600" b="1" baseline="30000" dirty="0"/>
              <a:t>th</a:t>
            </a:r>
            <a:r>
              <a:rPr lang="en-US" sz="3600" b="1" dirty="0"/>
              <a:t> </a:t>
            </a:r>
          </a:p>
        </p:txBody>
      </p:sp>
      <p:sp>
        <p:nvSpPr>
          <p:cNvPr id="5" name="Slide Number Placeholder 4">
            <a:extLst>
              <a:ext uri="{FF2B5EF4-FFF2-40B4-BE49-F238E27FC236}">
                <a16:creationId xmlns:a16="http://schemas.microsoft.com/office/drawing/2014/main" id="{9F9EA075-6F9D-4DCE-B6B8-877431B15B11}"/>
              </a:ext>
            </a:extLst>
          </p:cNvPr>
          <p:cNvSpPr>
            <a:spLocks noGrp="1"/>
          </p:cNvSpPr>
          <p:nvPr>
            <p:ph type="sldNum" sz="quarter" idx="12"/>
          </p:nvPr>
        </p:nvSpPr>
        <p:spPr/>
        <p:txBody>
          <a:bodyPr/>
          <a:lstStyle/>
          <a:p>
            <a:fld id="{511DB74C-5F71-4375-BF00-34DF30BDC08F}" type="slidenum">
              <a:rPr lang="en-US" smtClean="0"/>
              <a:t>10</a:t>
            </a:fld>
            <a:endParaRPr lang="en-US"/>
          </a:p>
        </p:txBody>
      </p:sp>
    </p:spTree>
    <p:extLst>
      <p:ext uri="{BB962C8B-B14F-4D97-AF65-F5344CB8AC3E}">
        <p14:creationId xmlns:p14="http://schemas.microsoft.com/office/powerpoint/2010/main" val="85997741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lum bright="6000"/>
          </a:blip>
          <a:stretch>
            <a:fillRect/>
          </a:stretch>
        </p:blipFill>
        <p:spPr>
          <a:xfrm>
            <a:off x="1013857" y="924941"/>
            <a:ext cx="9501743" cy="5933059"/>
          </a:xfrm>
          <a:prstGeom prst="rect">
            <a:avLst/>
          </a:prstGeom>
          <a:ln>
            <a:noFill/>
          </a:ln>
          <a:effectLst>
            <a:outerShdw blurRad="190500" algn="tl" rotWithShape="0">
              <a:srgbClr val="000000">
                <a:alpha val="70000"/>
              </a:srgbClr>
            </a:outerShdw>
          </a:effectLst>
        </p:spPr>
      </p:pic>
      <p:sp>
        <p:nvSpPr>
          <p:cNvPr id="2" name="TextBox 1">
            <a:extLst>
              <a:ext uri="{FF2B5EF4-FFF2-40B4-BE49-F238E27FC236}">
                <a16:creationId xmlns:a16="http://schemas.microsoft.com/office/drawing/2014/main" id="{B352607D-6A4E-4C25-96DE-1337D69900AC}"/>
              </a:ext>
            </a:extLst>
          </p:cNvPr>
          <p:cNvSpPr txBox="1"/>
          <p:nvPr/>
        </p:nvSpPr>
        <p:spPr>
          <a:xfrm>
            <a:off x="850900" y="165100"/>
            <a:ext cx="6980950" cy="646331"/>
          </a:xfrm>
          <a:prstGeom prst="rect">
            <a:avLst/>
          </a:prstGeom>
          <a:noFill/>
        </p:spPr>
        <p:txBody>
          <a:bodyPr wrap="none" rtlCol="0">
            <a:spAutoFit/>
          </a:bodyPr>
          <a:lstStyle/>
          <a:p>
            <a:r>
              <a:rPr lang="en-US" sz="3600" b="1" dirty="0"/>
              <a:t>This is our Neighborhood: NW Hoyt</a:t>
            </a:r>
          </a:p>
        </p:txBody>
      </p:sp>
      <p:sp>
        <p:nvSpPr>
          <p:cNvPr id="3" name="Slide Number Placeholder 2">
            <a:extLst>
              <a:ext uri="{FF2B5EF4-FFF2-40B4-BE49-F238E27FC236}">
                <a16:creationId xmlns:a16="http://schemas.microsoft.com/office/drawing/2014/main" id="{525DB3D4-6A4B-4EFC-8AF3-DD6579394FB8}"/>
              </a:ext>
            </a:extLst>
          </p:cNvPr>
          <p:cNvSpPr>
            <a:spLocks noGrp="1"/>
          </p:cNvSpPr>
          <p:nvPr>
            <p:ph type="sldNum" sz="quarter" idx="12"/>
          </p:nvPr>
        </p:nvSpPr>
        <p:spPr/>
        <p:txBody>
          <a:bodyPr/>
          <a:lstStyle/>
          <a:p>
            <a:fld id="{511DB74C-5F71-4375-BF00-34DF30BDC08F}" type="slidenum">
              <a:rPr lang="en-US" smtClean="0"/>
              <a:t>11</a:t>
            </a:fld>
            <a:endParaRPr lang="en-US"/>
          </a:p>
        </p:txBody>
      </p:sp>
    </p:spTree>
    <p:extLst>
      <p:ext uri="{BB962C8B-B14F-4D97-AF65-F5344CB8AC3E}">
        <p14:creationId xmlns:p14="http://schemas.microsoft.com/office/powerpoint/2010/main" val="375038944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46EB2-4034-42DA-A46E-407C0AA0C834}"/>
              </a:ext>
            </a:extLst>
          </p:cNvPr>
          <p:cNvSpPr>
            <a:spLocks noGrp="1"/>
          </p:cNvSpPr>
          <p:nvPr>
            <p:ph type="title" idx="4294967295"/>
          </p:nvPr>
        </p:nvSpPr>
        <p:spPr>
          <a:xfrm>
            <a:off x="838200" y="365125"/>
            <a:ext cx="10515600" cy="1908175"/>
          </a:xfrm>
        </p:spPr>
        <p:txBody>
          <a:bodyPr>
            <a:normAutofit/>
          </a:bodyPr>
          <a:lstStyle/>
          <a:p>
            <a:r>
              <a:rPr lang="en-US" b="1" dirty="0">
                <a:latin typeface="+mn-lt"/>
              </a:rPr>
              <a:t>This is our neighborhood:</a:t>
            </a:r>
            <a:br>
              <a:rPr lang="en-US" b="1" dirty="0">
                <a:latin typeface="+mn-lt"/>
              </a:rPr>
            </a:br>
            <a:r>
              <a:rPr lang="en-US" b="1" dirty="0">
                <a:latin typeface="+mn-lt"/>
              </a:rPr>
              <a:t>A </a:t>
            </a:r>
            <a:r>
              <a:rPr lang="en-US" b="1" baseline="0" dirty="0">
                <a:latin typeface="+mn-lt"/>
              </a:rPr>
              <a:t>unique slice of Portland history</a:t>
            </a:r>
            <a:endParaRPr lang="en-US" b="1" dirty="0">
              <a:latin typeface="+mn-lt"/>
            </a:endParaRPr>
          </a:p>
        </p:txBody>
      </p:sp>
      <p:sp>
        <p:nvSpPr>
          <p:cNvPr id="3" name="Text Placeholder 2">
            <a:extLst>
              <a:ext uri="{FF2B5EF4-FFF2-40B4-BE49-F238E27FC236}">
                <a16:creationId xmlns:a16="http://schemas.microsoft.com/office/drawing/2014/main" id="{E84B4396-824D-4149-B7CC-BC406611D857}"/>
              </a:ext>
            </a:extLst>
          </p:cNvPr>
          <p:cNvSpPr>
            <a:spLocks noGrp="1"/>
          </p:cNvSpPr>
          <p:nvPr>
            <p:ph type="body" idx="4294967295"/>
          </p:nvPr>
        </p:nvSpPr>
        <p:spPr>
          <a:xfrm>
            <a:off x="838200" y="2425700"/>
            <a:ext cx="10515600" cy="3751263"/>
          </a:xfrm>
        </p:spPr>
        <p:txBody>
          <a:bodyPr/>
          <a:lstStyle/>
          <a:p>
            <a:r>
              <a:rPr lang="en-US" dirty="0"/>
              <a:t>Predominantly small homes </a:t>
            </a:r>
            <a:r>
              <a:rPr lang="en-US" baseline="0" dirty="0"/>
              <a:t>averaging 2.5 stories on fine grained lot pattern</a:t>
            </a:r>
          </a:p>
          <a:p>
            <a:r>
              <a:rPr lang="en-US" dirty="0"/>
              <a:t>Largest concentration of Individually Listed Historic Properties in Portland</a:t>
            </a:r>
          </a:p>
          <a:p>
            <a:r>
              <a:rPr lang="en-US" dirty="0"/>
              <a:t>This proposal would place overly large buildings on the site, driving a wedge into the center of the neighborhood and breaking up the continuity and cohesiveness</a:t>
            </a:r>
          </a:p>
          <a:p>
            <a:pPr marL="0" indent="0">
              <a:buNone/>
            </a:pPr>
            <a:endParaRPr lang="en-US" dirty="0"/>
          </a:p>
        </p:txBody>
      </p:sp>
      <p:sp>
        <p:nvSpPr>
          <p:cNvPr id="4" name="Slide Number Placeholder 3">
            <a:extLst>
              <a:ext uri="{FF2B5EF4-FFF2-40B4-BE49-F238E27FC236}">
                <a16:creationId xmlns:a16="http://schemas.microsoft.com/office/drawing/2014/main" id="{81F533C4-5D60-4A6E-9BB4-37573A74D462}"/>
              </a:ext>
            </a:extLst>
          </p:cNvPr>
          <p:cNvSpPr>
            <a:spLocks noGrp="1"/>
          </p:cNvSpPr>
          <p:nvPr>
            <p:ph type="sldNum" sz="quarter" idx="12"/>
          </p:nvPr>
        </p:nvSpPr>
        <p:spPr/>
        <p:txBody>
          <a:bodyPr/>
          <a:lstStyle/>
          <a:p>
            <a:fld id="{511DB74C-5F71-4375-BF00-34DF30BDC08F}" type="slidenum">
              <a:rPr lang="en-US" smtClean="0"/>
              <a:t>12</a:t>
            </a:fld>
            <a:endParaRPr lang="en-US"/>
          </a:p>
        </p:txBody>
      </p:sp>
    </p:spTree>
    <p:extLst>
      <p:ext uri="{BB962C8B-B14F-4D97-AF65-F5344CB8AC3E}">
        <p14:creationId xmlns:p14="http://schemas.microsoft.com/office/powerpoint/2010/main" val="128644870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679243" cy="1463675"/>
          </a:xfrm>
        </p:spPr>
        <p:txBody>
          <a:bodyPr>
            <a:normAutofit fontScale="90000"/>
          </a:bodyPr>
          <a:lstStyle/>
          <a:p>
            <a:r>
              <a:rPr lang="en-US" sz="4900" b="1" u="sng" dirty="0">
                <a:latin typeface="+mn-lt"/>
              </a:rPr>
              <a:t>Overview</a:t>
            </a:r>
            <a:br>
              <a:rPr lang="en-US" sz="4900" b="1" u="sng" dirty="0">
                <a:latin typeface="+mn-lt"/>
              </a:rPr>
            </a:br>
            <a:r>
              <a:rPr lang="en-US" sz="1200" b="1" u="sng" dirty="0">
                <a:latin typeface="+mn-lt"/>
              </a:rPr>
              <a:t> </a:t>
            </a:r>
            <a:br>
              <a:rPr lang="en-US" dirty="0"/>
            </a:br>
            <a:r>
              <a:rPr lang="en-US" b="1" dirty="0">
                <a:latin typeface="+mn-lt"/>
              </a:rPr>
              <a:t>We request that you deny the proposal.</a:t>
            </a:r>
          </a:p>
        </p:txBody>
      </p:sp>
      <p:sp>
        <p:nvSpPr>
          <p:cNvPr id="3" name="Content Placeholder 2"/>
          <p:cNvSpPr>
            <a:spLocks noGrp="1"/>
          </p:cNvSpPr>
          <p:nvPr>
            <p:ph idx="1"/>
          </p:nvPr>
        </p:nvSpPr>
        <p:spPr>
          <a:xfrm>
            <a:off x="838200" y="1943100"/>
            <a:ext cx="10515600" cy="4784271"/>
          </a:xfrm>
        </p:spPr>
        <p:txBody>
          <a:bodyPr>
            <a:normAutofit/>
          </a:bodyPr>
          <a:lstStyle/>
          <a:p>
            <a:r>
              <a:rPr lang="en-US" b="1" dirty="0"/>
              <a:t>Immediate Neighborhood a unique slice of Portland </a:t>
            </a:r>
          </a:p>
          <a:p>
            <a:endParaRPr lang="en-US" sz="1000" b="1" dirty="0"/>
          </a:p>
          <a:p>
            <a:r>
              <a:rPr lang="en-US" b="1" dirty="0">
                <a:solidFill>
                  <a:srgbClr val="0070C0"/>
                </a:solidFill>
              </a:rPr>
              <a:t>Approval criteria are not met</a:t>
            </a:r>
          </a:p>
          <a:p>
            <a:pPr lvl="1"/>
            <a:r>
              <a:rPr lang="en-US" i="1" dirty="0">
                <a:solidFill>
                  <a:srgbClr val="0070C0"/>
                </a:solidFill>
              </a:rPr>
              <a:t>Historic Alphabet District Guidelines #2 and #3 and Community Design Guidelines P1, P2, D6 and D7</a:t>
            </a:r>
          </a:p>
          <a:p>
            <a:pPr lvl="1"/>
            <a:endParaRPr lang="en-US" sz="1000" i="1" dirty="0"/>
          </a:p>
          <a:p>
            <a:r>
              <a:rPr lang="en-US" b="1" dirty="0"/>
              <a:t>Procedural errors were made</a:t>
            </a:r>
          </a:p>
          <a:p>
            <a:pPr lvl="1"/>
            <a:r>
              <a:rPr lang="en-US" i="1" dirty="0"/>
              <a:t>Five errors identified</a:t>
            </a:r>
          </a:p>
          <a:p>
            <a:pPr lvl="1"/>
            <a:endParaRPr lang="en-US" sz="1000" i="1" dirty="0"/>
          </a:p>
          <a:p>
            <a:r>
              <a:rPr lang="en-US" b="1" dirty="0"/>
              <a:t>Condition requested</a:t>
            </a:r>
          </a:p>
          <a:p>
            <a:pPr lvl="1"/>
            <a:r>
              <a:rPr lang="en-US" i="1" dirty="0"/>
              <a:t>Limit development on this site to affordable housing for persons at 60% of median family income (MFI).</a:t>
            </a:r>
          </a:p>
        </p:txBody>
      </p:sp>
      <p:sp>
        <p:nvSpPr>
          <p:cNvPr id="4" name="Slide Number Placeholder 3">
            <a:extLst>
              <a:ext uri="{FF2B5EF4-FFF2-40B4-BE49-F238E27FC236}">
                <a16:creationId xmlns:a16="http://schemas.microsoft.com/office/drawing/2014/main" id="{8F71AA3E-B0CF-4FD5-9A5A-98401C851D7D}"/>
              </a:ext>
            </a:extLst>
          </p:cNvPr>
          <p:cNvSpPr>
            <a:spLocks noGrp="1"/>
          </p:cNvSpPr>
          <p:nvPr>
            <p:ph type="sldNum" sz="quarter" idx="12"/>
          </p:nvPr>
        </p:nvSpPr>
        <p:spPr/>
        <p:txBody>
          <a:bodyPr/>
          <a:lstStyle/>
          <a:p>
            <a:fld id="{511DB74C-5F71-4375-BF00-34DF30BDC08F}" type="slidenum">
              <a:rPr lang="en-US" smtClean="0"/>
              <a:t>13</a:t>
            </a:fld>
            <a:endParaRPr lang="en-US" dirty="0"/>
          </a:p>
        </p:txBody>
      </p:sp>
    </p:spTree>
    <p:extLst>
      <p:ext uri="{BB962C8B-B14F-4D97-AF65-F5344CB8AC3E}">
        <p14:creationId xmlns:p14="http://schemas.microsoft.com/office/powerpoint/2010/main" val="150776370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113" y="365125"/>
            <a:ext cx="10602687" cy="1071789"/>
          </a:xfrm>
        </p:spPr>
        <p:txBody>
          <a:bodyPr/>
          <a:lstStyle/>
          <a:p>
            <a:r>
              <a:rPr lang="en-US" b="1" dirty="0"/>
              <a:t>Approval Criteria:</a:t>
            </a:r>
            <a:endParaRPr lang="en-US" b="1" u="sng" dirty="0"/>
          </a:p>
        </p:txBody>
      </p:sp>
      <p:sp>
        <p:nvSpPr>
          <p:cNvPr id="3" name="Content Placeholder 2"/>
          <p:cNvSpPr>
            <a:spLocks noGrp="1"/>
          </p:cNvSpPr>
          <p:nvPr>
            <p:ph idx="1"/>
          </p:nvPr>
        </p:nvSpPr>
        <p:spPr>
          <a:xfrm>
            <a:off x="751114" y="1436914"/>
            <a:ext cx="10689774" cy="5210629"/>
          </a:xfrm>
        </p:spPr>
        <p:txBody>
          <a:bodyPr>
            <a:normAutofit/>
          </a:bodyPr>
          <a:lstStyle/>
          <a:p>
            <a:pPr marL="0" indent="0">
              <a:buNone/>
            </a:pPr>
            <a:r>
              <a:rPr lang="en-US" sz="3600" b="1" dirty="0"/>
              <a:t>Historic Alphabet District Guideline #2:</a:t>
            </a:r>
          </a:p>
          <a:p>
            <a:pPr marL="0" indent="0">
              <a:buNone/>
            </a:pPr>
            <a:endParaRPr lang="en-US" b="1" dirty="0"/>
          </a:p>
          <a:p>
            <a:pPr marL="0" indent="0">
              <a:buNone/>
            </a:pPr>
            <a:r>
              <a:rPr lang="en-US" sz="3200" b="1" dirty="0"/>
              <a:t>Differentiate new from old.  </a:t>
            </a:r>
            <a:r>
              <a:rPr lang="en-US" sz="3200" dirty="0"/>
              <a:t>New additions, exterior alterations, or related new construction will retain historic materials that characterize a property to the extent practicable . . . The design of new construction will be compatible with the historic qualities of the district as identified in the Historic Context Statement.</a:t>
            </a:r>
          </a:p>
          <a:p>
            <a:pPr lvl="1"/>
            <a:endParaRPr lang="en-US" sz="1800" dirty="0"/>
          </a:p>
        </p:txBody>
      </p:sp>
      <p:sp>
        <p:nvSpPr>
          <p:cNvPr id="4" name="Slide Number Placeholder 3">
            <a:extLst>
              <a:ext uri="{FF2B5EF4-FFF2-40B4-BE49-F238E27FC236}">
                <a16:creationId xmlns:a16="http://schemas.microsoft.com/office/drawing/2014/main" id="{891F37B8-4452-4710-A824-2EB2AFE7D3A1}"/>
              </a:ext>
            </a:extLst>
          </p:cNvPr>
          <p:cNvSpPr>
            <a:spLocks noGrp="1"/>
          </p:cNvSpPr>
          <p:nvPr>
            <p:ph type="sldNum" sz="quarter" idx="12"/>
          </p:nvPr>
        </p:nvSpPr>
        <p:spPr/>
        <p:txBody>
          <a:bodyPr/>
          <a:lstStyle/>
          <a:p>
            <a:fld id="{511DB74C-5F71-4375-BF00-34DF30BDC08F}" type="slidenum">
              <a:rPr lang="en-US" smtClean="0"/>
              <a:t>14</a:t>
            </a:fld>
            <a:endParaRPr lang="en-US" dirty="0"/>
          </a:p>
        </p:txBody>
      </p:sp>
    </p:spTree>
    <p:extLst>
      <p:ext uri="{BB962C8B-B14F-4D97-AF65-F5344CB8AC3E}">
        <p14:creationId xmlns:p14="http://schemas.microsoft.com/office/powerpoint/2010/main" val="45194083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3" y="365125"/>
            <a:ext cx="11005457" cy="1071789"/>
          </a:xfrm>
        </p:spPr>
        <p:txBody>
          <a:bodyPr/>
          <a:lstStyle/>
          <a:p>
            <a:r>
              <a:rPr lang="en-US" b="1" dirty="0"/>
              <a:t>Approval Criteria </a:t>
            </a:r>
            <a:r>
              <a:rPr lang="en-US" b="1" u="sng" dirty="0"/>
              <a:t>not met</a:t>
            </a:r>
          </a:p>
        </p:txBody>
      </p:sp>
      <p:sp>
        <p:nvSpPr>
          <p:cNvPr id="3" name="Content Placeholder 2"/>
          <p:cNvSpPr>
            <a:spLocks noGrp="1"/>
          </p:cNvSpPr>
          <p:nvPr>
            <p:ph idx="1"/>
          </p:nvPr>
        </p:nvSpPr>
        <p:spPr>
          <a:xfrm>
            <a:off x="348343" y="1436913"/>
            <a:ext cx="11408227" cy="5210629"/>
          </a:xfrm>
        </p:spPr>
        <p:txBody>
          <a:bodyPr>
            <a:normAutofit/>
          </a:bodyPr>
          <a:lstStyle/>
          <a:p>
            <a:pPr marL="0" indent="0">
              <a:buNone/>
            </a:pPr>
            <a:r>
              <a:rPr lang="en-US" dirty="0"/>
              <a:t>4-story South Addition and 6-story North Building do not complement scale or characterize the Buck-Prager and adjacent historic structures (all small structures described in historic context statement) </a:t>
            </a:r>
          </a:p>
          <a:p>
            <a:pPr marL="0" indent="0">
              <a:buNone/>
            </a:pPr>
            <a:r>
              <a:rPr lang="en-US" dirty="0"/>
              <a:t>Incompatible feature examples:</a:t>
            </a:r>
          </a:p>
          <a:p>
            <a:r>
              <a:rPr lang="en-US" sz="2400" dirty="0"/>
              <a:t>Both new structures are large, blocky </a:t>
            </a:r>
          </a:p>
          <a:p>
            <a:pPr marL="0" indent="0">
              <a:buNone/>
            </a:pPr>
            <a:r>
              <a:rPr lang="en-US" sz="2400" dirty="0"/>
              <a:t>    buildings amid small detached, </a:t>
            </a:r>
          </a:p>
          <a:p>
            <a:pPr marL="0" indent="0">
              <a:buNone/>
            </a:pPr>
            <a:r>
              <a:rPr lang="en-US" sz="2400" dirty="0"/>
              <a:t>    highly articulated houses.</a:t>
            </a:r>
          </a:p>
          <a:p>
            <a:r>
              <a:rPr lang="en-US" sz="2400" dirty="0"/>
              <a:t> Set-backs: 13 inches on Hoyt; </a:t>
            </a:r>
          </a:p>
          <a:p>
            <a:pPr marL="0" indent="0">
              <a:buNone/>
            </a:pPr>
            <a:r>
              <a:rPr lang="en-US" sz="2400" dirty="0"/>
              <a:t>    42 inches on Irving</a:t>
            </a:r>
          </a:p>
          <a:p>
            <a:r>
              <a:rPr lang="en-US" sz="2400" dirty="0"/>
              <a:t>South Addition’s faux Juliet </a:t>
            </a:r>
          </a:p>
          <a:p>
            <a:pPr marL="0" indent="0">
              <a:buNone/>
            </a:pPr>
            <a:r>
              <a:rPr lang="en-US" sz="2400" dirty="0"/>
              <a:t>    balconies</a:t>
            </a:r>
          </a:p>
        </p:txBody>
      </p:sp>
      <p:pic>
        <p:nvPicPr>
          <p:cNvPr id="4" name="Picture 3"/>
          <p:cNvPicPr>
            <a:picLocks noChangeAspect="1"/>
          </p:cNvPicPr>
          <p:nvPr/>
        </p:nvPicPr>
        <p:blipFill>
          <a:blip r:embed="rId3"/>
          <a:stretch>
            <a:fillRect/>
          </a:stretch>
        </p:blipFill>
        <p:spPr>
          <a:xfrm>
            <a:off x="5213392" y="4066561"/>
            <a:ext cx="6630265" cy="2307772"/>
          </a:xfrm>
          <a:prstGeom prst="rect">
            <a:avLst/>
          </a:prstGeom>
          <a:ln>
            <a:noFill/>
          </a:ln>
          <a:effectLst>
            <a:outerShdw blurRad="190500" algn="tl" rotWithShape="0">
              <a:srgbClr val="000000">
                <a:alpha val="70000"/>
              </a:srgbClr>
            </a:outerShdw>
          </a:effectLst>
        </p:spPr>
      </p:pic>
      <p:sp>
        <p:nvSpPr>
          <p:cNvPr id="5" name="Slide Number Placeholder 4">
            <a:extLst>
              <a:ext uri="{FF2B5EF4-FFF2-40B4-BE49-F238E27FC236}">
                <a16:creationId xmlns:a16="http://schemas.microsoft.com/office/drawing/2014/main" id="{B0B52A9C-32EF-4F23-8F8A-E2F49FF5EA0C}"/>
              </a:ext>
            </a:extLst>
          </p:cNvPr>
          <p:cNvSpPr>
            <a:spLocks noGrp="1"/>
          </p:cNvSpPr>
          <p:nvPr>
            <p:ph type="sldNum" sz="quarter" idx="12"/>
          </p:nvPr>
        </p:nvSpPr>
        <p:spPr/>
        <p:txBody>
          <a:bodyPr/>
          <a:lstStyle/>
          <a:p>
            <a:fld id="{511DB74C-5F71-4375-BF00-34DF30BDC08F}" type="slidenum">
              <a:rPr lang="en-US" smtClean="0"/>
              <a:t>15</a:t>
            </a:fld>
            <a:endParaRPr lang="en-US" dirty="0"/>
          </a:p>
        </p:txBody>
      </p:sp>
    </p:spTree>
    <p:extLst>
      <p:ext uri="{BB962C8B-B14F-4D97-AF65-F5344CB8AC3E}">
        <p14:creationId xmlns:p14="http://schemas.microsoft.com/office/powerpoint/2010/main" val="363349870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3" y="365125"/>
            <a:ext cx="11005457" cy="1071789"/>
          </a:xfrm>
        </p:spPr>
        <p:txBody>
          <a:bodyPr/>
          <a:lstStyle/>
          <a:p>
            <a:r>
              <a:rPr lang="en-US" b="1" dirty="0"/>
              <a:t>Approval Criteria </a:t>
            </a:r>
            <a:r>
              <a:rPr lang="en-US" b="1" u="sng" dirty="0"/>
              <a:t>not met</a:t>
            </a:r>
            <a:r>
              <a:rPr lang="en-US" b="1" dirty="0"/>
              <a:t> (Continued):</a:t>
            </a:r>
          </a:p>
        </p:txBody>
      </p:sp>
      <p:sp>
        <p:nvSpPr>
          <p:cNvPr id="3" name="Content Placeholder 2"/>
          <p:cNvSpPr>
            <a:spLocks noGrp="1"/>
          </p:cNvSpPr>
          <p:nvPr>
            <p:ph idx="1"/>
          </p:nvPr>
        </p:nvSpPr>
        <p:spPr>
          <a:xfrm>
            <a:off x="348343" y="1436913"/>
            <a:ext cx="11408227" cy="5239657"/>
          </a:xfrm>
        </p:spPr>
        <p:txBody>
          <a:bodyPr>
            <a:normAutofit lnSpcReduction="10000"/>
          </a:bodyPr>
          <a:lstStyle/>
          <a:p>
            <a:pPr marL="0" indent="0">
              <a:buNone/>
            </a:pPr>
            <a:r>
              <a:rPr lang="en-US" dirty="0"/>
              <a:t>13 adjacent structures are individually listed on National Register and highlighted on pages 15-21 of </a:t>
            </a:r>
            <a:r>
              <a:rPr lang="en-US" b="1" dirty="0"/>
              <a:t>NW Historic Context Statement</a:t>
            </a:r>
            <a:r>
              <a:rPr lang="en-US" dirty="0"/>
              <a:t>; decision makes no mention of this important and most relevant context.</a:t>
            </a:r>
          </a:p>
          <a:p>
            <a:pPr marL="0" indent="0">
              <a:buNone/>
            </a:pPr>
            <a:endParaRPr lang="en-US" sz="1400" dirty="0"/>
          </a:p>
          <a:p>
            <a:pPr marL="457200" lvl="1" indent="0">
              <a:buNone/>
            </a:pPr>
            <a:r>
              <a:rPr lang="en-US" sz="2200" i="1" dirty="0"/>
              <a:t>“In 1884, the Couch family developed </a:t>
            </a:r>
            <a:r>
              <a:rPr lang="en-US" sz="2200" i="1" dirty="0" err="1"/>
              <a:t>rowhouses</a:t>
            </a:r>
            <a:r>
              <a:rPr lang="en-US" sz="2200" i="1" dirty="0"/>
              <a:t> on the block between I, J, 17th, and 18th Streets.  These narrow frame houses [were] built in the Queen Anne style . . .In 1890, Herman </a:t>
            </a:r>
            <a:r>
              <a:rPr lang="en-US" sz="2200" i="1" dirty="0" err="1"/>
              <a:t>Trenkmann</a:t>
            </a:r>
            <a:r>
              <a:rPr lang="en-US" sz="2200" i="1" dirty="0"/>
              <a:t>, a contractor, constructed eight identical frame houses in the Queen Anne/Eastlake style at NW 17th and Hoyt. . . .In 1893, David Campbell built six brick </a:t>
            </a:r>
            <a:r>
              <a:rPr lang="en-US" sz="2200" i="1" dirty="0" err="1"/>
              <a:t>rowhouses</a:t>
            </a:r>
            <a:r>
              <a:rPr lang="en-US" sz="2200" i="1" dirty="0"/>
              <a:t> on the same block as the Couch family . . .properties.” [page 15]  </a:t>
            </a:r>
            <a:r>
              <a:rPr lang="en-US" sz="2200" dirty="0"/>
              <a:t>All of these surrounding properties were among the first houses built as rentals (also called "investment properties"), beginning a new trend.  They were followed by construction of the </a:t>
            </a:r>
            <a:r>
              <a:rPr lang="en-US" sz="2200" dirty="0" err="1"/>
              <a:t>fourplex</a:t>
            </a:r>
            <a:r>
              <a:rPr lang="en-US" sz="2200" dirty="0"/>
              <a:t> on the southwest corner of NW 18th and Hoyt and the </a:t>
            </a:r>
            <a:r>
              <a:rPr lang="en-US" sz="2200" dirty="0" err="1"/>
              <a:t>rowhouses</a:t>
            </a:r>
            <a:r>
              <a:rPr lang="en-US" sz="2200" dirty="0"/>
              <a:t> on NW </a:t>
            </a:r>
            <a:r>
              <a:rPr lang="en-US" sz="2200" dirty="0" err="1"/>
              <a:t>Glisan</a:t>
            </a:r>
            <a:r>
              <a:rPr lang="en-US" sz="2200" dirty="0"/>
              <a:t> and 16th.</a:t>
            </a:r>
          </a:p>
          <a:p>
            <a:pPr marL="457200" lvl="1" indent="0">
              <a:buNone/>
            </a:pPr>
            <a:endParaRPr lang="en-US" sz="1100" i="1" dirty="0"/>
          </a:p>
          <a:p>
            <a:pPr marL="457200" lvl="1" indent="0">
              <a:buNone/>
            </a:pPr>
            <a:r>
              <a:rPr lang="en-US" sz="2200" i="1" dirty="0"/>
              <a:t>“One of the first Scandinavian institutions to relocate [to Northwest] was the Immanuel Swedish Evangelical Lutheran Church.  In 1906 it moved . . .to its present-day location at the corner of 19th and Irving Streets.  The First Norwegian-Danish Methodist Episcopal Church followed  . . . in 1910, it moved to its current site at 607-611 NW 18th Avenue. “ [page 21] </a:t>
            </a:r>
          </a:p>
        </p:txBody>
      </p:sp>
      <p:sp>
        <p:nvSpPr>
          <p:cNvPr id="4" name="Slide Number Placeholder 3">
            <a:extLst>
              <a:ext uri="{FF2B5EF4-FFF2-40B4-BE49-F238E27FC236}">
                <a16:creationId xmlns:a16="http://schemas.microsoft.com/office/drawing/2014/main" id="{A02839A3-ADE2-416A-B6AC-5863652093AD}"/>
              </a:ext>
            </a:extLst>
          </p:cNvPr>
          <p:cNvSpPr>
            <a:spLocks noGrp="1"/>
          </p:cNvSpPr>
          <p:nvPr>
            <p:ph type="sldNum" sz="quarter" idx="12"/>
          </p:nvPr>
        </p:nvSpPr>
        <p:spPr/>
        <p:txBody>
          <a:bodyPr/>
          <a:lstStyle/>
          <a:p>
            <a:fld id="{511DB74C-5F71-4375-BF00-34DF30BDC08F}" type="slidenum">
              <a:rPr lang="en-US" smtClean="0"/>
              <a:t>16</a:t>
            </a:fld>
            <a:endParaRPr lang="en-US" dirty="0"/>
          </a:p>
        </p:txBody>
      </p:sp>
    </p:spTree>
    <p:extLst>
      <p:ext uri="{BB962C8B-B14F-4D97-AF65-F5344CB8AC3E}">
        <p14:creationId xmlns:p14="http://schemas.microsoft.com/office/powerpoint/2010/main" val="380515093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3" y="93242"/>
            <a:ext cx="11005457" cy="1071789"/>
          </a:xfrm>
        </p:spPr>
        <p:txBody>
          <a:bodyPr/>
          <a:lstStyle/>
          <a:p>
            <a:r>
              <a:rPr lang="en-US" b="1" dirty="0"/>
              <a:t>Approval Criteria</a:t>
            </a:r>
          </a:p>
        </p:txBody>
      </p:sp>
      <p:sp>
        <p:nvSpPr>
          <p:cNvPr id="3" name="Content Placeholder 2"/>
          <p:cNvSpPr>
            <a:spLocks noGrp="1"/>
          </p:cNvSpPr>
          <p:nvPr>
            <p:ph idx="1"/>
          </p:nvPr>
        </p:nvSpPr>
        <p:spPr>
          <a:xfrm>
            <a:off x="348343" y="1132345"/>
            <a:ext cx="11550889" cy="3393711"/>
          </a:xfrm>
        </p:spPr>
        <p:txBody>
          <a:bodyPr>
            <a:normAutofit lnSpcReduction="10000"/>
          </a:bodyPr>
          <a:lstStyle/>
          <a:p>
            <a:pPr marL="0" indent="0">
              <a:buNone/>
            </a:pPr>
            <a:r>
              <a:rPr lang="en-US" sz="3900" b="1" dirty="0"/>
              <a:t>Historic Alphabet District Guideline #3:</a:t>
            </a:r>
            <a:r>
              <a:rPr lang="en-US" b="1" dirty="0"/>
              <a:t> </a:t>
            </a:r>
            <a:r>
              <a:rPr lang="en-US" sz="3600" b="1" dirty="0"/>
              <a:t>Hierarchy of Compatibility. </a:t>
            </a:r>
            <a:endParaRPr lang="en-US" b="1" dirty="0"/>
          </a:p>
          <a:p>
            <a:pPr marL="0" indent="0">
              <a:buNone/>
            </a:pPr>
            <a:r>
              <a:rPr lang="en-US" dirty="0"/>
              <a:t>Exterior alterations and additions will be designed to be compatible primarily with the original resource, secondarily with adjacent properties, and finally, if located within a historic or conservation district, with the rest of the District.  Where practical, compatibility will be pursued on all three levels. New development will seek to incorporate design themes characteristic of similar buildings in the Historic District. </a:t>
            </a:r>
          </a:p>
          <a:p>
            <a:pPr marR="0" indent="0">
              <a:lnSpc>
                <a:spcPct val="107000"/>
              </a:lnSpc>
              <a:spcBef>
                <a:spcPts val="0"/>
              </a:spcBef>
              <a:spcAft>
                <a:spcPts val="0"/>
              </a:spcAft>
              <a:buNone/>
            </a:pPr>
            <a:endParaRPr lang="en-US" sz="1000" b="1" dirty="0"/>
          </a:p>
          <a:p>
            <a:pPr marL="0" indent="0">
              <a:buNone/>
            </a:pPr>
            <a:endParaRPr lang="en-US" b="1" dirty="0"/>
          </a:p>
        </p:txBody>
      </p:sp>
      <p:sp>
        <p:nvSpPr>
          <p:cNvPr id="4" name="TextBox 3">
            <a:extLst>
              <a:ext uri="{FF2B5EF4-FFF2-40B4-BE49-F238E27FC236}">
                <a16:creationId xmlns:a16="http://schemas.microsoft.com/office/drawing/2014/main" id="{7BD0E9D9-75C7-4991-A21B-93380870354A}"/>
              </a:ext>
            </a:extLst>
          </p:cNvPr>
          <p:cNvSpPr txBox="1"/>
          <p:nvPr/>
        </p:nvSpPr>
        <p:spPr>
          <a:xfrm>
            <a:off x="578224" y="4607172"/>
            <a:ext cx="8382000" cy="191597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742950" indent="-457200">
              <a:lnSpc>
                <a:spcPct val="107000"/>
              </a:lnSpc>
            </a:pPr>
            <a:r>
              <a:rPr lang="en-US" sz="2800" dirty="0">
                <a:latin typeface="Calibri" panose="020F0502020204030204" pitchFamily="34" charset="0"/>
                <a:ea typeface="Calibri" panose="020F0502020204030204" pitchFamily="34" charset="0"/>
                <a:cs typeface="Times New Roman" panose="02020603050405020304" pitchFamily="18" charset="0"/>
              </a:rPr>
              <a:t>This guideline mandates a clear hierarchy:  </a:t>
            </a:r>
          </a:p>
          <a:p>
            <a:pPr marL="742950" marR="0" indent="-457200">
              <a:lnSpc>
                <a:spcPct val="107000"/>
              </a:lnSpc>
              <a:spcBef>
                <a:spcPts val="0"/>
              </a:spcBef>
              <a:spcAft>
                <a:spcPts val="0"/>
              </a:spcAft>
              <a:buFont typeface="+mj-lt"/>
              <a:buAutoNum type="arabicPeriod"/>
            </a:pP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i="1" u="sng" dirty="0">
                <a:latin typeface="Calibri" panose="020F0502020204030204" pitchFamily="34" charset="0"/>
                <a:ea typeface="Calibri" panose="020F0502020204030204" pitchFamily="34" charset="0"/>
                <a:cs typeface="Times New Roman" panose="02020603050405020304" pitchFamily="18" charset="0"/>
              </a:rPr>
              <a:t>primary</a:t>
            </a:r>
            <a:r>
              <a:rPr lang="en-US" sz="2800" i="1" dirty="0">
                <a:latin typeface="Calibri" panose="020F0502020204030204" pitchFamily="34" charset="0"/>
                <a:ea typeface="Calibri" panose="020F0502020204030204" pitchFamily="34" charset="0"/>
                <a:cs typeface="Times New Roman" panose="02020603050405020304" pitchFamily="18" charset="0"/>
              </a:rPr>
              <a:t> compatibility with the original resource</a:t>
            </a:r>
            <a:r>
              <a:rPr lang="en-US" sz="2800" dirty="0">
                <a:latin typeface="Calibri" panose="020F0502020204030204" pitchFamily="34" charset="0"/>
                <a:ea typeface="Calibri" panose="020F0502020204030204" pitchFamily="34" charset="0"/>
                <a:cs typeface="Times New Roman" panose="02020603050405020304" pitchFamily="18" charset="0"/>
              </a:rPr>
              <a:t>,  </a:t>
            </a:r>
          </a:p>
          <a:p>
            <a:pPr marL="742950" indent="-457200">
              <a:lnSpc>
                <a:spcPct val="107000"/>
              </a:lnSpc>
              <a:buFont typeface="+mj-lt"/>
              <a:buAutoNum type="arabicPeriod"/>
            </a:pPr>
            <a:r>
              <a:rPr lang="en-US" sz="2800" i="1" dirty="0">
                <a:latin typeface="Calibri" panose="020F0502020204030204" pitchFamily="34" charset="0"/>
                <a:ea typeface="Calibri" panose="020F0502020204030204" pitchFamily="34" charset="0"/>
                <a:cs typeface="Times New Roman" panose="02020603050405020304" pitchFamily="18" charset="0"/>
              </a:rPr>
              <a:t> </a:t>
            </a:r>
            <a:r>
              <a:rPr lang="en-US" sz="2800" i="1" u="sng" dirty="0">
                <a:latin typeface="Calibri" panose="020F0502020204030204" pitchFamily="34" charset="0"/>
                <a:ea typeface="Calibri" panose="020F0502020204030204" pitchFamily="34" charset="0"/>
                <a:cs typeface="Times New Roman" panose="02020603050405020304" pitchFamily="18" charset="0"/>
              </a:rPr>
              <a:t>secondary</a:t>
            </a:r>
            <a:r>
              <a:rPr lang="en-US" sz="2800" i="1" dirty="0">
                <a:latin typeface="Calibri" panose="020F0502020204030204" pitchFamily="34" charset="0"/>
                <a:ea typeface="Calibri" panose="020F0502020204030204" pitchFamily="34" charset="0"/>
                <a:cs typeface="Times New Roman" panose="02020603050405020304" pitchFamily="18" charset="0"/>
              </a:rPr>
              <a:t> compatibility with adjacent properties, </a:t>
            </a:r>
          </a:p>
          <a:p>
            <a:pPr marL="742950" indent="-457200">
              <a:lnSpc>
                <a:spcPct val="107000"/>
              </a:lnSpc>
              <a:buFont typeface="+mj-lt"/>
              <a:buAutoNum type="arabicPeriod"/>
            </a:pPr>
            <a:r>
              <a:rPr lang="en-US" sz="2800" i="1" u="sng" dirty="0">
                <a:latin typeface="Calibri" panose="020F0502020204030204" pitchFamily="34" charset="0"/>
                <a:ea typeface="Calibri" panose="020F0502020204030204" pitchFamily="34" charset="0"/>
                <a:cs typeface="Times New Roman" panose="02020603050405020304" pitchFamily="18" charset="0"/>
              </a:rPr>
              <a:t>finally</a:t>
            </a:r>
            <a:r>
              <a:rPr lang="en-US" sz="2800" i="1" dirty="0">
                <a:latin typeface="Calibri" panose="020F0502020204030204" pitchFamily="34" charset="0"/>
                <a:ea typeface="Calibri" panose="020F0502020204030204" pitchFamily="34" charset="0"/>
                <a:cs typeface="Times New Roman" panose="02020603050405020304" pitchFamily="18" charset="0"/>
              </a:rPr>
              <a:t> … compatibility with the rest of the district.  </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8080CE15-B20E-443C-A1E4-5E0ED7721D6A}"/>
              </a:ext>
            </a:extLst>
          </p:cNvPr>
          <p:cNvSpPr>
            <a:spLocks noGrp="1"/>
          </p:cNvSpPr>
          <p:nvPr>
            <p:ph type="sldNum" sz="quarter" idx="12"/>
          </p:nvPr>
        </p:nvSpPr>
        <p:spPr/>
        <p:txBody>
          <a:bodyPr/>
          <a:lstStyle/>
          <a:p>
            <a:fld id="{511DB74C-5F71-4375-BF00-34DF30BDC08F}" type="slidenum">
              <a:rPr lang="en-US" smtClean="0"/>
              <a:t>17</a:t>
            </a:fld>
            <a:endParaRPr lang="en-US" dirty="0"/>
          </a:p>
        </p:txBody>
      </p:sp>
    </p:spTree>
    <p:extLst>
      <p:ext uri="{BB962C8B-B14F-4D97-AF65-F5344CB8AC3E}">
        <p14:creationId xmlns:p14="http://schemas.microsoft.com/office/powerpoint/2010/main" val="154832090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468" y="187980"/>
            <a:ext cx="11005457" cy="1071789"/>
          </a:xfrm>
        </p:spPr>
        <p:txBody>
          <a:bodyPr/>
          <a:lstStyle/>
          <a:p>
            <a:r>
              <a:rPr lang="en-US" b="1" dirty="0"/>
              <a:t>Approval Criteria </a:t>
            </a:r>
            <a:r>
              <a:rPr lang="en-US" b="1" u="sng" dirty="0"/>
              <a:t>not met</a:t>
            </a:r>
            <a:endParaRPr lang="en-US" b="1" dirty="0"/>
          </a:p>
        </p:txBody>
      </p:sp>
      <p:sp>
        <p:nvSpPr>
          <p:cNvPr id="3" name="Content Placeholder 2"/>
          <p:cNvSpPr>
            <a:spLocks noGrp="1"/>
          </p:cNvSpPr>
          <p:nvPr>
            <p:ph idx="1"/>
          </p:nvPr>
        </p:nvSpPr>
        <p:spPr>
          <a:xfrm>
            <a:off x="348342" y="1259769"/>
            <a:ext cx="8727925" cy="5387774"/>
          </a:xfrm>
        </p:spPr>
        <p:txBody>
          <a:bodyPr>
            <a:normAutofit/>
          </a:bodyPr>
          <a:lstStyle/>
          <a:p>
            <a:pPr marL="0" indent="0">
              <a:buNone/>
            </a:pPr>
            <a:r>
              <a:rPr lang="en-US" sz="3200" b="1" dirty="0">
                <a:effectLst/>
                <a:latin typeface="Calibri" panose="020F0502020204030204" pitchFamily="34" charset="0"/>
                <a:ea typeface="Calibri" panose="020F0502020204030204" pitchFamily="34" charset="0"/>
                <a:cs typeface="Times New Roman" panose="02020603050405020304" pitchFamily="18" charset="0"/>
              </a:rPr>
              <a:t>The findings erred in considering the North Building New Development:</a:t>
            </a:r>
          </a:p>
          <a:p>
            <a:pPr marL="0" indent="0">
              <a:buNone/>
            </a:pPr>
            <a:r>
              <a:rPr lang="en-US" sz="3200" b="1" dirty="0">
                <a:latin typeface="Calibri" panose="020F0502020204030204" pitchFamily="34" charset="0"/>
                <a:ea typeface="Calibri" panose="020F0502020204030204" pitchFamily="34" charset="0"/>
                <a:cs typeface="Times New Roman" panose="02020603050405020304" pitchFamily="18" charset="0"/>
              </a:rPr>
              <a:t>Using Zoning Code definitions, the North Building is an exterior alteration to a site that is already developed, and therefore must meet the hierarchy</a:t>
            </a:r>
          </a:p>
          <a:p>
            <a:pPr marL="0" indent="0">
              <a:buNone/>
            </a:pP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4000" b="1" dirty="0">
                <a:effectLst/>
                <a:latin typeface="Calibri" panose="020F0502020204030204" pitchFamily="34" charset="0"/>
                <a:ea typeface="Calibri" panose="020F0502020204030204" pitchFamily="34" charset="0"/>
                <a:cs typeface="Times New Roman" panose="02020603050405020304" pitchFamily="18" charset="0"/>
              </a:rPr>
              <a:t>Findings for the North Building:</a:t>
            </a:r>
          </a:p>
          <a:p>
            <a:r>
              <a:rPr lang="en-US" sz="3200" dirty="0">
                <a:latin typeface="Calibri" panose="020F0502020204030204" pitchFamily="34" charset="0"/>
                <a:ea typeface="Calibri" panose="020F0502020204030204" pitchFamily="34" charset="0"/>
                <a:cs typeface="Times New Roman" panose="02020603050405020304" pitchFamily="18" charset="0"/>
              </a:rPr>
              <a:t>I</a:t>
            </a:r>
            <a:r>
              <a:rPr lang="en-US" sz="3200" dirty="0">
                <a:effectLst/>
                <a:latin typeface="Calibri" panose="020F0502020204030204" pitchFamily="34" charset="0"/>
                <a:ea typeface="Calibri" panose="020F0502020204030204" pitchFamily="34" charset="0"/>
                <a:cs typeface="Times New Roman" panose="02020603050405020304" pitchFamily="18" charset="0"/>
              </a:rPr>
              <a:t>gnore scale and proportion compatibility with the original resource, and </a:t>
            </a:r>
          </a:p>
          <a:p>
            <a:r>
              <a:rPr lang="en-US" sz="3200" dirty="0">
                <a:latin typeface="Calibri" panose="020F0502020204030204" pitchFamily="34" charset="0"/>
                <a:ea typeface="Calibri" panose="020F0502020204030204" pitchFamily="34" charset="0"/>
                <a:cs typeface="Times New Roman" panose="02020603050405020304" pitchFamily="18" charset="0"/>
              </a:rPr>
              <a:t>I</a:t>
            </a:r>
            <a:r>
              <a:rPr lang="en-US" sz="3200" dirty="0">
                <a:effectLst/>
                <a:latin typeface="Calibri" panose="020F0502020204030204" pitchFamily="34" charset="0"/>
                <a:ea typeface="Calibri" panose="020F0502020204030204" pitchFamily="34" charset="0"/>
                <a:cs typeface="Times New Roman" panose="02020603050405020304" pitchFamily="18" charset="0"/>
              </a:rPr>
              <a:t>gnore compatibility with adjacent properties.</a:t>
            </a:r>
          </a:p>
          <a:p>
            <a:pPr marL="0" indent="0">
              <a:buNone/>
            </a:pPr>
            <a:endParaRPr lang="en-US" sz="2400" dirty="0"/>
          </a:p>
        </p:txBody>
      </p:sp>
      <p:pic>
        <p:nvPicPr>
          <p:cNvPr id="7" name="Picture 6">
            <a:extLst>
              <a:ext uri="{FF2B5EF4-FFF2-40B4-BE49-F238E27FC236}">
                <a16:creationId xmlns:a16="http://schemas.microsoft.com/office/drawing/2014/main" id="{E70331C1-AC46-4D10-98E9-4B3099E504B8}"/>
              </a:ext>
            </a:extLst>
          </p:cNvPr>
          <p:cNvPicPr/>
          <p:nvPr/>
        </p:nvPicPr>
        <p:blipFill>
          <a:blip r:embed="rId3"/>
          <a:stretch>
            <a:fillRect/>
          </a:stretch>
        </p:blipFill>
        <p:spPr>
          <a:xfrm>
            <a:off x="9221442" y="1259769"/>
            <a:ext cx="2622216" cy="5210629"/>
          </a:xfrm>
          <a:prstGeom prst="rect">
            <a:avLst/>
          </a:prstGeom>
          <a:ln>
            <a:noFill/>
          </a:ln>
          <a:effectLst>
            <a:outerShdw blurRad="190500" algn="tl" rotWithShape="0">
              <a:srgbClr val="000000">
                <a:alpha val="70000"/>
              </a:srgbClr>
            </a:outerShdw>
          </a:effectLst>
        </p:spPr>
      </p:pic>
      <p:sp>
        <p:nvSpPr>
          <p:cNvPr id="4" name="Slide Number Placeholder 3">
            <a:extLst>
              <a:ext uri="{FF2B5EF4-FFF2-40B4-BE49-F238E27FC236}">
                <a16:creationId xmlns:a16="http://schemas.microsoft.com/office/drawing/2014/main" id="{4C0DA9F9-4179-4C03-AA34-482C4050E312}"/>
              </a:ext>
            </a:extLst>
          </p:cNvPr>
          <p:cNvSpPr>
            <a:spLocks noGrp="1"/>
          </p:cNvSpPr>
          <p:nvPr>
            <p:ph type="sldNum" sz="quarter" idx="12"/>
          </p:nvPr>
        </p:nvSpPr>
        <p:spPr/>
        <p:txBody>
          <a:bodyPr/>
          <a:lstStyle/>
          <a:p>
            <a:fld id="{511DB74C-5F71-4375-BF00-34DF30BDC08F}" type="slidenum">
              <a:rPr lang="en-US" smtClean="0"/>
              <a:t>18</a:t>
            </a:fld>
            <a:endParaRPr lang="en-US" dirty="0"/>
          </a:p>
        </p:txBody>
      </p:sp>
    </p:spTree>
    <p:extLst>
      <p:ext uri="{BB962C8B-B14F-4D97-AF65-F5344CB8AC3E}">
        <p14:creationId xmlns:p14="http://schemas.microsoft.com/office/powerpoint/2010/main" val="140646797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1" y="0"/>
            <a:ext cx="11005457" cy="1071789"/>
          </a:xfrm>
        </p:spPr>
        <p:txBody>
          <a:bodyPr/>
          <a:lstStyle/>
          <a:p>
            <a:r>
              <a:rPr lang="en-US" b="1" dirty="0"/>
              <a:t>Approval Criteria </a:t>
            </a:r>
            <a:r>
              <a:rPr lang="en-US" b="1" u="sng" dirty="0"/>
              <a:t>not met</a:t>
            </a:r>
            <a:endParaRPr lang="en-US" b="1" dirty="0"/>
          </a:p>
        </p:txBody>
      </p:sp>
      <p:sp>
        <p:nvSpPr>
          <p:cNvPr id="3" name="Content Placeholder 2"/>
          <p:cNvSpPr>
            <a:spLocks noGrp="1"/>
          </p:cNvSpPr>
          <p:nvPr>
            <p:ph idx="1"/>
          </p:nvPr>
        </p:nvSpPr>
        <p:spPr>
          <a:xfrm>
            <a:off x="348341" y="850926"/>
            <a:ext cx="11277602" cy="2578074"/>
          </a:xfrm>
        </p:spPr>
        <p:style>
          <a:lnRef idx="2">
            <a:schemeClr val="dk1"/>
          </a:lnRef>
          <a:fillRef idx="1">
            <a:schemeClr val="lt1"/>
          </a:fillRef>
          <a:effectRef idx="0">
            <a:schemeClr val="dk1"/>
          </a:effectRef>
          <a:fontRef idx="minor">
            <a:schemeClr val="dk1"/>
          </a:fontRef>
        </p:style>
        <p:txBody>
          <a:bodyPr>
            <a:normAutofit/>
          </a:bodyPr>
          <a:lstStyle/>
          <a:p>
            <a:pPr marL="0" indent="0">
              <a:lnSpc>
                <a:spcPct val="100000"/>
              </a:lnSpc>
              <a:buNone/>
            </a:pPr>
            <a:r>
              <a:rPr lang="en-US" sz="2400" b="1" dirty="0"/>
              <a:t>The South Addition is not designed in a historically sensitive fashion.</a:t>
            </a:r>
          </a:p>
          <a:p>
            <a:pPr marL="179388" indent="-179388">
              <a:lnSpc>
                <a:spcPct val="80000"/>
              </a:lnSpc>
            </a:pPr>
            <a:r>
              <a:rPr lang="en-US" sz="2400" dirty="0"/>
              <a:t>incompatible scale/proportion</a:t>
            </a:r>
          </a:p>
          <a:p>
            <a:pPr marL="179388" indent="-179388">
              <a:lnSpc>
                <a:spcPct val="80000"/>
              </a:lnSpc>
            </a:pPr>
            <a:r>
              <a:rPr lang="en-US" sz="2400" dirty="0"/>
              <a:t>addition not set back/subordinate</a:t>
            </a:r>
          </a:p>
          <a:p>
            <a:pPr marL="179388" indent="-179388">
              <a:lnSpc>
                <a:spcPct val="80000"/>
              </a:lnSpc>
            </a:pPr>
            <a:r>
              <a:rPr lang="en-US" sz="2400" dirty="0"/>
              <a:t>different fenestration (windows) – </a:t>
            </a:r>
          </a:p>
          <a:p>
            <a:pPr marL="179388" indent="-179388">
              <a:lnSpc>
                <a:spcPct val="80000"/>
              </a:lnSpc>
              <a:buNone/>
            </a:pPr>
            <a:r>
              <a:rPr lang="en-US" sz="2400" dirty="0"/>
              <a:t>   major design feature.</a:t>
            </a:r>
          </a:p>
          <a:p>
            <a:pPr marL="179388" indent="-179388">
              <a:lnSpc>
                <a:spcPct val="80000"/>
              </a:lnSpc>
            </a:pPr>
            <a:r>
              <a:rPr lang="en-US" sz="2400" dirty="0"/>
              <a:t>not ‘fine-grained’ development</a:t>
            </a:r>
          </a:p>
        </p:txBody>
      </p:sp>
      <p:pic>
        <p:nvPicPr>
          <p:cNvPr id="5" name="Picture 4"/>
          <p:cNvPicPr>
            <a:picLocks noChangeAspect="1"/>
          </p:cNvPicPr>
          <p:nvPr/>
        </p:nvPicPr>
        <p:blipFill>
          <a:blip r:embed="rId3"/>
          <a:stretch>
            <a:fillRect/>
          </a:stretch>
        </p:blipFill>
        <p:spPr>
          <a:xfrm>
            <a:off x="7388506" y="1388490"/>
            <a:ext cx="3965292" cy="1813008"/>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980F7801-7790-4B30-B8BE-3E8FE7D8FFF4}"/>
              </a:ext>
            </a:extLst>
          </p:cNvPr>
          <p:cNvSpPr txBox="1"/>
          <p:nvPr/>
        </p:nvSpPr>
        <p:spPr>
          <a:xfrm>
            <a:off x="348341" y="3429000"/>
            <a:ext cx="11277601" cy="3213187"/>
          </a:xfrm>
          <a:prstGeom prst="rect">
            <a:avLst/>
          </a:prstGeom>
          <a:noFill/>
          <a:ln>
            <a:solidFill>
              <a:schemeClr val="tx1"/>
            </a:solidFill>
            <a:prstDash val="solid"/>
          </a:ln>
        </p:spPr>
        <p:txBody>
          <a:bodyPr wrap="square" rtlCol="0">
            <a:spAutoFit/>
          </a:bodyPr>
          <a:lstStyle/>
          <a:p>
            <a:r>
              <a:rPr lang="en-US" sz="2400" b="1" dirty="0"/>
              <a:t>The North Building</a:t>
            </a:r>
          </a:p>
          <a:p>
            <a:endParaRPr lang="en-US" sz="300" dirty="0"/>
          </a:p>
          <a:p>
            <a:pPr marL="228600" indent="-228600">
              <a:lnSpc>
                <a:spcPct val="90000"/>
              </a:lnSpc>
              <a:buFont typeface="Arial" panose="020B0604020202020204" pitchFamily="34" charset="0"/>
              <a:buChar char="•"/>
            </a:pPr>
            <a:r>
              <a:rPr lang="en-US" sz="2400" dirty="0"/>
              <a:t>Is not based on buildings </a:t>
            </a:r>
            <a:r>
              <a:rPr lang="en-US" sz="2400" b="1" dirty="0"/>
              <a:t>primarily</a:t>
            </a:r>
            <a:r>
              <a:rPr lang="en-US" sz="2400" dirty="0"/>
              <a:t> </a:t>
            </a:r>
            <a:r>
              <a:rPr lang="en-US" sz="2400" b="1" dirty="0"/>
              <a:t>similar</a:t>
            </a:r>
            <a:r>
              <a:rPr lang="en-US" sz="2400" dirty="0"/>
              <a:t> </a:t>
            </a:r>
          </a:p>
          <a:p>
            <a:pPr marL="228600" indent="-228600">
              <a:lnSpc>
                <a:spcPct val="90000"/>
              </a:lnSpc>
            </a:pPr>
            <a:r>
              <a:rPr lang="en-US" sz="2400" dirty="0"/>
              <a:t>   to the historic resource on the site </a:t>
            </a:r>
          </a:p>
          <a:p>
            <a:pPr marL="228600" indent="-228600">
              <a:lnSpc>
                <a:spcPct val="90000"/>
              </a:lnSpc>
              <a:buFont typeface="Arial" panose="020B0604020202020204" pitchFamily="34" charset="0"/>
              <a:buChar char="•"/>
            </a:pPr>
            <a:r>
              <a:rPr lang="en-US" sz="2400" dirty="0"/>
              <a:t>Is not based on </a:t>
            </a:r>
            <a:r>
              <a:rPr lang="en-US" sz="2400" b="1" dirty="0"/>
              <a:t>secondarily similar</a:t>
            </a:r>
            <a:r>
              <a:rPr lang="en-US" sz="2400" dirty="0"/>
              <a:t> to </a:t>
            </a:r>
          </a:p>
          <a:p>
            <a:pPr>
              <a:lnSpc>
                <a:spcPct val="90000"/>
              </a:lnSpc>
            </a:pPr>
            <a:r>
              <a:rPr lang="en-US" sz="2400" dirty="0"/>
              <a:t>   adjacent historic buildings</a:t>
            </a:r>
          </a:p>
          <a:p>
            <a:pPr marL="228600" indent="-228600">
              <a:lnSpc>
                <a:spcPct val="90000"/>
              </a:lnSpc>
              <a:buFont typeface="Arial" panose="020B0604020202020204" pitchFamily="34" charset="0"/>
              <a:buChar char="•"/>
            </a:pPr>
            <a:r>
              <a:rPr lang="en-US" sz="2400" dirty="0"/>
              <a:t>But is based on some of the most </a:t>
            </a:r>
          </a:p>
          <a:p>
            <a:pPr>
              <a:lnSpc>
                <a:spcPct val="90000"/>
              </a:lnSpc>
            </a:pPr>
            <a:r>
              <a:rPr lang="en-US" sz="2400" b="1" dirty="0"/>
              <a:t>   dissimilar buildings i</a:t>
            </a:r>
            <a:r>
              <a:rPr lang="en-US" sz="2400" dirty="0"/>
              <a:t>n the district, set in </a:t>
            </a:r>
          </a:p>
          <a:p>
            <a:pPr>
              <a:lnSpc>
                <a:spcPct val="90000"/>
              </a:lnSpc>
            </a:pPr>
            <a:r>
              <a:rPr lang="en-US" sz="2400" b="1" dirty="0"/>
              <a:t>   dissimilar contexts</a:t>
            </a:r>
            <a:r>
              <a:rPr lang="en-US" sz="2400" dirty="0"/>
              <a:t> and not visible </a:t>
            </a:r>
          </a:p>
          <a:p>
            <a:pPr marL="228600" indent="-228600">
              <a:lnSpc>
                <a:spcPct val="90000"/>
              </a:lnSpc>
            </a:pPr>
            <a:r>
              <a:rPr lang="en-US" sz="2400" dirty="0"/>
              <a:t>   from the project site.  </a:t>
            </a:r>
          </a:p>
          <a:p>
            <a:pPr marL="342900" indent="-342900">
              <a:buFont typeface="Arial" panose="020B0604020202020204" pitchFamily="34" charset="0"/>
              <a:buChar char="•"/>
            </a:pPr>
            <a:endParaRPr lang="en-US" sz="300" dirty="0"/>
          </a:p>
        </p:txBody>
      </p:sp>
      <p:pic>
        <p:nvPicPr>
          <p:cNvPr id="4" name="Picture 3">
            <a:extLst>
              <a:ext uri="{FF2B5EF4-FFF2-40B4-BE49-F238E27FC236}">
                <a16:creationId xmlns:a16="http://schemas.microsoft.com/office/drawing/2014/main" id="{63B50756-1FD0-469F-8E19-BB584DE61870}"/>
              </a:ext>
            </a:extLst>
          </p:cNvPr>
          <p:cNvPicPr>
            <a:picLocks noChangeAspect="1"/>
          </p:cNvPicPr>
          <p:nvPr/>
        </p:nvPicPr>
        <p:blipFill>
          <a:blip r:embed="rId4"/>
          <a:stretch>
            <a:fillRect/>
          </a:stretch>
        </p:blipFill>
        <p:spPr>
          <a:xfrm>
            <a:off x="5987141" y="3752335"/>
            <a:ext cx="5529943" cy="2655717"/>
          </a:xfrm>
          <a:prstGeom prst="rect">
            <a:avLst/>
          </a:prstGeom>
        </p:spPr>
      </p:pic>
      <p:sp>
        <p:nvSpPr>
          <p:cNvPr id="8" name="Slide Number Placeholder 7">
            <a:extLst>
              <a:ext uri="{FF2B5EF4-FFF2-40B4-BE49-F238E27FC236}">
                <a16:creationId xmlns:a16="http://schemas.microsoft.com/office/drawing/2014/main" id="{7261D416-2D11-4858-B82B-EED88E09FE9B}"/>
              </a:ext>
            </a:extLst>
          </p:cNvPr>
          <p:cNvSpPr>
            <a:spLocks noGrp="1"/>
          </p:cNvSpPr>
          <p:nvPr>
            <p:ph type="sldNum" sz="quarter" idx="12"/>
          </p:nvPr>
        </p:nvSpPr>
        <p:spPr/>
        <p:txBody>
          <a:bodyPr/>
          <a:lstStyle/>
          <a:p>
            <a:fld id="{511DB74C-5F71-4375-BF00-34DF30BDC08F}" type="slidenum">
              <a:rPr lang="en-US" smtClean="0"/>
              <a:t>19</a:t>
            </a:fld>
            <a:endParaRPr lang="en-US" dirty="0"/>
          </a:p>
        </p:txBody>
      </p:sp>
    </p:spTree>
    <p:extLst>
      <p:ext uri="{BB962C8B-B14F-4D97-AF65-F5344CB8AC3E}">
        <p14:creationId xmlns:p14="http://schemas.microsoft.com/office/powerpoint/2010/main" val="66890161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2"/>
            <a:ext cx="9144000" cy="3478667"/>
          </a:xfrm>
        </p:spPr>
        <p:txBody>
          <a:bodyPr>
            <a:noAutofit/>
          </a:bodyPr>
          <a:lstStyle/>
          <a:p>
            <a:r>
              <a:rPr lang="en-US" b="1" dirty="0">
                <a:latin typeface="+mn-lt"/>
              </a:rPr>
              <a:t>Affordable Housing and Historic Preservation are not mutually exclusive</a:t>
            </a:r>
          </a:p>
        </p:txBody>
      </p:sp>
      <p:sp>
        <p:nvSpPr>
          <p:cNvPr id="4" name="Slide Number Placeholder 3">
            <a:extLst>
              <a:ext uri="{FF2B5EF4-FFF2-40B4-BE49-F238E27FC236}">
                <a16:creationId xmlns:a16="http://schemas.microsoft.com/office/drawing/2014/main" id="{79755A89-D874-4EC0-A31C-586117A0A210}"/>
              </a:ext>
            </a:extLst>
          </p:cNvPr>
          <p:cNvSpPr>
            <a:spLocks noGrp="1"/>
          </p:cNvSpPr>
          <p:nvPr>
            <p:ph type="sldNum" sz="quarter" idx="12"/>
          </p:nvPr>
        </p:nvSpPr>
        <p:spPr/>
        <p:txBody>
          <a:bodyPr/>
          <a:lstStyle/>
          <a:p>
            <a:fld id="{511DB74C-5F71-4375-BF00-34DF30BDC08F}" type="slidenum">
              <a:rPr lang="en-US" smtClean="0"/>
              <a:t>2</a:t>
            </a:fld>
            <a:endParaRPr lang="en-US"/>
          </a:p>
        </p:txBody>
      </p:sp>
    </p:spTree>
    <p:extLst>
      <p:ext uri="{BB962C8B-B14F-4D97-AF65-F5344CB8AC3E}">
        <p14:creationId xmlns:p14="http://schemas.microsoft.com/office/powerpoint/2010/main" val="347419157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3" y="234496"/>
            <a:ext cx="11005457" cy="1071789"/>
          </a:xfrm>
        </p:spPr>
        <p:txBody>
          <a:bodyPr/>
          <a:lstStyle/>
          <a:p>
            <a:r>
              <a:rPr lang="en-US" b="1" dirty="0"/>
              <a:t>Approval Criteria</a:t>
            </a:r>
          </a:p>
        </p:txBody>
      </p:sp>
      <p:sp>
        <p:nvSpPr>
          <p:cNvPr id="3" name="Content Placeholder 2"/>
          <p:cNvSpPr>
            <a:spLocks noGrp="1"/>
          </p:cNvSpPr>
          <p:nvPr>
            <p:ph idx="1"/>
          </p:nvPr>
        </p:nvSpPr>
        <p:spPr>
          <a:xfrm>
            <a:off x="348343" y="1182913"/>
            <a:ext cx="11408227" cy="5675087"/>
          </a:xfrm>
        </p:spPr>
        <p:txBody>
          <a:bodyPr>
            <a:normAutofit/>
          </a:bodyPr>
          <a:lstStyle/>
          <a:p>
            <a:pPr marL="0" indent="0">
              <a:lnSpc>
                <a:spcPct val="100000"/>
              </a:lnSpc>
              <a:buNone/>
            </a:pPr>
            <a:r>
              <a:rPr lang="en-US" sz="3600" b="1" dirty="0"/>
              <a:t>Community Design Guideline P1 – Plan Area Character</a:t>
            </a:r>
          </a:p>
          <a:p>
            <a:pPr marL="457200" lvl="1" indent="0">
              <a:lnSpc>
                <a:spcPct val="100000"/>
              </a:lnSpc>
              <a:buNone/>
            </a:pPr>
            <a:endParaRPr lang="en-US" b="1" dirty="0">
              <a:solidFill>
                <a:srgbClr val="FF0000"/>
              </a:solidFill>
            </a:endParaRPr>
          </a:p>
          <a:p>
            <a:pPr marL="0" indent="0">
              <a:lnSpc>
                <a:spcPct val="100000"/>
              </a:lnSpc>
              <a:buNone/>
            </a:pPr>
            <a:r>
              <a:rPr lang="en-US" sz="3600" dirty="0"/>
              <a:t>Enhance the sense of place and identity by incorporating site and building design features that respond to the area’s desired characteristics and traditions.</a:t>
            </a:r>
          </a:p>
          <a:p>
            <a:pPr marL="0" indent="0">
              <a:buNone/>
            </a:pPr>
            <a:endParaRPr lang="en-US" sz="1100" b="1" dirty="0"/>
          </a:p>
        </p:txBody>
      </p:sp>
      <p:sp>
        <p:nvSpPr>
          <p:cNvPr id="4" name="Slide Number Placeholder 3">
            <a:extLst>
              <a:ext uri="{FF2B5EF4-FFF2-40B4-BE49-F238E27FC236}">
                <a16:creationId xmlns:a16="http://schemas.microsoft.com/office/drawing/2014/main" id="{BCE0F697-79DE-4C3D-9233-D715A1754884}"/>
              </a:ext>
            </a:extLst>
          </p:cNvPr>
          <p:cNvSpPr>
            <a:spLocks noGrp="1"/>
          </p:cNvSpPr>
          <p:nvPr>
            <p:ph type="sldNum" sz="quarter" idx="12"/>
          </p:nvPr>
        </p:nvSpPr>
        <p:spPr/>
        <p:txBody>
          <a:bodyPr/>
          <a:lstStyle/>
          <a:p>
            <a:fld id="{511DB74C-5F71-4375-BF00-34DF30BDC08F}" type="slidenum">
              <a:rPr lang="en-US" smtClean="0"/>
              <a:t>20</a:t>
            </a:fld>
            <a:endParaRPr lang="en-US" dirty="0"/>
          </a:p>
        </p:txBody>
      </p:sp>
    </p:spTree>
    <p:extLst>
      <p:ext uri="{BB962C8B-B14F-4D97-AF65-F5344CB8AC3E}">
        <p14:creationId xmlns:p14="http://schemas.microsoft.com/office/powerpoint/2010/main" val="246044273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3" y="234496"/>
            <a:ext cx="11005457" cy="1071789"/>
          </a:xfrm>
        </p:spPr>
        <p:txBody>
          <a:bodyPr/>
          <a:lstStyle/>
          <a:p>
            <a:r>
              <a:rPr lang="en-US" b="1" dirty="0"/>
              <a:t>Approval Criteria not met</a:t>
            </a:r>
          </a:p>
        </p:txBody>
      </p:sp>
      <p:sp>
        <p:nvSpPr>
          <p:cNvPr id="3" name="Content Placeholder 2"/>
          <p:cNvSpPr>
            <a:spLocks noGrp="1"/>
          </p:cNvSpPr>
          <p:nvPr>
            <p:ph idx="1"/>
          </p:nvPr>
        </p:nvSpPr>
        <p:spPr>
          <a:xfrm>
            <a:off x="348343" y="1182913"/>
            <a:ext cx="11408227" cy="5675087"/>
          </a:xfrm>
        </p:spPr>
        <p:txBody>
          <a:bodyPr>
            <a:normAutofit fontScale="92500" lnSpcReduction="20000"/>
          </a:bodyPr>
          <a:lstStyle/>
          <a:p>
            <a:pPr marL="0" indent="0">
              <a:buNone/>
            </a:pPr>
            <a:r>
              <a:rPr lang="en-US" sz="2600" dirty="0"/>
              <a:t>The site is located within the Northwest Plan District; in the ‘Eastern Edge’ urban character area.  The decision does not demonstrate compliance with the area’s desired characteristics and traditions:</a:t>
            </a:r>
          </a:p>
          <a:p>
            <a:pPr marL="457200" lvl="1" indent="0">
              <a:buNone/>
            </a:pPr>
            <a:endParaRPr lang="en-US" sz="1100" i="1" dirty="0"/>
          </a:p>
          <a:p>
            <a:pPr marL="233363" lvl="1" indent="0">
              <a:lnSpc>
                <a:spcPct val="120000"/>
              </a:lnSpc>
              <a:buNone/>
            </a:pPr>
            <a:r>
              <a:rPr lang="en-US" sz="2200" i="1" dirty="0"/>
              <a:t>This particular area of the Northwest District’s Eastern Edge is distinguished by the unique cluster of houses built as rentals that are described as </a:t>
            </a:r>
            <a:r>
              <a:rPr lang="en-US" sz="2200" b="1" i="1" dirty="0"/>
              <a:t>“middle-class Victorian houses, primarily in the Italianate and Queen Anne styles”</a:t>
            </a:r>
            <a:r>
              <a:rPr lang="en-US" sz="2200" i="1" dirty="0"/>
              <a:t>, </a:t>
            </a:r>
            <a:r>
              <a:rPr lang="en-US" sz="2200" b="1" i="1" dirty="0"/>
              <a:t>“Portland’s only nineteenth-century brick </a:t>
            </a:r>
            <a:r>
              <a:rPr lang="en-US" sz="2200" b="1" i="1" dirty="0" err="1"/>
              <a:t>rowhouses</a:t>
            </a:r>
            <a:r>
              <a:rPr lang="en-US" sz="2200" b="1" i="1" dirty="0"/>
              <a:t>”</a:t>
            </a:r>
            <a:r>
              <a:rPr lang="en-US" sz="2200" i="1" dirty="0"/>
              <a:t>, and “</a:t>
            </a:r>
            <a:r>
              <a:rPr lang="en-US" sz="2200" b="1" i="1" dirty="0"/>
              <a:t>occasional small wood-frame apartment buildings” </a:t>
            </a:r>
            <a:r>
              <a:rPr lang="en-US" sz="2200" i="1" dirty="0"/>
              <a:t>(See discussion of architecture on page C-20 of the Northwest District Plan). </a:t>
            </a:r>
            <a:r>
              <a:rPr lang="en-US" sz="2200" b="1" i="1" dirty="0"/>
              <a:t>“New development  . . .[in] the Eastern Edge . . . [should] continue its established pattern of partial block massing…” </a:t>
            </a:r>
            <a:r>
              <a:rPr lang="en-US" sz="2200" i="1" dirty="0"/>
              <a:t>(page C-21). </a:t>
            </a:r>
            <a:r>
              <a:rPr lang="en-US" sz="2200" b="1" i="1" dirty="0"/>
              <a:t>“New buildings and additions that are taller than the two- to four-story building height that is predominant in the district should have upper stories stepped-back in order to contribute to a more consistent streetscape and to maintain neighborhood scale.”</a:t>
            </a:r>
            <a:r>
              <a:rPr lang="en-US" sz="2200" i="1" dirty="0"/>
              <a:t> (page C-15 of the NW District Plan).</a:t>
            </a:r>
          </a:p>
          <a:p>
            <a:pPr marL="457200" lvl="1" indent="0">
              <a:buNone/>
            </a:pPr>
            <a:endParaRPr lang="en-US" sz="1100" i="1" dirty="0"/>
          </a:p>
          <a:p>
            <a:pPr marL="0" indent="0">
              <a:buNone/>
            </a:pPr>
            <a:r>
              <a:rPr lang="en-US" sz="2600" dirty="0"/>
              <a:t>The lots in this area are small, with most residential lots less than 3,000 square feet in area.  Even </a:t>
            </a:r>
            <a:r>
              <a:rPr lang="en-US" sz="2600" dirty="0" err="1"/>
              <a:t>multidwelling</a:t>
            </a:r>
            <a:r>
              <a:rPr lang="en-US" sz="2600" dirty="0"/>
              <a:t> buildings and </a:t>
            </a:r>
            <a:r>
              <a:rPr lang="en-US" sz="2600" dirty="0" err="1"/>
              <a:t>rowhouses</a:t>
            </a:r>
            <a:r>
              <a:rPr lang="en-US" sz="2600" dirty="0"/>
              <a:t> (such as the Campbell Townhouses and the </a:t>
            </a:r>
            <a:r>
              <a:rPr lang="en-US" sz="2600" dirty="0" err="1"/>
              <a:t>fourplex</a:t>
            </a:r>
            <a:r>
              <a:rPr lang="en-US" sz="2600" dirty="0"/>
              <a:t> at NW 18th and Hoyt) are typically designed to appear as individual residences on small lots. </a:t>
            </a:r>
          </a:p>
        </p:txBody>
      </p:sp>
      <p:sp>
        <p:nvSpPr>
          <p:cNvPr id="4" name="Slide Number Placeholder 3">
            <a:extLst>
              <a:ext uri="{FF2B5EF4-FFF2-40B4-BE49-F238E27FC236}">
                <a16:creationId xmlns:a16="http://schemas.microsoft.com/office/drawing/2014/main" id="{24856DD3-B97F-4AF4-A75B-43085DA312B7}"/>
              </a:ext>
            </a:extLst>
          </p:cNvPr>
          <p:cNvSpPr>
            <a:spLocks noGrp="1"/>
          </p:cNvSpPr>
          <p:nvPr>
            <p:ph type="sldNum" sz="quarter" idx="12"/>
          </p:nvPr>
        </p:nvSpPr>
        <p:spPr/>
        <p:txBody>
          <a:bodyPr/>
          <a:lstStyle/>
          <a:p>
            <a:fld id="{511DB74C-5F71-4375-BF00-34DF30BDC08F}" type="slidenum">
              <a:rPr lang="en-US" smtClean="0"/>
              <a:t>21</a:t>
            </a:fld>
            <a:endParaRPr lang="en-US" dirty="0"/>
          </a:p>
        </p:txBody>
      </p:sp>
    </p:spTree>
    <p:extLst>
      <p:ext uri="{BB962C8B-B14F-4D97-AF65-F5344CB8AC3E}">
        <p14:creationId xmlns:p14="http://schemas.microsoft.com/office/powerpoint/2010/main" val="139786999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7991" y="264694"/>
            <a:ext cx="11503112" cy="1323439"/>
          </a:xfrm>
          <a:prstGeom prst="rect">
            <a:avLst/>
          </a:prstGeom>
          <a:noFill/>
          <a:ln>
            <a:solidFill>
              <a:schemeClr val="tx1"/>
            </a:solidFill>
          </a:ln>
        </p:spPr>
        <p:txBody>
          <a:bodyPr wrap="square" rtlCol="0">
            <a:spAutoFit/>
          </a:bodyPr>
          <a:lstStyle/>
          <a:p>
            <a:r>
              <a:rPr lang="en-US" sz="2000" b="1" dirty="0"/>
              <a:t>Project site is in the ‘Eastern Edge’ of the Northwest Plan District – it is included in example areal photo illustrating ‘fine grain, partial lot development’ (page C-20).  Development with maximum lot coverage is inconsistent with the desired characteristics and traditions and a setting distinguished by a unique cluster of “middle class Victorian houses…” and “occasional small wood-frame apartment buildings”.</a:t>
            </a:r>
          </a:p>
        </p:txBody>
      </p:sp>
      <p:pic>
        <p:nvPicPr>
          <p:cNvPr id="4" name="Picture 3"/>
          <p:cNvPicPr>
            <a:picLocks noChangeAspect="1"/>
          </p:cNvPicPr>
          <p:nvPr/>
        </p:nvPicPr>
        <p:blipFill>
          <a:blip r:embed="rId3"/>
          <a:stretch>
            <a:fillRect/>
          </a:stretch>
        </p:blipFill>
        <p:spPr>
          <a:xfrm>
            <a:off x="347991" y="1842816"/>
            <a:ext cx="8151058" cy="4797968"/>
          </a:xfrm>
          <a:prstGeom prst="rect">
            <a:avLst/>
          </a:prstGeom>
        </p:spPr>
      </p:pic>
      <p:sp>
        <p:nvSpPr>
          <p:cNvPr id="5" name="TextBox 4"/>
          <p:cNvSpPr txBox="1"/>
          <p:nvPr/>
        </p:nvSpPr>
        <p:spPr>
          <a:xfrm>
            <a:off x="8716018" y="2046514"/>
            <a:ext cx="3135085" cy="3785652"/>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sz="2000" dirty="0"/>
              <a:t>Eastern Edge urban design is “fine grain, partial lot development”</a:t>
            </a:r>
          </a:p>
          <a:p>
            <a:pPr marL="285750" indent="-285750">
              <a:buFont typeface="Arial" panose="020B0604020202020204" pitchFamily="34" charset="0"/>
              <a:buChar char="•"/>
            </a:pPr>
            <a:r>
              <a:rPr lang="en-US" sz="2000" dirty="0"/>
              <a:t>Adjacent and nearby contributing sites are being restored</a:t>
            </a:r>
          </a:p>
          <a:p>
            <a:pPr marL="285750" indent="-285750">
              <a:buFont typeface="Arial" panose="020B0604020202020204" pitchFamily="34" charset="0"/>
              <a:buChar char="•"/>
            </a:pPr>
            <a:r>
              <a:rPr lang="en-US" sz="2000" dirty="0"/>
              <a:t>Streetscape and pedestrian experience would suffer</a:t>
            </a:r>
          </a:p>
          <a:p>
            <a:pPr marL="285750" indent="-285750">
              <a:buFont typeface="Arial" panose="020B0604020202020204" pitchFamily="34" charset="0"/>
              <a:buChar char="•"/>
            </a:pPr>
            <a:r>
              <a:rPr lang="en-US" sz="2000" dirty="0"/>
              <a:t>At least 2 published historic walking tours feature this area </a:t>
            </a:r>
          </a:p>
        </p:txBody>
      </p:sp>
      <p:sp>
        <p:nvSpPr>
          <p:cNvPr id="2" name="Slide Number Placeholder 1">
            <a:extLst>
              <a:ext uri="{FF2B5EF4-FFF2-40B4-BE49-F238E27FC236}">
                <a16:creationId xmlns:a16="http://schemas.microsoft.com/office/drawing/2014/main" id="{D141B63A-B3BF-4245-A5BD-8E8313CBE391}"/>
              </a:ext>
            </a:extLst>
          </p:cNvPr>
          <p:cNvSpPr>
            <a:spLocks noGrp="1"/>
          </p:cNvSpPr>
          <p:nvPr>
            <p:ph type="sldNum" sz="quarter" idx="12"/>
          </p:nvPr>
        </p:nvSpPr>
        <p:spPr/>
        <p:txBody>
          <a:bodyPr/>
          <a:lstStyle/>
          <a:p>
            <a:fld id="{511DB74C-5F71-4375-BF00-34DF30BDC08F}" type="slidenum">
              <a:rPr lang="en-US" smtClean="0"/>
              <a:t>22</a:t>
            </a:fld>
            <a:endParaRPr lang="en-US"/>
          </a:p>
        </p:txBody>
      </p:sp>
    </p:spTree>
    <p:extLst>
      <p:ext uri="{BB962C8B-B14F-4D97-AF65-F5344CB8AC3E}">
        <p14:creationId xmlns:p14="http://schemas.microsoft.com/office/powerpoint/2010/main" val="62178757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3" y="365125"/>
            <a:ext cx="11005457" cy="1071789"/>
          </a:xfrm>
        </p:spPr>
        <p:txBody>
          <a:bodyPr/>
          <a:lstStyle/>
          <a:p>
            <a:r>
              <a:rPr lang="en-US" b="1" dirty="0"/>
              <a:t>Approval Criteria:</a:t>
            </a:r>
          </a:p>
        </p:txBody>
      </p:sp>
      <p:sp>
        <p:nvSpPr>
          <p:cNvPr id="3" name="Content Placeholder 2"/>
          <p:cNvSpPr>
            <a:spLocks noGrp="1"/>
          </p:cNvSpPr>
          <p:nvPr>
            <p:ph idx="1"/>
          </p:nvPr>
        </p:nvSpPr>
        <p:spPr>
          <a:xfrm>
            <a:off x="348343" y="1436914"/>
            <a:ext cx="11408227" cy="5239657"/>
          </a:xfrm>
        </p:spPr>
        <p:txBody>
          <a:bodyPr>
            <a:normAutofit/>
          </a:bodyPr>
          <a:lstStyle/>
          <a:p>
            <a:pPr marL="0" indent="0">
              <a:buNone/>
            </a:pPr>
            <a:r>
              <a:rPr lang="en-US" sz="4000" b="1" dirty="0"/>
              <a:t>Community Design Guidelines P2 – Historic and Conservation Districts. </a:t>
            </a:r>
          </a:p>
          <a:p>
            <a:pPr marL="0" indent="0">
              <a:buNone/>
            </a:pPr>
            <a:endParaRPr lang="en-US" b="1" dirty="0"/>
          </a:p>
          <a:p>
            <a:pPr marL="0" indent="0">
              <a:buNone/>
            </a:pPr>
            <a:r>
              <a:rPr lang="en-US" sz="3600" dirty="0"/>
              <a:t>Enhance the identity of historic and conservation districts by incorporating site and building design features that reinforce the area’s historic significance. Near historic and conservation districts, use such features to reinforce and complement the historic areas.</a:t>
            </a:r>
          </a:p>
        </p:txBody>
      </p:sp>
      <p:sp>
        <p:nvSpPr>
          <p:cNvPr id="4" name="Slide Number Placeholder 3">
            <a:extLst>
              <a:ext uri="{FF2B5EF4-FFF2-40B4-BE49-F238E27FC236}">
                <a16:creationId xmlns:a16="http://schemas.microsoft.com/office/drawing/2014/main" id="{9A2AB925-5A14-4AE8-AED1-FEA9AAB48F5E}"/>
              </a:ext>
            </a:extLst>
          </p:cNvPr>
          <p:cNvSpPr>
            <a:spLocks noGrp="1"/>
          </p:cNvSpPr>
          <p:nvPr>
            <p:ph type="sldNum" sz="quarter" idx="12"/>
          </p:nvPr>
        </p:nvSpPr>
        <p:spPr/>
        <p:txBody>
          <a:bodyPr/>
          <a:lstStyle/>
          <a:p>
            <a:fld id="{511DB74C-5F71-4375-BF00-34DF30BDC08F}" type="slidenum">
              <a:rPr lang="en-US" smtClean="0"/>
              <a:t>23</a:t>
            </a:fld>
            <a:endParaRPr lang="en-US" dirty="0"/>
          </a:p>
        </p:txBody>
      </p:sp>
    </p:spTree>
    <p:extLst>
      <p:ext uri="{BB962C8B-B14F-4D97-AF65-F5344CB8AC3E}">
        <p14:creationId xmlns:p14="http://schemas.microsoft.com/office/powerpoint/2010/main" val="232942911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3" y="365125"/>
            <a:ext cx="11005457" cy="1071789"/>
          </a:xfrm>
        </p:spPr>
        <p:txBody>
          <a:bodyPr/>
          <a:lstStyle/>
          <a:p>
            <a:r>
              <a:rPr lang="en-US" b="1" dirty="0"/>
              <a:t>Approval Criteria </a:t>
            </a:r>
            <a:r>
              <a:rPr lang="en-US" dirty="0"/>
              <a:t>n</a:t>
            </a:r>
            <a:r>
              <a:rPr lang="en-US" b="1" dirty="0"/>
              <a:t>ot </a:t>
            </a:r>
            <a:r>
              <a:rPr lang="en-US" dirty="0"/>
              <a:t>m</a:t>
            </a:r>
            <a:r>
              <a:rPr lang="en-US" b="1" dirty="0"/>
              <a:t>et</a:t>
            </a:r>
          </a:p>
        </p:txBody>
      </p:sp>
      <p:sp>
        <p:nvSpPr>
          <p:cNvPr id="3" name="Content Placeholder 2"/>
          <p:cNvSpPr>
            <a:spLocks noGrp="1"/>
          </p:cNvSpPr>
          <p:nvPr>
            <p:ph idx="1"/>
          </p:nvPr>
        </p:nvSpPr>
        <p:spPr>
          <a:xfrm>
            <a:off x="348343" y="1436914"/>
            <a:ext cx="11408227" cy="5239657"/>
          </a:xfrm>
        </p:spPr>
        <p:txBody>
          <a:bodyPr>
            <a:normAutofit/>
          </a:bodyPr>
          <a:lstStyle/>
          <a:p>
            <a:pPr marL="0" indent="0">
              <a:buNone/>
            </a:pPr>
            <a:r>
              <a:rPr lang="en-US" sz="3200" i="1" dirty="0"/>
              <a:t>“New development in these areas should protect the integrity of individual historic resources and reinforce the historic character that defines the district.”</a:t>
            </a:r>
            <a:r>
              <a:rPr lang="en-US" sz="2000" i="1" dirty="0"/>
              <a:t>(P2 background statement) </a:t>
            </a:r>
          </a:p>
          <a:p>
            <a:r>
              <a:rPr lang="en-US" sz="3200" i="1" dirty="0"/>
              <a:t>The Buck-Prager’s integrity is not protected when it is sandwiched between two significantly larger structures; </a:t>
            </a:r>
          </a:p>
          <a:p>
            <a:r>
              <a:rPr lang="en-US" sz="3200" i="1" dirty="0"/>
              <a:t>The character of the historic district is not reinforced when these incompatible new structures are placed in the middle of a nearly intact cluster of late 19</a:t>
            </a:r>
            <a:r>
              <a:rPr lang="en-US" sz="3200" i="1" baseline="30000" dirty="0"/>
              <a:t>th</a:t>
            </a:r>
            <a:r>
              <a:rPr lang="en-US" sz="3200" i="1" dirty="0"/>
              <a:t> century middle class investment homes.</a:t>
            </a:r>
          </a:p>
        </p:txBody>
      </p:sp>
      <p:sp>
        <p:nvSpPr>
          <p:cNvPr id="4" name="Slide Number Placeholder 3">
            <a:extLst>
              <a:ext uri="{FF2B5EF4-FFF2-40B4-BE49-F238E27FC236}">
                <a16:creationId xmlns:a16="http://schemas.microsoft.com/office/drawing/2014/main" id="{C3D5C825-4999-4B5E-B179-F734FB35A8F7}"/>
              </a:ext>
            </a:extLst>
          </p:cNvPr>
          <p:cNvSpPr>
            <a:spLocks noGrp="1"/>
          </p:cNvSpPr>
          <p:nvPr>
            <p:ph type="sldNum" sz="quarter" idx="12"/>
          </p:nvPr>
        </p:nvSpPr>
        <p:spPr/>
        <p:txBody>
          <a:bodyPr/>
          <a:lstStyle/>
          <a:p>
            <a:fld id="{511DB74C-5F71-4375-BF00-34DF30BDC08F}" type="slidenum">
              <a:rPr lang="en-US" smtClean="0"/>
              <a:t>24</a:t>
            </a:fld>
            <a:endParaRPr lang="en-US" dirty="0"/>
          </a:p>
        </p:txBody>
      </p:sp>
    </p:spTree>
    <p:extLst>
      <p:ext uri="{BB962C8B-B14F-4D97-AF65-F5344CB8AC3E}">
        <p14:creationId xmlns:p14="http://schemas.microsoft.com/office/powerpoint/2010/main" val="261609495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5813" y="430666"/>
            <a:ext cx="11225061" cy="5509200"/>
          </a:xfrm>
          <a:prstGeom prst="rect">
            <a:avLst/>
          </a:prstGeom>
          <a:noFill/>
          <a:ln>
            <a:solidFill>
              <a:schemeClr val="tx1"/>
            </a:solidFill>
          </a:ln>
        </p:spPr>
        <p:txBody>
          <a:bodyPr wrap="square" rtlCol="0">
            <a:spAutoFit/>
          </a:bodyPr>
          <a:lstStyle/>
          <a:p>
            <a:r>
              <a:rPr lang="en-US" sz="3600" b="1" dirty="0"/>
              <a:t>City Council’s Jan 2015 findings for this same site </a:t>
            </a:r>
            <a:r>
              <a:rPr lang="en-US" sz="1600" b="1" dirty="0"/>
              <a:t>(LU 14-210073 DM)</a:t>
            </a:r>
            <a:endParaRPr lang="en-US" sz="4000" b="1" dirty="0"/>
          </a:p>
          <a:p>
            <a:endParaRPr lang="en-US" sz="2000" dirty="0"/>
          </a:p>
          <a:p>
            <a:pPr marL="285750" indent="-285750">
              <a:buFont typeface="Wingdings" panose="05000000000000000000" pitchFamily="2" charset="2"/>
              <a:buChar char="Ø"/>
            </a:pPr>
            <a:r>
              <a:rPr lang="en-US" sz="2000" dirty="0"/>
              <a:t>Describe immediate context – “13 Landmarks within a one block radius of the proposed development” (see pages 26-27)</a:t>
            </a: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r>
              <a:rPr lang="en-US" sz="2000" dirty="0"/>
              <a:t>Note that the then proposed 4-6 story building “is not integrated with the existing urban fabric as it is not set back from the street, it does not feature intricate architectural detailing, and most significantly, it is much taller and more massive than the modest Landmark residential structures in the immediate vicinity.” (page 27)</a:t>
            </a: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r>
              <a:rPr lang="en-US" sz="2000" dirty="0"/>
              <a:t>With respect to the immediate context, City Council notes, “While the existing historic building is an appropriate scale for the adjacent properties, the proposed replacement building is severely out of scale and character, and would detract from the historic character of nearby Landmarks.” (page 30)</a:t>
            </a:r>
          </a:p>
          <a:p>
            <a:pPr marL="285750" indent="-285750">
              <a:buFont typeface="Wingdings" panose="05000000000000000000" pitchFamily="2" charset="2"/>
              <a:buChar char="Ø"/>
            </a:pPr>
            <a:endParaRPr lang="en-US" sz="2000" dirty="0"/>
          </a:p>
          <a:p>
            <a:r>
              <a:rPr lang="en-US" sz="2800" dirty="0"/>
              <a:t>The Historic Landmarks Commission decision does not reference these very relevant City Council findings.</a:t>
            </a:r>
          </a:p>
        </p:txBody>
      </p:sp>
      <p:sp>
        <p:nvSpPr>
          <p:cNvPr id="4" name="Slide Number Placeholder 3">
            <a:extLst>
              <a:ext uri="{FF2B5EF4-FFF2-40B4-BE49-F238E27FC236}">
                <a16:creationId xmlns:a16="http://schemas.microsoft.com/office/drawing/2014/main" id="{8357DC6F-0054-4634-8520-75720962270F}"/>
              </a:ext>
            </a:extLst>
          </p:cNvPr>
          <p:cNvSpPr>
            <a:spLocks noGrp="1"/>
          </p:cNvSpPr>
          <p:nvPr>
            <p:ph type="sldNum" sz="quarter" idx="12"/>
          </p:nvPr>
        </p:nvSpPr>
        <p:spPr/>
        <p:txBody>
          <a:bodyPr/>
          <a:lstStyle/>
          <a:p>
            <a:fld id="{511DB74C-5F71-4375-BF00-34DF30BDC08F}" type="slidenum">
              <a:rPr lang="en-US" smtClean="0"/>
              <a:t>25</a:t>
            </a:fld>
            <a:endParaRPr lang="en-US"/>
          </a:p>
        </p:txBody>
      </p:sp>
    </p:spTree>
    <p:extLst>
      <p:ext uri="{BB962C8B-B14F-4D97-AF65-F5344CB8AC3E}">
        <p14:creationId xmlns:p14="http://schemas.microsoft.com/office/powerpoint/2010/main" val="310450127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3" y="0"/>
            <a:ext cx="11005457" cy="1071789"/>
          </a:xfrm>
        </p:spPr>
        <p:txBody>
          <a:bodyPr/>
          <a:lstStyle/>
          <a:p>
            <a:r>
              <a:rPr lang="en-US" b="1" dirty="0"/>
              <a:t>Approval Criteria:</a:t>
            </a:r>
          </a:p>
        </p:txBody>
      </p:sp>
      <p:sp>
        <p:nvSpPr>
          <p:cNvPr id="3" name="Content Placeholder 2"/>
          <p:cNvSpPr>
            <a:spLocks noGrp="1"/>
          </p:cNvSpPr>
          <p:nvPr>
            <p:ph idx="1"/>
          </p:nvPr>
        </p:nvSpPr>
        <p:spPr>
          <a:xfrm>
            <a:off x="348343" y="1326775"/>
            <a:ext cx="11408227" cy="4303059"/>
          </a:xfrm>
        </p:spPr>
        <p:txBody>
          <a:bodyPr>
            <a:normAutofit lnSpcReduction="10000"/>
          </a:bodyPr>
          <a:lstStyle/>
          <a:p>
            <a:pPr marL="0" indent="0">
              <a:buNone/>
            </a:pPr>
            <a:r>
              <a:rPr lang="en-US" sz="4800" b="1" dirty="0"/>
              <a:t>Community Design Guideline </a:t>
            </a:r>
          </a:p>
          <a:p>
            <a:pPr marL="0" indent="0">
              <a:buNone/>
            </a:pPr>
            <a:r>
              <a:rPr lang="en-US" sz="4800" b="1" dirty="0"/>
              <a:t>D6 – Architectural Integrity</a:t>
            </a:r>
          </a:p>
          <a:p>
            <a:pPr marL="0" indent="0">
              <a:buNone/>
            </a:pPr>
            <a:endParaRPr lang="en-US" sz="3900" b="1" dirty="0"/>
          </a:p>
          <a:p>
            <a:pPr marL="0" indent="0">
              <a:buNone/>
            </a:pPr>
            <a:r>
              <a:rPr lang="en-US" sz="3900" dirty="0"/>
              <a:t>Respect the original character of buildings when making modifications that affect the exterior.  Make additions compatible in scale, color, details, material proportion, and character with the existing building</a:t>
            </a:r>
          </a:p>
          <a:p>
            <a:pPr marL="0" indent="0">
              <a:buNone/>
            </a:pPr>
            <a:endParaRPr lang="en-US" sz="3200" dirty="0"/>
          </a:p>
        </p:txBody>
      </p:sp>
      <p:sp>
        <p:nvSpPr>
          <p:cNvPr id="5" name="Slide Number Placeholder 4">
            <a:extLst>
              <a:ext uri="{FF2B5EF4-FFF2-40B4-BE49-F238E27FC236}">
                <a16:creationId xmlns:a16="http://schemas.microsoft.com/office/drawing/2014/main" id="{66782044-D405-44C2-BD04-3857C1E037D3}"/>
              </a:ext>
            </a:extLst>
          </p:cNvPr>
          <p:cNvSpPr>
            <a:spLocks noGrp="1"/>
          </p:cNvSpPr>
          <p:nvPr>
            <p:ph type="sldNum" sz="quarter" idx="12"/>
          </p:nvPr>
        </p:nvSpPr>
        <p:spPr/>
        <p:txBody>
          <a:bodyPr/>
          <a:lstStyle/>
          <a:p>
            <a:fld id="{511DB74C-5F71-4375-BF00-34DF30BDC08F}" type="slidenum">
              <a:rPr lang="en-US" smtClean="0"/>
              <a:t>26</a:t>
            </a:fld>
            <a:endParaRPr lang="en-US" dirty="0"/>
          </a:p>
        </p:txBody>
      </p:sp>
    </p:spTree>
    <p:extLst>
      <p:ext uri="{BB962C8B-B14F-4D97-AF65-F5344CB8AC3E}">
        <p14:creationId xmlns:p14="http://schemas.microsoft.com/office/powerpoint/2010/main" val="132577434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3" y="0"/>
            <a:ext cx="11005457" cy="1071789"/>
          </a:xfrm>
        </p:spPr>
        <p:txBody>
          <a:bodyPr/>
          <a:lstStyle/>
          <a:p>
            <a:r>
              <a:rPr lang="en-US" b="1" dirty="0"/>
              <a:t>Approval Criteria not </a:t>
            </a:r>
            <a:r>
              <a:rPr lang="en-US" dirty="0"/>
              <a:t>m</a:t>
            </a:r>
            <a:r>
              <a:rPr lang="en-US" b="1" dirty="0"/>
              <a:t>et</a:t>
            </a:r>
          </a:p>
        </p:txBody>
      </p:sp>
      <p:sp>
        <p:nvSpPr>
          <p:cNvPr id="4" name="TextBox 3"/>
          <p:cNvSpPr txBox="1"/>
          <p:nvPr/>
        </p:nvSpPr>
        <p:spPr>
          <a:xfrm>
            <a:off x="660858" y="944979"/>
            <a:ext cx="10380426" cy="5139869"/>
          </a:xfrm>
          <a:prstGeom prst="rect">
            <a:avLst/>
          </a:prstGeom>
          <a:noFill/>
          <a:ln w="9525">
            <a:noFill/>
          </a:ln>
        </p:spPr>
        <p:txBody>
          <a:bodyPr wrap="square" rtlCol="0">
            <a:spAutoFit/>
          </a:bodyPr>
          <a:lstStyle/>
          <a:p>
            <a:r>
              <a:rPr lang="en-US" sz="3200" dirty="0"/>
              <a:t>“</a:t>
            </a:r>
            <a:r>
              <a:rPr lang="en-US" sz="3200" i="1" dirty="0"/>
              <a:t>Modifications should have the least impact on the character-defining features that are visible from the street.” </a:t>
            </a:r>
            <a:r>
              <a:rPr lang="en-US" sz="2400" dirty="0"/>
              <a:t>(D6 background statement) </a:t>
            </a:r>
          </a:p>
          <a:p>
            <a:endParaRPr lang="en-US" sz="2400" dirty="0"/>
          </a:p>
          <a:p>
            <a:pPr marL="285750" indent="-285750">
              <a:buFont typeface="Wingdings" panose="05000000000000000000" pitchFamily="2" charset="2"/>
              <a:buChar char="Ø"/>
            </a:pPr>
            <a:r>
              <a:rPr lang="en-US" sz="3200" dirty="0"/>
              <a:t>The Buck-Prager’s character-defining quoins (brick design) at both front building corners are </a:t>
            </a:r>
          </a:p>
          <a:p>
            <a:r>
              <a:rPr lang="en-US" sz="3200" dirty="0"/>
              <a:t>    totally obscured.</a:t>
            </a:r>
          </a:p>
          <a:p>
            <a:pPr marL="285750" indent="-285750">
              <a:buFont typeface="Wingdings" panose="05000000000000000000" pitchFamily="2" charset="2"/>
              <a:buChar char="Ø"/>
            </a:pPr>
            <a:endParaRPr lang="en-US" sz="2400" dirty="0"/>
          </a:p>
          <a:p>
            <a:pPr marL="285750" indent="-285750">
              <a:buFont typeface="Wingdings" panose="05000000000000000000" pitchFamily="2" charset="2"/>
              <a:buChar char="Ø"/>
            </a:pPr>
            <a:r>
              <a:rPr lang="en-US" sz="3200" dirty="0"/>
              <a:t>The new structures overpower </a:t>
            </a:r>
          </a:p>
          <a:p>
            <a:r>
              <a:rPr lang="en-US" sz="3200" dirty="0"/>
              <a:t>    the Buck-Prager and the many </a:t>
            </a:r>
          </a:p>
          <a:p>
            <a:r>
              <a:rPr lang="en-US" sz="3200" dirty="0"/>
              <a:t>    adjacent historic structures.</a:t>
            </a:r>
          </a:p>
        </p:txBody>
      </p:sp>
      <p:pic>
        <p:nvPicPr>
          <p:cNvPr id="8" name="Picture 7"/>
          <p:cNvPicPr>
            <a:picLocks noChangeAspect="1"/>
          </p:cNvPicPr>
          <p:nvPr/>
        </p:nvPicPr>
        <p:blipFill>
          <a:blip r:embed="rId3"/>
          <a:stretch>
            <a:fillRect/>
          </a:stretch>
        </p:blipFill>
        <p:spPr>
          <a:xfrm>
            <a:off x="6980248" y="3318558"/>
            <a:ext cx="4714732" cy="3483429"/>
          </a:xfrm>
          <a:prstGeom prst="rect">
            <a:avLst/>
          </a:prstGeom>
          <a:ln>
            <a:noFill/>
          </a:ln>
          <a:effectLst>
            <a:outerShdw blurRad="190500" algn="tl" rotWithShape="0">
              <a:srgbClr val="000000">
                <a:alpha val="70000"/>
              </a:srgbClr>
            </a:outerShdw>
          </a:effectLst>
        </p:spPr>
      </p:pic>
      <p:sp>
        <p:nvSpPr>
          <p:cNvPr id="6" name="Slide Number Placeholder 5">
            <a:extLst>
              <a:ext uri="{FF2B5EF4-FFF2-40B4-BE49-F238E27FC236}">
                <a16:creationId xmlns:a16="http://schemas.microsoft.com/office/drawing/2014/main" id="{D519D319-9AC4-4C92-AB02-A973A7F42B76}"/>
              </a:ext>
            </a:extLst>
          </p:cNvPr>
          <p:cNvSpPr>
            <a:spLocks noGrp="1"/>
          </p:cNvSpPr>
          <p:nvPr>
            <p:ph type="sldNum" sz="quarter" idx="12"/>
          </p:nvPr>
        </p:nvSpPr>
        <p:spPr/>
        <p:txBody>
          <a:bodyPr/>
          <a:lstStyle/>
          <a:p>
            <a:fld id="{511DB74C-5F71-4375-BF00-34DF30BDC08F}" type="slidenum">
              <a:rPr lang="en-US" smtClean="0"/>
              <a:t>27</a:t>
            </a:fld>
            <a:endParaRPr lang="en-US" dirty="0"/>
          </a:p>
        </p:txBody>
      </p:sp>
    </p:spTree>
    <p:extLst>
      <p:ext uri="{BB962C8B-B14F-4D97-AF65-F5344CB8AC3E}">
        <p14:creationId xmlns:p14="http://schemas.microsoft.com/office/powerpoint/2010/main" val="252650931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288" y="0"/>
            <a:ext cx="11005457" cy="1071789"/>
          </a:xfrm>
        </p:spPr>
        <p:txBody>
          <a:bodyPr/>
          <a:lstStyle/>
          <a:p>
            <a:r>
              <a:rPr lang="en-US" b="1" dirty="0"/>
              <a:t>Approval Criteria not </a:t>
            </a:r>
            <a:r>
              <a:rPr lang="en-US" dirty="0"/>
              <a:t>m</a:t>
            </a:r>
            <a:r>
              <a:rPr lang="en-US" b="1" dirty="0"/>
              <a:t>et</a:t>
            </a:r>
          </a:p>
        </p:txBody>
      </p:sp>
      <p:sp>
        <p:nvSpPr>
          <p:cNvPr id="4" name="TextBox 3"/>
          <p:cNvSpPr txBox="1"/>
          <p:nvPr/>
        </p:nvSpPr>
        <p:spPr>
          <a:xfrm>
            <a:off x="417287" y="1243786"/>
            <a:ext cx="7471653" cy="5693866"/>
          </a:xfrm>
          <a:prstGeom prst="rect">
            <a:avLst/>
          </a:prstGeom>
          <a:noFill/>
          <a:ln w="9525">
            <a:noFill/>
          </a:ln>
        </p:spPr>
        <p:txBody>
          <a:bodyPr wrap="square" rtlCol="0">
            <a:spAutoFit/>
          </a:bodyPr>
          <a:lstStyle/>
          <a:p>
            <a:pPr marL="285750" indent="-285750">
              <a:buFont typeface="Wingdings" panose="05000000000000000000" pitchFamily="2" charset="2"/>
              <a:buChar char="Ø"/>
            </a:pPr>
            <a:r>
              <a:rPr lang="en-US" sz="3200" dirty="0"/>
              <a:t>The South Addition is incompatible…</a:t>
            </a:r>
          </a:p>
          <a:p>
            <a:pPr marL="742950" lvl="1" indent="-285750">
              <a:buFont typeface="Wingdings" panose="05000000000000000000" pitchFamily="2" charset="2"/>
              <a:buChar char="Ø"/>
            </a:pPr>
            <a:r>
              <a:rPr lang="en-US" sz="2800" dirty="0"/>
              <a:t>In scale and proportion: it’s taller and almost twice as large as the petite Buck Prager</a:t>
            </a:r>
          </a:p>
          <a:p>
            <a:pPr marL="742950" lvl="1" indent="-285750">
              <a:buFont typeface="Wingdings" panose="05000000000000000000" pitchFamily="2" charset="2"/>
              <a:buChar char="Ø"/>
            </a:pPr>
            <a:r>
              <a:rPr lang="en-US" sz="2800" dirty="0"/>
              <a:t>In character: blocky, no cornice, no soldier course windows </a:t>
            </a:r>
          </a:p>
          <a:p>
            <a:pPr marL="742950" lvl="1" indent="-285750">
              <a:buFont typeface="Wingdings" panose="05000000000000000000" pitchFamily="2" charset="2"/>
              <a:buChar char="Ø"/>
            </a:pPr>
            <a:r>
              <a:rPr lang="en-US" sz="2800" dirty="0"/>
              <a:t>In details: for example, windows; quoins at building corner</a:t>
            </a:r>
          </a:p>
          <a:p>
            <a:pPr marL="742950" lvl="1" indent="-285750">
              <a:buFont typeface="Wingdings" panose="05000000000000000000" pitchFamily="2" charset="2"/>
              <a:buChar char="Ø"/>
            </a:pPr>
            <a:endParaRPr lang="en-US" sz="1200" dirty="0"/>
          </a:p>
          <a:p>
            <a:pPr marL="285750" indent="-285750">
              <a:buFont typeface="Wingdings" panose="05000000000000000000" pitchFamily="2" charset="2"/>
              <a:buChar char="Ø"/>
            </a:pPr>
            <a:r>
              <a:rPr lang="en-US" sz="3200" dirty="0"/>
              <a:t>A compatible addition would</a:t>
            </a:r>
          </a:p>
          <a:p>
            <a:pPr marL="742950" lvl="1" indent="-285750">
              <a:buFont typeface="Wingdings" panose="05000000000000000000" pitchFamily="2" charset="2"/>
              <a:buChar char="Ø"/>
            </a:pPr>
            <a:r>
              <a:rPr lang="en-US" sz="2800" dirty="0"/>
              <a:t>be smaller,  </a:t>
            </a:r>
          </a:p>
          <a:p>
            <a:pPr marL="742950" lvl="1" indent="-285750">
              <a:buFont typeface="Wingdings" panose="05000000000000000000" pitchFamily="2" charset="2"/>
              <a:buChar char="Ø"/>
            </a:pPr>
            <a:r>
              <a:rPr lang="en-US" sz="2800" dirty="0"/>
              <a:t>be set back, and</a:t>
            </a:r>
          </a:p>
          <a:p>
            <a:pPr marL="742950" lvl="1" indent="-285750">
              <a:buFont typeface="Wingdings" panose="05000000000000000000" pitchFamily="2" charset="2"/>
              <a:buChar char="Ø"/>
            </a:pPr>
            <a:r>
              <a:rPr lang="en-US" sz="2800" dirty="0"/>
              <a:t>modestly mimic the historic building’s design features.</a:t>
            </a:r>
          </a:p>
        </p:txBody>
      </p:sp>
      <p:pic>
        <p:nvPicPr>
          <p:cNvPr id="5" name="Picture 4"/>
          <p:cNvPicPr>
            <a:picLocks noChangeAspect="1"/>
          </p:cNvPicPr>
          <p:nvPr/>
        </p:nvPicPr>
        <p:blipFill>
          <a:blip r:embed="rId3"/>
          <a:stretch>
            <a:fillRect/>
          </a:stretch>
        </p:blipFill>
        <p:spPr>
          <a:xfrm>
            <a:off x="8129935" y="1243786"/>
            <a:ext cx="3644778" cy="4362734"/>
          </a:xfrm>
          <a:prstGeom prst="rect">
            <a:avLst/>
          </a:prstGeom>
          <a:ln>
            <a:noFill/>
          </a:ln>
          <a:effectLst>
            <a:outerShdw blurRad="190500" algn="tl" rotWithShape="0">
              <a:srgbClr val="000000">
                <a:alpha val="70000"/>
              </a:srgbClr>
            </a:outerShdw>
          </a:effectLst>
        </p:spPr>
      </p:pic>
      <p:sp>
        <p:nvSpPr>
          <p:cNvPr id="7" name="Slide Number Placeholder 6">
            <a:extLst>
              <a:ext uri="{FF2B5EF4-FFF2-40B4-BE49-F238E27FC236}">
                <a16:creationId xmlns:a16="http://schemas.microsoft.com/office/drawing/2014/main" id="{9FB60090-3E86-485D-8435-B1DECDF1C695}"/>
              </a:ext>
            </a:extLst>
          </p:cNvPr>
          <p:cNvSpPr>
            <a:spLocks noGrp="1"/>
          </p:cNvSpPr>
          <p:nvPr>
            <p:ph type="sldNum" sz="quarter" idx="12"/>
          </p:nvPr>
        </p:nvSpPr>
        <p:spPr/>
        <p:txBody>
          <a:bodyPr/>
          <a:lstStyle/>
          <a:p>
            <a:fld id="{511DB74C-5F71-4375-BF00-34DF30BDC08F}" type="slidenum">
              <a:rPr lang="en-US" smtClean="0"/>
              <a:t>28</a:t>
            </a:fld>
            <a:endParaRPr lang="en-US" dirty="0"/>
          </a:p>
        </p:txBody>
      </p:sp>
    </p:spTree>
    <p:extLst>
      <p:ext uri="{BB962C8B-B14F-4D97-AF65-F5344CB8AC3E}">
        <p14:creationId xmlns:p14="http://schemas.microsoft.com/office/powerpoint/2010/main" val="370149090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288" y="96037"/>
            <a:ext cx="11005457" cy="854222"/>
          </a:xfrm>
        </p:spPr>
        <p:txBody>
          <a:bodyPr/>
          <a:lstStyle/>
          <a:p>
            <a:r>
              <a:rPr lang="en-US" b="1" dirty="0"/>
              <a:t>Approval Criteria</a:t>
            </a:r>
          </a:p>
        </p:txBody>
      </p:sp>
      <p:sp>
        <p:nvSpPr>
          <p:cNvPr id="3" name="Content Placeholder 2"/>
          <p:cNvSpPr>
            <a:spLocks noGrp="1"/>
          </p:cNvSpPr>
          <p:nvPr>
            <p:ph idx="1"/>
          </p:nvPr>
        </p:nvSpPr>
        <p:spPr>
          <a:xfrm>
            <a:off x="417288" y="950259"/>
            <a:ext cx="11357424" cy="2026023"/>
          </a:xfrm>
        </p:spPr>
        <p:txBody>
          <a:bodyPr>
            <a:noAutofit/>
          </a:bodyPr>
          <a:lstStyle/>
          <a:p>
            <a:pPr marL="0" indent="0">
              <a:buNone/>
            </a:pPr>
            <a:r>
              <a:rPr lang="en-US" sz="4400" b="1" dirty="0"/>
              <a:t>Community Design Guideline D7</a:t>
            </a:r>
          </a:p>
          <a:p>
            <a:pPr marL="0" indent="0">
              <a:buNone/>
            </a:pPr>
            <a:r>
              <a:rPr lang="en-US" sz="4400" b="1" dirty="0"/>
              <a:t>Blending into the Neighborhood</a:t>
            </a:r>
          </a:p>
          <a:p>
            <a:pPr marL="0" indent="0">
              <a:buNone/>
            </a:pPr>
            <a:endParaRPr lang="en-US" sz="4000" dirty="0"/>
          </a:p>
          <a:p>
            <a:pPr marL="0" indent="0">
              <a:buNone/>
            </a:pPr>
            <a:r>
              <a:rPr lang="en-US" sz="4000" dirty="0"/>
              <a:t>Reduce the impact of new development on established neighborhoods by incorporating elements of nearby, quality buildings such as building details, massing, proportions and materials.</a:t>
            </a:r>
            <a:endParaRPr lang="en-US" sz="3600" dirty="0"/>
          </a:p>
        </p:txBody>
      </p:sp>
      <p:sp>
        <p:nvSpPr>
          <p:cNvPr id="5" name="Slide Number Placeholder 4">
            <a:extLst>
              <a:ext uri="{FF2B5EF4-FFF2-40B4-BE49-F238E27FC236}">
                <a16:creationId xmlns:a16="http://schemas.microsoft.com/office/drawing/2014/main" id="{4E8055D6-D313-4401-B049-C46DBA8A289E}"/>
              </a:ext>
            </a:extLst>
          </p:cNvPr>
          <p:cNvSpPr>
            <a:spLocks noGrp="1"/>
          </p:cNvSpPr>
          <p:nvPr>
            <p:ph type="sldNum" sz="quarter" idx="12"/>
          </p:nvPr>
        </p:nvSpPr>
        <p:spPr/>
        <p:txBody>
          <a:bodyPr/>
          <a:lstStyle/>
          <a:p>
            <a:fld id="{511DB74C-5F71-4375-BF00-34DF30BDC08F}" type="slidenum">
              <a:rPr lang="en-US" smtClean="0"/>
              <a:t>29</a:t>
            </a:fld>
            <a:endParaRPr lang="en-US" dirty="0"/>
          </a:p>
        </p:txBody>
      </p:sp>
    </p:spTree>
    <p:extLst>
      <p:ext uri="{BB962C8B-B14F-4D97-AF65-F5344CB8AC3E}">
        <p14:creationId xmlns:p14="http://schemas.microsoft.com/office/powerpoint/2010/main" val="359204925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16F274-56F9-461A-B87D-A348E7D3C354}"/>
              </a:ext>
            </a:extLst>
          </p:cNvPr>
          <p:cNvSpPr>
            <a:spLocks noGrp="1"/>
          </p:cNvSpPr>
          <p:nvPr>
            <p:ph idx="1"/>
          </p:nvPr>
        </p:nvSpPr>
        <p:spPr>
          <a:xfrm>
            <a:off x="609600" y="982942"/>
            <a:ext cx="10905564" cy="5238564"/>
          </a:xfrm>
        </p:spPr>
        <p:txBody>
          <a:bodyPr>
            <a:noAutofit/>
          </a:bodyPr>
          <a:lstStyle/>
          <a:p>
            <a:pPr marL="0" indent="0">
              <a:buNone/>
            </a:pPr>
            <a:r>
              <a:rPr lang="en-US" sz="4800" b="1" dirty="0"/>
              <a:t>City Council is responsible for supporting Affordable Housing and protecting Historic Resources </a:t>
            </a:r>
          </a:p>
          <a:p>
            <a:pPr marL="0" indent="0">
              <a:buNone/>
            </a:pPr>
            <a:endParaRPr lang="en-US" sz="4800" b="1" dirty="0"/>
          </a:p>
          <a:p>
            <a:pPr marL="0" indent="0">
              <a:buNone/>
            </a:pPr>
            <a:r>
              <a:rPr lang="en-US" sz="4800" b="1" dirty="0"/>
              <a:t>We believe you can balance these goals and doing so will ensure the integrity, livability, and continued special character of Portland</a:t>
            </a:r>
          </a:p>
        </p:txBody>
      </p:sp>
      <p:sp>
        <p:nvSpPr>
          <p:cNvPr id="4" name="Slide Number Placeholder 3">
            <a:extLst>
              <a:ext uri="{FF2B5EF4-FFF2-40B4-BE49-F238E27FC236}">
                <a16:creationId xmlns:a16="http://schemas.microsoft.com/office/drawing/2014/main" id="{F49D41FF-EF35-4410-9FA2-794D88A819BF}"/>
              </a:ext>
            </a:extLst>
          </p:cNvPr>
          <p:cNvSpPr>
            <a:spLocks noGrp="1"/>
          </p:cNvSpPr>
          <p:nvPr>
            <p:ph type="sldNum" sz="quarter" idx="12"/>
          </p:nvPr>
        </p:nvSpPr>
        <p:spPr/>
        <p:txBody>
          <a:bodyPr/>
          <a:lstStyle/>
          <a:p>
            <a:fld id="{511DB74C-5F71-4375-BF00-34DF30BDC08F}" type="slidenum">
              <a:rPr lang="en-US" smtClean="0"/>
              <a:t>3</a:t>
            </a:fld>
            <a:endParaRPr lang="en-US" dirty="0"/>
          </a:p>
        </p:txBody>
      </p:sp>
    </p:spTree>
    <p:extLst>
      <p:ext uri="{BB962C8B-B14F-4D97-AF65-F5344CB8AC3E}">
        <p14:creationId xmlns:p14="http://schemas.microsoft.com/office/powerpoint/2010/main" val="268738249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288" y="328590"/>
            <a:ext cx="11005457" cy="854222"/>
          </a:xfrm>
        </p:spPr>
        <p:txBody>
          <a:bodyPr/>
          <a:lstStyle/>
          <a:p>
            <a:r>
              <a:rPr lang="en-US" b="1" dirty="0"/>
              <a:t>Approval Criteria not </a:t>
            </a:r>
            <a:r>
              <a:rPr lang="en-US" dirty="0"/>
              <a:t>m</a:t>
            </a:r>
            <a:r>
              <a:rPr lang="en-US" b="1" dirty="0"/>
              <a:t>et</a:t>
            </a:r>
          </a:p>
        </p:txBody>
      </p:sp>
      <p:sp>
        <p:nvSpPr>
          <p:cNvPr id="4" name="TextBox 3"/>
          <p:cNvSpPr txBox="1"/>
          <p:nvPr/>
        </p:nvSpPr>
        <p:spPr>
          <a:xfrm>
            <a:off x="417288" y="1182812"/>
            <a:ext cx="11344406" cy="4832092"/>
          </a:xfrm>
          <a:prstGeom prst="rect">
            <a:avLst/>
          </a:prstGeom>
          <a:noFill/>
          <a:ln w="9525">
            <a:noFill/>
          </a:ln>
        </p:spPr>
        <p:txBody>
          <a:bodyPr wrap="square" rtlCol="0">
            <a:spAutoFit/>
          </a:bodyPr>
          <a:lstStyle/>
          <a:p>
            <a:pPr marL="285750" indent="-285750">
              <a:buFont typeface="Wingdings" panose="05000000000000000000" pitchFamily="2" charset="2"/>
              <a:buChar char="Ø"/>
            </a:pPr>
            <a:r>
              <a:rPr lang="en-US" sz="2800" dirty="0"/>
              <a:t>Large scale and lack of compatible set-backs of new development on side streets does not reduce the impact on the neighborhood.</a:t>
            </a:r>
          </a:p>
          <a:p>
            <a:pPr marL="285750" indent="-285750">
              <a:buFont typeface="Wingdings" panose="05000000000000000000" pitchFamily="2" charset="2"/>
              <a:buChar char="Ø"/>
            </a:pPr>
            <a:endParaRPr lang="en-US" sz="2800" dirty="0"/>
          </a:p>
          <a:p>
            <a:pPr marL="285750" indent="-285750">
              <a:buFont typeface="Wingdings" panose="05000000000000000000" pitchFamily="2" charset="2"/>
              <a:buChar char="Ø"/>
            </a:pPr>
            <a:r>
              <a:rPr lang="en-US" sz="2800" dirty="0"/>
              <a:t>The guideline calls for incorporating elements of </a:t>
            </a:r>
            <a:r>
              <a:rPr lang="en-US" sz="2800" b="1" i="1" dirty="0"/>
              <a:t>nearby</a:t>
            </a:r>
            <a:r>
              <a:rPr lang="en-US" sz="2800" dirty="0"/>
              <a:t> buildings. Intro specifies site details common in neighborhood and related to surrounding buildings in terms of scale, color, window proportions and façade articulation:</a:t>
            </a:r>
          </a:p>
          <a:p>
            <a:pPr marL="742950" lvl="1" indent="-285750">
              <a:buFont typeface="Wingdings" panose="05000000000000000000" pitchFamily="2" charset="2"/>
              <a:buChar char="Ø"/>
            </a:pPr>
            <a:endParaRPr lang="en-US" sz="1600" dirty="0"/>
          </a:p>
          <a:p>
            <a:pPr marL="742950" lvl="1" indent="-285750">
              <a:buFont typeface="Wingdings" panose="05000000000000000000" pitchFamily="2" charset="2"/>
              <a:buChar char="Ø"/>
            </a:pPr>
            <a:r>
              <a:rPr lang="en-US" sz="2400" dirty="0"/>
              <a:t>Scale is larger and taller</a:t>
            </a:r>
          </a:p>
          <a:p>
            <a:pPr marL="742950" lvl="1" indent="-285750">
              <a:buFont typeface="Wingdings" panose="05000000000000000000" pitchFamily="2" charset="2"/>
              <a:buChar char="Ø"/>
            </a:pPr>
            <a:r>
              <a:rPr lang="en-US" sz="2400" dirty="0"/>
              <a:t>Windows are faux Juliet balcony style rather than brick soldier course and dissimilar to design of nearby buildings</a:t>
            </a:r>
          </a:p>
          <a:p>
            <a:pPr marL="742950" lvl="1" indent="-285750">
              <a:buFont typeface="Wingdings" panose="05000000000000000000" pitchFamily="2" charset="2"/>
              <a:buChar char="Ø"/>
            </a:pPr>
            <a:r>
              <a:rPr lang="en-US" sz="2400" dirty="0"/>
              <a:t>Façade has no compatible cornice, windows. </a:t>
            </a:r>
          </a:p>
        </p:txBody>
      </p:sp>
      <p:sp>
        <p:nvSpPr>
          <p:cNvPr id="6" name="Slide Number Placeholder 5">
            <a:extLst>
              <a:ext uri="{FF2B5EF4-FFF2-40B4-BE49-F238E27FC236}">
                <a16:creationId xmlns:a16="http://schemas.microsoft.com/office/drawing/2014/main" id="{D36FC80C-54F9-4AE4-AA12-5ACC1B7563C2}"/>
              </a:ext>
            </a:extLst>
          </p:cNvPr>
          <p:cNvSpPr>
            <a:spLocks noGrp="1"/>
          </p:cNvSpPr>
          <p:nvPr>
            <p:ph type="sldNum" sz="quarter" idx="12"/>
          </p:nvPr>
        </p:nvSpPr>
        <p:spPr/>
        <p:txBody>
          <a:bodyPr/>
          <a:lstStyle/>
          <a:p>
            <a:fld id="{511DB74C-5F71-4375-BF00-34DF30BDC08F}" type="slidenum">
              <a:rPr lang="en-US" smtClean="0"/>
              <a:t>30</a:t>
            </a:fld>
            <a:endParaRPr lang="en-US" dirty="0"/>
          </a:p>
        </p:txBody>
      </p:sp>
    </p:spTree>
    <p:extLst>
      <p:ext uri="{BB962C8B-B14F-4D97-AF65-F5344CB8AC3E}">
        <p14:creationId xmlns:p14="http://schemas.microsoft.com/office/powerpoint/2010/main" val="354892767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111" y="122577"/>
            <a:ext cx="11005457" cy="1071789"/>
          </a:xfrm>
        </p:spPr>
        <p:txBody>
          <a:bodyPr/>
          <a:lstStyle/>
          <a:p>
            <a:r>
              <a:rPr lang="en-US" b="1" dirty="0"/>
              <a:t>Approval Criteria not </a:t>
            </a:r>
            <a:r>
              <a:rPr lang="en-US" dirty="0"/>
              <a:t>m</a:t>
            </a:r>
            <a:r>
              <a:rPr lang="en-US" b="1" dirty="0"/>
              <a:t>et</a:t>
            </a:r>
          </a:p>
        </p:txBody>
      </p:sp>
      <p:graphicFrame>
        <p:nvGraphicFramePr>
          <p:cNvPr id="6" name="Table 5"/>
          <p:cNvGraphicFramePr>
            <a:graphicFrameLocks noGrp="1"/>
          </p:cNvGraphicFramePr>
          <p:nvPr>
            <p:extLst>
              <p:ext uri="{D42A27DB-BD31-4B8C-83A1-F6EECF244321}">
                <p14:modId xmlns:p14="http://schemas.microsoft.com/office/powerpoint/2010/main" val="2588179539"/>
              </p:ext>
            </p:extLst>
          </p:nvPr>
        </p:nvGraphicFramePr>
        <p:xfrm>
          <a:off x="491675" y="1194365"/>
          <a:ext cx="11330214" cy="5296081"/>
        </p:xfrm>
        <a:graphic>
          <a:graphicData uri="http://schemas.openxmlformats.org/drawingml/2006/table">
            <a:tbl>
              <a:tblPr firstRow="1" bandRow="1">
                <a:tableStyleId>{5C22544A-7EE6-4342-B048-85BDC9FD1C3A}</a:tableStyleId>
              </a:tblPr>
              <a:tblGrid>
                <a:gridCol w="4876911">
                  <a:extLst>
                    <a:ext uri="{9D8B030D-6E8A-4147-A177-3AD203B41FA5}">
                      <a16:colId xmlns:a16="http://schemas.microsoft.com/office/drawing/2014/main" val="20000"/>
                    </a:ext>
                  </a:extLst>
                </a:gridCol>
                <a:gridCol w="6453303">
                  <a:extLst>
                    <a:ext uri="{9D8B030D-6E8A-4147-A177-3AD203B41FA5}">
                      <a16:colId xmlns:a16="http://schemas.microsoft.com/office/drawing/2014/main" val="20001"/>
                    </a:ext>
                  </a:extLst>
                </a:gridCol>
              </a:tblGrid>
              <a:tr h="640924">
                <a:tc gridSpan="2">
                  <a:txBody>
                    <a:bodyPr/>
                    <a:lstStyle/>
                    <a:p>
                      <a:r>
                        <a:rPr lang="en-US" sz="2400" dirty="0">
                          <a:solidFill>
                            <a:schemeClr val="tx1"/>
                          </a:solidFill>
                        </a:rPr>
                        <a:t>Examples</a:t>
                      </a:r>
                      <a:r>
                        <a:rPr lang="en-US" sz="2400" baseline="0" dirty="0">
                          <a:solidFill>
                            <a:schemeClr val="tx1"/>
                          </a:solidFill>
                        </a:rPr>
                        <a:t> for D7 demonstrate how the guideline is not met by proposed design:</a:t>
                      </a:r>
                      <a:endParaRPr lang="en-US" sz="2400" dirty="0">
                        <a:solidFill>
                          <a:schemeClr val="tx1"/>
                        </a:solidFill>
                      </a:endParaRPr>
                    </a:p>
                  </a:txBody>
                  <a:tcPr>
                    <a:solidFill>
                      <a:schemeClr val="bg2"/>
                    </a:solidFill>
                  </a:tcPr>
                </a:tc>
                <a:tc hMerge="1">
                  <a:txBody>
                    <a:bodyPr/>
                    <a:lstStyle/>
                    <a:p>
                      <a:endParaRPr lang="en-US" dirty="0"/>
                    </a:p>
                  </a:txBody>
                  <a:tcPr/>
                </a:tc>
                <a:extLst>
                  <a:ext uri="{0D108BD9-81ED-4DB2-BD59-A6C34878D82A}">
                    <a16:rowId xmlns:a16="http://schemas.microsoft.com/office/drawing/2014/main" val="10000"/>
                  </a:ext>
                </a:extLst>
              </a:tr>
              <a:tr h="1543865">
                <a:tc>
                  <a:txBody>
                    <a:bodyPr/>
                    <a:lstStyle/>
                    <a:p>
                      <a:r>
                        <a:rPr lang="en-US" b="1" u="sng" dirty="0">
                          <a:solidFill>
                            <a:schemeClr val="tx1"/>
                          </a:solidFill>
                        </a:rPr>
                        <a:t>Example A</a:t>
                      </a:r>
                      <a:r>
                        <a:rPr lang="en-US" baseline="0" dirty="0">
                          <a:solidFill>
                            <a:schemeClr val="tx1"/>
                          </a:solidFill>
                        </a:rPr>
                        <a:t> suggests incorporating elements and details found in nearby structures, showing how a new housing incorporates a nod to a visible nearby tower.</a:t>
                      </a:r>
                      <a:endParaRPr lang="en-US" dirty="0">
                        <a:solidFill>
                          <a:schemeClr val="tx1"/>
                        </a:solidFill>
                      </a:endParaRPr>
                    </a:p>
                  </a:txBody>
                  <a:tcPr/>
                </a:tc>
                <a:tc>
                  <a:txBody>
                    <a:bodyPr/>
                    <a:lstStyle/>
                    <a:p>
                      <a:r>
                        <a:rPr lang="en-US" dirty="0">
                          <a:solidFill>
                            <a:schemeClr val="tx1"/>
                          </a:solidFill>
                        </a:rPr>
                        <a:t>The design elements in the North Building are based on buildings many blocks away</a:t>
                      </a:r>
                      <a:r>
                        <a:rPr lang="en-US" baseline="0" dirty="0">
                          <a:solidFill>
                            <a:schemeClr val="tx1"/>
                          </a:solidFill>
                        </a:rPr>
                        <a:t>, in different settings and not visible from the project site.</a:t>
                      </a:r>
                      <a:endParaRPr lang="en-US" dirty="0">
                        <a:solidFill>
                          <a:schemeClr val="tx1"/>
                        </a:solidFill>
                      </a:endParaRPr>
                    </a:p>
                  </a:txBody>
                  <a:tcPr/>
                </a:tc>
                <a:extLst>
                  <a:ext uri="{0D108BD9-81ED-4DB2-BD59-A6C34878D82A}">
                    <a16:rowId xmlns:a16="http://schemas.microsoft.com/office/drawing/2014/main" val="10001"/>
                  </a:ext>
                </a:extLst>
              </a:tr>
              <a:tr h="1900141">
                <a:tc>
                  <a:txBody>
                    <a:bodyPr/>
                    <a:lstStyle/>
                    <a:p>
                      <a:r>
                        <a:rPr lang="en-US" b="1" u="sng" dirty="0">
                          <a:solidFill>
                            <a:schemeClr val="tx1"/>
                          </a:solidFill>
                        </a:rPr>
                        <a:t>Example B</a:t>
                      </a:r>
                      <a:r>
                        <a:rPr lang="en-US" baseline="0" dirty="0">
                          <a:solidFill>
                            <a:schemeClr val="tx1"/>
                          </a:solidFill>
                        </a:rPr>
                        <a:t> illustrates how large wall areas can be divided into distinct smaller planes that are more in keeping with scale of surrounding development.</a:t>
                      </a:r>
                      <a:endParaRPr lang="en-US" dirty="0">
                        <a:solidFill>
                          <a:schemeClr val="tx1"/>
                        </a:solidFill>
                      </a:endParaRPr>
                    </a:p>
                  </a:txBody>
                  <a:tcPr/>
                </a:tc>
                <a:tc>
                  <a:txBody>
                    <a:bodyPr/>
                    <a:lstStyle/>
                    <a:p>
                      <a:r>
                        <a:rPr lang="en-US" dirty="0">
                          <a:solidFill>
                            <a:schemeClr val="tx1"/>
                          </a:solidFill>
                        </a:rPr>
                        <a:t>The South</a:t>
                      </a:r>
                      <a:r>
                        <a:rPr lang="en-US" baseline="0" dirty="0">
                          <a:solidFill>
                            <a:schemeClr val="tx1"/>
                          </a:solidFill>
                        </a:rPr>
                        <a:t> Addition</a:t>
                      </a:r>
                      <a:r>
                        <a:rPr lang="en-US" dirty="0">
                          <a:solidFill>
                            <a:schemeClr val="tx1"/>
                          </a:solidFill>
                        </a:rPr>
                        <a:t> does not divide</a:t>
                      </a:r>
                      <a:r>
                        <a:rPr lang="en-US" baseline="0" dirty="0">
                          <a:solidFill>
                            <a:schemeClr val="tx1"/>
                          </a:solidFill>
                        </a:rPr>
                        <a:t> its wall planes along Hoyt to be compatible with Landmark structures; articulation of the North Building is minimal, providing texture but not mitigating the scale of the building or complementing adjacent architecture of Landmark buildings.</a:t>
                      </a:r>
                      <a:endParaRPr lang="en-US" dirty="0">
                        <a:solidFill>
                          <a:schemeClr val="tx1"/>
                        </a:solidFill>
                      </a:endParaRPr>
                    </a:p>
                  </a:txBody>
                  <a:tcPr/>
                </a:tc>
                <a:extLst>
                  <a:ext uri="{0D108BD9-81ED-4DB2-BD59-A6C34878D82A}">
                    <a16:rowId xmlns:a16="http://schemas.microsoft.com/office/drawing/2014/main" val="10002"/>
                  </a:ext>
                </a:extLst>
              </a:tr>
              <a:tr h="1211151">
                <a:tc>
                  <a:txBody>
                    <a:bodyPr/>
                    <a:lstStyle/>
                    <a:p>
                      <a:r>
                        <a:rPr lang="en-US" b="1" u="sng" dirty="0">
                          <a:solidFill>
                            <a:schemeClr val="tx1"/>
                          </a:solidFill>
                        </a:rPr>
                        <a:t>Example E</a:t>
                      </a:r>
                      <a:r>
                        <a:rPr lang="en-US" baseline="0" dirty="0">
                          <a:solidFill>
                            <a:schemeClr val="tx1"/>
                          </a:solidFill>
                        </a:rPr>
                        <a:t> notes that infill development should complement the scale and proportions of surrounding buildings.</a:t>
                      </a:r>
                      <a:endParaRPr lang="en-US" dirty="0">
                        <a:solidFill>
                          <a:schemeClr val="tx1"/>
                        </a:solidFill>
                      </a:endParaRPr>
                    </a:p>
                  </a:txBody>
                  <a:tcPr/>
                </a:tc>
                <a:tc>
                  <a:txBody>
                    <a:bodyPr/>
                    <a:lstStyle/>
                    <a:p>
                      <a:r>
                        <a:rPr lang="en-US" dirty="0">
                          <a:solidFill>
                            <a:schemeClr val="tx1"/>
                          </a:solidFill>
                        </a:rPr>
                        <a:t>The proposed scale is not close to complementary; the proportions bear no</a:t>
                      </a:r>
                      <a:r>
                        <a:rPr lang="en-US" baseline="0" dirty="0">
                          <a:solidFill>
                            <a:schemeClr val="tx1"/>
                          </a:solidFill>
                        </a:rPr>
                        <a:t> relationship to surrounding buildings, increasing incompatible impact.</a:t>
                      </a:r>
                      <a:endParaRPr lang="en-US" dirty="0">
                        <a:solidFill>
                          <a:schemeClr val="tx1"/>
                        </a:solidFill>
                      </a:endParaRPr>
                    </a:p>
                  </a:txBody>
                  <a:tcPr/>
                </a:tc>
                <a:extLst>
                  <a:ext uri="{0D108BD9-81ED-4DB2-BD59-A6C34878D82A}">
                    <a16:rowId xmlns:a16="http://schemas.microsoft.com/office/drawing/2014/main" val="10003"/>
                  </a:ext>
                </a:extLst>
              </a:tr>
            </a:tbl>
          </a:graphicData>
        </a:graphic>
      </p:graphicFrame>
      <p:sp>
        <p:nvSpPr>
          <p:cNvPr id="4" name="Slide Number Placeholder 3">
            <a:extLst>
              <a:ext uri="{FF2B5EF4-FFF2-40B4-BE49-F238E27FC236}">
                <a16:creationId xmlns:a16="http://schemas.microsoft.com/office/drawing/2014/main" id="{7882C434-E121-4836-92A7-D719467A4C52}"/>
              </a:ext>
            </a:extLst>
          </p:cNvPr>
          <p:cNvSpPr>
            <a:spLocks noGrp="1"/>
          </p:cNvSpPr>
          <p:nvPr>
            <p:ph type="sldNum" sz="quarter" idx="12"/>
          </p:nvPr>
        </p:nvSpPr>
        <p:spPr/>
        <p:txBody>
          <a:bodyPr/>
          <a:lstStyle/>
          <a:p>
            <a:fld id="{511DB74C-5F71-4375-BF00-34DF30BDC08F}" type="slidenum">
              <a:rPr lang="en-US" smtClean="0"/>
              <a:t>31</a:t>
            </a:fld>
            <a:endParaRPr lang="en-US" dirty="0"/>
          </a:p>
        </p:txBody>
      </p:sp>
    </p:spTree>
    <p:extLst>
      <p:ext uri="{BB962C8B-B14F-4D97-AF65-F5344CB8AC3E}">
        <p14:creationId xmlns:p14="http://schemas.microsoft.com/office/powerpoint/2010/main" val="125800949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679243" cy="1463675"/>
          </a:xfrm>
        </p:spPr>
        <p:txBody>
          <a:bodyPr>
            <a:normAutofit fontScale="90000"/>
          </a:bodyPr>
          <a:lstStyle/>
          <a:p>
            <a:r>
              <a:rPr lang="en-US" sz="4900" b="1" u="sng" dirty="0">
                <a:latin typeface="+mn-lt"/>
              </a:rPr>
              <a:t>Overview</a:t>
            </a:r>
            <a:br>
              <a:rPr lang="en-US" sz="4900" b="1" u="sng" dirty="0">
                <a:latin typeface="+mn-lt"/>
              </a:rPr>
            </a:br>
            <a:r>
              <a:rPr lang="en-US" sz="1200" b="1" u="sng" dirty="0">
                <a:latin typeface="+mn-lt"/>
              </a:rPr>
              <a:t> </a:t>
            </a:r>
            <a:br>
              <a:rPr lang="en-US" dirty="0"/>
            </a:br>
            <a:r>
              <a:rPr lang="en-US" b="1" dirty="0">
                <a:latin typeface="+mn-lt"/>
              </a:rPr>
              <a:t>We request that you deny the proposal.</a:t>
            </a:r>
          </a:p>
        </p:txBody>
      </p:sp>
      <p:sp>
        <p:nvSpPr>
          <p:cNvPr id="3" name="Content Placeholder 2"/>
          <p:cNvSpPr>
            <a:spLocks noGrp="1"/>
          </p:cNvSpPr>
          <p:nvPr>
            <p:ph idx="1"/>
          </p:nvPr>
        </p:nvSpPr>
        <p:spPr>
          <a:xfrm>
            <a:off x="838200" y="1943100"/>
            <a:ext cx="10515600" cy="4784271"/>
          </a:xfrm>
        </p:spPr>
        <p:txBody>
          <a:bodyPr>
            <a:normAutofit/>
          </a:bodyPr>
          <a:lstStyle/>
          <a:p>
            <a:r>
              <a:rPr lang="en-US" b="1" dirty="0"/>
              <a:t>Immediate Neighborhood a unique slice of Portland </a:t>
            </a:r>
          </a:p>
          <a:p>
            <a:endParaRPr lang="en-US" sz="1000" b="1" dirty="0"/>
          </a:p>
          <a:p>
            <a:r>
              <a:rPr lang="en-US" b="1" dirty="0"/>
              <a:t>Approval criteria are not met</a:t>
            </a:r>
          </a:p>
          <a:p>
            <a:pPr lvl="1"/>
            <a:r>
              <a:rPr lang="en-US" i="1" dirty="0"/>
              <a:t>Historic Alphabet District Guidelines #2 and #3 and Community Design Guidelines P1, P2, D6 and D7</a:t>
            </a:r>
          </a:p>
          <a:p>
            <a:pPr lvl="1"/>
            <a:endParaRPr lang="en-US" sz="1000" i="1" dirty="0"/>
          </a:p>
          <a:p>
            <a:r>
              <a:rPr lang="en-US" b="1" dirty="0">
                <a:solidFill>
                  <a:srgbClr val="0070C0"/>
                </a:solidFill>
              </a:rPr>
              <a:t>Procedural errors were made</a:t>
            </a:r>
          </a:p>
          <a:p>
            <a:pPr lvl="1"/>
            <a:r>
              <a:rPr lang="en-US" i="1" dirty="0">
                <a:solidFill>
                  <a:srgbClr val="0070C0"/>
                </a:solidFill>
              </a:rPr>
              <a:t>Five errors identified</a:t>
            </a:r>
          </a:p>
          <a:p>
            <a:pPr lvl="1"/>
            <a:endParaRPr lang="en-US" sz="1000" i="1" dirty="0"/>
          </a:p>
          <a:p>
            <a:r>
              <a:rPr lang="en-US" b="1" dirty="0"/>
              <a:t>Condition requested</a:t>
            </a:r>
          </a:p>
          <a:p>
            <a:pPr lvl="1"/>
            <a:r>
              <a:rPr lang="en-US" i="1" dirty="0"/>
              <a:t>Limit development on this site to affordable housing for persons at 60% of median family income (MFI).</a:t>
            </a:r>
          </a:p>
        </p:txBody>
      </p:sp>
      <p:sp>
        <p:nvSpPr>
          <p:cNvPr id="4" name="Slide Number Placeholder 3">
            <a:extLst>
              <a:ext uri="{FF2B5EF4-FFF2-40B4-BE49-F238E27FC236}">
                <a16:creationId xmlns:a16="http://schemas.microsoft.com/office/drawing/2014/main" id="{8FDA69DF-BF67-4D6C-8614-1AA186BC26F1}"/>
              </a:ext>
            </a:extLst>
          </p:cNvPr>
          <p:cNvSpPr>
            <a:spLocks noGrp="1"/>
          </p:cNvSpPr>
          <p:nvPr>
            <p:ph type="sldNum" sz="quarter" idx="12"/>
          </p:nvPr>
        </p:nvSpPr>
        <p:spPr/>
        <p:txBody>
          <a:bodyPr/>
          <a:lstStyle/>
          <a:p>
            <a:fld id="{511DB74C-5F71-4375-BF00-34DF30BDC08F}" type="slidenum">
              <a:rPr lang="en-US" smtClean="0"/>
              <a:t>32</a:t>
            </a:fld>
            <a:endParaRPr lang="en-US" dirty="0"/>
          </a:p>
        </p:txBody>
      </p:sp>
    </p:spTree>
    <p:extLst>
      <p:ext uri="{BB962C8B-B14F-4D97-AF65-F5344CB8AC3E}">
        <p14:creationId xmlns:p14="http://schemas.microsoft.com/office/powerpoint/2010/main" val="300129277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3" y="365125"/>
            <a:ext cx="11005457" cy="1071789"/>
          </a:xfrm>
        </p:spPr>
        <p:txBody>
          <a:bodyPr/>
          <a:lstStyle/>
          <a:p>
            <a:r>
              <a:rPr lang="en-US" b="1" dirty="0"/>
              <a:t>Procedural Errors</a:t>
            </a:r>
            <a:endParaRPr lang="en-US" b="1" u="sng" dirty="0"/>
          </a:p>
        </p:txBody>
      </p:sp>
      <p:sp>
        <p:nvSpPr>
          <p:cNvPr id="3" name="Content Placeholder 2"/>
          <p:cNvSpPr>
            <a:spLocks noGrp="1"/>
          </p:cNvSpPr>
          <p:nvPr>
            <p:ph idx="1"/>
          </p:nvPr>
        </p:nvSpPr>
        <p:spPr>
          <a:xfrm>
            <a:off x="609600" y="1436913"/>
            <a:ext cx="11234058" cy="5210629"/>
          </a:xfrm>
        </p:spPr>
        <p:txBody>
          <a:bodyPr>
            <a:normAutofit/>
          </a:bodyPr>
          <a:lstStyle/>
          <a:p>
            <a:pPr marL="514350" indent="-514350">
              <a:buFont typeface="+mj-lt"/>
              <a:buAutoNum type="arabicPeriod"/>
            </a:pPr>
            <a:r>
              <a:rPr lang="en-US" sz="3600" dirty="0"/>
              <a:t>Application declared complete when it was not complete</a:t>
            </a:r>
          </a:p>
          <a:p>
            <a:pPr marL="514350" indent="-514350">
              <a:buFont typeface="+mj-lt"/>
              <a:buAutoNum type="arabicPeriod"/>
            </a:pPr>
            <a:r>
              <a:rPr lang="en-US" sz="3600" dirty="0"/>
              <a:t>Inappropriate application of City's Hierarchy of Regulations</a:t>
            </a:r>
          </a:p>
          <a:p>
            <a:pPr marL="514350" indent="-514350">
              <a:buFont typeface="+mj-lt"/>
              <a:buAutoNum type="arabicPeriod"/>
            </a:pPr>
            <a:r>
              <a:rPr lang="en-US" sz="3600" dirty="0"/>
              <a:t>Incomplete history of site.</a:t>
            </a:r>
          </a:p>
          <a:p>
            <a:pPr marL="514350" indent="-514350">
              <a:buFont typeface="+mj-lt"/>
              <a:buAutoNum type="arabicPeriod"/>
            </a:pPr>
            <a:r>
              <a:rPr lang="en-US" sz="3600" dirty="0"/>
              <a:t>Public comments addressing approval criteria were not evaluated or considered.</a:t>
            </a:r>
          </a:p>
          <a:p>
            <a:pPr marL="514350" indent="-514350">
              <a:buFont typeface="+mj-lt"/>
              <a:buAutoNum type="arabicPeriod"/>
            </a:pPr>
            <a:r>
              <a:rPr lang="en-US" sz="3600" dirty="0"/>
              <a:t>Harassment of Historic Landmarks Commissioner adversely affected the proceedings.</a:t>
            </a:r>
          </a:p>
          <a:p>
            <a:pPr marL="514350" indent="-514350">
              <a:buFont typeface="+mj-lt"/>
              <a:buAutoNum type="arabicPeriod"/>
            </a:pPr>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86B389D3-AD03-4FD0-908E-9455C761BECC}"/>
              </a:ext>
            </a:extLst>
          </p:cNvPr>
          <p:cNvSpPr>
            <a:spLocks noGrp="1"/>
          </p:cNvSpPr>
          <p:nvPr>
            <p:ph type="sldNum" sz="quarter" idx="12"/>
          </p:nvPr>
        </p:nvSpPr>
        <p:spPr/>
        <p:txBody>
          <a:bodyPr/>
          <a:lstStyle/>
          <a:p>
            <a:fld id="{511DB74C-5F71-4375-BF00-34DF30BDC08F}" type="slidenum">
              <a:rPr lang="en-US" smtClean="0"/>
              <a:t>33</a:t>
            </a:fld>
            <a:endParaRPr lang="en-US" dirty="0"/>
          </a:p>
        </p:txBody>
      </p:sp>
    </p:spTree>
    <p:extLst>
      <p:ext uri="{BB962C8B-B14F-4D97-AF65-F5344CB8AC3E}">
        <p14:creationId xmlns:p14="http://schemas.microsoft.com/office/powerpoint/2010/main" val="257796877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679243" cy="1463675"/>
          </a:xfrm>
        </p:spPr>
        <p:txBody>
          <a:bodyPr>
            <a:normAutofit fontScale="90000"/>
          </a:bodyPr>
          <a:lstStyle/>
          <a:p>
            <a:r>
              <a:rPr lang="en-US" sz="4900" b="1" u="sng" dirty="0">
                <a:latin typeface="+mn-lt"/>
              </a:rPr>
              <a:t>Overview</a:t>
            </a:r>
            <a:br>
              <a:rPr lang="en-US" sz="4900" b="1" u="sng" dirty="0">
                <a:latin typeface="+mn-lt"/>
              </a:rPr>
            </a:br>
            <a:r>
              <a:rPr lang="en-US" sz="1200" b="1" u="sng" dirty="0">
                <a:latin typeface="+mn-lt"/>
              </a:rPr>
              <a:t> </a:t>
            </a:r>
            <a:br>
              <a:rPr lang="en-US" dirty="0"/>
            </a:br>
            <a:r>
              <a:rPr lang="en-US" b="1" dirty="0">
                <a:latin typeface="+mn-lt"/>
              </a:rPr>
              <a:t>We request that you deny the proposal.</a:t>
            </a:r>
          </a:p>
        </p:txBody>
      </p:sp>
      <p:sp>
        <p:nvSpPr>
          <p:cNvPr id="3" name="Content Placeholder 2"/>
          <p:cNvSpPr>
            <a:spLocks noGrp="1"/>
          </p:cNvSpPr>
          <p:nvPr>
            <p:ph idx="1"/>
          </p:nvPr>
        </p:nvSpPr>
        <p:spPr>
          <a:xfrm>
            <a:off x="838200" y="1943100"/>
            <a:ext cx="10515600" cy="4784271"/>
          </a:xfrm>
        </p:spPr>
        <p:txBody>
          <a:bodyPr>
            <a:normAutofit/>
          </a:bodyPr>
          <a:lstStyle/>
          <a:p>
            <a:r>
              <a:rPr lang="en-US" b="1" dirty="0"/>
              <a:t>Immediate Neighborhood a unique slice of Portland </a:t>
            </a:r>
          </a:p>
          <a:p>
            <a:endParaRPr lang="en-US" sz="1000" b="1" dirty="0"/>
          </a:p>
          <a:p>
            <a:r>
              <a:rPr lang="en-US" b="1" dirty="0"/>
              <a:t>Approval criteria are not met</a:t>
            </a:r>
          </a:p>
          <a:p>
            <a:pPr lvl="1"/>
            <a:r>
              <a:rPr lang="en-US" i="1" dirty="0"/>
              <a:t>Historic Alphabet District Guidelines #2 and #3 and Community Design Guidelines P1, P2, D6 and D7</a:t>
            </a:r>
          </a:p>
          <a:p>
            <a:pPr lvl="1"/>
            <a:endParaRPr lang="en-US" sz="1000" i="1" dirty="0"/>
          </a:p>
          <a:p>
            <a:r>
              <a:rPr lang="en-US" b="1" dirty="0"/>
              <a:t>Procedural errors were made</a:t>
            </a:r>
          </a:p>
          <a:p>
            <a:pPr lvl="1"/>
            <a:r>
              <a:rPr lang="en-US" i="1" dirty="0"/>
              <a:t>Five errors identified</a:t>
            </a:r>
          </a:p>
          <a:p>
            <a:pPr lvl="1"/>
            <a:endParaRPr lang="en-US" sz="1000" i="1" dirty="0"/>
          </a:p>
          <a:p>
            <a:r>
              <a:rPr lang="en-US" b="1" dirty="0">
                <a:solidFill>
                  <a:srgbClr val="0070C0"/>
                </a:solidFill>
              </a:rPr>
              <a:t>Condition requested</a:t>
            </a:r>
          </a:p>
          <a:p>
            <a:pPr lvl="1"/>
            <a:r>
              <a:rPr lang="en-US" i="1" dirty="0">
                <a:solidFill>
                  <a:srgbClr val="0070C0"/>
                </a:solidFill>
              </a:rPr>
              <a:t>Limit development on this site to affordable housing for persons at 60% of median family income (MFI)</a:t>
            </a:r>
          </a:p>
        </p:txBody>
      </p:sp>
      <p:sp>
        <p:nvSpPr>
          <p:cNvPr id="4" name="Slide Number Placeholder 3">
            <a:extLst>
              <a:ext uri="{FF2B5EF4-FFF2-40B4-BE49-F238E27FC236}">
                <a16:creationId xmlns:a16="http://schemas.microsoft.com/office/drawing/2014/main" id="{82AF4E77-9D99-485F-80C1-E1F5C428532A}"/>
              </a:ext>
            </a:extLst>
          </p:cNvPr>
          <p:cNvSpPr>
            <a:spLocks noGrp="1"/>
          </p:cNvSpPr>
          <p:nvPr>
            <p:ph type="sldNum" sz="quarter" idx="12"/>
          </p:nvPr>
        </p:nvSpPr>
        <p:spPr/>
        <p:txBody>
          <a:bodyPr/>
          <a:lstStyle/>
          <a:p>
            <a:fld id="{511DB74C-5F71-4375-BF00-34DF30BDC08F}" type="slidenum">
              <a:rPr lang="en-US" smtClean="0"/>
              <a:t>34</a:t>
            </a:fld>
            <a:endParaRPr lang="en-US" dirty="0"/>
          </a:p>
        </p:txBody>
      </p:sp>
    </p:spTree>
    <p:extLst>
      <p:ext uri="{BB962C8B-B14F-4D97-AF65-F5344CB8AC3E}">
        <p14:creationId xmlns:p14="http://schemas.microsoft.com/office/powerpoint/2010/main" val="229153304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058" y="553095"/>
            <a:ext cx="11005457" cy="1071789"/>
          </a:xfrm>
        </p:spPr>
        <p:txBody>
          <a:bodyPr>
            <a:normAutofit/>
          </a:bodyPr>
          <a:lstStyle/>
          <a:p>
            <a:r>
              <a:rPr lang="en-US" sz="5400" b="1" dirty="0"/>
              <a:t>PROPOSED CONDITION:</a:t>
            </a:r>
            <a:endParaRPr lang="en-US" sz="5400" b="1" u="sng" dirty="0"/>
          </a:p>
        </p:txBody>
      </p:sp>
      <p:sp>
        <p:nvSpPr>
          <p:cNvPr id="3" name="Content Placeholder 2"/>
          <p:cNvSpPr>
            <a:spLocks noGrp="1"/>
          </p:cNvSpPr>
          <p:nvPr>
            <p:ph idx="1"/>
          </p:nvPr>
        </p:nvSpPr>
        <p:spPr>
          <a:xfrm>
            <a:off x="595085" y="1266150"/>
            <a:ext cx="11030857" cy="5031917"/>
          </a:xfrm>
        </p:spPr>
        <p:txBody>
          <a:bodyPr>
            <a:normAutofit/>
          </a:bodyPr>
          <a:lstStyle/>
          <a:p>
            <a:pPr marL="0" indent="0">
              <a:buNone/>
            </a:pPr>
            <a:endParaRPr lang="en-US" b="1" dirty="0"/>
          </a:p>
          <a:p>
            <a:pPr marL="0" indent="0">
              <a:buNone/>
            </a:pPr>
            <a:r>
              <a:rPr lang="en-US" sz="5400" b="1" dirty="0"/>
              <a:t>Development on this site is limited to affordable housing for households up to 60 percent of MFI. </a:t>
            </a:r>
          </a:p>
        </p:txBody>
      </p:sp>
      <p:sp>
        <p:nvSpPr>
          <p:cNvPr id="4" name="Slide Number Placeholder 3">
            <a:extLst>
              <a:ext uri="{FF2B5EF4-FFF2-40B4-BE49-F238E27FC236}">
                <a16:creationId xmlns:a16="http://schemas.microsoft.com/office/drawing/2014/main" id="{678342B0-3C45-4F3B-B96A-14C64A6B0C92}"/>
              </a:ext>
            </a:extLst>
          </p:cNvPr>
          <p:cNvSpPr>
            <a:spLocks noGrp="1"/>
          </p:cNvSpPr>
          <p:nvPr>
            <p:ph type="sldNum" sz="quarter" idx="12"/>
          </p:nvPr>
        </p:nvSpPr>
        <p:spPr/>
        <p:txBody>
          <a:bodyPr/>
          <a:lstStyle/>
          <a:p>
            <a:fld id="{511DB74C-5F71-4375-BF00-34DF30BDC08F}" type="slidenum">
              <a:rPr lang="en-US" smtClean="0"/>
              <a:t>35</a:t>
            </a:fld>
            <a:endParaRPr lang="en-US" dirty="0"/>
          </a:p>
        </p:txBody>
      </p:sp>
    </p:spTree>
    <p:extLst>
      <p:ext uri="{BB962C8B-B14F-4D97-AF65-F5344CB8AC3E}">
        <p14:creationId xmlns:p14="http://schemas.microsoft.com/office/powerpoint/2010/main" val="171613795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378" y="431627"/>
            <a:ext cx="10679243" cy="1197668"/>
          </a:xfrm>
        </p:spPr>
        <p:txBody>
          <a:bodyPr>
            <a:normAutofit fontScale="90000"/>
          </a:bodyPr>
          <a:lstStyle/>
          <a:p>
            <a:r>
              <a:rPr lang="en-US" sz="4900" b="1" u="sng" dirty="0">
                <a:latin typeface="+mn-lt"/>
              </a:rPr>
              <a:t>Conclusion</a:t>
            </a:r>
            <a:br>
              <a:rPr lang="en-US" sz="4900" b="1" u="sng" dirty="0">
                <a:latin typeface="+mn-lt"/>
              </a:rPr>
            </a:br>
            <a:r>
              <a:rPr lang="en-US" sz="1200" b="1" u="sng" dirty="0">
                <a:latin typeface="+mn-lt"/>
              </a:rPr>
              <a:t> </a:t>
            </a:r>
            <a:br>
              <a:rPr lang="en-US" dirty="0"/>
            </a:br>
            <a:r>
              <a:rPr lang="en-US" dirty="0"/>
              <a:t>Because: </a:t>
            </a:r>
            <a:br>
              <a:rPr lang="en-US" dirty="0"/>
            </a:br>
            <a:endParaRPr lang="en-US" b="1" dirty="0">
              <a:latin typeface="+mn-lt"/>
            </a:endParaRPr>
          </a:p>
        </p:txBody>
      </p:sp>
      <p:sp>
        <p:nvSpPr>
          <p:cNvPr id="3" name="Content Placeholder 2"/>
          <p:cNvSpPr>
            <a:spLocks noGrp="1"/>
          </p:cNvSpPr>
          <p:nvPr>
            <p:ph idx="1"/>
          </p:nvPr>
        </p:nvSpPr>
        <p:spPr>
          <a:xfrm>
            <a:off x="766664" y="1476540"/>
            <a:ext cx="10515600" cy="3458095"/>
          </a:xfrm>
        </p:spPr>
        <p:txBody>
          <a:bodyPr>
            <a:normAutofit/>
          </a:bodyPr>
          <a:lstStyle/>
          <a:p>
            <a:r>
              <a:rPr lang="en-US" sz="3600" b="1" dirty="0"/>
              <a:t>Immediate Neighborhood a unique slice of Portland </a:t>
            </a:r>
          </a:p>
          <a:p>
            <a:endParaRPr lang="en-US" sz="1100" b="1" dirty="0"/>
          </a:p>
          <a:p>
            <a:r>
              <a:rPr lang="en-US" sz="3600" b="1" dirty="0"/>
              <a:t>Approval criteria are not met</a:t>
            </a:r>
          </a:p>
          <a:p>
            <a:pPr lvl="1"/>
            <a:endParaRPr lang="en-US" sz="1100" i="1" dirty="0"/>
          </a:p>
          <a:p>
            <a:r>
              <a:rPr lang="en-US" sz="3600" b="1" dirty="0"/>
              <a:t>Procedural errors were made</a:t>
            </a:r>
          </a:p>
        </p:txBody>
      </p:sp>
      <p:sp>
        <p:nvSpPr>
          <p:cNvPr id="5" name="Rectangle 4">
            <a:extLst>
              <a:ext uri="{FF2B5EF4-FFF2-40B4-BE49-F238E27FC236}">
                <a16:creationId xmlns:a16="http://schemas.microsoft.com/office/drawing/2014/main" id="{F93F04D8-23A4-49AA-8A07-27E4B71D5FCB}"/>
              </a:ext>
            </a:extLst>
          </p:cNvPr>
          <p:cNvSpPr/>
          <p:nvPr/>
        </p:nvSpPr>
        <p:spPr>
          <a:xfrm>
            <a:off x="909736" y="4519136"/>
            <a:ext cx="10208885" cy="830997"/>
          </a:xfrm>
          <a:prstGeom prst="rect">
            <a:avLst/>
          </a:prstGeom>
        </p:spPr>
        <p:txBody>
          <a:bodyPr wrap="none">
            <a:spAutoFit/>
          </a:bodyPr>
          <a:lstStyle/>
          <a:p>
            <a:r>
              <a:rPr lang="en-US" sz="4800" b="1" dirty="0"/>
              <a:t>We request that you deny the proposal</a:t>
            </a:r>
            <a:r>
              <a:rPr lang="en-US" b="1" dirty="0"/>
              <a:t>.</a:t>
            </a:r>
            <a:endParaRPr lang="en-US" dirty="0"/>
          </a:p>
        </p:txBody>
      </p:sp>
      <p:sp>
        <p:nvSpPr>
          <p:cNvPr id="6" name="Slide Number Placeholder 5">
            <a:extLst>
              <a:ext uri="{FF2B5EF4-FFF2-40B4-BE49-F238E27FC236}">
                <a16:creationId xmlns:a16="http://schemas.microsoft.com/office/drawing/2014/main" id="{B732D5F4-55FD-4529-9A2E-CBECEA594039}"/>
              </a:ext>
            </a:extLst>
          </p:cNvPr>
          <p:cNvSpPr>
            <a:spLocks noGrp="1"/>
          </p:cNvSpPr>
          <p:nvPr>
            <p:ph type="sldNum" sz="quarter" idx="12"/>
          </p:nvPr>
        </p:nvSpPr>
        <p:spPr/>
        <p:txBody>
          <a:bodyPr/>
          <a:lstStyle/>
          <a:p>
            <a:fld id="{511DB74C-5F71-4375-BF00-34DF30BDC08F}" type="slidenum">
              <a:rPr lang="en-US" smtClean="0"/>
              <a:t>36</a:t>
            </a:fld>
            <a:endParaRPr lang="en-US" dirty="0"/>
          </a:p>
        </p:txBody>
      </p:sp>
    </p:spTree>
    <p:extLst>
      <p:ext uri="{BB962C8B-B14F-4D97-AF65-F5344CB8AC3E}">
        <p14:creationId xmlns:p14="http://schemas.microsoft.com/office/powerpoint/2010/main" val="282935660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2"/>
            <a:ext cx="9144000" cy="3478667"/>
          </a:xfrm>
        </p:spPr>
        <p:txBody>
          <a:bodyPr>
            <a:noAutofit/>
          </a:bodyPr>
          <a:lstStyle/>
          <a:p>
            <a:r>
              <a:rPr lang="en-US" b="1" dirty="0">
                <a:latin typeface="+mn-lt"/>
              </a:rPr>
              <a:t>The decision is not about affordable housing but incompatible design</a:t>
            </a:r>
          </a:p>
        </p:txBody>
      </p:sp>
      <p:sp>
        <p:nvSpPr>
          <p:cNvPr id="3" name="Slide Number Placeholder 2">
            <a:extLst>
              <a:ext uri="{FF2B5EF4-FFF2-40B4-BE49-F238E27FC236}">
                <a16:creationId xmlns:a16="http://schemas.microsoft.com/office/drawing/2014/main" id="{3E7FD63B-05EB-4478-80AD-22623B7E719D}"/>
              </a:ext>
            </a:extLst>
          </p:cNvPr>
          <p:cNvSpPr>
            <a:spLocks noGrp="1"/>
          </p:cNvSpPr>
          <p:nvPr>
            <p:ph type="sldNum" sz="quarter" idx="12"/>
          </p:nvPr>
        </p:nvSpPr>
        <p:spPr/>
        <p:txBody>
          <a:bodyPr/>
          <a:lstStyle/>
          <a:p>
            <a:fld id="{511DB74C-5F71-4375-BF00-34DF30BDC08F}" type="slidenum">
              <a:rPr lang="en-US" smtClean="0"/>
              <a:t>4</a:t>
            </a:fld>
            <a:endParaRPr lang="en-US"/>
          </a:p>
        </p:txBody>
      </p:sp>
    </p:spTree>
    <p:extLst>
      <p:ext uri="{BB962C8B-B14F-4D97-AF65-F5344CB8AC3E}">
        <p14:creationId xmlns:p14="http://schemas.microsoft.com/office/powerpoint/2010/main" val="355055680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679243" cy="1463675"/>
          </a:xfrm>
        </p:spPr>
        <p:txBody>
          <a:bodyPr>
            <a:normAutofit fontScale="90000"/>
          </a:bodyPr>
          <a:lstStyle/>
          <a:p>
            <a:r>
              <a:rPr lang="en-US" sz="4900" b="1" u="sng" dirty="0">
                <a:latin typeface="+mn-lt"/>
              </a:rPr>
              <a:t>Overview</a:t>
            </a:r>
            <a:br>
              <a:rPr lang="en-US" sz="4900" b="1" u="sng" dirty="0">
                <a:latin typeface="+mn-lt"/>
              </a:rPr>
            </a:br>
            <a:r>
              <a:rPr lang="en-US" sz="1200" b="1" u="sng" dirty="0">
                <a:latin typeface="+mn-lt"/>
              </a:rPr>
              <a:t> </a:t>
            </a:r>
            <a:br>
              <a:rPr lang="en-US" dirty="0"/>
            </a:br>
            <a:r>
              <a:rPr lang="en-US" b="1" dirty="0">
                <a:latin typeface="+mn-lt"/>
              </a:rPr>
              <a:t>We request that you deny the proposal.</a:t>
            </a:r>
          </a:p>
        </p:txBody>
      </p:sp>
      <p:sp>
        <p:nvSpPr>
          <p:cNvPr id="3" name="Content Placeholder 2"/>
          <p:cNvSpPr>
            <a:spLocks noGrp="1"/>
          </p:cNvSpPr>
          <p:nvPr>
            <p:ph idx="1"/>
          </p:nvPr>
        </p:nvSpPr>
        <p:spPr>
          <a:xfrm>
            <a:off x="838200" y="1943100"/>
            <a:ext cx="10515600" cy="4784271"/>
          </a:xfrm>
        </p:spPr>
        <p:txBody>
          <a:bodyPr>
            <a:normAutofit/>
          </a:bodyPr>
          <a:lstStyle/>
          <a:p>
            <a:r>
              <a:rPr lang="en-US" b="1" dirty="0">
                <a:solidFill>
                  <a:srgbClr val="0070C0"/>
                </a:solidFill>
              </a:rPr>
              <a:t>Immediate Neighborhood a unique slice of Portland </a:t>
            </a:r>
          </a:p>
          <a:p>
            <a:endParaRPr lang="en-US" sz="1000" b="1" dirty="0"/>
          </a:p>
          <a:p>
            <a:r>
              <a:rPr lang="en-US" b="1" dirty="0"/>
              <a:t>Approval criteria are not met</a:t>
            </a:r>
          </a:p>
          <a:p>
            <a:pPr lvl="1"/>
            <a:r>
              <a:rPr lang="en-US" i="1" dirty="0"/>
              <a:t>Historic Alphabet District Guidelines #2 and #3 and Community Design Guidelines P1, P2, D6 and D7</a:t>
            </a:r>
          </a:p>
          <a:p>
            <a:pPr lvl="1"/>
            <a:endParaRPr lang="en-US" sz="1000" i="1" dirty="0"/>
          </a:p>
          <a:p>
            <a:r>
              <a:rPr lang="en-US" b="1" dirty="0"/>
              <a:t>Procedural errors were made</a:t>
            </a:r>
          </a:p>
          <a:p>
            <a:pPr lvl="1"/>
            <a:r>
              <a:rPr lang="en-US" i="1" dirty="0"/>
              <a:t>Five errors identified</a:t>
            </a:r>
          </a:p>
          <a:p>
            <a:pPr lvl="1"/>
            <a:endParaRPr lang="en-US" sz="1000" i="1" dirty="0"/>
          </a:p>
          <a:p>
            <a:r>
              <a:rPr lang="en-US" b="1" dirty="0"/>
              <a:t>Condition requested</a:t>
            </a:r>
          </a:p>
          <a:p>
            <a:pPr lvl="1"/>
            <a:r>
              <a:rPr lang="en-US" i="1" dirty="0"/>
              <a:t>Limit development on this site to affordable housing for persons at 60% of median family income (MFI).</a:t>
            </a:r>
          </a:p>
        </p:txBody>
      </p:sp>
      <p:sp>
        <p:nvSpPr>
          <p:cNvPr id="4" name="Slide Number Placeholder 3">
            <a:extLst>
              <a:ext uri="{FF2B5EF4-FFF2-40B4-BE49-F238E27FC236}">
                <a16:creationId xmlns:a16="http://schemas.microsoft.com/office/drawing/2014/main" id="{BC3C77CC-C556-4046-B3C6-46F4C53727D0}"/>
              </a:ext>
            </a:extLst>
          </p:cNvPr>
          <p:cNvSpPr>
            <a:spLocks noGrp="1"/>
          </p:cNvSpPr>
          <p:nvPr>
            <p:ph type="sldNum" sz="quarter" idx="12"/>
          </p:nvPr>
        </p:nvSpPr>
        <p:spPr/>
        <p:txBody>
          <a:bodyPr/>
          <a:lstStyle/>
          <a:p>
            <a:fld id="{511DB74C-5F71-4375-BF00-34DF30BDC08F}" type="slidenum">
              <a:rPr lang="en-US" smtClean="0"/>
              <a:t>5</a:t>
            </a:fld>
            <a:endParaRPr lang="en-US" dirty="0"/>
          </a:p>
        </p:txBody>
      </p:sp>
    </p:spTree>
    <p:extLst>
      <p:ext uri="{BB962C8B-B14F-4D97-AF65-F5344CB8AC3E}">
        <p14:creationId xmlns:p14="http://schemas.microsoft.com/office/powerpoint/2010/main" val="118532565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0E232-9763-40E0-A44C-40ED567C9B5B}"/>
              </a:ext>
            </a:extLst>
          </p:cNvPr>
          <p:cNvSpPr>
            <a:spLocks noGrp="1"/>
          </p:cNvSpPr>
          <p:nvPr>
            <p:ph type="title"/>
          </p:nvPr>
        </p:nvSpPr>
        <p:spPr>
          <a:xfrm>
            <a:off x="548640" y="234497"/>
            <a:ext cx="10515600" cy="1039906"/>
          </a:xfrm>
        </p:spPr>
        <p:txBody>
          <a:bodyPr>
            <a:normAutofit/>
          </a:bodyPr>
          <a:lstStyle/>
          <a:p>
            <a:r>
              <a:rPr lang="en-US" sz="5400" dirty="0"/>
              <a:t>This is our neighborhood</a:t>
            </a:r>
          </a:p>
        </p:txBody>
      </p:sp>
      <p:sp>
        <p:nvSpPr>
          <p:cNvPr id="3" name="Content Placeholder 2">
            <a:extLst>
              <a:ext uri="{FF2B5EF4-FFF2-40B4-BE49-F238E27FC236}">
                <a16:creationId xmlns:a16="http://schemas.microsoft.com/office/drawing/2014/main" id="{F3F4D814-FCA9-40E3-9A20-C67CBBBAAE41}"/>
              </a:ext>
            </a:extLst>
          </p:cNvPr>
          <p:cNvSpPr>
            <a:spLocks noGrp="1"/>
          </p:cNvSpPr>
          <p:nvPr>
            <p:ph idx="1"/>
          </p:nvPr>
        </p:nvSpPr>
        <p:spPr>
          <a:xfrm>
            <a:off x="548640" y="1325563"/>
            <a:ext cx="11087548" cy="5297940"/>
          </a:xfrm>
        </p:spPr>
        <p:txBody>
          <a:bodyPr>
            <a:normAutofit lnSpcReduction="10000"/>
          </a:bodyPr>
          <a:lstStyle/>
          <a:p>
            <a:pPr marL="0" indent="0">
              <a:lnSpc>
                <a:spcPct val="100000"/>
              </a:lnSpc>
              <a:buNone/>
            </a:pPr>
            <a:r>
              <a:rPr lang="en-US" sz="4600" b="1" dirty="0"/>
              <a:t>The six blocks surrounding the site: </a:t>
            </a:r>
          </a:p>
          <a:p>
            <a:pPr>
              <a:lnSpc>
                <a:spcPct val="100000"/>
              </a:lnSpc>
            </a:pPr>
            <a:r>
              <a:rPr lang="en-US" sz="3700" dirty="0"/>
              <a:t>The first housing for investment/rental homes in Portland </a:t>
            </a:r>
          </a:p>
          <a:p>
            <a:pPr>
              <a:lnSpc>
                <a:spcPct val="100000"/>
              </a:lnSpc>
            </a:pPr>
            <a:r>
              <a:rPr lang="en-US" sz="3700" dirty="0"/>
              <a:t>Unique townhome architecture and complete block fronts of historical homes</a:t>
            </a:r>
          </a:p>
          <a:p>
            <a:pPr>
              <a:lnSpc>
                <a:spcPct val="100000"/>
              </a:lnSpc>
            </a:pPr>
            <a:r>
              <a:rPr lang="en-US" sz="3700" dirty="0"/>
              <a:t>Earliest Scandinavian Churches on the west coast</a:t>
            </a:r>
            <a:endParaRPr lang="en-US" dirty="0"/>
          </a:p>
          <a:p>
            <a:pPr>
              <a:lnSpc>
                <a:spcPct val="100000"/>
              </a:lnSpc>
            </a:pPr>
            <a:r>
              <a:rPr lang="en-US" sz="3700" dirty="0"/>
              <a:t>Catalyst for the Renovation of Northwest in 70’s </a:t>
            </a:r>
          </a:p>
          <a:p>
            <a:pPr lvl="1">
              <a:lnSpc>
                <a:spcPct val="100000"/>
              </a:lnSpc>
            </a:pPr>
            <a:r>
              <a:rPr lang="en-US" dirty="0"/>
              <a:t>with Bing Sheldon, William Jameson, Rick Michaelson and the City coming together to preserve the historic homes</a:t>
            </a:r>
          </a:p>
        </p:txBody>
      </p:sp>
      <p:sp>
        <p:nvSpPr>
          <p:cNvPr id="4" name="Slide Number Placeholder 3">
            <a:extLst>
              <a:ext uri="{FF2B5EF4-FFF2-40B4-BE49-F238E27FC236}">
                <a16:creationId xmlns:a16="http://schemas.microsoft.com/office/drawing/2014/main" id="{6F805DD4-D456-4427-AD5D-20D2CE0E812C}"/>
              </a:ext>
            </a:extLst>
          </p:cNvPr>
          <p:cNvSpPr>
            <a:spLocks noGrp="1"/>
          </p:cNvSpPr>
          <p:nvPr>
            <p:ph type="sldNum" sz="quarter" idx="12"/>
          </p:nvPr>
        </p:nvSpPr>
        <p:spPr/>
        <p:txBody>
          <a:bodyPr/>
          <a:lstStyle/>
          <a:p>
            <a:fld id="{511DB74C-5F71-4375-BF00-34DF30BDC08F}" type="slidenum">
              <a:rPr lang="en-US" smtClean="0"/>
              <a:t>6</a:t>
            </a:fld>
            <a:endParaRPr lang="en-US" dirty="0"/>
          </a:p>
        </p:txBody>
      </p:sp>
    </p:spTree>
    <p:extLst>
      <p:ext uri="{BB962C8B-B14F-4D97-AF65-F5344CB8AC3E}">
        <p14:creationId xmlns:p14="http://schemas.microsoft.com/office/powerpoint/2010/main" val="373013895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7A4788-79A5-4AB0-A6DF-06E2653326FA}"/>
              </a:ext>
            </a:extLst>
          </p:cNvPr>
          <p:cNvPicPr>
            <a:picLocks noChangeAspect="1"/>
          </p:cNvPicPr>
          <p:nvPr/>
        </p:nvPicPr>
        <p:blipFill>
          <a:blip r:embed="rId3"/>
          <a:stretch>
            <a:fillRect/>
          </a:stretch>
        </p:blipFill>
        <p:spPr>
          <a:xfrm>
            <a:off x="9410780" y="2398582"/>
            <a:ext cx="2035550" cy="1318217"/>
          </a:xfrm>
          <a:prstGeom prst="rect">
            <a:avLst/>
          </a:prstGeom>
        </p:spPr>
      </p:pic>
      <p:pic>
        <p:nvPicPr>
          <p:cNvPr id="6" name="Picture 5">
            <a:extLst>
              <a:ext uri="{FF2B5EF4-FFF2-40B4-BE49-F238E27FC236}">
                <a16:creationId xmlns:a16="http://schemas.microsoft.com/office/drawing/2014/main" id="{74FBC927-8329-4D3D-B787-EB8D28653682}"/>
              </a:ext>
            </a:extLst>
          </p:cNvPr>
          <p:cNvPicPr>
            <a:picLocks noChangeAspect="1"/>
          </p:cNvPicPr>
          <p:nvPr/>
        </p:nvPicPr>
        <p:blipFill>
          <a:blip r:embed="rId4"/>
          <a:stretch>
            <a:fillRect/>
          </a:stretch>
        </p:blipFill>
        <p:spPr>
          <a:xfrm>
            <a:off x="2298802" y="5360059"/>
            <a:ext cx="2011384" cy="1477137"/>
          </a:xfrm>
          <a:prstGeom prst="rect">
            <a:avLst/>
          </a:prstGeom>
        </p:spPr>
      </p:pic>
      <p:pic>
        <p:nvPicPr>
          <p:cNvPr id="2" name="Picture 1">
            <a:extLst>
              <a:ext uri="{FF2B5EF4-FFF2-40B4-BE49-F238E27FC236}">
                <a16:creationId xmlns:a16="http://schemas.microsoft.com/office/drawing/2014/main" id="{934BB5F0-0130-44DB-AB15-FD9973F1CDBC}"/>
              </a:ext>
            </a:extLst>
          </p:cNvPr>
          <p:cNvPicPr>
            <a:picLocks noChangeAspect="1"/>
          </p:cNvPicPr>
          <p:nvPr/>
        </p:nvPicPr>
        <p:blipFill>
          <a:blip r:embed="rId5"/>
          <a:stretch>
            <a:fillRect/>
          </a:stretch>
        </p:blipFill>
        <p:spPr>
          <a:xfrm>
            <a:off x="4245428" y="1241652"/>
            <a:ext cx="3144248" cy="4695169"/>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178C09EC-68A0-44FB-BC95-F04165723238}"/>
              </a:ext>
            </a:extLst>
          </p:cNvPr>
          <p:cNvPicPr>
            <a:picLocks noChangeAspect="1"/>
          </p:cNvPicPr>
          <p:nvPr/>
        </p:nvPicPr>
        <p:blipFill>
          <a:blip r:embed="rId6"/>
          <a:stretch>
            <a:fillRect/>
          </a:stretch>
        </p:blipFill>
        <p:spPr>
          <a:xfrm>
            <a:off x="2543725" y="3992665"/>
            <a:ext cx="2032355" cy="1578472"/>
          </a:xfrm>
          <a:prstGeom prst="rect">
            <a:avLst/>
          </a:prstGeom>
        </p:spPr>
      </p:pic>
      <p:pic>
        <p:nvPicPr>
          <p:cNvPr id="4" name="Picture 3">
            <a:extLst>
              <a:ext uri="{FF2B5EF4-FFF2-40B4-BE49-F238E27FC236}">
                <a16:creationId xmlns:a16="http://schemas.microsoft.com/office/drawing/2014/main" id="{781B1A4A-E263-4008-887A-2DA812955B52}"/>
              </a:ext>
            </a:extLst>
          </p:cNvPr>
          <p:cNvPicPr>
            <a:picLocks noChangeAspect="1"/>
          </p:cNvPicPr>
          <p:nvPr/>
        </p:nvPicPr>
        <p:blipFill>
          <a:blip r:embed="rId7"/>
          <a:stretch>
            <a:fillRect/>
          </a:stretch>
        </p:blipFill>
        <p:spPr>
          <a:xfrm>
            <a:off x="2298802" y="2614695"/>
            <a:ext cx="2111952" cy="1409995"/>
          </a:xfrm>
          <a:prstGeom prst="rect">
            <a:avLst/>
          </a:prstGeom>
        </p:spPr>
      </p:pic>
      <p:pic>
        <p:nvPicPr>
          <p:cNvPr id="5" name="Picture 4">
            <a:extLst>
              <a:ext uri="{FF2B5EF4-FFF2-40B4-BE49-F238E27FC236}">
                <a16:creationId xmlns:a16="http://schemas.microsoft.com/office/drawing/2014/main" id="{DA821A32-1691-4EF8-9ED2-3600168EC150}"/>
              </a:ext>
            </a:extLst>
          </p:cNvPr>
          <p:cNvPicPr>
            <a:picLocks noChangeAspect="1"/>
          </p:cNvPicPr>
          <p:nvPr/>
        </p:nvPicPr>
        <p:blipFill>
          <a:blip r:embed="rId8"/>
          <a:stretch>
            <a:fillRect/>
          </a:stretch>
        </p:blipFill>
        <p:spPr>
          <a:xfrm>
            <a:off x="2449287" y="824950"/>
            <a:ext cx="1796141" cy="1778740"/>
          </a:xfrm>
          <a:prstGeom prst="rect">
            <a:avLst/>
          </a:prstGeom>
        </p:spPr>
      </p:pic>
      <p:pic>
        <p:nvPicPr>
          <p:cNvPr id="7" name="Picture 6">
            <a:extLst>
              <a:ext uri="{FF2B5EF4-FFF2-40B4-BE49-F238E27FC236}">
                <a16:creationId xmlns:a16="http://schemas.microsoft.com/office/drawing/2014/main" id="{7BCF539E-94CD-4CAE-BDCF-AE2B8B214942}"/>
              </a:ext>
            </a:extLst>
          </p:cNvPr>
          <p:cNvPicPr>
            <a:picLocks noChangeAspect="1"/>
          </p:cNvPicPr>
          <p:nvPr/>
        </p:nvPicPr>
        <p:blipFill>
          <a:blip r:embed="rId9"/>
          <a:stretch>
            <a:fillRect/>
          </a:stretch>
        </p:blipFill>
        <p:spPr>
          <a:xfrm>
            <a:off x="7464153" y="824950"/>
            <a:ext cx="3349276" cy="1639780"/>
          </a:xfrm>
          <a:prstGeom prst="rect">
            <a:avLst/>
          </a:prstGeom>
        </p:spPr>
      </p:pic>
      <p:pic>
        <p:nvPicPr>
          <p:cNvPr id="8" name="Picture 7">
            <a:extLst>
              <a:ext uri="{FF2B5EF4-FFF2-40B4-BE49-F238E27FC236}">
                <a16:creationId xmlns:a16="http://schemas.microsoft.com/office/drawing/2014/main" id="{5E83F0B4-B156-44CF-977A-58F9A68C39FC}"/>
              </a:ext>
            </a:extLst>
          </p:cNvPr>
          <p:cNvPicPr>
            <a:picLocks noChangeAspect="1"/>
          </p:cNvPicPr>
          <p:nvPr/>
        </p:nvPicPr>
        <p:blipFill>
          <a:blip r:embed="rId10"/>
          <a:stretch>
            <a:fillRect/>
          </a:stretch>
        </p:blipFill>
        <p:spPr>
          <a:xfrm>
            <a:off x="7464153" y="2398582"/>
            <a:ext cx="1872149" cy="1437379"/>
          </a:xfrm>
          <a:prstGeom prst="rect">
            <a:avLst/>
          </a:prstGeom>
        </p:spPr>
      </p:pic>
      <p:pic>
        <p:nvPicPr>
          <p:cNvPr id="10" name="Picture 9">
            <a:extLst>
              <a:ext uri="{FF2B5EF4-FFF2-40B4-BE49-F238E27FC236}">
                <a16:creationId xmlns:a16="http://schemas.microsoft.com/office/drawing/2014/main" id="{7CC78B22-F7D0-42B3-BF8A-BF79D1415E64}"/>
              </a:ext>
            </a:extLst>
          </p:cNvPr>
          <p:cNvPicPr>
            <a:picLocks noChangeAspect="1"/>
          </p:cNvPicPr>
          <p:nvPr/>
        </p:nvPicPr>
        <p:blipFill>
          <a:blip r:embed="rId11"/>
          <a:stretch>
            <a:fillRect/>
          </a:stretch>
        </p:blipFill>
        <p:spPr>
          <a:xfrm>
            <a:off x="7464153" y="3795500"/>
            <a:ext cx="2599912" cy="2204427"/>
          </a:xfrm>
          <a:prstGeom prst="rect">
            <a:avLst/>
          </a:prstGeom>
        </p:spPr>
      </p:pic>
      <p:pic>
        <p:nvPicPr>
          <p:cNvPr id="11" name="Picture 10">
            <a:extLst>
              <a:ext uri="{FF2B5EF4-FFF2-40B4-BE49-F238E27FC236}">
                <a16:creationId xmlns:a16="http://schemas.microsoft.com/office/drawing/2014/main" id="{875F09C9-771D-4F05-9AAB-899139386002}"/>
              </a:ext>
            </a:extLst>
          </p:cNvPr>
          <p:cNvPicPr>
            <a:picLocks noChangeAspect="1"/>
          </p:cNvPicPr>
          <p:nvPr/>
        </p:nvPicPr>
        <p:blipFill>
          <a:blip r:embed="rId12"/>
          <a:stretch>
            <a:fillRect/>
          </a:stretch>
        </p:blipFill>
        <p:spPr>
          <a:xfrm>
            <a:off x="10036291" y="5294830"/>
            <a:ext cx="2035550" cy="1354457"/>
          </a:xfrm>
          <a:prstGeom prst="rect">
            <a:avLst/>
          </a:prstGeom>
        </p:spPr>
      </p:pic>
      <p:pic>
        <p:nvPicPr>
          <p:cNvPr id="12" name="Picture 11">
            <a:extLst>
              <a:ext uri="{FF2B5EF4-FFF2-40B4-BE49-F238E27FC236}">
                <a16:creationId xmlns:a16="http://schemas.microsoft.com/office/drawing/2014/main" id="{D0B5F26C-027D-4A38-AE10-2BFE6D0245E1}"/>
              </a:ext>
            </a:extLst>
          </p:cNvPr>
          <p:cNvPicPr>
            <a:picLocks noChangeAspect="1"/>
          </p:cNvPicPr>
          <p:nvPr/>
        </p:nvPicPr>
        <p:blipFill>
          <a:blip r:embed="rId13"/>
          <a:stretch>
            <a:fillRect/>
          </a:stretch>
        </p:blipFill>
        <p:spPr>
          <a:xfrm>
            <a:off x="2543725" y="173446"/>
            <a:ext cx="7321951" cy="562781"/>
          </a:xfrm>
          <a:prstGeom prst="rect">
            <a:avLst/>
          </a:prstGeom>
        </p:spPr>
      </p:pic>
      <p:pic>
        <p:nvPicPr>
          <p:cNvPr id="13" name="Picture 12">
            <a:extLst>
              <a:ext uri="{FF2B5EF4-FFF2-40B4-BE49-F238E27FC236}">
                <a16:creationId xmlns:a16="http://schemas.microsoft.com/office/drawing/2014/main" id="{77F7C891-B659-4D68-9B2F-7AAF25D638E9}"/>
              </a:ext>
            </a:extLst>
          </p:cNvPr>
          <p:cNvPicPr>
            <a:picLocks noChangeAspect="1"/>
          </p:cNvPicPr>
          <p:nvPr/>
        </p:nvPicPr>
        <p:blipFill>
          <a:blip r:embed="rId14"/>
          <a:stretch>
            <a:fillRect/>
          </a:stretch>
        </p:blipFill>
        <p:spPr>
          <a:xfrm>
            <a:off x="4576080" y="5616348"/>
            <a:ext cx="2397333" cy="12101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Slide Number Placeholder 13">
            <a:extLst>
              <a:ext uri="{FF2B5EF4-FFF2-40B4-BE49-F238E27FC236}">
                <a16:creationId xmlns:a16="http://schemas.microsoft.com/office/drawing/2014/main" id="{3021B8D1-9CDF-4CF9-92C0-6D81AAAF25EF}"/>
              </a:ext>
            </a:extLst>
          </p:cNvPr>
          <p:cNvSpPr>
            <a:spLocks noGrp="1"/>
          </p:cNvSpPr>
          <p:nvPr>
            <p:ph type="sldNum" sz="quarter" idx="12"/>
          </p:nvPr>
        </p:nvSpPr>
        <p:spPr/>
        <p:txBody>
          <a:bodyPr/>
          <a:lstStyle/>
          <a:p>
            <a:fld id="{511DB74C-5F71-4375-BF00-34DF30BDC08F}" type="slidenum">
              <a:rPr lang="en-US" smtClean="0"/>
              <a:t>7</a:t>
            </a:fld>
            <a:endParaRPr lang="en-US"/>
          </a:p>
        </p:txBody>
      </p:sp>
    </p:spTree>
    <p:extLst>
      <p:ext uri="{BB962C8B-B14F-4D97-AF65-F5344CB8AC3E}">
        <p14:creationId xmlns:p14="http://schemas.microsoft.com/office/powerpoint/2010/main" val="217122177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8205" y="942621"/>
            <a:ext cx="9437532" cy="2742468"/>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15000"/>
                    </a14:imgEffect>
                  </a14:imgLayer>
                </a14:imgProps>
              </a:ext>
            </a:extLst>
          </a:blip>
          <a:stretch>
            <a:fillRect/>
          </a:stretch>
        </p:blipFill>
        <p:spPr>
          <a:xfrm>
            <a:off x="368205" y="3685089"/>
            <a:ext cx="5613233" cy="2924048"/>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rightnessContrast bright="12000"/>
                    </a14:imgEffect>
                  </a14:imgLayer>
                </a14:imgProps>
              </a:ext>
            </a:extLst>
          </a:blip>
          <a:stretch>
            <a:fillRect/>
          </a:stretch>
        </p:blipFill>
        <p:spPr>
          <a:xfrm>
            <a:off x="5553282" y="3685089"/>
            <a:ext cx="6638718" cy="2924048"/>
          </a:xfrm>
          <a:prstGeom prst="rect">
            <a:avLst/>
          </a:prstGeom>
          <a:ln>
            <a:noFill/>
          </a:ln>
          <a:effectLst>
            <a:outerShdw blurRad="190500" algn="tl" rotWithShape="0">
              <a:srgbClr val="000000">
                <a:alpha val="70000"/>
              </a:srgbClr>
            </a:outerShdw>
          </a:effectLst>
        </p:spPr>
      </p:pic>
      <p:sp>
        <p:nvSpPr>
          <p:cNvPr id="3" name="TextBox 2">
            <a:extLst>
              <a:ext uri="{FF2B5EF4-FFF2-40B4-BE49-F238E27FC236}">
                <a16:creationId xmlns:a16="http://schemas.microsoft.com/office/drawing/2014/main" id="{63B0825F-6AC3-4529-BE6A-0C8F7E4D69D9}"/>
              </a:ext>
            </a:extLst>
          </p:cNvPr>
          <p:cNvSpPr txBox="1"/>
          <p:nvPr/>
        </p:nvSpPr>
        <p:spPr>
          <a:xfrm>
            <a:off x="368205" y="296290"/>
            <a:ext cx="7153753" cy="646331"/>
          </a:xfrm>
          <a:prstGeom prst="rect">
            <a:avLst/>
          </a:prstGeom>
          <a:noFill/>
        </p:spPr>
        <p:txBody>
          <a:bodyPr wrap="none" rtlCol="0">
            <a:spAutoFit/>
          </a:bodyPr>
          <a:lstStyle/>
          <a:p>
            <a:r>
              <a:rPr lang="en-US" sz="3600" b="1" dirty="0"/>
              <a:t>This is our Neighborhood: NW Irving</a:t>
            </a:r>
          </a:p>
        </p:txBody>
      </p:sp>
      <p:sp>
        <p:nvSpPr>
          <p:cNvPr id="6" name="Slide Number Placeholder 5">
            <a:extLst>
              <a:ext uri="{FF2B5EF4-FFF2-40B4-BE49-F238E27FC236}">
                <a16:creationId xmlns:a16="http://schemas.microsoft.com/office/drawing/2014/main" id="{A71428AA-5D3E-48ED-9046-9133D351794E}"/>
              </a:ext>
            </a:extLst>
          </p:cNvPr>
          <p:cNvSpPr>
            <a:spLocks noGrp="1"/>
          </p:cNvSpPr>
          <p:nvPr>
            <p:ph type="sldNum" sz="quarter" idx="12"/>
          </p:nvPr>
        </p:nvSpPr>
        <p:spPr/>
        <p:txBody>
          <a:bodyPr/>
          <a:lstStyle/>
          <a:p>
            <a:fld id="{511DB74C-5F71-4375-BF00-34DF30BDC08F}" type="slidenum">
              <a:rPr lang="en-US" smtClean="0"/>
              <a:t>8</a:t>
            </a:fld>
            <a:endParaRPr lang="en-US"/>
          </a:p>
        </p:txBody>
      </p:sp>
    </p:spTree>
    <p:extLst>
      <p:ext uri="{BB962C8B-B14F-4D97-AF65-F5344CB8AC3E}">
        <p14:creationId xmlns:p14="http://schemas.microsoft.com/office/powerpoint/2010/main" val="17126566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lum bright="6000" contrast="3000"/>
          </a:blip>
          <a:stretch>
            <a:fillRect/>
          </a:stretch>
        </p:blipFill>
        <p:spPr>
          <a:xfrm>
            <a:off x="543272" y="1353906"/>
            <a:ext cx="11648728" cy="4150188"/>
          </a:xfrm>
          <a:prstGeom prst="rect">
            <a:avLst/>
          </a:prstGeom>
          <a:ln>
            <a:noFill/>
          </a:ln>
          <a:effectLst>
            <a:outerShdw blurRad="190500" algn="tl" rotWithShape="0">
              <a:srgbClr val="000000">
                <a:alpha val="70000"/>
              </a:srgbClr>
            </a:outerShdw>
          </a:effectLst>
        </p:spPr>
      </p:pic>
      <p:sp>
        <p:nvSpPr>
          <p:cNvPr id="3" name="TextBox 2">
            <a:extLst>
              <a:ext uri="{FF2B5EF4-FFF2-40B4-BE49-F238E27FC236}">
                <a16:creationId xmlns:a16="http://schemas.microsoft.com/office/drawing/2014/main" id="{841A64F9-8994-4F7D-9586-1937B423B4F6}"/>
              </a:ext>
            </a:extLst>
          </p:cNvPr>
          <p:cNvSpPr txBox="1"/>
          <p:nvPr/>
        </p:nvSpPr>
        <p:spPr>
          <a:xfrm>
            <a:off x="353866" y="501650"/>
            <a:ext cx="10999934" cy="707886"/>
          </a:xfrm>
          <a:prstGeom prst="rect">
            <a:avLst/>
          </a:prstGeom>
          <a:noFill/>
        </p:spPr>
        <p:txBody>
          <a:bodyPr wrap="none" rtlCol="0">
            <a:spAutoFit/>
          </a:bodyPr>
          <a:lstStyle/>
          <a:p>
            <a:r>
              <a:rPr lang="en-US" sz="4000" b="1" dirty="0"/>
              <a:t>This is our Neighborhood: From NW 18</a:t>
            </a:r>
            <a:r>
              <a:rPr lang="en-US" sz="4000" b="1" baseline="30000" dirty="0"/>
              <a:t>th</a:t>
            </a:r>
            <a:r>
              <a:rPr lang="en-US" sz="4000" b="1" dirty="0"/>
              <a:t> and Irving</a:t>
            </a:r>
          </a:p>
        </p:txBody>
      </p:sp>
      <p:sp>
        <p:nvSpPr>
          <p:cNvPr id="4" name="Slide Number Placeholder 3">
            <a:extLst>
              <a:ext uri="{FF2B5EF4-FFF2-40B4-BE49-F238E27FC236}">
                <a16:creationId xmlns:a16="http://schemas.microsoft.com/office/drawing/2014/main" id="{21D81D8C-44C7-4F72-A221-FBC7AA5C6D49}"/>
              </a:ext>
            </a:extLst>
          </p:cNvPr>
          <p:cNvSpPr>
            <a:spLocks noGrp="1"/>
          </p:cNvSpPr>
          <p:nvPr>
            <p:ph type="sldNum" sz="quarter" idx="12"/>
          </p:nvPr>
        </p:nvSpPr>
        <p:spPr/>
        <p:txBody>
          <a:bodyPr/>
          <a:lstStyle/>
          <a:p>
            <a:fld id="{511DB74C-5F71-4375-BF00-34DF30BDC08F}" type="slidenum">
              <a:rPr lang="en-US" smtClean="0"/>
              <a:t>9</a:t>
            </a:fld>
            <a:endParaRPr lang="en-US"/>
          </a:p>
        </p:txBody>
      </p:sp>
    </p:spTree>
    <p:extLst>
      <p:ext uri="{BB962C8B-B14F-4D97-AF65-F5344CB8AC3E}">
        <p14:creationId xmlns:p14="http://schemas.microsoft.com/office/powerpoint/2010/main" val="143374421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2454</Words>
  <Application>Microsoft Office PowerPoint</Application>
  <PresentationFormat>Widescreen</PresentationFormat>
  <Paragraphs>289</Paragraphs>
  <Slides>36</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Times New Roman</vt:lpstr>
      <vt:lpstr>Wingdings</vt:lpstr>
      <vt:lpstr>Office Theme</vt:lpstr>
      <vt:lpstr>NWDA Appeal of LU 18-187493 HRM AD</vt:lpstr>
      <vt:lpstr>Affordable Housing and Historic Preservation are not mutually exclusive</vt:lpstr>
      <vt:lpstr>PowerPoint Presentation</vt:lpstr>
      <vt:lpstr>The decision is not about affordable housing but incompatible design</vt:lpstr>
      <vt:lpstr>Overview   We request that you deny the proposal.</vt:lpstr>
      <vt:lpstr>This is our neighborhood</vt:lpstr>
      <vt:lpstr>PowerPoint Presentation</vt:lpstr>
      <vt:lpstr>PowerPoint Presentation</vt:lpstr>
      <vt:lpstr>PowerPoint Presentation</vt:lpstr>
      <vt:lpstr>PowerPoint Presentation</vt:lpstr>
      <vt:lpstr>PowerPoint Presentation</vt:lpstr>
      <vt:lpstr>This is our neighborhood: A unique slice of Portland history</vt:lpstr>
      <vt:lpstr>Overview   We request that you deny the proposal.</vt:lpstr>
      <vt:lpstr>Approval Criteria:</vt:lpstr>
      <vt:lpstr>Approval Criteria not met</vt:lpstr>
      <vt:lpstr>Approval Criteria not met (Continued):</vt:lpstr>
      <vt:lpstr>Approval Criteria</vt:lpstr>
      <vt:lpstr>Approval Criteria not met</vt:lpstr>
      <vt:lpstr>Approval Criteria not met</vt:lpstr>
      <vt:lpstr>Approval Criteria</vt:lpstr>
      <vt:lpstr>Approval Criteria not met</vt:lpstr>
      <vt:lpstr>PowerPoint Presentation</vt:lpstr>
      <vt:lpstr>Approval Criteria:</vt:lpstr>
      <vt:lpstr>Approval Criteria not met</vt:lpstr>
      <vt:lpstr>PowerPoint Presentation</vt:lpstr>
      <vt:lpstr>Approval Criteria:</vt:lpstr>
      <vt:lpstr>Approval Criteria not met</vt:lpstr>
      <vt:lpstr>Approval Criteria not met</vt:lpstr>
      <vt:lpstr>Approval Criteria</vt:lpstr>
      <vt:lpstr>Approval Criteria not met</vt:lpstr>
      <vt:lpstr>Approval Criteria not met</vt:lpstr>
      <vt:lpstr>Overview   We request that you deny the proposal.</vt:lpstr>
      <vt:lpstr>Procedural Errors</vt:lpstr>
      <vt:lpstr>Overview   We request that you deny the proposal.</vt:lpstr>
      <vt:lpstr>PROPOSED CONDITION:</vt:lpstr>
      <vt:lpstr>Conclusion   Because: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2019-07-26T20:31:25Z</dcterms:created>
  <dcterms:modified xsi:type="dcterms:W3CDTF">2019-07-26T20:31:36Z</dcterms:modified>
</cp:coreProperties>
</file>