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70" r:id="rId2"/>
    <p:sldId id="259" r:id="rId3"/>
    <p:sldId id="272" r:id="rId4"/>
    <p:sldId id="273" r:id="rId5"/>
    <p:sldId id="25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829E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648" autoAdjust="0"/>
  </p:normalViewPr>
  <p:slideViewPr>
    <p:cSldViewPr>
      <p:cViewPr varScale="1">
        <p:scale>
          <a:sx n="59" d="100"/>
          <a:sy n="59" d="100"/>
        </p:scale>
        <p:origin x="57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9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7840" cy="4669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48E7D-6672-4F61-8F7B-6D78E598F44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430"/>
            <a:ext cx="3037840" cy="4669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29430"/>
            <a:ext cx="3037840" cy="4669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D25B6-EB32-4B9F-99E1-653E04620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0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D25B6-EB32-4B9F-99E1-653E046203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59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D25B6-EB32-4B9F-99E1-653E046203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06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D25B6-EB32-4B9F-99E1-653E046203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11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D25B6-EB32-4B9F-99E1-653E046203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19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D25B6-EB32-4B9F-99E1-653E046203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77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Property Acquisition Ordinance | 07/10/2019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E79CA-D9C3-46B8-AC01-800A6C68BCC3}" type="datetime1">
              <a:rPr lang="en-US" smtClean="0"/>
              <a:t>7/11/2019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Property Acquisition Ordinance | 07/10/2019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CD6FF-9FEF-4216-A562-F34F8BF3B246}" type="datetime1">
              <a:rPr lang="en-US" smtClean="0"/>
              <a:t>7/11/2019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Property Acquisition Ordinance | 07/10/2019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4DA23-CEDB-4A5A-B206-1B7311A967F6}" type="datetime1">
              <a:rPr lang="en-US" smtClean="0"/>
              <a:t>7/11/2019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Property Acquisition Ordinance | 07/10/2019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29DA0-CFFD-4368-B3C4-988767DB1BC0}" type="datetime1">
              <a:rPr lang="en-US" smtClean="0"/>
              <a:t>7/11/2019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Property Acquisition Ordinance | 07/10/2019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1E98A-7931-47AC-8D88-592E5641B6B8}" type="datetime1">
              <a:rPr lang="en-US" smtClean="0"/>
              <a:t>7/11/2019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Property Acquisition Ordinance | 07/10/2019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5CD22-0CB2-4292-8E28-E3881CEA3FB6}" type="datetime1">
              <a:rPr lang="en-US" smtClean="0"/>
              <a:t>7/11/2019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01180ED-18EA-4C46-8B9F-9594DD0284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0674"/>
            <a:ext cx="5562602" cy="1338616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1806219"/>
            <a:ext cx="12192000" cy="4490085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561860"/>
                </a:moveTo>
                <a:lnTo>
                  <a:pt x="12192000" y="0"/>
                </a:lnTo>
                <a:lnTo>
                  <a:pt x="0" y="0"/>
                </a:lnTo>
                <a:lnTo>
                  <a:pt x="0" y="561860"/>
                </a:lnTo>
                <a:lnTo>
                  <a:pt x="1219200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79752" y="2380829"/>
            <a:ext cx="9478648" cy="1782539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 algn="l">
              <a:lnSpc>
                <a:spcPts val="6500"/>
              </a:lnSpc>
              <a:spcBef>
                <a:spcPts val="900"/>
              </a:spcBef>
            </a:pPr>
            <a:r>
              <a:rPr lang="en-US" sz="6000" spc="-5" dirty="0">
                <a:solidFill>
                  <a:srgbClr val="FFFFFF"/>
                </a:solidFill>
              </a:rPr>
              <a:t>Kilpatrick Development</a:t>
            </a:r>
            <a:br>
              <a:rPr lang="en-US" sz="6000" spc="-5" dirty="0">
                <a:solidFill>
                  <a:srgbClr val="FFFFFF"/>
                </a:solidFill>
              </a:rPr>
            </a:br>
            <a:endParaRPr sz="6000" dirty="0"/>
          </a:p>
        </p:txBody>
      </p:sp>
    </p:spTree>
    <p:extLst>
      <p:ext uri="{BB962C8B-B14F-4D97-AF65-F5344CB8AC3E}">
        <p14:creationId xmlns:p14="http://schemas.microsoft.com/office/powerpoint/2010/main" val="1971880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01180ED-18EA-4C46-8B9F-9594DD0284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0674"/>
            <a:ext cx="5562602" cy="1338616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1806219"/>
            <a:ext cx="12192000" cy="4490085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561860"/>
                </a:moveTo>
                <a:lnTo>
                  <a:pt x="12192000" y="0"/>
                </a:lnTo>
                <a:lnTo>
                  <a:pt x="0" y="0"/>
                </a:lnTo>
                <a:lnTo>
                  <a:pt x="0" y="561860"/>
                </a:lnTo>
                <a:lnTo>
                  <a:pt x="1219200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60712" y="4734175"/>
            <a:ext cx="0" cy="909955"/>
          </a:xfrm>
          <a:custGeom>
            <a:avLst/>
            <a:gdLst/>
            <a:ahLst/>
            <a:cxnLst/>
            <a:rect l="l" t="t" r="r" b="b"/>
            <a:pathLst>
              <a:path h="909954">
                <a:moveTo>
                  <a:pt x="0" y="0"/>
                </a:moveTo>
                <a:lnTo>
                  <a:pt x="0" y="909804"/>
                </a:lnTo>
              </a:path>
            </a:pathLst>
          </a:custGeom>
          <a:ln w="126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61477" y="4628409"/>
            <a:ext cx="3647440" cy="829714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lang="en-US" sz="2200" b="1" spc="-5" dirty="0">
                <a:solidFill>
                  <a:srgbClr val="FFFFFF"/>
                </a:solidFill>
                <a:latin typeface="Arial"/>
                <a:cs typeface="Arial"/>
              </a:rPr>
              <a:t>Kilpatrick Phase I &amp; II</a:t>
            </a: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lang="en-US" sz="2200" b="1" spc="-5" dirty="0">
                <a:solidFill>
                  <a:srgbClr val="FFFFFF"/>
                </a:solidFill>
                <a:latin typeface="Arial"/>
                <a:cs typeface="Arial"/>
              </a:rPr>
              <a:t>N. Williams &amp; N. Alberta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79752" y="2380829"/>
            <a:ext cx="8945247" cy="1782539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6500"/>
              </a:lnSpc>
              <a:spcBef>
                <a:spcPts val="900"/>
              </a:spcBef>
            </a:pPr>
            <a:r>
              <a:rPr lang="en-US" sz="6000" spc="-5" dirty="0">
                <a:solidFill>
                  <a:srgbClr val="FFFFFF"/>
                </a:solidFill>
              </a:rPr>
              <a:t>Ordinances for N/NE Properties</a:t>
            </a:r>
            <a:endParaRPr sz="6000" dirty="0"/>
          </a:p>
        </p:txBody>
      </p:sp>
      <p:sp>
        <p:nvSpPr>
          <p:cNvPr id="8" name="object 8"/>
          <p:cNvSpPr txBox="1"/>
          <p:nvPr/>
        </p:nvSpPr>
        <p:spPr>
          <a:xfrm>
            <a:off x="4828532" y="4627917"/>
            <a:ext cx="3941085" cy="854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800"/>
              </a:lnSpc>
              <a:spcBef>
                <a:spcPts val="100"/>
              </a:spcBef>
            </a:pPr>
            <a:r>
              <a:rPr lang="en-US" sz="2200" b="1" spc="-5" dirty="0">
                <a:solidFill>
                  <a:srgbClr val="FFFFFF"/>
                </a:solidFill>
                <a:latin typeface="Arial"/>
                <a:cs typeface="Arial"/>
              </a:rPr>
              <a:t>Shannon Callahan, Director</a:t>
            </a:r>
          </a:p>
          <a:p>
            <a:pPr marL="12700" marR="5080">
              <a:lnSpc>
                <a:spcPct val="128800"/>
              </a:lnSpc>
              <a:spcBef>
                <a:spcPts val="100"/>
              </a:spcBef>
            </a:pPr>
            <a:r>
              <a:rPr lang="en-US" sz="2200" b="1" dirty="0">
                <a:solidFill>
                  <a:srgbClr val="FFFFFF"/>
                </a:solidFill>
                <a:latin typeface="Arial"/>
                <a:cs typeface="Arial"/>
              </a:rPr>
              <a:t>July 10, 2019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11335166" y="6478453"/>
            <a:ext cx="247234" cy="19094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419600" y="6489863"/>
            <a:ext cx="644020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Kilpatrick Affordable Home Ownership Ordinance | 07/10/2019 | Portland Housing Bureau</a:t>
            </a:r>
            <a:endParaRPr spc="-5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DA9339-44F8-4AED-B381-856BEB963E0B}"/>
              </a:ext>
            </a:extLst>
          </p:cNvPr>
          <p:cNvSpPr txBox="1"/>
          <p:nvPr/>
        </p:nvSpPr>
        <p:spPr>
          <a:xfrm>
            <a:off x="335001" y="348916"/>
            <a:ext cx="9510318" cy="584775"/>
          </a:xfrm>
          <a:prstGeom prst="rect">
            <a:avLst/>
          </a:prstGeom>
          <a:solidFill>
            <a:srgbClr val="B1BB36"/>
          </a:solidFill>
        </p:spPr>
        <p:txBody>
          <a:bodyPr wrap="squar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N/NE Neighborhood Housing Strategies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D508799-B188-42CA-B421-48C64DCF50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68"/>
          <a:stretch/>
        </p:blipFill>
        <p:spPr>
          <a:xfrm>
            <a:off x="9926312" y="348916"/>
            <a:ext cx="1930687" cy="584775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A67B5C3-9C92-45EE-AD1A-3EFD70992B58}"/>
              </a:ext>
            </a:extLst>
          </p:cNvPr>
          <p:cNvSpPr txBox="1">
            <a:spLocks/>
          </p:cNvSpPr>
          <p:nvPr/>
        </p:nvSpPr>
        <p:spPr>
          <a:xfrm>
            <a:off x="335002" y="1166070"/>
            <a:ext cx="11521998" cy="5343013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kern="0" dirty="0"/>
              <a:t>Strategy 1 – Preventing Displacement </a:t>
            </a:r>
          </a:p>
          <a:p>
            <a:pPr marL="2743200" lvl="5" indent="-457200">
              <a:buFont typeface="Wingdings" panose="05000000000000000000" pitchFamily="2" charset="2"/>
              <a:buChar char="§"/>
            </a:pPr>
            <a:r>
              <a:rPr lang="en-US" sz="2400" kern="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Home repair grants and loans</a:t>
            </a:r>
          </a:p>
          <a:p>
            <a:pPr lvl="4"/>
            <a:endParaRPr lang="en-US" sz="2800" kern="0" dirty="0">
              <a:solidFill>
                <a:sysClr val="windowText" lastClr="000000"/>
              </a:solidFill>
              <a:cs typeface="Arial" panose="020B0604020202020204" pitchFamily="34" charset="0"/>
            </a:endParaRPr>
          </a:p>
          <a:p>
            <a:r>
              <a:rPr lang="en-US" sz="3200" b="1" kern="0" dirty="0">
                <a:solidFill>
                  <a:srgbClr val="27829E"/>
                </a:solidFill>
                <a:cs typeface="Arial" panose="020B0604020202020204" pitchFamily="34" charset="0"/>
              </a:rPr>
              <a:t>Strategy</a:t>
            </a:r>
            <a:r>
              <a:rPr lang="en-US" sz="3200" b="1" kern="0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en-US" sz="3200" b="1" kern="0" dirty="0">
                <a:solidFill>
                  <a:srgbClr val="27829E"/>
                </a:solidFill>
                <a:cs typeface="Arial" panose="020B0604020202020204" pitchFamily="34" charset="0"/>
              </a:rPr>
              <a:t>2 – Creating New Homeowners</a:t>
            </a:r>
          </a:p>
          <a:p>
            <a:pPr marL="2743200" lvl="5" indent="-457200">
              <a:buFont typeface="Wingdings" panose="05000000000000000000" pitchFamily="2" charset="2"/>
              <a:buChar char="§"/>
            </a:pPr>
            <a:r>
              <a:rPr lang="en-US" sz="2400" kern="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Down Payment Assistance Loans (DPAL)</a:t>
            </a:r>
          </a:p>
          <a:p>
            <a:pPr marL="2743200" lvl="5" indent="-457200">
              <a:buFont typeface="Wingdings" panose="05000000000000000000" pitchFamily="2" charset="2"/>
              <a:buChar char="§"/>
            </a:pPr>
            <a:r>
              <a:rPr lang="en-US" sz="2400" kern="0" dirty="0">
                <a:solidFill>
                  <a:srgbClr val="27829E"/>
                </a:solidFill>
                <a:cs typeface="Arial" panose="020B0604020202020204" pitchFamily="34" charset="0"/>
              </a:rPr>
              <a:t>Home ownership unit development</a:t>
            </a:r>
            <a:br>
              <a:rPr lang="en-US" sz="2800" b="1" kern="0" dirty="0">
                <a:solidFill>
                  <a:srgbClr val="008080"/>
                </a:solidFill>
                <a:cs typeface="Arial" panose="020B0604020202020204" pitchFamily="34" charset="0"/>
              </a:rPr>
            </a:br>
            <a:endParaRPr lang="en-US" sz="2800" b="1" kern="0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r>
              <a:rPr lang="en-US" sz="3200" b="1" kern="0" dirty="0">
                <a:cs typeface="Arial" panose="020B0604020202020204" pitchFamily="34" charset="0"/>
              </a:rPr>
              <a:t>Strategy 3 – Creating New Rental Homes</a:t>
            </a:r>
            <a:br>
              <a:rPr lang="en-US" sz="3200" kern="0" dirty="0">
                <a:cs typeface="Arial" panose="020B0604020202020204" pitchFamily="34" charset="0"/>
              </a:rPr>
            </a:br>
            <a:endParaRPr lang="en-US" sz="3200" kern="0" dirty="0">
              <a:cs typeface="Arial" panose="020B0604020202020204" pitchFamily="34" charset="0"/>
            </a:endParaRPr>
          </a:p>
          <a:p>
            <a:r>
              <a:rPr lang="en-US" sz="3200" b="1" kern="0" dirty="0">
                <a:cs typeface="Arial" panose="020B0604020202020204" pitchFamily="34" charset="0"/>
              </a:rPr>
              <a:t>Strategy 4 – Land Banking</a:t>
            </a:r>
          </a:p>
        </p:txBody>
      </p:sp>
    </p:spTree>
    <p:extLst>
      <p:ext uri="{BB962C8B-B14F-4D97-AF65-F5344CB8AC3E}">
        <p14:creationId xmlns:p14="http://schemas.microsoft.com/office/powerpoint/2010/main" val="3568550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" y="15876"/>
            <a:ext cx="4495799" cy="6384924"/>
          </a:xfrm>
          <a:custGeom>
            <a:avLst/>
            <a:gdLst/>
            <a:ahLst/>
            <a:cxnLst/>
            <a:rect l="l" t="t" r="r" b="b"/>
            <a:pathLst>
              <a:path w="5667375" h="5140960">
                <a:moveTo>
                  <a:pt x="0" y="5140680"/>
                </a:moveTo>
                <a:lnTo>
                  <a:pt x="5667019" y="5140680"/>
                </a:lnTo>
                <a:lnTo>
                  <a:pt x="5667019" y="0"/>
                </a:lnTo>
                <a:lnTo>
                  <a:pt x="0" y="0"/>
                </a:lnTo>
                <a:lnTo>
                  <a:pt x="0" y="514068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6384925"/>
            <a:ext cx="4495800" cy="473075"/>
          </a:xfrm>
          <a:custGeom>
            <a:avLst/>
            <a:gdLst/>
            <a:ahLst/>
            <a:cxnLst/>
            <a:rect l="l" t="t" r="r" b="b"/>
            <a:pathLst>
              <a:path w="5667375" h="473075">
                <a:moveTo>
                  <a:pt x="0" y="472960"/>
                </a:moveTo>
                <a:lnTo>
                  <a:pt x="5667019" y="472960"/>
                </a:lnTo>
                <a:lnTo>
                  <a:pt x="5667019" y="0"/>
                </a:lnTo>
                <a:lnTo>
                  <a:pt x="0" y="0"/>
                </a:lnTo>
                <a:lnTo>
                  <a:pt x="0" y="4729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504770" y="5396090"/>
            <a:ext cx="3216431" cy="8934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95631" y="628207"/>
            <a:ext cx="4067658" cy="185429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 marR="5080">
              <a:lnSpc>
                <a:spcPts val="4730"/>
              </a:lnSpc>
              <a:spcBef>
                <a:spcPts val="715"/>
              </a:spcBef>
            </a:pPr>
            <a:r>
              <a:rPr lang="en-US" sz="3600" spc="-5" dirty="0">
                <a:solidFill>
                  <a:srgbClr val="FFFFFF"/>
                </a:solidFill>
              </a:rPr>
              <a:t>Strategy 2:  Creating New Homeowners</a:t>
            </a:r>
            <a:endParaRPr sz="3600" dirty="0"/>
          </a:p>
        </p:txBody>
      </p:sp>
      <p:sp>
        <p:nvSpPr>
          <p:cNvPr id="6" name="object 6"/>
          <p:cNvSpPr txBox="1"/>
          <p:nvPr/>
        </p:nvSpPr>
        <p:spPr>
          <a:xfrm>
            <a:off x="428142" y="2750882"/>
            <a:ext cx="3943350" cy="261738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Homeownership Unit Development –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</a:p>
          <a:p>
            <a:r>
              <a:rPr lang="en-US" sz="2400" dirty="0">
                <a:solidFill>
                  <a:schemeClr val="bg1"/>
                </a:solidFill>
              </a:rPr>
              <a:t>Work with community partners to build affordable units for preference policy applicants within the district. 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C2A3DFA-B4A6-4E01-93B5-8CE3E971AFB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68"/>
          <a:stretch/>
        </p:blipFill>
        <p:spPr>
          <a:xfrm>
            <a:off x="10094182" y="201923"/>
            <a:ext cx="1930687" cy="584775"/>
          </a:xfrm>
          <a:prstGeom prst="rect">
            <a:avLst/>
          </a:prstGeom>
        </p:spPr>
      </p:pic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CFBBD9E-C3A0-45D1-879F-2C8109909F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4</a:t>
            </a:fld>
            <a:endParaRPr lang="en-US" dirty="0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ABF234CB-BF89-4AE7-BD6E-8B58D2DE1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1447800"/>
            <a:ext cx="7233261" cy="3948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ject 8">
            <a:extLst>
              <a:ext uri="{FF2B5EF4-FFF2-40B4-BE49-F238E27FC236}">
                <a16:creationId xmlns:a16="http://schemas.microsoft.com/office/drawing/2014/main" id="{885C0AE8-5701-4A36-A0A6-AABDA5BD78B0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648200" y="6477000"/>
            <a:ext cx="644020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E"/>
                </a:solidFill>
              </a:rPr>
              <a:t>Kilpatrick Affordable Home Ownership Ordinance | 07/10/2019 | Portland Housing Bureau</a:t>
            </a:r>
            <a:endParaRPr spc="-5" dirty="0">
              <a:solidFill>
                <a:srgbClr val="27829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77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340" y="533400"/>
            <a:ext cx="10815319" cy="615553"/>
          </a:xfrm>
        </p:spPr>
        <p:txBody>
          <a:bodyPr/>
          <a:lstStyle/>
          <a:p>
            <a:r>
              <a:rPr lang="en-US" dirty="0"/>
              <a:t>Kilpatrick Townhomes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340" y="1493905"/>
            <a:ext cx="4036060" cy="4525963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30 new permanently affordable homes</a:t>
            </a:r>
            <a:br>
              <a:rPr lang="en-US" sz="3200" dirty="0"/>
            </a:b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Preference Policy households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First floor ADA </a:t>
            </a:r>
            <a:r>
              <a:rPr lang="en-US" sz="3200" dirty="0" err="1"/>
              <a:t>visitable</a:t>
            </a:r>
            <a:r>
              <a:rPr lang="en-US" sz="3200" dirty="0"/>
              <a:t> flats</a:t>
            </a:r>
            <a:br>
              <a:rPr lang="en-US" sz="3200" dirty="0"/>
            </a:b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2-story town homes above</a:t>
            </a:r>
            <a:br>
              <a:rPr lang="en-US" sz="3200" dirty="0"/>
            </a:b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Outdoor area </a:t>
            </a:r>
          </a:p>
        </p:txBody>
      </p:sp>
      <p:pic>
        <p:nvPicPr>
          <p:cNvPr id="3074" name="Picture 2" descr="S:\Construction 2\New potential project sites Feb2017\8124 North Interstate project\8124N INTERSTATE\kilpatrick blue render 3 stor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472390"/>
            <a:ext cx="6907210" cy="434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8">
            <a:extLst>
              <a:ext uri="{FF2B5EF4-FFF2-40B4-BE49-F238E27FC236}">
                <a16:creationId xmlns:a16="http://schemas.microsoft.com/office/drawing/2014/main" id="{2E52455C-3B14-45BC-B991-DF1EED21A32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419600" y="6489863"/>
            <a:ext cx="644020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E"/>
                </a:solidFill>
              </a:rPr>
              <a:t>Kilpatrick Affordable Home Ownership Ordinance | 07/10/2019 | Portland Housing Bureau</a:t>
            </a:r>
            <a:endParaRPr spc="-5" dirty="0">
              <a:solidFill>
                <a:srgbClr val="27829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369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135</Words>
  <Application>Microsoft Office PowerPoint</Application>
  <PresentationFormat>Widescreen</PresentationFormat>
  <Paragraphs>37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Kilpatrick Development </vt:lpstr>
      <vt:lpstr>Ordinances for N/NE Properties</vt:lpstr>
      <vt:lpstr>PowerPoint Presentation</vt:lpstr>
      <vt:lpstr>Strategy 2:  Creating New Homeowners</vt:lpstr>
      <vt:lpstr>Kilpatrick Townhomes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PHB PPT Twmplate</dc:title>
  <dc:creator>Benoit, Emily</dc:creator>
  <cp:lastModifiedBy>McClymont, Keelan</cp:lastModifiedBy>
  <cp:revision>52</cp:revision>
  <cp:lastPrinted>2019-07-11T19:08:36Z</cp:lastPrinted>
  <dcterms:created xsi:type="dcterms:W3CDTF">2017-10-04T08:00:34Z</dcterms:created>
  <dcterms:modified xsi:type="dcterms:W3CDTF">2019-07-11T19:08:37Z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2017-10-04T00:00:00Z</vt:filetime>
  </property>
</Properties>
</file>