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4.jpg" ContentType="image/jpg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71" r:id="rId2"/>
    <p:sldId id="259" r:id="rId3"/>
    <p:sldId id="269" r:id="rId4"/>
    <p:sldId id="258" r:id="rId5"/>
    <p:sldId id="268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829E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648" autoAdjust="0"/>
  </p:normalViewPr>
  <p:slideViewPr>
    <p:cSldViewPr>
      <p:cViewPr varScale="1">
        <p:scale>
          <a:sx n="59" d="100"/>
          <a:sy n="59" d="100"/>
        </p:scale>
        <p:origin x="57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9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7840" cy="4669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48E7D-6672-4F61-8F7B-6D78E598F444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30"/>
            <a:ext cx="3037840" cy="4669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29430"/>
            <a:ext cx="3037840" cy="4669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D25B6-EB32-4B9F-99E1-653E04620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09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D25B6-EB32-4B9F-99E1-653E046203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08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D25B6-EB32-4B9F-99E1-653E046203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06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D25B6-EB32-4B9F-99E1-653E046203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73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D25B6-EB32-4B9F-99E1-653E046203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76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D25B6-EB32-4B9F-99E1-653E046203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7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Property Acquisition Ordinance | 07/10/2019 | 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E79CA-D9C3-46B8-AC01-800A6C68BCC3}" type="datetime1">
              <a:rPr lang="en-US" smtClean="0"/>
              <a:t>7/11/2019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Property Acquisition Ordinance | 07/10/2019 | 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CD6FF-9FEF-4216-A562-F34F8BF3B246}" type="datetime1">
              <a:rPr lang="en-US" smtClean="0"/>
              <a:t>7/11/2019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Property Acquisition Ordinance | 07/10/2019 | 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4DA23-CEDB-4A5A-B206-1B7311A967F6}" type="datetime1">
              <a:rPr lang="en-US" smtClean="0"/>
              <a:t>7/11/2019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Property Acquisition Ordinance | 07/10/2019 | 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9DA0-CFFD-4368-B3C4-988767DB1BC0}" type="datetime1">
              <a:rPr lang="en-US" smtClean="0"/>
              <a:t>7/11/2019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Property Acquisition Ordinance | 07/10/2019 | 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1E98A-7931-47AC-8D88-592E5641B6B8}" type="datetime1">
              <a:rPr lang="en-US" smtClean="0"/>
              <a:t>7/11/2019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582226"/>
            <a:ext cx="108153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367933"/>
            <a:ext cx="10815319" cy="269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Property Acquisition Ordinance | 07/10/2019 | 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5CD22-0CB2-4292-8E28-E3881CEA3FB6}" type="datetime1">
              <a:rPr lang="en-US" smtClean="0"/>
              <a:t>7/11/2019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12827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1180ED-18EA-4C46-8B9F-9594DD0284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0674"/>
            <a:ext cx="5562602" cy="1338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806219"/>
            <a:ext cx="12192000" cy="4490085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561860"/>
                </a:moveTo>
                <a:lnTo>
                  <a:pt x="12192000" y="0"/>
                </a:lnTo>
                <a:lnTo>
                  <a:pt x="0" y="0"/>
                </a:lnTo>
                <a:lnTo>
                  <a:pt x="0" y="561860"/>
                </a:lnTo>
                <a:lnTo>
                  <a:pt x="1219200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9752" y="2380829"/>
            <a:ext cx="9478648" cy="178253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 algn="l">
              <a:lnSpc>
                <a:spcPts val="6500"/>
              </a:lnSpc>
              <a:spcBef>
                <a:spcPts val="900"/>
              </a:spcBef>
            </a:pPr>
            <a:r>
              <a:rPr lang="en-US" sz="6000" spc="-5" dirty="0">
                <a:solidFill>
                  <a:srgbClr val="FFFFFF"/>
                </a:solidFill>
              </a:rPr>
              <a:t>N Williams Ave. and N Alberta St. Acquisition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83446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1180ED-18EA-4C46-8B9F-9594DD0284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0674"/>
            <a:ext cx="5562602" cy="1338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806219"/>
            <a:ext cx="12192000" cy="4490085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561860"/>
                </a:moveTo>
                <a:lnTo>
                  <a:pt x="12192000" y="0"/>
                </a:lnTo>
                <a:lnTo>
                  <a:pt x="0" y="0"/>
                </a:lnTo>
                <a:lnTo>
                  <a:pt x="0" y="561860"/>
                </a:lnTo>
                <a:lnTo>
                  <a:pt x="1219200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0712" y="4734175"/>
            <a:ext cx="0" cy="909955"/>
          </a:xfrm>
          <a:custGeom>
            <a:avLst/>
            <a:gdLst/>
            <a:ahLst/>
            <a:cxnLst/>
            <a:rect l="l" t="t" r="r" b="b"/>
            <a:pathLst>
              <a:path h="909954">
                <a:moveTo>
                  <a:pt x="0" y="0"/>
                </a:moveTo>
                <a:lnTo>
                  <a:pt x="0" y="909804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1477" y="4628409"/>
            <a:ext cx="3647440" cy="829714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lang="en-US" sz="2200" b="1" spc="-5" dirty="0">
                <a:solidFill>
                  <a:srgbClr val="FFFFFF"/>
                </a:solidFill>
                <a:latin typeface="Arial"/>
                <a:cs typeface="Arial"/>
              </a:rPr>
              <a:t>Kilpatrick Phase I &amp; II</a:t>
            </a: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lang="en-US" sz="2200" b="1" spc="-5" dirty="0">
                <a:solidFill>
                  <a:srgbClr val="FFFFFF"/>
                </a:solidFill>
                <a:latin typeface="Arial"/>
                <a:cs typeface="Arial"/>
              </a:rPr>
              <a:t>N. Williams &amp; N. Alberta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9752" y="2380829"/>
            <a:ext cx="8945247" cy="178253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6500"/>
              </a:lnSpc>
              <a:spcBef>
                <a:spcPts val="900"/>
              </a:spcBef>
            </a:pPr>
            <a:r>
              <a:rPr lang="en-US" sz="6000" spc="-5" dirty="0">
                <a:solidFill>
                  <a:srgbClr val="FFFFFF"/>
                </a:solidFill>
              </a:rPr>
              <a:t>Ordinances for N/NE Properties</a:t>
            </a:r>
            <a:endParaRPr sz="6000" dirty="0"/>
          </a:p>
        </p:txBody>
      </p:sp>
      <p:sp>
        <p:nvSpPr>
          <p:cNvPr id="8" name="object 8"/>
          <p:cNvSpPr txBox="1"/>
          <p:nvPr/>
        </p:nvSpPr>
        <p:spPr>
          <a:xfrm>
            <a:off x="4828532" y="4627917"/>
            <a:ext cx="3941085" cy="854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FFFFFF"/>
                </a:solidFill>
                <a:latin typeface="Arial"/>
                <a:cs typeface="Arial"/>
              </a:rPr>
              <a:t>Shannon Callahan, Director</a:t>
            </a:r>
          </a:p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lang="en-US" sz="2200" b="1" dirty="0">
                <a:solidFill>
                  <a:srgbClr val="FFFFFF"/>
                </a:solidFill>
                <a:latin typeface="Arial"/>
                <a:cs typeface="Arial"/>
              </a:rPr>
              <a:t>July 10, 2019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335166" y="6478453"/>
            <a:ext cx="247234" cy="19094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/>
              <a:t>Property Acquisition Ordinance | 07/10/2019 | Portland Housing Bureau</a:t>
            </a:r>
            <a:endParaRPr spc="-5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DA9339-44F8-4AED-B381-856BEB963E0B}"/>
              </a:ext>
            </a:extLst>
          </p:cNvPr>
          <p:cNvSpPr txBox="1"/>
          <p:nvPr/>
        </p:nvSpPr>
        <p:spPr>
          <a:xfrm>
            <a:off x="335001" y="348916"/>
            <a:ext cx="9510318" cy="584775"/>
          </a:xfrm>
          <a:prstGeom prst="rect">
            <a:avLst/>
          </a:prstGeom>
          <a:solidFill>
            <a:srgbClr val="B1BB36"/>
          </a:solidFill>
        </p:spPr>
        <p:txBody>
          <a:bodyPr wrap="square" rtlCol="0" anchor="ctr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N/NE Neighborhood Housing Strategies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508799-B188-42CA-B421-48C64DCF50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8"/>
          <a:stretch/>
        </p:blipFill>
        <p:spPr>
          <a:xfrm>
            <a:off x="9926312" y="348916"/>
            <a:ext cx="1930687" cy="58477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67B5C3-9C92-45EE-AD1A-3EFD70992B58}"/>
              </a:ext>
            </a:extLst>
          </p:cNvPr>
          <p:cNvSpPr txBox="1">
            <a:spLocks/>
          </p:cNvSpPr>
          <p:nvPr/>
        </p:nvSpPr>
        <p:spPr>
          <a:xfrm>
            <a:off x="457200" y="1371600"/>
            <a:ext cx="11399800" cy="51374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kern="0" dirty="0"/>
              <a:t>Strategy 1 – Preventing Displacement </a:t>
            </a:r>
          </a:p>
          <a:p>
            <a:pPr marL="2743200" lvl="5" indent="-4572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Home repair grants and loans</a:t>
            </a:r>
            <a:br>
              <a:rPr lang="en-US" sz="24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</a:br>
            <a:endParaRPr lang="en-US" sz="24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r>
              <a:rPr lang="en-US" sz="3200" b="1" kern="0" dirty="0">
                <a:cs typeface="Arial" panose="020B0604020202020204" pitchFamily="34" charset="0"/>
              </a:rPr>
              <a:t>Strategy 2 – Creating New Homeowners</a:t>
            </a:r>
          </a:p>
          <a:p>
            <a:pPr marL="2743200" lvl="5" indent="-4572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Down Payment Assistance Loans (DPAL)</a:t>
            </a:r>
          </a:p>
          <a:p>
            <a:pPr marL="2743200" lvl="5" indent="-4572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Home ownership unit development</a:t>
            </a:r>
            <a:br>
              <a:rPr lang="en-US" sz="24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</a:br>
            <a:endParaRPr lang="en-US" sz="2400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r>
              <a:rPr lang="en-US" sz="3200" b="1" kern="0" dirty="0">
                <a:cs typeface="Arial" panose="020B0604020202020204" pitchFamily="34" charset="0"/>
              </a:rPr>
              <a:t>Strategy 3 – Creating New Rental Homes</a:t>
            </a:r>
            <a:br>
              <a:rPr lang="en-US" sz="3600" b="1" kern="0" dirty="0">
                <a:cs typeface="Arial" panose="020B0604020202020204" pitchFamily="34" charset="0"/>
              </a:rPr>
            </a:br>
            <a:br>
              <a:rPr lang="en-US" sz="3600" b="1" kern="0" dirty="0">
                <a:cs typeface="Arial" panose="020B0604020202020204" pitchFamily="34" charset="0"/>
              </a:rPr>
            </a:br>
            <a:r>
              <a:rPr lang="en-US" sz="3200" b="1" kern="0" dirty="0">
                <a:solidFill>
                  <a:srgbClr val="27829E"/>
                </a:solidFill>
                <a:cs typeface="Arial" panose="020B0604020202020204" pitchFamily="34" charset="0"/>
              </a:rPr>
              <a:t>Strategy 4 – Land Banking</a:t>
            </a:r>
          </a:p>
        </p:txBody>
      </p:sp>
    </p:spTree>
    <p:extLst>
      <p:ext uri="{BB962C8B-B14F-4D97-AF65-F5344CB8AC3E}">
        <p14:creationId xmlns:p14="http://schemas.microsoft.com/office/powerpoint/2010/main" val="51715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495799" cy="6384924"/>
          </a:xfrm>
          <a:custGeom>
            <a:avLst/>
            <a:gdLst/>
            <a:ahLst/>
            <a:cxnLst/>
            <a:rect l="l" t="t" r="r" b="b"/>
            <a:pathLst>
              <a:path w="5667375" h="5140960">
                <a:moveTo>
                  <a:pt x="0" y="5140680"/>
                </a:moveTo>
                <a:lnTo>
                  <a:pt x="5667019" y="5140680"/>
                </a:lnTo>
                <a:lnTo>
                  <a:pt x="5667019" y="0"/>
                </a:lnTo>
                <a:lnTo>
                  <a:pt x="0" y="0"/>
                </a:lnTo>
                <a:lnTo>
                  <a:pt x="0" y="514068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6384925"/>
            <a:ext cx="4495800" cy="473075"/>
          </a:xfrm>
          <a:custGeom>
            <a:avLst/>
            <a:gdLst/>
            <a:ahLst/>
            <a:cxnLst/>
            <a:rect l="l" t="t" r="r" b="b"/>
            <a:pathLst>
              <a:path w="5667375" h="473075">
                <a:moveTo>
                  <a:pt x="0" y="472960"/>
                </a:moveTo>
                <a:lnTo>
                  <a:pt x="5667019" y="472960"/>
                </a:lnTo>
                <a:lnTo>
                  <a:pt x="5667019" y="0"/>
                </a:lnTo>
                <a:lnTo>
                  <a:pt x="0" y="0"/>
                </a:lnTo>
                <a:lnTo>
                  <a:pt x="0" y="4729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04770" y="5396090"/>
            <a:ext cx="3216431" cy="8934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8143" y="1115095"/>
            <a:ext cx="4067658" cy="129715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3600" spc="-5" dirty="0">
                <a:solidFill>
                  <a:srgbClr val="FFFFFF"/>
                </a:solidFill>
              </a:rPr>
              <a:t>Strategy 4:  Land Banking</a:t>
            </a:r>
            <a:endParaRPr sz="3600" dirty="0"/>
          </a:p>
        </p:txBody>
      </p:sp>
      <p:sp>
        <p:nvSpPr>
          <p:cNvPr id="6" name="object 6"/>
          <p:cNvSpPr txBox="1"/>
          <p:nvPr/>
        </p:nvSpPr>
        <p:spPr>
          <a:xfrm>
            <a:off x="428142" y="2750882"/>
            <a:ext cx="3943350" cy="1509388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Securing property for land banking continues to be a high priority for the N/NE Oversight Committee.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43BA96-5AF4-4D90-9836-1DC247AA35CD}"/>
              </a:ext>
            </a:extLst>
          </p:cNvPr>
          <p:cNvSpPr txBox="1"/>
          <p:nvPr/>
        </p:nvSpPr>
        <p:spPr>
          <a:xfrm>
            <a:off x="8504770" y="1295400"/>
            <a:ext cx="1694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 Alberta Street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B55F6B-A2DC-4FD5-B350-3AE560751C43}"/>
              </a:ext>
            </a:extLst>
          </p:cNvPr>
          <p:cNvSpPr txBox="1"/>
          <p:nvPr/>
        </p:nvSpPr>
        <p:spPr>
          <a:xfrm rot="5400000">
            <a:off x="10534561" y="3007797"/>
            <a:ext cx="2003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N. Williams Avenue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2EE6A14-E521-45D3-B687-45452ABF86D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Property Acquisition Ordinance | 07/10/2019 | Portland Housing Bureau</a:t>
            </a:r>
            <a:endParaRPr lang="en-US" spc="-5" dirty="0">
              <a:solidFill>
                <a:srgbClr val="27829D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2A3DFA-B4A6-4E01-93B5-8CE3E971AF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8"/>
          <a:stretch/>
        </p:blipFill>
        <p:spPr>
          <a:xfrm>
            <a:off x="9833170" y="113919"/>
            <a:ext cx="1930687" cy="584775"/>
          </a:xfrm>
          <a:prstGeom prst="rect">
            <a:avLst/>
          </a:prstGeom>
        </p:spPr>
      </p:pic>
      <p:sp>
        <p:nvSpPr>
          <p:cNvPr id="14" name="object 7">
            <a:extLst>
              <a:ext uri="{FF2B5EF4-FFF2-40B4-BE49-F238E27FC236}">
                <a16:creationId xmlns:a16="http://schemas.microsoft.com/office/drawing/2014/main" id="{F84465A4-E605-459E-A743-920508E28FAD}"/>
              </a:ext>
            </a:extLst>
          </p:cNvPr>
          <p:cNvSpPr/>
          <p:nvPr/>
        </p:nvSpPr>
        <p:spPr>
          <a:xfrm>
            <a:off x="5003152" y="766884"/>
            <a:ext cx="6760705" cy="5477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CFBBD9E-C3A0-45D1-879F-2C8109909F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2094" y="6489863"/>
            <a:ext cx="341342" cy="200044"/>
          </a:xfrm>
        </p:spPr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495799" cy="6384924"/>
          </a:xfrm>
          <a:custGeom>
            <a:avLst/>
            <a:gdLst/>
            <a:ahLst/>
            <a:cxnLst/>
            <a:rect l="l" t="t" r="r" b="b"/>
            <a:pathLst>
              <a:path w="5667375" h="5140960">
                <a:moveTo>
                  <a:pt x="0" y="5140680"/>
                </a:moveTo>
                <a:lnTo>
                  <a:pt x="5667019" y="5140680"/>
                </a:lnTo>
                <a:lnTo>
                  <a:pt x="5667019" y="0"/>
                </a:lnTo>
                <a:lnTo>
                  <a:pt x="0" y="0"/>
                </a:lnTo>
                <a:lnTo>
                  <a:pt x="0" y="514068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6384925"/>
            <a:ext cx="4495798" cy="473075"/>
          </a:xfrm>
          <a:custGeom>
            <a:avLst/>
            <a:gdLst/>
            <a:ahLst/>
            <a:cxnLst/>
            <a:rect l="l" t="t" r="r" b="b"/>
            <a:pathLst>
              <a:path w="5667375" h="473075">
                <a:moveTo>
                  <a:pt x="0" y="472960"/>
                </a:moveTo>
                <a:lnTo>
                  <a:pt x="5667019" y="472960"/>
                </a:lnTo>
                <a:lnTo>
                  <a:pt x="5667019" y="0"/>
                </a:lnTo>
                <a:lnTo>
                  <a:pt x="0" y="0"/>
                </a:lnTo>
                <a:lnTo>
                  <a:pt x="0" y="4729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04770" y="5396090"/>
            <a:ext cx="3216431" cy="8934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7996" y="434997"/>
            <a:ext cx="3943350" cy="5079596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Site Details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Humboldt Neighborhood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Interstate Corridor 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N/NE Preference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0.97 acres, six parcels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Zoned Commercial Mixed Use 2 (CM2)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Up to 100-150 apartment homes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Close to transit, schools, grocery stores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65457A-8959-4BF5-BDCF-C97703AD0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881" y="990600"/>
            <a:ext cx="7532919" cy="51744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43BA96-5AF4-4D90-9836-1DC247AA35CD}"/>
              </a:ext>
            </a:extLst>
          </p:cNvPr>
          <p:cNvSpPr txBox="1"/>
          <p:nvPr/>
        </p:nvSpPr>
        <p:spPr>
          <a:xfrm>
            <a:off x="8504770" y="1295400"/>
            <a:ext cx="1694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 Alberta Street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B55F6B-A2DC-4FD5-B350-3AE560751C43}"/>
              </a:ext>
            </a:extLst>
          </p:cNvPr>
          <p:cNvSpPr txBox="1"/>
          <p:nvPr/>
        </p:nvSpPr>
        <p:spPr>
          <a:xfrm rot="5400000">
            <a:off x="10534561" y="3007797"/>
            <a:ext cx="2003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N. Williams Avenue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6427CC18-FF5C-46DF-8C54-956718419539}"/>
              </a:ext>
            </a:extLst>
          </p:cNvPr>
          <p:cNvSpPr txBox="1">
            <a:spLocks/>
          </p:cNvSpPr>
          <p:nvPr/>
        </p:nvSpPr>
        <p:spPr>
          <a:xfrm>
            <a:off x="4582881" y="217279"/>
            <a:ext cx="7258887" cy="648832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algn="ctr">
              <a:lnSpc>
                <a:spcPts val="4730"/>
              </a:lnSpc>
              <a:spcBef>
                <a:spcPts val="715"/>
              </a:spcBef>
            </a:pPr>
            <a:r>
              <a:rPr lang="en-US" sz="3200" kern="0" spc="-5" dirty="0">
                <a:solidFill>
                  <a:srgbClr val="27829E"/>
                </a:solidFill>
              </a:rPr>
              <a:t> N Williams &amp; N Alberta Site</a:t>
            </a:r>
            <a:endParaRPr lang="en-US" sz="3200" kern="0" dirty="0">
              <a:solidFill>
                <a:srgbClr val="27829E"/>
              </a:solidFill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01EA786-EA11-4040-902A-FE807AA3456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Property Acquisition Ordinance | 07/10/2019 | Portland Housing Bureau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8DF9E29-F9F7-4509-A06F-3492364071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2096" y="6478453"/>
            <a:ext cx="341340" cy="162268"/>
          </a:xfrm>
        </p:spPr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47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170</Words>
  <Application>Microsoft Office PowerPoint</Application>
  <PresentationFormat>Widescreen</PresentationFormat>
  <Paragraphs>40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 Theme</vt:lpstr>
      <vt:lpstr>N Williams Ave. and N Alberta St. Acquisition</vt:lpstr>
      <vt:lpstr>Ordinances for N/NE Properties</vt:lpstr>
      <vt:lpstr>PowerPoint Presentation</vt:lpstr>
      <vt:lpstr>Strategy 4:  Land Banking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PHB PPT Twmplate</dc:title>
  <dc:creator>Benoit, Emily</dc:creator>
  <cp:lastModifiedBy>McClymont, Keelan</cp:lastModifiedBy>
  <cp:revision>53</cp:revision>
  <cp:lastPrinted>2019-06-28T17:53:05Z</cp:lastPrinted>
  <dcterms:created xsi:type="dcterms:W3CDTF">2017-10-04T08:00:34Z</dcterms:created>
  <dcterms:modified xsi:type="dcterms:W3CDTF">2019-07-11T19:07:28Z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2017-10-03T00:00:00Z</vt:filetime>
  </property>
  <property fmtid="{D5CDD505-2E9C-101B-9397-08002B2CF9AE}" pid="3" name="Creator">
    <vt:lpwstr>PowerPoint</vt:lpwstr>
  </property>
  <property fmtid="{D5CDD505-2E9C-101B-9397-08002B2CF9AE}" pid="4" name="LastSaved">
    <vt:filetime>2017-10-04T00:00:00Z</vt:filetime>
  </property>
</Properties>
</file>