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36" r:id="rId2"/>
  </p:sldMasterIdLst>
  <p:notesMasterIdLst>
    <p:notesMasterId r:id="rId30"/>
  </p:notesMasterIdLst>
  <p:sldIdLst>
    <p:sldId id="328" r:id="rId3"/>
    <p:sldId id="363" r:id="rId4"/>
    <p:sldId id="364" r:id="rId5"/>
    <p:sldId id="365" r:id="rId6"/>
    <p:sldId id="367" r:id="rId7"/>
    <p:sldId id="528" r:id="rId8"/>
    <p:sldId id="498" r:id="rId9"/>
    <p:sldId id="515" r:id="rId10"/>
    <p:sldId id="527" r:id="rId11"/>
    <p:sldId id="529" r:id="rId12"/>
    <p:sldId id="530" r:id="rId13"/>
    <p:sldId id="531" r:id="rId14"/>
    <p:sldId id="480" r:id="rId15"/>
    <p:sldId id="501" r:id="rId16"/>
    <p:sldId id="496" r:id="rId17"/>
    <p:sldId id="503" r:id="rId18"/>
    <p:sldId id="492" r:id="rId19"/>
    <p:sldId id="526" r:id="rId20"/>
    <p:sldId id="473" r:id="rId21"/>
    <p:sldId id="477" r:id="rId22"/>
    <p:sldId id="521" r:id="rId23"/>
    <p:sldId id="505" r:id="rId24"/>
    <p:sldId id="525" r:id="rId25"/>
    <p:sldId id="506" r:id="rId26"/>
    <p:sldId id="522" r:id="rId27"/>
    <p:sldId id="518" r:id="rId28"/>
    <p:sldId id="523" r:id="rId29"/>
  </p:sldIdLst>
  <p:sldSz cx="12192000" cy="6858000"/>
  <p:notesSz cx="147828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bcd45257516f25e5d86487cad038639e46dfd9ca329d01fe36fac5dd6e6b763a::" providerId="AD"/>
      </p:ext>
    </p:extLst>
  </p:cmAuthor>
  <p:cmAuthor id="2" name="Sagor, Emma" initials="SE" lastIdx="5" clrIdx="1">
    <p:extLst>
      <p:ext uri="{19B8F6BF-5375-455C-9EA6-DF929625EA0E}">
        <p15:presenceInfo xmlns:p15="http://schemas.microsoft.com/office/powerpoint/2012/main" userId="S::emma.sagor@portlandoregon.gov::db44be5a-071b-4fa0-b5bd-8e760ebed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EFF"/>
    <a:srgbClr val="93BE7B"/>
    <a:srgbClr val="FCF600"/>
    <a:srgbClr val="FFFF66"/>
    <a:srgbClr val="FFFF99"/>
    <a:srgbClr val="F06A6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427" autoAdjust="0"/>
  </p:normalViewPr>
  <p:slideViewPr>
    <p:cSldViewPr snapToGrid="0">
      <p:cViewPr varScale="1">
        <p:scale>
          <a:sx n="49" d="100"/>
          <a:sy n="49" d="100"/>
        </p:scale>
        <p:origin x="924"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7-10T15:21:07.081" idx="5">
    <p:pos x="10" y="10"/>
    <p:text>I quadruple checked the ACS stat about drive alone and transit commuters in the notes. It's accurate. It is for the Portland Metropolitan Statistical Area.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F6192-B42B-42BC-BF7B-67D8F0C2A7A4}" type="doc">
      <dgm:prSet loTypeId="urn:microsoft.com/office/officeart/2005/8/layout/arrow2" loCatId="process" qsTypeId="urn:microsoft.com/office/officeart/2005/8/quickstyle/simple1" qsCatId="simple" csTypeId="urn:microsoft.com/office/officeart/2005/8/colors/accent1_2" csCatId="accent1" phldr="1"/>
      <dgm:spPr/>
    </dgm:pt>
    <dgm:pt modelId="{ECA70E4F-5543-4362-9126-4883095842D1}">
      <dgm:prSet phldrT="[Text]" custT="1"/>
      <dgm:spPr/>
      <dgm:t>
        <a:bodyPr/>
        <a:lstStyle/>
        <a:p>
          <a:r>
            <a:rPr lang="en-US" sz="2000" dirty="0">
              <a:latin typeface="Trebuchet MS" panose="020B0603020202020204" pitchFamily="34" charset="0"/>
            </a:rPr>
            <a:t>Convene Task Force </a:t>
          </a:r>
        </a:p>
        <a:p>
          <a:r>
            <a:rPr lang="en-US" sz="2000" i="1" dirty="0">
              <a:latin typeface="Trebuchet MS" panose="020B0603020202020204" pitchFamily="34" charset="0"/>
            </a:rPr>
            <a:t>Fall 2019</a:t>
          </a:r>
        </a:p>
      </dgm:t>
    </dgm:pt>
    <dgm:pt modelId="{DF930100-1FCE-40B1-8413-A0159BA497EA}" type="parTrans" cxnId="{44627BE2-9EFA-4F8A-B95A-D7D7977966E8}">
      <dgm:prSet/>
      <dgm:spPr/>
      <dgm:t>
        <a:bodyPr/>
        <a:lstStyle/>
        <a:p>
          <a:endParaRPr lang="en-US"/>
        </a:p>
      </dgm:t>
    </dgm:pt>
    <dgm:pt modelId="{2A489353-7A11-4111-AF3D-A17D23AEC8F4}" type="sibTrans" cxnId="{44627BE2-9EFA-4F8A-B95A-D7D7977966E8}">
      <dgm:prSet/>
      <dgm:spPr/>
      <dgm:t>
        <a:bodyPr/>
        <a:lstStyle/>
        <a:p>
          <a:endParaRPr lang="en-US"/>
        </a:p>
      </dgm:t>
    </dgm:pt>
    <dgm:pt modelId="{7ACC9728-400B-4789-B9F2-6557D58A3B60}">
      <dgm:prSet phldrT="[Text]" custT="1"/>
      <dgm:spPr/>
      <dgm:t>
        <a:bodyPr/>
        <a:lstStyle/>
        <a:p>
          <a:r>
            <a:rPr lang="en-US" sz="2000" dirty="0">
              <a:latin typeface="Trebuchet MS" panose="020B0603020202020204" pitchFamily="34" charset="0"/>
            </a:rPr>
            <a:t>Near Term Recommendations </a:t>
          </a:r>
        </a:p>
        <a:p>
          <a:r>
            <a:rPr lang="en-US" sz="2000" i="1" dirty="0">
              <a:latin typeface="Trebuchet MS" panose="020B0603020202020204" pitchFamily="34" charset="0"/>
            </a:rPr>
            <a:t>Summer 2020</a:t>
          </a:r>
        </a:p>
      </dgm:t>
    </dgm:pt>
    <dgm:pt modelId="{7D9FA97F-7CE4-4560-9315-21B37524460C}" type="parTrans" cxnId="{B7A40EF0-51C3-42E0-A3F1-572F3EBD195E}">
      <dgm:prSet/>
      <dgm:spPr/>
      <dgm:t>
        <a:bodyPr/>
        <a:lstStyle/>
        <a:p>
          <a:endParaRPr lang="en-US"/>
        </a:p>
      </dgm:t>
    </dgm:pt>
    <dgm:pt modelId="{79E31AD8-84B0-4110-8046-A37A3A755A87}" type="sibTrans" cxnId="{B7A40EF0-51C3-42E0-A3F1-572F3EBD195E}">
      <dgm:prSet/>
      <dgm:spPr/>
      <dgm:t>
        <a:bodyPr/>
        <a:lstStyle/>
        <a:p>
          <a:endParaRPr lang="en-US"/>
        </a:p>
      </dgm:t>
    </dgm:pt>
    <dgm:pt modelId="{19916690-3EB0-4BFC-818D-5481E1C7E9EE}">
      <dgm:prSet phldrT="[Text]" custT="1"/>
      <dgm:spPr/>
      <dgm:t>
        <a:bodyPr/>
        <a:lstStyle/>
        <a:p>
          <a:r>
            <a:rPr lang="en-US" sz="2000" dirty="0">
              <a:latin typeface="Trebuchet MS" panose="020B0603020202020204" pitchFamily="34" charset="0"/>
            </a:rPr>
            <a:t>Final Recommendations to Council </a:t>
          </a:r>
        </a:p>
        <a:p>
          <a:r>
            <a:rPr lang="en-US" sz="2000" i="1" dirty="0">
              <a:latin typeface="Trebuchet MS" panose="020B0603020202020204" pitchFamily="34" charset="0"/>
            </a:rPr>
            <a:t>Spring 2021</a:t>
          </a:r>
        </a:p>
      </dgm:t>
    </dgm:pt>
    <dgm:pt modelId="{A6C56377-BDA2-414B-9431-DCD3F872C80B}" type="parTrans" cxnId="{55BC07EA-530E-4DA3-B1CB-CEE4CD3406B7}">
      <dgm:prSet/>
      <dgm:spPr/>
      <dgm:t>
        <a:bodyPr/>
        <a:lstStyle/>
        <a:p>
          <a:endParaRPr lang="en-US"/>
        </a:p>
      </dgm:t>
    </dgm:pt>
    <dgm:pt modelId="{D3EAC13F-B9DA-43CF-942E-24EB6D5F8413}" type="sibTrans" cxnId="{55BC07EA-530E-4DA3-B1CB-CEE4CD3406B7}">
      <dgm:prSet/>
      <dgm:spPr/>
      <dgm:t>
        <a:bodyPr/>
        <a:lstStyle/>
        <a:p>
          <a:endParaRPr lang="en-US"/>
        </a:p>
      </dgm:t>
    </dgm:pt>
    <dgm:pt modelId="{ED442EED-7FB6-4143-995F-B1B589CD6ADE}" type="pres">
      <dgm:prSet presAssocID="{776F6192-B42B-42BC-BF7B-67D8F0C2A7A4}" presName="arrowDiagram" presStyleCnt="0">
        <dgm:presLayoutVars>
          <dgm:chMax val="5"/>
          <dgm:dir/>
          <dgm:resizeHandles val="exact"/>
        </dgm:presLayoutVars>
      </dgm:prSet>
      <dgm:spPr/>
    </dgm:pt>
    <dgm:pt modelId="{9DB21CCB-6074-4AD7-B681-B17D42B486A9}" type="pres">
      <dgm:prSet presAssocID="{776F6192-B42B-42BC-BF7B-67D8F0C2A7A4}" presName="arrow" presStyleLbl="bgShp" presStyleIdx="0" presStyleCnt="1"/>
      <dgm:spPr/>
    </dgm:pt>
    <dgm:pt modelId="{927981A2-E418-4F5F-80B2-793C597AF62A}" type="pres">
      <dgm:prSet presAssocID="{776F6192-B42B-42BC-BF7B-67D8F0C2A7A4}" presName="arrowDiagram3" presStyleCnt="0"/>
      <dgm:spPr/>
    </dgm:pt>
    <dgm:pt modelId="{BEAB9878-A05F-4CD8-98C8-75B72C1193C1}" type="pres">
      <dgm:prSet presAssocID="{ECA70E4F-5543-4362-9126-4883095842D1}" presName="bullet3a" presStyleLbl="node1" presStyleIdx="0" presStyleCnt="3"/>
      <dgm:spPr/>
    </dgm:pt>
    <dgm:pt modelId="{05B64811-9B65-49A4-B985-765F03B835E6}" type="pres">
      <dgm:prSet presAssocID="{ECA70E4F-5543-4362-9126-4883095842D1}" presName="textBox3a" presStyleLbl="revTx" presStyleIdx="0" presStyleCnt="3">
        <dgm:presLayoutVars>
          <dgm:bulletEnabled val="1"/>
        </dgm:presLayoutVars>
      </dgm:prSet>
      <dgm:spPr/>
    </dgm:pt>
    <dgm:pt modelId="{807A9A0A-10E2-4522-B3BE-2AB611F5F3D2}" type="pres">
      <dgm:prSet presAssocID="{7ACC9728-400B-4789-B9F2-6557D58A3B60}" presName="bullet3b" presStyleLbl="node1" presStyleIdx="1" presStyleCnt="3"/>
      <dgm:spPr/>
    </dgm:pt>
    <dgm:pt modelId="{CC929E13-582D-4F41-814F-0700715A38AD}" type="pres">
      <dgm:prSet presAssocID="{7ACC9728-400B-4789-B9F2-6557D58A3B60}" presName="textBox3b" presStyleLbl="revTx" presStyleIdx="1" presStyleCnt="3" custScaleX="152313" custLinFactNeighborX="28785" custLinFactNeighborY="9563">
        <dgm:presLayoutVars>
          <dgm:bulletEnabled val="1"/>
        </dgm:presLayoutVars>
      </dgm:prSet>
      <dgm:spPr/>
    </dgm:pt>
    <dgm:pt modelId="{463A9EE9-59E9-4092-B471-80FD12953FD2}" type="pres">
      <dgm:prSet presAssocID="{19916690-3EB0-4BFC-818D-5481E1C7E9EE}" presName="bullet3c" presStyleLbl="node1" presStyleIdx="2" presStyleCnt="3"/>
      <dgm:spPr/>
    </dgm:pt>
    <dgm:pt modelId="{B26E8590-6793-4AC0-9579-79A2774D5C48}" type="pres">
      <dgm:prSet presAssocID="{19916690-3EB0-4BFC-818D-5481E1C7E9EE}" presName="textBox3c" presStyleLbl="revTx" presStyleIdx="2" presStyleCnt="3" custScaleX="149737" custScaleY="98846" custLinFactNeighborX="63201" custLinFactNeighborY="13271">
        <dgm:presLayoutVars>
          <dgm:bulletEnabled val="1"/>
        </dgm:presLayoutVars>
      </dgm:prSet>
      <dgm:spPr/>
    </dgm:pt>
  </dgm:ptLst>
  <dgm:cxnLst>
    <dgm:cxn modelId="{8D916377-95F5-402E-A452-1BDB2F9D77FB}" type="presOf" srcId="{776F6192-B42B-42BC-BF7B-67D8F0C2A7A4}" destId="{ED442EED-7FB6-4143-995F-B1B589CD6ADE}" srcOrd="0" destOrd="0" presId="urn:microsoft.com/office/officeart/2005/8/layout/arrow2"/>
    <dgm:cxn modelId="{A4A06F79-E626-4264-B883-CC0122AF9DFC}" type="presOf" srcId="{7ACC9728-400B-4789-B9F2-6557D58A3B60}" destId="{CC929E13-582D-4F41-814F-0700715A38AD}" srcOrd="0" destOrd="0" presId="urn:microsoft.com/office/officeart/2005/8/layout/arrow2"/>
    <dgm:cxn modelId="{154CC19A-51B6-4A8B-8D82-2BD72A1C6423}" type="presOf" srcId="{ECA70E4F-5543-4362-9126-4883095842D1}" destId="{05B64811-9B65-49A4-B985-765F03B835E6}" srcOrd="0" destOrd="0" presId="urn:microsoft.com/office/officeart/2005/8/layout/arrow2"/>
    <dgm:cxn modelId="{290D53BC-54C6-44F6-AC9F-F4A1AEE2DF9A}" type="presOf" srcId="{19916690-3EB0-4BFC-818D-5481E1C7E9EE}" destId="{B26E8590-6793-4AC0-9579-79A2774D5C48}" srcOrd="0" destOrd="0" presId="urn:microsoft.com/office/officeart/2005/8/layout/arrow2"/>
    <dgm:cxn modelId="{44627BE2-9EFA-4F8A-B95A-D7D7977966E8}" srcId="{776F6192-B42B-42BC-BF7B-67D8F0C2A7A4}" destId="{ECA70E4F-5543-4362-9126-4883095842D1}" srcOrd="0" destOrd="0" parTransId="{DF930100-1FCE-40B1-8413-A0159BA497EA}" sibTransId="{2A489353-7A11-4111-AF3D-A17D23AEC8F4}"/>
    <dgm:cxn modelId="{55BC07EA-530E-4DA3-B1CB-CEE4CD3406B7}" srcId="{776F6192-B42B-42BC-BF7B-67D8F0C2A7A4}" destId="{19916690-3EB0-4BFC-818D-5481E1C7E9EE}" srcOrd="2" destOrd="0" parTransId="{A6C56377-BDA2-414B-9431-DCD3F872C80B}" sibTransId="{D3EAC13F-B9DA-43CF-942E-24EB6D5F8413}"/>
    <dgm:cxn modelId="{B7A40EF0-51C3-42E0-A3F1-572F3EBD195E}" srcId="{776F6192-B42B-42BC-BF7B-67D8F0C2A7A4}" destId="{7ACC9728-400B-4789-B9F2-6557D58A3B60}" srcOrd="1" destOrd="0" parTransId="{7D9FA97F-7CE4-4560-9315-21B37524460C}" sibTransId="{79E31AD8-84B0-4110-8046-A37A3A755A87}"/>
    <dgm:cxn modelId="{49864184-8D5E-44B4-9BF3-C9732D1962D5}" type="presParOf" srcId="{ED442EED-7FB6-4143-995F-B1B589CD6ADE}" destId="{9DB21CCB-6074-4AD7-B681-B17D42B486A9}" srcOrd="0" destOrd="0" presId="urn:microsoft.com/office/officeart/2005/8/layout/arrow2"/>
    <dgm:cxn modelId="{C9C9070C-5B1F-49E4-A4EE-039E6AC535D9}" type="presParOf" srcId="{ED442EED-7FB6-4143-995F-B1B589CD6ADE}" destId="{927981A2-E418-4F5F-80B2-793C597AF62A}" srcOrd="1" destOrd="0" presId="urn:microsoft.com/office/officeart/2005/8/layout/arrow2"/>
    <dgm:cxn modelId="{E2D374CB-F5AD-4CBE-B30D-3D055DFAC493}" type="presParOf" srcId="{927981A2-E418-4F5F-80B2-793C597AF62A}" destId="{BEAB9878-A05F-4CD8-98C8-75B72C1193C1}" srcOrd="0" destOrd="0" presId="urn:microsoft.com/office/officeart/2005/8/layout/arrow2"/>
    <dgm:cxn modelId="{FE2BC6BB-05BF-441C-85A6-BEDF3156CCFD}" type="presParOf" srcId="{927981A2-E418-4F5F-80B2-793C597AF62A}" destId="{05B64811-9B65-49A4-B985-765F03B835E6}" srcOrd="1" destOrd="0" presId="urn:microsoft.com/office/officeart/2005/8/layout/arrow2"/>
    <dgm:cxn modelId="{8FD21B19-5B0E-4C15-B22E-D583B38E6A14}" type="presParOf" srcId="{927981A2-E418-4F5F-80B2-793C597AF62A}" destId="{807A9A0A-10E2-4522-B3BE-2AB611F5F3D2}" srcOrd="2" destOrd="0" presId="urn:microsoft.com/office/officeart/2005/8/layout/arrow2"/>
    <dgm:cxn modelId="{4268A59E-F893-429B-8376-C4559530C74D}" type="presParOf" srcId="{927981A2-E418-4F5F-80B2-793C597AF62A}" destId="{CC929E13-582D-4F41-814F-0700715A38AD}" srcOrd="3" destOrd="0" presId="urn:microsoft.com/office/officeart/2005/8/layout/arrow2"/>
    <dgm:cxn modelId="{4B31C3DC-19B3-4380-80EC-A69BDD8AC203}" type="presParOf" srcId="{927981A2-E418-4F5F-80B2-793C597AF62A}" destId="{463A9EE9-59E9-4092-B471-80FD12953FD2}" srcOrd="4" destOrd="0" presId="urn:microsoft.com/office/officeart/2005/8/layout/arrow2"/>
    <dgm:cxn modelId="{B125ABE9-6E60-49B0-8AA0-B98C14CEF02B}" type="presParOf" srcId="{927981A2-E418-4F5F-80B2-793C597AF62A}" destId="{B26E8590-6793-4AC0-9579-79A2774D5C4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1CCB-6074-4AD7-B681-B17D42B486A9}">
      <dsp:nvSpPr>
        <dsp:cNvPr id="0" name=""/>
        <dsp:cNvSpPr/>
      </dsp:nvSpPr>
      <dsp:spPr>
        <a:xfrm>
          <a:off x="427292" y="0"/>
          <a:ext cx="7600798" cy="47504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B9878-A05F-4CD8-98C8-75B72C1193C1}">
      <dsp:nvSpPr>
        <dsp:cNvPr id="0" name=""/>
        <dsp:cNvSpPr/>
      </dsp:nvSpPr>
      <dsp:spPr>
        <a:xfrm>
          <a:off x="1392593" y="3278794"/>
          <a:ext cx="197620" cy="197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64811-9B65-49A4-B985-765F03B835E6}">
      <dsp:nvSpPr>
        <dsp:cNvPr id="0" name=""/>
        <dsp:cNvSpPr/>
      </dsp:nvSpPr>
      <dsp:spPr>
        <a:xfrm>
          <a:off x="1491404" y="3377604"/>
          <a:ext cx="1770986" cy="1372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15"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Trebuchet MS" panose="020B0603020202020204" pitchFamily="34" charset="0"/>
            </a:rPr>
            <a:t>Convene Task Force </a:t>
          </a:r>
        </a:p>
        <a:p>
          <a:pPr marL="0" lvl="0" indent="0" algn="l" defTabSz="889000">
            <a:lnSpc>
              <a:spcPct val="90000"/>
            </a:lnSpc>
            <a:spcBef>
              <a:spcPct val="0"/>
            </a:spcBef>
            <a:spcAft>
              <a:spcPct val="35000"/>
            </a:spcAft>
            <a:buNone/>
          </a:pPr>
          <a:r>
            <a:rPr lang="en-US" sz="2000" i="1" kern="1200" dirty="0">
              <a:latin typeface="Trebuchet MS" panose="020B0603020202020204" pitchFamily="34" charset="0"/>
            </a:rPr>
            <a:t>Fall 2019</a:t>
          </a:r>
        </a:p>
      </dsp:txBody>
      <dsp:txXfrm>
        <a:off x="1491404" y="3377604"/>
        <a:ext cx="1770986" cy="1372894"/>
      </dsp:txXfrm>
    </dsp:sp>
    <dsp:sp modelId="{807A9A0A-10E2-4522-B3BE-2AB611F5F3D2}">
      <dsp:nvSpPr>
        <dsp:cNvPr id="0" name=""/>
        <dsp:cNvSpPr/>
      </dsp:nvSpPr>
      <dsp:spPr>
        <a:xfrm>
          <a:off x="3136976" y="1987608"/>
          <a:ext cx="357237" cy="3572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29E13-582D-4F41-814F-0700715A38AD}">
      <dsp:nvSpPr>
        <dsp:cNvPr id="0" name=""/>
        <dsp:cNvSpPr/>
      </dsp:nvSpPr>
      <dsp:spPr>
        <a:xfrm>
          <a:off x="3363544" y="2166227"/>
          <a:ext cx="2778480" cy="258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93"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Trebuchet MS" panose="020B0603020202020204" pitchFamily="34" charset="0"/>
            </a:rPr>
            <a:t>Near Term Recommendations </a:t>
          </a:r>
        </a:p>
        <a:p>
          <a:pPr marL="0" lvl="0" indent="0" algn="l" defTabSz="889000">
            <a:lnSpc>
              <a:spcPct val="90000"/>
            </a:lnSpc>
            <a:spcBef>
              <a:spcPct val="0"/>
            </a:spcBef>
            <a:spcAft>
              <a:spcPct val="35000"/>
            </a:spcAft>
            <a:buNone/>
          </a:pPr>
          <a:r>
            <a:rPr lang="en-US" sz="2000" i="1" kern="1200" dirty="0">
              <a:latin typeface="Trebuchet MS" panose="020B0603020202020204" pitchFamily="34" charset="0"/>
            </a:rPr>
            <a:t>Summer 2020</a:t>
          </a:r>
        </a:p>
      </dsp:txBody>
      <dsp:txXfrm>
        <a:off x="3363544" y="2166227"/>
        <a:ext cx="2778480" cy="2584271"/>
      </dsp:txXfrm>
    </dsp:sp>
    <dsp:sp modelId="{463A9EE9-59E9-4092-B471-80FD12953FD2}">
      <dsp:nvSpPr>
        <dsp:cNvPr id="0" name=""/>
        <dsp:cNvSpPr/>
      </dsp:nvSpPr>
      <dsp:spPr>
        <a:xfrm>
          <a:off x="5234797" y="1201876"/>
          <a:ext cx="494051" cy="494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E8590-6793-4AC0-9579-79A2774D5C48}">
      <dsp:nvSpPr>
        <dsp:cNvPr id="0" name=""/>
        <dsp:cNvSpPr/>
      </dsp:nvSpPr>
      <dsp:spPr>
        <a:xfrm>
          <a:off x="5723893" y="1487002"/>
          <a:ext cx="2731489" cy="326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788"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Trebuchet MS" panose="020B0603020202020204" pitchFamily="34" charset="0"/>
            </a:rPr>
            <a:t>Final Recommendations to Council </a:t>
          </a:r>
        </a:p>
        <a:p>
          <a:pPr marL="0" lvl="0" indent="0" algn="l" defTabSz="889000">
            <a:lnSpc>
              <a:spcPct val="90000"/>
            </a:lnSpc>
            <a:spcBef>
              <a:spcPct val="0"/>
            </a:spcBef>
            <a:spcAft>
              <a:spcPct val="35000"/>
            </a:spcAft>
            <a:buNone/>
          </a:pPr>
          <a:r>
            <a:rPr lang="en-US" sz="2000" i="1" kern="1200" dirty="0">
              <a:latin typeface="Trebuchet MS" panose="020B0603020202020204" pitchFamily="34" charset="0"/>
            </a:rPr>
            <a:t>Spring 2021</a:t>
          </a:r>
        </a:p>
      </dsp:txBody>
      <dsp:txXfrm>
        <a:off x="5723893" y="1487002"/>
        <a:ext cx="2731489" cy="326349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6833625" cy="1286216"/>
          </a:xfrm>
          <a:prstGeom prst="rect">
            <a:avLst/>
          </a:prstGeom>
        </p:spPr>
        <p:txBody>
          <a:bodyPr vert="horz" lIns="225199" tIns="112601" rIns="225199" bIns="112601" rtlCol="0"/>
          <a:lstStyle>
            <a:lvl1pPr algn="l" fontAlgn="auto">
              <a:spcBef>
                <a:spcPts val="0"/>
              </a:spcBef>
              <a:spcAft>
                <a:spcPts val="0"/>
              </a:spcAft>
              <a:defRPr sz="3100">
                <a:latin typeface="+mn-lt"/>
                <a:cs typeface="+mn-cs"/>
              </a:defRPr>
            </a:lvl1pPr>
          </a:lstStyle>
          <a:p>
            <a:pPr>
              <a:defRPr/>
            </a:pPr>
            <a:endParaRPr lang="en-US"/>
          </a:p>
        </p:txBody>
      </p:sp>
      <p:sp>
        <p:nvSpPr>
          <p:cNvPr id="3" name="Date Placeholder 2"/>
          <p:cNvSpPr>
            <a:spLocks noGrp="1"/>
          </p:cNvSpPr>
          <p:nvPr>
            <p:ph type="dt" idx="1"/>
          </p:nvPr>
        </p:nvSpPr>
        <p:spPr>
          <a:xfrm>
            <a:off x="8931275" y="2"/>
            <a:ext cx="6833625" cy="1286216"/>
          </a:xfrm>
          <a:prstGeom prst="rect">
            <a:avLst/>
          </a:prstGeom>
        </p:spPr>
        <p:txBody>
          <a:bodyPr vert="horz" lIns="225199" tIns="112601" rIns="225199" bIns="112601" rtlCol="0"/>
          <a:lstStyle>
            <a:lvl1pPr algn="r" fontAlgn="auto">
              <a:spcBef>
                <a:spcPts val="0"/>
              </a:spcBef>
              <a:spcAft>
                <a:spcPts val="0"/>
              </a:spcAft>
              <a:defRPr sz="3100" smtClean="0">
                <a:latin typeface="+mn-lt"/>
                <a:cs typeface="+mn-cs"/>
              </a:defRPr>
            </a:lvl1pPr>
          </a:lstStyle>
          <a:p>
            <a:pPr>
              <a:defRPr/>
            </a:pPr>
            <a:fld id="{CD00404C-E98F-48B0-B2AC-6A32A4548093}" type="datetimeFigureOut">
              <a:rPr lang="en-US"/>
              <a:pPr>
                <a:defRPr/>
              </a:pPr>
              <a:t>7/11/2019</a:t>
            </a:fld>
            <a:endParaRPr lang="en-US"/>
          </a:p>
        </p:txBody>
      </p:sp>
      <p:sp>
        <p:nvSpPr>
          <p:cNvPr id="4" name="Slide Image Placeholder 3"/>
          <p:cNvSpPr>
            <a:spLocks noGrp="1" noRot="1" noChangeAspect="1"/>
          </p:cNvSpPr>
          <p:nvPr>
            <p:ph type="sldImg" idx="2"/>
          </p:nvPr>
        </p:nvSpPr>
        <p:spPr>
          <a:xfrm>
            <a:off x="180975" y="3208338"/>
            <a:ext cx="15405100" cy="8664575"/>
          </a:xfrm>
          <a:prstGeom prst="rect">
            <a:avLst/>
          </a:prstGeom>
          <a:noFill/>
          <a:ln w="12700">
            <a:solidFill>
              <a:prstClr val="black"/>
            </a:solidFill>
          </a:ln>
        </p:spPr>
        <p:txBody>
          <a:bodyPr vert="horz" lIns="225199" tIns="112601" rIns="225199" bIns="112601" rtlCol="0" anchor="ctr"/>
          <a:lstStyle/>
          <a:p>
            <a:pPr lvl="0"/>
            <a:endParaRPr lang="en-US" noProof="0"/>
          </a:p>
        </p:txBody>
      </p:sp>
      <p:sp>
        <p:nvSpPr>
          <p:cNvPr id="5" name="Notes Placeholder 4"/>
          <p:cNvSpPr>
            <a:spLocks noGrp="1"/>
          </p:cNvSpPr>
          <p:nvPr>
            <p:ph type="body" sz="quarter" idx="3"/>
          </p:nvPr>
        </p:nvSpPr>
        <p:spPr>
          <a:xfrm>
            <a:off x="1577520" y="12356998"/>
            <a:ext cx="12613287" cy="10107180"/>
          </a:xfrm>
          <a:prstGeom prst="rect">
            <a:avLst/>
          </a:prstGeom>
        </p:spPr>
        <p:txBody>
          <a:bodyPr vert="horz" lIns="225199" tIns="112601" rIns="225199" bIns="11260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24387134"/>
            <a:ext cx="6833625" cy="1286213"/>
          </a:xfrm>
          <a:prstGeom prst="rect">
            <a:avLst/>
          </a:prstGeom>
        </p:spPr>
        <p:txBody>
          <a:bodyPr vert="horz" lIns="225199" tIns="112601" rIns="225199" bIns="112601" rtlCol="0" anchor="b"/>
          <a:lstStyle>
            <a:lvl1pPr algn="l" fontAlgn="auto">
              <a:spcBef>
                <a:spcPts val="0"/>
              </a:spcBef>
              <a:spcAft>
                <a:spcPts val="0"/>
              </a:spcAft>
              <a:defRPr sz="31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8931275" y="24387134"/>
            <a:ext cx="6833625" cy="1286213"/>
          </a:xfrm>
          <a:prstGeom prst="rect">
            <a:avLst/>
          </a:prstGeom>
        </p:spPr>
        <p:txBody>
          <a:bodyPr vert="horz" lIns="225199" tIns="112601" rIns="225199" bIns="112601" rtlCol="0" anchor="b"/>
          <a:lstStyle>
            <a:lvl1pPr algn="r" fontAlgn="auto">
              <a:spcBef>
                <a:spcPts val="0"/>
              </a:spcBef>
              <a:spcAft>
                <a:spcPts val="0"/>
              </a:spcAft>
              <a:defRPr sz="3100" smtClean="0">
                <a:latin typeface="+mn-lt"/>
                <a:cs typeface="+mn-cs"/>
              </a:defRPr>
            </a:lvl1pPr>
          </a:lstStyle>
          <a:p>
            <a:pPr>
              <a:defRPr/>
            </a:pPr>
            <a:fld id="{60A2B94A-C3F0-42E5-A3BF-46843FC25D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Shoshana:</a:t>
            </a:r>
            <a:endParaRPr lang="en-US" dirty="0">
              <a:cs typeface="Calibri"/>
            </a:endParaRPr>
          </a:p>
          <a:p>
            <a:endParaRPr lang="en-US" b="1" dirty="0">
              <a:cs typeface="Calibri"/>
            </a:endParaRPr>
          </a:p>
          <a:p>
            <a:r>
              <a:rPr lang="en-US" dirty="0">
                <a:cs typeface="Calibri"/>
              </a:rPr>
              <a:t>Thank you, Elizabeth.  My name is Shoshana Cohen and I am the Mobility and Government Affairs Manager in PBOT's Office of the Director.</a:t>
            </a:r>
            <a:endParaRPr lang="en-US" dirty="0"/>
          </a:p>
          <a:p>
            <a:endParaRPr lang="en-US" dirty="0">
              <a:cs typeface="Calibri"/>
            </a:endParaRPr>
          </a:p>
          <a:p>
            <a:r>
              <a:rPr lang="en-US" dirty="0">
                <a:cs typeface="Calibri"/>
              </a:rPr>
              <a:t>We will now switch gears and discuss the resolution around Pricing for Equitable Mobility.</a:t>
            </a:r>
          </a:p>
        </p:txBody>
      </p:sp>
      <p:sp>
        <p:nvSpPr>
          <p:cNvPr id="4" name="Slide Number Placeholder 3"/>
          <p:cNvSpPr>
            <a:spLocks noGrp="1"/>
          </p:cNvSpPr>
          <p:nvPr>
            <p:ph type="sldNum" sz="quarter" idx="10"/>
          </p:nvPr>
        </p:nvSpPr>
        <p:spPr/>
        <p:txBody>
          <a:bodyPr/>
          <a:lstStyle/>
          <a:p>
            <a:pPr defTabSz="1350203">
              <a:defRPr/>
            </a:pPr>
            <a:fld id="{DA191F96-2B87-41A3-A825-069006601178}" type="slidenum">
              <a:rPr lang="en-US" sz="1800">
                <a:solidFill>
                  <a:prstClr val="black"/>
                </a:solidFill>
                <a:latin typeface="Calibri"/>
              </a:rPr>
              <a:pPr defTabSz="1350203">
                <a:defRPr/>
              </a:pPr>
              <a:t>1</a:t>
            </a:fld>
            <a:endParaRPr lang="en-US" sz="1800" dirty="0">
              <a:solidFill>
                <a:prstClr val="black"/>
              </a:solidFill>
              <a:latin typeface="Calibri"/>
            </a:endParaRPr>
          </a:p>
        </p:txBody>
      </p:sp>
    </p:spTree>
    <p:extLst>
      <p:ext uri="{BB962C8B-B14F-4D97-AF65-F5344CB8AC3E}">
        <p14:creationId xmlns:p14="http://schemas.microsoft.com/office/powerpoint/2010/main" val="331378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clear that congestion causes many problem, but why do we think we need to consider pricing as one of the solutions?  Because everything else that we are doing is not enough.  </a:t>
            </a:r>
            <a:endParaRPr lang="en-US" dirty="0">
              <a:cs typeface="Calibri"/>
            </a:endParaRPr>
          </a:p>
          <a:p>
            <a:endParaRPr lang="en-US" dirty="0">
              <a:cs typeface="Calibri"/>
            </a:endParaRPr>
          </a:p>
          <a:p>
            <a:r>
              <a:rPr lang="en-US" dirty="0">
                <a:cs typeface="Calibri"/>
              </a:rPr>
              <a:t>As a city we have many ambitious planned projects and strategies to relieve congestion and help people get where they need to go.  We are constantly working to provide better facilities and options for people to take transit, to walk and to bike.  We are not alone in this work. The Regional Transportation Plan lays out almost $15 billion worth of planned transportaiton system investments by 2040.   Yet, modeling shows that even with all of these investments vehicle hours of delay are still expected to go up by 120% by 2027..</a:t>
            </a:r>
          </a:p>
          <a:p>
            <a:endParaRPr lang="en-US" dirty="0">
              <a:cs typeface="Calibri"/>
            </a:endParaRPr>
          </a:p>
          <a:p>
            <a:r>
              <a:rPr lang="en-US" dirty="0">
                <a:cs typeface="Calibri"/>
              </a:rPr>
              <a:t>In other words, the status quo is not an option and we need to consider new tools like pricing if we want to more effectively relieve congestion and increase mobility for all of us.</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10</a:t>
            </a:fld>
            <a:endParaRPr lang="en-US" sz="1800" dirty="0">
              <a:solidFill>
                <a:prstClr val="black"/>
              </a:solidFill>
              <a:latin typeface="Calibri"/>
            </a:endParaRPr>
          </a:p>
        </p:txBody>
      </p:sp>
    </p:spTree>
    <p:extLst>
      <p:ext uri="{BB962C8B-B14F-4D97-AF65-F5344CB8AC3E}">
        <p14:creationId xmlns:p14="http://schemas.microsoft.com/office/powerpoint/2010/main" val="289378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what have we done since you first asked us to consider pricing?</a:t>
            </a:r>
            <a:endParaRPr lang="en-US" dirty="0">
              <a:cs typeface="Calibri"/>
            </a:endParaRPr>
          </a:p>
          <a:p>
            <a:endParaRPr lang="en-US" dirty="0">
              <a:cs typeface="Calibri"/>
            </a:endParaRPr>
          </a:p>
          <a:p>
            <a:r>
              <a:rPr lang="en-US" dirty="0">
                <a:cs typeface="Calibri"/>
              </a:rPr>
              <a:t>The City of Portland participated in the ODOT Portland Metro Area Value Pricing Advisory Committee.   We advocated for city of Portland values within this process.  We are pleased that the first phase of the project finished with an application to the FHWA that reflected a commitment to continue analysis of equity impacts and solutions, transit needs, and diversion.</a:t>
            </a:r>
          </a:p>
          <a:p>
            <a:endParaRPr lang="en-US" dirty="0">
              <a:cs typeface="Calibri"/>
            </a:endParaRPr>
          </a:p>
          <a:p>
            <a:r>
              <a:rPr lang="en-US" dirty="0">
                <a:cs typeface="Calibri"/>
              </a:rPr>
              <a:t>We have also engaged in peer learning, both directly with other cities and with a variety of national and international </a:t>
            </a:r>
            <a:r>
              <a:rPr lang="en-US" dirty="0" err="1">
                <a:cs typeface="Calibri"/>
              </a:rPr>
              <a:t>ssociations</a:t>
            </a:r>
            <a:r>
              <a:rPr lang="en-US" dirty="0">
                <a:cs typeface="Calibri"/>
              </a:rPr>
              <a:t>.   We have learned from international cities like London and Stockholm, who have implemented congestion pricing.  We have also learned from other North American cities who are grappling with congestion and like us considering how to use pricing to improve mobility, climate and equity.</a:t>
            </a:r>
          </a:p>
          <a:p>
            <a:endParaRPr lang="en-US" dirty="0">
              <a:cs typeface="Calibri"/>
            </a:endParaRPr>
          </a:p>
          <a:p>
            <a:r>
              <a:rPr lang="en-US" dirty="0">
                <a:cs typeface="Calibri"/>
              </a:rPr>
              <a:t>We have focused in on  questions of pricing and equity.  We know that Pricing can work for demand management, the question is can it also be a tool to deliver more equitable transportation outcomes.</a:t>
            </a:r>
          </a:p>
          <a:p>
            <a:endParaRPr lang="en-US" dirty="0">
              <a:cs typeface="Calibri"/>
            </a:endParaRPr>
          </a:p>
          <a:p>
            <a:r>
              <a:rPr lang="en-US" dirty="0">
                <a:cs typeface="Calibri"/>
              </a:rPr>
              <a:t>Noah will now provide some additional details about what we have learned since November 2017</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11</a:t>
            </a:fld>
            <a:endParaRPr lang="en-US" sz="1800" dirty="0">
              <a:solidFill>
                <a:prstClr val="black"/>
              </a:solidFill>
              <a:latin typeface="Calibri"/>
            </a:endParaRPr>
          </a:p>
        </p:txBody>
      </p:sp>
    </p:spTree>
    <p:extLst>
      <p:ext uri="{BB962C8B-B14F-4D97-AF65-F5344CB8AC3E}">
        <p14:creationId xmlns:p14="http://schemas.microsoft.com/office/powerpoint/2010/main" val="68385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12</a:t>
            </a:fld>
            <a:endParaRPr lang="en-US" sz="1800" dirty="0">
              <a:solidFill>
                <a:prstClr val="black"/>
              </a:solidFill>
              <a:latin typeface="Calibri"/>
            </a:endParaRPr>
          </a:p>
        </p:txBody>
      </p:sp>
    </p:spTree>
    <p:extLst>
      <p:ext uri="{BB962C8B-B14F-4D97-AF65-F5344CB8AC3E}">
        <p14:creationId xmlns:p14="http://schemas.microsoft.com/office/powerpoint/2010/main" val="230835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PBOT has big goals– 70% non-SOV trips by 2035.</a:t>
            </a:r>
          </a:p>
          <a:p>
            <a:r>
              <a:rPr lang="en-US" dirty="0"/>
              <a:t>But people still need to drive. It’s the non-essential trips that kill us.</a:t>
            </a:r>
          </a:p>
          <a:p>
            <a:endParaRPr lang="en-US" dirty="0"/>
          </a:p>
          <a:p>
            <a:r>
              <a:rPr lang="en-US" dirty="0"/>
              <a:t>In CCIM, we say that we want all NEW trips to be non-SOV</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13</a:t>
            </a:fld>
            <a:endParaRPr lang="en-US" sz="1800" dirty="0">
              <a:solidFill>
                <a:prstClr val="black"/>
              </a:solidFill>
              <a:latin typeface="Calibri"/>
            </a:endParaRPr>
          </a:p>
        </p:txBody>
      </p:sp>
    </p:spTree>
    <p:extLst>
      <p:ext uri="{BB962C8B-B14F-4D97-AF65-F5344CB8AC3E}">
        <p14:creationId xmlns:p14="http://schemas.microsoft.com/office/powerpoint/2010/main" val="3077897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Madrid aimed to cut air pollution</a:t>
            </a:r>
          </a:p>
          <a:p>
            <a:r>
              <a:rPr lang="en-US" dirty="0"/>
              <a:t>Seattle GHG goals</a:t>
            </a:r>
          </a:p>
          <a:p>
            <a:r>
              <a:rPr lang="en-US" dirty="0"/>
              <a:t>London tax financial district to fund transit</a:t>
            </a:r>
          </a:p>
          <a:p>
            <a:r>
              <a:rPr lang="en-US" dirty="0"/>
              <a:t>Singapore looked to solve gridlock and air pollution</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15</a:t>
            </a:fld>
            <a:endParaRPr lang="en-US" sz="1800" dirty="0">
              <a:solidFill>
                <a:prstClr val="black"/>
              </a:solidFill>
              <a:latin typeface="Calibri"/>
            </a:endParaRPr>
          </a:p>
        </p:txBody>
      </p:sp>
    </p:spTree>
    <p:extLst>
      <p:ext uri="{BB962C8B-B14F-4D97-AF65-F5344CB8AC3E}">
        <p14:creationId xmlns:p14="http://schemas.microsoft.com/office/powerpoint/2010/main" val="158342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sz="1800" dirty="0">
              <a:solidFill>
                <a:srgbClr val="4D4D4F"/>
              </a:solidFill>
              <a:latin typeface="Calibri" panose="020F0502020204030204" pitchFamily="34" charset="0"/>
            </a:endParaRPr>
          </a:p>
          <a:p>
            <a:pPr>
              <a:buNone/>
            </a:pPr>
            <a:r>
              <a:rPr lang="en-US" sz="1800" dirty="0"/>
              <a:t>New Madrid mayor just suspended low-emissions zone in Madrid, despite a 48% reduction in nitrogen dioxide</a:t>
            </a:r>
          </a:p>
          <a:p>
            <a:pPr>
              <a:buNone/>
            </a:pPr>
            <a:endParaRPr lang="en-US" sz="1800" dirty="0"/>
          </a:p>
          <a:p>
            <a:pPr>
              <a:buNone/>
            </a:pPr>
            <a:r>
              <a:rPr lang="en-US" sz="1800" dirty="0"/>
              <a:t>Opposition party in Oslo is current running against ring roads as their core issue</a:t>
            </a:r>
          </a:p>
          <a:p>
            <a:pPr>
              <a:buNone/>
            </a:pPr>
            <a:endParaRPr lang="en-US" sz="1800" dirty="0"/>
          </a:p>
          <a:p>
            <a:pPr marL="503983" indent="-503983" defTabSz="672758" eaLnBrk="0" hangingPunct="0">
              <a:spcBef>
                <a:spcPct val="20000"/>
              </a:spcBef>
              <a:buFont typeface="Arial" charset="0"/>
              <a:buChar char="•"/>
              <a:defRPr/>
            </a:pPr>
            <a:r>
              <a:rPr lang="en-US" sz="5300" b="1" dirty="0">
                <a:solidFill>
                  <a:srgbClr val="4D4D4F"/>
                </a:solidFill>
                <a:ea typeface="MS PGothic" charset="0"/>
              </a:rPr>
              <a:t>Transportation system is built for cars: </a:t>
            </a:r>
          </a:p>
          <a:p>
            <a:pPr lvl="1" indent="-503983">
              <a:buFont typeface="Arial" charset="0"/>
              <a:buChar char="•"/>
              <a:defRPr/>
            </a:pPr>
            <a:r>
              <a:rPr lang="en-US" sz="4700" dirty="0">
                <a:solidFill>
                  <a:srgbClr val="4D4D4F"/>
                </a:solidFill>
              </a:rPr>
              <a:t>P</a:t>
            </a:r>
            <a:r>
              <a:rPr lang="en-US" sz="4700" dirty="0" err="1">
                <a:solidFill>
                  <a:srgbClr val="4D4D4F"/>
                </a:solidFill>
                <a:ea typeface="MS PGothic" charset="0"/>
              </a:rPr>
              <a:t>eople</a:t>
            </a:r>
            <a:r>
              <a:rPr lang="en-US" sz="4700" dirty="0">
                <a:solidFill>
                  <a:srgbClr val="4D4D4F"/>
                </a:solidFill>
                <a:ea typeface="MS PGothic" charset="0"/>
              </a:rPr>
              <a:t> have to transport kids, get to jobs, go to doctor’s appointments, run errands - cars are often most convenient</a:t>
            </a:r>
          </a:p>
          <a:p>
            <a:pPr marL="675102" lvl="1" defTabSz="672758" eaLnBrk="0" hangingPunct="0">
              <a:spcBef>
                <a:spcPct val="20000"/>
              </a:spcBef>
              <a:defRPr/>
            </a:pPr>
            <a:endParaRPr lang="en-US" sz="5300" dirty="0">
              <a:solidFill>
                <a:srgbClr val="4D4D4F"/>
              </a:solidFill>
              <a:ea typeface="MS PGothic" charset="0"/>
            </a:endParaRPr>
          </a:p>
          <a:p>
            <a:pPr marL="503983" indent="-503983" defTabSz="672758" eaLnBrk="0" hangingPunct="0">
              <a:spcBef>
                <a:spcPct val="20000"/>
              </a:spcBef>
              <a:buFont typeface="Arial" charset="0"/>
              <a:buChar char="•"/>
              <a:defRPr/>
            </a:pPr>
            <a:r>
              <a:rPr lang="en-US" sz="5300" b="1" dirty="0">
                <a:solidFill>
                  <a:srgbClr val="4D4D4F"/>
                </a:solidFill>
                <a:ea typeface="MS PGothic" charset="0"/>
              </a:rPr>
              <a:t>Hard to pay for something that is currently free</a:t>
            </a:r>
          </a:p>
          <a:p>
            <a:pPr marL="503983" indent="-503983" defTabSz="672758" eaLnBrk="0" hangingPunct="0">
              <a:spcBef>
                <a:spcPct val="20000"/>
              </a:spcBef>
              <a:buFont typeface="Arial" charset="0"/>
              <a:buChar char="•"/>
              <a:defRPr/>
            </a:pPr>
            <a:endParaRPr lang="en-US" sz="5300" dirty="0">
              <a:solidFill>
                <a:srgbClr val="4D4D4F"/>
              </a:solidFill>
              <a:ea typeface="MS PGothic" charset="0"/>
            </a:endParaRPr>
          </a:p>
          <a:p>
            <a:pPr marL="503983" indent="-503983" defTabSz="672758" eaLnBrk="0" hangingPunct="0">
              <a:spcBef>
                <a:spcPct val="20000"/>
              </a:spcBef>
              <a:buFont typeface="Arial" charset="0"/>
              <a:buChar char="•"/>
              <a:defRPr/>
            </a:pPr>
            <a:r>
              <a:rPr lang="en-US" sz="5300" b="1" dirty="0">
                <a:solidFill>
                  <a:srgbClr val="4D4D4F"/>
                </a:solidFill>
                <a:ea typeface="MS PGothic" charset="0"/>
              </a:rPr>
              <a:t>Not easy to believe that pricing will help relieve congestion</a:t>
            </a:r>
          </a:p>
          <a:p>
            <a:pPr marL="503983" indent="-503983" defTabSz="672758" eaLnBrk="0" hangingPunct="0">
              <a:spcBef>
                <a:spcPct val="20000"/>
              </a:spcBef>
              <a:buFont typeface="Arial" charset="0"/>
              <a:buChar char="•"/>
              <a:defRPr/>
            </a:pPr>
            <a:endParaRPr lang="en-US" sz="5300" dirty="0">
              <a:solidFill>
                <a:srgbClr val="4D4D4F"/>
              </a:solidFill>
              <a:ea typeface="MS PGothic" charset="0"/>
            </a:endParaRPr>
          </a:p>
          <a:p>
            <a:pPr marL="503983" indent="-503983" defTabSz="672758" eaLnBrk="0" hangingPunct="0">
              <a:spcBef>
                <a:spcPct val="20000"/>
              </a:spcBef>
              <a:buFont typeface="Arial" charset="0"/>
              <a:buChar char="•"/>
              <a:defRPr/>
            </a:pPr>
            <a:r>
              <a:rPr lang="en-US" sz="5300" b="1" dirty="0">
                <a:solidFill>
                  <a:srgbClr val="4D4D4F"/>
                </a:solidFill>
                <a:ea typeface="MS PGothic" charset="0"/>
              </a:rPr>
              <a:t>Counterintuitive that pricing could be good for equity</a:t>
            </a:r>
          </a:p>
          <a:p>
            <a:pPr marL="1094697" lvl="1" indent="-419595" defTabSz="672758" eaLnBrk="0" hangingPunct="0">
              <a:spcBef>
                <a:spcPct val="20000"/>
              </a:spcBef>
              <a:buFont typeface="Arial" panose="020B0604020202020204" pitchFamily="34" charset="0"/>
              <a:buChar char="•"/>
              <a:defRPr/>
            </a:pPr>
            <a:r>
              <a:rPr lang="en-US" sz="5300" dirty="0">
                <a:solidFill>
                  <a:srgbClr val="4D4D4F"/>
                </a:solidFill>
                <a:ea typeface="MS PGothic" charset="0"/>
              </a:rPr>
              <a:t>Costs of driving are already regressive, pricing could exacerbate </a:t>
            </a:r>
          </a:p>
          <a:p>
            <a:pPr marL="1094697" lvl="1" indent="-419595" defTabSz="672758" eaLnBrk="0" hangingPunct="0">
              <a:spcBef>
                <a:spcPct val="20000"/>
              </a:spcBef>
              <a:buFont typeface="Arial" panose="020B0604020202020204" pitchFamily="34" charset="0"/>
              <a:buChar char="•"/>
              <a:defRPr/>
            </a:pPr>
            <a:r>
              <a:rPr lang="en-US" sz="5300" dirty="0">
                <a:ea typeface="MS PGothic" charset="0"/>
              </a:rPr>
              <a:t>The inequities in the current system are not immediately transparent</a:t>
            </a:r>
          </a:p>
          <a:p>
            <a:pPr marL="675102" lvl="1" defTabSz="672758" eaLnBrk="0" hangingPunct="0">
              <a:spcBef>
                <a:spcPct val="20000"/>
              </a:spcBef>
              <a:defRPr/>
            </a:pPr>
            <a:endParaRPr lang="en-US" sz="5300" dirty="0">
              <a:solidFill>
                <a:srgbClr val="4D4D4F"/>
              </a:solidFill>
              <a:ea typeface="MS PGothic" charset="0"/>
            </a:endParaRPr>
          </a:p>
          <a:p>
            <a:pPr marL="503983" indent="-503983" defTabSz="672758" eaLnBrk="0" hangingPunct="0">
              <a:spcBef>
                <a:spcPct val="20000"/>
              </a:spcBef>
              <a:buFont typeface="Arial" panose="020B0604020202020204" pitchFamily="34" charset="0"/>
              <a:buChar char="•"/>
              <a:defRPr/>
            </a:pPr>
            <a:r>
              <a:rPr lang="en-US" sz="5300" b="1" dirty="0">
                <a:solidFill>
                  <a:srgbClr val="4D4D4F"/>
                </a:solidFill>
              </a:rPr>
              <a:t>After implementation, people see benefits &amp; view pricing more favorably</a:t>
            </a:r>
            <a:endParaRPr lang="en-US" sz="5300" b="1" dirty="0">
              <a:solidFill>
                <a:srgbClr val="4D4D4F"/>
              </a:solidFill>
              <a:ea typeface="MS PGothic" charset="0"/>
            </a:endParaRPr>
          </a:p>
          <a:p>
            <a:endParaRPr lang="en-US" dirty="0"/>
          </a:p>
          <a:p>
            <a:r>
              <a:rPr lang="en-US" dirty="0"/>
              <a:t>Whatever the fractures are in your politics, congestion pricing will reveal them</a:t>
            </a:r>
          </a:p>
          <a:p>
            <a:r>
              <a:rPr lang="en-US" dirty="0"/>
              <a:t>Making collective change requires a high level of trust</a:t>
            </a:r>
          </a:p>
          <a:p>
            <a:endParaRPr lang="en-US" dirty="0"/>
          </a:p>
          <a:p>
            <a:r>
              <a:rPr lang="en-US" dirty="0"/>
              <a:t>But… recent polling by DHM showed 50/50 support for tolling in Portland area</a:t>
            </a:r>
          </a:p>
          <a:p>
            <a:endParaRPr lang="en-US" dirty="0"/>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17</a:t>
            </a:fld>
            <a:endParaRPr lang="en-US" sz="1800" dirty="0">
              <a:solidFill>
                <a:prstClr val="black"/>
              </a:solidFill>
              <a:latin typeface="Calibri"/>
            </a:endParaRPr>
          </a:p>
        </p:txBody>
      </p:sp>
    </p:spTree>
    <p:extLst>
      <p:ext uri="{BB962C8B-B14F-4D97-AF65-F5344CB8AC3E}">
        <p14:creationId xmlns:p14="http://schemas.microsoft.com/office/powerpoint/2010/main" val="426246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cs typeface="Calibri" panose="020F0502020204030204" pitchFamily="34" charset="0"/>
              </a:rPr>
              <a:t>Make new investments </a:t>
            </a:r>
          </a:p>
          <a:p>
            <a:endParaRPr lang="en-US" b="1">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Prioritize use of our streets</a:t>
            </a:r>
          </a:p>
          <a:p>
            <a:endParaRPr lang="en-US" sz="1500">
              <a:solidFill>
                <a:srgbClr val="4D4D4F"/>
              </a:solidFill>
              <a:latin typeface="Calibri" panose="020F0502020204030204" pitchFamily="34" charset="0"/>
              <a:cs typeface="Calibri" panose="020F0502020204030204" pitchFamily="34" charset="0"/>
            </a:endParaRPr>
          </a:p>
          <a:p>
            <a:endParaRPr lang="en-US" sz="1500">
              <a:solidFill>
                <a:srgbClr val="4D4D4F"/>
              </a:solidFill>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Implement positive incentives and effective price signals</a:t>
            </a:r>
          </a:p>
          <a:p>
            <a:endParaRPr lang="en-US" sz="3000">
              <a:solidFill>
                <a:srgbClr val="4D4D4F"/>
              </a:solidFill>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Link transportation and land-use</a:t>
            </a:r>
            <a:endParaRPr lang="en-US">
              <a:solidFill>
                <a:srgbClr val="4D4D4F"/>
              </a:solidFill>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18</a:t>
            </a:fld>
            <a:endParaRPr lang="en-US" sz="1800" dirty="0">
              <a:solidFill>
                <a:prstClr val="black"/>
              </a:solidFill>
              <a:latin typeface="Calibri"/>
            </a:endParaRPr>
          </a:p>
        </p:txBody>
      </p:sp>
    </p:spTree>
    <p:extLst>
      <p:ext uri="{BB962C8B-B14F-4D97-AF65-F5344CB8AC3E}">
        <p14:creationId xmlns:p14="http://schemas.microsoft.com/office/powerpoint/2010/main" val="162299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6037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1478280" y="4473894"/>
            <a:ext cx="11826240" cy="3660610"/>
          </a:xfrm>
          <a:prstGeom prst="rect">
            <a:avLst/>
          </a:prstGeom>
        </p:spPr>
        <p:txBody>
          <a:bodyPr wrap="square" lIns="137563" tIns="137563" rIns="137563" bIns="137563" anchor="t" anchorCtr="0">
            <a:noAutofit/>
          </a:bodyPr>
          <a:lstStyle/>
          <a:p>
            <a:pPr defTabSz="1350203" fontAlgn="auto">
              <a:spcBef>
                <a:spcPts val="0"/>
              </a:spcBef>
              <a:spcAft>
                <a:spcPts val="0"/>
              </a:spcAft>
              <a:defRPr/>
            </a:pPr>
            <a:r>
              <a:rPr lang="en-US" sz="1800" dirty="0">
                <a:latin typeface="Calibri" panose="020F0502020204030204" pitchFamily="34" charset="0"/>
              </a:rPr>
              <a:t>Have to be inclusive as we make big change</a:t>
            </a:r>
          </a:p>
          <a:p>
            <a:pPr defTabSz="1350203" fontAlgn="auto">
              <a:spcBef>
                <a:spcPts val="0"/>
              </a:spcBef>
              <a:spcAft>
                <a:spcPts val="0"/>
              </a:spcAft>
              <a:defRPr/>
            </a:pPr>
            <a:endParaRPr lang="en-US" sz="1800" dirty="0">
              <a:latin typeface="Calibri" panose="020F0502020204030204" pitchFamily="34" charset="0"/>
            </a:endParaRPr>
          </a:p>
          <a:p>
            <a:pPr defTabSz="1350203" fontAlgn="auto">
              <a:spcBef>
                <a:spcPts val="0"/>
              </a:spcBef>
              <a:spcAft>
                <a:spcPts val="0"/>
              </a:spcAft>
              <a:defRPr/>
            </a:pPr>
            <a:r>
              <a:rPr lang="en-US" sz="1800">
                <a:latin typeface="Calibri" panose="020F0502020204030204" pitchFamily="34" charset="0"/>
              </a:rPr>
              <a:t>Our work has to involve cultural shifts, especially if we’re asking people to make big changes</a:t>
            </a:r>
          </a:p>
        </p:txBody>
      </p:sp>
      <p:sp>
        <p:nvSpPr>
          <p:cNvPr id="138" name="Shape 138"/>
          <p:cNvSpPr txBox="1">
            <a:spLocks noGrp="1"/>
          </p:cNvSpPr>
          <p:nvPr>
            <p:ph type="sldNum" idx="12"/>
          </p:nvPr>
        </p:nvSpPr>
        <p:spPr>
          <a:xfrm>
            <a:off x="8373500" y="8829967"/>
            <a:ext cx="6405880" cy="466345"/>
          </a:xfrm>
          <a:prstGeom prst="rect">
            <a:avLst/>
          </a:prstGeom>
        </p:spPr>
        <p:txBody>
          <a:bodyPr wrap="square" lIns="137563" tIns="68762" rIns="137563" bIns="68762" anchor="b" anchorCtr="0">
            <a:noAutofit/>
          </a:bodyPr>
          <a:lstStyle/>
          <a:p>
            <a:pPr algn="l" defTabSz="1350203">
              <a:buClr>
                <a:srgbClr val="000000"/>
              </a:buClr>
              <a:buSzPct val="25000"/>
              <a:defRPr/>
            </a:pPr>
            <a:fld id="{00000000-1234-1234-1234-123412341234}" type="slidenum">
              <a:rPr lang="en-US" sz="2100" kern="0">
                <a:solidFill>
                  <a:srgbClr val="000000"/>
                </a:solidFill>
                <a:latin typeface="Arial"/>
                <a:cs typeface="Arial"/>
                <a:sym typeface="Arial"/>
              </a:rPr>
              <a:pPr algn="l" defTabSz="1350203">
                <a:buClr>
                  <a:srgbClr val="000000"/>
                </a:buClr>
                <a:buSzPct val="25000"/>
                <a:defRPr/>
              </a:pPr>
              <a:t>19</a:t>
            </a:fld>
            <a:endParaRPr lang="en-US" sz="2100" kern="0">
              <a:solidFill>
                <a:srgbClr val="000000"/>
              </a:solidFill>
              <a:latin typeface="Arial"/>
              <a:cs typeface="Arial"/>
              <a:sym typeface="Arial"/>
            </a:endParaRPr>
          </a:p>
        </p:txBody>
      </p:sp>
    </p:spTree>
    <p:extLst>
      <p:ext uri="{BB962C8B-B14F-4D97-AF65-F5344CB8AC3E}">
        <p14:creationId xmlns:p14="http://schemas.microsoft.com/office/powerpoint/2010/main" val="18401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types of pricing.</a:t>
            </a:r>
          </a:p>
          <a:p>
            <a:endParaRPr lang="en-US" dirty="0"/>
          </a:p>
          <a:p>
            <a:r>
              <a:rPr lang="en-US" dirty="0"/>
              <a:t>Some are on specific facilities.</a:t>
            </a:r>
          </a:p>
          <a:p>
            <a:endParaRPr lang="en-US" dirty="0"/>
          </a:p>
          <a:p>
            <a:r>
              <a:rPr lang="en-US" dirty="0"/>
              <a:t>Some manage congestion in places.</a:t>
            </a:r>
          </a:p>
          <a:p>
            <a:endParaRPr lang="en-US" dirty="0"/>
          </a:p>
          <a:p>
            <a:r>
              <a:rPr lang="en-US" dirty="0"/>
              <a:t>Some look at the entire system.</a:t>
            </a:r>
          </a:p>
          <a:p>
            <a:endParaRPr lang="en-US" dirty="0"/>
          </a:p>
          <a:p>
            <a:r>
              <a:rPr lang="en-US" dirty="0"/>
              <a:t>It matters a lot who owns and controls those facilities.</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20</a:t>
            </a:fld>
            <a:endParaRPr lang="en-US" sz="1800" dirty="0">
              <a:solidFill>
                <a:prstClr val="black"/>
              </a:solidFill>
              <a:latin typeface="Calibri"/>
            </a:endParaRPr>
          </a:p>
        </p:txBody>
      </p:sp>
    </p:spTree>
    <p:extLst>
      <p:ext uri="{BB962C8B-B14F-4D97-AF65-F5344CB8AC3E}">
        <p14:creationId xmlns:p14="http://schemas.microsoft.com/office/powerpoint/2010/main" val="2353414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Moving forward, we are proposing to consider three types of pricing policies.  With each of the these types, the question is how could they be implemented in a way that increases equitable mobility.</a:t>
            </a:r>
          </a:p>
          <a:p>
            <a:endParaRPr lang="en-US" dirty="0">
              <a:cs typeface="Calibri"/>
            </a:endParaRPr>
          </a:p>
          <a:p>
            <a:r>
              <a:rPr lang="en-US" dirty="0">
                <a:cs typeface="Calibri"/>
              </a:rPr>
              <a:t>The three types are based on who is in the position to deliver or implement new policies.</a:t>
            </a:r>
          </a:p>
          <a:p>
            <a:endParaRPr lang="en-US" dirty="0">
              <a:cs typeface="Calibri"/>
            </a:endParaRPr>
          </a:p>
          <a:p>
            <a:r>
              <a:rPr lang="en-US" dirty="0">
                <a:cs typeface="Calibri"/>
              </a:rPr>
              <a:t>Type I are options for high congestion areas within Portland and under city of Portland control.</a:t>
            </a:r>
          </a:p>
          <a:p>
            <a:endParaRPr lang="en-US" dirty="0">
              <a:cs typeface="Calibri"/>
            </a:endParaRPr>
          </a:p>
          <a:p>
            <a:r>
              <a:rPr lang="en-US" dirty="0">
                <a:cs typeface="Calibri"/>
              </a:rPr>
              <a:t>Type II is the ongoing work that ODOT is leading to consider how pricing can be used on I-5 and I-205.</a:t>
            </a:r>
          </a:p>
          <a:p>
            <a:endParaRPr lang="en-US" dirty="0">
              <a:cs typeface="Calibri"/>
            </a:endParaRPr>
          </a:p>
          <a:p>
            <a:r>
              <a:rPr lang="en-US" dirty="0">
                <a:cs typeface="Calibri"/>
              </a:rPr>
              <a:t>Type III are inter-jurisdictional systems.  Metro is leading this work and about to begin technical analysis of potential regional pricing policies.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21</a:t>
            </a:fld>
            <a:endParaRPr lang="en-US" sz="1800" dirty="0">
              <a:solidFill>
                <a:prstClr val="black"/>
              </a:solidFill>
              <a:latin typeface="Calibri"/>
            </a:endParaRPr>
          </a:p>
        </p:txBody>
      </p:sp>
    </p:spTree>
    <p:extLst>
      <p:ext uri="{BB962C8B-B14F-4D97-AF65-F5344CB8AC3E}">
        <p14:creationId xmlns:p14="http://schemas.microsoft.com/office/powerpoint/2010/main" val="378373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why have we brought a Pricing for Equitable Mobility Resolution to council today?</a:t>
            </a:r>
            <a:endParaRPr lang="en-US" b="1" dirty="0">
              <a:cs typeface="Calibri"/>
            </a:endParaRPr>
          </a:p>
          <a:p>
            <a:endParaRPr lang="en-US" dirty="0">
              <a:cs typeface="Calibri"/>
            </a:endParaRPr>
          </a:p>
          <a:p>
            <a:r>
              <a:rPr lang="en-US" dirty="0">
                <a:cs typeface="Calibri"/>
              </a:rPr>
              <a:t>This is the next stage of work that began in November 2017.</a:t>
            </a:r>
          </a:p>
          <a:p>
            <a:endParaRPr lang="en-US" dirty="0"/>
          </a:p>
          <a:p>
            <a:r>
              <a:rPr lang="en-US" dirty="0"/>
              <a:t>At that time, City Council asked PBOT and BPS to begin to consider congestion pricing, also known as pricing for mobility. </a:t>
            </a:r>
            <a:endParaRPr lang="en-US" dirty="0">
              <a:cs typeface="Calibri"/>
            </a:endParaRPr>
          </a:p>
          <a:p>
            <a:pPr marL="253163" indent="-253163">
              <a:buFontTx/>
              <a:buChar char="-"/>
            </a:pPr>
            <a:r>
              <a:rPr lang="en-US" dirty="0"/>
              <a:t>Specifically, we were asked to work with ODOT on their pricing project on I-5 and I-205 and advocate for pricing that supports demand management and a project that is designed to help to improve equity, climate, and safety outcomes.   </a:t>
            </a:r>
            <a:endParaRPr lang="en-US" dirty="0">
              <a:cs typeface="Calibri"/>
            </a:endParaRPr>
          </a:p>
          <a:p>
            <a:pPr marL="253163" indent="-253163">
              <a:buFontTx/>
              <a:buChar char="-"/>
            </a:pPr>
            <a:r>
              <a:rPr lang="en-US" dirty="0">
                <a:cs typeface="Calibri"/>
              </a:rPr>
              <a:t>This request to work with ODOT was driven by the fact that the city's Central City 2035 plan pairs the Rose Quarter improvement project with pricing along I-5.  The reason that these things are paired is because managing demand on existing facilities is much more cost effective and better for our environment than continuing major expansions.</a:t>
            </a:r>
          </a:p>
          <a:p>
            <a:pPr marL="253163" indent="-253163">
              <a:buFontTx/>
              <a:buChar char="-"/>
            </a:pPr>
            <a:r>
              <a:rPr lang="en-US" dirty="0"/>
              <a:t>The second part of the resolution was to begin to more broadly explore how mobility pricing can be used as a congestion management tool to help us deliver on our transportation system plan goals.</a:t>
            </a:r>
            <a:endParaRPr lang="en-US" dirty="0">
              <a:cs typeface="Calibri"/>
            </a:endParaRPr>
          </a:p>
          <a:p>
            <a:pPr marL="253163" indent="-253163">
              <a:buFontTx/>
              <a:buChar char="-"/>
            </a:pPr>
            <a:r>
              <a:rPr lang="en-US" dirty="0">
                <a:cs typeface="Calibri"/>
              </a:rPr>
              <a:t>And we were asked at that time to come and report back to Council.</a:t>
            </a:r>
          </a:p>
          <a:p>
            <a:pPr marL="253163" indent="-253163">
              <a:buFontTx/>
              <a:buChar char="-"/>
            </a:pPr>
            <a:endParaRPr lang="en-US" dirty="0">
              <a:cs typeface="Calibri"/>
            </a:endParaRPr>
          </a:p>
          <a:p>
            <a:pPr marL="253163" indent="-253163">
              <a:buFontTx/>
              <a:buChar char="-"/>
            </a:pPr>
            <a:r>
              <a:rPr lang="en-US" dirty="0">
                <a:cs typeface="Calibri"/>
              </a:rPr>
              <a:t>So here we are.</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a:t>
            </a:fld>
            <a:endParaRPr lang="en-US" sz="1800" dirty="0">
              <a:solidFill>
                <a:prstClr val="black"/>
              </a:solidFill>
              <a:latin typeface="Calibri"/>
            </a:endParaRPr>
          </a:p>
        </p:txBody>
      </p:sp>
    </p:spTree>
    <p:extLst>
      <p:ext uri="{BB962C8B-B14F-4D97-AF65-F5344CB8AC3E}">
        <p14:creationId xmlns:p14="http://schemas.microsoft.com/office/powerpoint/2010/main" val="33394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a number of policies that we can consider within the City of Portland only.</a:t>
            </a:r>
          </a:p>
          <a:p>
            <a:endParaRPr lang="en-US" dirty="0">
              <a:cs typeface="Calibri"/>
            </a:endParaRPr>
          </a:p>
          <a:p>
            <a:r>
              <a:rPr lang="en-US" dirty="0">
                <a:cs typeface="Calibri"/>
              </a:rPr>
              <a:t>For example, we could move to more demand-based, variable parking pricing.</a:t>
            </a:r>
            <a:endParaRPr lang="en-US" dirty="0"/>
          </a:p>
          <a:p>
            <a:endParaRPr lang="en-US" dirty="0">
              <a:cs typeface="Calibri"/>
            </a:endParaRPr>
          </a:p>
          <a:p>
            <a:r>
              <a:rPr lang="en-US" dirty="0">
                <a:cs typeface="Calibri"/>
              </a:rPr>
              <a:t>We can consider private-for-hire fleet management pricing policies.</a:t>
            </a:r>
          </a:p>
          <a:p>
            <a:endParaRPr lang="en-US" dirty="0">
              <a:cs typeface="Calibri"/>
            </a:endParaRPr>
          </a:p>
          <a:p>
            <a:r>
              <a:rPr lang="en-US" dirty="0">
                <a:cs typeface="Calibri"/>
              </a:rPr>
              <a:t>Or high occupancy vehicle prioritization and pricing policies</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22</a:t>
            </a:fld>
            <a:endParaRPr lang="en-US" sz="1800" dirty="0">
              <a:solidFill>
                <a:prstClr val="black"/>
              </a:solidFill>
              <a:latin typeface="Calibri"/>
            </a:endParaRPr>
          </a:p>
        </p:txBody>
      </p:sp>
    </p:spTree>
    <p:extLst>
      <p:ext uri="{BB962C8B-B14F-4D97-AF65-F5344CB8AC3E}">
        <p14:creationId xmlns:p14="http://schemas.microsoft.com/office/powerpoint/2010/main" val="255524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6037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1478280" y="4473894"/>
            <a:ext cx="11826240" cy="3660610"/>
          </a:xfrm>
          <a:prstGeom prst="rect">
            <a:avLst/>
          </a:prstGeom>
        </p:spPr>
        <p:txBody>
          <a:bodyPr wrap="square" lIns="137563" tIns="137563" rIns="137563" bIns="137563" anchor="t" anchorCtr="0">
            <a:noAutofit/>
          </a:bodyPr>
          <a:lstStyle/>
          <a:p>
            <a:r>
              <a:rPr lang="en-US" dirty="0"/>
              <a:t> For the second body of work, we want to continue to stay engaged with the ODOT project and next stage of analysis.</a:t>
            </a:r>
            <a:endParaRPr lang="en-US" sz="1800" dirty="0"/>
          </a:p>
          <a:p>
            <a:endParaRPr lang="en-US" dirty="0">
              <a:cs typeface="Calibri"/>
            </a:endParaRPr>
          </a:p>
          <a:p>
            <a:r>
              <a:rPr lang="en-US" dirty="0">
                <a:cs typeface="Calibri"/>
              </a:rPr>
              <a:t>This map shows the project that is currently under consideration.  It includes full facility pricing on I-5 through much of Portland.   Moving forward, we want to ensure that historically underserved communities share in the benefits of this project and are not further burdened.</a:t>
            </a:r>
            <a:endParaRPr lang="en-US" dirty="0"/>
          </a:p>
          <a:p>
            <a:endParaRPr lang="en-US" dirty="0">
              <a:cs typeface="Calibri"/>
            </a:endParaRPr>
          </a:p>
          <a:p>
            <a:r>
              <a:rPr lang="en-US" dirty="0">
                <a:cs typeface="Calibri"/>
              </a:rPr>
              <a:t>We want to understand and mitigate any diversion to local streets and any potential safety issues. </a:t>
            </a:r>
            <a:endParaRPr lang="en-US" dirty="0"/>
          </a:p>
          <a:p>
            <a:endParaRPr lang="en-US" dirty="0"/>
          </a:p>
          <a:p>
            <a:r>
              <a:rPr lang="en-US" dirty="0">
                <a:cs typeface="Calibri"/>
              </a:rPr>
              <a:t>And we will need to know more about the transit needs and other non-single occupancy vehicle options for people traveling in this corridor.</a:t>
            </a:r>
          </a:p>
          <a:p>
            <a:endParaRPr lang="en-US" dirty="0"/>
          </a:p>
          <a:p>
            <a:endParaRPr lang="en-US" dirty="0"/>
          </a:p>
          <a:p>
            <a:endParaRPr lang="en-US" dirty="0">
              <a:cs typeface="Calibri"/>
            </a:endParaRPr>
          </a:p>
          <a:p>
            <a:endParaRPr lang="en-US" dirty="0"/>
          </a:p>
          <a:p>
            <a:pPr lvl="1">
              <a:buFont typeface="Arial" panose="020B0604020202020204" pitchFamily="34" charset="0"/>
              <a:buChar char="•"/>
            </a:pPr>
            <a:r>
              <a:rPr lang="en-US" sz="3000" dirty="0">
                <a:solidFill>
                  <a:srgbClr val="4D4D4F"/>
                </a:solidFill>
              </a:rPr>
              <a:t>Ensure historically underserved communities share in the benefits and are not further burdened</a:t>
            </a:r>
          </a:p>
          <a:p>
            <a:pPr lvl="1">
              <a:buFont typeface="Arial" panose="020B0604020202020204" pitchFamily="34" charset="0"/>
              <a:buChar char="•"/>
            </a:pPr>
            <a:r>
              <a:rPr lang="en-US" sz="3000" dirty="0">
                <a:solidFill>
                  <a:srgbClr val="4D4D4F"/>
                </a:solidFill>
              </a:rPr>
              <a:t>Understand and mitigate diversion to local streets and potential safety issues </a:t>
            </a:r>
          </a:p>
          <a:p>
            <a:pPr lvl="1">
              <a:buFont typeface="Arial" panose="020B0604020202020204" pitchFamily="34" charset="0"/>
              <a:buChar char="•"/>
            </a:pPr>
            <a:r>
              <a:rPr lang="en-US" sz="3000" dirty="0">
                <a:solidFill>
                  <a:srgbClr val="4D4D4F"/>
                </a:solidFill>
              </a:rPr>
              <a:t>Evaluation of transit and other non-SOV transportation options  </a:t>
            </a:r>
          </a:p>
          <a:p>
            <a:pPr>
              <a:buNone/>
            </a:pPr>
            <a:endParaRPr lang="en-US" sz="1800" dirty="0"/>
          </a:p>
        </p:txBody>
      </p:sp>
      <p:sp>
        <p:nvSpPr>
          <p:cNvPr id="138" name="Shape 138"/>
          <p:cNvSpPr txBox="1">
            <a:spLocks noGrp="1"/>
          </p:cNvSpPr>
          <p:nvPr>
            <p:ph type="sldNum" idx="12"/>
          </p:nvPr>
        </p:nvSpPr>
        <p:spPr>
          <a:xfrm>
            <a:off x="8373500" y="8829967"/>
            <a:ext cx="6405880" cy="466345"/>
          </a:xfrm>
          <a:prstGeom prst="rect">
            <a:avLst/>
          </a:prstGeom>
        </p:spPr>
        <p:txBody>
          <a:bodyPr wrap="square" lIns="137563" tIns="68762" rIns="137563" bIns="68762" anchor="b" anchorCtr="0">
            <a:noAutofit/>
          </a:bodyPr>
          <a:lstStyle/>
          <a:p>
            <a:pPr algn="l" defTabSz="1350203">
              <a:buClr>
                <a:srgbClr val="000000"/>
              </a:buClr>
              <a:buSzPct val="25000"/>
              <a:defRPr/>
            </a:pPr>
            <a:fld id="{00000000-1234-1234-1234-123412341234}" type="slidenum">
              <a:rPr lang="en-US" sz="2100" kern="0">
                <a:solidFill>
                  <a:srgbClr val="000000"/>
                </a:solidFill>
                <a:latin typeface="Arial"/>
                <a:cs typeface="Arial"/>
                <a:sym typeface="Arial"/>
              </a:rPr>
              <a:pPr algn="l" defTabSz="1350203">
                <a:buClr>
                  <a:srgbClr val="000000"/>
                </a:buClr>
                <a:buSzPct val="25000"/>
                <a:defRPr/>
              </a:pPr>
              <a:t>23</a:t>
            </a:fld>
            <a:endParaRPr lang="en-US" sz="2100" kern="0">
              <a:solidFill>
                <a:srgbClr val="000000"/>
              </a:solidFill>
              <a:latin typeface="Arial"/>
              <a:cs typeface="Arial"/>
              <a:sym typeface="Arial"/>
            </a:endParaRPr>
          </a:p>
        </p:txBody>
      </p:sp>
    </p:spTree>
    <p:extLst>
      <p:ext uri="{BB962C8B-B14F-4D97-AF65-F5344CB8AC3E}">
        <p14:creationId xmlns:p14="http://schemas.microsoft.com/office/powerpoint/2010/main" val="151678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third type of pricing is the inter-jurisdictional pricing system analysis that Metro is leading.</a:t>
            </a:r>
            <a:endParaRPr lang="en-US" dirty="0"/>
          </a:p>
          <a:p>
            <a:endParaRPr lang="en-US" dirty="0">
              <a:cs typeface="Calibri"/>
            </a:endParaRPr>
          </a:p>
          <a:p>
            <a:r>
              <a:rPr lang="en-US" dirty="0">
                <a:cs typeface="Calibri"/>
              </a:rPr>
              <a:t>Part of the resolution before you today is a direction to us to enter into an IGA with Metro.   They are leading an analysis to understand technical feasibility and effects of different congestion pricing tools in the region.</a:t>
            </a:r>
          </a:p>
          <a:p>
            <a:endParaRPr lang="en-US" dirty="0">
              <a:cs typeface="Calibri"/>
            </a:endParaRPr>
          </a:p>
          <a:p>
            <a:r>
              <a:rPr lang="en-US" dirty="0">
                <a:cs typeface="Calibri"/>
              </a:rPr>
              <a:t>They will be considering tools like cordons, a road user charge where people are charged based on the miles they travel, and tolling a more comprehensive set of freeways.</a:t>
            </a:r>
          </a:p>
          <a:p>
            <a:endParaRPr lang="en-US" dirty="0">
              <a:cs typeface="Calibri"/>
            </a:endParaRPr>
          </a:p>
          <a:p>
            <a:r>
              <a:rPr lang="en-US" dirty="0">
                <a:cs typeface="Calibri"/>
              </a:rPr>
              <a:t>These are all long range options that will take time to consider.  New York is now moving forward with a cordon after at least 10 years of work considering it. We need Metro to begin this technical analysis so we can have a better idea of how these larger pricing moves may or may not help to manage demand and improve equitable mobility in the future.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p>
          <a:p>
            <a:r>
              <a:rPr lang="en-US" dirty="0"/>
              <a:t>Why start now? We have to do eventually. It takes a long time e.g. NYC</a:t>
            </a:r>
            <a:endParaRPr lang="en-US" dirty="0">
              <a:cs typeface="Calibri"/>
            </a:endParaRP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24</a:t>
            </a:fld>
            <a:endParaRPr lang="en-US" sz="1800" dirty="0">
              <a:solidFill>
                <a:prstClr val="black"/>
              </a:solidFill>
              <a:latin typeface="Calibri"/>
            </a:endParaRPr>
          </a:p>
        </p:txBody>
      </p:sp>
    </p:spTree>
    <p:extLst>
      <p:ext uri="{BB962C8B-B14F-4D97-AF65-F5344CB8AC3E}">
        <p14:creationId xmlns:p14="http://schemas.microsoft.com/office/powerpoint/2010/main" val="126335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How could we actually price to improve equitable mobility.  Based on what we have learned over the last year, we know the answer is in how you spend any revenue and how you carefully design a particular pricing system.</a:t>
            </a:r>
          </a:p>
          <a:p>
            <a:endParaRPr lang="en-US" dirty="0">
              <a:cs typeface="Calibri"/>
            </a:endParaRPr>
          </a:p>
          <a:p>
            <a:r>
              <a:rPr lang="en-US" dirty="0">
                <a:cs typeface="Calibri"/>
              </a:rPr>
              <a:t>Revenue is most often linked to transit service improvements and fare discounts.</a:t>
            </a:r>
          </a:p>
          <a:p>
            <a:r>
              <a:rPr lang="en-US" dirty="0">
                <a:cs typeface="Calibri"/>
              </a:rPr>
              <a:t>Revenue can also be used for better infrastructure for walking, biking, and transit, especially with a focus on historically underserved areas.</a:t>
            </a:r>
          </a:p>
          <a:p>
            <a:r>
              <a:rPr lang="en-US" dirty="0">
                <a:cs typeface="Calibri"/>
              </a:rPr>
              <a:t>We would need to target revenue in one way or another to help to improve transportation services for lower-income communities and communities of color.</a:t>
            </a:r>
          </a:p>
          <a:p>
            <a:endParaRPr lang="en-US" dirty="0">
              <a:cs typeface="Calibri"/>
            </a:endParaRPr>
          </a:p>
          <a:p>
            <a:r>
              <a:rPr lang="en-US" dirty="0">
                <a:cs typeface="Calibri"/>
              </a:rPr>
              <a:t>In designing for equity, the first thing we need to do is to involve equity stakeholders in design choices.</a:t>
            </a:r>
          </a:p>
          <a:p>
            <a:r>
              <a:rPr lang="en-US" dirty="0">
                <a:cs typeface="Calibri"/>
              </a:rPr>
              <a:t>We also need to choose particular geographies and rates carefully,</a:t>
            </a:r>
          </a:p>
          <a:p>
            <a:r>
              <a:rPr lang="en-US" dirty="0">
                <a:cs typeface="Calibri"/>
              </a:rPr>
              <a:t>Likely provide discounts or exemptions on the fee for some drivers and provide cash payment options</a:t>
            </a:r>
          </a:p>
          <a:p>
            <a:r>
              <a:rPr lang="en-US" dirty="0">
                <a:cs typeface="Calibri"/>
              </a:rPr>
              <a:t>And prioritize emissions reductions and other benefits for low-income communities.</a:t>
            </a:r>
          </a:p>
          <a:p>
            <a:endParaRPr lang="en-US" dirty="0">
              <a:cs typeface="Calibri"/>
            </a:endParaRPr>
          </a:p>
          <a:p>
            <a:r>
              <a:rPr lang="en-US" dirty="0">
                <a:cs typeface="Calibri"/>
              </a:rPr>
              <a:t>For any particular pricing project, we need to ask who benefits and who is burdened by the proposal.</a:t>
            </a:r>
          </a:p>
          <a:p>
            <a:endParaRPr lang="en-US" dirty="0">
              <a:cs typeface="Calibri"/>
            </a:endParaRPr>
          </a:p>
          <a:p>
            <a:r>
              <a:rPr lang="en-US" dirty="0">
                <a:cs typeface="Calibri"/>
              </a:rPr>
              <a:t>There is a lot of work to do to get this right.</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25</a:t>
            </a:fld>
            <a:endParaRPr lang="en-US" sz="1800" dirty="0">
              <a:solidFill>
                <a:prstClr val="black"/>
              </a:solidFill>
              <a:latin typeface="Calibri"/>
            </a:endParaRPr>
          </a:p>
        </p:txBody>
      </p:sp>
    </p:spTree>
    <p:extLst>
      <p:ext uri="{BB962C8B-B14F-4D97-AF65-F5344CB8AC3E}">
        <p14:creationId xmlns:p14="http://schemas.microsoft.com/office/powerpoint/2010/main" val="363401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cs typeface="Calibri"/>
              </a:rPr>
              <a:t>Which is why the resolution before you today, directs us to Convene a Pricing for Equitable Mobility Task Force.</a:t>
            </a:r>
          </a:p>
          <a:p>
            <a:pPr>
              <a:defRPr/>
            </a:pPr>
            <a:endParaRPr lang="en-US" dirty="0">
              <a:latin typeface="Calibri"/>
              <a:cs typeface="Calibri"/>
            </a:endParaRPr>
          </a:p>
          <a:p>
            <a:pPr>
              <a:defRPr/>
            </a:pPr>
            <a:r>
              <a:rPr lang="en-US" dirty="0">
                <a:latin typeface="Calibri"/>
                <a:cs typeface="Calibri"/>
              </a:rPr>
              <a:t>We want to bring together a range of stakeholder to continue to study pricing options with us.</a:t>
            </a:r>
          </a:p>
          <a:p>
            <a:pPr>
              <a:defRPr/>
            </a:pPr>
            <a:r>
              <a:rPr lang="en-US" dirty="0">
                <a:latin typeface="Calibri"/>
                <a:cs typeface="Calibri"/>
              </a:rPr>
              <a:t>And we want this Task Force to very clearly center equity voices.</a:t>
            </a:r>
          </a:p>
          <a:p>
            <a:pPr>
              <a:defRPr/>
            </a:pPr>
            <a:r>
              <a:rPr lang="en-US" dirty="0">
                <a:latin typeface="Calibri"/>
                <a:cs typeface="Calibri"/>
              </a:rPr>
              <a:t>We are excited to be leveraging Climate Challenge resources to partner with OPAL and other equity leaders.</a:t>
            </a:r>
          </a:p>
          <a:p>
            <a:pPr>
              <a:defRPr/>
            </a:pPr>
            <a:r>
              <a:rPr lang="en-US" dirty="0">
                <a:latin typeface="Calibri"/>
                <a:cs typeface="Calibri"/>
              </a:rPr>
              <a:t>And this Task Force will be set up to report directly to the Directors of PBOT and BPS.</a:t>
            </a:r>
          </a:p>
          <a:p>
            <a:pPr>
              <a:defRPr/>
            </a:pPr>
            <a:endParaRPr lang="en-US" dirty="0">
              <a:latin typeface="Calibri"/>
              <a:cs typeface="Calibri"/>
            </a:endParaRPr>
          </a:p>
          <a:p>
            <a:pPr>
              <a:defRPr/>
            </a:pPr>
            <a:r>
              <a:rPr lang="en-US" dirty="0">
                <a:latin typeface="Calibri"/>
                <a:cs typeface="Calibri"/>
              </a:rPr>
              <a:t>They will learn with us more about the three areas we just described and advise us in the work moving forward </a:t>
            </a:r>
            <a:r>
              <a:rPr lang="en-US" b="1" dirty="0">
                <a:latin typeface="Calibri"/>
                <a:cs typeface="Calibri"/>
              </a:rPr>
              <a:t>in a way that works specifically in a Portland context.</a:t>
            </a:r>
          </a:p>
          <a:p>
            <a:pPr>
              <a:defRPr/>
            </a:pPr>
            <a:endParaRPr lang="en-US" b="1" dirty="0">
              <a:latin typeface="Calibri"/>
              <a:cs typeface="Calibri"/>
            </a:endParaRPr>
          </a:p>
          <a:p>
            <a:pPr>
              <a:defRPr/>
            </a:pPr>
            <a:endParaRPr lang="en-US" b="1" dirty="0">
              <a:latin typeface="Calibri"/>
              <a:cs typeface="Calibri"/>
            </a:endParaRPr>
          </a:p>
          <a:p>
            <a:pPr>
              <a:defRPr/>
            </a:pPr>
            <a:endParaRPr lang="en-US" b="1" dirty="0">
              <a:latin typeface="Calibri"/>
              <a:cs typeface="Calibri"/>
            </a:endParaRPr>
          </a:p>
          <a:p>
            <a:pPr>
              <a:defRPr/>
            </a:pPr>
            <a:r>
              <a:rPr lang="en-US" b="1" dirty="0">
                <a:latin typeface="Calibri"/>
                <a:cs typeface="Calibri"/>
              </a:rPr>
              <a:t>Extra</a:t>
            </a:r>
          </a:p>
          <a:p>
            <a:pPr>
              <a:defRPr/>
            </a:pPr>
            <a:endParaRPr lang="en-US" dirty="0">
              <a:latin typeface="Calibri"/>
              <a:cs typeface="Calibri"/>
            </a:endParaRPr>
          </a:p>
          <a:p>
            <a:pPr defTabSz="1350203">
              <a:spcBef>
                <a:spcPts val="0"/>
              </a:spcBef>
              <a:spcAft>
                <a:spcPts val="0"/>
              </a:spcAft>
              <a:defRPr/>
            </a:pPr>
            <a:r>
              <a:rPr lang="en-US" dirty="0">
                <a:latin typeface="Calibri"/>
                <a:cs typeface="Calibri"/>
              </a:rPr>
              <a:t>Task Force to consider how to use new price signals as different forms of congestion pricing to help to relieve congestion and meet transportation system goals around mobility, equity, climate and safety</a:t>
            </a:r>
            <a:endParaRPr lang="en-US" sz="21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26</a:t>
            </a:fld>
            <a:endParaRPr lang="en-US" sz="1800" dirty="0">
              <a:solidFill>
                <a:prstClr val="black"/>
              </a:solidFill>
              <a:latin typeface="Calibri"/>
            </a:endParaRPr>
          </a:p>
        </p:txBody>
      </p:sp>
    </p:spTree>
    <p:extLst>
      <p:ext uri="{BB962C8B-B14F-4D97-AF65-F5344CB8AC3E}">
        <p14:creationId xmlns:p14="http://schemas.microsoft.com/office/powerpoint/2010/main" val="2520031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planning to convene the Task Force this fall and looking to them to provide a set of near term, initial recommendations by next Summer.  They will then provide a final set of recommendations to Council in the spring of 2021.</a:t>
            </a:r>
          </a:p>
          <a:p>
            <a:endParaRPr lang="en-US" dirty="0">
              <a:cs typeface="Calibri"/>
            </a:endParaRPr>
          </a:p>
          <a:p>
            <a:endParaRPr lang="en-US" dirty="0">
              <a:cs typeface="Calibri"/>
            </a:endParaRPr>
          </a:p>
          <a:p>
            <a:r>
              <a:rPr lang="en-US" dirty="0">
                <a:cs typeface="Calibri"/>
              </a:rPr>
              <a:t>That concludes our presentation.  We have some invited testimony, and are also happy to take questions.</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27</a:t>
            </a:fld>
            <a:endParaRPr lang="en-US" sz="1800" dirty="0">
              <a:solidFill>
                <a:prstClr val="black"/>
              </a:solidFill>
              <a:latin typeface="Calibri"/>
            </a:endParaRPr>
          </a:p>
        </p:txBody>
      </p:sp>
    </p:spTree>
    <p:extLst>
      <p:ext uri="{BB962C8B-B14F-4D97-AF65-F5344CB8AC3E}">
        <p14:creationId xmlns:p14="http://schemas.microsoft.com/office/powerpoint/2010/main" val="29810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we go over what we have learned since that time, we want to briefly revisit why we are even considering congestion pricing.</a:t>
            </a:r>
          </a:p>
          <a:p>
            <a:endParaRPr lang="en-US" dirty="0">
              <a:cs typeface="Calibri"/>
            </a:endParaRPr>
          </a:p>
          <a:p>
            <a:r>
              <a:rPr lang="en-US" dirty="0">
                <a:cs typeface="Calibri"/>
              </a:rPr>
              <a:t>People don't like congestion.  </a:t>
            </a:r>
          </a:p>
          <a:p>
            <a:endParaRPr lang="en-US" dirty="0">
              <a:cs typeface="Calibri"/>
            </a:endParaRPr>
          </a:p>
          <a:p>
            <a:r>
              <a:rPr lang="en-US" dirty="0">
                <a:cs typeface="Calibri"/>
              </a:rPr>
              <a:t>This chart is from a 2019 ODOT Survey on Transportation Needs and Attitudes.  When asked how serious is traffic congestion in your area, 76% of Portland survey respondents said that it was either very serious or somewhat serious.</a:t>
            </a:r>
          </a:p>
          <a:p>
            <a:endParaRPr lang="en-US" dirty="0">
              <a:cs typeface="Calibri"/>
            </a:endParaRPr>
          </a:p>
          <a:p>
            <a:r>
              <a:rPr lang="en-US" dirty="0">
                <a:cs typeface="Calibri"/>
              </a:rPr>
              <a:t>Portlanders think congestion is a problem. </a:t>
            </a: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3</a:t>
            </a:fld>
            <a:endParaRPr lang="en-US" sz="1800" dirty="0">
              <a:solidFill>
                <a:prstClr val="black"/>
              </a:solidFill>
              <a:latin typeface="Calibri"/>
            </a:endParaRPr>
          </a:p>
        </p:txBody>
      </p:sp>
    </p:spTree>
    <p:extLst>
      <p:ext uri="{BB962C8B-B14F-4D97-AF65-F5344CB8AC3E}">
        <p14:creationId xmlns:p14="http://schemas.microsoft.com/office/powerpoint/2010/main" val="152253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6037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1478280" y="4473894"/>
            <a:ext cx="11826240" cy="3660610"/>
          </a:xfrm>
          <a:prstGeom prst="rect">
            <a:avLst/>
          </a:prstGeom>
        </p:spPr>
        <p:txBody>
          <a:bodyPr wrap="square" lIns="137563" tIns="137563" rIns="137563" bIns="137563" anchor="t" anchorCtr="0">
            <a:noAutofit/>
          </a:bodyPr>
          <a:lstStyle/>
          <a:p>
            <a:r>
              <a:rPr lang="en-US" dirty="0">
                <a:cs typeface="Calibri"/>
              </a:rPr>
              <a:t>And not only is congestion a problem right now, but it is a growing problem. The region is expected to grow by 500,000 people by 2040.  As the population grows so will our congestion problem.  </a:t>
            </a:r>
            <a:endParaRPr lang="en-US" dirty="0"/>
          </a:p>
          <a:p>
            <a:endParaRPr lang="en-US" dirty="0">
              <a:cs typeface="Calibri"/>
            </a:endParaRPr>
          </a:p>
          <a:p>
            <a:r>
              <a:rPr lang="en-US" dirty="0">
                <a:cs typeface="Calibri"/>
              </a:rPr>
              <a:t>Put simply, more people and more cars = more misery for those stuck in congestion or those experiencing the negative impacts of congestion.</a:t>
            </a:r>
          </a:p>
          <a:p>
            <a:endParaRPr lang="en-US" dirty="0">
              <a:cs typeface="Calibri"/>
            </a:endParaRPr>
          </a:p>
          <a:p>
            <a:r>
              <a:rPr lang="en-US" b="1" dirty="0">
                <a:cs typeface="Calibri"/>
              </a:rPr>
              <a:t>Extra notes</a:t>
            </a:r>
          </a:p>
          <a:p>
            <a:endParaRPr lang="en-US" dirty="0"/>
          </a:p>
          <a:p>
            <a:pPr lvl="0"/>
            <a:r>
              <a:rPr lang="en-US" dirty="0"/>
              <a:t>Between 2015 and 2017, hours of congestion increased 13.4% and daily vehicle hours of delay increased 20%, while population increased only 3.3% (ODOT, 2018)</a:t>
            </a:r>
            <a:endParaRPr lang="en-US" dirty="0">
              <a:cs typeface="Calibri"/>
            </a:endParaRPr>
          </a:p>
          <a:p>
            <a:pPr lvl="0"/>
            <a:r>
              <a:rPr lang="en-US" dirty="0"/>
              <a:t>We now have the 10</a:t>
            </a:r>
            <a:r>
              <a:rPr lang="en-US" baseline="30000" dirty="0"/>
              <a:t>th</a:t>
            </a:r>
            <a:r>
              <a:rPr lang="en-US" dirty="0"/>
              <a:t> worst rush hour traffic in the nation (</a:t>
            </a:r>
            <a:r>
              <a:rPr lang="en-US" dirty="0" err="1"/>
              <a:t>Inrix</a:t>
            </a:r>
            <a:r>
              <a:rPr lang="en-US" dirty="0"/>
              <a:t>, 2018)</a:t>
            </a:r>
          </a:p>
        </p:txBody>
      </p:sp>
      <p:sp>
        <p:nvSpPr>
          <p:cNvPr id="138" name="Shape 138"/>
          <p:cNvSpPr txBox="1">
            <a:spLocks noGrp="1"/>
          </p:cNvSpPr>
          <p:nvPr>
            <p:ph type="sldNum" idx="12"/>
          </p:nvPr>
        </p:nvSpPr>
        <p:spPr>
          <a:xfrm>
            <a:off x="8373500" y="8829967"/>
            <a:ext cx="6405880" cy="466345"/>
          </a:xfrm>
          <a:prstGeom prst="rect">
            <a:avLst/>
          </a:prstGeom>
        </p:spPr>
        <p:txBody>
          <a:bodyPr wrap="square" lIns="137563" tIns="68762" rIns="137563" bIns="68762" anchor="b" anchorCtr="0">
            <a:noAutofit/>
          </a:bodyPr>
          <a:lstStyle/>
          <a:p>
            <a:pPr algn="l" defTabSz="1350203">
              <a:buClr>
                <a:srgbClr val="000000"/>
              </a:buClr>
              <a:buSzPct val="25000"/>
              <a:defRPr/>
            </a:pPr>
            <a:fld id="{00000000-1234-1234-1234-123412341234}" type="slidenum">
              <a:rPr lang="en-US" sz="2100" kern="0">
                <a:solidFill>
                  <a:srgbClr val="000000"/>
                </a:solidFill>
                <a:latin typeface="Arial"/>
                <a:cs typeface="Arial"/>
                <a:sym typeface="Arial"/>
              </a:rPr>
              <a:pPr algn="l" defTabSz="1350203">
                <a:buClr>
                  <a:srgbClr val="000000"/>
                </a:buClr>
                <a:buSzPct val="25000"/>
                <a:defRPr/>
              </a:pPr>
              <a:t>4</a:t>
            </a:fld>
            <a:endParaRPr lang="en-US" sz="2100" kern="0">
              <a:solidFill>
                <a:srgbClr val="000000"/>
              </a:solidFill>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6037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1478280" y="4473894"/>
            <a:ext cx="11826240" cy="3660610"/>
          </a:xfrm>
          <a:prstGeom prst="rect">
            <a:avLst/>
          </a:prstGeom>
        </p:spPr>
        <p:txBody>
          <a:bodyPr wrap="square" lIns="137563" tIns="137563" rIns="137563" bIns="137563" anchor="t" anchorCtr="0">
            <a:noAutofit/>
          </a:bodyPr>
          <a:lstStyle/>
          <a:p>
            <a:pPr>
              <a:defRPr/>
            </a:pPr>
            <a:r>
              <a:rPr lang="en-US" b="1" dirty="0">
                <a:latin typeface="Calibri"/>
                <a:cs typeface="Calibri"/>
              </a:rPr>
              <a:t>Congestion brings with it very significant problems.  And it amounts to a hidden tax or really multiple taxes. </a:t>
            </a:r>
          </a:p>
          <a:p>
            <a:pPr>
              <a:defRPr/>
            </a:pPr>
            <a:endParaRPr lang="en-US" b="1" dirty="0">
              <a:latin typeface="Calibri"/>
              <a:cs typeface="Calibri"/>
            </a:endParaRPr>
          </a:p>
          <a:p>
            <a:pPr>
              <a:defRPr/>
            </a:pPr>
            <a:r>
              <a:rPr lang="en-US" sz="1800" b="1" dirty="0">
                <a:latin typeface="Calibri"/>
                <a:cs typeface="Calibri"/>
              </a:rPr>
              <a:t>Economic: </a:t>
            </a:r>
            <a:r>
              <a:rPr lang="en-US" dirty="0">
                <a:latin typeface="Calibri"/>
                <a:cs typeface="Calibri"/>
              </a:rPr>
              <a:t>there are economic costs </a:t>
            </a:r>
            <a:r>
              <a:rPr lang="en-US" sz="1800" dirty="0">
                <a:latin typeface="Calibri"/>
                <a:cs typeface="Calibri"/>
              </a:rPr>
              <a:t>to businesses and families for fuel, vehicle maintenance &amp; lost time</a:t>
            </a:r>
            <a:endParaRPr lang="en-US">
              <a:cs typeface="Calibri"/>
            </a:endParaRPr>
          </a:p>
          <a:p>
            <a:pPr defTabSz="1350203">
              <a:spcBef>
                <a:spcPts val="0"/>
              </a:spcBef>
              <a:spcAft>
                <a:spcPts val="0"/>
              </a:spcAft>
              <a:defRPr/>
            </a:pPr>
            <a:endParaRPr lang="en-US" sz="1800" dirty="0">
              <a:latin typeface="Calibri" panose="020F0502020204030204" pitchFamily="34" charset="0"/>
              <a:cs typeface="Calibri"/>
            </a:endParaRPr>
          </a:p>
          <a:p>
            <a:pPr>
              <a:defRPr/>
            </a:pPr>
            <a:r>
              <a:rPr lang="en-US" b="1" dirty="0"/>
              <a:t>Health: </a:t>
            </a:r>
            <a:r>
              <a:rPr lang="en-US" dirty="0"/>
              <a:t>it brings health problems that are caused by long commutes and poor air quality </a:t>
            </a:r>
          </a:p>
          <a:p>
            <a:pPr>
              <a:defRPr/>
            </a:pPr>
            <a:endParaRPr lang="en-US" b="1" dirty="0">
              <a:cs typeface="Calibri"/>
            </a:endParaRPr>
          </a:p>
          <a:p>
            <a:pPr>
              <a:defRPr/>
            </a:pPr>
            <a:r>
              <a:rPr lang="en-US" b="1" dirty="0">
                <a:cs typeface="Calibri"/>
              </a:rPr>
              <a:t>Climate:</a:t>
            </a:r>
            <a:r>
              <a:rPr lang="en-US" dirty="0">
                <a:cs typeface="Calibri"/>
              </a:rPr>
              <a:t> And, of course, there are Climate impacts.</a:t>
            </a:r>
          </a:p>
          <a:p>
            <a:pPr>
              <a:defRPr/>
            </a:pPr>
            <a:endParaRPr lang="en-US" dirty="0">
              <a:cs typeface="Calibri"/>
            </a:endParaRPr>
          </a:p>
          <a:p>
            <a:pPr>
              <a:defRPr/>
            </a:pPr>
            <a:endParaRPr lang="en-US" dirty="0">
              <a:cs typeface="Calibri"/>
            </a:endParaRPr>
          </a:p>
          <a:p>
            <a:pPr>
              <a:defRPr/>
            </a:pPr>
            <a:r>
              <a:rPr lang="en-US" b="1" dirty="0">
                <a:cs typeface="Calibri"/>
              </a:rPr>
              <a:t>Extra notes</a:t>
            </a:r>
          </a:p>
          <a:p>
            <a:pPr>
              <a:defRPr/>
            </a:pPr>
            <a:endParaRPr lang="en-US" dirty="0"/>
          </a:p>
          <a:p>
            <a:pPr>
              <a:defRPr/>
            </a:pPr>
            <a:endParaRPr lang="en-US" dirty="0"/>
          </a:p>
          <a:p>
            <a:pPr>
              <a:defRPr/>
            </a:pPr>
            <a:endParaRPr lang="en-US" b="1" dirty="0">
              <a:cs typeface="Calibri"/>
            </a:endParaRPr>
          </a:p>
          <a:p>
            <a:pPr>
              <a:defRPr/>
            </a:pPr>
            <a:endParaRPr lang="en-US" dirty="0"/>
          </a:p>
          <a:p>
            <a:pPr>
              <a:defRPr/>
            </a:pPr>
            <a:endParaRPr lang="en-US" dirty="0"/>
          </a:p>
          <a:p>
            <a:pPr>
              <a:defRPr/>
            </a:pPr>
            <a:endParaRPr lang="en-US" dirty="0"/>
          </a:p>
          <a:p>
            <a:pPr>
              <a:defRPr/>
            </a:pPr>
            <a:endParaRPr lang="en-US" dirty="0"/>
          </a:p>
          <a:p>
            <a:pPr>
              <a:defRPr/>
            </a:pPr>
            <a:endParaRPr lang="en-US"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defTabSz="1350203" fontAlgn="auto">
              <a:spcBef>
                <a:spcPts val="0"/>
              </a:spcBef>
              <a:spcAft>
                <a:spcPts val="0"/>
              </a:spcAft>
              <a:defRPr/>
            </a:pPr>
            <a:r>
              <a:rPr lang="en-US" sz="1800" b="1" dirty="0"/>
              <a:t>Congestion costs the Portland economy $1.4 billion a year, which is about $1,625 a year per driver (</a:t>
            </a:r>
            <a:r>
              <a:rPr lang="en-US" sz="1800" b="1" dirty="0" err="1"/>
              <a:t>Inrix</a:t>
            </a:r>
            <a:r>
              <a:rPr lang="en-US" sz="1800" b="1" dirty="0"/>
              <a:t>)</a:t>
            </a:r>
            <a:endParaRPr lang="en-US" sz="1800" dirty="0">
              <a:latin typeface="Calibri" panose="020F0502020204030204" pitchFamily="34" charset="0"/>
            </a:endParaRPr>
          </a:p>
          <a:p>
            <a:pPr>
              <a:buNone/>
            </a:pPr>
            <a:endParaRPr lang="en-US" sz="1800" dirty="0"/>
          </a:p>
          <a:p>
            <a:pPr>
              <a:defRPr/>
            </a:pPr>
            <a:r>
              <a:rPr lang="en-US" sz="1800" b="1" dirty="0">
                <a:latin typeface="Calibri"/>
                <a:cs typeface="Calibri"/>
              </a:rPr>
              <a:t>Health:</a:t>
            </a:r>
            <a:r>
              <a:rPr lang="en-US" b="1" dirty="0">
                <a:latin typeface="Calibri"/>
                <a:cs typeface="Calibri"/>
              </a:rPr>
              <a:t> health problems that are caused by long commutes and poor air quality </a:t>
            </a:r>
            <a:r>
              <a:rPr lang="en-US" sz="1800" dirty="0">
                <a:latin typeface="Calibri"/>
                <a:cs typeface="Calibri"/>
              </a:rPr>
              <a:t>emissions &amp; long commutes contribute to asthma, heart disease &amp; other health problems</a:t>
            </a:r>
          </a:p>
          <a:p>
            <a:pPr defTabSz="1350203" fontAlgn="auto">
              <a:spcBef>
                <a:spcPts val="0"/>
              </a:spcBef>
              <a:spcAft>
                <a:spcPts val="0"/>
              </a:spcAft>
              <a:defRPr/>
            </a:pPr>
            <a:endParaRPr lang="en-US" sz="1800" dirty="0">
              <a:latin typeface="Calibri" panose="020F0502020204030204" pitchFamily="34" charset="0"/>
            </a:endParaRPr>
          </a:p>
          <a:p>
            <a:pPr defTabSz="1350203" fontAlgn="auto">
              <a:spcBef>
                <a:spcPts val="0"/>
              </a:spcBef>
              <a:spcAft>
                <a:spcPts val="0"/>
              </a:spcAft>
              <a:defRPr/>
            </a:pPr>
            <a:r>
              <a:rPr lang="en-US" sz="1800" b="1" dirty="0">
                <a:latin typeface="Calibri" panose="020F0502020204030204" pitchFamily="34" charset="0"/>
              </a:rPr>
              <a:t>Climate: </a:t>
            </a:r>
            <a:r>
              <a:rPr lang="en-US" sz="1800" dirty="0">
                <a:latin typeface="Calibri" panose="020F0502020204030204" pitchFamily="34" charset="0"/>
              </a:rPr>
              <a:t>40% of Oregon GHG emissions from motor vehicles</a:t>
            </a:r>
          </a:p>
          <a:p>
            <a:pPr defTabSz="1350203" fontAlgn="auto">
              <a:spcBef>
                <a:spcPts val="0"/>
              </a:spcBef>
              <a:spcAft>
                <a:spcPts val="0"/>
              </a:spcAft>
              <a:defRPr/>
            </a:pPr>
            <a:endParaRPr lang="en-US" sz="1800" dirty="0">
              <a:latin typeface="Calibri" panose="020F0502020204030204" pitchFamily="34" charset="0"/>
            </a:endParaRPr>
          </a:p>
          <a:p>
            <a:pPr defTabSz="1350203" fontAlgn="auto">
              <a:spcBef>
                <a:spcPts val="0"/>
              </a:spcBef>
              <a:spcAft>
                <a:spcPts val="0"/>
              </a:spcAft>
              <a:defRPr/>
            </a:pPr>
            <a:endParaRPr lang="en-US" sz="1800" dirty="0">
              <a:latin typeface="Calibri" panose="020F0502020204030204" pitchFamily="34" charset="0"/>
            </a:endParaRPr>
          </a:p>
          <a:p>
            <a:pPr defTabSz="1350203" fontAlgn="auto">
              <a:spcBef>
                <a:spcPts val="0"/>
              </a:spcBef>
              <a:spcAft>
                <a:spcPts val="0"/>
              </a:spcAft>
              <a:defRPr/>
            </a:pPr>
            <a:endParaRPr lang="en-US" sz="1800" dirty="0">
              <a:latin typeface="Calibri" panose="020F0502020204030204" pitchFamily="34" charset="0"/>
            </a:endParaRPr>
          </a:p>
          <a:p>
            <a:pPr>
              <a:buNone/>
            </a:pPr>
            <a:endParaRPr lang="en-US" sz="1800" dirty="0"/>
          </a:p>
        </p:txBody>
      </p:sp>
      <p:sp>
        <p:nvSpPr>
          <p:cNvPr id="138" name="Shape 138"/>
          <p:cNvSpPr txBox="1">
            <a:spLocks noGrp="1"/>
          </p:cNvSpPr>
          <p:nvPr>
            <p:ph type="sldNum" idx="12"/>
          </p:nvPr>
        </p:nvSpPr>
        <p:spPr>
          <a:xfrm>
            <a:off x="8373500" y="8829967"/>
            <a:ext cx="6405880" cy="466345"/>
          </a:xfrm>
          <a:prstGeom prst="rect">
            <a:avLst/>
          </a:prstGeom>
        </p:spPr>
        <p:txBody>
          <a:bodyPr wrap="square" lIns="137563" tIns="68762" rIns="137563" bIns="68762" anchor="b" anchorCtr="0">
            <a:noAutofit/>
          </a:bodyPr>
          <a:lstStyle/>
          <a:p>
            <a:pPr algn="l" defTabSz="1350203">
              <a:buClr>
                <a:srgbClr val="000000"/>
              </a:buClr>
              <a:buSzPct val="25000"/>
              <a:defRPr/>
            </a:pPr>
            <a:fld id="{00000000-1234-1234-1234-123412341234}" type="slidenum">
              <a:rPr lang="en-US" sz="2100" kern="0">
                <a:solidFill>
                  <a:srgbClr val="000000"/>
                </a:solidFill>
                <a:latin typeface="Arial"/>
                <a:cs typeface="Arial"/>
                <a:sym typeface="Arial"/>
              </a:rPr>
              <a:pPr algn="l" defTabSz="1350203">
                <a:buClr>
                  <a:srgbClr val="000000"/>
                </a:buClr>
                <a:buSzPct val="25000"/>
                <a:defRPr/>
              </a:pPr>
              <a:t>5</a:t>
            </a:fld>
            <a:endParaRPr lang="en-US" sz="2100" kern="0">
              <a:solidFill>
                <a:srgbClr val="000000"/>
              </a:solidFill>
              <a:latin typeface="Arial"/>
              <a:cs typeface="Arial"/>
              <a:sym typeface="Arial"/>
            </a:endParaRPr>
          </a:p>
        </p:txBody>
      </p:sp>
    </p:spTree>
    <p:extLst>
      <p:ext uri="{BB962C8B-B14F-4D97-AF65-F5344CB8AC3E}">
        <p14:creationId xmlns:p14="http://schemas.microsoft.com/office/powerpoint/2010/main" val="62244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about 42% of carbon emissions in Multnomah County come from the transportation sector.  </a:t>
            </a:r>
          </a:p>
          <a:p>
            <a:endParaRPr lang="en-US" dirty="0">
              <a:cs typeface="Calibri"/>
            </a:endParaRPr>
          </a:p>
          <a:p>
            <a:r>
              <a:rPr lang="en-US" dirty="0">
                <a:cs typeface="Calibri"/>
              </a:rPr>
              <a:t>And Transportation is trending in the wrong direction, greenhouse gas emissions have increased 8% since 1990.  </a:t>
            </a:r>
          </a:p>
          <a:p>
            <a:endParaRPr lang="en-US" dirty="0">
              <a:cs typeface="Calibri"/>
            </a:endParaRPr>
          </a:p>
          <a:p>
            <a:r>
              <a:rPr lang="en-US" dirty="0">
                <a:cs typeface="Calibri"/>
              </a:rPr>
              <a:t>All of the discussion today about climate, is because there is urgency to this work. In Oregon, we are already experiencing the effects of the climate crisis in the form of more extreme weather and forest fires.</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6</a:t>
            </a:fld>
            <a:endParaRPr lang="en-US" sz="1800" dirty="0">
              <a:solidFill>
                <a:prstClr val="black"/>
              </a:solidFill>
              <a:latin typeface="Calibri"/>
            </a:endParaRPr>
          </a:p>
        </p:txBody>
      </p:sp>
    </p:spTree>
    <p:extLst>
      <p:ext uri="{BB962C8B-B14F-4D97-AF65-F5344CB8AC3E}">
        <p14:creationId xmlns:p14="http://schemas.microsoft.com/office/powerpoint/2010/main" val="407205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cs typeface="Calibri"/>
              </a:rPr>
              <a:t>The status quo and the impacts of congestion are also inequitable. </a:t>
            </a:r>
            <a:endParaRPr lang="en-US" sz="2700">
              <a:cs typeface="Calibri"/>
            </a:endParaRPr>
          </a:p>
          <a:p>
            <a:endParaRPr lang="en-US" sz="2700" dirty="0">
              <a:cs typeface="Calibri"/>
            </a:endParaRPr>
          </a:p>
          <a:p>
            <a:r>
              <a:rPr lang="en-US" sz="2700" dirty="0">
                <a:cs typeface="Calibri"/>
              </a:rPr>
              <a:t>The median family income of Portland area car commuters is about $73,000 while that of bike and walk commuters is about $42,000 and transit riders is $44,700.</a:t>
            </a:r>
          </a:p>
          <a:p>
            <a:endParaRPr lang="en-US" sz="2700" dirty="0">
              <a:cs typeface="Calibri"/>
            </a:endParaRPr>
          </a:p>
          <a:p>
            <a:r>
              <a:rPr lang="en-US" sz="2700" dirty="0">
                <a:cs typeface="Calibri"/>
              </a:rPr>
              <a:t>And communities of color are more transit dependent.   Non-white Portlanders make up only 22% of drive alone commuters, but 36% of transit commuters.</a:t>
            </a:r>
          </a:p>
          <a:p>
            <a:endParaRPr lang="en-US" sz="2700" b="1" dirty="0">
              <a:cs typeface="Calibri"/>
            </a:endParaRPr>
          </a:p>
          <a:p>
            <a:r>
              <a:rPr lang="en-US" sz="2700" b="1" dirty="0">
                <a:cs typeface="Calibri"/>
              </a:rPr>
              <a:t>Extra data</a:t>
            </a:r>
          </a:p>
          <a:p>
            <a:endParaRPr lang="en-US" sz="2700" b="1" dirty="0"/>
          </a:p>
          <a:p>
            <a:r>
              <a:rPr lang="en-US" sz="2700" b="1" dirty="0"/>
              <a:t>It’s almost twice as fast to commute by car in Portland but…</a:t>
            </a:r>
            <a:endParaRPr lang="en-US" dirty="0"/>
          </a:p>
          <a:p>
            <a:endParaRPr lang="en-US" sz="2700" b="1" dirty="0"/>
          </a:p>
          <a:p>
            <a:r>
              <a:rPr lang="en-US" sz="2700" b="1" dirty="0"/>
              <a:t>Non-white Portlanders are more likely to commute by transit than white Portlanders</a:t>
            </a:r>
          </a:p>
          <a:p>
            <a:pPr lvl="1"/>
            <a:r>
              <a:rPr lang="en-US" sz="2400" dirty="0"/>
              <a:t>78% of drive-alone commuters are white, while only 64% of transit commuters are white (ACS 2012-2017)</a:t>
            </a:r>
          </a:p>
          <a:p>
            <a:pPr marL="421938" indent="-421938">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r>
              <a:rPr lang="en-US" sz="2700" b="1" dirty="0"/>
              <a:t>More public transportation users speak a language other than English at home than those who drive to work</a:t>
            </a:r>
          </a:p>
          <a:p>
            <a:pPr lvl="1"/>
            <a:r>
              <a:rPr lang="en-US" sz="2400" dirty="0"/>
              <a:t>24% of public transportation commuters v. 17% of drive-alone commuters (ACS 2012-2017)</a:t>
            </a:r>
          </a:p>
          <a:p>
            <a:endParaRPr lang="en-US" dirty="0"/>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7</a:t>
            </a:fld>
            <a:endParaRPr lang="en-US" sz="1800" dirty="0">
              <a:solidFill>
                <a:prstClr val="black"/>
              </a:solidFill>
              <a:latin typeface="Calibri"/>
            </a:endParaRPr>
          </a:p>
        </p:txBody>
      </p:sp>
    </p:spTree>
    <p:extLst>
      <p:ext uri="{BB962C8B-B14F-4D97-AF65-F5344CB8AC3E}">
        <p14:creationId xmlns:p14="http://schemas.microsoft.com/office/powerpoint/2010/main" val="378515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6037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1478280" y="4473894"/>
            <a:ext cx="11826240" cy="3660610"/>
          </a:xfrm>
          <a:prstGeom prst="rect">
            <a:avLst/>
          </a:prstGeom>
        </p:spPr>
        <p:txBody>
          <a:bodyPr wrap="square" lIns="137563" tIns="137563" rIns="137563" bIns="137563" anchor="t" anchorCtr="0">
            <a:noAutofit/>
          </a:bodyPr>
          <a:lstStyle/>
          <a:p>
            <a:pPr marL="421938" indent="-421938">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421938" indent="-421938">
              <a:buFont typeface="Arial" panose="020B0604020202020204" pitchFamily="34" charset="0"/>
              <a:buChar char="•"/>
            </a:pPr>
            <a:r>
              <a:rPr lang="en-US" sz="1300" dirty="0">
                <a:latin typeface="Calibri"/>
                <a:cs typeface="Calibri"/>
              </a:rPr>
              <a:t>As lower-income Portlanders have been displaced to the edges of the city, they have longer commutes.</a:t>
            </a:r>
          </a:p>
          <a:p>
            <a:pPr marL="421938" indent="-421938">
              <a:buFont typeface="Arial" panose="020B0604020202020204" pitchFamily="34" charset="0"/>
              <a:buChar char="•"/>
            </a:pPr>
            <a:endParaRPr lang="en-US" sz="1300" dirty="0">
              <a:latin typeface="Calibri"/>
              <a:cs typeface="Calibri"/>
            </a:endParaRPr>
          </a:p>
          <a:p>
            <a:pPr marL="421938" indent="-421938">
              <a:buFont typeface="Arial" panose="020B0604020202020204" pitchFamily="34" charset="0"/>
              <a:buChar char="•"/>
            </a:pPr>
            <a:r>
              <a:rPr lang="en-US" sz="1300" dirty="0">
                <a:latin typeface="Calibri"/>
                <a:cs typeface="Calibri"/>
              </a:rPr>
              <a:t>Yet, as of 2015, almost 31% of black households in Portland did not have access to a vehicle, versus just under 14% of white households.   And average commute times for Black commuters are 20% longer than white commuters.  </a:t>
            </a:r>
            <a:endParaRPr lang="en-US">
              <a:cs typeface="Calibri"/>
            </a:endParaRPr>
          </a:p>
          <a:p>
            <a:pPr marL="421938" indent="-421938">
              <a:buFont typeface="Arial" panose="020B0604020202020204" pitchFamily="34" charset="0"/>
              <a:buChar char="•"/>
            </a:pPr>
            <a:endParaRPr lang="en-US" sz="1300" dirty="0">
              <a:latin typeface="Calibri"/>
              <a:cs typeface="Calibri"/>
            </a:endParaRPr>
          </a:p>
          <a:p>
            <a:pPr marL="421938" indent="-421938">
              <a:buFont typeface="Arial" panose="020B0604020202020204" pitchFamily="34" charset="0"/>
              <a:buChar char="•"/>
            </a:pPr>
            <a:r>
              <a:rPr lang="en-US" sz="1300" dirty="0">
                <a:latin typeface="Calibri"/>
                <a:cs typeface="Calibri"/>
              </a:rPr>
              <a:t>As this picture demonstrates, currently most buses operate in the same lanes as car traffic.  As you heard about earlier, we are working on more bus only lanes.  But for now, those who are sitting on busses get caught in the same congestion that is caused by drivers.</a:t>
            </a:r>
          </a:p>
          <a:p>
            <a:pPr marL="421938" indent="-421938">
              <a:buFont typeface="Arial" panose="020B0604020202020204" pitchFamily="34" charset="0"/>
              <a:buChar char="•"/>
            </a:pPr>
            <a:endParaRPr lang="en-US" sz="1300" dirty="0">
              <a:latin typeface="Calibri"/>
              <a:cs typeface="Calibri"/>
            </a:endParaRPr>
          </a:p>
          <a:p>
            <a:pPr marL="421938" indent="-421938">
              <a:buFont typeface="Arial" panose="020B0604020202020204" pitchFamily="34" charset="0"/>
              <a:buChar char="•"/>
            </a:pPr>
            <a:r>
              <a:rPr lang="en-US" sz="1300" dirty="0">
                <a:latin typeface="Calibri"/>
                <a:cs typeface="Calibri"/>
              </a:rPr>
              <a:t>For those that drive, it is expensive.  Most transportation funding sources (like the fuels tax and the vehicle registration fee) are regressive.   Transportation is often the second highest household expense.  As transportation costs rise, lower income people have to spend proportionally more of their income on transportation.  </a:t>
            </a:r>
          </a:p>
          <a:p>
            <a:pPr marL="421938" indent="-421938">
              <a:buFont typeface="Arial" panose="020B0604020202020204" pitchFamily="34" charset="0"/>
              <a:buChar char="•"/>
            </a:pPr>
            <a:endParaRPr lang="en-US" sz="1300" dirty="0">
              <a:latin typeface="Calibri"/>
              <a:cs typeface="Calibri"/>
            </a:endParaRPr>
          </a:p>
          <a:p>
            <a:r>
              <a:rPr lang="en-US" sz="1300" b="1" dirty="0">
                <a:latin typeface="Calibri"/>
                <a:cs typeface="Calibri"/>
              </a:rPr>
              <a:t>Extra Data</a:t>
            </a:r>
          </a:p>
          <a:p>
            <a:pPr marL="421938" indent="-421938">
              <a:buFont typeface="Arial" panose="020B0604020202020204" pitchFamily="34" charset="0"/>
              <a:buChar char="•"/>
            </a:pPr>
            <a:endParaRPr lang="en-US" sz="1300" dirty="0">
              <a:latin typeface="Calibri"/>
              <a:cs typeface="Calibri"/>
            </a:endParaRPr>
          </a:p>
          <a:p>
            <a:pPr marL="421938" indent="-421938">
              <a:buFont typeface="Arial" panose="020B0604020202020204" pitchFamily="34" charset="0"/>
              <a:buChar char="•"/>
            </a:pPr>
            <a:r>
              <a:rPr lang="en-US" sz="1300" dirty="0">
                <a:latin typeface="Calibri"/>
                <a:cs typeface="Calibri"/>
              </a:rPr>
              <a:t>Policy link 2015 – from ACS</a:t>
            </a:r>
            <a:endParaRPr lang="en-US" dirty="0"/>
          </a:p>
          <a:p>
            <a:pPr marL="421938" indent="-421938">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421938" indent="-421938">
              <a:buFont typeface="Arial" panose="020B0604020202020204" pitchFamily="34" charset="0"/>
              <a:buChar char="•"/>
            </a:pPr>
            <a:r>
              <a:rPr lang="en-US" sz="1300" dirty="0">
                <a:latin typeface="Calibri"/>
                <a:cs typeface="Calibri"/>
              </a:rPr>
              <a:t>Driving is expensive. Average annual Portland Household transportation cost is $11,751*, can contribute to a households overall Housing and Transportation burden.</a:t>
            </a:r>
          </a:p>
          <a:p>
            <a:pPr marL="421938" indent="-421938">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421938" indent="-421938">
              <a:buFont typeface="Arial" panose="020B0604020202020204" pitchFamily="34" charset="0"/>
              <a:buChar char="•"/>
            </a:pPr>
            <a:r>
              <a:rPr lang="en-US" sz="1300" dirty="0">
                <a:latin typeface="Calibri" panose="020F0502020204030204" pitchFamily="34" charset="0"/>
                <a:cs typeface="Calibri" panose="020F0502020204030204" pitchFamily="34" charset="0"/>
              </a:rPr>
              <a:t>Lower-income communities and communities of color are more transit dependent. In Portland (2015) 30.8% of Black households did not have a vehicle, compared to only 13.8% of White households**.</a:t>
            </a:r>
          </a:p>
          <a:p>
            <a:r>
              <a:rPr lang="en-US" sz="1300" dirty="0">
                <a:latin typeface="Calibri" panose="020F0502020204030204" pitchFamily="34" charset="0"/>
                <a:cs typeface="Calibri" panose="020F0502020204030204" pitchFamily="34" charset="0"/>
              </a:rPr>
              <a:t>	Transit dependent communities negatively impacted by congestion, but do not benefit from “free” roads.</a:t>
            </a:r>
          </a:p>
          <a:p>
            <a:pPr marL="421938" indent="-421938">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421938" indent="-421938">
              <a:buFont typeface="Arial" panose="020B0604020202020204" pitchFamily="34" charset="0"/>
              <a:buChar char="•"/>
            </a:pPr>
            <a:r>
              <a:rPr lang="en-US" sz="1300" dirty="0">
                <a:latin typeface="Calibri" panose="020F0502020204030204" pitchFamily="34" charset="0"/>
                <a:cs typeface="Calibri" panose="020F0502020204030204" pitchFamily="34" charset="0"/>
              </a:rPr>
              <a:t>Lower income communities and communities of color have longer commutes.  Black Portlanders have average commute times of 29.7 minutes.  White Portlanders have average commute times of 24.5 minutes**.</a:t>
            </a:r>
          </a:p>
          <a:p>
            <a:pPr marL="421938" indent="-421938">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421938" indent="-421938">
              <a:buFont typeface="Arial" panose="020B0604020202020204" pitchFamily="34" charset="0"/>
              <a:buChar char="•"/>
            </a:pPr>
            <a:r>
              <a:rPr lang="en-US" sz="1300" dirty="0">
                <a:latin typeface="Calibri" panose="020F0502020204030204" pitchFamily="34" charset="0"/>
                <a:cs typeface="Calibri" panose="020F0502020204030204" pitchFamily="34" charset="0"/>
              </a:rPr>
              <a:t>Corporate parking is subsidized and free for many employees. </a:t>
            </a:r>
          </a:p>
          <a:p>
            <a:pPr marL="421938" indent="-421938">
              <a:buFont typeface="Arial" panose="020B0604020202020204" pitchFamily="34" charset="0"/>
              <a:buChar char="•"/>
            </a:pPr>
            <a:endParaRPr lang="en-US" sz="1300" dirty="0">
              <a:latin typeface="Calibri" panose="020F0502020204030204" pitchFamily="34" charset="0"/>
              <a:cs typeface="Calibri" panose="020F0502020204030204" pitchFamily="34" charset="0"/>
            </a:endParaRPr>
          </a:p>
          <a:p>
            <a:pPr marL="421938" indent="-421938">
              <a:buFont typeface="Arial" panose="020B0604020202020204" pitchFamily="34" charset="0"/>
              <a:buChar char="•"/>
            </a:pPr>
            <a:r>
              <a:rPr lang="en-US" sz="1300" dirty="0">
                <a:latin typeface="Calibri" panose="020F0502020204030204" pitchFamily="34" charset="0"/>
                <a:cs typeface="Calibri" panose="020F0502020204030204" pitchFamily="34" charset="0"/>
              </a:rPr>
              <a:t>Lower income communities and communities of color have historically not received as much transportation infrastructure investment or have received unwanted investments like highways that displaced communities.</a:t>
            </a:r>
          </a:p>
          <a:p>
            <a:endParaRPr lang="en-US" sz="1300" dirty="0">
              <a:latin typeface="Calibri" panose="020F0502020204030204" pitchFamily="34" charset="0"/>
              <a:cs typeface="Calibri" panose="020F0502020204030204" pitchFamily="34" charset="0"/>
            </a:endParaRPr>
          </a:p>
          <a:p>
            <a:pPr>
              <a:buNone/>
            </a:pPr>
            <a:endParaRPr lang="en-US" sz="1800" dirty="0"/>
          </a:p>
        </p:txBody>
      </p:sp>
      <p:sp>
        <p:nvSpPr>
          <p:cNvPr id="138" name="Shape 138"/>
          <p:cNvSpPr txBox="1">
            <a:spLocks noGrp="1"/>
          </p:cNvSpPr>
          <p:nvPr>
            <p:ph type="sldNum" idx="12"/>
          </p:nvPr>
        </p:nvSpPr>
        <p:spPr>
          <a:xfrm>
            <a:off x="8373500" y="8829967"/>
            <a:ext cx="6405880" cy="466345"/>
          </a:xfrm>
          <a:prstGeom prst="rect">
            <a:avLst/>
          </a:prstGeom>
        </p:spPr>
        <p:txBody>
          <a:bodyPr wrap="square" lIns="137563" tIns="68762" rIns="137563" bIns="68762" anchor="b" anchorCtr="0">
            <a:noAutofit/>
          </a:bodyPr>
          <a:lstStyle/>
          <a:p>
            <a:pPr algn="l" defTabSz="1350203">
              <a:buClr>
                <a:srgbClr val="000000"/>
              </a:buClr>
              <a:buSzPct val="25000"/>
              <a:defRPr/>
            </a:pPr>
            <a:fld id="{00000000-1234-1234-1234-123412341234}" type="slidenum">
              <a:rPr lang="en-US" sz="2100" kern="0">
                <a:solidFill>
                  <a:srgbClr val="000000"/>
                </a:solidFill>
                <a:latin typeface="Arial"/>
                <a:cs typeface="Arial"/>
                <a:sym typeface="Arial"/>
              </a:rPr>
              <a:pPr algn="l" defTabSz="1350203">
                <a:buClr>
                  <a:srgbClr val="000000"/>
                </a:buClr>
                <a:buSzPct val="25000"/>
                <a:defRPr/>
              </a:pPr>
              <a:t>8</a:t>
            </a:fld>
            <a:endParaRPr lang="en-US" sz="2100" kern="0">
              <a:solidFill>
                <a:srgbClr val="000000"/>
              </a:solidFill>
              <a:latin typeface="Arial"/>
              <a:cs typeface="Arial"/>
              <a:sym typeface="Arial"/>
            </a:endParaRPr>
          </a:p>
        </p:txBody>
      </p:sp>
    </p:spTree>
    <p:extLst>
      <p:ext uri="{BB962C8B-B14F-4D97-AF65-F5344CB8AC3E}">
        <p14:creationId xmlns:p14="http://schemas.microsoft.com/office/powerpoint/2010/main" val="172081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Transportation is also in the midst of big changes and things are getting worse.</a:t>
            </a:r>
          </a:p>
          <a:p>
            <a:endParaRPr lang="en-US" dirty="0">
              <a:cs typeface="Calibri"/>
            </a:endParaRPr>
          </a:p>
          <a:p>
            <a:r>
              <a:rPr lang="en-US" dirty="0">
                <a:cs typeface="Calibri"/>
              </a:rPr>
              <a:t>These are maps of private-for-hire rides in rush hours.  These include Lyft, Uber and taxi rides.  On the left shows the origins of rides terminating in the central city.   The yellow areas are the areas with the most rides. So we can see there are many short rides during peak hours which are happening in close in areas with a variety of transportation options.  </a:t>
            </a:r>
          </a:p>
          <a:p>
            <a:endParaRPr lang="en-US" dirty="0">
              <a:cs typeface="Calibri"/>
            </a:endParaRPr>
          </a:p>
          <a:p>
            <a:r>
              <a:rPr lang="en-US" dirty="0">
                <a:cs typeface="Calibri"/>
              </a:rPr>
              <a:t>On the right we see the same is true for rides that are leaving the central city during rush hour.  Many are going just short distances in transportation rich areas.</a:t>
            </a:r>
          </a:p>
          <a:p>
            <a:endParaRPr lang="en-US" dirty="0">
              <a:cs typeface="Calibri"/>
            </a:endParaRPr>
          </a:p>
          <a:p>
            <a:r>
              <a:rPr lang="en-US" dirty="0">
                <a:cs typeface="Calibri"/>
              </a:rPr>
              <a:t>Based on initial analysis, we know that these rides make up at least 5% of rides in the central city during peak hours.  We are missing data so we know this is not the complete picture and it is likely significantly more.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1350203">
              <a:defRPr/>
            </a:pPr>
            <a:fld id="{DA191F96-2B87-41A3-A825-069006601178}" type="slidenum">
              <a:rPr lang="en-US" sz="1800">
                <a:solidFill>
                  <a:prstClr val="black"/>
                </a:solidFill>
                <a:latin typeface="Calibri"/>
              </a:rPr>
              <a:pPr defTabSz="1350203">
                <a:defRPr/>
              </a:pPr>
              <a:t>9</a:t>
            </a:fld>
            <a:endParaRPr lang="en-US" sz="1800" dirty="0">
              <a:solidFill>
                <a:prstClr val="black"/>
              </a:solidFill>
              <a:latin typeface="Calibri"/>
            </a:endParaRPr>
          </a:p>
        </p:txBody>
      </p:sp>
    </p:spTree>
    <p:extLst>
      <p:ext uri="{BB962C8B-B14F-4D97-AF65-F5344CB8AC3E}">
        <p14:creationId xmlns:p14="http://schemas.microsoft.com/office/powerpoint/2010/main" val="425734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6960"/>
            <a:ext cx="12192000" cy="701040"/>
          </a:xfrm>
          <a:prstGeom prst="rect">
            <a:avLst/>
          </a:prstGeom>
        </p:spPr>
      </p:pic>
      <p:sp>
        <p:nvSpPr>
          <p:cNvPr id="7" name="Shape 13"/>
          <p:cNvSpPr txBox="1"/>
          <p:nvPr userDrawn="1"/>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latin typeface="Trebuchet MS"/>
                <a:ea typeface="Trebuchet MS"/>
                <a:cs typeface="Trebuchet MS"/>
                <a:sym typeface="Trebuchet MS"/>
              </a:rPr>
              <a:t>Portlandoregon.gov</a:t>
            </a:r>
            <a:r>
              <a:rPr lang="en-US" sz="1100" b="0" i="0" u="none" strike="noStrike" cap="none" dirty="0">
                <a:solidFill>
                  <a:schemeClr val="lt1"/>
                </a:solidFill>
                <a:latin typeface="Trebuchet MS"/>
                <a:ea typeface="Trebuchet MS"/>
                <a:cs typeface="Trebuchet MS"/>
                <a:sym typeface="Trebuchet MS"/>
              </a:rPr>
              <a:t>/transportation</a:t>
            </a:r>
          </a:p>
          <a:p>
            <a:pPr marL="0" marR="0" lvl="0" indent="0" algn="l" rtl="0">
              <a:spcBef>
                <a:spcPts val="0"/>
              </a:spcBef>
              <a:buNone/>
            </a:pPr>
            <a:endParaRPr sz="1100" b="0" i="0" dirty="0">
              <a:solidFill>
                <a:schemeClr val="lt1"/>
              </a:solidFill>
              <a:latin typeface="Trebuchet MS"/>
              <a:ea typeface="Trebuchet MS"/>
              <a:cs typeface="Trebuchet MS"/>
              <a:sym typeface="Trebuchet MS"/>
            </a:endParaRPr>
          </a:p>
        </p:txBody>
      </p:sp>
      <p:sp>
        <p:nvSpPr>
          <p:cNvPr id="8" name="Shape 14"/>
          <p:cNvSpPr txBox="1"/>
          <p:nvPr userDrawn="1"/>
        </p:nvSpPr>
        <p:spPr>
          <a:xfrm>
            <a:off x="11362863" y="6447514"/>
            <a:ext cx="634789"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ctr" rtl="0">
                <a:spcBef>
                  <a:spcPts val="0"/>
                </a:spcBef>
                <a:buSzPct val="25000"/>
                <a:buNone/>
              </a:pPr>
              <a:t>‹#›</a:t>
            </a:fld>
            <a:endParaRPr lang="en-US" sz="1200">
              <a:solidFill>
                <a:schemeClr val="lt1"/>
              </a:solidFill>
              <a:latin typeface="Calibri"/>
              <a:ea typeface="Calibri"/>
              <a:cs typeface="Calibri"/>
              <a:sym typeface="Calibri"/>
            </a:endParaRPr>
          </a:p>
        </p:txBody>
      </p:sp>
      <p:cxnSp>
        <p:nvCxnSpPr>
          <p:cNvPr id="9" name="Shape 15"/>
          <p:cNvCxnSpPr/>
          <p:nvPr userDrawn="1"/>
        </p:nvCxnSpPr>
        <p:spPr>
          <a:xfrm>
            <a:off x="11547615" y="6686977"/>
            <a:ext cx="268312" cy="0"/>
          </a:xfrm>
          <a:prstGeom prst="straightConnector1">
            <a:avLst/>
          </a:prstGeom>
          <a:noFill/>
          <a:ln w="9525" cap="flat" cmpd="sng">
            <a:solidFill>
              <a:schemeClr val="lt1"/>
            </a:solidFill>
            <a:prstDash val="solid"/>
            <a:miter/>
            <a:headEnd type="none" w="med" len="med"/>
            <a:tailEnd type="none" w="med" len="med"/>
          </a:ln>
        </p:spPr>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6696" y="6279438"/>
            <a:ext cx="1280945" cy="47395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9018" y="6087954"/>
            <a:ext cx="653686" cy="845947"/>
          </a:xfrm>
          <a:prstGeom prst="rect">
            <a:avLst/>
          </a:prstGeom>
        </p:spPr>
      </p:pic>
    </p:spTree>
    <p:extLst>
      <p:ext uri="{BB962C8B-B14F-4D97-AF65-F5344CB8AC3E}">
        <p14:creationId xmlns:p14="http://schemas.microsoft.com/office/powerpoint/2010/main" val="50375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44"/>
        <p:cNvGrpSpPr/>
        <p:nvPr/>
      </p:nvGrpSpPr>
      <p:grpSpPr>
        <a:xfrm>
          <a:off x="0" y="0"/>
          <a:ext cx="0" cy="0"/>
          <a:chOff x="0" y="0"/>
          <a:chExt cx="0" cy="0"/>
        </a:xfrm>
      </p:grpSpPr>
      <p:pic>
        <p:nvPicPr>
          <p:cNvPr id="45" name="Shape 45"/>
          <p:cNvPicPr preferRelativeResize="0"/>
          <p:nvPr/>
        </p:nvPicPr>
        <p:blipFill rotWithShape="1">
          <a:blip r:embed="rId2"/>
          <a:srcRect/>
          <a:stretch/>
        </p:blipFill>
        <p:spPr>
          <a:xfrm>
            <a:off x="0" y="6103619"/>
            <a:ext cx="12192000" cy="754378"/>
          </a:xfrm>
          <a:prstGeom prst="rect">
            <a:avLst/>
          </a:prstGeom>
          <a:noFill/>
          <a:ln>
            <a:noFill/>
          </a:ln>
        </p:spPr>
      </p:pic>
      <p:sp>
        <p:nvSpPr>
          <p:cNvPr id="46" name="Shape 46"/>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3A3838"/>
              </a:buClr>
              <a:buFont typeface="Trebuchet MS"/>
              <a:buNone/>
              <a:defRPr sz="2400" b="1" i="0" u="none" strike="noStrike" cap="none">
                <a:solidFill>
                  <a:srgbClr val="3A3838"/>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47" name="Shape 47"/>
          <p:cNvSpPr txBox="1">
            <a:spLocks noGrp="1"/>
          </p:cNvSpPr>
          <p:nvPr>
            <p:ph type="body" idx="1"/>
          </p:nvPr>
        </p:nvSpPr>
        <p:spPr>
          <a:xfrm>
            <a:off x="342583" y="1234441"/>
            <a:ext cx="4851207" cy="4942523"/>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1pPr>
            <a:lvl2pPr marL="685800" marR="0" lvl="1"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2pPr>
            <a:lvl3pPr marL="1143000" marR="0" lvl="2"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3pPr>
            <a:lvl4pPr marL="1600200" marR="0" lvl="3"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4pPr>
            <a:lvl5pPr marL="2057400" marR="0" lvl="4"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9pPr>
          </a:lstStyle>
          <a:p>
            <a:endParaRPr>
              <a:uFillTx/>
            </a:endParaRPr>
          </a:p>
        </p:txBody>
      </p:sp>
      <p:sp>
        <p:nvSpPr>
          <p:cNvPr id="48" name="Shape 48"/>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pic>
        <p:nvPicPr>
          <p:cNvPr id="49" name="Shape 49"/>
          <p:cNvPicPr preferRelativeResize="0"/>
          <p:nvPr/>
        </p:nvPicPr>
        <p:blipFill rotWithShape="1">
          <a:blip r:embed="rId3" cstate="hqprint"/>
          <a:srcRect/>
          <a:stretch/>
        </p:blipFill>
        <p:spPr>
          <a:xfrm>
            <a:off x="8927575" y="6292712"/>
            <a:ext cx="611523" cy="458642"/>
          </a:xfrm>
          <a:prstGeom prst="rect">
            <a:avLst/>
          </a:prstGeom>
          <a:noFill/>
          <a:ln>
            <a:noFill/>
          </a:ln>
        </p:spPr>
      </p:pic>
      <p:pic>
        <p:nvPicPr>
          <p:cNvPr id="50" name="Shape 50"/>
          <p:cNvPicPr preferRelativeResize="0"/>
          <p:nvPr/>
        </p:nvPicPr>
        <p:blipFill rotWithShape="1">
          <a:blip r:embed="rId4" cstate="hqprint"/>
          <a:srcRect/>
          <a:stretch/>
        </p:blipFill>
        <p:spPr>
          <a:xfrm>
            <a:off x="9549400" y="6252612"/>
            <a:ext cx="1954136" cy="541954"/>
          </a:xfrm>
          <a:prstGeom prst="rect">
            <a:avLst/>
          </a:prstGeom>
          <a:noFill/>
          <a:ln>
            <a:noFill/>
          </a:ln>
        </p:spPr>
      </p:pic>
      <p:sp>
        <p:nvSpPr>
          <p:cNvPr id="51" name="Shape 51"/>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52" name="Shape 52"/>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spTree>
    <p:extLst>
      <p:ext uri="{BB962C8B-B14F-4D97-AF65-F5344CB8AC3E}">
        <p14:creationId xmlns:p14="http://schemas.microsoft.com/office/powerpoint/2010/main" val="311522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2"/>
          <a:srcRect/>
          <a:stretch/>
        </p:blipFill>
        <p:spPr>
          <a:xfrm>
            <a:off x="0" y="6103619"/>
            <a:ext cx="12192000" cy="754378"/>
          </a:xfrm>
          <a:prstGeom prst="rect">
            <a:avLst/>
          </a:prstGeom>
          <a:noFill/>
          <a:ln>
            <a:noFill/>
          </a:ln>
        </p:spPr>
      </p:pic>
      <p:sp>
        <p:nvSpPr>
          <p:cNvPr id="70" name="Shape 70"/>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3A3838"/>
              </a:buClr>
              <a:buFont typeface="Trebuchet MS"/>
              <a:buNone/>
              <a:defRPr sz="2400" b="1" i="0" u="none" strike="noStrike" cap="none">
                <a:solidFill>
                  <a:srgbClr val="3A3838"/>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71" name="Shape 71"/>
          <p:cNvSpPr txBox="1">
            <a:spLocks noGrp="1"/>
          </p:cNvSpPr>
          <p:nvPr>
            <p:ph type="body" idx="1"/>
          </p:nvPr>
        </p:nvSpPr>
        <p:spPr>
          <a:xfrm>
            <a:off x="342583" y="1426462"/>
            <a:ext cx="4851207" cy="4750499"/>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1pPr>
            <a:lvl2pPr marL="685800" marR="0" lvl="1"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2pPr>
            <a:lvl3pPr marL="1143000" marR="0" lvl="2"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3pPr>
            <a:lvl4pPr marL="1600200" marR="0" lvl="3"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4pPr>
            <a:lvl5pPr marL="2057400" marR="0" lvl="4"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9pPr>
          </a:lstStyle>
          <a:p>
            <a:endParaRPr>
              <a:uFillTx/>
            </a:endParaRPr>
          </a:p>
        </p:txBody>
      </p:sp>
      <p:sp>
        <p:nvSpPr>
          <p:cNvPr id="72" name="Shape 72"/>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pic>
        <p:nvPicPr>
          <p:cNvPr id="73" name="Shape 73"/>
          <p:cNvPicPr preferRelativeResize="0"/>
          <p:nvPr/>
        </p:nvPicPr>
        <p:blipFill rotWithShape="1">
          <a:blip r:embed="rId3" cstate="hqprint"/>
          <a:srcRect/>
          <a:stretch/>
        </p:blipFill>
        <p:spPr>
          <a:xfrm>
            <a:off x="8927575" y="6292712"/>
            <a:ext cx="611523" cy="458642"/>
          </a:xfrm>
          <a:prstGeom prst="rect">
            <a:avLst/>
          </a:prstGeom>
          <a:noFill/>
          <a:ln>
            <a:noFill/>
          </a:ln>
        </p:spPr>
      </p:pic>
      <p:pic>
        <p:nvPicPr>
          <p:cNvPr id="74" name="Shape 74"/>
          <p:cNvPicPr preferRelativeResize="0"/>
          <p:nvPr/>
        </p:nvPicPr>
        <p:blipFill rotWithShape="1">
          <a:blip r:embed="rId4" cstate="hqprint"/>
          <a:srcRect/>
          <a:stretch/>
        </p:blipFill>
        <p:spPr>
          <a:xfrm>
            <a:off x="9549400" y="6252612"/>
            <a:ext cx="1954136" cy="541954"/>
          </a:xfrm>
          <a:prstGeom prst="rect">
            <a:avLst/>
          </a:prstGeom>
          <a:noFill/>
          <a:ln>
            <a:noFill/>
          </a:ln>
        </p:spPr>
      </p:pic>
      <p:sp>
        <p:nvSpPr>
          <p:cNvPr id="75" name="Shape 75"/>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76" name="Shape 76"/>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spTree>
    <p:extLst>
      <p:ext uri="{BB962C8B-B14F-4D97-AF65-F5344CB8AC3E}">
        <p14:creationId xmlns:p14="http://schemas.microsoft.com/office/powerpoint/2010/main" val="347417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85"/>
        <p:cNvGrpSpPr/>
        <p:nvPr/>
      </p:nvGrpSpPr>
      <p:grpSpPr>
        <a:xfrm>
          <a:off x="0" y="0"/>
          <a:ext cx="0" cy="0"/>
          <a:chOff x="0" y="0"/>
          <a:chExt cx="0" cy="0"/>
        </a:xfrm>
      </p:grpSpPr>
      <p:pic>
        <p:nvPicPr>
          <p:cNvPr id="86" name="Shape 86"/>
          <p:cNvPicPr preferRelativeResize="0"/>
          <p:nvPr/>
        </p:nvPicPr>
        <p:blipFill rotWithShape="1">
          <a:blip r:embed="rId2"/>
          <a:srcRect/>
          <a:stretch/>
        </p:blipFill>
        <p:spPr>
          <a:xfrm>
            <a:off x="0" y="6103619"/>
            <a:ext cx="12192000" cy="754378"/>
          </a:xfrm>
          <a:prstGeom prst="rect">
            <a:avLst/>
          </a:prstGeom>
          <a:noFill/>
          <a:ln>
            <a:noFill/>
          </a:ln>
        </p:spPr>
      </p:pic>
      <p:sp>
        <p:nvSpPr>
          <p:cNvPr id="87" name="Shape 87"/>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3A3838"/>
              </a:buClr>
              <a:buFont typeface="Trebuchet MS"/>
              <a:buNone/>
              <a:defRPr sz="2400" b="1" i="0" u="none" strike="noStrike" cap="none">
                <a:solidFill>
                  <a:srgbClr val="3A3838"/>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88" name="Shape 88"/>
          <p:cNvSpPr txBox="1">
            <a:spLocks noGrp="1"/>
          </p:cNvSpPr>
          <p:nvPr>
            <p:ph type="body" idx="1"/>
          </p:nvPr>
        </p:nvSpPr>
        <p:spPr>
          <a:xfrm>
            <a:off x="342583" y="1426462"/>
            <a:ext cx="4851207" cy="4750499"/>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1pPr>
            <a:lvl2pPr marL="685800" marR="0" lvl="1"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2pPr>
            <a:lvl3pPr marL="1143000" marR="0" lvl="2"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3pPr>
            <a:lvl4pPr marL="1600200" marR="0" lvl="3"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4pPr>
            <a:lvl5pPr marL="2057400" marR="0" lvl="4"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9pPr>
          </a:lstStyle>
          <a:p>
            <a:endParaRPr>
              <a:uFillTx/>
            </a:endParaRPr>
          </a:p>
        </p:txBody>
      </p:sp>
      <p:sp>
        <p:nvSpPr>
          <p:cNvPr id="89" name="Shape 89"/>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pic>
        <p:nvPicPr>
          <p:cNvPr id="90" name="Shape 90"/>
          <p:cNvPicPr preferRelativeResize="0"/>
          <p:nvPr/>
        </p:nvPicPr>
        <p:blipFill rotWithShape="1">
          <a:blip r:embed="rId3" cstate="hqprint"/>
          <a:srcRect/>
          <a:stretch/>
        </p:blipFill>
        <p:spPr>
          <a:xfrm>
            <a:off x="8927575" y="6292712"/>
            <a:ext cx="611523" cy="458642"/>
          </a:xfrm>
          <a:prstGeom prst="rect">
            <a:avLst/>
          </a:prstGeom>
          <a:noFill/>
          <a:ln>
            <a:noFill/>
          </a:ln>
        </p:spPr>
      </p:pic>
      <p:pic>
        <p:nvPicPr>
          <p:cNvPr id="91" name="Shape 91"/>
          <p:cNvPicPr preferRelativeResize="0"/>
          <p:nvPr/>
        </p:nvPicPr>
        <p:blipFill rotWithShape="1">
          <a:blip r:embed="rId4" cstate="hqprint"/>
          <a:srcRect/>
          <a:stretch/>
        </p:blipFill>
        <p:spPr>
          <a:xfrm>
            <a:off x="9549400" y="6252612"/>
            <a:ext cx="1954136" cy="541954"/>
          </a:xfrm>
          <a:prstGeom prst="rect">
            <a:avLst/>
          </a:prstGeom>
          <a:noFill/>
          <a:ln>
            <a:noFill/>
          </a:ln>
        </p:spPr>
      </p:pic>
      <p:sp>
        <p:nvSpPr>
          <p:cNvPr id="92" name="Shape 92"/>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93" name="Shape 93"/>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spTree>
    <p:extLst>
      <p:ext uri="{BB962C8B-B14F-4D97-AF65-F5344CB8AC3E}">
        <p14:creationId xmlns:p14="http://schemas.microsoft.com/office/powerpoint/2010/main" val="139660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srcRect/>
          <a:stretch/>
        </p:blipFill>
        <p:spPr>
          <a:xfrm>
            <a:off x="0" y="0"/>
            <a:ext cx="12192000" cy="6858000"/>
          </a:xfrm>
          <a:prstGeom prst="rect">
            <a:avLst/>
          </a:prstGeom>
          <a:noFill/>
          <a:ln>
            <a:noFill/>
          </a:ln>
        </p:spPr>
      </p:pic>
      <p:sp>
        <p:nvSpPr>
          <p:cNvPr id="96" name="Shape 96"/>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lt1"/>
              </a:buClr>
              <a:buFont typeface="Trebuchet MS"/>
              <a:buNone/>
              <a:defRPr sz="2400" b="1" i="0" u="none" strike="noStrike" cap="none">
                <a:solidFill>
                  <a:schemeClr val="lt1"/>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97" name="Shape 97"/>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98" name="Shape 98"/>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sp>
        <p:nvSpPr>
          <p:cNvPr id="99" name="Shape 99"/>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pic>
        <p:nvPicPr>
          <p:cNvPr id="100" name="Shape 100"/>
          <p:cNvPicPr preferRelativeResize="0"/>
          <p:nvPr/>
        </p:nvPicPr>
        <p:blipFill rotWithShape="1">
          <a:blip r:embed="rId3" cstate="hqprint"/>
          <a:srcRect/>
          <a:stretch/>
        </p:blipFill>
        <p:spPr>
          <a:xfrm>
            <a:off x="8927575" y="6292712"/>
            <a:ext cx="611523" cy="458642"/>
          </a:xfrm>
          <a:prstGeom prst="rect">
            <a:avLst/>
          </a:prstGeom>
          <a:noFill/>
          <a:ln>
            <a:noFill/>
          </a:ln>
        </p:spPr>
      </p:pic>
      <p:pic>
        <p:nvPicPr>
          <p:cNvPr id="101" name="Shape 101"/>
          <p:cNvPicPr preferRelativeResize="0"/>
          <p:nvPr/>
        </p:nvPicPr>
        <p:blipFill rotWithShape="1">
          <a:blip r:embed="rId4" cstate="hqprint"/>
          <a:srcRect/>
          <a:stretch/>
        </p:blipFill>
        <p:spPr>
          <a:xfrm>
            <a:off x="9549400" y="6252612"/>
            <a:ext cx="1954136" cy="541954"/>
          </a:xfrm>
          <a:prstGeom prst="rect">
            <a:avLst/>
          </a:prstGeom>
          <a:noFill/>
          <a:ln>
            <a:noFill/>
          </a:ln>
        </p:spPr>
      </p:pic>
    </p:spTree>
    <p:extLst>
      <p:ext uri="{BB962C8B-B14F-4D97-AF65-F5344CB8AC3E}">
        <p14:creationId xmlns:p14="http://schemas.microsoft.com/office/powerpoint/2010/main" val="1290502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2"/>
          <a:srcRect/>
          <a:stretch/>
        </p:blipFill>
        <p:spPr>
          <a:xfrm>
            <a:off x="0" y="0"/>
            <a:ext cx="12192000" cy="6858000"/>
          </a:xfrm>
          <a:prstGeom prst="rect">
            <a:avLst/>
          </a:prstGeom>
          <a:noFill/>
          <a:ln>
            <a:noFill/>
          </a:ln>
        </p:spPr>
      </p:pic>
      <p:sp>
        <p:nvSpPr>
          <p:cNvPr id="110" name="Shape 110"/>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lt1"/>
              </a:buClr>
              <a:buFont typeface="Trebuchet MS"/>
              <a:buNone/>
              <a:defRPr sz="2400" b="1" i="0" u="none" strike="noStrike" cap="none">
                <a:solidFill>
                  <a:schemeClr val="lt1"/>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111" name="Shape 111"/>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pic>
        <p:nvPicPr>
          <p:cNvPr id="112" name="Shape 112"/>
          <p:cNvPicPr preferRelativeResize="0"/>
          <p:nvPr/>
        </p:nvPicPr>
        <p:blipFill rotWithShape="1">
          <a:blip r:embed="rId3" cstate="hqprint"/>
          <a:srcRect/>
          <a:stretch/>
        </p:blipFill>
        <p:spPr>
          <a:xfrm>
            <a:off x="8927575" y="6292712"/>
            <a:ext cx="611523" cy="458642"/>
          </a:xfrm>
          <a:prstGeom prst="rect">
            <a:avLst/>
          </a:prstGeom>
          <a:noFill/>
          <a:ln>
            <a:noFill/>
          </a:ln>
        </p:spPr>
      </p:pic>
      <p:pic>
        <p:nvPicPr>
          <p:cNvPr id="113" name="Shape 113"/>
          <p:cNvPicPr preferRelativeResize="0"/>
          <p:nvPr/>
        </p:nvPicPr>
        <p:blipFill rotWithShape="1">
          <a:blip r:embed="rId4" cstate="hqprint"/>
          <a:srcRect/>
          <a:stretch/>
        </p:blipFill>
        <p:spPr>
          <a:xfrm>
            <a:off x="9549400" y="6252612"/>
            <a:ext cx="1954136" cy="541954"/>
          </a:xfrm>
          <a:prstGeom prst="rect">
            <a:avLst/>
          </a:prstGeom>
          <a:noFill/>
          <a:ln>
            <a:noFill/>
          </a:ln>
        </p:spPr>
      </p:pic>
      <p:sp>
        <p:nvSpPr>
          <p:cNvPr id="114" name="Shape 114"/>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115" name="Shape 115"/>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spTree>
    <p:extLst>
      <p:ext uri="{BB962C8B-B14F-4D97-AF65-F5344CB8AC3E}">
        <p14:creationId xmlns:p14="http://schemas.microsoft.com/office/powerpoint/2010/main" val="1742230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uFillTx/>
              </a:defRPr>
            </a:lvl1pPr>
          </a:lstStyle>
          <a:p>
            <a:r>
              <a:rPr lang="en-US">
                <a:uFillTx/>
              </a:rPr>
              <a:t>Click to edit Master title style</a:t>
            </a:r>
            <a:endParaRPr lang="en-US" dirty="0">
              <a:uFillTx/>
            </a:endParaRPr>
          </a:p>
        </p:txBody>
      </p:sp>
      <p:sp>
        <p:nvSpPr>
          <p:cNvPr id="3" name="Content Placeholder 2"/>
          <p:cNvSpPr>
            <a:spLocks noGrp="1"/>
          </p:cNvSpPr>
          <p:nvPr>
            <p:ph idx="1"/>
          </p:nvPr>
        </p:nvSpPr>
        <p:spPr>
          <a:xfrm>
            <a:off x="5183188" y="987427"/>
            <a:ext cx="6172200" cy="4873625"/>
          </a:xfrm>
        </p:spPr>
        <p:txBody>
          <a:bodyPr/>
          <a:lstStyle>
            <a:lvl1pPr>
              <a:defRPr sz="2400">
                <a:uFillTx/>
              </a:defRPr>
            </a:lvl1pPr>
            <a:lvl2pPr>
              <a:defRPr sz="2100">
                <a:uFillTx/>
              </a:defRPr>
            </a:lvl2pPr>
            <a:lvl3pPr>
              <a:defRPr sz="1800">
                <a:uFillTx/>
              </a:defRPr>
            </a:lvl3pPr>
            <a:lvl4pPr>
              <a:defRPr sz="1500">
                <a:uFillTx/>
              </a:defRPr>
            </a:lvl4pPr>
            <a:lvl5pPr>
              <a:defRPr sz="1500">
                <a:uFillTx/>
              </a:defRPr>
            </a:lvl5pPr>
            <a:lvl6pPr>
              <a:defRPr sz="1500">
                <a:uFillTx/>
              </a:defRPr>
            </a:lvl6pPr>
            <a:lvl7pPr>
              <a:defRPr sz="1500">
                <a:uFillTx/>
              </a:defRPr>
            </a:lvl7pPr>
            <a:lvl8pPr>
              <a:defRPr sz="1500">
                <a:uFillTx/>
              </a:defRPr>
            </a:lvl8pPr>
            <a:lvl9pPr>
              <a:defRPr sz="1500">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uFillTx/>
              </a:defRPr>
            </a:lvl1pPr>
            <a:lvl2pPr marL="342900" indent="0">
              <a:buNone/>
              <a:defRPr sz="1050">
                <a:uFillTx/>
              </a:defRPr>
            </a:lvl2pPr>
            <a:lvl3pPr marL="685800" indent="0">
              <a:buNone/>
              <a:defRPr sz="900">
                <a:uFillTx/>
              </a:defRPr>
            </a:lvl3pPr>
            <a:lvl4pPr marL="1028700" indent="0">
              <a:buNone/>
              <a:defRPr sz="750">
                <a:uFillTx/>
              </a:defRPr>
            </a:lvl4pPr>
            <a:lvl5pPr marL="1371600" indent="0">
              <a:buNone/>
              <a:defRPr sz="750">
                <a:uFillTx/>
              </a:defRPr>
            </a:lvl5pPr>
            <a:lvl6pPr marL="1714500" indent="0">
              <a:buNone/>
              <a:defRPr sz="750">
                <a:uFillTx/>
              </a:defRPr>
            </a:lvl6pPr>
            <a:lvl7pPr marL="2057400" indent="0">
              <a:buNone/>
              <a:defRPr sz="750">
                <a:uFillTx/>
              </a:defRPr>
            </a:lvl7pPr>
            <a:lvl8pPr marL="2400300" indent="0">
              <a:buNone/>
              <a:defRPr sz="750">
                <a:uFillTx/>
              </a:defRPr>
            </a:lvl8pPr>
            <a:lvl9pPr marL="2743200" indent="0">
              <a:buNone/>
              <a:defRPr sz="750">
                <a:uFillTx/>
              </a:defRPr>
            </a:lvl9pPr>
          </a:lstStyle>
          <a:p>
            <a:pPr lvl="0"/>
            <a:r>
              <a:rPr lang="en-US">
                <a:uFillTx/>
              </a:rPr>
              <a:t>Edit Master text styles</a:t>
            </a:r>
          </a:p>
        </p:txBody>
      </p:sp>
      <p:sp>
        <p:nvSpPr>
          <p:cNvPr id="5" name="Date Placeholder 3"/>
          <p:cNvSpPr>
            <a:spLocks noGrp="1"/>
          </p:cNvSpPr>
          <p:nvPr>
            <p:ph type="dt" sz="half" idx="10"/>
          </p:nvPr>
        </p:nvSpPr>
        <p:spPr/>
        <p:txBody>
          <a:bodyPr/>
          <a:lstStyle>
            <a:lvl1pPr>
              <a:defRPr>
                <a:uFillTx/>
              </a:defRPr>
            </a:lvl1pPr>
          </a:lstStyle>
          <a:p>
            <a:pPr>
              <a:defRPr>
                <a:uFillTx/>
              </a:defRPr>
            </a:pPr>
            <a:fld id="{2A6AFD83-B611-440D-B324-F62B18204EA3}" type="datetimeFigureOut">
              <a:rPr lang="en-US">
                <a:uFillTx/>
              </a:rPr>
              <a:pPr>
                <a:defRPr>
                  <a:uFillTx/>
                </a:defRPr>
              </a:pPr>
              <a:t>7/11/2019</a:t>
            </a:fld>
            <a:endParaRPr 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B0E13030-4AE9-4B6A-B9BB-657BA0E3D01C}" type="slidenum">
              <a:rPr lang="en-US">
                <a:uFillTx/>
              </a:rPr>
              <a:pPr>
                <a:defRPr>
                  <a:uFillTx/>
                </a:defRPr>
              </a:pPr>
              <a:t>‹#›</a:t>
            </a:fld>
            <a:endParaRPr lang="en-US">
              <a:uFillTx/>
            </a:endParaRPr>
          </a:p>
        </p:txBody>
      </p:sp>
    </p:spTree>
    <p:extLst>
      <p:ext uri="{BB962C8B-B14F-4D97-AF65-F5344CB8AC3E}">
        <p14:creationId xmlns:p14="http://schemas.microsoft.com/office/powerpoint/2010/main" val="177460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317501" y="6459539"/>
            <a:ext cx="5281084" cy="365125"/>
          </a:xfrm>
          <a:prstGeom prst="rect">
            <a:avLst/>
          </a:prstGeom>
        </p:spPr>
        <p:txBody>
          <a:bodyPr/>
          <a:lstStyle>
            <a:lvl1pPr algn="dist">
              <a:defRPr sz="900" dirty="0" smtClean="0">
                <a:solidFill>
                  <a:schemeClr val="bg1"/>
                </a:solidFill>
                <a:latin typeface="Trebuchet MS"/>
                <a:cs typeface="Trebuchet MS"/>
              </a:defRPr>
            </a:lvl1pPr>
          </a:lstStyle>
          <a:p>
            <a:pPr>
              <a:defRPr/>
            </a:pPr>
            <a:r>
              <a:rPr lang="en-US" dirty="0"/>
              <a:t>PORTLANDOREGON.GOV/TRANSPORTATION</a:t>
            </a:r>
          </a:p>
        </p:txBody>
      </p:sp>
      <p:sp>
        <p:nvSpPr>
          <p:cNvPr id="5" name="Slide Number Placeholder 5"/>
          <p:cNvSpPr>
            <a:spLocks noGrp="1"/>
          </p:cNvSpPr>
          <p:nvPr>
            <p:ph type="sldNum" sz="quarter" idx="11"/>
          </p:nvPr>
        </p:nvSpPr>
        <p:spPr>
          <a:xfrm>
            <a:off x="9044517" y="6380164"/>
            <a:ext cx="2844800" cy="365125"/>
          </a:xfrm>
          <a:prstGeom prst="rect">
            <a:avLst/>
          </a:prstGeom>
        </p:spPr>
        <p:txBody>
          <a:bodyPr/>
          <a:lstStyle>
            <a:lvl1pPr algn="r">
              <a:defRPr sz="1800" smtClean="0">
                <a:solidFill>
                  <a:srgbClr val="FFFFFF"/>
                </a:solidFill>
                <a:latin typeface="Trebuchet MS"/>
                <a:cs typeface="Trebuchet MS"/>
              </a:defRPr>
            </a:lvl1pPr>
          </a:lstStyle>
          <a:p>
            <a:pPr>
              <a:defRPr/>
            </a:pPr>
            <a:fld id="{7F611283-5368-B64F-81F2-50BF922FACC4}" type="slidenum">
              <a:rPr lang="en-US" smtClean="0"/>
              <a:pPr>
                <a:defRPr/>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4600" cy="6858000"/>
          </a:xfrm>
          <a:prstGeom prst="rect">
            <a:avLst/>
          </a:prstGeom>
        </p:spPr>
      </p:pic>
    </p:spTree>
    <p:extLst>
      <p:ext uri="{BB962C8B-B14F-4D97-AF65-F5344CB8AC3E}">
        <p14:creationId xmlns:p14="http://schemas.microsoft.com/office/powerpoint/2010/main" val="117130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6960"/>
            <a:ext cx="12192000" cy="701040"/>
          </a:xfrm>
          <a:prstGeom prst="rect">
            <a:avLst/>
          </a:prstGeom>
        </p:spPr>
      </p:pic>
    </p:spTree>
    <p:extLst>
      <p:ext uri="{BB962C8B-B14F-4D97-AF65-F5344CB8AC3E}">
        <p14:creationId xmlns:p14="http://schemas.microsoft.com/office/powerpoint/2010/main" val="340743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p:cNvSpPr/>
          <p:nvPr userDrawn="1"/>
        </p:nvSpPr>
        <p:spPr>
          <a:xfrm>
            <a:off x="-280206" y="5984334"/>
            <a:ext cx="12816371" cy="941048"/>
          </a:xfrm>
          <a:prstGeom prst="rect">
            <a:avLst/>
          </a:prstGeom>
          <a:solidFill>
            <a:srgbClr val="E7E8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Footer Placeholder 4"/>
          <p:cNvSpPr>
            <a:spLocks noGrp="1"/>
          </p:cNvSpPr>
          <p:nvPr>
            <p:ph type="ftr" sz="quarter" idx="10"/>
          </p:nvPr>
        </p:nvSpPr>
        <p:spPr>
          <a:xfrm>
            <a:off x="317501" y="6459539"/>
            <a:ext cx="5281084" cy="365125"/>
          </a:xfrm>
          <a:prstGeom prst="rect">
            <a:avLst/>
          </a:prstGeom>
        </p:spPr>
        <p:txBody>
          <a:bodyPr/>
          <a:lstStyle>
            <a:lvl1pPr algn="dist">
              <a:defRPr sz="900" dirty="0" smtClean="0">
                <a:solidFill>
                  <a:srgbClr val="4D4D4F"/>
                </a:solidFill>
                <a:latin typeface="Trebuchet MS"/>
                <a:cs typeface="Trebuchet MS"/>
              </a:defRPr>
            </a:lvl1pPr>
          </a:lstStyle>
          <a:p>
            <a:pPr>
              <a:defRPr/>
            </a:pPr>
            <a:r>
              <a:rPr lang="en-US" dirty="0"/>
              <a:t>PORTLANDOREGON.GOV/TRANSPORTATION</a:t>
            </a:r>
          </a:p>
        </p:txBody>
      </p:sp>
      <p:sp>
        <p:nvSpPr>
          <p:cNvPr id="5" name="Slide Number Placeholder 5"/>
          <p:cNvSpPr>
            <a:spLocks noGrp="1"/>
          </p:cNvSpPr>
          <p:nvPr>
            <p:ph type="sldNum" sz="quarter" idx="11"/>
          </p:nvPr>
        </p:nvSpPr>
        <p:spPr>
          <a:xfrm>
            <a:off x="9044517" y="6380164"/>
            <a:ext cx="2844800" cy="365125"/>
          </a:xfrm>
          <a:prstGeom prst="rect">
            <a:avLst/>
          </a:prstGeom>
        </p:spPr>
        <p:txBody>
          <a:bodyPr/>
          <a:lstStyle>
            <a:lvl1pPr algn="r">
              <a:defRPr sz="1800" smtClean="0">
                <a:solidFill>
                  <a:srgbClr val="4D4D4F"/>
                </a:solidFill>
                <a:latin typeface="Trebuchet MS"/>
                <a:cs typeface="Trebuchet MS"/>
              </a:defRPr>
            </a:lvl1pPr>
          </a:lstStyle>
          <a:p>
            <a:pPr>
              <a:defRPr/>
            </a:pPr>
            <a:fld id="{7F611283-5368-B64F-81F2-50BF922FACC4}" type="slidenum">
              <a:rPr lang="en-US" smtClean="0"/>
              <a:pPr>
                <a:defRPr/>
              </a:pPr>
              <a:t>‹#›</a:t>
            </a:fld>
            <a:endParaRPr lang="en-US" dirty="0"/>
          </a:p>
        </p:txBody>
      </p:sp>
    </p:spTree>
    <p:extLst>
      <p:ext uri="{BB962C8B-B14F-4D97-AF65-F5344CB8AC3E}">
        <p14:creationId xmlns:p14="http://schemas.microsoft.com/office/powerpoint/2010/main" val="325288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Rectangle 2"/>
          <p:cNvSpPr/>
          <p:nvPr userDrawn="1"/>
        </p:nvSpPr>
        <p:spPr>
          <a:xfrm>
            <a:off x="-280206" y="5984334"/>
            <a:ext cx="12816371" cy="941048"/>
          </a:xfrm>
          <a:prstGeom prst="rect">
            <a:avLst/>
          </a:prstGeom>
          <a:solidFill>
            <a:srgbClr val="98CB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Footer Placeholder 4"/>
          <p:cNvSpPr>
            <a:spLocks noGrp="1"/>
          </p:cNvSpPr>
          <p:nvPr>
            <p:ph type="ftr" sz="quarter" idx="10"/>
          </p:nvPr>
        </p:nvSpPr>
        <p:spPr>
          <a:xfrm>
            <a:off x="317501" y="6459539"/>
            <a:ext cx="5281084" cy="365125"/>
          </a:xfrm>
          <a:prstGeom prst="rect">
            <a:avLst/>
          </a:prstGeom>
        </p:spPr>
        <p:txBody>
          <a:bodyPr/>
          <a:lstStyle>
            <a:lvl1pPr algn="dist">
              <a:defRPr sz="900" dirty="0" smtClean="0">
                <a:solidFill>
                  <a:srgbClr val="4D4D4F"/>
                </a:solidFill>
                <a:latin typeface="Trebuchet MS"/>
                <a:cs typeface="Trebuchet MS"/>
              </a:defRPr>
            </a:lvl1pPr>
          </a:lstStyle>
          <a:p>
            <a:pPr>
              <a:defRPr/>
            </a:pPr>
            <a:r>
              <a:rPr lang="en-US" dirty="0"/>
              <a:t>PORTLANDOREGON.GOV/TRANSPORTATION</a:t>
            </a:r>
          </a:p>
        </p:txBody>
      </p:sp>
      <p:sp>
        <p:nvSpPr>
          <p:cNvPr id="5" name="Slide Number Placeholder 5"/>
          <p:cNvSpPr>
            <a:spLocks noGrp="1"/>
          </p:cNvSpPr>
          <p:nvPr>
            <p:ph type="sldNum" sz="quarter" idx="11"/>
          </p:nvPr>
        </p:nvSpPr>
        <p:spPr>
          <a:xfrm>
            <a:off x="9044517" y="6380164"/>
            <a:ext cx="2844800" cy="365125"/>
          </a:xfrm>
          <a:prstGeom prst="rect">
            <a:avLst/>
          </a:prstGeom>
        </p:spPr>
        <p:txBody>
          <a:bodyPr/>
          <a:lstStyle>
            <a:lvl1pPr algn="r">
              <a:defRPr sz="1800" smtClean="0">
                <a:solidFill>
                  <a:srgbClr val="4D4D4F"/>
                </a:solidFill>
                <a:latin typeface="Trebuchet MS"/>
                <a:cs typeface="Trebuchet MS"/>
              </a:defRPr>
            </a:lvl1pPr>
          </a:lstStyle>
          <a:p>
            <a:pPr>
              <a:defRPr/>
            </a:pPr>
            <a:fld id="{7F611283-5368-B64F-81F2-50BF922FACC4}" type="slidenum">
              <a:rPr lang="en-US" smtClean="0"/>
              <a:pPr>
                <a:defRPr/>
              </a:pPr>
              <a:t>‹#›</a:t>
            </a:fld>
            <a:endParaRPr lang="en-US" dirty="0"/>
          </a:p>
        </p:txBody>
      </p:sp>
    </p:spTree>
    <p:extLst>
      <p:ext uri="{BB962C8B-B14F-4D97-AF65-F5344CB8AC3E}">
        <p14:creationId xmlns:p14="http://schemas.microsoft.com/office/powerpoint/2010/main" val="11523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srcRect/>
          <a:stretch/>
        </p:blipFill>
        <p:spPr>
          <a:xfrm>
            <a:off x="0" y="0"/>
            <a:ext cx="12192000" cy="6858000"/>
          </a:xfrm>
          <a:prstGeom prst="rect">
            <a:avLst/>
          </a:prstGeom>
          <a:noFill/>
          <a:ln>
            <a:noFill/>
          </a:ln>
        </p:spPr>
      </p:pic>
      <p:sp>
        <p:nvSpPr>
          <p:cNvPr id="21" name="Shape 21"/>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lt1"/>
              </a:buClr>
              <a:buFont typeface="Trebuchet MS"/>
              <a:buNone/>
              <a:defRPr sz="2400" b="1" i="0" u="none" strike="noStrike" cap="none">
                <a:solidFill>
                  <a:schemeClr val="lt1"/>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pic>
        <p:nvPicPr>
          <p:cNvPr id="22" name="Shape 22"/>
          <p:cNvPicPr preferRelativeResize="0"/>
          <p:nvPr/>
        </p:nvPicPr>
        <p:blipFill rotWithShape="1">
          <a:blip r:embed="rId3" cstate="hqprint"/>
          <a:srcRect/>
          <a:stretch/>
        </p:blipFill>
        <p:spPr>
          <a:xfrm>
            <a:off x="8716723" y="5377442"/>
            <a:ext cx="692005" cy="519004"/>
          </a:xfrm>
          <a:prstGeom prst="rect">
            <a:avLst/>
          </a:prstGeom>
          <a:noFill/>
          <a:ln>
            <a:noFill/>
          </a:ln>
        </p:spPr>
      </p:pic>
      <p:pic>
        <p:nvPicPr>
          <p:cNvPr id="23" name="Shape 23"/>
          <p:cNvPicPr preferRelativeResize="0"/>
          <p:nvPr/>
        </p:nvPicPr>
        <p:blipFill rotWithShape="1">
          <a:blip r:embed="rId4" cstate="hqprint"/>
          <a:srcRect/>
          <a:stretch/>
        </p:blipFill>
        <p:spPr>
          <a:xfrm>
            <a:off x="9408728" y="5317210"/>
            <a:ext cx="2305752" cy="639470"/>
          </a:xfrm>
          <a:prstGeom prst="rect">
            <a:avLst/>
          </a:prstGeom>
          <a:noFill/>
          <a:ln>
            <a:noFill/>
          </a:ln>
        </p:spPr>
      </p:pic>
    </p:spTree>
    <p:extLst>
      <p:ext uri="{BB962C8B-B14F-4D97-AF65-F5344CB8AC3E}">
        <p14:creationId xmlns:p14="http://schemas.microsoft.com/office/powerpoint/2010/main" val="9654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3A3838"/>
              </a:buClr>
              <a:buFont typeface="Trebuchet MS"/>
              <a:buNone/>
              <a:defRPr sz="2400" b="1" i="0" u="none" strike="noStrike" cap="none">
                <a:solidFill>
                  <a:srgbClr val="3A3838"/>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26" name="Shape 26"/>
          <p:cNvSpPr txBox="1">
            <a:spLocks noGrp="1"/>
          </p:cNvSpPr>
          <p:nvPr>
            <p:ph type="body" idx="1"/>
          </p:nvPr>
        </p:nvSpPr>
        <p:spPr>
          <a:xfrm>
            <a:off x="342583" y="1426462"/>
            <a:ext cx="4851207" cy="4750499"/>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1pPr>
            <a:lvl2pPr marL="685800" marR="0" lvl="1"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2pPr>
            <a:lvl3pPr marL="1143000" marR="0" lvl="2"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3pPr>
            <a:lvl4pPr marL="1600200" marR="0" lvl="3"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4pPr>
            <a:lvl5pPr marL="2057400" marR="0" lvl="4"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9pPr>
          </a:lstStyle>
          <a:p>
            <a:endParaRPr>
              <a:uFillTx/>
            </a:endParaRPr>
          </a:p>
        </p:txBody>
      </p:sp>
    </p:spTree>
    <p:extLst>
      <p:ext uri="{BB962C8B-B14F-4D97-AF65-F5344CB8AC3E}">
        <p14:creationId xmlns:p14="http://schemas.microsoft.com/office/powerpoint/2010/main" val="218977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srcRect/>
          <a:stretch/>
        </p:blipFill>
        <p:spPr>
          <a:xfrm>
            <a:off x="0" y="6103619"/>
            <a:ext cx="12192000" cy="754378"/>
          </a:xfrm>
          <a:prstGeom prst="rect">
            <a:avLst/>
          </a:prstGeom>
          <a:noFill/>
          <a:ln>
            <a:noFill/>
          </a:ln>
        </p:spPr>
      </p:pic>
      <p:sp>
        <p:nvSpPr>
          <p:cNvPr id="29" name="Shape 29"/>
          <p:cNvSpPr txBox="1">
            <a:spLocks noGrp="1"/>
          </p:cNvSpPr>
          <p:nvPr>
            <p:ph type="title"/>
          </p:nvPr>
        </p:nvSpPr>
        <p:spPr>
          <a:xfrm>
            <a:off x="318201" y="273686"/>
            <a:ext cx="11497728" cy="58585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3A3838"/>
              </a:buClr>
              <a:buFont typeface="Trebuchet MS"/>
              <a:buNone/>
              <a:defRPr sz="2400" b="1" i="0" u="none" strike="noStrike" cap="none">
                <a:solidFill>
                  <a:srgbClr val="3A3838"/>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30" name="Shape 30"/>
          <p:cNvSpPr txBox="1">
            <a:spLocks noGrp="1"/>
          </p:cNvSpPr>
          <p:nvPr>
            <p:ph type="body" idx="1"/>
          </p:nvPr>
        </p:nvSpPr>
        <p:spPr>
          <a:xfrm>
            <a:off x="342583" y="1426462"/>
            <a:ext cx="4851207" cy="4750499"/>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1pPr>
            <a:lvl2pPr marL="685800" marR="0" lvl="1"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2pPr>
            <a:lvl3pPr marL="1143000" marR="0" lvl="2"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3pPr>
            <a:lvl4pPr marL="1600200" marR="0" lvl="3"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4pPr>
            <a:lvl5pPr marL="2057400" marR="0" lvl="4"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9pPr>
          </a:lstStyle>
          <a:p>
            <a:endParaRPr>
              <a:uFillTx/>
            </a:endParaRPr>
          </a:p>
        </p:txBody>
      </p:sp>
      <p:sp>
        <p:nvSpPr>
          <p:cNvPr id="31" name="Shape 31"/>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pic>
        <p:nvPicPr>
          <p:cNvPr id="32" name="Shape 32"/>
          <p:cNvPicPr preferRelativeResize="0"/>
          <p:nvPr/>
        </p:nvPicPr>
        <p:blipFill rotWithShape="1">
          <a:blip r:embed="rId3" cstate="hqprint"/>
          <a:srcRect/>
          <a:stretch/>
        </p:blipFill>
        <p:spPr>
          <a:xfrm>
            <a:off x="8927575" y="6292712"/>
            <a:ext cx="611523" cy="458642"/>
          </a:xfrm>
          <a:prstGeom prst="rect">
            <a:avLst/>
          </a:prstGeom>
          <a:noFill/>
          <a:ln>
            <a:noFill/>
          </a:ln>
        </p:spPr>
      </p:pic>
      <p:pic>
        <p:nvPicPr>
          <p:cNvPr id="33" name="Shape 33"/>
          <p:cNvPicPr preferRelativeResize="0"/>
          <p:nvPr/>
        </p:nvPicPr>
        <p:blipFill rotWithShape="1">
          <a:blip r:embed="rId4" cstate="hqprint"/>
          <a:srcRect/>
          <a:stretch/>
        </p:blipFill>
        <p:spPr>
          <a:xfrm>
            <a:off x="9549400" y="6252612"/>
            <a:ext cx="1954136" cy="541954"/>
          </a:xfrm>
          <a:prstGeom prst="rect">
            <a:avLst/>
          </a:prstGeom>
          <a:noFill/>
          <a:ln>
            <a:noFill/>
          </a:ln>
        </p:spPr>
      </p:pic>
      <p:sp>
        <p:nvSpPr>
          <p:cNvPr id="34" name="Shape 34"/>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35" name="Shape 35"/>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spTree>
    <p:extLst>
      <p:ext uri="{BB962C8B-B14F-4D97-AF65-F5344CB8AC3E}">
        <p14:creationId xmlns:p14="http://schemas.microsoft.com/office/powerpoint/2010/main" val="366382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Title Only">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2"/>
          <a:srcRect/>
          <a:stretch/>
        </p:blipFill>
        <p:spPr>
          <a:xfrm>
            <a:off x="0" y="0"/>
            <a:ext cx="12192000" cy="6858000"/>
          </a:xfrm>
          <a:prstGeom prst="rect">
            <a:avLst/>
          </a:prstGeom>
          <a:noFill/>
          <a:ln>
            <a:noFill/>
          </a:ln>
        </p:spPr>
      </p:pic>
      <p:sp>
        <p:nvSpPr>
          <p:cNvPr id="38" name="Shape 38"/>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lt1"/>
              </a:buClr>
              <a:buFont typeface="Trebuchet MS"/>
              <a:buNone/>
              <a:defRPr sz="2400" b="1" i="0" u="none" strike="noStrike" cap="none">
                <a:solidFill>
                  <a:schemeClr val="lt1"/>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39" name="Shape 39"/>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40" name="Shape 40"/>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sp>
        <p:nvSpPr>
          <p:cNvPr id="41" name="Shape 41"/>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pic>
        <p:nvPicPr>
          <p:cNvPr id="42" name="Shape 42"/>
          <p:cNvPicPr preferRelativeResize="0"/>
          <p:nvPr/>
        </p:nvPicPr>
        <p:blipFill rotWithShape="1">
          <a:blip r:embed="rId3" cstate="hqprint"/>
          <a:srcRect/>
          <a:stretch/>
        </p:blipFill>
        <p:spPr>
          <a:xfrm>
            <a:off x="8927575" y="6292712"/>
            <a:ext cx="611523" cy="458642"/>
          </a:xfrm>
          <a:prstGeom prst="rect">
            <a:avLst/>
          </a:prstGeom>
          <a:noFill/>
          <a:ln>
            <a:noFill/>
          </a:ln>
        </p:spPr>
      </p:pic>
      <p:pic>
        <p:nvPicPr>
          <p:cNvPr id="43" name="Shape 43"/>
          <p:cNvPicPr preferRelativeResize="0"/>
          <p:nvPr/>
        </p:nvPicPr>
        <p:blipFill rotWithShape="1">
          <a:blip r:embed="rId4" cstate="hqprint"/>
          <a:srcRect/>
          <a:stretch/>
        </p:blipFill>
        <p:spPr>
          <a:xfrm>
            <a:off x="9549400" y="6252612"/>
            <a:ext cx="1954136" cy="541954"/>
          </a:xfrm>
          <a:prstGeom prst="rect">
            <a:avLst/>
          </a:prstGeom>
          <a:noFill/>
          <a:ln>
            <a:noFill/>
          </a:ln>
        </p:spPr>
      </p:pic>
    </p:spTree>
    <p:extLst>
      <p:ext uri="{BB962C8B-B14F-4D97-AF65-F5344CB8AC3E}">
        <p14:creationId xmlns:p14="http://schemas.microsoft.com/office/powerpoint/2010/main" val="2038133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8.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3676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txStyles>
    <p:titleStyle>
      <a:lvl1pPr algn="ctr" defTabSz="455613" rtl="0" eaLnBrk="0" fontAlgn="base" hangingPunct="0">
        <a:spcBef>
          <a:spcPct val="0"/>
        </a:spcBef>
        <a:spcAft>
          <a:spcPct val="0"/>
        </a:spcAft>
        <a:defRPr sz="4400" kern="1200">
          <a:solidFill>
            <a:schemeClr val="tx1"/>
          </a:solidFill>
          <a:latin typeface="+mj-lt"/>
          <a:ea typeface="MS PGothic" charset="0"/>
          <a:cs typeface="MS PGothic" charset="0"/>
        </a:defRPr>
      </a:lvl1pPr>
      <a:lvl2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2pPr>
      <a:lvl3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3pPr>
      <a:lvl4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4pPr>
      <a:lvl5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charset="0"/>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charset="0"/>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2"/>
          <a:srcRect/>
          <a:stretch/>
        </p:blipFill>
        <p:spPr>
          <a:xfrm>
            <a:off x="0" y="6103619"/>
            <a:ext cx="12192000" cy="754378"/>
          </a:xfrm>
          <a:prstGeom prst="rect">
            <a:avLst/>
          </a:prstGeom>
          <a:noFill/>
          <a:ln>
            <a:noFill/>
          </a:ln>
        </p:spPr>
      </p:pic>
      <p:sp>
        <p:nvSpPr>
          <p:cNvPr id="11" name="Shape 11"/>
          <p:cNvSpPr txBox="1">
            <a:spLocks noGrp="1"/>
          </p:cNvSpPr>
          <p:nvPr>
            <p:ph type="title"/>
          </p:nvPr>
        </p:nvSpPr>
        <p:spPr>
          <a:xfrm>
            <a:off x="318201" y="273686"/>
            <a:ext cx="11011216" cy="54012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3A3838"/>
              </a:buClr>
              <a:buFont typeface="Trebuchet MS"/>
              <a:buNone/>
              <a:defRPr sz="2400" b="1" i="0" u="none" strike="noStrike" cap="none">
                <a:solidFill>
                  <a:srgbClr val="3A3838"/>
                </a:solidFill>
                <a:uFillTx/>
                <a:latin typeface="Trebuchet MS"/>
                <a:ea typeface="Trebuchet MS"/>
                <a:cs typeface="Trebuchet MS"/>
                <a:sym typeface="Trebuchet MS"/>
              </a:defRPr>
            </a:lvl1pPr>
            <a:lvl2pPr lvl="1" indent="0">
              <a:spcBef>
                <a:spcPts val="0"/>
              </a:spcBef>
              <a:buFont typeface="Arial"/>
              <a:buNone/>
              <a:defRPr sz="1800">
                <a:uFillTx/>
              </a:defRPr>
            </a:lvl2pPr>
            <a:lvl3pPr lvl="2" indent="0">
              <a:spcBef>
                <a:spcPts val="0"/>
              </a:spcBef>
              <a:buFont typeface="Arial"/>
              <a:buNone/>
              <a:defRPr sz="1800">
                <a:uFillTx/>
              </a:defRPr>
            </a:lvl3pPr>
            <a:lvl4pPr lvl="3" indent="0">
              <a:spcBef>
                <a:spcPts val="0"/>
              </a:spcBef>
              <a:buFont typeface="Arial"/>
              <a:buNone/>
              <a:defRPr sz="1800">
                <a:uFillTx/>
              </a:defRPr>
            </a:lvl4pPr>
            <a:lvl5pPr lvl="4" indent="0">
              <a:spcBef>
                <a:spcPts val="0"/>
              </a:spcBef>
              <a:buFont typeface="Arial"/>
              <a:buNone/>
              <a:defRPr sz="1800">
                <a:uFillTx/>
              </a:defRPr>
            </a:lvl5pPr>
            <a:lvl6pPr lvl="5" indent="0">
              <a:spcBef>
                <a:spcPts val="0"/>
              </a:spcBef>
              <a:buFont typeface="Arial"/>
              <a:buNone/>
              <a:defRPr sz="1800">
                <a:uFillTx/>
              </a:defRPr>
            </a:lvl6pPr>
            <a:lvl7pPr lvl="6" indent="0">
              <a:spcBef>
                <a:spcPts val="0"/>
              </a:spcBef>
              <a:buFont typeface="Arial"/>
              <a:buNone/>
              <a:defRPr sz="1800">
                <a:uFillTx/>
              </a:defRPr>
            </a:lvl7pPr>
            <a:lvl8pPr lvl="7" indent="0">
              <a:spcBef>
                <a:spcPts val="0"/>
              </a:spcBef>
              <a:buFont typeface="Arial"/>
              <a:buNone/>
              <a:defRPr sz="1800">
                <a:uFillTx/>
              </a:defRPr>
            </a:lvl8pPr>
            <a:lvl9pPr lvl="8" indent="0">
              <a:spcBef>
                <a:spcPts val="0"/>
              </a:spcBef>
              <a:buFont typeface="Arial"/>
              <a:buNone/>
              <a:defRPr sz="1800">
                <a:uFillTx/>
              </a:defRPr>
            </a:lvl9pPr>
          </a:lstStyle>
          <a:p>
            <a:endParaRPr>
              <a:uFillTx/>
            </a:endParaRPr>
          </a:p>
        </p:txBody>
      </p:sp>
      <p:sp>
        <p:nvSpPr>
          <p:cNvPr id="12" name="Shape 12"/>
          <p:cNvSpPr txBox="1">
            <a:spLocks noGrp="1"/>
          </p:cNvSpPr>
          <p:nvPr>
            <p:ph type="body" idx="1"/>
          </p:nvPr>
        </p:nvSpPr>
        <p:spPr>
          <a:xfrm>
            <a:off x="342583" y="1426462"/>
            <a:ext cx="4851207" cy="4750499"/>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1pPr>
            <a:lvl2pPr marL="685800" marR="0" lvl="1"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2pPr>
            <a:lvl3pPr marL="1143000" marR="0" lvl="2"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3pPr>
            <a:lvl4pPr marL="1600200" marR="0" lvl="3"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4pPr>
            <a:lvl5pPr marL="2057400" marR="0" lvl="4" indent="-25400" algn="l" rtl="0">
              <a:lnSpc>
                <a:spcPct val="90000"/>
              </a:lnSpc>
              <a:spcBef>
                <a:spcPts val="500"/>
              </a:spcBef>
              <a:spcAft>
                <a:spcPts val="0"/>
              </a:spcAft>
              <a:buClr>
                <a:srgbClr val="757070"/>
              </a:buClr>
              <a:buSzPct val="100000"/>
              <a:buFont typeface="Arial"/>
              <a:buChar char="•"/>
              <a:defRPr sz="1600" b="0" i="0" u="none" strike="noStrike" cap="none">
                <a:solidFill>
                  <a:srgbClr val="3A3838"/>
                </a:solidFill>
                <a:uFillTx/>
                <a:latin typeface="Trebuchet MS"/>
                <a:ea typeface="Trebuchet MS"/>
                <a:cs typeface="Trebuchet MS"/>
                <a:sym typeface="Trebuchet MS"/>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uFillTx/>
                <a:latin typeface="Calibri"/>
                <a:ea typeface="Calibri"/>
                <a:cs typeface="Calibri"/>
                <a:sym typeface="Calibri"/>
              </a:defRPr>
            </a:lvl9pPr>
          </a:lstStyle>
          <a:p>
            <a:endParaRPr>
              <a:uFillTx/>
            </a:endParaRPr>
          </a:p>
        </p:txBody>
      </p:sp>
      <p:sp>
        <p:nvSpPr>
          <p:cNvPr id="13" name="Shape 13"/>
          <p:cNvSpPr txBox="1">
            <a:spLocks/>
          </p:cNvSpPr>
          <p:nvPr/>
        </p:nvSpPr>
        <p:spPr>
          <a:xfrm>
            <a:off x="342584" y="6447514"/>
            <a:ext cx="4322617"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1100" b="0" i="0" u="none" strike="noStrike" cap="none">
                <a:solidFill>
                  <a:schemeClr val="lt1"/>
                </a:solidFill>
                <a:uFillTx/>
                <a:latin typeface="Trebuchet MS"/>
                <a:ea typeface="Trebuchet MS"/>
                <a:cs typeface="Trebuchet MS"/>
                <a:sym typeface="Trebuchet MS"/>
              </a:rPr>
              <a:t>Portlandoregon.gov/transportation</a:t>
            </a:r>
          </a:p>
          <a:p>
            <a:pPr marL="0" marR="0" lvl="0" indent="0" algn="l" rtl="0">
              <a:lnSpc>
                <a:spcPct val="100000"/>
              </a:lnSpc>
              <a:spcBef>
                <a:spcPts val="0"/>
              </a:spcBef>
              <a:spcAft>
                <a:spcPts val="0"/>
              </a:spcAft>
              <a:buClr>
                <a:srgbClr val="000000"/>
              </a:buClr>
              <a:buFont typeface="Arial"/>
              <a:buNone/>
            </a:pPr>
            <a:endParaRPr sz="1100" b="0" i="0" u="none" strike="noStrike" cap="none">
              <a:solidFill>
                <a:schemeClr val="lt1"/>
              </a:solidFill>
              <a:uFillTx/>
              <a:latin typeface="Trebuchet MS"/>
              <a:ea typeface="Trebuchet MS"/>
              <a:cs typeface="Trebuchet MS"/>
              <a:sym typeface="Trebuchet MS"/>
            </a:endParaRPr>
          </a:p>
        </p:txBody>
      </p:sp>
      <p:sp>
        <p:nvSpPr>
          <p:cNvPr id="14" name="Shape 14"/>
          <p:cNvSpPr txBox="1">
            <a:spLocks/>
          </p:cNvSpPr>
          <p:nvPr/>
        </p:nvSpPr>
        <p:spPr>
          <a:xfrm>
            <a:off x="11362862" y="6447514"/>
            <a:ext cx="634789" cy="2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uFillTx/>
                <a:latin typeface="Calibri"/>
                <a:ea typeface="Calibri"/>
                <a:cs typeface="Calibri"/>
                <a:sym typeface="Calibri"/>
              </a:rPr>
              <a:pPr marL="0" marR="0" lvl="0" indent="0" algn="ct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uFillTx/>
              <a:latin typeface="Calibri"/>
              <a:ea typeface="Calibri"/>
              <a:cs typeface="Calibri"/>
              <a:sym typeface="Calibri"/>
            </a:endParaRPr>
          </a:p>
        </p:txBody>
      </p:sp>
      <p:cxnSp>
        <p:nvCxnSpPr>
          <p:cNvPr id="15" name="Shape 15"/>
          <p:cNvCxnSpPr/>
          <p:nvPr/>
        </p:nvCxnSpPr>
        <p:spPr>
          <a:xfrm>
            <a:off x="11547613" y="6686977"/>
            <a:ext cx="268312" cy="0"/>
          </a:xfrm>
          <a:prstGeom prst="straightConnector1">
            <a:avLst/>
          </a:prstGeom>
          <a:noFill/>
          <a:ln w="9525" cap="flat" cmpd="sng">
            <a:solidFill>
              <a:schemeClr val="lt1"/>
            </a:solidFill>
            <a:prstDash val="solid"/>
            <a:miter/>
            <a:headEnd type="none" w="med" len="med"/>
            <a:tailEnd type="none" w="med" len="med"/>
          </a:ln>
        </p:spPr>
      </p:cxnSp>
      <p:pic>
        <p:nvPicPr>
          <p:cNvPr id="16" name="Shape 16"/>
          <p:cNvPicPr preferRelativeResize="0"/>
          <p:nvPr/>
        </p:nvPicPr>
        <p:blipFill rotWithShape="1">
          <a:blip r:embed="rId13" cstate="hqprint"/>
          <a:srcRect/>
          <a:stretch/>
        </p:blipFill>
        <p:spPr>
          <a:xfrm>
            <a:off x="8927575" y="6292712"/>
            <a:ext cx="611523" cy="458642"/>
          </a:xfrm>
          <a:prstGeom prst="rect">
            <a:avLst/>
          </a:prstGeom>
          <a:noFill/>
          <a:ln>
            <a:noFill/>
          </a:ln>
        </p:spPr>
      </p:pic>
      <p:pic>
        <p:nvPicPr>
          <p:cNvPr id="17" name="Shape 17"/>
          <p:cNvPicPr preferRelativeResize="0"/>
          <p:nvPr/>
        </p:nvPicPr>
        <p:blipFill rotWithShape="1">
          <a:blip r:embed="rId14" cstate="hqprint"/>
          <a:srcRect/>
          <a:stretch/>
        </p:blipFill>
        <p:spPr>
          <a:xfrm>
            <a:off x="9549400" y="6252612"/>
            <a:ext cx="1954136" cy="541954"/>
          </a:xfrm>
          <a:prstGeom prst="rect">
            <a:avLst/>
          </a:prstGeom>
          <a:noFill/>
          <a:ln>
            <a:noFill/>
          </a:ln>
        </p:spPr>
      </p:pic>
      <p:cxnSp>
        <p:nvCxnSpPr>
          <p:cNvPr id="18" name="Shape 18"/>
          <p:cNvCxnSpPr/>
          <p:nvPr/>
        </p:nvCxnSpPr>
        <p:spPr>
          <a:xfrm>
            <a:off x="425568" y="751741"/>
            <a:ext cx="11326368" cy="0"/>
          </a:xfrm>
          <a:prstGeom prst="straightConnector1">
            <a:avLst/>
          </a:prstGeom>
          <a:noFill/>
          <a:ln w="15875" cap="flat" cmpd="sng">
            <a:solidFill>
              <a:srgbClr val="D0CECE"/>
            </a:solidFill>
            <a:prstDash val="solid"/>
            <a:miter/>
            <a:headEnd type="none" w="med" len="med"/>
            <a:tailEnd type="none" w="med" len="med"/>
          </a:ln>
        </p:spPr>
      </p:cxnSp>
    </p:spTree>
    <p:extLst>
      <p:ext uri="{BB962C8B-B14F-4D97-AF65-F5344CB8AC3E}">
        <p14:creationId xmlns:p14="http://schemas.microsoft.com/office/powerpoint/2010/main" val="1329258813"/>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oregon.gov/ODOT/Programs/ResearchDocuments/TNIS2019OregonTransSurve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324" y="5499792"/>
            <a:ext cx="1344221" cy="4739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0284" y="5308308"/>
            <a:ext cx="653687" cy="845947"/>
          </a:xfrm>
          <a:prstGeom prst="rect">
            <a:avLst/>
          </a:prstGeom>
        </p:spPr>
      </p:pic>
      <p:sp>
        <p:nvSpPr>
          <p:cNvPr id="4" name="Title 1"/>
          <p:cNvSpPr txBox="1">
            <a:spLocks/>
          </p:cNvSpPr>
          <p:nvPr/>
        </p:nvSpPr>
        <p:spPr>
          <a:xfrm>
            <a:off x="145472" y="412169"/>
            <a:ext cx="12308887" cy="944177"/>
          </a:xfrm>
          <a:prstGeom prst="rect">
            <a:avLst/>
          </a:prstGeom>
        </p:spPr>
        <p:txBody>
          <a:bodyPr/>
          <a:lstStyle>
            <a:lvl1pPr algn="ctr" defTabSz="455613" rtl="0" eaLnBrk="0" fontAlgn="base" hangingPunct="0">
              <a:spcBef>
                <a:spcPct val="0"/>
              </a:spcBef>
              <a:spcAft>
                <a:spcPct val="0"/>
              </a:spcAft>
              <a:defRPr sz="4400" kern="1200">
                <a:solidFill>
                  <a:schemeClr val="tx1"/>
                </a:solidFill>
                <a:latin typeface="+mj-lt"/>
                <a:ea typeface="MS PGothic" charset="0"/>
                <a:cs typeface="MS PGothic" charset="0"/>
              </a:defRPr>
            </a:lvl1pPr>
            <a:lvl2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2pPr>
            <a:lvl3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3pPr>
            <a:lvl4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4pPr>
            <a:lvl5pPr algn="ctr" defTabSz="455613" rtl="0" eaLnBrk="0" fontAlgn="base" hangingPunct="0">
              <a:spcBef>
                <a:spcPct val="0"/>
              </a:spcBef>
              <a:spcAft>
                <a:spcPct val="0"/>
              </a:spcAft>
              <a:defRPr sz="4400">
                <a:solidFill>
                  <a:schemeClr val="tx1"/>
                </a:solidFill>
                <a:latin typeface="Calibri" charset="0"/>
                <a:ea typeface="MS PGothic" charset="0"/>
                <a:cs typeface="MS PGothic"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5613"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S PGothic" charset="0"/>
              </a:rPr>
              <a:t>Pricing for Equitable Mobility</a:t>
            </a:r>
          </a:p>
        </p:txBody>
      </p:sp>
      <p:sp>
        <p:nvSpPr>
          <p:cNvPr id="5" name="Title 1"/>
          <p:cNvSpPr txBox="1">
            <a:spLocks/>
          </p:cNvSpPr>
          <p:nvPr/>
        </p:nvSpPr>
        <p:spPr>
          <a:xfrm>
            <a:off x="335519" y="5160495"/>
            <a:ext cx="11011216" cy="540128"/>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Font typeface="Trebuchet MS"/>
              <a:buNone/>
              <a:defRPr sz="2400" b="1"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prstClr val="white"/>
              </a:buClr>
              <a:buSzTx/>
              <a:buFont typeface="Trebuchet MS"/>
              <a:buNone/>
              <a:tabLst/>
              <a:defRPr/>
            </a:pPr>
            <a:br>
              <a:rPr kumimoji="0" lang="en-US" sz="1800" b="1" i="0" u="none" strike="noStrike" kern="0" cap="none" spc="0" normalizeH="0" baseline="0" noProof="0" dirty="0">
                <a:ln>
                  <a:noFill/>
                </a:ln>
                <a:solidFill>
                  <a:prstClr val="white"/>
                </a:solidFill>
                <a:effectLst/>
                <a:uLnTx/>
                <a:uFillTx/>
                <a:latin typeface="Trebuchet MS"/>
                <a:sym typeface="Trebuchet MS"/>
              </a:rPr>
            </a:br>
            <a:r>
              <a:rPr kumimoji="0" lang="en-US" sz="1800" b="1" i="0" u="none" strike="noStrike" kern="0" cap="none" spc="0" normalizeH="0" baseline="0" noProof="0" dirty="0">
                <a:ln>
                  <a:noFill/>
                </a:ln>
                <a:solidFill>
                  <a:prstClr val="white"/>
                </a:solidFill>
                <a:effectLst/>
                <a:uLnTx/>
                <a:uFillTx/>
                <a:latin typeface="Trebuchet MS"/>
                <a:sym typeface="Trebuchet MS"/>
              </a:rPr>
              <a:t>July 2019</a:t>
            </a:r>
          </a:p>
        </p:txBody>
      </p:sp>
    </p:spTree>
    <p:extLst>
      <p:ext uri="{BB962C8B-B14F-4D97-AF65-F5344CB8AC3E}">
        <p14:creationId xmlns:p14="http://schemas.microsoft.com/office/powerpoint/2010/main" val="342020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7EAD-4DB0-4A3E-B0CB-9342E86799D0}"/>
              </a:ext>
            </a:extLst>
          </p:cNvPr>
          <p:cNvSpPr>
            <a:spLocks noGrp="1"/>
          </p:cNvSpPr>
          <p:nvPr>
            <p:ph type="title"/>
          </p:nvPr>
        </p:nvSpPr>
        <p:spPr>
          <a:xfrm>
            <a:off x="157579" y="102670"/>
            <a:ext cx="11822386" cy="806969"/>
          </a:xfrm>
        </p:spPr>
        <p:txBody>
          <a:bodyPr/>
          <a:lstStyle/>
          <a:p>
            <a:r>
              <a:rPr lang="en-US" dirty="0"/>
              <a:t>Why Price? What we’re doing isn’t enough</a:t>
            </a:r>
          </a:p>
        </p:txBody>
      </p:sp>
      <p:sp>
        <p:nvSpPr>
          <p:cNvPr id="3" name="Text Placeholder 2">
            <a:extLst>
              <a:ext uri="{FF2B5EF4-FFF2-40B4-BE49-F238E27FC236}">
                <a16:creationId xmlns:a16="http://schemas.microsoft.com/office/drawing/2014/main" id="{ED77EFAC-8887-4EA3-BE31-4CDD3C38388C}"/>
              </a:ext>
            </a:extLst>
          </p:cNvPr>
          <p:cNvSpPr>
            <a:spLocks noGrp="1"/>
          </p:cNvSpPr>
          <p:nvPr>
            <p:ph type="body" idx="1"/>
          </p:nvPr>
        </p:nvSpPr>
        <p:spPr>
          <a:xfrm>
            <a:off x="397713" y="909639"/>
            <a:ext cx="8315213" cy="5005969"/>
          </a:xfrm>
        </p:spPr>
        <p:txBody>
          <a:bodyPr/>
          <a:lstStyle/>
          <a:p>
            <a:pPr marL="203200" indent="0">
              <a:buNone/>
            </a:pPr>
            <a:r>
              <a:rPr lang="en-US" sz="2400" b="1" dirty="0">
                <a:latin typeface="Trebuchet MS" panose="020B0603020202020204" pitchFamily="34" charset="0"/>
                <a:cs typeface="Calibri" panose="020F0502020204030204" pitchFamily="34" charset="0"/>
              </a:rPr>
              <a:t>We’re doing a lot:</a:t>
            </a:r>
          </a:p>
          <a:p>
            <a:pPr lvl="1"/>
            <a:r>
              <a:rPr lang="en-US" sz="2400" dirty="0">
                <a:latin typeface="Trebuchet MS" panose="020B0603020202020204" pitchFamily="34" charset="0"/>
                <a:cs typeface="Calibri" panose="020F0502020204030204" pitchFamily="34" charset="0"/>
              </a:rPr>
              <a:t>Providing alternatives to single occupancy vehicle trips – transit, carpools, biking, and walking</a:t>
            </a:r>
          </a:p>
          <a:p>
            <a:pPr lvl="1"/>
            <a:r>
              <a:rPr lang="en-US" sz="2400" dirty="0">
                <a:latin typeface="Trebuchet MS" panose="020B0603020202020204" pitchFamily="34" charset="0"/>
                <a:cs typeface="Calibri" panose="020F0502020204030204" pitchFamily="34" charset="0"/>
              </a:rPr>
              <a:t>Considering transportation needs in our housing/land use planning</a:t>
            </a:r>
          </a:p>
          <a:p>
            <a:pPr lvl="1"/>
            <a:r>
              <a:rPr lang="en-US" sz="2400" dirty="0">
                <a:latin typeface="Trebuchet MS" panose="020B0603020202020204" pitchFamily="34" charset="0"/>
                <a:cs typeface="Calibri" panose="020F0502020204030204" pitchFamily="34" charset="0"/>
                <a:sym typeface="Calibri"/>
              </a:rPr>
              <a:t>Investing almost $15 billion in our transportation system by 2040 through the Regional Transportation Plan </a:t>
            </a:r>
          </a:p>
          <a:p>
            <a:pPr marL="203200" indent="0">
              <a:buNone/>
            </a:pPr>
            <a:r>
              <a:rPr lang="en-US" sz="2400" b="1" dirty="0">
                <a:latin typeface="Trebuchet MS" panose="020B0603020202020204" pitchFamily="34" charset="0"/>
                <a:cs typeface="Calibri" panose="020F0502020204030204" pitchFamily="34" charset="0"/>
                <a:sym typeface="Calibri"/>
              </a:rPr>
              <a:t>But still:</a:t>
            </a:r>
            <a:endParaRPr lang="en-US" sz="2400" b="1" dirty="0">
              <a:latin typeface="Trebuchet MS" panose="020B0603020202020204" pitchFamily="34" charset="0"/>
              <a:cs typeface="Calibri" panose="020F0502020204030204" pitchFamily="34" charset="0"/>
              <a:sym typeface="Arial"/>
            </a:endParaRPr>
          </a:p>
          <a:p>
            <a:pPr lvl="1"/>
            <a:r>
              <a:rPr lang="en-US" sz="2400" dirty="0">
                <a:latin typeface="Trebuchet MS" panose="020B0603020202020204" pitchFamily="34" charset="0"/>
                <a:cs typeface="Calibri" panose="020F0502020204030204" pitchFamily="34" charset="0"/>
                <a:sym typeface="Calibri"/>
              </a:rPr>
              <a:t>Vehicle hours of delay are still expected to go up by 120% by 2027 (from 2015)</a:t>
            </a:r>
          </a:p>
          <a:p>
            <a:pPr marL="203200" indent="0">
              <a:buNone/>
            </a:pPr>
            <a:r>
              <a:rPr lang="en-US" sz="2400" b="1" dirty="0">
                <a:latin typeface="Trebuchet MS" panose="020B0603020202020204" pitchFamily="34" charset="0"/>
                <a:cs typeface="Calibri" panose="020F0502020204030204" pitchFamily="34" charset="0"/>
                <a:sym typeface="Calibri"/>
              </a:rPr>
              <a:t>Why?</a:t>
            </a:r>
          </a:p>
          <a:p>
            <a:pPr lvl="1"/>
            <a:r>
              <a:rPr lang="en-US" sz="2400" dirty="0">
                <a:latin typeface="Trebuchet MS" panose="020B0603020202020204" pitchFamily="34" charset="0"/>
                <a:cs typeface="Calibri" panose="020F0502020204030204" pitchFamily="34" charset="0"/>
                <a:sym typeface="Calibri"/>
              </a:rPr>
              <a:t>Population growth… and behavior change is hard!</a:t>
            </a:r>
          </a:p>
        </p:txBody>
      </p:sp>
      <p:pic>
        <p:nvPicPr>
          <p:cNvPr id="6" name="Picture 5">
            <a:extLst>
              <a:ext uri="{FF2B5EF4-FFF2-40B4-BE49-F238E27FC236}">
                <a16:creationId xmlns:a16="http://schemas.microsoft.com/office/drawing/2014/main" id="{7897C4AC-CAC6-46DE-82EF-DF798F8C45BC}"/>
              </a:ext>
            </a:extLst>
          </p:cNvPr>
          <p:cNvPicPr>
            <a:picLocks noChangeAspect="1"/>
          </p:cNvPicPr>
          <p:nvPr/>
        </p:nvPicPr>
        <p:blipFill rotWithShape="1">
          <a:blip r:embed="rId3"/>
          <a:srcRect t="9334" r="14164" b="11538"/>
          <a:stretch/>
        </p:blipFill>
        <p:spPr>
          <a:xfrm>
            <a:off x="9082298" y="1548265"/>
            <a:ext cx="2711989" cy="3332998"/>
          </a:xfrm>
          <a:prstGeom prst="rect">
            <a:avLst/>
          </a:prstGeom>
        </p:spPr>
      </p:pic>
    </p:spTree>
    <p:extLst>
      <p:ext uri="{BB962C8B-B14F-4D97-AF65-F5344CB8AC3E}">
        <p14:creationId xmlns:p14="http://schemas.microsoft.com/office/powerpoint/2010/main" val="148792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7EAD-4DB0-4A3E-B0CB-9342E86799D0}"/>
              </a:ext>
            </a:extLst>
          </p:cNvPr>
          <p:cNvSpPr>
            <a:spLocks noGrp="1"/>
          </p:cNvSpPr>
          <p:nvPr>
            <p:ph type="title"/>
          </p:nvPr>
        </p:nvSpPr>
        <p:spPr>
          <a:xfrm>
            <a:off x="157579" y="102670"/>
            <a:ext cx="11822386" cy="806969"/>
          </a:xfrm>
        </p:spPr>
        <p:txBody>
          <a:bodyPr/>
          <a:lstStyle/>
          <a:p>
            <a:r>
              <a:rPr lang="en-US" dirty="0"/>
              <a:t>What have we done since November 2017?</a:t>
            </a:r>
          </a:p>
        </p:txBody>
      </p:sp>
      <p:sp>
        <p:nvSpPr>
          <p:cNvPr id="3" name="Text Placeholder 2">
            <a:extLst>
              <a:ext uri="{FF2B5EF4-FFF2-40B4-BE49-F238E27FC236}">
                <a16:creationId xmlns:a16="http://schemas.microsoft.com/office/drawing/2014/main" id="{ED77EFAC-8887-4EA3-BE31-4CDD3C38388C}"/>
              </a:ext>
            </a:extLst>
          </p:cNvPr>
          <p:cNvSpPr>
            <a:spLocks noGrp="1"/>
          </p:cNvSpPr>
          <p:nvPr>
            <p:ph type="body" idx="1"/>
          </p:nvPr>
        </p:nvSpPr>
        <p:spPr>
          <a:xfrm>
            <a:off x="278444" y="1081918"/>
            <a:ext cx="6930739" cy="4796368"/>
          </a:xfrm>
        </p:spPr>
        <p:txBody>
          <a:bodyPr/>
          <a:lstStyle/>
          <a:p>
            <a:pPr marL="203200" indent="0">
              <a:spcAft>
                <a:spcPts val="1200"/>
              </a:spcAft>
              <a:buNone/>
            </a:pPr>
            <a:r>
              <a:rPr lang="en-US" sz="2000" b="1" dirty="0">
                <a:latin typeface="Trebuchet MS" panose="020B0603020202020204" pitchFamily="34" charset="0"/>
                <a:cs typeface="Calibri"/>
              </a:rPr>
              <a:t>Participated in ODOT’s Portland Metro Area Value Pricing Policy Advisory Committee</a:t>
            </a:r>
          </a:p>
          <a:p>
            <a:pPr marL="203200" indent="0">
              <a:spcAft>
                <a:spcPts val="1200"/>
              </a:spcAft>
              <a:buNone/>
            </a:pPr>
            <a:r>
              <a:rPr lang="en-US" sz="2000" b="1" dirty="0">
                <a:latin typeface="Trebuchet MS" panose="020B0603020202020204" pitchFamily="34" charset="0"/>
                <a:cs typeface="Calibri"/>
              </a:rPr>
              <a:t>Engaged in peer learning </a:t>
            </a:r>
            <a:r>
              <a:rPr lang="en-US" sz="2000" dirty="0">
                <a:latin typeface="Trebuchet MS" panose="020B0603020202020204" pitchFamily="34" charset="0"/>
                <a:cs typeface="Calibri"/>
              </a:rPr>
              <a:t>with</a:t>
            </a:r>
            <a:r>
              <a:rPr lang="en-US" sz="2000" b="1" dirty="0">
                <a:latin typeface="Trebuchet MS" panose="020B0603020202020204" pitchFamily="34" charset="0"/>
                <a:cs typeface="Calibri"/>
              </a:rPr>
              <a:t> </a:t>
            </a:r>
            <a:r>
              <a:rPr lang="en-US" sz="2000" dirty="0">
                <a:latin typeface="Trebuchet MS" panose="020B0603020202020204" pitchFamily="34" charset="0"/>
                <a:cs typeface="Calibri"/>
              </a:rPr>
              <a:t>national &amp; international cities through National Association of City Transportation Officials (NACTO), C40 Cities, Natural Resource Defense Council, American Cities Climate Challenge </a:t>
            </a:r>
            <a:endParaRPr lang="en-US" sz="2000" dirty="0">
              <a:latin typeface="Trebuchet MS" panose="020B0603020202020204" pitchFamily="34" charset="0"/>
              <a:cs typeface="Calibri" panose="020F0502020204030204" pitchFamily="34" charset="0"/>
            </a:endParaRPr>
          </a:p>
          <a:p>
            <a:pPr marL="203200" indent="0">
              <a:spcAft>
                <a:spcPts val="1200"/>
              </a:spcAft>
              <a:buNone/>
            </a:pPr>
            <a:r>
              <a:rPr lang="en-US" sz="2000" b="1" dirty="0">
                <a:latin typeface="Trebuchet MS" panose="020B0603020202020204" pitchFamily="34" charset="0"/>
                <a:cs typeface="Calibri"/>
              </a:rPr>
              <a:t>Conducted research </a:t>
            </a:r>
            <a:r>
              <a:rPr lang="en-US" sz="2000" dirty="0">
                <a:latin typeface="Trebuchet MS" panose="020B0603020202020204" pitchFamily="34" charset="0"/>
                <a:cs typeface="Calibri"/>
              </a:rPr>
              <a:t>on best practices and reviewed existing literature</a:t>
            </a:r>
          </a:p>
          <a:p>
            <a:pPr marL="203200" indent="0">
              <a:spcAft>
                <a:spcPts val="1200"/>
              </a:spcAft>
              <a:buNone/>
            </a:pPr>
            <a:r>
              <a:rPr lang="en-US" sz="2000" b="1" dirty="0">
                <a:latin typeface="Trebuchet MS" panose="020B0603020202020204" pitchFamily="34" charset="0"/>
                <a:cs typeface="Calibri"/>
              </a:rPr>
              <a:t>Organized a local workshop </a:t>
            </a:r>
            <a:r>
              <a:rPr lang="en-US" sz="2000" dirty="0">
                <a:latin typeface="Trebuchet MS" panose="020B0603020202020204" pitchFamily="34" charset="0"/>
                <a:cs typeface="Calibri"/>
              </a:rPr>
              <a:t>with national experts and key stakeholders</a:t>
            </a:r>
          </a:p>
          <a:p>
            <a:pPr marL="203200" indent="0">
              <a:spcAft>
                <a:spcPts val="1200"/>
              </a:spcAft>
              <a:buNone/>
            </a:pPr>
            <a:r>
              <a:rPr lang="en-US" sz="2000" b="1" dirty="0">
                <a:latin typeface="Trebuchet MS" panose="020B0603020202020204" pitchFamily="34" charset="0"/>
                <a:cs typeface="Calibri"/>
              </a:rPr>
              <a:t>Focused on understanding equity questions </a:t>
            </a:r>
            <a:r>
              <a:rPr lang="en-US" sz="2000" dirty="0">
                <a:latin typeface="Trebuchet MS" panose="020B0603020202020204" pitchFamily="34" charset="0"/>
                <a:cs typeface="Calibri"/>
              </a:rPr>
              <a:t>and best practices for any pricing policy evaluation</a:t>
            </a:r>
          </a:p>
        </p:txBody>
      </p:sp>
      <p:pic>
        <p:nvPicPr>
          <p:cNvPr id="7" name="Picture 6">
            <a:extLst>
              <a:ext uri="{FF2B5EF4-FFF2-40B4-BE49-F238E27FC236}">
                <a16:creationId xmlns:a16="http://schemas.microsoft.com/office/drawing/2014/main" id="{F9643613-B7B7-44EC-8768-DEC741D27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273" y="228674"/>
            <a:ext cx="2502203" cy="3235607"/>
          </a:xfrm>
          <a:prstGeom prst="rect">
            <a:avLst/>
          </a:prstGeom>
        </p:spPr>
      </p:pic>
      <p:pic>
        <p:nvPicPr>
          <p:cNvPr id="9" name="Picture 8">
            <a:extLst>
              <a:ext uri="{FF2B5EF4-FFF2-40B4-BE49-F238E27FC236}">
                <a16:creationId xmlns:a16="http://schemas.microsoft.com/office/drawing/2014/main" id="{3E5BAA35-110C-4392-83EC-39FAF49AF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273" y="4102265"/>
            <a:ext cx="2502204" cy="1776021"/>
          </a:xfrm>
          <a:prstGeom prst="rect">
            <a:avLst/>
          </a:prstGeom>
        </p:spPr>
      </p:pic>
      <p:pic>
        <p:nvPicPr>
          <p:cNvPr id="5" name="Picture 4">
            <a:extLst>
              <a:ext uri="{FF2B5EF4-FFF2-40B4-BE49-F238E27FC236}">
                <a16:creationId xmlns:a16="http://schemas.microsoft.com/office/drawing/2014/main" id="{7511E859-83D1-442F-9E3C-C37C80A29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780" y="1580280"/>
            <a:ext cx="2502203" cy="2990682"/>
          </a:xfrm>
          <a:prstGeom prst="rect">
            <a:avLst/>
          </a:prstGeom>
        </p:spPr>
      </p:pic>
    </p:spTree>
    <p:extLst>
      <p:ext uri="{BB962C8B-B14F-4D97-AF65-F5344CB8AC3E}">
        <p14:creationId xmlns:p14="http://schemas.microsoft.com/office/powerpoint/2010/main" val="417157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ED8-BB05-454B-9E4F-CD23F2EB5FD5}"/>
              </a:ext>
            </a:extLst>
          </p:cNvPr>
          <p:cNvSpPr>
            <a:spLocks noGrp="1"/>
          </p:cNvSpPr>
          <p:nvPr>
            <p:ph type="title"/>
          </p:nvPr>
        </p:nvSpPr>
        <p:spPr/>
        <p:txBody>
          <a:bodyPr/>
          <a:lstStyle/>
          <a:p>
            <a:r>
              <a:rPr lang="en-US" dirty="0"/>
              <a:t>What have we learned?</a:t>
            </a:r>
          </a:p>
        </p:txBody>
      </p:sp>
      <p:sp>
        <p:nvSpPr>
          <p:cNvPr id="3" name="Text Placeholder 2">
            <a:extLst>
              <a:ext uri="{FF2B5EF4-FFF2-40B4-BE49-F238E27FC236}">
                <a16:creationId xmlns:a16="http://schemas.microsoft.com/office/drawing/2014/main" id="{F488B5EF-1F72-4AC8-A3A3-6D107B4AA368}"/>
              </a:ext>
            </a:extLst>
          </p:cNvPr>
          <p:cNvSpPr>
            <a:spLocks noGrp="1"/>
          </p:cNvSpPr>
          <p:nvPr>
            <p:ph type="body" idx="1"/>
          </p:nvPr>
        </p:nvSpPr>
        <p:spPr>
          <a:xfrm>
            <a:off x="318201" y="1053750"/>
            <a:ext cx="2947513" cy="4750499"/>
          </a:xfrm>
        </p:spPr>
        <p:txBody>
          <a:bodyPr/>
          <a:lstStyle/>
          <a:p>
            <a:pPr marL="660400" indent="-457200">
              <a:buFont typeface="+mj-lt"/>
              <a:buAutoNum type="arabicPeriod"/>
            </a:pPr>
            <a:r>
              <a:rPr lang="en-US" sz="2000" dirty="0">
                <a:latin typeface="Trebuchet MS" panose="020B0603020202020204" pitchFamily="34" charset="0"/>
                <a:cs typeface="Calibri" panose="020F0502020204030204" pitchFamily="34" charset="0"/>
              </a:rPr>
              <a:t>Pricing works </a:t>
            </a:r>
          </a:p>
          <a:p>
            <a:pPr marL="1117600" lvl="1" indent="-457200">
              <a:buFont typeface="+mj-lt"/>
              <a:buAutoNum type="arabicPeriod"/>
            </a:pPr>
            <a:endParaRPr lang="en-US" sz="2000" dirty="0">
              <a:latin typeface="Trebuchet MS" panose="020B0603020202020204" pitchFamily="34" charset="0"/>
              <a:cs typeface="Calibri" panose="020F0502020204030204" pitchFamily="34" charset="0"/>
            </a:endParaRPr>
          </a:p>
          <a:p>
            <a:pPr marL="660400" indent="-457200">
              <a:buFont typeface="+mj-lt"/>
              <a:buAutoNum type="arabicPeriod"/>
            </a:pPr>
            <a:r>
              <a:rPr lang="en-US" sz="2000" dirty="0">
                <a:latin typeface="Trebuchet MS" panose="020B0603020202020204" pitchFamily="34" charset="0"/>
                <a:cs typeface="Calibri" panose="020F0502020204030204" pitchFamily="34" charset="0"/>
              </a:rPr>
              <a:t>Small changes matter</a:t>
            </a:r>
          </a:p>
          <a:p>
            <a:pPr marL="660400" indent="-457200">
              <a:buFont typeface="+mj-lt"/>
              <a:buAutoNum type="arabicPeriod"/>
            </a:pPr>
            <a:endParaRPr lang="en-US" sz="2000" dirty="0">
              <a:latin typeface="Trebuchet MS" panose="020B0603020202020204" pitchFamily="34" charset="0"/>
              <a:cs typeface="Calibri" panose="020F0502020204030204" pitchFamily="34" charset="0"/>
            </a:endParaRPr>
          </a:p>
          <a:p>
            <a:pPr marL="660400" indent="-457200">
              <a:buFont typeface="+mj-lt"/>
              <a:buAutoNum type="arabicPeriod"/>
            </a:pPr>
            <a:r>
              <a:rPr lang="en-US" sz="2000" dirty="0">
                <a:latin typeface="Trebuchet MS" panose="020B0603020202020204" pitchFamily="34" charset="0"/>
                <a:cs typeface="Calibri" panose="020F0502020204030204" pitchFamily="34" charset="0"/>
              </a:rPr>
              <a:t>Transit is critical</a:t>
            </a:r>
          </a:p>
          <a:p>
            <a:pPr marL="660400" indent="-457200">
              <a:buFont typeface="+mj-lt"/>
              <a:buAutoNum type="arabicPeriod"/>
            </a:pPr>
            <a:endParaRPr lang="en-US" sz="2000" dirty="0">
              <a:latin typeface="Trebuchet MS" panose="020B0603020202020204" pitchFamily="34" charset="0"/>
              <a:cs typeface="Calibri" panose="020F0502020204030204" pitchFamily="34" charset="0"/>
            </a:endParaRPr>
          </a:p>
          <a:p>
            <a:pPr marL="660400" indent="-457200">
              <a:buFont typeface="+mj-lt"/>
              <a:buAutoNum type="arabicPeriod"/>
            </a:pPr>
            <a:r>
              <a:rPr lang="en-US" sz="2000" dirty="0">
                <a:latin typeface="Trebuchet MS" panose="020B0603020202020204" pitchFamily="34" charset="0"/>
                <a:cs typeface="Calibri" panose="020F0502020204030204" pitchFamily="34" charset="0"/>
              </a:rPr>
              <a:t>Each place is        unique</a:t>
            </a:r>
          </a:p>
          <a:p>
            <a:pPr marL="660400" indent="-457200">
              <a:buFont typeface="+mj-lt"/>
              <a:buAutoNum type="arabicPeriod"/>
            </a:pPr>
            <a:endParaRPr lang="en-US" sz="2000" dirty="0">
              <a:latin typeface="Trebuchet MS" panose="020B0603020202020204" pitchFamily="34" charset="0"/>
              <a:cs typeface="Calibri" panose="020F0502020204030204" pitchFamily="34" charset="0"/>
            </a:endParaRPr>
          </a:p>
          <a:p>
            <a:pPr marL="660400" indent="-457200">
              <a:buFont typeface="+mj-lt"/>
              <a:buAutoNum type="arabicPeriod"/>
            </a:pPr>
            <a:r>
              <a:rPr lang="en-US" sz="2000" dirty="0">
                <a:latin typeface="Trebuchet MS" panose="020B0603020202020204" pitchFamily="34" charset="0"/>
                <a:cs typeface="Calibri" panose="020F0502020204030204" pitchFamily="34" charset="0"/>
              </a:rPr>
              <a:t>Trust is essential</a:t>
            </a:r>
          </a:p>
          <a:p>
            <a:pPr marL="203200" indent="0">
              <a:buNone/>
            </a:pPr>
            <a:endParaRPr lang="en-US" sz="2400" dirty="0">
              <a:latin typeface="Calibri" panose="020F0502020204030204" pitchFamily="34" charset="0"/>
              <a:cs typeface="Calibri" panose="020F0502020204030204" pitchFamily="34" charset="0"/>
            </a:endParaRPr>
          </a:p>
          <a:p>
            <a:pPr marL="203200" indent="0">
              <a:buNone/>
            </a:pPr>
            <a:endParaRPr lang="en-US" sz="2400" dirty="0">
              <a:latin typeface="Calibri" panose="020F0502020204030204" pitchFamily="34" charset="0"/>
              <a:cs typeface="Calibri" panose="020F0502020204030204" pitchFamily="34" charset="0"/>
            </a:endParaRPr>
          </a:p>
          <a:p>
            <a:pPr marL="203200" indent="0">
              <a:buNone/>
            </a:pPr>
            <a:endParaRPr lang="en-US" sz="2400" dirty="0">
              <a:latin typeface="Calibri" panose="020F0502020204030204" pitchFamily="34" charset="0"/>
              <a:cs typeface="Calibri" panose="020F0502020204030204" pitchFamily="34" charset="0"/>
            </a:endParaRPr>
          </a:p>
          <a:p>
            <a:pPr marL="203200" indent="0">
              <a:buNone/>
            </a:pP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E7EF61D-550A-4D72-84C2-D49605BD2340}"/>
              </a:ext>
            </a:extLst>
          </p:cNvPr>
          <p:cNvPicPr>
            <a:picLocks noChangeAspect="1"/>
          </p:cNvPicPr>
          <p:nvPr/>
        </p:nvPicPr>
        <p:blipFill>
          <a:blip r:embed="rId3"/>
          <a:stretch>
            <a:fillRect/>
          </a:stretch>
        </p:blipFill>
        <p:spPr>
          <a:xfrm>
            <a:off x="3354494" y="1053750"/>
            <a:ext cx="8519305" cy="4320683"/>
          </a:xfrm>
          <a:prstGeom prst="rect">
            <a:avLst/>
          </a:prstGeom>
          <a:ln>
            <a:solidFill>
              <a:schemeClr val="tx1"/>
            </a:solidFill>
          </a:ln>
        </p:spPr>
      </p:pic>
      <p:sp>
        <p:nvSpPr>
          <p:cNvPr id="6" name="TextBox 5">
            <a:extLst>
              <a:ext uri="{FF2B5EF4-FFF2-40B4-BE49-F238E27FC236}">
                <a16:creationId xmlns:a16="http://schemas.microsoft.com/office/drawing/2014/main" id="{FB8B90AD-20AE-423D-9941-D3CC675BD267}"/>
              </a:ext>
            </a:extLst>
          </p:cNvPr>
          <p:cNvSpPr txBox="1"/>
          <p:nvPr/>
        </p:nvSpPr>
        <p:spPr>
          <a:xfrm>
            <a:off x="3354494" y="5511861"/>
            <a:ext cx="8519305" cy="58477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LEZ: Low Emissions Zone; CC: Congestion Charge; ALS: Area Licensing Scheme; ERP: Electronic Road Pricing; GPS ERP: GPS-based Road Pricing</a:t>
            </a:r>
          </a:p>
        </p:txBody>
      </p:sp>
    </p:spTree>
    <p:extLst>
      <p:ext uri="{BB962C8B-B14F-4D97-AF65-F5344CB8AC3E}">
        <p14:creationId xmlns:p14="http://schemas.microsoft.com/office/powerpoint/2010/main" val="52547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F9C-01DF-4989-B613-55B5EBE74972}"/>
              </a:ext>
            </a:extLst>
          </p:cNvPr>
          <p:cNvSpPr>
            <a:spLocks noGrp="1"/>
          </p:cNvSpPr>
          <p:nvPr>
            <p:ph type="title"/>
          </p:nvPr>
        </p:nvSpPr>
        <p:spPr/>
        <p:txBody>
          <a:bodyPr/>
          <a:lstStyle/>
          <a:p>
            <a:r>
              <a:rPr lang="en-US" dirty="0"/>
              <a:t>What We Learned: Small changes matter</a:t>
            </a:r>
          </a:p>
        </p:txBody>
      </p:sp>
      <p:sp>
        <p:nvSpPr>
          <p:cNvPr id="9" name="Text Placeholder 8">
            <a:extLst>
              <a:ext uri="{FF2B5EF4-FFF2-40B4-BE49-F238E27FC236}">
                <a16:creationId xmlns:a16="http://schemas.microsoft.com/office/drawing/2014/main" id="{E9E0D808-0448-4D99-9F4D-FF8868E4E44D}"/>
              </a:ext>
            </a:extLst>
          </p:cNvPr>
          <p:cNvSpPr>
            <a:spLocks noGrp="1"/>
          </p:cNvSpPr>
          <p:nvPr>
            <p:ph type="body" idx="1"/>
          </p:nvPr>
        </p:nvSpPr>
        <p:spPr>
          <a:xfrm>
            <a:off x="318201" y="2057399"/>
            <a:ext cx="10671848" cy="1371601"/>
          </a:xfrm>
        </p:spPr>
        <p:txBody>
          <a:bodyPr/>
          <a:lstStyle/>
          <a:p>
            <a:pPr marL="203200" indent="0">
              <a:buNone/>
            </a:pPr>
            <a:r>
              <a:rPr lang="en-US" sz="4400" dirty="0">
                <a:latin typeface="Trebuchet MS" panose="020B0603020202020204" pitchFamily="34" charset="0"/>
                <a:cs typeface="Calibri" panose="020F0502020204030204" pitchFamily="34" charset="0"/>
              </a:rPr>
              <a:t>In 2008, a 3% decline in vehicle miles led to a 30% decline in traffic congestion in Portland.</a:t>
            </a:r>
          </a:p>
        </p:txBody>
      </p:sp>
      <p:sp>
        <p:nvSpPr>
          <p:cNvPr id="3" name="TextBox 2">
            <a:extLst>
              <a:ext uri="{FF2B5EF4-FFF2-40B4-BE49-F238E27FC236}">
                <a16:creationId xmlns:a16="http://schemas.microsoft.com/office/drawing/2014/main" id="{16773F5C-9ECA-4B73-9936-FA993BA1F054}"/>
              </a:ext>
            </a:extLst>
          </p:cNvPr>
          <p:cNvSpPr txBox="1"/>
          <p:nvPr/>
        </p:nvSpPr>
        <p:spPr>
          <a:xfrm>
            <a:off x="7435850" y="5353957"/>
            <a:ext cx="4719067" cy="369332"/>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Source: Joe </a:t>
            </a:r>
            <a:r>
              <a:rPr kumimoji="0" lang="en-US" sz="1800" b="0" i="1" u="none" strike="noStrike" kern="1200" cap="none" spc="0" normalizeH="0" baseline="0" noProof="0" dirty="0" err="1">
                <a:ln>
                  <a:noFill/>
                </a:ln>
                <a:solidFill>
                  <a:srgbClr val="000000"/>
                </a:solidFill>
                <a:effectLst/>
                <a:uLnTx/>
                <a:uFillTx/>
                <a:latin typeface="Arial"/>
                <a:ea typeface="+mn-ea"/>
                <a:cs typeface="+mn-cs"/>
              </a:rPr>
              <a:t>Cortright</a:t>
            </a:r>
            <a:r>
              <a:rPr kumimoji="0" lang="en-US" sz="1800" b="0" i="1" u="none" strike="noStrike" kern="1200" cap="none" spc="0" normalizeH="0" baseline="0" noProof="0" dirty="0">
                <a:ln>
                  <a:noFill/>
                </a:ln>
                <a:solidFill>
                  <a:srgbClr val="000000"/>
                </a:solidFill>
                <a:effectLst/>
                <a:uLnTx/>
                <a:uFillTx/>
                <a:latin typeface="Arial"/>
                <a:ea typeface="+mn-ea"/>
                <a:cs typeface="+mn-cs"/>
              </a:rPr>
              <a:t>, City Observatory</a:t>
            </a:r>
          </a:p>
        </p:txBody>
      </p:sp>
    </p:spTree>
    <p:extLst>
      <p:ext uri="{BB962C8B-B14F-4D97-AF65-F5344CB8AC3E}">
        <p14:creationId xmlns:p14="http://schemas.microsoft.com/office/powerpoint/2010/main" val="198631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C9BE-4795-4967-BCD9-39D207D6AEAB}"/>
              </a:ext>
            </a:extLst>
          </p:cNvPr>
          <p:cNvSpPr>
            <a:spLocks noGrp="1"/>
          </p:cNvSpPr>
          <p:nvPr>
            <p:ph type="title"/>
          </p:nvPr>
        </p:nvSpPr>
        <p:spPr/>
        <p:txBody>
          <a:bodyPr/>
          <a:lstStyle/>
          <a:p>
            <a:r>
              <a:rPr lang="en-US" dirty="0"/>
              <a:t>What We Learned: Transit is key</a:t>
            </a:r>
          </a:p>
        </p:txBody>
      </p:sp>
      <p:pic>
        <p:nvPicPr>
          <p:cNvPr id="7" name="Picture 6">
            <a:extLst>
              <a:ext uri="{FF2B5EF4-FFF2-40B4-BE49-F238E27FC236}">
                <a16:creationId xmlns:a16="http://schemas.microsoft.com/office/drawing/2014/main" id="{5326A9E7-A3DA-49BC-842B-687DA718C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099" y="1223883"/>
            <a:ext cx="6743700" cy="4358116"/>
          </a:xfrm>
          <a:prstGeom prst="rect">
            <a:avLst/>
          </a:prstGeom>
        </p:spPr>
      </p:pic>
      <p:pic>
        <p:nvPicPr>
          <p:cNvPr id="4" name="Picture 3">
            <a:extLst>
              <a:ext uri="{FF2B5EF4-FFF2-40B4-BE49-F238E27FC236}">
                <a16:creationId xmlns:a16="http://schemas.microsoft.com/office/drawing/2014/main" id="{CDC83416-B3DB-40DA-BAA5-1CE80AF634BD}"/>
              </a:ext>
            </a:extLst>
          </p:cNvPr>
          <p:cNvPicPr>
            <a:picLocks noChangeAspect="1"/>
          </p:cNvPicPr>
          <p:nvPr/>
        </p:nvPicPr>
        <p:blipFill>
          <a:blip r:embed="rId3"/>
          <a:stretch>
            <a:fillRect/>
          </a:stretch>
        </p:blipFill>
        <p:spPr>
          <a:xfrm>
            <a:off x="318201" y="1541761"/>
            <a:ext cx="5704065" cy="133447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6D131F07-0D28-4A6C-B094-4944B708B763}"/>
              </a:ext>
            </a:extLst>
          </p:cNvPr>
          <p:cNvPicPr>
            <a:picLocks noChangeAspect="1"/>
          </p:cNvPicPr>
          <p:nvPr/>
        </p:nvPicPr>
        <p:blipFill>
          <a:blip r:embed="rId4"/>
          <a:stretch>
            <a:fillRect/>
          </a:stretch>
        </p:blipFill>
        <p:spPr>
          <a:xfrm>
            <a:off x="318201" y="3286305"/>
            <a:ext cx="5752202" cy="773724"/>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229D5637-B95C-4B3B-9580-E619F2839437}"/>
              </a:ext>
            </a:extLst>
          </p:cNvPr>
          <p:cNvPicPr>
            <a:picLocks noChangeAspect="1"/>
          </p:cNvPicPr>
          <p:nvPr/>
        </p:nvPicPr>
        <p:blipFill>
          <a:blip r:embed="rId5"/>
          <a:stretch>
            <a:fillRect/>
          </a:stretch>
        </p:blipFill>
        <p:spPr>
          <a:xfrm>
            <a:off x="318200" y="4610987"/>
            <a:ext cx="5752203" cy="7052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241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0E45-8618-48BD-A024-43DA4D08BBC9}"/>
              </a:ext>
            </a:extLst>
          </p:cNvPr>
          <p:cNvSpPr>
            <a:spLocks noGrp="1"/>
          </p:cNvSpPr>
          <p:nvPr>
            <p:ph type="title"/>
          </p:nvPr>
        </p:nvSpPr>
        <p:spPr/>
        <p:txBody>
          <a:bodyPr/>
          <a:lstStyle/>
          <a:p>
            <a:r>
              <a:rPr lang="en-US" dirty="0"/>
              <a:t>What We Learned: Each place is unique</a:t>
            </a:r>
          </a:p>
        </p:txBody>
      </p:sp>
      <p:pic>
        <p:nvPicPr>
          <p:cNvPr id="11" name="Picture 10">
            <a:extLst>
              <a:ext uri="{FF2B5EF4-FFF2-40B4-BE49-F238E27FC236}">
                <a16:creationId xmlns:a16="http://schemas.microsoft.com/office/drawing/2014/main" id="{CFD71AE3-1798-4C62-93B8-8040302EB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349" y="813814"/>
            <a:ext cx="9316920" cy="5228636"/>
          </a:xfrm>
          <a:prstGeom prst="rect">
            <a:avLst/>
          </a:prstGeom>
        </p:spPr>
      </p:pic>
    </p:spTree>
    <p:extLst>
      <p:ext uri="{BB962C8B-B14F-4D97-AF65-F5344CB8AC3E}">
        <p14:creationId xmlns:p14="http://schemas.microsoft.com/office/powerpoint/2010/main" val="393891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9861-CB48-477E-9EBD-CA5C5F20619D}"/>
              </a:ext>
            </a:extLst>
          </p:cNvPr>
          <p:cNvSpPr>
            <a:spLocks noGrp="1"/>
          </p:cNvSpPr>
          <p:nvPr>
            <p:ph type="title"/>
          </p:nvPr>
        </p:nvSpPr>
        <p:spPr/>
        <p:txBody>
          <a:bodyPr/>
          <a:lstStyle/>
          <a:p>
            <a:r>
              <a:rPr lang="en-US" dirty="0"/>
              <a:t>Challenges to pricing in Portland</a:t>
            </a:r>
          </a:p>
        </p:txBody>
      </p:sp>
      <p:sp>
        <p:nvSpPr>
          <p:cNvPr id="3" name="Text Placeholder 2">
            <a:extLst>
              <a:ext uri="{FF2B5EF4-FFF2-40B4-BE49-F238E27FC236}">
                <a16:creationId xmlns:a16="http://schemas.microsoft.com/office/drawing/2014/main" id="{56D8BF4E-647C-449D-85A8-8BC0042C1154}"/>
              </a:ext>
            </a:extLst>
          </p:cNvPr>
          <p:cNvSpPr>
            <a:spLocks noGrp="1"/>
          </p:cNvSpPr>
          <p:nvPr>
            <p:ph type="body" idx="1"/>
          </p:nvPr>
        </p:nvSpPr>
        <p:spPr>
          <a:xfrm>
            <a:off x="503062" y="932573"/>
            <a:ext cx="4205125" cy="4750499"/>
          </a:xfrm>
        </p:spPr>
        <p:txBody>
          <a:bodyPr anchor="ctr"/>
          <a:lstStyle/>
          <a:p>
            <a:pPr marL="203200" indent="0">
              <a:buNone/>
            </a:pPr>
            <a:r>
              <a:rPr lang="en-US" sz="2400" dirty="0">
                <a:latin typeface="Trebuchet MS" panose="020B0603020202020204" pitchFamily="34" charset="0"/>
                <a:cs typeface="Calibri" panose="020F0502020204030204" pitchFamily="34" charset="0"/>
              </a:rPr>
              <a:t>Gentrification and displacement</a:t>
            </a:r>
          </a:p>
          <a:p>
            <a:pPr marL="203200" indent="0">
              <a:buNone/>
            </a:pPr>
            <a:endParaRPr lang="en-US" sz="2400" dirty="0">
              <a:latin typeface="Trebuchet MS" panose="020B0603020202020204" pitchFamily="34" charset="0"/>
              <a:cs typeface="Calibri" panose="020F0502020204030204" pitchFamily="34" charset="0"/>
            </a:endParaRPr>
          </a:p>
          <a:p>
            <a:pPr marL="203200" indent="0">
              <a:buNone/>
            </a:pPr>
            <a:r>
              <a:rPr lang="en-US" sz="2400" dirty="0">
                <a:latin typeface="Trebuchet MS" panose="020B0603020202020204" pitchFamily="34" charset="0"/>
                <a:cs typeface="Calibri" panose="020F0502020204030204" pitchFamily="34" charset="0"/>
              </a:rPr>
              <a:t>65% of peak car commuters to central city are medium or low income</a:t>
            </a:r>
          </a:p>
          <a:p>
            <a:pPr marL="203200" indent="0">
              <a:buNone/>
            </a:pPr>
            <a:endParaRPr lang="en-US" sz="2400" dirty="0">
              <a:latin typeface="Trebuchet MS" panose="020B0603020202020204" pitchFamily="34" charset="0"/>
              <a:cs typeface="Calibri" panose="020F0502020204030204" pitchFamily="34" charset="0"/>
            </a:endParaRPr>
          </a:p>
          <a:p>
            <a:pPr marL="203200" indent="0">
              <a:buNone/>
            </a:pPr>
            <a:r>
              <a:rPr lang="en-US" sz="2400" dirty="0">
                <a:latin typeface="Trebuchet MS" panose="020B0603020202020204" pitchFamily="34" charset="0"/>
                <a:cs typeface="Calibri" panose="020F0502020204030204" pitchFamily="34" charset="0"/>
              </a:rPr>
              <a:t>For many people cars are the immediate solution</a:t>
            </a:r>
          </a:p>
          <a:p>
            <a:pPr marL="203200" indent="0">
              <a:buNone/>
            </a:pPr>
            <a:endParaRPr lang="en-US" sz="2400" dirty="0">
              <a:latin typeface="Trebuchet MS" panose="020B0603020202020204" pitchFamily="34" charset="0"/>
              <a:cs typeface="Calibri" panose="020F0502020204030204" pitchFamily="34" charset="0"/>
            </a:endParaRPr>
          </a:p>
          <a:p>
            <a:pPr marL="203200" indent="0">
              <a:buNone/>
            </a:pPr>
            <a:r>
              <a:rPr lang="en-US" sz="2400" dirty="0">
                <a:latin typeface="Trebuchet MS" panose="020B0603020202020204" pitchFamily="34" charset="0"/>
                <a:cs typeface="Calibri" panose="020F0502020204030204" pitchFamily="34" charset="0"/>
              </a:rPr>
              <a:t>Oregon constitutional restrictions on revenue</a:t>
            </a:r>
          </a:p>
        </p:txBody>
      </p:sp>
      <p:pic>
        <p:nvPicPr>
          <p:cNvPr id="7" name="Picture 6">
            <a:extLst>
              <a:ext uri="{FF2B5EF4-FFF2-40B4-BE49-F238E27FC236}">
                <a16:creationId xmlns:a16="http://schemas.microsoft.com/office/drawing/2014/main" id="{514A2338-4607-407A-B592-EE19ED9A4E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113" y="1079547"/>
            <a:ext cx="6684825" cy="4456550"/>
          </a:xfrm>
          <a:prstGeom prst="rect">
            <a:avLst/>
          </a:prstGeom>
        </p:spPr>
      </p:pic>
    </p:spTree>
    <p:extLst>
      <p:ext uri="{BB962C8B-B14F-4D97-AF65-F5344CB8AC3E}">
        <p14:creationId xmlns:p14="http://schemas.microsoft.com/office/powerpoint/2010/main" val="164489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39EF-AF49-4A46-9CF5-367F5CFB6103}"/>
              </a:ext>
            </a:extLst>
          </p:cNvPr>
          <p:cNvSpPr>
            <a:spLocks noGrp="1"/>
          </p:cNvSpPr>
          <p:nvPr>
            <p:ph type="title"/>
          </p:nvPr>
        </p:nvSpPr>
        <p:spPr/>
        <p:txBody>
          <a:bodyPr/>
          <a:lstStyle/>
          <a:p>
            <a:r>
              <a:rPr lang="en-US" dirty="0"/>
              <a:t>What We Learned: It’s hard</a:t>
            </a:r>
          </a:p>
        </p:txBody>
      </p:sp>
      <p:sp>
        <p:nvSpPr>
          <p:cNvPr id="3" name="Text Placeholder 2">
            <a:extLst>
              <a:ext uri="{FF2B5EF4-FFF2-40B4-BE49-F238E27FC236}">
                <a16:creationId xmlns:a16="http://schemas.microsoft.com/office/drawing/2014/main" id="{6DD7B3E9-89BD-402A-80FE-E532AF48A461}"/>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080E10E5-8341-4F17-A944-0F854C194580}"/>
              </a:ext>
            </a:extLst>
          </p:cNvPr>
          <p:cNvPicPr>
            <a:picLocks noChangeAspect="1"/>
          </p:cNvPicPr>
          <p:nvPr/>
        </p:nvPicPr>
        <p:blipFill rotWithShape="1">
          <a:blip r:embed="rId3">
            <a:extLst>
              <a:ext uri="{28A0092B-C50C-407E-A947-70E740481C1C}">
                <a14:useLocalDpi xmlns:a14="http://schemas.microsoft.com/office/drawing/2010/main" val="0"/>
              </a:ext>
            </a:extLst>
          </a:blip>
          <a:srcRect l="20687" t="1875"/>
          <a:stretch/>
        </p:blipFill>
        <p:spPr>
          <a:xfrm>
            <a:off x="0" y="1097280"/>
            <a:ext cx="9859843" cy="6858000"/>
          </a:xfrm>
          <a:prstGeom prst="rect">
            <a:avLst/>
          </a:prstGeom>
        </p:spPr>
      </p:pic>
      <p:pic>
        <p:nvPicPr>
          <p:cNvPr id="11" name="Picture 10">
            <a:extLst>
              <a:ext uri="{FF2B5EF4-FFF2-40B4-BE49-F238E27FC236}">
                <a16:creationId xmlns:a16="http://schemas.microsoft.com/office/drawing/2014/main" id="{6714FB07-F2B0-4839-9B63-AA3C4429BF33}"/>
              </a:ext>
            </a:extLst>
          </p:cNvPr>
          <p:cNvPicPr>
            <a:picLocks noChangeAspect="1"/>
          </p:cNvPicPr>
          <p:nvPr/>
        </p:nvPicPr>
        <p:blipFill rotWithShape="1">
          <a:blip r:embed="rId4">
            <a:extLst>
              <a:ext uri="{28A0092B-C50C-407E-A947-70E740481C1C}">
                <a14:useLocalDpi xmlns:a14="http://schemas.microsoft.com/office/drawing/2010/main" val="0"/>
              </a:ext>
            </a:extLst>
          </a:blip>
          <a:srcRect l="15909" t="1" r="36932" b="-1"/>
          <a:stretch/>
        </p:blipFill>
        <p:spPr>
          <a:xfrm>
            <a:off x="7255725" y="1097280"/>
            <a:ext cx="4936275" cy="6858000"/>
          </a:xfrm>
          <a:prstGeom prst="rect">
            <a:avLst/>
          </a:prstGeom>
        </p:spPr>
      </p:pic>
    </p:spTree>
    <p:extLst>
      <p:ext uri="{BB962C8B-B14F-4D97-AF65-F5344CB8AC3E}">
        <p14:creationId xmlns:p14="http://schemas.microsoft.com/office/powerpoint/2010/main" val="26596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61FA-F8DA-4F0A-B2DE-426E309D4F5A}"/>
              </a:ext>
            </a:extLst>
          </p:cNvPr>
          <p:cNvSpPr>
            <a:spLocks noGrp="1"/>
          </p:cNvSpPr>
          <p:nvPr>
            <p:ph type="title"/>
          </p:nvPr>
        </p:nvSpPr>
        <p:spPr>
          <a:xfrm>
            <a:off x="342583" y="263336"/>
            <a:ext cx="11011216" cy="540128"/>
          </a:xfrm>
        </p:spPr>
        <p:txBody>
          <a:bodyPr/>
          <a:lstStyle/>
          <a:p>
            <a:endParaRPr lang="en-US"/>
          </a:p>
        </p:txBody>
      </p:sp>
      <p:sp>
        <p:nvSpPr>
          <p:cNvPr id="3" name="Text Placeholder 2">
            <a:extLst>
              <a:ext uri="{FF2B5EF4-FFF2-40B4-BE49-F238E27FC236}">
                <a16:creationId xmlns:a16="http://schemas.microsoft.com/office/drawing/2014/main" id="{CEF2573D-E027-49D4-B331-0FE9480C6274}"/>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C31D8FAF-FCA5-46C6-B6A7-8E9003F403CE}"/>
              </a:ext>
            </a:extLst>
          </p:cNvPr>
          <p:cNvPicPr>
            <a:picLocks noChangeAspect="1"/>
          </p:cNvPicPr>
          <p:nvPr/>
        </p:nvPicPr>
        <p:blipFill>
          <a:blip r:embed="rId3"/>
          <a:stretch>
            <a:fillRect/>
          </a:stretch>
        </p:blipFill>
        <p:spPr>
          <a:xfrm>
            <a:off x="342583" y="167961"/>
            <a:ext cx="11363325" cy="5791200"/>
          </a:xfrm>
          <a:prstGeom prst="rect">
            <a:avLst/>
          </a:prstGeom>
        </p:spPr>
      </p:pic>
    </p:spTree>
    <p:extLst>
      <p:ext uri="{BB962C8B-B14F-4D97-AF65-F5344CB8AC3E}">
        <p14:creationId xmlns:p14="http://schemas.microsoft.com/office/powerpoint/2010/main" val="36010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itle 6"/>
          <p:cNvSpPr>
            <a:spLocks noGrp="1"/>
          </p:cNvSpPr>
          <p:nvPr>
            <p:ph type="title"/>
          </p:nvPr>
        </p:nvSpPr>
        <p:spPr/>
        <p:txBody>
          <a:bodyPr/>
          <a:lstStyle/>
          <a:p>
            <a:r>
              <a:rPr lang="en-US" dirty="0">
                <a:solidFill>
                  <a:srgbClr val="4D4D4F"/>
                </a:solidFill>
                <a:latin typeface="Trebuchet MS" panose="020B0603020202020204" pitchFamily="34" charset="0"/>
              </a:rPr>
              <a:t>Moving to our Future: Transportation Justice</a:t>
            </a:r>
            <a:endParaRPr lang="en-US" i="1" dirty="0">
              <a:latin typeface="Trebuchet MS" panose="020B0603020202020204" pitchFamily="34" charset="0"/>
            </a:endParaRPr>
          </a:p>
        </p:txBody>
      </p:sp>
      <p:sp>
        <p:nvSpPr>
          <p:cNvPr id="8" name="Content Placeholder 2">
            <a:extLst>
              <a:ext uri="{FF2B5EF4-FFF2-40B4-BE49-F238E27FC236}">
                <a16:creationId xmlns:a16="http://schemas.microsoft.com/office/drawing/2014/main" id="{E55A54F7-659A-4B05-8D4D-A463A024B5FA}"/>
              </a:ext>
            </a:extLst>
          </p:cNvPr>
          <p:cNvSpPr txBox="1">
            <a:spLocks/>
          </p:cNvSpPr>
          <p:nvPr/>
        </p:nvSpPr>
        <p:spPr>
          <a:xfrm>
            <a:off x="446910" y="1192752"/>
            <a:ext cx="5985063" cy="4472495"/>
          </a:xfrm>
          <a:prstGeom prst="rect">
            <a:avLst/>
          </a:prstGeom>
        </p:spPr>
        <p:txBody>
          <a:bodyPr>
            <a:normAutofit/>
          </a:bodyPr>
          <a:lst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charset="0"/>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charset="0"/>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1000" b="0" i="0" u="none" strike="noStrike" kern="1200" cap="none" spc="0" normalizeH="0" baseline="0" noProof="0" dirty="0">
              <a:ln>
                <a:noFill/>
              </a:ln>
              <a:solidFill>
                <a:srgbClr val="4D4D4F"/>
              </a:solidFill>
              <a:effectLst/>
              <a:uLnTx/>
              <a:uFillTx/>
              <a:latin typeface="Calibri"/>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1100" b="0" i="0" u="none" strike="noStrike" kern="1200" cap="none" spc="0" normalizeH="0" baseline="0" noProof="0" dirty="0">
              <a:ln>
                <a:noFill/>
              </a:ln>
              <a:solidFill>
                <a:srgbClr val="4D4D4F"/>
              </a:solidFill>
              <a:effectLst/>
              <a:uLnTx/>
              <a:uFillTx/>
              <a:latin typeface="Calibri"/>
              <a:ea typeface="MS PGothic" charset="0"/>
            </a:endParaRPr>
          </a:p>
        </p:txBody>
      </p:sp>
      <p:sp>
        <p:nvSpPr>
          <p:cNvPr id="2" name="Rectangle 1">
            <a:extLst>
              <a:ext uri="{FF2B5EF4-FFF2-40B4-BE49-F238E27FC236}">
                <a16:creationId xmlns:a16="http://schemas.microsoft.com/office/drawing/2014/main" id="{A74EF9E4-782D-42FA-A6A0-1D42C310585C}"/>
              </a:ext>
            </a:extLst>
          </p:cNvPr>
          <p:cNvSpPr/>
          <p:nvPr/>
        </p:nvSpPr>
        <p:spPr>
          <a:xfrm>
            <a:off x="446911" y="1744133"/>
            <a:ext cx="341389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Calibri" panose="020F0502020204030204" pitchFamily="34" charset="0"/>
              </a:rPr>
              <a:t>Will it reduce carbon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Calibri" panose="020F0502020204030204" pitchFamily="34" charset="0"/>
              </a:rPr>
              <a:t>Will it help advance equity and address structural racism?</a:t>
            </a:r>
          </a:p>
        </p:txBody>
      </p:sp>
      <p:pic>
        <p:nvPicPr>
          <p:cNvPr id="4" name="Picture 3">
            <a:extLst>
              <a:ext uri="{FF2B5EF4-FFF2-40B4-BE49-F238E27FC236}">
                <a16:creationId xmlns:a16="http://schemas.microsoft.com/office/drawing/2014/main" id="{10E15DAF-E7AD-407F-913E-5C157054D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749" y="813814"/>
            <a:ext cx="7612050" cy="5066771"/>
          </a:xfrm>
          <a:prstGeom prst="rect">
            <a:avLst/>
          </a:prstGeom>
        </p:spPr>
      </p:pic>
    </p:spTree>
    <p:extLst>
      <p:ext uri="{BB962C8B-B14F-4D97-AF65-F5344CB8AC3E}">
        <p14:creationId xmlns:p14="http://schemas.microsoft.com/office/powerpoint/2010/main" val="42997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C6B5-9793-4BC7-BB1F-04E5971E176D}"/>
              </a:ext>
            </a:extLst>
          </p:cNvPr>
          <p:cNvSpPr>
            <a:spLocks noGrp="1"/>
          </p:cNvSpPr>
          <p:nvPr>
            <p:ph type="title"/>
          </p:nvPr>
        </p:nvSpPr>
        <p:spPr/>
        <p:txBody>
          <a:bodyPr/>
          <a:lstStyle/>
          <a:p>
            <a:r>
              <a:rPr lang="en-US" dirty="0"/>
              <a:t>Why We’re Here</a:t>
            </a:r>
          </a:p>
        </p:txBody>
      </p:sp>
      <p:sp>
        <p:nvSpPr>
          <p:cNvPr id="3" name="Text Placeholder 2">
            <a:extLst>
              <a:ext uri="{FF2B5EF4-FFF2-40B4-BE49-F238E27FC236}">
                <a16:creationId xmlns:a16="http://schemas.microsoft.com/office/drawing/2014/main" id="{5ADB30E5-D110-4739-8ECF-133B20137838}"/>
              </a:ext>
            </a:extLst>
          </p:cNvPr>
          <p:cNvSpPr>
            <a:spLocks noGrp="1"/>
          </p:cNvSpPr>
          <p:nvPr>
            <p:ph type="body" idx="1"/>
          </p:nvPr>
        </p:nvSpPr>
        <p:spPr>
          <a:xfrm>
            <a:off x="318201" y="1012372"/>
            <a:ext cx="4724062" cy="4083440"/>
          </a:xfrm>
        </p:spPr>
        <p:txBody>
          <a:bodyPr/>
          <a:lstStyle/>
          <a:p>
            <a:pPr>
              <a:lnSpc>
                <a:spcPct val="100000"/>
              </a:lnSpc>
              <a:spcAft>
                <a:spcPts val="600"/>
              </a:spcAft>
            </a:pPr>
            <a:r>
              <a:rPr lang="en-US" sz="2400" b="1" dirty="0">
                <a:latin typeface="Trebuchet MS" panose="020B0603020202020204" pitchFamily="34" charset="0"/>
                <a:cs typeface="Calibri" panose="020F0502020204030204" pitchFamily="34" charset="0"/>
              </a:rPr>
              <a:t>Central City 2035 </a:t>
            </a:r>
            <a:r>
              <a:rPr lang="en-US" sz="2400" dirty="0">
                <a:latin typeface="Trebuchet MS" panose="020B0603020202020204" pitchFamily="34" charset="0"/>
                <a:cs typeface="Calibri" panose="020F0502020204030204" pitchFamily="34" charset="0"/>
              </a:rPr>
              <a:t>paired Rose Quarter with requirement for congestion pricing</a:t>
            </a:r>
          </a:p>
          <a:p>
            <a:pPr>
              <a:lnSpc>
                <a:spcPct val="100000"/>
              </a:lnSpc>
              <a:spcAft>
                <a:spcPts val="600"/>
              </a:spcAft>
            </a:pPr>
            <a:r>
              <a:rPr lang="en-US" sz="2400" b="1" dirty="0">
                <a:latin typeface="Trebuchet MS" panose="020B0603020202020204" pitchFamily="34" charset="0"/>
                <a:cs typeface="Calibri" panose="020F0502020204030204" pitchFamily="34" charset="0"/>
              </a:rPr>
              <a:t>November 2017, City Council Resolution</a:t>
            </a:r>
          </a:p>
          <a:p>
            <a:pPr lvl="1">
              <a:lnSpc>
                <a:spcPct val="100000"/>
              </a:lnSpc>
              <a:spcAft>
                <a:spcPts val="600"/>
              </a:spcAft>
            </a:pPr>
            <a:r>
              <a:rPr lang="en-US" sz="2400" dirty="0">
                <a:latin typeface="Trebuchet MS" panose="020B0603020202020204" pitchFamily="34" charset="0"/>
                <a:cs typeface="Calibri" panose="020F0502020204030204" pitchFamily="34" charset="0"/>
              </a:rPr>
              <a:t>Support ODOT I-5/I-205 Value Pricing</a:t>
            </a:r>
          </a:p>
          <a:p>
            <a:pPr lvl="1">
              <a:lnSpc>
                <a:spcPct val="100000"/>
              </a:lnSpc>
              <a:spcAft>
                <a:spcPts val="600"/>
              </a:spcAft>
            </a:pPr>
            <a:r>
              <a:rPr lang="en-US" sz="2400" dirty="0">
                <a:latin typeface="Trebuchet MS" panose="020B0603020202020204" pitchFamily="34" charset="0"/>
                <a:cs typeface="Calibri" panose="020F0502020204030204" pitchFamily="34" charset="0"/>
              </a:rPr>
              <a:t>Research best practices for city-led congestion pricing</a:t>
            </a:r>
          </a:p>
          <a:p>
            <a:pPr>
              <a:lnSpc>
                <a:spcPct val="100000"/>
              </a:lnSpc>
            </a:pPr>
            <a:r>
              <a:rPr lang="en-US" sz="2400" b="1" dirty="0">
                <a:latin typeface="Trebuchet MS" panose="020B0603020202020204" pitchFamily="34" charset="0"/>
                <a:cs typeface="Calibri" panose="020F0502020204030204" pitchFamily="34" charset="0"/>
              </a:rPr>
              <a:t>Report back to City Council</a:t>
            </a:r>
          </a:p>
        </p:txBody>
      </p:sp>
      <p:pic>
        <p:nvPicPr>
          <p:cNvPr id="5" name="Picture 4">
            <a:extLst>
              <a:ext uri="{FF2B5EF4-FFF2-40B4-BE49-F238E27FC236}">
                <a16:creationId xmlns:a16="http://schemas.microsoft.com/office/drawing/2014/main" id="{A04F38DC-652B-4DCE-9603-FF45E424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61" y="1690760"/>
            <a:ext cx="6383382" cy="3191691"/>
          </a:xfrm>
          <a:prstGeom prst="rect">
            <a:avLst/>
          </a:prstGeom>
        </p:spPr>
      </p:pic>
    </p:spTree>
    <p:extLst>
      <p:ext uri="{BB962C8B-B14F-4D97-AF65-F5344CB8AC3E}">
        <p14:creationId xmlns:p14="http://schemas.microsoft.com/office/powerpoint/2010/main" val="181740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F9C-01DF-4989-B613-55B5EBE74972}"/>
              </a:ext>
            </a:extLst>
          </p:cNvPr>
          <p:cNvSpPr>
            <a:spLocks noGrp="1"/>
          </p:cNvSpPr>
          <p:nvPr>
            <p:ph type="title"/>
          </p:nvPr>
        </p:nvSpPr>
        <p:spPr/>
        <p:txBody>
          <a:bodyPr/>
          <a:lstStyle/>
          <a:p>
            <a:r>
              <a:rPr lang="en-US" dirty="0"/>
              <a:t>What is Congestion Pricing? Examples</a:t>
            </a:r>
          </a:p>
        </p:txBody>
      </p:sp>
      <p:sp>
        <p:nvSpPr>
          <p:cNvPr id="9" name="Text Placeholder 8">
            <a:extLst>
              <a:ext uri="{FF2B5EF4-FFF2-40B4-BE49-F238E27FC236}">
                <a16:creationId xmlns:a16="http://schemas.microsoft.com/office/drawing/2014/main" id="{071D84F0-3DD6-471E-88C9-3B6FC55CD93F}"/>
              </a:ext>
            </a:extLst>
          </p:cNvPr>
          <p:cNvSpPr>
            <a:spLocks noGrp="1"/>
          </p:cNvSpPr>
          <p:nvPr>
            <p:ph type="body" idx="1"/>
          </p:nvPr>
        </p:nvSpPr>
        <p:spPr/>
        <p:txBody>
          <a:bodyPr/>
          <a:lstStyle/>
          <a:p>
            <a:pPr marL="203200" indent="0">
              <a:buNone/>
            </a:pPr>
            <a:endParaRPr lang="en-US" dirty="0"/>
          </a:p>
        </p:txBody>
      </p:sp>
      <p:pic>
        <p:nvPicPr>
          <p:cNvPr id="11" name="Picture 10">
            <a:extLst>
              <a:ext uri="{FF2B5EF4-FFF2-40B4-BE49-F238E27FC236}">
                <a16:creationId xmlns:a16="http://schemas.microsoft.com/office/drawing/2014/main" id="{A7F5133A-2AA4-4F67-AC6C-25910ACA2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28463"/>
            <a:ext cx="5450085" cy="3060432"/>
          </a:xfrm>
          <a:prstGeom prst="rect">
            <a:avLst/>
          </a:prstGeom>
        </p:spPr>
      </p:pic>
      <p:pic>
        <p:nvPicPr>
          <p:cNvPr id="19" name="Picture 18">
            <a:extLst>
              <a:ext uri="{FF2B5EF4-FFF2-40B4-BE49-F238E27FC236}">
                <a16:creationId xmlns:a16="http://schemas.microsoft.com/office/drawing/2014/main" id="{5F4805C9-EFAB-4240-BC77-6F74D084F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89359"/>
            <a:ext cx="5450085" cy="2502758"/>
          </a:xfrm>
          <a:prstGeom prst="rect">
            <a:avLst/>
          </a:prstGeom>
        </p:spPr>
      </p:pic>
      <p:pic>
        <p:nvPicPr>
          <p:cNvPr id="15" name="Picture 14">
            <a:extLst>
              <a:ext uri="{FF2B5EF4-FFF2-40B4-BE49-F238E27FC236}">
                <a16:creationId xmlns:a16="http://schemas.microsoft.com/office/drawing/2014/main" id="{C6D32F2A-308E-4856-986F-72BC3C4FC5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452" t="-578" r="-5252" b="578"/>
          <a:stretch/>
        </p:blipFill>
        <p:spPr>
          <a:xfrm>
            <a:off x="5450082" y="728463"/>
            <a:ext cx="4479484" cy="3657847"/>
          </a:xfrm>
          <a:prstGeom prst="rect">
            <a:avLst/>
          </a:prstGeom>
        </p:spPr>
      </p:pic>
      <p:pic>
        <p:nvPicPr>
          <p:cNvPr id="13" name="Picture 12">
            <a:extLst>
              <a:ext uri="{FF2B5EF4-FFF2-40B4-BE49-F238E27FC236}">
                <a16:creationId xmlns:a16="http://schemas.microsoft.com/office/drawing/2014/main" id="{6CF0374A-8C0D-4B09-B992-E5DFB31BEE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0401" y="715660"/>
            <a:ext cx="2641600" cy="3670650"/>
          </a:xfrm>
          <a:prstGeom prst="rect">
            <a:avLst/>
          </a:prstGeom>
        </p:spPr>
      </p:pic>
      <p:pic>
        <p:nvPicPr>
          <p:cNvPr id="25" name="Picture 24">
            <a:extLst>
              <a:ext uri="{FF2B5EF4-FFF2-40B4-BE49-F238E27FC236}">
                <a16:creationId xmlns:a16="http://schemas.microsoft.com/office/drawing/2014/main" id="{596D3F36-528E-4790-8E48-1E3274BAA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0083" y="3674710"/>
            <a:ext cx="6741917" cy="2396332"/>
          </a:xfrm>
          <a:prstGeom prst="rect">
            <a:avLst/>
          </a:prstGeom>
        </p:spPr>
      </p:pic>
    </p:spTree>
    <p:extLst>
      <p:ext uri="{BB962C8B-B14F-4D97-AF65-F5344CB8AC3E}">
        <p14:creationId xmlns:p14="http://schemas.microsoft.com/office/powerpoint/2010/main" val="395911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1F52-A097-45F0-A8AC-5F6735149C1E}"/>
              </a:ext>
            </a:extLst>
          </p:cNvPr>
          <p:cNvSpPr>
            <a:spLocks noGrp="1"/>
          </p:cNvSpPr>
          <p:nvPr>
            <p:ph type="title"/>
          </p:nvPr>
        </p:nvSpPr>
        <p:spPr/>
        <p:txBody>
          <a:bodyPr/>
          <a:lstStyle/>
          <a:p>
            <a:r>
              <a:rPr lang="en-US" dirty="0"/>
              <a:t>Proposal/Pricing for Equitable Mobility – Three types</a:t>
            </a:r>
          </a:p>
        </p:txBody>
      </p:sp>
      <p:sp>
        <p:nvSpPr>
          <p:cNvPr id="3" name="Text Placeholder 2">
            <a:extLst>
              <a:ext uri="{FF2B5EF4-FFF2-40B4-BE49-F238E27FC236}">
                <a16:creationId xmlns:a16="http://schemas.microsoft.com/office/drawing/2014/main" id="{DF4CD606-F91C-42D1-A379-619D0AB17211}"/>
              </a:ext>
            </a:extLst>
          </p:cNvPr>
          <p:cNvSpPr>
            <a:spLocks noGrp="1"/>
          </p:cNvSpPr>
          <p:nvPr>
            <p:ph type="body" idx="1"/>
          </p:nvPr>
        </p:nvSpPr>
        <p:spPr>
          <a:xfrm>
            <a:off x="318201" y="1053929"/>
            <a:ext cx="8554282" cy="5028126"/>
          </a:xfrm>
        </p:spPr>
        <p:txBody>
          <a:bodyPr/>
          <a:lstStyle/>
          <a:p>
            <a:pPr marL="203200" indent="0">
              <a:buNone/>
            </a:pPr>
            <a:endParaRPr lang="en-US" sz="2400" dirty="0"/>
          </a:p>
          <a:p>
            <a:pPr marL="203200" indent="0">
              <a:buNone/>
            </a:pPr>
            <a:r>
              <a:rPr lang="en-US" sz="2400" b="1" dirty="0"/>
              <a:t>Type I: </a:t>
            </a:r>
            <a:r>
              <a:rPr lang="en-US" sz="2400" dirty="0"/>
              <a:t>Options for high congestion areas in Portland</a:t>
            </a:r>
          </a:p>
          <a:p>
            <a:pPr lvl="1"/>
            <a:r>
              <a:rPr lang="en-US" sz="2400" dirty="0"/>
              <a:t>Under City of Portland control</a:t>
            </a:r>
          </a:p>
          <a:p>
            <a:pPr marL="203200" indent="0">
              <a:buNone/>
            </a:pPr>
            <a:endParaRPr lang="en-US" sz="2400" dirty="0"/>
          </a:p>
          <a:p>
            <a:pPr marL="203200" indent="0">
              <a:buNone/>
            </a:pPr>
            <a:r>
              <a:rPr lang="en-US" sz="2400" b="1" dirty="0"/>
              <a:t>Type II:</a:t>
            </a:r>
            <a:r>
              <a:rPr lang="en-US" sz="2400" dirty="0"/>
              <a:t> Value Pricing/I-5 and I-205 pilots</a:t>
            </a:r>
          </a:p>
          <a:p>
            <a:pPr lvl="1"/>
            <a:r>
              <a:rPr lang="en-US" sz="2400" dirty="0"/>
              <a:t> ODOT leads</a:t>
            </a:r>
          </a:p>
          <a:p>
            <a:pPr marL="203200" indent="0">
              <a:buNone/>
            </a:pPr>
            <a:endParaRPr lang="en-US" sz="2400" dirty="0"/>
          </a:p>
          <a:p>
            <a:pPr marL="203200" indent="0">
              <a:buNone/>
            </a:pPr>
            <a:r>
              <a:rPr lang="en-US" sz="2400" b="1" dirty="0"/>
              <a:t>Type III:</a:t>
            </a:r>
            <a:r>
              <a:rPr lang="en-US" sz="2400" dirty="0"/>
              <a:t> Inter-jurisdictional systems</a:t>
            </a:r>
          </a:p>
          <a:p>
            <a:pPr lvl="1"/>
            <a:r>
              <a:rPr lang="en-US" sz="2400" dirty="0"/>
              <a:t>  Metro leads policy analysis, implementation TBD</a:t>
            </a:r>
          </a:p>
        </p:txBody>
      </p:sp>
    </p:spTree>
    <p:extLst>
      <p:ext uri="{BB962C8B-B14F-4D97-AF65-F5344CB8AC3E}">
        <p14:creationId xmlns:p14="http://schemas.microsoft.com/office/powerpoint/2010/main" val="198010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F862-E2E8-44D1-BBB8-D35D928536FE}"/>
              </a:ext>
            </a:extLst>
          </p:cNvPr>
          <p:cNvSpPr>
            <a:spLocks noGrp="1"/>
          </p:cNvSpPr>
          <p:nvPr>
            <p:ph type="title"/>
          </p:nvPr>
        </p:nvSpPr>
        <p:spPr/>
        <p:txBody>
          <a:bodyPr/>
          <a:lstStyle/>
          <a:p>
            <a:r>
              <a:rPr lang="en-US" dirty="0"/>
              <a:t>Type I: High Congestion Areas in Portland</a:t>
            </a:r>
          </a:p>
        </p:txBody>
      </p:sp>
      <p:sp>
        <p:nvSpPr>
          <p:cNvPr id="3" name="Text Placeholder 2">
            <a:extLst>
              <a:ext uri="{FF2B5EF4-FFF2-40B4-BE49-F238E27FC236}">
                <a16:creationId xmlns:a16="http://schemas.microsoft.com/office/drawing/2014/main" id="{3D7A333F-FA9E-4040-8E68-61022C0D2C9C}"/>
              </a:ext>
            </a:extLst>
          </p:cNvPr>
          <p:cNvSpPr>
            <a:spLocks noGrp="1"/>
          </p:cNvSpPr>
          <p:nvPr>
            <p:ph type="body" idx="1"/>
          </p:nvPr>
        </p:nvSpPr>
        <p:spPr>
          <a:xfrm>
            <a:off x="318202" y="1293686"/>
            <a:ext cx="3905456" cy="4750499"/>
          </a:xfrm>
        </p:spPr>
        <p:txBody>
          <a:bodyPr/>
          <a:lstStyle/>
          <a:p>
            <a:pPr marL="203200" indent="0">
              <a:buNone/>
            </a:pPr>
            <a:endParaRPr lang="en-US" sz="2400" dirty="0"/>
          </a:p>
          <a:p>
            <a:pPr marL="203200" indent="0">
              <a:buNone/>
            </a:pPr>
            <a:r>
              <a:rPr lang="en-US" sz="2400" dirty="0"/>
              <a:t>Examples:</a:t>
            </a:r>
          </a:p>
          <a:p>
            <a:pPr marL="203200" indent="0">
              <a:buNone/>
            </a:pPr>
            <a:endParaRPr lang="en-US" sz="2400" dirty="0"/>
          </a:p>
          <a:p>
            <a:r>
              <a:rPr lang="en-US" sz="2400" dirty="0"/>
              <a:t>Dynamic parking</a:t>
            </a:r>
          </a:p>
          <a:p>
            <a:r>
              <a:rPr lang="en-US" sz="2400" dirty="0"/>
              <a:t>Private-for-hire fleet management</a:t>
            </a:r>
          </a:p>
          <a:p>
            <a:r>
              <a:rPr lang="en-US" sz="2400" dirty="0"/>
              <a:t>High Occupancy Vehicle prioritization</a:t>
            </a:r>
          </a:p>
          <a:p>
            <a:endParaRPr lang="en-US" dirty="0"/>
          </a:p>
        </p:txBody>
      </p:sp>
      <p:pic>
        <p:nvPicPr>
          <p:cNvPr id="5" name="Picture 4">
            <a:extLst>
              <a:ext uri="{FF2B5EF4-FFF2-40B4-BE49-F238E27FC236}">
                <a16:creationId xmlns:a16="http://schemas.microsoft.com/office/drawing/2014/main" id="{CE4D825D-6C42-49F6-A976-163AE6171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002" y="1053750"/>
            <a:ext cx="7553962" cy="4750499"/>
          </a:xfrm>
          <a:prstGeom prst="rect">
            <a:avLst/>
          </a:prstGeom>
        </p:spPr>
      </p:pic>
    </p:spTree>
    <p:extLst>
      <p:ext uri="{BB962C8B-B14F-4D97-AF65-F5344CB8AC3E}">
        <p14:creationId xmlns:p14="http://schemas.microsoft.com/office/powerpoint/2010/main" val="163121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itle 6"/>
          <p:cNvSpPr>
            <a:spLocks noGrp="1"/>
          </p:cNvSpPr>
          <p:nvPr>
            <p:ph type="title"/>
          </p:nvPr>
        </p:nvSpPr>
        <p:spPr/>
        <p:txBody>
          <a:bodyPr/>
          <a:lstStyle/>
          <a:p>
            <a:r>
              <a:rPr lang="en-US" dirty="0">
                <a:solidFill>
                  <a:srgbClr val="4D4D4F"/>
                </a:solidFill>
                <a:latin typeface="Calibri" panose="020F0502020204030204" pitchFamily="34" charset="0"/>
              </a:rPr>
              <a:t> </a:t>
            </a:r>
            <a:br>
              <a:rPr lang="en-US" dirty="0">
                <a:solidFill>
                  <a:srgbClr val="4D4D4F"/>
                </a:solidFill>
                <a:latin typeface="Calibri" panose="020F0502020204030204" pitchFamily="34" charset="0"/>
              </a:rPr>
            </a:br>
            <a:r>
              <a:rPr lang="en-US" dirty="0">
                <a:solidFill>
                  <a:srgbClr val="4D4D4F"/>
                </a:solidFill>
                <a:latin typeface="Calibri" panose="020F0502020204030204" pitchFamily="34" charset="0"/>
              </a:rPr>
              <a:t> Type II: Value Pricing </a:t>
            </a:r>
            <a:r>
              <a:rPr lang="en-US" dirty="0"/>
              <a:t>I-5 and I-205 pilots</a:t>
            </a:r>
            <a:br>
              <a:rPr lang="en-US" dirty="0"/>
            </a:br>
            <a:endParaRPr lang="en-US" dirty="0"/>
          </a:p>
        </p:txBody>
      </p:sp>
      <p:sp>
        <p:nvSpPr>
          <p:cNvPr id="8" name="Content Placeholder 2">
            <a:extLst>
              <a:ext uri="{FF2B5EF4-FFF2-40B4-BE49-F238E27FC236}">
                <a16:creationId xmlns:a16="http://schemas.microsoft.com/office/drawing/2014/main" id="{E55A54F7-659A-4B05-8D4D-A463A024B5FA}"/>
              </a:ext>
            </a:extLst>
          </p:cNvPr>
          <p:cNvSpPr txBox="1">
            <a:spLocks/>
          </p:cNvSpPr>
          <p:nvPr/>
        </p:nvSpPr>
        <p:spPr>
          <a:xfrm>
            <a:off x="416483" y="1672963"/>
            <a:ext cx="7886599" cy="3512074"/>
          </a:xfrm>
          <a:prstGeom prst="rect">
            <a:avLst/>
          </a:prstGeom>
        </p:spPr>
        <p:txBody>
          <a:bodyPr anchor="t">
            <a:normAutofit/>
          </a:bodyPr>
          <a:lst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charset="0"/>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charset="0"/>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340995" marR="0" lvl="0" indent="-340995" algn="l" defTabSz="455613"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4D4D4F"/>
                </a:solidFill>
                <a:effectLst/>
                <a:uLnTx/>
                <a:uFillTx/>
                <a:latin typeface="Trebuchet MS"/>
                <a:ea typeface="MS PGothic"/>
              </a:rPr>
              <a:t>2018 Value Pricing Policy Advisory Committee recommended moving forward with the next stage of technical analysis and engagement for pricing pilots on I-5 and I-205  </a:t>
            </a:r>
            <a:endParaRPr kumimoji="0" lang="en-US" sz="3200" b="0" i="0" u="none" strike="noStrike" kern="1200" cap="none" spc="0" normalizeH="0" baseline="0" noProof="0" dirty="0">
              <a:ln>
                <a:noFill/>
              </a:ln>
              <a:solidFill>
                <a:srgbClr val="000000"/>
              </a:solidFill>
              <a:effectLst/>
              <a:uLnTx/>
              <a:uFillTx/>
              <a:latin typeface="Arial"/>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10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rPr>
              <a:t>Formal submission to FHWA reflects city priorities</a:t>
            </a: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rPr>
              <a:t>Push for further engagement and implementation</a:t>
            </a:r>
            <a:endParaRPr kumimoji="0" lang="en-US" sz="20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0" marR="0" lvl="0" indent="0" algn="l" defTabSz="455613"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10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11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p:txBody>
      </p:sp>
      <p:pic>
        <p:nvPicPr>
          <p:cNvPr id="3" name="Picture 2">
            <a:extLst>
              <a:ext uri="{FF2B5EF4-FFF2-40B4-BE49-F238E27FC236}">
                <a16:creationId xmlns:a16="http://schemas.microsoft.com/office/drawing/2014/main" id="{4AD604DF-2B13-4DC0-B76C-1DEC21247D01}"/>
              </a:ext>
            </a:extLst>
          </p:cNvPr>
          <p:cNvPicPr>
            <a:picLocks noChangeAspect="1"/>
          </p:cNvPicPr>
          <p:nvPr/>
        </p:nvPicPr>
        <p:blipFill>
          <a:blip r:embed="rId3"/>
          <a:stretch>
            <a:fillRect/>
          </a:stretch>
        </p:blipFill>
        <p:spPr>
          <a:xfrm>
            <a:off x="8609370" y="973129"/>
            <a:ext cx="3148446" cy="4315058"/>
          </a:xfrm>
          <a:prstGeom prst="rect">
            <a:avLst/>
          </a:prstGeom>
        </p:spPr>
      </p:pic>
    </p:spTree>
    <p:extLst>
      <p:ext uri="{BB962C8B-B14F-4D97-AF65-F5344CB8AC3E}">
        <p14:creationId xmlns:p14="http://schemas.microsoft.com/office/powerpoint/2010/main" val="278945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14AA-AF63-4677-B3D2-A545FF990F54}"/>
              </a:ext>
            </a:extLst>
          </p:cNvPr>
          <p:cNvSpPr>
            <a:spLocks noGrp="1"/>
          </p:cNvSpPr>
          <p:nvPr>
            <p:ph type="title"/>
          </p:nvPr>
        </p:nvSpPr>
        <p:spPr/>
        <p:txBody>
          <a:bodyPr/>
          <a:lstStyle/>
          <a:p>
            <a:r>
              <a:rPr lang="en-US" dirty="0"/>
              <a:t>Type III: Inter-Jurisdictional Systems</a:t>
            </a:r>
          </a:p>
        </p:txBody>
      </p:sp>
      <p:sp>
        <p:nvSpPr>
          <p:cNvPr id="3" name="Text Placeholder 2">
            <a:extLst>
              <a:ext uri="{FF2B5EF4-FFF2-40B4-BE49-F238E27FC236}">
                <a16:creationId xmlns:a16="http://schemas.microsoft.com/office/drawing/2014/main" id="{569F2F7F-C679-473E-8241-C7CE574B4EB9}"/>
              </a:ext>
            </a:extLst>
          </p:cNvPr>
          <p:cNvSpPr>
            <a:spLocks noGrp="1"/>
          </p:cNvSpPr>
          <p:nvPr>
            <p:ph type="body" idx="1"/>
          </p:nvPr>
        </p:nvSpPr>
        <p:spPr>
          <a:xfrm>
            <a:off x="318201" y="973010"/>
            <a:ext cx="4875589" cy="4973987"/>
          </a:xfrm>
        </p:spPr>
        <p:txBody>
          <a:bodyPr/>
          <a:lstStyle/>
          <a:p>
            <a:pPr marL="203200" indent="0">
              <a:buNone/>
            </a:pPr>
            <a:r>
              <a:rPr lang="en-US" sz="2400" b="1" dirty="0"/>
              <a:t>Metro Study: </a:t>
            </a:r>
          </a:p>
          <a:p>
            <a:pPr marL="203200" indent="0">
              <a:buNone/>
            </a:pPr>
            <a:r>
              <a:rPr lang="en-US" sz="2400" dirty="0"/>
              <a:t>Analysis to understand technical feasibility and effects of different congestion pricing tools in our region </a:t>
            </a:r>
          </a:p>
          <a:p>
            <a:pPr marL="203200" indent="0">
              <a:buNone/>
            </a:pPr>
            <a:r>
              <a:rPr lang="en-US" sz="2400" i="1" dirty="0"/>
              <a:t>Examples</a:t>
            </a:r>
            <a:r>
              <a:rPr lang="en-US" sz="2400" dirty="0"/>
              <a:t>:</a:t>
            </a:r>
          </a:p>
          <a:p>
            <a:pPr marL="546100" indent="-342900"/>
            <a:r>
              <a:rPr lang="en-US" sz="2400" dirty="0"/>
              <a:t>Cordons </a:t>
            </a:r>
            <a:endParaRPr lang="en-US" dirty="0"/>
          </a:p>
          <a:p>
            <a:pPr marL="546100" indent="-342900"/>
            <a:r>
              <a:rPr lang="en-US" sz="2400" dirty="0"/>
              <a:t>Road user charge </a:t>
            </a:r>
          </a:p>
          <a:p>
            <a:pPr marL="546100" indent="-342900"/>
            <a:r>
              <a:rPr lang="en-US" sz="2400" dirty="0"/>
              <a:t>Tolling freeways </a:t>
            </a:r>
          </a:p>
          <a:p>
            <a:pPr marL="546100" indent="-342900"/>
            <a:r>
              <a:rPr lang="en-US" sz="2400" dirty="0"/>
              <a:t>Tolling all high volume roadways </a:t>
            </a:r>
          </a:p>
          <a:p>
            <a:pPr marL="546100" indent="-342900"/>
            <a:r>
              <a:rPr lang="en-US" sz="2400" dirty="0"/>
              <a:t>Parking pricing</a:t>
            </a:r>
          </a:p>
          <a:p>
            <a:pPr marL="203200" indent="0">
              <a:buNone/>
            </a:pPr>
            <a:endParaRPr lang="en-US" sz="2400" dirty="0"/>
          </a:p>
        </p:txBody>
      </p:sp>
      <p:pic>
        <p:nvPicPr>
          <p:cNvPr id="5" name="Picture 4">
            <a:extLst>
              <a:ext uri="{FF2B5EF4-FFF2-40B4-BE49-F238E27FC236}">
                <a16:creationId xmlns:a16="http://schemas.microsoft.com/office/drawing/2014/main" id="{F2492C40-0D2B-4FF1-BCF0-2E031DF6F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571" y="942006"/>
            <a:ext cx="4278086" cy="4973988"/>
          </a:xfrm>
          <a:prstGeom prst="rect">
            <a:avLst/>
          </a:prstGeom>
        </p:spPr>
      </p:pic>
    </p:spTree>
    <p:extLst>
      <p:ext uri="{BB962C8B-B14F-4D97-AF65-F5344CB8AC3E}">
        <p14:creationId xmlns:p14="http://schemas.microsoft.com/office/powerpoint/2010/main" val="89666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5E0C-F02F-47E2-96EF-FA25B7A4806E}"/>
              </a:ext>
            </a:extLst>
          </p:cNvPr>
          <p:cNvSpPr>
            <a:spLocks noGrp="1"/>
          </p:cNvSpPr>
          <p:nvPr>
            <p:ph type="title"/>
          </p:nvPr>
        </p:nvSpPr>
        <p:spPr/>
        <p:txBody>
          <a:bodyPr/>
          <a:lstStyle/>
          <a:p>
            <a:r>
              <a:rPr lang="en-US" dirty="0"/>
              <a:t>How do you actually price for equitable mobility?</a:t>
            </a:r>
          </a:p>
        </p:txBody>
      </p:sp>
      <p:sp>
        <p:nvSpPr>
          <p:cNvPr id="3" name="Text Placeholder 2">
            <a:extLst>
              <a:ext uri="{FF2B5EF4-FFF2-40B4-BE49-F238E27FC236}">
                <a16:creationId xmlns:a16="http://schemas.microsoft.com/office/drawing/2014/main" id="{4D4D167F-F66D-47FF-AB9A-78304EC871DF}"/>
              </a:ext>
            </a:extLst>
          </p:cNvPr>
          <p:cNvSpPr>
            <a:spLocks noGrp="1"/>
          </p:cNvSpPr>
          <p:nvPr>
            <p:ph type="body" idx="1"/>
          </p:nvPr>
        </p:nvSpPr>
        <p:spPr>
          <a:xfrm>
            <a:off x="234623" y="971550"/>
            <a:ext cx="4822569" cy="5056026"/>
          </a:xfrm>
        </p:spPr>
        <p:txBody>
          <a:bodyPr/>
          <a:lstStyle/>
          <a:p>
            <a:r>
              <a:rPr lang="en-US" sz="1800" b="1" i="1" dirty="0"/>
              <a:t>How you spend the revenue</a:t>
            </a:r>
          </a:p>
          <a:p>
            <a:pPr lvl="1"/>
            <a:r>
              <a:rPr lang="en-US" sz="1800" dirty="0"/>
              <a:t>Links to transit service improvement and fare discounts</a:t>
            </a:r>
          </a:p>
          <a:p>
            <a:pPr lvl="1"/>
            <a:r>
              <a:rPr lang="en-US" sz="1800" dirty="0"/>
              <a:t>Better infrastructure for walking, biking, and transit - focus on underserved areas</a:t>
            </a:r>
          </a:p>
          <a:p>
            <a:pPr lvl="1"/>
            <a:endParaRPr lang="en-US" sz="1800" dirty="0"/>
          </a:p>
          <a:p>
            <a:r>
              <a:rPr lang="en-US" sz="1800" b="1" i="1" dirty="0"/>
              <a:t>Design for equity</a:t>
            </a:r>
          </a:p>
          <a:p>
            <a:pPr lvl="1"/>
            <a:r>
              <a:rPr lang="en-US" sz="1800" dirty="0"/>
              <a:t>Involve equity stakeholders in design choices</a:t>
            </a:r>
          </a:p>
          <a:p>
            <a:pPr lvl="1"/>
            <a:r>
              <a:rPr lang="en-US" sz="1800" dirty="0"/>
              <a:t>Choose geography and rates carefully</a:t>
            </a:r>
          </a:p>
          <a:p>
            <a:pPr lvl="1"/>
            <a:r>
              <a:rPr lang="en-US" sz="1800" dirty="0"/>
              <a:t>Discounts or exemptions on the fee for some drivers</a:t>
            </a:r>
          </a:p>
          <a:p>
            <a:pPr lvl="1"/>
            <a:r>
              <a:rPr lang="en-US" sz="1800" dirty="0"/>
              <a:t>Cash payment options</a:t>
            </a:r>
          </a:p>
          <a:p>
            <a:pPr lvl="1"/>
            <a:r>
              <a:rPr lang="en-US" sz="1800" dirty="0"/>
              <a:t>Prioritize emissions reductions for low-income communities</a:t>
            </a:r>
          </a:p>
          <a:p>
            <a:pPr marL="660400" lvl="1" indent="0">
              <a:buNone/>
            </a:pPr>
            <a:endParaRPr lang="en-US" sz="1800" dirty="0"/>
          </a:p>
          <a:p>
            <a:pPr marL="660400" lvl="1" indent="0">
              <a:buNone/>
            </a:pPr>
            <a:endParaRPr lang="en-US" sz="1800" dirty="0"/>
          </a:p>
          <a:p>
            <a:endParaRPr lang="en-US" sz="1800" dirty="0"/>
          </a:p>
          <a:p>
            <a:endParaRPr lang="en-US" sz="1800" dirty="0"/>
          </a:p>
        </p:txBody>
      </p:sp>
      <p:pic>
        <p:nvPicPr>
          <p:cNvPr id="6" name="Picture 5">
            <a:extLst>
              <a:ext uri="{FF2B5EF4-FFF2-40B4-BE49-F238E27FC236}">
                <a16:creationId xmlns:a16="http://schemas.microsoft.com/office/drawing/2014/main" id="{C65A29E0-78A2-4D64-8E43-EF1F0DB5B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73" y="1318895"/>
            <a:ext cx="6665304" cy="4443536"/>
          </a:xfrm>
          <a:prstGeom prst="rect">
            <a:avLst/>
          </a:prstGeom>
        </p:spPr>
      </p:pic>
    </p:spTree>
    <p:extLst>
      <p:ext uri="{BB962C8B-B14F-4D97-AF65-F5344CB8AC3E}">
        <p14:creationId xmlns:p14="http://schemas.microsoft.com/office/powerpoint/2010/main" val="20548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152D8-4EA2-4893-B9D9-86F6844D6205}"/>
              </a:ext>
            </a:extLst>
          </p:cNvPr>
          <p:cNvSpPr>
            <a:spLocks noGrp="1"/>
          </p:cNvSpPr>
          <p:nvPr>
            <p:ph type="title"/>
          </p:nvPr>
        </p:nvSpPr>
        <p:spPr/>
        <p:txBody>
          <a:bodyPr/>
          <a:lstStyle/>
          <a:p>
            <a:r>
              <a:rPr lang="en-US" dirty="0"/>
              <a:t>Proposal: Convene Pricing for Equitable Mobility Task Force</a:t>
            </a:r>
          </a:p>
        </p:txBody>
      </p:sp>
      <p:sp>
        <p:nvSpPr>
          <p:cNvPr id="3" name="Text Placeholder 2">
            <a:extLst>
              <a:ext uri="{FF2B5EF4-FFF2-40B4-BE49-F238E27FC236}">
                <a16:creationId xmlns:a16="http://schemas.microsoft.com/office/drawing/2014/main" id="{DFCBB218-FDAD-446A-A7B3-5172BDCCA601}"/>
              </a:ext>
            </a:extLst>
          </p:cNvPr>
          <p:cNvSpPr>
            <a:spLocks noGrp="1"/>
          </p:cNvSpPr>
          <p:nvPr>
            <p:ph type="body" idx="1"/>
          </p:nvPr>
        </p:nvSpPr>
        <p:spPr>
          <a:xfrm>
            <a:off x="497258" y="960748"/>
            <a:ext cx="10113592" cy="4936503"/>
          </a:xfrm>
        </p:spPr>
        <p:txBody>
          <a:bodyPr/>
          <a:lstStyle/>
          <a:p>
            <a:pPr marL="660400" lvl="1" indent="0">
              <a:spcAft>
                <a:spcPts val="600"/>
              </a:spcAft>
              <a:buNone/>
            </a:pPr>
            <a:r>
              <a:rPr lang="en-US" sz="2400" dirty="0">
                <a:cs typeface="Calibri"/>
              </a:rPr>
              <a:t>•  Bring together a range of stakeholders to study pricing </a:t>
            </a:r>
            <a:endParaRPr lang="en-US" dirty="0">
              <a:cs typeface="Calibri"/>
            </a:endParaRPr>
          </a:p>
          <a:p>
            <a:pPr marL="660400" lvl="1" indent="0">
              <a:spcAft>
                <a:spcPts val="600"/>
              </a:spcAft>
              <a:buNone/>
            </a:pPr>
            <a:r>
              <a:rPr lang="en-US" sz="2400" dirty="0">
                <a:cs typeface="Calibri"/>
              </a:rPr>
              <a:t>•  Center equity voices</a:t>
            </a:r>
            <a:endParaRPr lang="en-US" dirty="0">
              <a:cs typeface="Calibri"/>
            </a:endParaRPr>
          </a:p>
          <a:p>
            <a:pPr marL="660400" lvl="1" indent="0">
              <a:spcAft>
                <a:spcPts val="600"/>
              </a:spcAft>
              <a:buNone/>
            </a:pPr>
            <a:r>
              <a:rPr lang="en-US" sz="2400" dirty="0">
                <a:cs typeface="Calibri"/>
              </a:rPr>
              <a:t>•  Leverage Climate Challenge resources to partner with OPAL and other groups</a:t>
            </a:r>
            <a:endParaRPr lang="en-US" dirty="0">
              <a:cs typeface="Calibri"/>
            </a:endParaRPr>
          </a:p>
          <a:p>
            <a:pPr marL="660400" lvl="1" indent="0">
              <a:spcAft>
                <a:spcPts val="600"/>
              </a:spcAft>
              <a:buNone/>
            </a:pPr>
            <a:r>
              <a:rPr lang="en-US" sz="2400" dirty="0">
                <a:cs typeface="Calibri"/>
              </a:rPr>
              <a:t>•  Report to Directors of PBOT and BPS</a:t>
            </a:r>
            <a:endParaRPr lang="en-US" dirty="0">
              <a:cs typeface="Calibri"/>
            </a:endParaRPr>
          </a:p>
          <a:p>
            <a:pPr marL="660400" lvl="1" indent="0">
              <a:buNone/>
            </a:pPr>
            <a:endParaRPr lang="en-US" sz="2400" dirty="0">
              <a:cs typeface="Calibri"/>
            </a:endParaRPr>
          </a:p>
          <a:p>
            <a:pPr>
              <a:buNone/>
            </a:pPr>
            <a:r>
              <a:rPr lang="en-US" sz="2400" dirty="0">
                <a:cs typeface="Calibri"/>
              </a:rPr>
              <a:t>Learn about and advise on three main initiatives:</a:t>
            </a:r>
            <a:r>
              <a:rPr lang="en-US" sz="1800" dirty="0">
                <a:cs typeface="Calibri"/>
              </a:rPr>
              <a:t> </a:t>
            </a:r>
          </a:p>
          <a:p>
            <a:pPr marL="203200" indent="0">
              <a:buNone/>
            </a:pPr>
            <a:endParaRPr lang="en-US" dirty="0">
              <a:latin typeface="Trebuchet MS" panose="020B0603020202020204" pitchFamily="34" charset="0"/>
              <a:cs typeface="Calibri" panose="020F0502020204030204" pitchFamily="34" charset="0"/>
            </a:endParaRPr>
          </a:p>
          <a:p>
            <a:pPr marL="1117600" lvl="2" indent="0">
              <a:buNone/>
            </a:pPr>
            <a:endParaRPr lang="en-US" dirty="0">
              <a:latin typeface="Trebuchet MS" panose="020B0603020202020204" pitchFamily="34" charset="0"/>
              <a:cs typeface="Calibri" panose="020F0502020204030204" pitchFamily="34" charset="0"/>
            </a:endParaRPr>
          </a:p>
          <a:p>
            <a:pPr lvl="1"/>
            <a:endParaRPr lang="en-US" dirty="0">
              <a:latin typeface="Trebuchet MS" panose="020B0603020202020204" pitchFamily="34" charset="0"/>
              <a:cs typeface="Calibri" panose="020F0502020204030204" pitchFamily="34" charset="0"/>
            </a:endParaRPr>
          </a:p>
          <a:p>
            <a:pPr lvl="2"/>
            <a:endParaRPr lang="en-US" dirty="0">
              <a:latin typeface="Trebuchet MS" panose="020B0603020202020204" pitchFamily="34" charset="0"/>
              <a:cs typeface="Calibri" panose="020F0502020204030204" pitchFamily="34" charset="0"/>
            </a:endParaRPr>
          </a:p>
        </p:txBody>
      </p:sp>
      <p:pic>
        <p:nvPicPr>
          <p:cNvPr id="4" name="Picture 4">
            <a:extLst>
              <a:ext uri="{FF2B5EF4-FFF2-40B4-BE49-F238E27FC236}">
                <a16:creationId xmlns:a16="http://schemas.microsoft.com/office/drawing/2014/main" id="{5A0F9734-5136-4A2A-A437-05E96AC79A6D}"/>
              </a:ext>
            </a:extLst>
          </p:cNvPr>
          <p:cNvPicPr>
            <a:picLocks noChangeAspect="1"/>
          </p:cNvPicPr>
          <p:nvPr/>
        </p:nvPicPr>
        <p:blipFill>
          <a:blip r:embed="rId3"/>
          <a:stretch>
            <a:fillRect/>
          </a:stretch>
        </p:blipFill>
        <p:spPr>
          <a:xfrm>
            <a:off x="1267179" y="4543991"/>
            <a:ext cx="8810976" cy="987350"/>
          </a:xfrm>
          <a:prstGeom prst="rect">
            <a:avLst/>
          </a:prstGeom>
        </p:spPr>
      </p:pic>
    </p:spTree>
    <p:extLst>
      <p:ext uri="{BB962C8B-B14F-4D97-AF65-F5344CB8AC3E}">
        <p14:creationId xmlns:p14="http://schemas.microsoft.com/office/powerpoint/2010/main" val="233599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152D8-4EA2-4893-B9D9-86F6844D6205}"/>
              </a:ext>
            </a:extLst>
          </p:cNvPr>
          <p:cNvSpPr>
            <a:spLocks noGrp="1"/>
          </p:cNvSpPr>
          <p:nvPr>
            <p:ph type="title"/>
          </p:nvPr>
        </p:nvSpPr>
        <p:spPr/>
        <p:txBody>
          <a:bodyPr/>
          <a:lstStyle/>
          <a:p>
            <a:r>
              <a:rPr lang="en-US" dirty="0"/>
              <a:t>Proposal: Pricing for Equitable Mobility Task Force</a:t>
            </a:r>
          </a:p>
        </p:txBody>
      </p:sp>
      <p:graphicFrame>
        <p:nvGraphicFramePr>
          <p:cNvPr id="4" name="Diagram 3">
            <a:extLst>
              <a:ext uri="{FF2B5EF4-FFF2-40B4-BE49-F238E27FC236}">
                <a16:creationId xmlns:a16="http://schemas.microsoft.com/office/drawing/2014/main" id="{3185123D-53F8-4692-B328-A7FEC7920EFE}"/>
              </a:ext>
            </a:extLst>
          </p:cNvPr>
          <p:cNvGraphicFramePr/>
          <p:nvPr>
            <p:extLst/>
          </p:nvPr>
        </p:nvGraphicFramePr>
        <p:xfrm>
          <a:off x="1596117" y="1053750"/>
          <a:ext cx="8455383" cy="4750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94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163E6F-4D75-481D-B88A-CA335EB314EE}"/>
              </a:ext>
            </a:extLst>
          </p:cNvPr>
          <p:cNvPicPr>
            <a:picLocks noChangeAspect="1"/>
          </p:cNvPicPr>
          <p:nvPr/>
        </p:nvPicPr>
        <p:blipFill>
          <a:blip r:embed="rId3"/>
          <a:stretch>
            <a:fillRect/>
          </a:stretch>
        </p:blipFill>
        <p:spPr>
          <a:xfrm>
            <a:off x="1628000" y="95250"/>
            <a:ext cx="8884045" cy="5983431"/>
          </a:xfrm>
          <a:prstGeom prst="rect">
            <a:avLst/>
          </a:prstGeom>
        </p:spPr>
      </p:pic>
      <p:sp>
        <p:nvSpPr>
          <p:cNvPr id="5" name="TextBox 4">
            <a:extLst>
              <a:ext uri="{FF2B5EF4-FFF2-40B4-BE49-F238E27FC236}">
                <a16:creationId xmlns:a16="http://schemas.microsoft.com/office/drawing/2014/main" id="{97BB46E1-D87E-471C-81CB-1E91BF726059}"/>
              </a:ext>
            </a:extLst>
          </p:cNvPr>
          <p:cNvSpPr txBox="1"/>
          <p:nvPr/>
        </p:nvSpPr>
        <p:spPr>
          <a:xfrm>
            <a:off x="320560" y="6163900"/>
            <a:ext cx="60615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Source: </a:t>
            </a:r>
            <a:r>
              <a:rPr kumimoji="0" lang="en-US" sz="1800" b="0" i="0" u="none" strike="noStrike" kern="1200" cap="none" spc="0" normalizeH="0" baseline="0" noProof="0" dirty="0">
                <a:ln>
                  <a:noFill/>
                </a:ln>
                <a:solidFill>
                  <a:srgbClr val="000000"/>
                </a:solidFill>
                <a:effectLst/>
                <a:uLnTx/>
                <a:uFillTx/>
                <a:latin typeface="Arial"/>
                <a:ea typeface="+mn-ea"/>
                <a:cs typeface="+mn-cs"/>
                <a:hlinkClick r:id="rId4"/>
              </a:rPr>
              <a:t>Transportation Needs and Attitudes Survey, 2019</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370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itle 6"/>
          <p:cNvSpPr>
            <a:spLocks noGrp="1"/>
          </p:cNvSpPr>
          <p:nvPr>
            <p:ph type="title"/>
          </p:nvPr>
        </p:nvSpPr>
        <p:spPr>
          <a:xfrm>
            <a:off x="318200" y="273686"/>
            <a:ext cx="11566661" cy="467719"/>
          </a:xfrm>
        </p:spPr>
        <p:txBody>
          <a:bodyPr/>
          <a:lstStyle/>
          <a:p>
            <a:br>
              <a:rPr lang="en-US" dirty="0">
                <a:solidFill>
                  <a:srgbClr val="4D4D4F"/>
                </a:solidFill>
                <a:latin typeface="Trebuchet MS" panose="020B0603020202020204" pitchFamily="34" charset="0"/>
              </a:rPr>
            </a:br>
            <a:r>
              <a:rPr lang="en-US" dirty="0">
                <a:solidFill>
                  <a:srgbClr val="4D4D4F"/>
                </a:solidFill>
                <a:latin typeface="Trebuchet MS" panose="020B0603020202020204" pitchFamily="34" charset="0"/>
              </a:rPr>
              <a:t>Why Price? </a:t>
            </a:r>
            <a:r>
              <a:rPr lang="en-US" dirty="0">
                <a:latin typeface="Trebuchet MS" panose="020B0603020202020204" pitchFamily="34" charset="0"/>
              </a:rPr>
              <a:t>Growth + Cars = Misery</a:t>
            </a:r>
            <a:br>
              <a:rPr lang="en-US" dirty="0">
                <a:latin typeface="Trebuchet MS" panose="020B0603020202020204" pitchFamily="34" charset="0"/>
              </a:rPr>
            </a:br>
            <a:endParaRPr lang="en-US" i="1" dirty="0">
              <a:latin typeface="Trebuchet MS" panose="020B0603020202020204" pitchFamily="34" charset="0"/>
            </a:endParaRPr>
          </a:p>
        </p:txBody>
      </p:sp>
      <p:sp>
        <p:nvSpPr>
          <p:cNvPr id="8" name="Content Placeholder 2">
            <a:extLst>
              <a:ext uri="{FF2B5EF4-FFF2-40B4-BE49-F238E27FC236}">
                <a16:creationId xmlns:a16="http://schemas.microsoft.com/office/drawing/2014/main" id="{E55A54F7-659A-4B05-8D4D-A463A024B5FA}"/>
              </a:ext>
            </a:extLst>
          </p:cNvPr>
          <p:cNvSpPr txBox="1">
            <a:spLocks/>
          </p:cNvSpPr>
          <p:nvPr/>
        </p:nvSpPr>
        <p:spPr>
          <a:xfrm>
            <a:off x="570477" y="1415174"/>
            <a:ext cx="4082803" cy="4472495"/>
          </a:xfrm>
          <a:prstGeom prst="rect">
            <a:avLst/>
          </a:prstGeom>
        </p:spPr>
        <p:txBody>
          <a:bodyPr>
            <a:noAutofit/>
          </a:bodyPr>
          <a:lst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charset="0"/>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charset="0"/>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341312" marR="0" lvl="0" indent="-341312" algn="l" defTabSz="914400" rtl="0" eaLnBrk="1" fontAlgn="auto" latinLnBrk="0" hangingPunct="1">
              <a:lnSpc>
                <a:spcPct val="100000"/>
              </a:lnSpc>
              <a:spcBef>
                <a:spcPts val="0"/>
              </a:spcBef>
              <a:spcAft>
                <a:spcPts val="0"/>
              </a:spcAft>
              <a:buClr>
                <a:srgbClr val="4D4D4F"/>
              </a:buClr>
              <a:buSzPts val="3200"/>
              <a:buFont typeface="Arial"/>
              <a:buChar char="•"/>
              <a:tabLst/>
              <a:defRPr/>
            </a:pPr>
            <a:r>
              <a:rPr kumimoji="0" lang="en-US" sz="2400" b="0" i="0" u="none" strike="noStrike" kern="0" cap="none" spc="0" normalizeH="0" baseline="0" noProof="0" dirty="0">
                <a:ln>
                  <a:noFill/>
                </a:ln>
                <a:solidFill>
                  <a:srgbClr val="4D4D4F"/>
                </a:solidFill>
                <a:effectLst/>
                <a:uLnTx/>
                <a:uFillTx/>
                <a:latin typeface="Trebuchet MS" panose="020B0603020202020204" pitchFamily="34" charset="0"/>
                <a:ea typeface="Calibri"/>
                <a:cs typeface="Calibri"/>
                <a:sym typeface="Calibri"/>
              </a:rPr>
              <a:t>500,000 new people in the region by 2040</a:t>
            </a:r>
          </a:p>
          <a:p>
            <a:pPr marL="0" marR="0" lvl="0" indent="0" algn="l" defTabSz="914400" rtl="0" eaLnBrk="1" fontAlgn="auto" latinLnBrk="0" hangingPunct="1">
              <a:lnSpc>
                <a:spcPct val="100000"/>
              </a:lnSpc>
              <a:spcBef>
                <a:spcPts val="0"/>
              </a:spcBef>
              <a:spcAft>
                <a:spcPts val="0"/>
              </a:spcAft>
              <a:buClr>
                <a:srgbClr val="4D4D4F"/>
              </a:buClr>
              <a:buSzPts val="3200"/>
              <a:buFont typeface="Arial" charset="0"/>
              <a:buNone/>
              <a:tabLst/>
              <a:defRPr/>
            </a:pPr>
            <a:endParaRPr kumimoji="0" lang="en-US" sz="2400" b="0" i="0" u="none" strike="noStrike" kern="0" cap="none" spc="0" normalizeH="0" baseline="0" noProof="0" dirty="0">
              <a:ln>
                <a:noFill/>
              </a:ln>
              <a:solidFill>
                <a:srgbClr val="4D4D4F"/>
              </a:solidFill>
              <a:effectLst/>
              <a:uLnTx/>
              <a:uFillTx/>
              <a:latin typeface="Trebuchet MS" panose="020B0603020202020204" pitchFamily="34" charset="0"/>
              <a:ea typeface="Calibri"/>
              <a:cs typeface="Calibri"/>
              <a:sym typeface="Calibri"/>
            </a:endParaRPr>
          </a:p>
          <a:p>
            <a:pPr marL="341312" marR="0" lvl="0" indent="-341312" algn="l" defTabSz="914400" rtl="0" eaLnBrk="1" fontAlgn="auto" latinLnBrk="0" hangingPunct="1">
              <a:lnSpc>
                <a:spcPct val="100000"/>
              </a:lnSpc>
              <a:spcBef>
                <a:spcPts val="0"/>
              </a:spcBef>
              <a:spcAft>
                <a:spcPts val="0"/>
              </a:spcAft>
              <a:buClr>
                <a:srgbClr val="4D4D4F"/>
              </a:buClr>
              <a:buSzPts val="3200"/>
              <a:buFont typeface="Arial"/>
              <a:buChar char="•"/>
              <a:tabLst/>
              <a:defRPr/>
            </a:pPr>
            <a:r>
              <a:rPr kumimoji="0" lang="en-US" sz="2400" b="0" i="0" u="none" strike="noStrike" kern="0" cap="none" spc="0" normalizeH="0" baseline="0" noProof="0" dirty="0">
                <a:ln>
                  <a:noFill/>
                </a:ln>
                <a:solidFill>
                  <a:srgbClr val="4D4D4F"/>
                </a:solidFill>
                <a:effectLst/>
                <a:uLnTx/>
                <a:uFillTx/>
                <a:latin typeface="Trebuchet MS" panose="020B0603020202020204" pitchFamily="34" charset="0"/>
                <a:ea typeface="Calibri"/>
                <a:cs typeface="Calibri"/>
                <a:sym typeface="Calibri"/>
              </a:rPr>
              <a:t>Congestion is a growing problem for the city</a:t>
            </a:r>
          </a:p>
          <a:p>
            <a:pPr marL="0" marR="0" lvl="0" indent="0" algn="l" defTabSz="914400" rtl="0" eaLnBrk="1" fontAlgn="auto" latinLnBrk="0" hangingPunct="1">
              <a:lnSpc>
                <a:spcPct val="100000"/>
              </a:lnSpc>
              <a:spcBef>
                <a:spcPts val="0"/>
              </a:spcBef>
              <a:spcAft>
                <a:spcPts val="0"/>
              </a:spcAft>
              <a:buClr>
                <a:srgbClr val="4D4D4F"/>
              </a:buClr>
              <a:buSzPts val="3200"/>
              <a:buFont typeface="Arial" charset="0"/>
              <a:buNone/>
              <a:tabLst/>
              <a:defRPr/>
            </a:pPr>
            <a:endParaRPr kumimoji="0" lang="en-US" sz="2400" b="0" i="0" u="none" strike="noStrike" kern="0" cap="none" spc="0" normalizeH="0" baseline="0" noProof="0" dirty="0">
              <a:ln>
                <a:noFill/>
              </a:ln>
              <a:solidFill>
                <a:srgbClr val="4D4D4F"/>
              </a:solidFill>
              <a:effectLst/>
              <a:uLnTx/>
              <a:uFillTx/>
              <a:latin typeface="Trebuchet MS" panose="020B0603020202020204" pitchFamily="34" charset="0"/>
              <a:ea typeface="Calibri"/>
              <a:cs typeface="Calibri"/>
              <a:sym typeface="Calibri"/>
            </a:endParaRPr>
          </a:p>
          <a:p>
            <a:pPr marL="341312" marR="0" lvl="0" indent="-341312" algn="l" defTabSz="914400" rtl="0" eaLnBrk="1" fontAlgn="auto" latinLnBrk="0" hangingPunct="1">
              <a:lnSpc>
                <a:spcPct val="100000"/>
              </a:lnSpc>
              <a:spcBef>
                <a:spcPts val="0"/>
              </a:spcBef>
              <a:spcAft>
                <a:spcPts val="0"/>
              </a:spcAft>
              <a:buClr>
                <a:srgbClr val="4D4D4F"/>
              </a:buClr>
              <a:buSzPts val="3200"/>
              <a:buFont typeface="Arial"/>
              <a:buChar char="•"/>
              <a:tabLst/>
              <a:defRPr/>
            </a:pPr>
            <a:r>
              <a:rPr kumimoji="0" lang="en-US" sz="2400" b="0" i="0" u="none" strike="noStrike" kern="0" cap="none" spc="0" normalizeH="0" baseline="0" noProof="0" dirty="0">
                <a:ln>
                  <a:noFill/>
                </a:ln>
                <a:solidFill>
                  <a:srgbClr val="4D4D4F"/>
                </a:solidFill>
                <a:effectLst/>
                <a:uLnTx/>
                <a:uFillTx/>
                <a:latin typeface="Trebuchet MS" panose="020B0603020202020204" pitchFamily="34" charset="0"/>
                <a:ea typeface="Calibri"/>
                <a:cs typeface="Calibri"/>
                <a:sym typeface="Calibri"/>
              </a:rPr>
              <a:t>Need to manage our roads to help people and goods get where they need to go</a:t>
            </a: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p:txBody>
      </p:sp>
      <p:pic>
        <p:nvPicPr>
          <p:cNvPr id="6" name="Picture 5">
            <a:extLst>
              <a:ext uri="{FF2B5EF4-FFF2-40B4-BE49-F238E27FC236}">
                <a16:creationId xmlns:a16="http://schemas.microsoft.com/office/drawing/2014/main" id="{5B000726-91BF-4FCC-A147-77AAFA11F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793" y="1746870"/>
            <a:ext cx="6769730" cy="38091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itle 6"/>
          <p:cNvSpPr>
            <a:spLocks noGrp="1"/>
          </p:cNvSpPr>
          <p:nvPr>
            <p:ph type="title"/>
          </p:nvPr>
        </p:nvSpPr>
        <p:spPr/>
        <p:txBody>
          <a:bodyPr/>
          <a:lstStyle/>
          <a:p>
            <a:r>
              <a:rPr lang="en-US" dirty="0">
                <a:solidFill>
                  <a:srgbClr val="4D4D4F"/>
                </a:solidFill>
                <a:latin typeface="Calibri" panose="020F0502020204030204" pitchFamily="34" charset="0"/>
              </a:rPr>
              <a:t>Why Price? </a:t>
            </a:r>
            <a:r>
              <a:rPr lang="en-US" dirty="0"/>
              <a:t>Growth + Cars = Misery</a:t>
            </a:r>
            <a:endParaRPr lang="en-US" i="1" dirty="0"/>
          </a:p>
        </p:txBody>
      </p:sp>
      <p:sp>
        <p:nvSpPr>
          <p:cNvPr id="8" name="Content Placeholder 2">
            <a:extLst>
              <a:ext uri="{FF2B5EF4-FFF2-40B4-BE49-F238E27FC236}">
                <a16:creationId xmlns:a16="http://schemas.microsoft.com/office/drawing/2014/main" id="{E55A54F7-659A-4B05-8D4D-A463A024B5FA}"/>
              </a:ext>
            </a:extLst>
          </p:cNvPr>
          <p:cNvSpPr txBox="1">
            <a:spLocks/>
          </p:cNvSpPr>
          <p:nvPr/>
        </p:nvSpPr>
        <p:spPr>
          <a:xfrm>
            <a:off x="446910" y="1192752"/>
            <a:ext cx="3586247" cy="4472495"/>
          </a:xfrm>
          <a:prstGeom prst="rect">
            <a:avLst/>
          </a:prstGeom>
        </p:spPr>
        <p:txBody>
          <a:bodyPr anchor="t">
            <a:normAutofit/>
          </a:bodyPr>
          <a:lst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MS PGothic" charset="0"/>
                <a:cs typeface="MS PGothic" charset="0"/>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MS PGothic" charset="0"/>
                <a:cs typeface="MS PGothic" charset="0"/>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MS PGothic" charset="0"/>
                <a:cs typeface="MS PGothic" charset="0"/>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5613"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srgbClr val="000000"/>
                </a:solidFill>
                <a:effectLst/>
                <a:uLnTx/>
                <a:uFillTx/>
                <a:latin typeface="Trebuchet MS"/>
                <a:ea typeface="MS PGothic"/>
              </a:rPr>
              <a:t>Congestion is a </a:t>
            </a:r>
            <a:endParaRPr kumimoji="0" lang="en-US" sz="2800" b="0" i="0" u="none" strike="noStrike" kern="1200" cap="none" spc="0" normalizeH="0" baseline="0" noProof="0">
              <a:ln>
                <a:noFill/>
              </a:ln>
              <a:solidFill>
                <a:srgbClr val="000000"/>
              </a:solidFill>
              <a:effectLst/>
              <a:uLnTx/>
              <a:uFillTx/>
              <a:latin typeface="Trebuchet MS"/>
              <a:ea typeface="MS PGothic"/>
            </a:endParaRPr>
          </a:p>
          <a:p>
            <a:pPr marL="0" marR="0" lvl="0" indent="0" algn="l" defTabSz="455613" rtl="0" eaLnBrk="0" fontAlgn="base" latinLnBrk="0" hangingPunct="0">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Trebuchet MS"/>
                <a:ea typeface="MS PGothic"/>
              </a:rPr>
              <a:t>Hidden Tax: </a:t>
            </a:r>
            <a:endParaRPr kumimoji="0" lang="en-US" sz="2800" b="0" i="0" u="none" strike="noStrike" kern="1200" cap="none" spc="0" normalizeH="0" baseline="0" noProof="0">
              <a:ln>
                <a:noFill/>
              </a:ln>
              <a:solidFill>
                <a:srgbClr val="000000"/>
              </a:solidFill>
              <a:effectLst/>
              <a:uLnTx/>
              <a:uFillTx/>
              <a:latin typeface="Arial"/>
              <a:ea typeface="MS PGothic" charset="0"/>
            </a:endParaRPr>
          </a:p>
          <a:p>
            <a:pPr marL="0" marR="0" lvl="0" indent="0" algn="l" defTabSz="455613" rtl="0" eaLnBrk="0" fontAlgn="base" latinLnBrk="0" hangingPunct="0">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a:ln>
                <a:noFill/>
              </a:ln>
              <a:solidFill>
                <a:srgbClr val="000000"/>
              </a:solidFill>
              <a:effectLst/>
              <a:uLnTx/>
              <a:uFillTx/>
              <a:latin typeface="Trebuchet MS" panose="020B0603020202020204" pitchFamily="34" charset="0"/>
              <a:ea typeface="MS PGothic" charset="0"/>
            </a:endParaRPr>
          </a:p>
          <a:p>
            <a:pPr marL="340995" marR="0" lvl="0" indent="-340995" algn="l" defTabSz="455613" rtl="0" eaLnBrk="0" fontAlgn="base" latinLnBrk="0" hangingPunct="0">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rgbClr val="000000"/>
                </a:solidFill>
                <a:effectLst/>
                <a:uLnTx/>
                <a:uFillTx/>
                <a:latin typeface="Trebuchet MS"/>
                <a:ea typeface="MS PGothic"/>
              </a:rPr>
              <a:t>Economy</a:t>
            </a:r>
          </a:p>
          <a:p>
            <a:pPr marL="340995" marR="0" lvl="0" indent="-340995"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000000"/>
              </a:solidFill>
              <a:effectLst/>
              <a:uLnTx/>
              <a:uFillTx/>
              <a:latin typeface="Trebuchet MS" panose="020B0603020202020204" pitchFamily="34" charset="0"/>
              <a:ea typeface="MS PGothic" charset="0"/>
            </a:endParaRPr>
          </a:p>
          <a:p>
            <a:pPr marL="340995" marR="0" lvl="0" indent="-340995" algn="l" defTabSz="455613" rtl="0" eaLnBrk="0" fontAlgn="base" latinLnBrk="0" hangingPunct="0">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rgbClr val="000000"/>
                </a:solidFill>
                <a:effectLst/>
                <a:uLnTx/>
                <a:uFillTx/>
                <a:latin typeface="Trebuchet MS"/>
                <a:ea typeface="MS PGothic"/>
              </a:rPr>
              <a:t>Health</a:t>
            </a:r>
            <a:endParaRPr kumimoji="0" lang="en-US" sz="2800" b="0" i="0" u="none" strike="noStrike" kern="1200" cap="none" spc="0" normalizeH="0" baseline="0" noProof="0">
              <a:ln>
                <a:noFill/>
              </a:ln>
              <a:solidFill>
                <a:srgbClr val="000000"/>
              </a:solidFill>
              <a:effectLst/>
              <a:uLnTx/>
              <a:uFillTx/>
              <a:latin typeface="Trebuchet MS"/>
              <a:ea typeface="MS PGothic"/>
            </a:endParaRPr>
          </a:p>
          <a:p>
            <a:pPr marL="340995" marR="0" lvl="0" indent="-340995"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000000"/>
              </a:solidFill>
              <a:effectLst/>
              <a:uLnTx/>
              <a:uFillTx/>
              <a:latin typeface="Trebuchet MS" panose="020B0603020202020204" pitchFamily="34" charset="0"/>
              <a:ea typeface="MS PGothic" charset="0"/>
            </a:endParaRPr>
          </a:p>
          <a:p>
            <a:pPr marL="340995" marR="0" lvl="0" indent="-340995" algn="l" defTabSz="455613" rtl="0" eaLnBrk="0" fontAlgn="base" latinLnBrk="0" hangingPunct="0">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rgbClr val="000000"/>
                </a:solidFill>
                <a:effectLst/>
                <a:uLnTx/>
                <a:uFillTx/>
                <a:latin typeface="Trebuchet MS"/>
                <a:ea typeface="MS PGothic"/>
              </a:rPr>
              <a:t>Climate</a:t>
            </a:r>
            <a:endParaRPr kumimoji="0" lang="en-US" sz="2800" b="0" i="0" u="none" strike="noStrike" kern="1200" cap="none" spc="0" normalizeH="0" baseline="0" noProof="0" dirty="0">
              <a:ln>
                <a:noFill/>
              </a:ln>
              <a:solidFill>
                <a:srgbClr val="000000"/>
              </a:solidFill>
              <a:effectLst/>
              <a:uLnTx/>
              <a:uFillTx/>
              <a:latin typeface="Trebuchet MS"/>
              <a:ea typeface="MS PGothic"/>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a:p>
            <a:pPr marL="341313" marR="0" lvl="0" indent="-341313" algn="l" defTabSz="455613"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4D4D4F"/>
              </a:solidFill>
              <a:effectLst/>
              <a:uLnTx/>
              <a:uFillTx/>
              <a:latin typeface="Trebuchet MS" panose="020B0603020202020204" pitchFamily="34" charset="0"/>
              <a:ea typeface="MS PGothic" charset="0"/>
            </a:endParaRPr>
          </a:p>
        </p:txBody>
      </p:sp>
      <p:pic>
        <p:nvPicPr>
          <p:cNvPr id="3" name="Picture 2">
            <a:extLst>
              <a:ext uri="{FF2B5EF4-FFF2-40B4-BE49-F238E27FC236}">
                <a16:creationId xmlns:a16="http://schemas.microsoft.com/office/drawing/2014/main" id="{4AFBB4E9-2103-4DB3-B647-B6625CC89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326" y="1141033"/>
            <a:ext cx="7537037" cy="4575931"/>
          </a:xfrm>
          <a:prstGeom prst="rect">
            <a:avLst/>
          </a:prstGeom>
        </p:spPr>
      </p:pic>
    </p:spTree>
    <p:extLst>
      <p:ext uri="{BB962C8B-B14F-4D97-AF65-F5344CB8AC3E}">
        <p14:creationId xmlns:p14="http://schemas.microsoft.com/office/powerpoint/2010/main" val="91027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DD5-BA04-4E7D-AEBB-230EEC7BE12F}"/>
              </a:ext>
            </a:extLst>
          </p:cNvPr>
          <p:cNvSpPr>
            <a:spLocks noGrp="1"/>
          </p:cNvSpPr>
          <p:nvPr>
            <p:ph type="title"/>
          </p:nvPr>
        </p:nvSpPr>
        <p:spPr/>
        <p:txBody>
          <a:bodyPr/>
          <a:lstStyle/>
          <a:p>
            <a:r>
              <a:rPr lang="en-US" dirty="0"/>
              <a:t>Why Price? We’re in a Climate Crisis </a:t>
            </a:r>
          </a:p>
        </p:txBody>
      </p:sp>
      <p:sp>
        <p:nvSpPr>
          <p:cNvPr id="3" name="Text Placeholder 2">
            <a:extLst>
              <a:ext uri="{FF2B5EF4-FFF2-40B4-BE49-F238E27FC236}">
                <a16:creationId xmlns:a16="http://schemas.microsoft.com/office/drawing/2014/main" id="{9AE749BD-3BD7-4B9C-9CC1-453D55649060}"/>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FE9421C2-9F91-4C24-85D0-9A99ECDA4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83" y="800383"/>
            <a:ext cx="8166576" cy="5257233"/>
          </a:xfrm>
          <a:prstGeom prst="rect">
            <a:avLst/>
          </a:prstGeom>
        </p:spPr>
      </p:pic>
      <p:sp>
        <p:nvSpPr>
          <p:cNvPr id="6" name="TextBox 5">
            <a:extLst>
              <a:ext uri="{FF2B5EF4-FFF2-40B4-BE49-F238E27FC236}">
                <a16:creationId xmlns:a16="http://schemas.microsoft.com/office/drawing/2014/main" id="{0CCB8468-F07D-43DA-BDA7-9F858586A649}"/>
              </a:ext>
            </a:extLst>
          </p:cNvPr>
          <p:cNvSpPr txBox="1"/>
          <p:nvPr/>
        </p:nvSpPr>
        <p:spPr>
          <a:xfrm>
            <a:off x="8645236" y="813814"/>
            <a:ext cx="3304309" cy="5047536"/>
          </a:xfrm>
          <a:prstGeom prst="rect">
            <a:avLst/>
          </a:prstGeom>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42% of GHG emissions in Multnomah County come from transportation*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Transportation </a:t>
            </a:r>
            <a:r>
              <a:rPr kumimoji="0" lang="en-US" sz="2000" b="0" i="0" u="none" strike="noStrike" kern="1200" cap="none" spc="0" normalizeH="0" baseline="0" noProof="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emissions increased </a:t>
            </a:r>
            <a:r>
              <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8% since 1990*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We’re already experiencing the effects of the climate crisis: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More extreme weather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Increased forest fires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Calibri" panose="020F0502020204030204" pitchFamily="34" charset="0"/>
              </a:rPr>
              <a:t>More frequent heat waves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4" name="TextBox 3">
            <a:extLst>
              <a:ext uri="{FF2B5EF4-FFF2-40B4-BE49-F238E27FC236}">
                <a16:creationId xmlns:a16="http://schemas.microsoft.com/office/drawing/2014/main" id="{531D1D8D-69E3-4CA4-B7D9-1F26F0E5D7D5}"/>
              </a:ext>
            </a:extLst>
          </p:cNvPr>
          <p:cNvSpPr txBox="1"/>
          <p:nvPr/>
        </p:nvSpPr>
        <p:spPr>
          <a:xfrm>
            <a:off x="8885583" y="5595951"/>
            <a:ext cx="3063962"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 Source: Portland’s 2017 draft emissions inventory</a:t>
            </a:r>
          </a:p>
        </p:txBody>
      </p:sp>
    </p:spTree>
    <p:extLst>
      <p:ext uri="{BB962C8B-B14F-4D97-AF65-F5344CB8AC3E}">
        <p14:creationId xmlns:p14="http://schemas.microsoft.com/office/powerpoint/2010/main" val="367984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8FE1-AA92-41AE-A16B-8EAFC7B9C696}"/>
              </a:ext>
            </a:extLst>
          </p:cNvPr>
          <p:cNvSpPr>
            <a:spLocks noGrp="1"/>
          </p:cNvSpPr>
          <p:nvPr>
            <p:ph type="title"/>
          </p:nvPr>
        </p:nvSpPr>
        <p:spPr/>
        <p:txBody>
          <a:bodyPr/>
          <a:lstStyle/>
          <a:p>
            <a:r>
              <a:rPr lang="en-US" dirty="0"/>
              <a:t>Why Price: Congestion is inequitable…and getting worse</a:t>
            </a:r>
          </a:p>
        </p:txBody>
      </p:sp>
      <p:pic>
        <p:nvPicPr>
          <p:cNvPr id="4" name="Picture 2" descr="https://i1.wp.com/cityobservatory.org/wp-content/uploads/2017/09/mode.png">
            <a:extLst>
              <a:ext uri="{FF2B5EF4-FFF2-40B4-BE49-F238E27FC236}">
                <a16:creationId xmlns:a16="http://schemas.microsoft.com/office/drawing/2014/main" id="{DDD1B593-15FC-4AF3-A218-48C7573BC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281" y="979489"/>
            <a:ext cx="7464359" cy="508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4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itle 6"/>
          <p:cNvSpPr>
            <a:spLocks noGrp="1"/>
          </p:cNvSpPr>
          <p:nvPr>
            <p:ph type="title"/>
          </p:nvPr>
        </p:nvSpPr>
        <p:spPr/>
        <p:txBody>
          <a:bodyPr/>
          <a:lstStyle/>
          <a:p>
            <a:pPr marL="203200"/>
            <a:r>
              <a:rPr lang="en-US" dirty="0"/>
              <a:t>Why Price: Congestion is inequitable…and getting worse</a:t>
            </a:r>
          </a:p>
        </p:txBody>
      </p:sp>
      <p:pic>
        <p:nvPicPr>
          <p:cNvPr id="4" name="Picture 3">
            <a:extLst>
              <a:ext uri="{FF2B5EF4-FFF2-40B4-BE49-F238E27FC236}">
                <a16:creationId xmlns:a16="http://schemas.microsoft.com/office/drawing/2014/main" id="{4772E965-C60C-4378-8AC9-FD05484A1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01" y="900918"/>
            <a:ext cx="7223090" cy="5056163"/>
          </a:xfrm>
          <a:prstGeom prst="rect">
            <a:avLst/>
          </a:prstGeom>
        </p:spPr>
      </p:pic>
      <p:sp>
        <p:nvSpPr>
          <p:cNvPr id="2" name="TextBox 1">
            <a:extLst>
              <a:ext uri="{FF2B5EF4-FFF2-40B4-BE49-F238E27FC236}">
                <a16:creationId xmlns:a16="http://schemas.microsoft.com/office/drawing/2014/main" id="{F9CDDBEE-4293-4325-B001-8A92B51FB8EF}"/>
              </a:ext>
            </a:extLst>
          </p:cNvPr>
          <p:cNvSpPr txBox="1"/>
          <p:nvPr/>
        </p:nvSpPr>
        <p:spPr>
          <a:xfrm>
            <a:off x="7811911" y="1151467"/>
            <a:ext cx="4061888" cy="4154984"/>
          </a:xfrm>
          <a:prstGeom prst="rect">
            <a:avLst/>
          </a:prstGeom>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rebuchet MS"/>
                <a:ea typeface="+mn-ea"/>
                <a:cs typeface="+mn-cs"/>
              </a:rPr>
              <a:t>Almost 31% of Black households do not have a vehicle. Just under 14% of white households do not have a vehicle.  </a:t>
            </a: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rebuchet MS"/>
                <a:ea typeface="+mn-ea"/>
                <a:cs typeface="+mn-cs"/>
              </a:rPr>
              <a:t>Average commute times for Black commuters are 20% longer than white commuters.  </a:t>
            </a: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3" name="TextBox 2">
            <a:extLst>
              <a:ext uri="{FF2B5EF4-FFF2-40B4-BE49-F238E27FC236}">
                <a16:creationId xmlns:a16="http://schemas.microsoft.com/office/drawing/2014/main" id="{569D42EB-18E6-4ED0-BF6B-A25F74C11F0A}"/>
              </a:ext>
            </a:extLst>
          </p:cNvPr>
          <p:cNvSpPr txBox="1"/>
          <p:nvPr/>
        </p:nvSpPr>
        <p:spPr>
          <a:xfrm>
            <a:off x="8049583" y="5551914"/>
            <a:ext cx="3577771" cy="307777"/>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Source: Policy Link National Equity Atlas</a:t>
            </a: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9208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4BCB-B5C8-45FA-BB3F-C5FB05F85727}"/>
              </a:ext>
            </a:extLst>
          </p:cNvPr>
          <p:cNvSpPr>
            <a:spLocks noGrp="1"/>
          </p:cNvSpPr>
          <p:nvPr>
            <p:ph type="title"/>
          </p:nvPr>
        </p:nvSpPr>
        <p:spPr/>
        <p:txBody>
          <a:bodyPr/>
          <a:lstStyle/>
          <a:p>
            <a:r>
              <a:rPr lang="en-US" dirty="0"/>
              <a:t>Private-for-hire rides during rush hour</a:t>
            </a:r>
          </a:p>
        </p:txBody>
      </p:sp>
      <p:pic>
        <p:nvPicPr>
          <p:cNvPr id="4" name="Picture 3">
            <a:extLst>
              <a:ext uri="{FF2B5EF4-FFF2-40B4-BE49-F238E27FC236}">
                <a16:creationId xmlns:a16="http://schemas.microsoft.com/office/drawing/2014/main" id="{320731EF-A2C1-4293-8844-221694B47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170" y="857045"/>
            <a:ext cx="4125932" cy="5143909"/>
          </a:xfrm>
          <a:prstGeom prst="rect">
            <a:avLst/>
          </a:prstGeom>
        </p:spPr>
      </p:pic>
      <p:pic>
        <p:nvPicPr>
          <p:cNvPr id="5" name="Picture 4">
            <a:extLst>
              <a:ext uri="{FF2B5EF4-FFF2-40B4-BE49-F238E27FC236}">
                <a16:creationId xmlns:a16="http://schemas.microsoft.com/office/drawing/2014/main" id="{DE32230A-70C0-40F3-AE56-AC7DA0E0A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1972" y="857045"/>
            <a:ext cx="4125933" cy="5143910"/>
          </a:xfrm>
          <a:prstGeom prst="rect">
            <a:avLst/>
          </a:prstGeom>
        </p:spPr>
      </p:pic>
    </p:spTree>
    <p:extLst>
      <p:ext uri="{BB962C8B-B14F-4D97-AF65-F5344CB8AC3E}">
        <p14:creationId xmlns:p14="http://schemas.microsoft.com/office/powerpoint/2010/main" val="1036334316"/>
      </p:ext>
    </p:extLst>
  </p:cSld>
  <p:clrMapOvr>
    <a:masterClrMapping/>
  </p:clrMapOvr>
</p:sld>
</file>

<file path=ppt/theme/theme1.xml><?xml version="1.0" encoding="utf-8"?>
<a:theme xmlns:a="http://schemas.openxmlformats.org/drawingml/2006/main" name="3_Office Theme">
  <a:themeElements>
    <a:clrScheme name="Portland Bureau of Transportation">
      <a:dk1>
        <a:srgbClr val="4D4D4F"/>
      </a:dk1>
      <a:lt1>
        <a:sysClr val="window" lastClr="FFFFFF"/>
      </a:lt1>
      <a:dk2>
        <a:srgbClr val="FFFFFF"/>
      </a:dk2>
      <a:lt2>
        <a:srgbClr val="EEECE1"/>
      </a:lt2>
      <a:accent1>
        <a:srgbClr val="FCB043"/>
      </a:accent1>
      <a:accent2>
        <a:srgbClr val="F58220"/>
      </a:accent2>
      <a:accent3>
        <a:srgbClr val="FF6667"/>
      </a:accent3>
      <a:accent4>
        <a:srgbClr val="4D4D4F"/>
      </a:accent4>
      <a:accent5>
        <a:srgbClr val="E7E8EA"/>
      </a:accent5>
      <a:accent6>
        <a:srgbClr val="98CBCC"/>
      </a:accent6>
      <a:hlink>
        <a:srgbClr val="00A0AE"/>
      </a:hlink>
      <a:folHlink>
        <a:srgbClr val="66AE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1513</Words>
  <Application>Microsoft Office PowerPoint</Application>
  <PresentationFormat>Widescreen</PresentationFormat>
  <Paragraphs>427</Paragraphs>
  <Slides>27</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MS PGothic</vt:lpstr>
      <vt:lpstr>MS PGothic</vt:lpstr>
      <vt:lpstr>Arial</vt:lpstr>
      <vt:lpstr>Calibri</vt:lpstr>
      <vt:lpstr>Open Sans</vt:lpstr>
      <vt:lpstr>Trebuchet MS</vt:lpstr>
      <vt:lpstr>3_Office Theme</vt:lpstr>
      <vt:lpstr>5_Office Theme</vt:lpstr>
      <vt:lpstr>PowerPoint Presentation</vt:lpstr>
      <vt:lpstr>Why We’re Here</vt:lpstr>
      <vt:lpstr>PowerPoint Presentation</vt:lpstr>
      <vt:lpstr> Why Price? Growth + Cars = Misery </vt:lpstr>
      <vt:lpstr>Why Price? Growth + Cars = Misery</vt:lpstr>
      <vt:lpstr>Why Price? We’re in a Climate Crisis </vt:lpstr>
      <vt:lpstr>Why Price: Congestion is inequitable…and getting worse</vt:lpstr>
      <vt:lpstr>Why Price: Congestion is inequitable…and getting worse</vt:lpstr>
      <vt:lpstr>Private-for-hire rides during rush hour</vt:lpstr>
      <vt:lpstr>Why Price? What we’re doing isn’t enough</vt:lpstr>
      <vt:lpstr>What have we done since November 2017?</vt:lpstr>
      <vt:lpstr>What have we learned?</vt:lpstr>
      <vt:lpstr>What We Learned: Small changes matter</vt:lpstr>
      <vt:lpstr>What We Learned: Transit is key</vt:lpstr>
      <vt:lpstr>What We Learned: Each place is unique</vt:lpstr>
      <vt:lpstr>Challenges to pricing in Portland</vt:lpstr>
      <vt:lpstr>What We Learned: It’s hard</vt:lpstr>
      <vt:lpstr>PowerPoint Presentation</vt:lpstr>
      <vt:lpstr>Moving to our Future: Transportation Justice</vt:lpstr>
      <vt:lpstr>What is Congestion Pricing? Examples</vt:lpstr>
      <vt:lpstr>Proposal/Pricing for Equitable Mobility – Three types</vt:lpstr>
      <vt:lpstr>Type I: High Congestion Areas in Portland</vt:lpstr>
      <vt:lpstr>   Type II: Value Pricing I-5 and I-205 pilots </vt:lpstr>
      <vt:lpstr>Type III: Inter-Jurisdictional Systems</vt:lpstr>
      <vt:lpstr>How do you actually price for equitable mobility?</vt:lpstr>
      <vt:lpstr>Proposal: Convene Pricing for Equitable Mobility Task Force</vt:lpstr>
      <vt:lpstr>Proposal: Pricing for Equitable Mobility Task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Sagor, Emma</dc:creator>
  <cp:lastModifiedBy>McClymont, Keelan</cp:lastModifiedBy>
  <cp:revision>2</cp:revision>
  <dcterms:created xsi:type="dcterms:W3CDTF">2019-07-10T20:31:01Z</dcterms:created>
  <dcterms:modified xsi:type="dcterms:W3CDTF">2019-07-11T21:28:37Z</dcterms:modified>
</cp:coreProperties>
</file>