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5"/>
  </p:notesMasterIdLst>
  <p:sldIdLst>
    <p:sldId id="261" r:id="rId2"/>
    <p:sldId id="262" r:id="rId3"/>
    <p:sldId id="263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72"/>
    <a:srgbClr val="B11639"/>
    <a:srgbClr val="868A2F"/>
    <a:srgbClr val="F37F28"/>
    <a:srgbClr val="005164"/>
    <a:srgbClr val="0099CC"/>
    <a:srgbClr val="FF5050"/>
    <a:srgbClr val="B8BE42"/>
    <a:srgbClr val="FEAC15"/>
    <a:srgbClr val="0DD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39" autoAdjust="0"/>
    <p:restoredTop sz="96853" autoAdjust="0"/>
  </p:normalViewPr>
  <p:slideViewPr>
    <p:cSldViewPr snapToGrid="0">
      <p:cViewPr varScale="1">
        <p:scale>
          <a:sx n="110" d="100"/>
          <a:sy n="110" d="100"/>
        </p:scale>
        <p:origin x="143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914400" cy="9144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7C4ED-BE1A-4DD4-82B8-A0437703597D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2872E-8B65-4EE2-9173-C84621AC8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9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7917" y="1788454"/>
            <a:ext cx="8063346" cy="2098226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rgbClr val="03466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7713" y="3956280"/>
            <a:ext cx="5123755" cy="1086237"/>
          </a:xfrm>
        </p:spPr>
        <p:txBody>
          <a:bodyPr anchor="ctr">
            <a:no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AvenirNext LT Pro Medium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F0804E-D355-4653-BBF2-07F6F9F262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17" y="5849103"/>
            <a:ext cx="788484" cy="78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47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541" y="1788454"/>
            <a:ext cx="7806254" cy="2098226"/>
          </a:xfrm>
        </p:spPr>
        <p:txBody>
          <a:bodyPr anchor="b">
            <a:no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8040" y="3956280"/>
            <a:ext cx="5123755" cy="1086237"/>
          </a:xfrm>
        </p:spPr>
        <p:txBody>
          <a:bodyPr anchor="ctr">
            <a:normAutofit/>
          </a:bodyPr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35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996696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655064"/>
            <a:ext cx="7200900" cy="3253299"/>
          </a:xfrm>
        </p:spPr>
        <p:txBody>
          <a:bodyPr>
            <a:noAutofit/>
          </a:bodyPr>
          <a:lstStyle>
            <a:lvl1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996696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2184" y="2395728"/>
            <a:ext cx="7200900" cy="3253299"/>
          </a:xfrm>
        </p:spPr>
        <p:txBody>
          <a:bodyPr>
            <a:noAutofit/>
          </a:bodyPr>
          <a:lstStyle>
            <a:lvl1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55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996696"/>
          </a:xfrm>
        </p:spPr>
        <p:txBody>
          <a:bodyPr anchor="ctr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655064"/>
            <a:ext cx="3335840" cy="823912"/>
          </a:xfrm>
        </p:spPr>
        <p:txBody>
          <a:bodyPr anchor="t" anchorCtr="0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2595081"/>
            <a:ext cx="3335839" cy="2562193"/>
          </a:xfrm>
        </p:spPr>
        <p:txBody>
          <a:bodyPr>
            <a:no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1655064"/>
            <a:ext cx="3335840" cy="823912"/>
          </a:xfrm>
        </p:spPr>
        <p:txBody>
          <a:bodyPr anchor="t" anchorCtr="0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2595081"/>
            <a:ext cx="3335840" cy="2562193"/>
          </a:xfrm>
        </p:spPr>
        <p:txBody>
          <a:bodyPr>
            <a:no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8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686050"/>
            <a:ext cx="7200900" cy="14859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04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A38370C3-7FB1-419A-A291-F9EAA234993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10363" y="1456669"/>
            <a:ext cx="8399722" cy="4359345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DD4A231-A405-4528-ABB7-59846CF35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363" y="462523"/>
            <a:ext cx="8399722" cy="994146"/>
          </a:xfrm>
        </p:spPr>
        <p:txBody>
          <a:bodyPr anchor="ctr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9676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12B2A06-16E6-4E72-A718-552832726E3D}"/>
              </a:ext>
            </a:extLst>
          </p:cNvPr>
          <p:cNvSpPr/>
          <p:nvPr userDrawn="1"/>
        </p:nvSpPr>
        <p:spPr>
          <a:xfrm>
            <a:off x="271434" y="0"/>
            <a:ext cx="4300565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87" y="457200"/>
            <a:ext cx="3711910" cy="990600"/>
          </a:xfrm>
        </p:spPr>
        <p:txBody>
          <a:bodyPr anchor="ctr">
            <a:noAutofit/>
          </a:bodyPr>
          <a:lstStyle>
            <a:lvl1pPr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650" y="1447799"/>
            <a:ext cx="3998600" cy="4413251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086" y="1447800"/>
            <a:ext cx="3711911" cy="472440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ED5B2E3A-34D7-49D0-9A02-833F62A45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8563" y="6453386"/>
            <a:ext cx="452937" cy="404614"/>
          </a:xfrm>
        </p:spPr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2FAF457-D9FA-4B13-A148-BEEDEBB86E06}"/>
              </a:ext>
            </a:extLst>
          </p:cNvPr>
          <p:cNvGrpSpPr/>
          <p:nvPr userDrawn="1"/>
        </p:nvGrpSpPr>
        <p:grpSpPr>
          <a:xfrm>
            <a:off x="-2885" y="0"/>
            <a:ext cx="274320" cy="6858000"/>
            <a:chOff x="-2885" y="0"/>
            <a:chExt cx="429914" cy="6858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56FE381-2604-4A72-9B64-CB9037070044}"/>
                </a:ext>
              </a:extLst>
            </p:cNvPr>
            <p:cNvSpPr/>
            <p:nvPr userDrawn="1"/>
          </p:nvSpPr>
          <p:spPr>
            <a:xfrm>
              <a:off x="213552" y="0"/>
              <a:ext cx="73152" cy="6858000"/>
            </a:xfrm>
            <a:prstGeom prst="rect">
              <a:avLst/>
            </a:prstGeom>
            <a:gradFill flip="none" rotWithShape="1">
              <a:gsLst>
                <a:gs pos="15000">
                  <a:srgbClr val="002E3F"/>
                </a:gs>
                <a:gs pos="22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DD292A9-0572-4F3C-B1FB-49110DBC7BE3}"/>
                </a:ext>
              </a:extLst>
            </p:cNvPr>
            <p:cNvSpPr/>
            <p:nvPr userDrawn="1"/>
          </p:nvSpPr>
          <p:spPr>
            <a:xfrm>
              <a:off x="284904" y="0"/>
              <a:ext cx="73152" cy="6858000"/>
            </a:xfrm>
            <a:prstGeom prst="rect">
              <a:avLst/>
            </a:prstGeom>
            <a:gradFill flip="none" rotWithShape="1">
              <a:gsLst>
                <a:gs pos="24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157495C-B0F6-4926-B292-6372AD31E381}"/>
                </a:ext>
              </a:extLst>
            </p:cNvPr>
            <p:cNvSpPr/>
            <p:nvPr userDrawn="1"/>
          </p:nvSpPr>
          <p:spPr>
            <a:xfrm>
              <a:off x="353877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834EC42-2FC4-43A5-9572-B33AE3F466A5}"/>
                </a:ext>
              </a:extLst>
            </p:cNvPr>
            <p:cNvSpPr/>
            <p:nvPr userDrawn="1"/>
          </p:nvSpPr>
          <p:spPr>
            <a:xfrm flipH="1">
              <a:off x="142200" y="0"/>
              <a:ext cx="73152" cy="6858000"/>
            </a:xfrm>
            <a:prstGeom prst="rect">
              <a:avLst/>
            </a:prstGeom>
            <a:gradFill flip="none" rotWithShape="1">
              <a:gsLst>
                <a:gs pos="28000">
                  <a:srgbClr val="002E3F"/>
                </a:gs>
                <a:gs pos="34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EFFC045-E4DC-4F07-96FE-FB2E5CA93CA9}"/>
                </a:ext>
              </a:extLst>
            </p:cNvPr>
            <p:cNvSpPr/>
            <p:nvPr userDrawn="1"/>
          </p:nvSpPr>
          <p:spPr>
            <a:xfrm flipH="1">
              <a:off x="70848" y="0"/>
              <a:ext cx="73152" cy="6858000"/>
            </a:xfrm>
            <a:prstGeom prst="rect">
              <a:avLst/>
            </a:prstGeom>
            <a:gradFill flip="none" rotWithShape="1">
              <a:gsLst>
                <a:gs pos="23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B11407E-BFC4-4451-9E18-DB7A8CFF4A3A}"/>
                </a:ext>
              </a:extLst>
            </p:cNvPr>
            <p:cNvSpPr/>
            <p:nvPr userDrawn="1"/>
          </p:nvSpPr>
          <p:spPr>
            <a:xfrm flipH="1">
              <a:off x="-2885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E64BC3B6-9AB2-4990-BF4E-1368F7EF78A4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859650" y="457199"/>
            <a:ext cx="3998600" cy="990599"/>
          </a:xfrm>
        </p:spPr>
        <p:txBody>
          <a:bodyPr anchor="ctr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600" b="0" baseline="0">
                <a:solidFill>
                  <a:schemeClr val="tx2"/>
                </a:solidFill>
                <a:latin typeface="AvenirNext LT Pro Medium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29" name="Picture 28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12BEAEB8-C7DA-4D2D-87BF-2852660861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086" y="6043876"/>
            <a:ext cx="1875351" cy="61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23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58648" y="1"/>
            <a:ext cx="4585351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F8D3664-64C7-4B83-8F2E-5CCA2A5F8EAD}"/>
              </a:ext>
            </a:extLst>
          </p:cNvPr>
          <p:cNvSpPr/>
          <p:nvPr userDrawn="1"/>
        </p:nvSpPr>
        <p:spPr>
          <a:xfrm>
            <a:off x="271434" y="0"/>
            <a:ext cx="4300565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C8213061-03E4-4470-B83E-36B3FC15E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87" y="457200"/>
            <a:ext cx="3711910" cy="990600"/>
          </a:xfrm>
        </p:spPr>
        <p:txBody>
          <a:bodyPr anchor="ctr">
            <a:noAutofit/>
          </a:bodyPr>
          <a:lstStyle>
            <a:lvl1pPr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0" name="Text Placeholder 3">
            <a:extLst>
              <a:ext uri="{FF2B5EF4-FFF2-40B4-BE49-F238E27FC236}">
                <a16:creationId xmlns:a16="http://schemas.microsoft.com/office/drawing/2014/main" id="{B88F10B4-95E0-48EE-82B3-6A456A273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9086" y="1447800"/>
            <a:ext cx="3711911" cy="472440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1" name="Slide Number Placeholder 3">
            <a:extLst>
              <a:ext uri="{FF2B5EF4-FFF2-40B4-BE49-F238E27FC236}">
                <a16:creationId xmlns:a16="http://schemas.microsoft.com/office/drawing/2014/main" id="{7CA42D6D-B75D-4EDD-8DC8-DB7618BDB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8563" y="6453386"/>
            <a:ext cx="452937" cy="404614"/>
          </a:xfrm>
        </p:spPr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06D8A4C-7570-427B-80E4-0082BCA38205}"/>
              </a:ext>
            </a:extLst>
          </p:cNvPr>
          <p:cNvGrpSpPr/>
          <p:nvPr userDrawn="1"/>
        </p:nvGrpSpPr>
        <p:grpSpPr>
          <a:xfrm>
            <a:off x="-2885" y="0"/>
            <a:ext cx="274320" cy="6858000"/>
            <a:chOff x="-2885" y="0"/>
            <a:chExt cx="429914" cy="6858000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C58404B-A739-406F-995B-39794E3E0557}"/>
                </a:ext>
              </a:extLst>
            </p:cNvPr>
            <p:cNvSpPr/>
            <p:nvPr userDrawn="1"/>
          </p:nvSpPr>
          <p:spPr>
            <a:xfrm>
              <a:off x="213552" y="0"/>
              <a:ext cx="73152" cy="6858000"/>
            </a:xfrm>
            <a:prstGeom prst="rect">
              <a:avLst/>
            </a:prstGeom>
            <a:gradFill flip="none" rotWithShape="1">
              <a:gsLst>
                <a:gs pos="15000">
                  <a:srgbClr val="002E3F"/>
                </a:gs>
                <a:gs pos="22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6A3D67E-7C35-4670-B54A-82C48804E8D8}"/>
                </a:ext>
              </a:extLst>
            </p:cNvPr>
            <p:cNvSpPr/>
            <p:nvPr userDrawn="1"/>
          </p:nvSpPr>
          <p:spPr>
            <a:xfrm>
              <a:off x="284904" y="0"/>
              <a:ext cx="73152" cy="6858000"/>
            </a:xfrm>
            <a:prstGeom prst="rect">
              <a:avLst/>
            </a:prstGeom>
            <a:gradFill flip="none" rotWithShape="1">
              <a:gsLst>
                <a:gs pos="24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AD4D9F1-0136-4928-B03C-D86C4CB407B7}"/>
                </a:ext>
              </a:extLst>
            </p:cNvPr>
            <p:cNvSpPr/>
            <p:nvPr userDrawn="1"/>
          </p:nvSpPr>
          <p:spPr>
            <a:xfrm>
              <a:off x="353877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510A313-EEFE-4ACF-99A8-29A78F75729C}"/>
                </a:ext>
              </a:extLst>
            </p:cNvPr>
            <p:cNvSpPr/>
            <p:nvPr userDrawn="1"/>
          </p:nvSpPr>
          <p:spPr>
            <a:xfrm flipH="1">
              <a:off x="142200" y="0"/>
              <a:ext cx="73152" cy="6858000"/>
            </a:xfrm>
            <a:prstGeom prst="rect">
              <a:avLst/>
            </a:prstGeom>
            <a:gradFill flip="none" rotWithShape="1">
              <a:gsLst>
                <a:gs pos="28000">
                  <a:srgbClr val="002E3F"/>
                </a:gs>
                <a:gs pos="34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ACED427-960C-4A4B-B942-4AEAD62A6043}"/>
                </a:ext>
              </a:extLst>
            </p:cNvPr>
            <p:cNvSpPr/>
            <p:nvPr userDrawn="1"/>
          </p:nvSpPr>
          <p:spPr>
            <a:xfrm flipH="1">
              <a:off x="70848" y="0"/>
              <a:ext cx="73152" cy="6858000"/>
            </a:xfrm>
            <a:prstGeom prst="rect">
              <a:avLst/>
            </a:prstGeom>
            <a:gradFill flip="none" rotWithShape="1">
              <a:gsLst>
                <a:gs pos="23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405E3F1C-1148-4DCF-83B2-DCE4195890F7}"/>
                </a:ext>
              </a:extLst>
            </p:cNvPr>
            <p:cNvSpPr/>
            <p:nvPr userDrawn="1"/>
          </p:nvSpPr>
          <p:spPr>
            <a:xfrm flipH="1">
              <a:off x="-2885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</p:grpSp>
      <p:pic>
        <p:nvPicPr>
          <p:cNvPr id="49" name="Picture 48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8190AD79-B560-41AE-86AB-3C560370FA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086" y="6043876"/>
            <a:ext cx="1875351" cy="61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51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CD89B3-EB2E-450A-B44E-97DB18F4093E}"/>
              </a:ext>
            </a:extLst>
          </p:cNvPr>
          <p:cNvSpPr/>
          <p:nvPr userDrawn="1"/>
        </p:nvSpPr>
        <p:spPr>
          <a:xfrm>
            <a:off x="2467368" y="1183027"/>
            <a:ext cx="4572000" cy="4572000"/>
          </a:xfrm>
          <a:prstGeom prst="rect">
            <a:avLst/>
          </a:prstGeom>
          <a:blipFill dpi="0" rotWithShape="1">
            <a:blip r:embed="rId11">
              <a:alphaModFix amt="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038860"/>
            <a:ext cx="7200900" cy="32532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0397" y="141795"/>
            <a:ext cx="452937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aseline="0">
                <a:solidFill>
                  <a:schemeClr val="tx2"/>
                </a:solidFill>
                <a:latin typeface="AvenirNext LT Pro Medium" panose="020B0604020202020204" pitchFamily="34" charset="0"/>
              </a:defRPr>
            </a:lvl1pPr>
          </a:lstStyle>
          <a:p>
            <a:fld id="{70339DB7-CB8A-4399-BEC1-E3E2DDDAF66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BFF2D3F2-CB2C-4D8A-9EB1-76D43D0B959D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086" y="5955543"/>
            <a:ext cx="1875351" cy="61181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52798B6F-F442-4B81-9C38-8588C489242B}"/>
              </a:ext>
            </a:extLst>
          </p:cNvPr>
          <p:cNvGrpSpPr/>
          <p:nvPr userDrawn="1"/>
        </p:nvGrpSpPr>
        <p:grpSpPr>
          <a:xfrm>
            <a:off x="-2885" y="0"/>
            <a:ext cx="274320" cy="6858000"/>
            <a:chOff x="-2885" y="0"/>
            <a:chExt cx="429914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D2102E4-DE53-4FFB-9CDA-53F25D6C1433}"/>
                </a:ext>
              </a:extLst>
            </p:cNvPr>
            <p:cNvSpPr/>
            <p:nvPr userDrawn="1"/>
          </p:nvSpPr>
          <p:spPr>
            <a:xfrm>
              <a:off x="213552" y="0"/>
              <a:ext cx="73152" cy="6858000"/>
            </a:xfrm>
            <a:prstGeom prst="rect">
              <a:avLst/>
            </a:prstGeom>
            <a:gradFill flip="none" rotWithShape="1">
              <a:gsLst>
                <a:gs pos="15000">
                  <a:srgbClr val="002E3F"/>
                </a:gs>
                <a:gs pos="22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B9CB56F-E866-45D7-80D3-33F3904794F3}"/>
                </a:ext>
              </a:extLst>
            </p:cNvPr>
            <p:cNvSpPr/>
            <p:nvPr userDrawn="1"/>
          </p:nvSpPr>
          <p:spPr>
            <a:xfrm>
              <a:off x="284904" y="0"/>
              <a:ext cx="73152" cy="6858000"/>
            </a:xfrm>
            <a:prstGeom prst="rect">
              <a:avLst/>
            </a:prstGeom>
            <a:gradFill flip="none" rotWithShape="1">
              <a:gsLst>
                <a:gs pos="24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E8DB76-D8CF-4C6B-A67E-F759C5E5B53A}"/>
                </a:ext>
              </a:extLst>
            </p:cNvPr>
            <p:cNvSpPr/>
            <p:nvPr userDrawn="1"/>
          </p:nvSpPr>
          <p:spPr>
            <a:xfrm>
              <a:off x="353877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497E739-4B78-4D67-A118-40F9D86646B2}"/>
                </a:ext>
              </a:extLst>
            </p:cNvPr>
            <p:cNvSpPr/>
            <p:nvPr userDrawn="1"/>
          </p:nvSpPr>
          <p:spPr>
            <a:xfrm flipH="1">
              <a:off x="142200" y="0"/>
              <a:ext cx="73152" cy="6858000"/>
            </a:xfrm>
            <a:prstGeom prst="rect">
              <a:avLst/>
            </a:prstGeom>
            <a:gradFill flip="none" rotWithShape="1">
              <a:gsLst>
                <a:gs pos="28000">
                  <a:srgbClr val="002E3F"/>
                </a:gs>
                <a:gs pos="34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75480E1-6BA6-43BA-BE60-03E083D1703E}"/>
                </a:ext>
              </a:extLst>
            </p:cNvPr>
            <p:cNvSpPr/>
            <p:nvPr userDrawn="1"/>
          </p:nvSpPr>
          <p:spPr>
            <a:xfrm flipH="1">
              <a:off x="70848" y="0"/>
              <a:ext cx="73152" cy="6858000"/>
            </a:xfrm>
            <a:prstGeom prst="rect">
              <a:avLst/>
            </a:prstGeom>
            <a:gradFill flip="none" rotWithShape="1">
              <a:gsLst>
                <a:gs pos="23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ABD399B-98F1-4B4B-823D-F91628424304}"/>
                </a:ext>
              </a:extLst>
            </p:cNvPr>
            <p:cNvSpPr/>
            <p:nvPr userDrawn="1"/>
          </p:nvSpPr>
          <p:spPr>
            <a:xfrm flipH="1">
              <a:off x="-2885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3548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8" r:id="rId2"/>
    <p:sldLayoutId id="2147483710" r:id="rId3"/>
    <p:sldLayoutId id="2147483719" r:id="rId4"/>
    <p:sldLayoutId id="2147483713" r:id="rId5"/>
    <p:sldLayoutId id="2147483714" r:id="rId6"/>
    <p:sldLayoutId id="2147483715" r:id="rId7"/>
    <p:sldLayoutId id="2147483716" r:id="rId8"/>
    <p:sldLayoutId id="2147483717" r:id="rId9"/>
  </p:sldLayoutIdLst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AvenirNext LT Pro Medium" panose="020B0604020202020204" pitchFamily="34" charset="0"/>
          <a:ea typeface="+mj-ea"/>
          <a:cs typeface="+mj-cs"/>
        </a:defRPr>
      </a:lvl1pPr>
    </p:titleStyle>
    <p:bodyStyle>
      <a:lvl1pPr marL="227013" indent="-227013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SzPct val="120000"/>
        <a:buFont typeface="Arial" panose="020B0604020202020204" pitchFamily="34" charset="0"/>
        <a:buChar char="•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1pPr>
      <a:lvl2pPr marL="460375" indent="-23336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SzPct val="80000"/>
        <a:buFont typeface="Courier New" panose="02070309020205020404" pitchFamily="49" charset="0"/>
        <a:buChar char="o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2pPr>
      <a:lvl3pPr marL="687388" indent="-22701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Wingdings" panose="05000000000000000000" pitchFamily="2" charset="2"/>
        <a:buChar char="§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3pPr>
      <a:lvl4pPr marL="914400" indent="-22701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SzPct val="50000"/>
        <a:buFont typeface="Wingdings" panose="05000000000000000000" pitchFamily="2" charset="2"/>
        <a:buChar char="o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4pPr>
      <a:lvl5pPr marL="1141413" indent="-22701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96CB02A-BAA0-4C8D-B658-D65320B7C0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467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Technology oversight committee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392D062D-652F-4AB9-AB19-0ADED0E4ED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Quarterly Report</a:t>
            </a:r>
          </a:p>
          <a:p>
            <a:r>
              <a:rPr lang="en-US" dirty="0">
                <a:latin typeface="Century Gothic" panose="020B0502020202020204" pitchFamily="34" charset="0"/>
              </a:rPr>
              <a:t>April – June 2019</a:t>
            </a:r>
          </a:p>
        </p:txBody>
      </p:sp>
    </p:spTree>
    <p:extLst>
      <p:ext uri="{BB962C8B-B14F-4D97-AF65-F5344CB8AC3E}">
        <p14:creationId xmlns:p14="http://schemas.microsoft.com/office/powerpoint/2010/main" val="416436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F8B40-7DC4-4070-8565-BEFD01FC2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2</a:t>
            </a:fld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AA56856-4429-463F-AC82-BC5CFF83A6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2763" y="549701"/>
            <a:ext cx="72009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Project Name:	Portland Online Permitting System (POPS)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Bureau:	Bureau of Technology Services, Bureau of Development Services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Reporting Date:	24 June 2019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22B2E02-78BA-4D85-A513-9843DC2FF6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556441"/>
              </p:ext>
            </p:extLst>
          </p:nvPr>
        </p:nvGraphicFramePr>
        <p:xfrm>
          <a:off x="512763" y="1771324"/>
          <a:ext cx="8341919" cy="353256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059635">
                  <a:extLst>
                    <a:ext uri="{9D8B030D-6E8A-4147-A177-3AD203B41FA5}">
                      <a16:colId xmlns:a16="http://schemas.microsoft.com/office/drawing/2014/main" val="2318233838"/>
                    </a:ext>
                  </a:extLst>
                </a:gridCol>
                <a:gridCol w="1277006">
                  <a:extLst>
                    <a:ext uri="{9D8B030D-6E8A-4147-A177-3AD203B41FA5}">
                      <a16:colId xmlns:a16="http://schemas.microsoft.com/office/drawing/2014/main" val="1011854508"/>
                    </a:ext>
                  </a:extLst>
                </a:gridCol>
                <a:gridCol w="824033">
                  <a:extLst>
                    <a:ext uri="{9D8B030D-6E8A-4147-A177-3AD203B41FA5}">
                      <a16:colId xmlns:a16="http://schemas.microsoft.com/office/drawing/2014/main" val="106471330"/>
                    </a:ext>
                  </a:extLst>
                </a:gridCol>
                <a:gridCol w="1173965">
                  <a:extLst>
                    <a:ext uri="{9D8B030D-6E8A-4147-A177-3AD203B41FA5}">
                      <a16:colId xmlns:a16="http://schemas.microsoft.com/office/drawing/2014/main" val="3213236940"/>
                    </a:ext>
                  </a:extLst>
                </a:gridCol>
                <a:gridCol w="699863">
                  <a:extLst>
                    <a:ext uri="{9D8B030D-6E8A-4147-A177-3AD203B41FA5}">
                      <a16:colId xmlns:a16="http://schemas.microsoft.com/office/drawing/2014/main" val="70238304"/>
                    </a:ext>
                  </a:extLst>
                </a:gridCol>
                <a:gridCol w="620847">
                  <a:extLst>
                    <a:ext uri="{9D8B030D-6E8A-4147-A177-3AD203B41FA5}">
                      <a16:colId xmlns:a16="http://schemas.microsoft.com/office/drawing/2014/main" val="1142358258"/>
                    </a:ext>
                  </a:extLst>
                </a:gridCol>
                <a:gridCol w="677287">
                  <a:extLst>
                    <a:ext uri="{9D8B030D-6E8A-4147-A177-3AD203B41FA5}">
                      <a16:colId xmlns:a16="http://schemas.microsoft.com/office/drawing/2014/main" val="2966318407"/>
                    </a:ext>
                  </a:extLst>
                </a:gridCol>
                <a:gridCol w="654711">
                  <a:extLst>
                    <a:ext uri="{9D8B030D-6E8A-4147-A177-3AD203B41FA5}">
                      <a16:colId xmlns:a16="http://schemas.microsoft.com/office/drawing/2014/main" val="1985646081"/>
                    </a:ext>
                  </a:extLst>
                </a:gridCol>
                <a:gridCol w="699863">
                  <a:extLst>
                    <a:ext uri="{9D8B030D-6E8A-4147-A177-3AD203B41FA5}">
                      <a16:colId xmlns:a16="http://schemas.microsoft.com/office/drawing/2014/main" val="2260434453"/>
                    </a:ext>
                  </a:extLst>
                </a:gridCol>
                <a:gridCol w="654709">
                  <a:extLst>
                    <a:ext uri="{9D8B030D-6E8A-4147-A177-3AD203B41FA5}">
                      <a16:colId xmlns:a16="http://schemas.microsoft.com/office/drawing/2014/main" val="3030645699"/>
                    </a:ext>
                  </a:extLst>
                </a:gridCol>
              </a:tblGrid>
              <a:tr h="7310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Initial Estimate at TOC Intake</a:t>
                      </a:r>
                      <a:b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10/10/2017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Planned at Baseline</a:t>
                      </a:r>
                      <a:b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Current Revision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6/24/2019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QA Assessment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TOC Assessment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245251"/>
                  </a:ext>
                </a:extLst>
              </a:tr>
              <a:tr h="7049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Expected Completion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9/30/2018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11/4/2019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April</a:t>
                      </a:r>
                    </a:p>
                  </a:txBody>
                  <a:tcPr marL="68580" marR="68580" marT="0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April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June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045694"/>
                  </a:ext>
                </a:extLst>
              </a:tr>
              <a:tr h="4880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Confidence Level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Medium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High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Yellow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Yellow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Yellow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748614"/>
                  </a:ext>
                </a:extLst>
              </a:tr>
              <a:tr h="352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Budget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$11,997,231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Green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Yellow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(cost)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Yellow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(cost)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03610"/>
                  </a:ext>
                </a:extLst>
              </a:tr>
              <a:tr h="3924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Confidence Level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High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Green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(budget)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Green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(budget)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63363"/>
                  </a:ext>
                </a:extLst>
              </a:tr>
              <a:tr h="4316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Scope Stability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Medium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High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Yellow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Yellow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Yellow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090568"/>
                  </a:ext>
                </a:extLst>
              </a:tr>
              <a:tr h="43165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Confidence Level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740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750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F8B40-7DC4-4070-8565-BEFD01FC2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39DB7-CB8A-4399-BEC1-E3E2DDDAF66E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Next LT Pro Medium" panose="020B0604020202020204" pitchFamily="34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Next LT Pro Medium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AA56856-4429-463F-AC82-BC5CFF83A6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2763" y="549701"/>
            <a:ext cx="72009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Project Name:	Portland Online Permitting System (POPS)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Bureau:	Bureau of Technology Services, Bureau of Development Services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Reporting Date:	24 June 2019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22B2E02-78BA-4D85-A513-9843DC2FF6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144301"/>
              </p:ext>
            </p:extLst>
          </p:nvPr>
        </p:nvGraphicFramePr>
        <p:xfrm>
          <a:off x="512763" y="1771324"/>
          <a:ext cx="8341919" cy="3693593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059635">
                  <a:extLst>
                    <a:ext uri="{9D8B030D-6E8A-4147-A177-3AD203B41FA5}">
                      <a16:colId xmlns:a16="http://schemas.microsoft.com/office/drawing/2014/main" val="2318233838"/>
                    </a:ext>
                  </a:extLst>
                </a:gridCol>
                <a:gridCol w="1277006">
                  <a:extLst>
                    <a:ext uri="{9D8B030D-6E8A-4147-A177-3AD203B41FA5}">
                      <a16:colId xmlns:a16="http://schemas.microsoft.com/office/drawing/2014/main" val="1011854508"/>
                    </a:ext>
                  </a:extLst>
                </a:gridCol>
                <a:gridCol w="824033">
                  <a:extLst>
                    <a:ext uri="{9D8B030D-6E8A-4147-A177-3AD203B41FA5}">
                      <a16:colId xmlns:a16="http://schemas.microsoft.com/office/drawing/2014/main" val="106471330"/>
                    </a:ext>
                  </a:extLst>
                </a:gridCol>
                <a:gridCol w="1011774">
                  <a:extLst>
                    <a:ext uri="{9D8B030D-6E8A-4147-A177-3AD203B41FA5}">
                      <a16:colId xmlns:a16="http://schemas.microsoft.com/office/drawing/2014/main" val="3213236940"/>
                    </a:ext>
                  </a:extLst>
                </a:gridCol>
                <a:gridCol w="862054">
                  <a:extLst>
                    <a:ext uri="{9D8B030D-6E8A-4147-A177-3AD203B41FA5}">
                      <a16:colId xmlns:a16="http://schemas.microsoft.com/office/drawing/2014/main" val="70238304"/>
                    </a:ext>
                  </a:extLst>
                </a:gridCol>
                <a:gridCol w="620847">
                  <a:extLst>
                    <a:ext uri="{9D8B030D-6E8A-4147-A177-3AD203B41FA5}">
                      <a16:colId xmlns:a16="http://schemas.microsoft.com/office/drawing/2014/main" val="1142358258"/>
                    </a:ext>
                  </a:extLst>
                </a:gridCol>
                <a:gridCol w="677287">
                  <a:extLst>
                    <a:ext uri="{9D8B030D-6E8A-4147-A177-3AD203B41FA5}">
                      <a16:colId xmlns:a16="http://schemas.microsoft.com/office/drawing/2014/main" val="2966318407"/>
                    </a:ext>
                  </a:extLst>
                </a:gridCol>
                <a:gridCol w="654711">
                  <a:extLst>
                    <a:ext uri="{9D8B030D-6E8A-4147-A177-3AD203B41FA5}">
                      <a16:colId xmlns:a16="http://schemas.microsoft.com/office/drawing/2014/main" val="1985646081"/>
                    </a:ext>
                  </a:extLst>
                </a:gridCol>
                <a:gridCol w="699863">
                  <a:extLst>
                    <a:ext uri="{9D8B030D-6E8A-4147-A177-3AD203B41FA5}">
                      <a16:colId xmlns:a16="http://schemas.microsoft.com/office/drawing/2014/main" val="2260434453"/>
                    </a:ext>
                  </a:extLst>
                </a:gridCol>
                <a:gridCol w="654709">
                  <a:extLst>
                    <a:ext uri="{9D8B030D-6E8A-4147-A177-3AD203B41FA5}">
                      <a16:colId xmlns:a16="http://schemas.microsoft.com/office/drawing/2014/main" val="3030645699"/>
                    </a:ext>
                  </a:extLst>
                </a:gridCol>
              </a:tblGrid>
              <a:tr h="7310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Initial Estimate </a:t>
                      </a:r>
                      <a:b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at TOC Intake</a:t>
                      </a:r>
                      <a:b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10/10/2017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Planned at Baseline</a:t>
                      </a:r>
                      <a:b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Current Revision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6/18/2019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QA Assessment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TOC Assessment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245251"/>
                  </a:ext>
                </a:extLst>
              </a:tr>
              <a:tr h="7049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Expected Completion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9/30/2018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9/1/2019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April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June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April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June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045694"/>
                  </a:ext>
                </a:extLst>
              </a:tr>
              <a:tr h="4880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Confidence Level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Medium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Medium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05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Not enough information available to rate.</a:t>
                      </a:r>
                      <a:endParaRPr lang="en-US" sz="105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Yellow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Yellow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748614"/>
                  </a:ext>
                </a:extLst>
              </a:tr>
              <a:tr h="352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Budget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$347,750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05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Not enough information available to rate.</a:t>
                      </a:r>
                      <a:endParaRPr lang="en-US" sz="105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Green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Yellow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Yellow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Green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Green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03610"/>
                  </a:ext>
                </a:extLst>
              </a:tr>
              <a:tr h="3924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Confidence Level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High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63363"/>
                  </a:ext>
                </a:extLst>
              </a:tr>
              <a:tr h="4316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Scope Stability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Medium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High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05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Not enough information available to rate.</a:t>
                      </a:r>
                      <a:endParaRPr lang="en-US" sz="105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Yellow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Green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Yellow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Green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Green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090568"/>
                  </a:ext>
                </a:extLst>
              </a:tr>
              <a:tr h="43165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Confidence Level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740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25412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11727</TotalTime>
  <Words>168</Words>
  <Application>Microsoft Office PowerPoint</Application>
  <PresentationFormat>On-screen Show (4:3)</PresentationFormat>
  <Paragraphs>125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AvenirNext LT Pro Medium</vt:lpstr>
      <vt:lpstr>AvenirNext LT Pro Regular</vt:lpstr>
      <vt:lpstr>Calibri</vt:lpstr>
      <vt:lpstr>Century Gothic</vt:lpstr>
      <vt:lpstr>Courier New</vt:lpstr>
      <vt:lpstr>Franklin Gothic Book</vt:lpstr>
      <vt:lpstr>Times New Roman</vt:lpstr>
      <vt:lpstr>Wingdings</vt:lpstr>
      <vt:lpstr>Crop</vt:lpstr>
      <vt:lpstr>Technology oversight committee</vt:lpstr>
      <vt:lpstr>Project Name: Portland Online Permitting System (POPS) Bureau: Bureau of Technology Services, Bureau of Development Services Reporting Date: 24 June 2019  </vt:lpstr>
      <vt:lpstr>Project Name: Portland Online Permitting System (POPS) Bureau: Bureau of Technology Services, Bureau of Development Services Reporting Date: 24 June 2019 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Hafer, Heather</dc:creator>
  <cp:lastModifiedBy>Hafer, Heather</cp:lastModifiedBy>
  <cp:revision>293</cp:revision>
  <cp:lastPrinted>2019-03-07T21:36:59Z</cp:lastPrinted>
  <dcterms:created xsi:type="dcterms:W3CDTF">2015-04-16T22:41:44Z</dcterms:created>
  <dcterms:modified xsi:type="dcterms:W3CDTF">2019-06-25T19:20:38Z</dcterms:modified>
</cp:coreProperties>
</file>