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1"/>
  </p:notesMasterIdLst>
  <p:sldIdLst>
    <p:sldId id="264" r:id="rId2"/>
    <p:sldId id="265" r:id="rId3"/>
    <p:sldId id="266" r:id="rId4"/>
    <p:sldId id="267" r:id="rId5"/>
    <p:sldId id="268" r:id="rId6"/>
    <p:sldId id="269" r:id="rId7"/>
    <p:sldId id="270" r:id="rId8"/>
    <p:sldId id="271" r:id="rId9"/>
    <p:sldId id="272" r:id="rId10"/>
  </p:sldIdLst>
  <p:sldSz cx="9144000" cy="6858000" type="screen4x3"/>
  <p:notesSz cx="7315200" cy="9601200"/>
  <p:embeddedFontLst>
    <p:embeddedFont>
      <p:font typeface="Calibri" panose="020F0502020204030204" pitchFamily="34" charset="0"/>
      <p:regular r:id="rId12"/>
      <p:bold r:id="rId13"/>
      <p:italic r:id="rId14"/>
      <p:boldItalic r:id="rId15"/>
    </p:embeddedFont>
    <p:embeddedFont>
      <p:font typeface="Carme" panose="020B0604020202020204" charset="0"/>
      <p:regular r:id="rId16"/>
    </p:embeddedFont>
    <p:embeddedFont>
      <p:font typeface="Open Sans" panose="020B0606030504020204" pitchFamily="34" charset="0"/>
      <p:regular r:id="rId17"/>
      <p:bold r:id="rId18"/>
      <p:italic r:id="rId19"/>
      <p:boldItalic r:id="rId20"/>
    </p:embeddedFont>
    <p:embeddedFont>
      <p:font typeface="Open Sans SemiBold" panose="020B0706030804020204" pitchFamily="34"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ka, Clay" initials="VC" lastIdx="2" clrIdx="0">
    <p:extLst>
      <p:ext uri="{19B8F6BF-5375-455C-9EA6-DF929625EA0E}">
        <p15:presenceInfo xmlns:p15="http://schemas.microsoft.com/office/powerpoint/2012/main" userId="S-1-5-21-1562068243-3890762121-1459926415-22581" providerId="AD"/>
      </p:ext>
    </p:extLst>
  </p:cmAuthor>
  <p:cmAuthor id="2" name="Ciarlo, Catherine" initials="CC" lastIdx="7" clrIdx="1">
    <p:extLst>
      <p:ext uri="{19B8F6BF-5375-455C-9EA6-DF929625EA0E}">
        <p15:presenceInfo xmlns:p15="http://schemas.microsoft.com/office/powerpoint/2012/main" userId="S-1-5-21-1562068243-3890762121-1459926415-955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F0F0F0"/>
    <a:srgbClr val="F3F3F5"/>
    <a:srgbClr val="FF6667"/>
    <a:srgbClr val="F5822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4" autoAdjust="0"/>
    <p:restoredTop sz="82441" autoAdjust="0"/>
  </p:normalViewPr>
  <p:slideViewPr>
    <p:cSldViewPr snapToGrid="0">
      <p:cViewPr varScale="1">
        <p:scale>
          <a:sx n="70" d="100"/>
          <a:sy n="70" d="100"/>
        </p:scale>
        <p:origin x="72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3950143060953146E-2"/>
          <c:y val="0.1900639170485818"/>
          <c:w val="0.89210018633358201"/>
          <c:h val="0.67582749712200119"/>
        </c:manualLayout>
      </c:layout>
      <c:barChart>
        <c:barDir val="col"/>
        <c:grouping val="stacked"/>
        <c:varyColors val="0"/>
        <c:ser>
          <c:idx val="0"/>
          <c:order val="0"/>
          <c:tx>
            <c:strRef>
              <c:f>Sheet1!$B$1</c:f>
              <c:strCache>
                <c:ptCount val="1"/>
                <c:pt idx="0">
                  <c:v>Strongly</c:v>
                </c:pt>
              </c:strCache>
            </c:strRef>
          </c:tx>
          <c:spPr>
            <a:solidFill>
              <a:schemeClr val="accent5">
                <a:tint val="77000"/>
              </a:schemeClr>
            </a:solidFill>
            <a:ln>
              <a:noFill/>
            </a:ln>
            <a:effectLst/>
          </c:spPr>
          <c:invertIfNegative val="0"/>
          <c:dLbls>
            <c:dLbl>
              <c:idx val="2"/>
              <c:layout>
                <c:manualLayout>
                  <c:x val="-2.2353312007170581E-3"/>
                  <c:y val="-6.2187643396667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53-4CD3-BEFB-2E7A6437287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Support</c:v>
                </c:pt>
                <c:pt idx="1">
                  <c:v>Oppose</c:v>
                </c:pt>
                <c:pt idx="2">
                  <c:v>Don't know</c:v>
                </c:pt>
              </c:strCache>
            </c:strRef>
          </c:cat>
          <c:val>
            <c:numRef>
              <c:f>Sheet1!$B$2:$B$4</c:f>
              <c:numCache>
                <c:formatCode>0%</c:formatCode>
                <c:ptCount val="3"/>
                <c:pt idx="0">
                  <c:v>0.44000000000000006</c:v>
                </c:pt>
                <c:pt idx="1">
                  <c:v>0.12000000000000002</c:v>
                </c:pt>
                <c:pt idx="2">
                  <c:v>5.0000000000000024E-2</c:v>
                </c:pt>
              </c:numCache>
            </c:numRef>
          </c:val>
          <c:extLst>
            <c:ext xmlns:c16="http://schemas.microsoft.com/office/drawing/2014/chart" uri="{C3380CC4-5D6E-409C-BE32-E72D297353CC}">
              <c16:uniqueId val="{00000001-3153-4CD3-BEFB-2E7A64372874}"/>
            </c:ext>
          </c:extLst>
        </c:ser>
        <c:ser>
          <c:idx val="1"/>
          <c:order val="1"/>
          <c:tx>
            <c:strRef>
              <c:f>Sheet1!$C$1</c:f>
              <c:strCache>
                <c:ptCount val="1"/>
                <c:pt idx="0">
                  <c:v>Somewhat</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Support</c:v>
                </c:pt>
                <c:pt idx="1">
                  <c:v>Oppose</c:v>
                </c:pt>
                <c:pt idx="2">
                  <c:v>Don't know</c:v>
                </c:pt>
              </c:strCache>
            </c:strRef>
          </c:cat>
          <c:val>
            <c:numRef>
              <c:f>Sheet1!$C$2:$C$4</c:f>
              <c:numCache>
                <c:formatCode>0%</c:formatCode>
                <c:ptCount val="3"/>
                <c:pt idx="0">
                  <c:v>0.31000000000000039</c:v>
                </c:pt>
                <c:pt idx="1">
                  <c:v>9.0000000000000066E-2</c:v>
                </c:pt>
              </c:numCache>
            </c:numRef>
          </c:val>
          <c:extLst>
            <c:ext xmlns:c16="http://schemas.microsoft.com/office/drawing/2014/chart" uri="{C3380CC4-5D6E-409C-BE32-E72D297353CC}">
              <c16:uniqueId val="{00000003-3153-4CD3-BEFB-2E7A64372874}"/>
            </c:ext>
          </c:extLst>
        </c:ser>
        <c:dLbls>
          <c:showLegendKey val="0"/>
          <c:showVal val="0"/>
          <c:showCatName val="0"/>
          <c:showSerName val="0"/>
          <c:showPercent val="0"/>
          <c:showBubbleSize val="0"/>
        </c:dLbls>
        <c:gapWidth val="62"/>
        <c:overlap val="100"/>
        <c:axId val="376788096"/>
        <c:axId val="376789632"/>
      </c:barChart>
      <c:catAx>
        <c:axId val="376788096"/>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76789632"/>
        <c:crosses val="autoZero"/>
        <c:auto val="1"/>
        <c:lblAlgn val="ctr"/>
        <c:lblOffset val="100"/>
        <c:noMultiLvlLbl val="0"/>
      </c:catAx>
      <c:valAx>
        <c:axId val="376789632"/>
        <c:scaling>
          <c:orientation val="minMax"/>
        </c:scaling>
        <c:delete val="1"/>
        <c:axPos val="l"/>
        <c:numFmt formatCode="0%" sourceLinked="0"/>
        <c:majorTickMark val="none"/>
        <c:minorTickMark val="none"/>
        <c:tickLblPos val="none"/>
        <c:crossAx val="37678809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 y="0"/>
            <a:ext cx="3381248" cy="1174516"/>
          </a:xfrm>
          <a:prstGeom prst="rect">
            <a:avLst/>
          </a:prstGeom>
          <a:noFill/>
          <a:ln>
            <a:noFill/>
          </a:ln>
        </p:spPr>
        <p:txBody>
          <a:bodyPr spcFirstLastPara="1" wrap="square" lIns="151594" tIns="75776" rIns="151594" bIns="75776" anchor="t" anchorCtr="0"/>
          <a:lstStyle>
            <a:lvl1pPr marR="0" lvl="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419829" y="0"/>
            <a:ext cx="3381248" cy="1174516"/>
          </a:xfrm>
          <a:prstGeom prst="rect">
            <a:avLst/>
          </a:prstGeom>
          <a:noFill/>
          <a:ln>
            <a:noFill/>
          </a:ln>
        </p:spPr>
        <p:txBody>
          <a:bodyPr spcFirstLastPara="1" wrap="square" lIns="151594" tIns="75776" rIns="151594" bIns="75776" anchor="t" anchorCtr="0"/>
          <a:lstStyle>
            <a:lvl1pPr marR="0" lvl="0" algn="r" rtl="0">
              <a:spcBef>
                <a:spcPts val="0"/>
              </a:spcBef>
              <a:spcAft>
                <a:spcPts val="0"/>
              </a:spcAft>
              <a:buSzPts val="1400"/>
              <a:buNone/>
              <a:defRPr sz="1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970088" y="1758950"/>
            <a:ext cx="11744326" cy="880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80288" y="11157902"/>
            <a:ext cx="6242304" cy="10570641"/>
          </a:xfrm>
          <a:prstGeom prst="rect">
            <a:avLst/>
          </a:prstGeom>
          <a:noFill/>
          <a:ln>
            <a:noFill/>
          </a:ln>
        </p:spPr>
        <p:txBody>
          <a:bodyPr spcFirstLastPara="1" wrap="square" lIns="151594" tIns="75776" rIns="151594" bIns="75776"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4" y="22311723"/>
            <a:ext cx="3381248" cy="1174516"/>
          </a:xfrm>
          <a:prstGeom prst="rect">
            <a:avLst/>
          </a:prstGeom>
          <a:noFill/>
          <a:ln>
            <a:noFill/>
          </a:ln>
        </p:spPr>
        <p:txBody>
          <a:bodyPr spcFirstLastPara="1" wrap="square" lIns="151594" tIns="75776" rIns="151594" bIns="75776" anchor="b" anchorCtr="0"/>
          <a:lstStyle>
            <a:lvl1pPr marR="0" lvl="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419829" y="22311723"/>
            <a:ext cx="3381248" cy="1174516"/>
          </a:xfrm>
          <a:prstGeom prst="rect">
            <a:avLst/>
          </a:prstGeom>
          <a:noFill/>
          <a:ln>
            <a:noFill/>
          </a:ln>
        </p:spPr>
        <p:txBody>
          <a:bodyPr spcFirstLastPara="1" wrap="square" lIns="151594" tIns="75776" rIns="151594" bIns="75776" anchor="b" anchorCtr="0">
            <a:noAutofit/>
          </a:bodyPr>
          <a:lstStyle/>
          <a:p>
            <a:pPr algn="r"/>
            <a:fld id="{00000000-1234-1234-1234-123412341234}" type="slidenum">
              <a:rPr lang="en-US" sz="1900" smtClean="0">
                <a:solidFill>
                  <a:schemeClr val="dk1"/>
                </a:solidFill>
                <a:latin typeface="Calibri"/>
                <a:ea typeface="Calibri"/>
                <a:cs typeface="Calibri"/>
                <a:sym typeface="Calibri"/>
              </a:rPr>
              <a:pPr algn="r"/>
              <a:t>‹#›</a:t>
            </a:fld>
            <a:endParaRPr lang="en-US" sz="1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48322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68D1D-F10F-6142-AA90-6B2D3D08FBC6}" type="slidenum">
              <a:rPr lang="en-US" smtClean="0"/>
              <a:pPr/>
              <a:t>1</a:t>
            </a:fld>
            <a:endParaRPr lang="en-US"/>
          </a:p>
        </p:txBody>
      </p:sp>
    </p:spTree>
    <p:extLst>
      <p:ext uri="{BB962C8B-B14F-4D97-AF65-F5344CB8AC3E}">
        <p14:creationId xmlns:p14="http://schemas.microsoft.com/office/powerpoint/2010/main" val="145399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485775" y="954088"/>
            <a:ext cx="6367463" cy="477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539649" y="6047712"/>
            <a:ext cx="4317167" cy="5729412"/>
          </a:xfrm>
          <a:prstGeom prst="rect">
            <a:avLst/>
          </a:prstGeom>
          <a:noFill/>
          <a:ln>
            <a:noFill/>
          </a:ln>
        </p:spPr>
        <p:txBody>
          <a:bodyPr spcFirstLastPara="1" wrap="square" lIns="96636" tIns="48305" rIns="96636" bIns="48305" anchor="t" anchorCtr="0">
            <a:noAutofit/>
          </a:bodyPr>
          <a:lstStyle/>
          <a:p>
            <a:pPr marL="177819" indent="-177819" defTabSz="966387">
              <a:buClrTx/>
              <a:buSzTx/>
              <a:buFont typeface="Wingdings" panose="05000000000000000000" pitchFamily="2" charset="2"/>
              <a:buChar char="Ø"/>
              <a:defRPr/>
            </a:pPr>
            <a:r>
              <a:rPr lang="en-US" sz="1100" dirty="0">
                <a:solidFill>
                  <a:srgbClr val="4D4D4F"/>
                </a:solidFill>
                <a:latin typeface="Open Sans" panose="020B0606030504020204" pitchFamily="34" charset="0"/>
                <a:ea typeface="Open Sans" panose="020B0606030504020204" pitchFamily="34" charset="0"/>
                <a:cs typeface="Open Sans" panose="020B0606030504020204" pitchFamily="34" charset="0"/>
              </a:rPr>
              <a:t>Current contract terminates Spring 2020 – so we need to do an RFP</a:t>
            </a:r>
          </a:p>
          <a:p>
            <a:pPr marL="177819" indent="-177819" defTabSz="966387">
              <a:buClrTx/>
              <a:buSzTx/>
              <a:buFont typeface="Wingdings" panose="05000000000000000000" pitchFamily="2" charset="2"/>
              <a:buChar char="Ø"/>
              <a:defRPr/>
            </a:pPr>
            <a:r>
              <a:rPr lang="en-US" sz="1100" dirty="0">
                <a:solidFill>
                  <a:srgbClr val="4D4D4F"/>
                </a:solidFill>
                <a:latin typeface="Open Sans" panose="020B0606030504020204" pitchFamily="34" charset="0"/>
                <a:ea typeface="Open Sans" panose="020B0606030504020204" pitchFamily="34" charset="0"/>
                <a:cs typeface="Open Sans" panose="020B0606030504020204" pitchFamily="34" charset="0"/>
              </a:rPr>
              <a:t>There is a suite of four (4) photo enforcement options at intersections or along segments. Right now, we have two contracts – one for RLR and one for photo radar (vans). The photo radar contract was amended to include fixed speed.  Plus we have a new option of adding speed to a red light running camera. This will allow us to consolidate the system under one contract. Many of the services and technology platforms are identical. </a:t>
            </a:r>
          </a:p>
          <a:p>
            <a:pPr marL="0" indent="0" defTabSz="966387">
              <a:buClrTx/>
              <a:buSzTx/>
              <a:defRPr/>
            </a:pPr>
            <a:endParaRPr lang="en-US" sz="1100" b="1" dirty="0">
              <a:solidFill>
                <a:srgbClr val="4D4D4F"/>
              </a:solidFill>
              <a:latin typeface="Open Sans" panose="020B0606030504020204" pitchFamily="34" charset="0"/>
              <a:ea typeface="Open Sans" panose="020B0606030504020204" pitchFamily="34" charset="0"/>
              <a:cs typeface="Open Sans" panose="020B0606030504020204" pitchFamily="34" charset="0"/>
            </a:endParaRPr>
          </a:p>
          <a:p>
            <a:pPr defTabSz="966387">
              <a:defRPr/>
            </a:pPr>
            <a:r>
              <a:rPr lang="en-US" sz="1100" dirty="0">
                <a:latin typeface="Open Sans" panose="020B0606030504020204" pitchFamily="34" charset="0"/>
                <a:ea typeface="Open Sans" panose="020B0606030504020204" pitchFamily="34" charset="0"/>
                <a:cs typeface="Open Sans" panose="020B0606030504020204" pitchFamily="34" charset="0"/>
              </a:rPr>
              <a:t>Seek a vendor to implement and provide for the design, installation, maintenance,  and operation of a photo violation-monitoring system capable of detecting and recording speeding and red light violations, including the support services required for photographic traffic enforcement in conjunction with input from the city.</a:t>
            </a:r>
          </a:p>
          <a:p>
            <a:pPr marL="0" indent="0">
              <a:buClr>
                <a:schemeClr val="dk1"/>
              </a:buClr>
              <a:buSzPts val="1200"/>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0" indent="0">
              <a:buClr>
                <a:schemeClr val="dk1"/>
              </a:buClr>
              <a:buSzPts val="1200"/>
            </a:pPr>
            <a:r>
              <a:rPr lang="en-US" sz="1100" dirty="0">
                <a:latin typeface="Open Sans" panose="020B0606030504020204" pitchFamily="34" charset="0"/>
                <a:ea typeface="Open Sans" panose="020B0606030504020204" pitchFamily="34" charset="0"/>
                <a:cs typeface="Open Sans" panose="020B0606030504020204" pitchFamily="34" charset="0"/>
              </a:rPr>
              <a:t>The suite of photo enforcement options include:</a:t>
            </a:r>
          </a:p>
          <a:p>
            <a:pPr marL="948368" lvl="1" indent="-474184">
              <a:buFont typeface="Arial" panose="020B0604020202020204" pitchFamily="34" charset="0"/>
              <a:buChar char="•"/>
            </a:pPr>
            <a:r>
              <a:rPr lang="en-US" sz="1100" dirty="0">
                <a:solidFill>
                  <a:srgbClr val="4D4D4F"/>
                </a:solidFill>
                <a:latin typeface="Open Sans" panose="020B0606030504020204" pitchFamily="34" charset="0"/>
                <a:ea typeface="Open Sans" panose="020B0606030504020204" pitchFamily="34" charset="0"/>
                <a:cs typeface="Open Sans" panose="020B0606030504020204" pitchFamily="34" charset="0"/>
              </a:rPr>
              <a:t>Signalized intersection red light running</a:t>
            </a:r>
          </a:p>
          <a:p>
            <a:pPr marL="948368" lvl="1" indent="-474184">
              <a:buFont typeface="Arial" panose="020B0604020202020204" pitchFamily="34" charset="0"/>
              <a:buChar char="•"/>
            </a:pPr>
            <a:r>
              <a:rPr lang="en-US" sz="1100" dirty="0">
                <a:solidFill>
                  <a:srgbClr val="4D4D4F"/>
                </a:solidFill>
                <a:latin typeface="Open Sans" panose="020B0606030504020204" pitchFamily="34" charset="0"/>
                <a:ea typeface="Open Sans" panose="020B0606030504020204" pitchFamily="34" charset="0"/>
                <a:cs typeface="Open Sans" panose="020B0606030504020204" pitchFamily="34" charset="0"/>
              </a:rPr>
              <a:t>Signalized red light running and speeding</a:t>
            </a:r>
          </a:p>
          <a:p>
            <a:pPr marL="948368" lvl="1" indent="-474184">
              <a:buFont typeface="Arial" panose="020B0604020202020204" pitchFamily="34" charset="0"/>
              <a:buChar char="•"/>
            </a:pPr>
            <a:r>
              <a:rPr lang="en-US" sz="1100" dirty="0">
                <a:solidFill>
                  <a:srgbClr val="4D4D4F"/>
                </a:solidFill>
                <a:latin typeface="Open Sans" panose="020B0606030504020204" pitchFamily="34" charset="0"/>
                <a:ea typeface="Open Sans" panose="020B0606030504020204" pitchFamily="34" charset="0"/>
                <a:cs typeface="Open Sans" panose="020B0606030504020204" pitchFamily="34" charset="0"/>
              </a:rPr>
              <a:t>HCN segment speeding (fixed speed)</a:t>
            </a:r>
          </a:p>
          <a:p>
            <a:pPr marL="948368" lvl="1" indent="-474184">
              <a:buFont typeface="Arial" panose="020B0604020202020204" pitchFamily="34" charset="0"/>
              <a:buChar char="•"/>
            </a:pPr>
            <a:r>
              <a:rPr lang="en-US" sz="1100" dirty="0">
                <a:solidFill>
                  <a:srgbClr val="4D4D4F"/>
                </a:solidFill>
                <a:latin typeface="Open Sans" panose="020B0606030504020204" pitchFamily="34" charset="0"/>
                <a:ea typeface="Open Sans" panose="020B0606030504020204" pitchFamily="34" charset="0"/>
                <a:cs typeface="Open Sans" panose="020B0606030504020204" pitchFamily="34" charset="0"/>
              </a:rPr>
              <a:t>Mobile speed van (photo radar)</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62" name="Google Shape;162;p1:notes"/>
          <p:cNvSpPr txBox="1">
            <a:spLocks noGrp="1"/>
          </p:cNvSpPr>
          <p:nvPr>
            <p:ph type="sldNum" idx="12"/>
          </p:nvPr>
        </p:nvSpPr>
        <p:spPr>
          <a:xfrm>
            <a:off x="3056744" y="12093215"/>
            <a:ext cx="2338466" cy="636602"/>
          </a:xfrm>
          <a:prstGeom prst="rect">
            <a:avLst/>
          </a:prstGeom>
          <a:noFill/>
          <a:ln>
            <a:noFill/>
          </a:ln>
        </p:spPr>
        <p:txBody>
          <a:bodyPr spcFirstLastPara="1" wrap="square" lIns="96636" tIns="48305" rIns="96636" bIns="48305" anchor="b" anchorCtr="0">
            <a:noAutofit/>
          </a:bodyPr>
          <a:lstStyle/>
          <a:p>
            <a:pPr algn="r">
              <a:buClr>
                <a:schemeClr val="dk1"/>
              </a:buClr>
              <a:buSzPts val="1200"/>
            </a:pPr>
            <a:fld id="{00000000-1234-1234-1234-123412341234}" type="slidenum">
              <a:rPr lang="en-US" sz="1200">
                <a:solidFill>
                  <a:schemeClr val="dk1"/>
                </a:solidFill>
                <a:latin typeface="Calibri"/>
                <a:ea typeface="Calibri"/>
                <a:cs typeface="Calibri"/>
                <a:sym typeface="Calibri"/>
              </a:rPr>
              <a:pPr algn="r">
                <a:buClr>
                  <a:schemeClr val="dk1"/>
                </a:buClr>
                <a:buSzPts val="1200"/>
              </a:p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74184">
              <a:buClrTx/>
              <a:buSzTx/>
              <a:defRPr/>
            </a:pPr>
            <a:r>
              <a:rPr lang="en-US" sz="1100" dirty="0">
                <a:latin typeface="Open Sans" panose="020B0606030504020204" pitchFamily="34" charset="0"/>
                <a:ea typeface="Open Sans" panose="020B0606030504020204" pitchFamily="34" charset="0"/>
                <a:cs typeface="Open Sans" panose="020B0606030504020204" pitchFamily="34" charset="0"/>
              </a:rPr>
              <a:t>Describing the problem. First, street design (e.g., 57% of our crashes happen on 8% of our streets – they [HCN] are primarily these are wide streets with four or more lanes of traffic, high speed and volumes; so design standards and funding for infrastructure improvements) plays a significant role. But so do human factors or behaviors: Alcohol or drug impairment, speeding, and dangerous behaviors like red light running and texting play a significant role in fatalities. (</a:t>
            </a:r>
            <a:r>
              <a:rPr lang="en-US" sz="1100" dirty="0">
                <a:solidFill>
                  <a:srgbClr val="F68121"/>
                </a:solidFill>
                <a:latin typeface="Open Sans" panose="020B0606030504020204" pitchFamily="34" charset="0"/>
                <a:ea typeface="Open Sans" panose="020B0606030504020204" pitchFamily="34" charset="0"/>
                <a:cs typeface="Open Sans" panose="020B0606030504020204" pitchFamily="34" charset="0"/>
                <a:sym typeface="Open Sans SemiBold"/>
              </a:rPr>
              <a:t>91% of DEADLY CRASHES INVOLVE SPEED, IMPAIRMENT, AND / OR OTHER DANGEROUS BEHAVIORS) </a:t>
            </a:r>
            <a:r>
              <a:rPr lang="en-US" sz="1100" dirty="0">
                <a:latin typeface="Open Sans" panose="020B0606030504020204" pitchFamily="34" charset="0"/>
                <a:ea typeface="Open Sans" panose="020B0606030504020204" pitchFamily="34" charset="0"/>
                <a:cs typeface="Open Sans" panose="020B0606030504020204" pitchFamily="34" charset="0"/>
              </a:rPr>
              <a:t>What is Portland doing about this? PBOT is the champion safety to drive down fatalities on Portland’s streets by leading the City with the Vision Zero – a safety action plan that is City-wide – PBOT has many partners! So, what about Vision Zero addresses speed and dangerous behaviors and what does it have to do with photo enforcement? So --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We plan to expand red light running and speed cameras. Some RLR running intersection approaches that are located as a HCN intersection may be considered for dual enforcement (for RLR and speeding).  </a:t>
            </a:r>
            <a:r>
              <a:rPr lang="en-US" sz="1100" b="1" dirty="0">
                <a:latin typeface="Open Sans" panose="020B0606030504020204" pitchFamily="34" charset="0"/>
                <a:ea typeface="Open Sans" panose="020B0606030504020204" pitchFamily="34" charset="0"/>
                <a:cs typeface="Open Sans" panose="020B0606030504020204" pitchFamily="34" charset="0"/>
              </a:rPr>
              <a:t>But who has directed PBOT and partners to expand the photographic traffic enforcement system? Vision Zero Action Plan, of course! </a:t>
            </a:r>
          </a:p>
          <a:p>
            <a:endParaRPr lang="en-US" sz="1100" b="1" dirty="0">
              <a:latin typeface="Open Sans" panose="020B0606030504020204" pitchFamily="34" charset="0"/>
              <a:ea typeface="Open Sans" panose="020B0606030504020204" pitchFamily="34" charset="0"/>
              <a:cs typeface="Open Sans" panose="020B0606030504020204" pitchFamily="34" charset="0"/>
            </a:endParaRPr>
          </a:p>
          <a:p>
            <a:r>
              <a:rPr lang="en-US" sz="1100" b="1" dirty="0">
                <a:latin typeface="Open Sans" panose="020B0606030504020204" pitchFamily="34" charset="0"/>
                <a:ea typeface="Open Sans" panose="020B0606030504020204" pitchFamily="34" charset="0"/>
                <a:cs typeface="Open Sans" panose="020B0606030504020204" pitchFamily="34" charset="0"/>
              </a:rPr>
              <a:t>=&gt; Dangerous Driving Behavior (D1)</a:t>
            </a:r>
          </a:p>
          <a:p>
            <a:r>
              <a:rPr lang="en-US" sz="1100" b="1" dirty="0">
                <a:latin typeface="Open Sans" panose="020B0606030504020204" pitchFamily="34" charset="0"/>
                <a:ea typeface="Open Sans" panose="020B0606030504020204" pitchFamily="34" charset="0"/>
                <a:cs typeface="Open Sans" panose="020B0606030504020204" pitchFamily="34" charset="0"/>
              </a:rPr>
              <a:t>=&gt; Speeding  (S2)</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WHY WE WANT TO DO IT --  As we reviewed earlier, there has been two decades photographic traffic enforcement system enforcing moving violations red light running and speeding. The Vision Zero Action Plan focuses on the High Crash Network and factors that contribute to crash severity. Action D1 addresses Dangerous Driving Behavior (D1) and calls for: “use data-driven process to reorganize and expand the red light safety camera program”; and Action Speeding (S2) that calls for: “pilot speed safety cameras on four high crash corridors in the first two years; expand program to additional high crash corridors following the pilot.”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177819" indent="-177819">
              <a:buFont typeface="Wingdings" panose="05000000000000000000" pitchFamily="2" charset="2"/>
              <a:buChar char="q"/>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ENGINEERING streets for safety</a:t>
            </a:r>
          </a:p>
          <a:p>
            <a:pPr marL="177819" indent="-177819">
              <a:buFont typeface="Wingdings" panose="05000000000000000000" pitchFamily="2" charset="2"/>
              <a:buChar char="q"/>
            </a:pPr>
            <a:r>
              <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ENFORCEMENT of traffic laws</a:t>
            </a:r>
          </a:p>
          <a:p>
            <a:pPr marL="177819" indent="-177819">
              <a:buFont typeface="Wingdings" panose="05000000000000000000" pitchFamily="2" charset="2"/>
              <a:buChar char="q"/>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EDUCATING the community </a:t>
            </a:r>
          </a:p>
          <a:p>
            <a:pPr marL="177819" indent="-177819">
              <a:buFont typeface="Wingdings" panose="05000000000000000000" pitchFamily="2" charset="2"/>
              <a:buChar char="q"/>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EVALUATION and accountability</a:t>
            </a:r>
          </a:p>
          <a:p>
            <a:pPr marL="177819" indent="-177819">
              <a:buFont typeface="Wingdings" panose="05000000000000000000" pitchFamily="2" charset="2"/>
              <a:buChar char="q"/>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ENGAGEMENT for behavior and policy change </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B1368D1D-F10F-6142-AA90-6B2D3D08FBC6}" type="slidenum">
              <a:rPr lang="en-US" smtClean="0"/>
              <a:pPr/>
              <a:t>3</a:t>
            </a:fld>
            <a:endParaRPr lang="en-US"/>
          </a:p>
        </p:txBody>
      </p:sp>
    </p:spTree>
    <p:extLst>
      <p:ext uri="{BB962C8B-B14F-4D97-AF65-F5344CB8AC3E}">
        <p14:creationId xmlns:p14="http://schemas.microsoft.com/office/powerpoint/2010/main" val="228200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485775" y="954088"/>
            <a:ext cx="6367463" cy="477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539649" y="6047712"/>
            <a:ext cx="4317167" cy="5729412"/>
          </a:xfrm>
          <a:prstGeom prst="rect">
            <a:avLst/>
          </a:prstGeom>
          <a:noFill/>
          <a:ln>
            <a:noFill/>
          </a:ln>
        </p:spPr>
        <p:txBody>
          <a:bodyPr spcFirstLastPara="1" wrap="square" lIns="96636" tIns="48305" rIns="96636" bIns="48305" anchor="t" anchorCtr="0">
            <a:noAutofit/>
          </a:bodyPr>
          <a:lstStyle/>
          <a:p>
            <a:pPr marL="474184" indent="-474184">
              <a:buFont typeface="Arial" panose="020B0604020202020204" pitchFamily="34" charset="0"/>
              <a:buChar char="•"/>
            </a:pPr>
            <a:r>
              <a:rPr lang="en-US" sz="25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School zones, residential streets, work zones, or other streets with a high number of crashes or speeding complaints</a:t>
            </a:r>
            <a:r>
              <a:rPr lang="en-US" sz="25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(Mobile speed van)</a:t>
            </a:r>
          </a:p>
          <a:p>
            <a:pPr marL="474184" indent="-474184">
              <a:buFont typeface="Arial" panose="020B0604020202020204" pitchFamily="34" charset="0"/>
              <a:buChar char="•"/>
            </a:pPr>
            <a:endParaRPr lang="en-US" sz="25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474184" indent="-474184">
              <a:buFont typeface="Arial" panose="020B0604020202020204" pitchFamily="34" charset="0"/>
              <a:buChar char="•"/>
            </a:pPr>
            <a:r>
              <a:rPr lang="en-US" sz="25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Significant crash history attributed to a disregard of traffic signal </a:t>
            </a:r>
            <a:r>
              <a:rPr lang="en-US" sz="25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(Photo Red Light) </a:t>
            </a:r>
          </a:p>
          <a:p>
            <a:pPr marL="948368" lvl="1" indent="-474184">
              <a:buFont typeface="Arial" panose="020B0604020202020204" pitchFamily="34" charset="0"/>
              <a:buChar char="•"/>
            </a:pPr>
            <a:endParaRPr lang="en-US" sz="25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474184" indent="-474184">
              <a:buFont typeface="Arial" panose="020B0604020202020204" pitchFamily="34" charset="0"/>
              <a:buChar char="•"/>
            </a:pPr>
            <a:r>
              <a:rPr lang="en-US" sz="25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Urban high crash corridors among the High Crash Network (HCN) </a:t>
            </a:r>
            <a:r>
              <a:rPr lang="en-US" sz="25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(Fixed speed safety camera)</a:t>
            </a:r>
          </a:p>
          <a:p>
            <a:pPr marL="474184" indent="-474184">
              <a:buFont typeface="Arial" panose="020B0604020202020204" pitchFamily="34" charset="0"/>
              <a:buChar char="•"/>
            </a:pPr>
            <a:endParaRPr lang="en-US" sz="25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474184" indent="-474184">
              <a:buFont typeface="Arial" panose="020B0604020202020204" pitchFamily="34" charset="0"/>
              <a:buChar char="•"/>
            </a:pPr>
            <a:r>
              <a:rPr lang="en-US" sz="25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HCN Intersection </a:t>
            </a:r>
            <a:r>
              <a:rPr lang="en-US" sz="25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(Dual RL/speed)</a:t>
            </a:r>
            <a:endParaRPr lang="en-US" sz="2500" dirty="0">
              <a:latin typeface="Open Sans" panose="020B0606030504020204" pitchFamily="34" charset="0"/>
              <a:ea typeface="Open Sans" panose="020B0606030504020204" pitchFamily="34" charset="0"/>
              <a:cs typeface="Open Sans" panose="020B0606030504020204" pitchFamily="34" charset="0"/>
            </a:endParaRPr>
          </a:p>
          <a:p>
            <a:pPr marL="0" indent="0" defTabSz="474184">
              <a:buClrTx/>
              <a:buSzTx/>
              <a:defRPr/>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0" indent="0" defTabSz="474184">
              <a:buClrTx/>
              <a:buSzTx/>
              <a:defRPr/>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0" indent="0" defTabSz="474184">
              <a:buClrTx/>
              <a:buSzTx/>
              <a:defRPr/>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0" indent="0" defTabSz="474184">
              <a:buClrTx/>
              <a:buSzTx/>
              <a:defRPr/>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0" indent="0" defTabSz="474184">
              <a:buClrTx/>
              <a:buSzTx/>
              <a:defRPr/>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0" indent="0" defTabSz="474184">
              <a:buClrTx/>
              <a:buSzTx/>
              <a:defRPr/>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0" indent="0" defTabSz="474184">
              <a:buClrTx/>
              <a:buSzTx/>
              <a:defRPr/>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0" indent="0" defTabSz="474184">
              <a:buClrTx/>
              <a:buSzTx/>
              <a:defRPr/>
            </a:pPr>
            <a:r>
              <a:rPr lang="en-US" sz="1100" dirty="0">
                <a:latin typeface="Open Sans" panose="020B0606030504020204" pitchFamily="34" charset="0"/>
                <a:ea typeface="Open Sans" panose="020B0606030504020204" pitchFamily="34" charset="0"/>
                <a:cs typeface="Open Sans" panose="020B0606030504020204" pitchFamily="34" charset="0"/>
              </a:rPr>
              <a:t>A recent telephone survey showed us the public awareness of photo enforcement in Portland.  Generally, t</a:t>
            </a: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wo-thirds are familiar with photo radar. While a majority are aware of fixed speed, more Portlanders are far more familiar with the City programs that started during the late 90s: red-light cameras and mobile speed vans.  The breakdown by option is as follows:</a:t>
            </a: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177819" indent="-177819">
              <a:buFont typeface="Wingdings" panose="05000000000000000000" pitchFamily="2" charset="2"/>
              <a:buChar char="Ø"/>
            </a:pPr>
            <a:r>
              <a:rPr lang="en-US" sz="1100" dirty="0">
                <a:latin typeface="Open Sans" panose="020B0606030504020204" pitchFamily="34" charset="0"/>
                <a:ea typeface="Open Sans" panose="020B0606030504020204" pitchFamily="34" charset="0"/>
                <a:cs typeface="Open Sans" panose="020B0606030504020204" pitchFamily="34" charset="0"/>
              </a:rPr>
              <a:t>RLR awareness: 93%</a:t>
            </a:r>
          </a:p>
          <a:p>
            <a:pPr marL="177819" indent="-177819">
              <a:buFont typeface="Wingdings" panose="05000000000000000000" pitchFamily="2" charset="2"/>
              <a:buChar char="Ø"/>
            </a:pPr>
            <a:r>
              <a:rPr lang="en-US" sz="1100" dirty="0">
                <a:latin typeface="Open Sans" panose="020B0606030504020204" pitchFamily="34" charset="0"/>
                <a:ea typeface="Open Sans" panose="020B0606030504020204" pitchFamily="34" charset="0"/>
                <a:cs typeface="Open Sans" panose="020B0606030504020204" pitchFamily="34" charset="0"/>
              </a:rPr>
              <a:t>Mobile speed van awareness: 84%</a:t>
            </a:r>
          </a:p>
          <a:p>
            <a:pPr marL="177819" indent="-177819">
              <a:buFont typeface="Wingdings" panose="05000000000000000000" pitchFamily="2" charset="2"/>
              <a:buChar char="Ø"/>
            </a:pPr>
            <a:r>
              <a:rPr lang="en-US" sz="1100" dirty="0">
                <a:latin typeface="Open Sans" panose="020B0606030504020204" pitchFamily="34" charset="0"/>
                <a:ea typeface="Open Sans" panose="020B0606030504020204" pitchFamily="34" charset="0"/>
                <a:cs typeface="Open Sans" panose="020B0606030504020204" pitchFamily="34" charset="0"/>
              </a:rPr>
              <a:t>Fixed speed awareness: 63%</a:t>
            </a:r>
          </a:p>
          <a:p>
            <a:pPr marL="0" indent="0" defTabSz="474184">
              <a:buClrTx/>
              <a:buSzTx/>
              <a:defRPr/>
            </a:pPr>
            <a:endParaRPr lang="en-US" sz="1100" i="1" dirty="0">
              <a:latin typeface="Open Sans" panose="020B0606030504020204" pitchFamily="34" charset="0"/>
              <a:ea typeface="Open Sans" panose="020B0606030504020204" pitchFamily="34" charset="0"/>
              <a:cs typeface="Open Sans" panose="020B0606030504020204" pitchFamily="34" charset="0"/>
            </a:endParaRPr>
          </a:p>
          <a:p>
            <a:r>
              <a:rPr lang="en-US"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Overview of the photographic traffic enforcement system </a:t>
            </a:r>
            <a:endPar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For over two decades, the City of Portland (“City”) has been a leader in utilizing automated enforcement tools to bolster transportation safety. While each enforcement tool is unique, there are commonalities:</a:t>
            </a: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177819" indent="-177819">
              <a:buFont typeface="Wingdings" panose="05000000000000000000" pitchFamily="2" charset="2"/>
              <a:buChar char="Ø"/>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All photo radar imagery is reviewed, and citations are signed, by a police officer. </a:t>
            </a:r>
          </a:p>
          <a:p>
            <a:pPr marL="177819" indent="-177819">
              <a:buFont typeface="Wingdings" panose="05000000000000000000" pitchFamily="2" charset="2"/>
              <a:buChar char="Ø"/>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 rebuttable presumption exists that the vehicle’s registered owner was the driver when the citation was issued.  </a:t>
            </a:r>
          </a:p>
          <a:p>
            <a:pPr marL="177819" indent="-177819">
              <a:buFont typeface="Wingdings" panose="05000000000000000000" pitchFamily="2" charset="2"/>
              <a:buChar char="Ø"/>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Advance signage indicates that a camera system may be in operation. </a:t>
            </a:r>
          </a:p>
          <a:p>
            <a:pPr marL="177819" indent="-177819">
              <a:buFont typeface="Wingdings" panose="05000000000000000000" pitchFamily="2" charset="2"/>
              <a:buChar char="Ø"/>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Jurisdictions must conduct an outcome evaluation once each biennium. </a:t>
            </a:r>
          </a:p>
          <a:p>
            <a:pPr marL="177819" indent="-177819">
              <a:buFont typeface="Wingdings" panose="05000000000000000000" pitchFamily="2" charset="2"/>
              <a:buChar char="Ø"/>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following outlines the authority and some constraints of the respective automated speed enforcement radar systems.</a:t>
            </a: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r>
              <a:rPr lang="en-US"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Mobile Speed Van (ORS 810.439) </a:t>
            </a:r>
            <a:endPar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Ten municipalities authorized: Albany, Beaverton, Bend, Eugene, Gladstone, Medford, Milwaukie, Oregon City, Portland, and Tigard. (ORS 810.438) </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Oregon Department of Transportation may operate in work zones on state highways. (ORS 810.441)</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1996, Portland Police Bureau (PPB) started its mobile speed van program. </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City police deploy to school zones, residential streets, work zones, or other streets with a high number of crashes or speeding complaints. (ORS 810.438; City Ordinance 172517)</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 uniformed police officer operates equipment out of a marked police vehicle.</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Limited to four hours per day in any one location.</a:t>
            </a:r>
          </a:p>
          <a:p>
            <a:pPr lvl="0"/>
            <a:endPar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Fixed Speed Safety Camera (Chapter 721, Oregon Laws 2015)</a:t>
            </a: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2014, the City pursued fixed photo radar authority as a legislative priority. </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2015, HB 2621 grants the City its authority.</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City collaborated with the Multnomah County Circuit Court to conduct a two-year fixed speed pilot of four corridors (eight cameras) through March 31, 2019 which is memorialized in a Memorandum of Understanding (MOU) that was authorized by Council on May 4, 2016.</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September 2016, City’s first cameras in southwest Portland captured speeding violations following a 30-day warning period.   </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December 2016, the City adopted its Vision Zero Action Plan in which speed action item S.1 calls for expanding the fixed speed program following the pilot. </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City plans to amend its MOU as it expands the program beyond March 31, 2019 in fulfillment of Vision Zero.</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Chapter 721, Oregon Laws (2015), sunsets on January 2, 2024.</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Cameras must be placed on “urban high crash corridors”, as defined by state law.</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Revenue beyond the costs will be dedicated to investing in traffic safety among the City’s High Crash Network corridors. </a:t>
            </a: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r>
              <a:rPr lang="en-US"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Intersection speed &amp; RLR (“Speed on Green”, etc.) (ORS 810.437)</a:t>
            </a: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HB 2409 authorizes any city to use cameras at signalized intersections to enforce red light running or speeding without the presence of a police officer.</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City’s red-light running program operationalized in 2000; City anticipates leveraging speed enforcement to complement the reorganization and expansion of the red-light running program (see also Vision Zero D2).</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Citations are permitted for speeding 11 miles per hour or greater but prohibits the issuance of both a red light running citation and a Class C speeding citation. (ORS 810.437, ORS 810.436)</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Camera placement is not limited by a finding of negative impact on safety or by type of street or area. </a:t>
            </a:r>
          </a:p>
          <a:p>
            <a:pPr lvl="0"/>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Unlike fixed or mobile speed, there is no requirement to provide an indication of or information about a driver’s speed in advance of the photo radar system.  </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62" name="Google Shape;162;p1:notes"/>
          <p:cNvSpPr txBox="1">
            <a:spLocks noGrp="1"/>
          </p:cNvSpPr>
          <p:nvPr>
            <p:ph type="sldNum" idx="12"/>
          </p:nvPr>
        </p:nvSpPr>
        <p:spPr>
          <a:xfrm>
            <a:off x="3056744" y="12093215"/>
            <a:ext cx="2338466" cy="636602"/>
          </a:xfrm>
          <a:prstGeom prst="rect">
            <a:avLst/>
          </a:prstGeom>
          <a:noFill/>
          <a:ln>
            <a:noFill/>
          </a:ln>
        </p:spPr>
        <p:txBody>
          <a:bodyPr spcFirstLastPara="1" wrap="square" lIns="96636" tIns="48305" rIns="96636" bIns="48305" anchor="b" anchorCtr="0">
            <a:noAutofit/>
          </a:bodyPr>
          <a:lstStyle/>
          <a:p>
            <a:pPr algn="r">
              <a:buClr>
                <a:schemeClr val="dk1"/>
              </a:buClr>
              <a:buSzPts val="1200"/>
            </a:pPr>
            <a:fld id="{00000000-1234-1234-1234-123412341234}" type="slidenum">
              <a:rPr lang="en-US" sz="1200">
                <a:solidFill>
                  <a:schemeClr val="dk1"/>
                </a:solidFill>
                <a:latin typeface="Calibri"/>
                <a:ea typeface="Calibri"/>
                <a:cs typeface="Calibri"/>
                <a:sym typeface="Calibri"/>
              </a:rPr>
              <a:pPr algn="r">
                <a:buClr>
                  <a:schemeClr val="dk1"/>
                </a:buClr>
                <a:buSzPts val="1200"/>
              </a:p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6516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74184">
              <a:buClrTx/>
              <a:buSzTx/>
              <a:defRPr/>
            </a:pPr>
            <a:r>
              <a:rPr lang="en-US" sz="1100" b="1" dirty="0">
                <a:solidFill>
                  <a:srgbClr val="595959"/>
                </a:solidFill>
                <a:latin typeface="Open Sans" panose="020B0606030504020204" pitchFamily="34" charset="0"/>
                <a:ea typeface="Open Sans" panose="020B0606030504020204" pitchFamily="34" charset="0"/>
                <a:cs typeface="Open Sans" panose="020B0606030504020204" pitchFamily="34" charset="0"/>
              </a:rPr>
              <a:t>Recognizing disparate impacts and concerns</a:t>
            </a:r>
            <a:endPar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Geographic distribution </a:t>
            </a:r>
          </a:p>
          <a:p>
            <a:pPr marL="177819" indent="-177819">
              <a:buFontTx/>
              <a:buChar cha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Avoid concentration in any one neighborhood</a:t>
            </a:r>
          </a:p>
          <a:p>
            <a:pPr marL="177819" indent="-177819">
              <a:buFontTx/>
              <a:buChar cha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29 of 30 high crash intersections, however, are in East Portland</a:t>
            </a:r>
          </a:p>
          <a:p>
            <a:pPr marL="177819" indent="-177819">
              <a:buFontTx/>
              <a:buChar cha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City staff capacity and court capacity allow for conservative expansion </a:t>
            </a:r>
          </a:p>
          <a:p>
            <a:pPr marL="177819" indent="-177819">
              <a:buFontTx/>
              <a:buChar char="-"/>
            </a:pPr>
            <a:r>
              <a:rPr lang="en-US" sz="1100" dirty="0">
                <a:latin typeface="Open Sans" panose="020B0606030504020204" pitchFamily="34" charset="0"/>
                <a:ea typeface="Open Sans" panose="020B0606030504020204" pitchFamily="34" charset="0"/>
                <a:cs typeface="Open Sans" panose="020B0606030504020204" pitchFamily="34" charset="0"/>
              </a:rPr>
              <a:t>Moving violation event using radar and technology (not contributing to racial profiling)</a:t>
            </a:r>
          </a:p>
          <a:p>
            <a:pPr marL="177819" indent="-177819">
              <a:buFontTx/>
              <a:buChar char="-"/>
            </a:pPr>
            <a:r>
              <a:rPr lang="en-US" sz="1100" dirty="0">
                <a:latin typeface="Open Sans" panose="020B0606030504020204" pitchFamily="34" charset="0"/>
                <a:ea typeface="Open Sans" panose="020B0606030504020204" pitchFamily="34" charset="0"/>
                <a:cs typeface="Open Sans" panose="020B0606030504020204" pitchFamily="34" charset="0"/>
              </a:rPr>
              <a:t>Warning period =&gt; </a:t>
            </a: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Activation of camera always accompanied by an initial 30 day warning period. Speed reduction changes – interim warning period (Marine saw a 2-week warning period but this is not to say, however, that the interim warning period could be reduced to 7-days – recall that speed reader boards are in advance of the fixed speed cameras) </a:t>
            </a:r>
          </a:p>
          <a:p>
            <a:pPr marL="177819" indent="-177819">
              <a:buFontTx/>
              <a:buChar cha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Traffic safety class is available (for a fee) for those who are eligible – attend it and the citation is dismissed (class is offered by PPB; not via the judicial framework like DUI)</a:t>
            </a:r>
          </a:p>
          <a:p>
            <a:endPar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Other/Future: Concerns center around issues related to the fine and ramifications of not paying. A citation may impact car insurance premiums. Unpaid citations may lead to suspension of a drivers license. Collection agencies go and collect. We will explore driver v. owner and/or ways to treat these more like parking tickets.</a:t>
            </a:r>
          </a:p>
          <a:p>
            <a:endPar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defTabSz="474184">
              <a:buClrTx/>
              <a:buSzTx/>
              <a:defRPr/>
            </a:pPr>
            <a:r>
              <a:rPr lang="en-US" sz="1100" dirty="0">
                <a:solidFill>
                  <a:srgbClr val="4D4D4F"/>
                </a:solidFill>
                <a:latin typeface="Open Sans" panose="020B0606030504020204" pitchFamily="34" charset="0"/>
                <a:ea typeface="Open Sans" panose="020B0606030504020204" pitchFamily="34" charset="0"/>
                <a:cs typeface="Open Sans" panose="020B0606030504020204" pitchFamily="34" charset="0"/>
              </a:rPr>
              <a:t>For example – some may choose to drive due to hate in public spaces like transit or walking. Example: Last year PBOT held focus groups where they asked Black community members to share their experiences walking in Portland, concerns that may have for themselves or for the Black Community in general, and any recommendations for how PBOT and/or the City of Portland might address these issues. Here is one of the responses: One participant shared that she pays a large amount of money for her son’s car insurance because it is safer for him to drive than to be exposed to harassment on public transit.</a:t>
            </a:r>
          </a:p>
          <a:p>
            <a:endPar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The “E” of enforcement cannot be discussed without facing another challenge of racial profiling on our streets. We have excellent traffic police in Portland, and work with them closely, but we have to acknowledge that inundating our streets with traffic police would almost certainly have disproportionate negative impacts on people of color. That’s why our Vision Zero Action Plan committed to not result in racial profiling and to limit use of enforcement. It’s also why we emphasize the use of street design, education, and automated enforcement as tools to support safe driving speeds.</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0"/>
          </p:nvPr>
        </p:nvSpPr>
        <p:spPr/>
        <p:txBody>
          <a:bodyPr/>
          <a:lstStyle/>
          <a:p>
            <a:fld id="{B1368D1D-F10F-6142-AA90-6B2D3D08FBC6}" type="slidenum">
              <a:rPr lang="en-US" smtClean="0"/>
              <a:pPr/>
              <a:t>5</a:t>
            </a:fld>
            <a:endParaRPr lang="en-US"/>
          </a:p>
        </p:txBody>
      </p:sp>
    </p:spTree>
    <p:extLst>
      <p:ext uri="{BB962C8B-B14F-4D97-AF65-F5344CB8AC3E}">
        <p14:creationId xmlns:p14="http://schemas.microsoft.com/office/powerpoint/2010/main" val="341555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485775" y="954088"/>
            <a:ext cx="6367463" cy="477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539649" y="6047712"/>
            <a:ext cx="4317167" cy="5729412"/>
          </a:xfrm>
          <a:prstGeom prst="rect">
            <a:avLst/>
          </a:prstGeom>
          <a:noFill/>
          <a:ln>
            <a:noFill/>
          </a:ln>
        </p:spPr>
        <p:txBody>
          <a:bodyPr spcFirstLastPara="1" wrap="square" lIns="96636" tIns="48305" rIns="96636" bIns="48305" anchor="t" anchorCtr="0">
            <a:noAutofit/>
          </a:bodyPr>
          <a:lstStyle/>
          <a:p>
            <a:pPr marL="0" indent="0" defTabSz="474184">
              <a:buClrTx/>
              <a:buSzTx/>
              <a:defRPr/>
            </a:pPr>
            <a:r>
              <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Reduction in injuries at signalized intersections with red light  cameras  </a:t>
            </a: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2.8 injuries on average post-camera installation compared to 4.64 injuries on average pre-camera installation (all injury severities are included to ensure sufficient data and based on five-year averages) Please note that there were 0 deaths at all camera locations before and after camera installation</a:t>
            </a:r>
          </a:p>
          <a:p>
            <a:pPr algn="l"/>
            <a:endPar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In addition to speed limits and street design, we use speed safety cameras to support safe driving speeds. We began installing cameras in 2016, and now have a total of eight cameras on four of our highest crash streets. </a:t>
            </a:r>
            <a:r>
              <a:rPr lang="en-US" sz="1100" b="1" dirty="0">
                <a:latin typeface="Open Sans" panose="020B0606030504020204" pitchFamily="34" charset="0"/>
                <a:ea typeface="Open Sans" panose="020B0606030504020204" pitchFamily="34" charset="0"/>
                <a:cs typeface="Open Sans" panose="020B0606030504020204" pitchFamily="34" charset="0"/>
              </a:rPr>
              <a:t>We don’t have enough crash data yet to evaluate their impact on safety, but we know they have reduced dramatically reduced driving speeds.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The effect of the cameras is especially strong on top-end speeders. On two streets, we have more than a 90 percent reduction in the number of people driving 10 miles per hour or more above the speed limit.</a:t>
            </a:r>
          </a:p>
          <a:p>
            <a:pPr algn="l"/>
            <a:r>
              <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Fixed speed camera systems</a:t>
            </a:r>
            <a:endPar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Reduction in the number of drivers speeding </a:t>
            </a:r>
            <a:endPar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=&gt; 57% decrease in the number of cars traveling over the posted speed limit; and </a:t>
            </a:r>
          </a:p>
          <a:p>
            <a:pPr marL="0" indent="0"/>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=&gt; 85% decrease in numbers of drivers travelling more than 10 mph over the posted speed.</a:t>
            </a:r>
          </a:p>
          <a:p>
            <a:pPr marL="0" indent="0" defTabSz="474184">
              <a:buClrTx/>
              <a:buSzTx/>
              <a:defRP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Speed studies – This is overall, comparing the change among the “before” speed study (before cameras were operationalized) and the most recent speed studies.</a:t>
            </a:r>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pPr algn="l"/>
            <a:r>
              <a:rPr lang="en-US" sz="1100" dirty="0">
                <a:latin typeface="Open Sans" panose="020B0606030504020204" pitchFamily="34" charset="0"/>
                <a:ea typeface="Open Sans" panose="020B0606030504020204" pitchFamily="34" charset="0"/>
                <a:cs typeface="Open Sans" panose="020B0606030504020204" pitchFamily="34" charset="0"/>
              </a:rPr>
              <a:t>\\\\\\/////\\\\\\/////\\\\</a:t>
            </a:r>
          </a:p>
          <a:p>
            <a:pPr algn="l"/>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Red Light Running =&gt; </a:t>
            </a:r>
            <a:r>
              <a:rPr lang="en-US" sz="1100" b="1" dirty="0">
                <a:latin typeface="Open Sans" panose="020B0606030504020204" pitchFamily="34" charset="0"/>
                <a:ea typeface="Open Sans" panose="020B0606030504020204" pitchFamily="34" charset="0"/>
                <a:cs typeface="Open Sans" panose="020B0606030504020204" pitchFamily="34" charset="0"/>
              </a:rPr>
              <a:t>Source: Performance Measures, Vision Zero Annual Report (2017) located at: https://www.portlandoregon.gov/transportation/74093</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An overview of the current locations. Intersection crashes can be especially devastating. Please note that this data includes all approaches and does not focus just on the enforced approach.  Data includes all injury crashes involving ignoring a traffic signal (DIS-RAG, DIS-TCD and DIS-SIG). Annual average data at all camera locations with installation date (post-camera </a:t>
            </a:r>
            <a:r>
              <a:rPr lang="en-US" sz="1100" dirty="0" err="1">
                <a:latin typeface="Open Sans" panose="020B0606030504020204" pitchFamily="34" charset="0"/>
                <a:ea typeface="Open Sans" panose="020B0606030504020204" pitchFamily="34" charset="0"/>
                <a:cs typeface="Open Sans" panose="020B0606030504020204" pitchFamily="34" charset="0"/>
              </a:rPr>
              <a:t>injuries|pre-camera</a:t>
            </a:r>
            <a:r>
              <a:rPr lang="en-US" sz="1100" dirty="0">
                <a:latin typeface="Open Sans" panose="020B0606030504020204" pitchFamily="34" charset="0"/>
                <a:ea typeface="Open Sans" panose="020B0606030504020204" pitchFamily="34" charset="0"/>
                <a:cs typeface="Open Sans" panose="020B0606030504020204" pitchFamily="34" charset="0"/>
              </a:rPr>
              <a:t> injuries):</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--SW 4th &amp; Jefferson, 2007: 1.1|3.6</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--NE Broadway &amp; Grand, 2003: 1.9|2.4</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--W Burnside &amp; 19th, 2002: 0.2|1.8</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--SE Foster &amp; 96th, 2009: 6.7|9.2</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--NE Grand &amp; Burnside, 2001: 2.2|7.4</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--SE Grand &amp; Madison, 2002: 2.1|2.6</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--NE Sandy &amp; Chavez, 2001: 1.1|2.2</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--SE Stark &amp; 99th, 2008: 3.4|3.6</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--SE Stark &amp; 102nd, 2008: 2.8|6.8</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--SE Washington &amp; 103rd, 2008: 6.0|6.8</a:t>
            </a:r>
            <a:br>
              <a:rPr lang="en-US" sz="1100" dirty="0">
                <a:latin typeface="Open Sans" panose="020B0606030504020204" pitchFamily="34" charset="0"/>
                <a:ea typeface="Open Sans" panose="020B0606030504020204" pitchFamily="34" charset="0"/>
                <a:cs typeface="Open Sans" panose="020B0606030504020204" pitchFamily="34" charset="0"/>
              </a:rPr>
            </a:b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Data: Oregon Department of Transportation</a:t>
            </a:r>
            <a:endPar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2" name="Google Shape;162;p1:notes"/>
          <p:cNvSpPr txBox="1">
            <a:spLocks noGrp="1"/>
          </p:cNvSpPr>
          <p:nvPr>
            <p:ph type="sldNum" idx="12"/>
          </p:nvPr>
        </p:nvSpPr>
        <p:spPr>
          <a:xfrm>
            <a:off x="3056744" y="12093215"/>
            <a:ext cx="2338466" cy="636602"/>
          </a:xfrm>
          <a:prstGeom prst="rect">
            <a:avLst/>
          </a:prstGeom>
          <a:noFill/>
          <a:ln>
            <a:noFill/>
          </a:ln>
        </p:spPr>
        <p:txBody>
          <a:bodyPr spcFirstLastPara="1" wrap="square" lIns="96636" tIns="48305" rIns="96636" bIns="48305" anchor="b" anchorCtr="0">
            <a:noAutofit/>
          </a:bodyPr>
          <a:lstStyle/>
          <a:p>
            <a:pPr algn="r">
              <a:buClr>
                <a:schemeClr val="dk1"/>
              </a:buClr>
              <a:buSzPts val="1200"/>
            </a:pPr>
            <a:fld id="{00000000-1234-1234-1234-123412341234}" type="slidenum">
              <a:rPr lang="en-US" sz="1200">
                <a:solidFill>
                  <a:schemeClr val="dk1"/>
                </a:solidFill>
                <a:latin typeface="Calibri"/>
                <a:ea typeface="Calibri"/>
                <a:cs typeface="Calibri"/>
                <a:sym typeface="Calibri"/>
              </a:rPr>
              <a:pPr algn="r">
                <a:buClr>
                  <a:schemeClr val="dk1"/>
                </a:buClr>
                <a:buSzPts val="1200"/>
              </a:p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520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485775" y="954088"/>
            <a:ext cx="6367463" cy="477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539649" y="6047712"/>
            <a:ext cx="4317167" cy="5729412"/>
          </a:xfrm>
          <a:prstGeom prst="rect">
            <a:avLst/>
          </a:prstGeom>
          <a:noFill/>
          <a:ln>
            <a:noFill/>
          </a:ln>
        </p:spPr>
        <p:txBody>
          <a:bodyPr spcFirstLastPara="1" wrap="square" lIns="96636" tIns="48305" rIns="96636" bIns="48305" anchor="t" anchorCtr="0">
            <a:noAutofit/>
          </a:bodyPr>
          <a:lstStyle/>
          <a:p>
            <a:r>
              <a:rPr lang="en-US"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Support: </a:t>
            </a:r>
            <a:r>
              <a:rPr lang="en-US" sz="1100" b="1" dirty="0">
                <a:latin typeface="Open Sans" panose="020B0606030504020204" pitchFamily="34" charset="0"/>
                <a:ea typeface="Open Sans" panose="020B0606030504020204" pitchFamily="34" charset="0"/>
                <a:cs typeface="Open Sans" panose="020B0606030504020204" pitchFamily="34" charset="0"/>
              </a:rPr>
              <a:t>Portlanders overwhelmingly support fixed speed safety cameras on high-crash corridors. </a:t>
            </a:r>
            <a:endParaRPr lang="en-US"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Three quarters of residents surveyed in 2018 support the fixed speed safety cameras to ticket drivers who speed on streets with high crash rates. These results are similar to two separate on-line surveys conducted by PBOT and PPB in 2016 that demonstrated support of automated cameras to enforce speed and red-light running as well as monitoring speeds within school zones, construction zones and local roads in residential neighborhoods.</a:t>
            </a:r>
          </a:p>
          <a:p>
            <a:endPar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defTabSz="474184">
              <a:buClrTx/>
              <a:buSzTx/>
              <a:defRPr/>
            </a:pPr>
            <a:r>
              <a:rPr lang="en-US" sz="1100" i="1" dirty="0">
                <a:latin typeface="Open Sans" panose="020B0606030504020204" pitchFamily="34" charset="0"/>
                <a:ea typeface="Open Sans" panose="020B0606030504020204" pitchFamily="34" charset="0"/>
                <a:cs typeface="Open Sans" panose="020B0606030504020204" pitchFamily="34" charset="0"/>
              </a:rPr>
              <a:t>Residents in all regions are supportive of fixed speed cameras, but West Portland residents are most supportive.</a:t>
            </a: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When the 2018 survey participants were asked why they supported fixed speed safety cameras to enforce speed limits on streets with high crash rates, the most common responses were:</a:t>
            </a:r>
          </a:p>
          <a:p>
            <a:pPr marL="177819" indent="-177819">
              <a:buFont typeface="Wingdings" panose="05000000000000000000" pitchFamily="2" charset="2"/>
              <a:buChar char="q"/>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Reduces speeding</a:t>
            </a: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177819" indent="-177819">
              <a:buFont typeface="Wingdings" panose="05000000000000000000" pitchFamily="2" charset="2"/>
              <a:buChar char="q"/>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Increases awareness</a:t>
            </a: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177819" indent="-177819">
              <a:buFont typeface="Wingdings" panose="05000000000000000000" pitchFamily="2" charset="2"/>
              <a:buChar char="q"/>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Safety</a:t>
            </a: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177819" indent="-177819">
              <a:buFont typeface="Wingdings" panose="05000000000000000000" pitchFamily="2" charset="2"/>
              <a:buChar char="q"/>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Effective</a:t>
            </a: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177819" indent="-177819">
              <a:buFont typeface="Wingdings" panose="05000000000000000000" pitchFamily="2" charset="2"/>
              <a:buChar char="q"/>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Reduces crashes</a:t>
            </a: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177819" indent="-177819">
              <a:buFont typeface="Wingdings" panose="05000000000000000000" pitchFamily="2" charset="2"/>
              <a:buChar char="q"/>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Reduces reliance on police</a:t>
            </a: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177819" indent="-177819">
              <a:buFont typeface="Wingdings" panose="05000000000000000000" pitchFamily="2" charset="2"/>
              <a:buChar char="q"/>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Catches traffic violators</a:t>
            </a:r>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Those who expressed opposition to using fixed speed safety cameras to enforce speed limits, the following were some of the reasons:</a:t>
            </a: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177819" indent="-177819">
              <a:buFont typeface="Wingdings" panose="05000000000000000000" pitchFamily="2" charset="2"/>
              <a:buChar char="q"/>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Money-maker </a:t>
            </a:r>
          </a:p>
          <a:p>
            <a:pPr marL="177819" indent="-177819">
              <a:buFont typeface="Wingdings" panose="05000000000000000000" pitchFamily="2" charset="2"/>
              <a:buChar char="q"/>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Should be a police officer, not a camera</a:t>
            </a:r>
          </a:p>
          <a:p>
            <a:pPr marL="177819" indent="-177819">
              <a:buFont typeface="Wingdings" panose="05000000000000000000" pitchFamily="2" charset="2"/>
              <a:buChar char="q"/>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Inaccurate</a:t>
            </a:r>
          </a:p>
          <a:p>
            <a:pPr marL="177819" indent="-177819">
              <a:buFont typeface="Wingdings" panose="05000000000000000000" pitchFamily="2" charset="2"/>
              <a:buChar char="q"/>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Surveillance, privacy concerns</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Awareness of photo enforcement</a:t>
            </a: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People are most aware of red-light cameras, followed by the mobile speed vans and fixed speed safety cameras. Comparing those who drive and those do not typically drive, 88% of drivers and 71% of non-drivers (i.e., use transit, walk, bike) are familiar with the mobile speed vans. In contrast, the difference is more subtle among these two groups when it comes to fixed speed safety cameras: 65% and 58%, respectively.  The level of awareness associated with red light running and the mobile speed vans is unsurprising given their inception two decades earlier. </a:t>
            </a:r>
          </a:p>
          <a:p>
            <a:endPar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Do we use enforcement too little, too much?</a:t>
            </a: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Prior to asking survey participants about photo enforcement, they were asked a general question about traffic enforcement: “Do you think the City of Portland enforces traffic laws too little, about the right amount, or too much?” Most believe that the traffic laws are enforced about the right amount. Residents 55 and older are more likely to say that the City enforces traffic laws too little (45% compared with 35% of those under the age of 55). Few residents, however, think that speeding laws in the city are enforced too much—just 6%. </a:t>
            </a:r>
          </a:p>
          <a:p>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r>
              <a:rPr lang="en-US"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When asked whether the City uses fixed speed safety cameras to ticket speeding drivers too little, about the right amount, or too much, Portlanders were much more likely to respond that they did not know. </a:t>
            </a: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least one out of four residents do not know whether the City uses fixed speed safety cameras too little or too much. </a:t>
            </a:r>
            <a:r>
              <a:rPr lang="en-US" sz="1100" dirty="0">
                <a:latin typeface="Open Sans" panose="020B0606030504020204" pitchFamily="34" charset="0"/>
                <a:ea typeface="Open Sans" panose="020B0606030504020204" pitchFamily="34" charset="0"/>
                <a:cs typeface="Open Sans" panose="020B0606030504020204" pitchFamily="34" charset="0"/>
              </a:rPr>
              <a:t>Residents may lack knowledge of how many fixed speed cameras are in use and where they are located. </a:t>
            </a:r>
            <a:r>
              <a:rPr lang="en-US" sz="1100" i="1" dirty="0">
                <a:latin typeface="Open Sans" panose="020B0606030504020204" pitchFamily="34" charset="0"/>
                <a:ea typeface="Open Sans" panose="020B0606030504020204" pitchFamily="34" charset="0"/>
                <a:cs typeface="Open Sans" panose="020B0606030504020204" pitchFamily="34" charset="0"/>
              </a:rPr>
              <a:t>Residents may not have enough knowledge of where fixed speed safety cameras are located or how many exist to answer this question with confidence. While the data does not answer this question with specificity, </a:t>
            </a:r>
            <a:r>
              <a:rPr lang="en-US" sz="1100" b="1" i="1" dirty="0">
                <a:latin typeface="Open Sans" panose="020B0606030504020204" pitchFamily="34" charset="0"/>
                <a:ea typeface="Open Sans" panose="020B0606030504020204" pitchFamily="34" charset="0"/>
                <a:cs typeface="Open Sans" panose="020B0606030504020204" pitchFamily="34" charset="0"/>
              </a:rPr>
              <a:t>it is worth noting that residents in West Portland and Inner Southeast are more likely to say they don’t know (35% and 32%), compared to residents in East Portland (19%). </a:t>
            </a:r>
          </a:p>
          <a:p>
            <a:endPar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did people think about speeding and safety in the first place?</a:t>
            </a:r>
          </a:p>
          <a:p>
            <a:endParaRPr lang="en-US"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Well, many agree that speeding is indeed unsafe. </a:t>
            </a:r>
            <a:r>
              <a:rPr lang="en-US" sz="1100" b="1" dirty="0">
                <a:latin typeface="Open Sans" panose="020B0606030504020204" pitchFamily="34" charset="0"/>
                <a:ea typeface="Open Sans" panose="020B0606030504020204" pitchFamily="34" charset="0"/>
                <a:cs typeface="Open Sans" panose="020B0606030504020204" pitchFamily="34" charset="0"/>
              </a:rPr>
              <a:t>Although there is strong agreement that </a:t>
            </a:r>
            <a:r>
              <a:rPr lang="en-US" sz="1100" b="1" i="1" dirty="0">
                <a:latin typeface="Open Sans" panose="020B0606030504020204" pitchFamily="34" charset="0"/>
                <a:ea typeface="Open Sans" panose="020B0606030504020204" pitchFamily="34" charset="0"/>
                <a:cs typeface="Open Sans" panose="020B0606030504020204" pitchFamily="34" charset="0"/>
              </a:rPr>
              <a:t>enforcing speeding laws is effective in reducing speed</a:t>
            </a:r>
            <a:r>
              <a:rPr lang="en-US" sz="1100" b="1" dirty="0">
                <a:latin typeface="Open Sans" panose="020B0606030504020204" pitchFamily="34" charset="0"/>
                <a:ea typeface="Open Sans" panose="020B0606030504020204" pitchFamily="34" charset="0"/>
                <a:cs typeface="Open Sans" panose="020B0606030504020204" pitchFamily="34" charset="0"/>
              </a:rPr>
              <a:t>, there is a sharp decline in the proportion of residents who strongly agree, as compared to the statement that speeding is unsafe. </a:t>
            </a:r>
            <a:r>
              <a:rPr lang="en-US" sz="1100" dirty="0">
                <a:latin typeface="Open Sans" panose="020B0606030504020204" pitchFamily="34" charset="0"/>
                <a:ea typeface="Open Sans" panose="020B0606030504020204" pitchFamily="34" charset="0"/>
                <a:cs typeface="Open Sans" panose="020B0606030504020204" pitchFamily="34" charset="0"/>
              </a:rPr>
              <a:t>(Q9-13)</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=&gt; 89% surveyed agree that “speeding is unsafe and increases the risk of crashes, serious injury or even death.” What is noteworthy here, however, is that </a:t>
            </a:r>
            <a:r>
              <a:rPr lang="en-US" sz="1100" b="1" dirty="0">
                <a:latin typeface="Open Sans" panose="020B0606030504020204" pitchFamily="34" charset="0"/>
                <a:ea typeface="Open Sans" panose="020B0606030504020204" pitchFamily="34" charset="0"/>
                <a:cs typeface="Open Sans" panose="020B0606030504020204" pitchFamily="34" charset="0"/>
              </a:rPr>
              <a:t>66% STRONGLY AGREE </a:t>
            </a:r>
            <a:r>
              <a:rPr lang="en-US" sz="1100" dirty="0">
                <a:latin typeface="Open Sans" panose="020B0606030504020204" pitchFamily="34" charset="0"/>
                <a:ea typeface="Open Sans" panose="020B0606030504020204" pitchFamily="34" charset="0"/>
                <a:cs typeface="Open Sans" panose="020B0606030504020204" pitchFamily="34" charset="0"/>
              </a:rPr>
              <a:t>with that statement and 22% somewhat agree. This is noteworthy when we look at the next two questions about ACTIONS we can take to reduce speed (and, logically, reduce crashes or the severity of crashes).</a:t>
            </a:r>
          </a:p>
          <a:p>
            <a:r>
              <a:rPr lang="en-US" sz="1100" dirty="0">
                <a:latin typeface="Open Sans" panose="020B0606030504020204" pitchFamily="34" charset="0"/>
                <a:ea typeface="Open Sans" panose="020B0606030504020204" pitchFamily="34" charset="0"/>
                <a:cs typeface="Open Sans" panose="020B0606030504020204" pitchFamily="34" charset="0"/>
              </a:rPr>
              <a:t>=&gt; 76% surveyed agree that “enforcing speeding laws is effective in reducing speed”. Of those, </a:t>
            </a:r>
            <a:r>
              <a:rPr lang="en-US" sz="1100" b="1" dirty="0">
                <a:latin typeface="Open Sans" panose="020B0606030504020204" pitchFamily="34" charset="0"/>
                <a:ea typeface="Open Sans" panose="020B0606030504020204" pitchFamily="34" charset="0"/>
                <a:cs typeface="Open Sans" panose="020B0606030504020204" pitchFamily="34" charset="0"/>
              </a:rPr>
              <a:t>only 39% STRONGLY AGREE </a:t>
            </a:r>
            <a:r>
              <a:rPr lang="en-US" sz="1100" dirty="0">
                <a:latin typeface="Open Sans" panose="020B0606030504020204" pitchFamily="34" charset="0"/>
                <a:ea typeface="Open Sans" panose="020B0606030504020204" pitchFamily="34" charset="0"/>
                <a:cs typeface="Open Sans" panose="020B0606030504020204" pitchFamily="34" charset="0"/>
              </a:rPr>
              <a:t>and 37% somewhat agree. As you can see, the “strongly agree” is not as robust as the previous 66% (that speeding is unsafe).</a:t>
            </a:r>
          </a:p>
          <a:p>
            <a:r>
              <a:rPr lang="en-US" sz="1100" dirty="0">
                <a:latin typeface="Open Sans" panose="020B0606030504020204" pitchFamily="34" charset="0"/>
                <a:ea typeface="Open Sans" panose="020B0606030504020204" pitchFamily="34" charset="0"/>
                <a:cs typeface="Open Sans" panose="020B0606030504020204" pitchFamily="34" charset="0"/>
              </a:rPr>
              <a:t>=&gt; 71% surveyed appreciated the idea that “reducing the speed of cars is an effective way to improve traffic safety”. Of those, however, there’s a </a:t>
            </a:r>
            <a:r>
              <a:rPr lang="en-US" sz="1100" b="1" dirty="0">
                <a:latin typeface="Open Sans" panose="020B0606030504020204" pitchFamily="34" charset="0"/>
                <a:ea typeface="Open Sans" panose="020B0606030504020204" pitchFamily="34" charset="0"/>
                <a:cs typeface="Open Sans" panose="020B0606030504020204" pitchFamily="34" charset="0"/>
              </a:rPr>
              <a:t>35% STRONGLY AGREE </a:t>
            </a:r>
            <a:r>
              <a:rPr lang="en-US" sz="1100" dirty="0">
                <a:latin typeface="Open Sans" panose="020B0606030504020204" pitchFamily="34" charset="0"/>
                <a:ea typeface="Open Sans" panose="020B0606030504020204" pitchFamily="34" charset="0"/>
                <a:cs typeface="Open Sans" panose="020B0606030504020204" pitchFamily="34" charset="0"/>
              </a:rPr>
              <a:t>and 37% “somewhat agree”.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0" indent="0" defTabSz="474184">
              <a:buClrTx/>
              <a:buSzTx/>
              <a:defRPr/>
            </a:pPr>
            <a:r>
              <a:rPr lang="en-US" sz="1100" dirty="0">
                <a:latin typeface="Open Sans" panose="020B0606030504020204" pitchFamily="34" charset="0"/>
                <a:ea typeface="Open Sans" panose="020B0606030504020204" pitchFamily="34" charset="0"/>
                <a:cs typeface="Open Sans" panose="020B0606030504020204" pitchFamily="34" charset="0"/>
              </a:rPr>
              <a:t>OTHER RELATED: Working on reducing posted speed limits, PBOT has experienced the same sentiment or pushback. That is, overall, </a:t>
            </a:r>
            <a:r>
              <a:rPr lang="en-US" sz="1100" b="1" dirty="0">
                <a:latin typeface="Open Sans" panose="020B0606030504020204" pitchFamily="34" charset="0"/>
                <a:ea typeface="Open Sans" panose="020B0606030504020204" pitchFamily="34" charset="0"/>
                <a:cs typeface="Open Sans" panose="020B0606030504020204" pitchFamily="34" charset="0"/>
              </a:rPr>
              <a:t>there is tremendous support for better speed management on our streets</a:t>
            </a:r>
            <a:r>
              <a:rPr lang="en-US" sz="1100" dirty="0">
                <a:latin typeface="Open Sans" panose="020B0606030504020204" pitchFamily="34" charset="0"/>
                <a:ea typeface="Open Sans" panose="020B0606030504020204" pitchFamily="34" charset="0"/>
                <a:cs typeface="Open Sans" panose="020B0606030504020204" pitchFamily="34" charset="0"/>
              </a:rPr>
              <a:t>. For every person who calls or emails us with concerns about slower speeds, we hear from five or 10 or 20 people pleading for us to do more to get driving speeds under control.  </a:t>
            </a:r>
            <a:r>
              <a:rPr lang="en-US" sz="1100" b="1" dirty="0">
                <a:latin typeface="Open Sans" panose="020B0606030504020204" pitchFamily="34" charset="0"/>
                <a:ea typeface="Open Sans" panose="020B0606030504020204" pitchFamily="34" charset="0"/>
                <a:cs typeface="Open Sans" panose="020B0606030504020204" pitchFamily="34" charset="0"/>
              </a:rPr>
              <a:t>But the resistance to slower speeds is real</a:t>
            </a:r>
            <a:r>
              <a:rPr lang="en-US" sz="1100" dirty="0">
                <a:latin typeface="Open Sans" panose="020B0606030504020204" pitchFamily="34" charset="0"/>
                <a:ea typeface="Open Sans" panose="020B0606030504020204" pitchFamily="34" charset="0"/>
                <a:cs typeface="Open Sans" panose="020B0606030504020204" pitchFamily="34" charset="0"/>
              </a:rPr>
              <a:t>, and some examples of the concerns PBOT hears is:</a:t>
            </a:r>
          </a:p>
          <a:p>
            <a:pPr marL="296365" indent="-296365">
              <a:spcAft>
                <a:spcPts val="1245"/>
              </a:spcAft>
              <a:buFont typeface="Arial" panose="020B0604020202020204" pitchFamily="34" charset="0"/>
              <a:buChar char="•"/>
            </a:pPr>
            <a:r>
              <a:rPr lang="en-US" sz="1100" dirty="0">
                <a:solidFill>
                  <a:srgbClr val="4D4D4F"/>
                </a:solidFill>
                <a:latin typeface="Open Sans" panose="020B0606030504020204" pitchFamily="34" charset="0"/>
                <a:ea typeface="Open Sans" panose="020B0606030504020204" pitchFamily="34" charset="0"/>
                <a:cs typeface="Open Sans" panose="020B0606030504020204" pitchFamily="34" charset="0"/>
              </a:rPr>
              <a:t>“You are making people frustrated, leading to more dangerous driving behaviors.”</a:t>
            </a:r>
          </a:p>
          <a:p>
            <a:pPr marL="296365" indent="-296365">
              <a:spcAft>
                <a:spcPts val="1245"/>
              </a:spcAft>
              <a:buFont typeface="Arial" panose="020B0604020202020204" pitchFamily="34" charset="0"/>
              <a:buChar char="•"/>
            </a:pPr>
            <a:r>
              <a:rPr lang="en-US" sz="1100" dirty="0">
                <a:solidFill>
                  <a:srgbClr val="4D4D4F"/>
                </a:solidFill>
                <a:latin typeface="Open Sans" panose="020B0606030504020204" pitchFamily="34" charset="0"/>
                <a:ea typeface="Open Sans" panose="020B0606030504020204" pitchFamily="34" charset="0"/>
                <a:cs typeface="Open Sans" panose="020B0606030504020204" pitchFamily="34" charset="0"/>
              </a:rPr>
              <a:t>“Changing speed limits is pointless unless paired with more enforcement or street design changes.”</a:t>
            </a:r>
          </a:p>
          <a:p>
            <a:pPr marL="296365" indent="-296365">
              <a:spcAft>
                <a:spcPts val="1245"/>
              </a:spcAft>
              <a:buFont typeface="Arial" panose="020B0604020202020204" pitchFamily="34" charset="0"/>
              <a:buChar char="•"/>
            </a:pPr>
            <a:r>
              <a:rPr lang="en-US" sz="1100" dirty="0">
                <a:solidFill>
                  <a:srgbClr val="4D4D4F"/>
                </a:solidFill>
                <a:latin typeface="Open Sans" panose="020B0606030504020204" pitchFamily="34" charset="0"/>
                <a:ea typeface="Open Sans" panose="020B0606030504020204" pitchFamily="34" charset="0"/>
                <a:cs typeface="Open Sans" panose="020B0606030504020204" pitchFamily="34" charset="0"/>
              </a:rPr>
              <a:t>“I’ve lived here for 30 years—I’ve never noticed a safety problem on this street.”</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62" name="Google Shape;162;p1:notes"/>
          <p:cNvSpPr txBox="1">
            <a:spLocks noGrp="1"/>
          </p:cNvSpPr>
          <p:nvPr>
            <p:ph type="sldNum" idx="12"/>
          </p:nvPr>
        </p:nvSpPr>
        <p:spPr>
          <a:xfrm>
            <a:off x="3056744" y="12093215"/>
            <a:ext cx="2338466" cy="636602"/>
          </a:xfrm>
          <a:prstGeom prst="rect">
            <a:avLst/>
          </a:prstGeom>
          <a:noFill/>
          <a:ln>
            <a:noFill/>
          </a:ln>
        </p:spPr>
        <p:txBody>
          <a:bodyPr spcFirstLastPara="1" wrap="square" lIns="96636" tIns="48305" rIns="96636" bIns="48305" anchor="b" anchorCtr="0">
            <a:noAutofit/>
          </a:bodyPr>
          <a:lstStyle/>
          <a:p>
            <a:pPr algn="r">
              <a:buClr>
                <a:schemeClr val="dk1"/>
              </a:buClr>
              <a:buSzPts val="1200"/>
            </a:pPr>
            <a:fld id="{00000000-1234-1234-1234-123412341234}" type="slidenum">
              <a:rPr lang="en-US" sz="1200">
                <a:solidFill>
                  <a:schemeClr val="dk1"/>
                </a:solidFill>
                <a:latin typeface="Calibri"/>
                <a:ea typeface="Calibri"/>
                <a:cs typeface="Calibri"/>
                <a:sym typeface="Calibri"/>
              </a:rPr>
              <a:pPr algn="r">
                <a:buClr>
                  <a:schemeClr val="dk1"/>
                </a:buClr>
                <a:buSzPts val="1200"/>
              </a:p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720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485775" y="954088"/>
            <a:ext cx="6367463" cy="477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539649" y="6047712"/>
            <a:ext cx="4317167" cy="5729412"/>
          </a:xfrm>
          <a:prstGeom prst="rect">
            <a:avLst/>
          </a:prstGeom>
          <a:noFill/>
          <a:ln>
            <a:noFill/>
          </a:ln>
        </p:spPr>
        <p:txBody>
          <a:bodyPr spcFirstLastPara="1" wrap="square" lIns="96636" tIns="48305" rIns="96636" bIns="48305" anchor="t" anchorCtr="0">
            <a:noAutofit/>
          </a:bodyPr>
          <a:lstStyle/>
          <a:p>
            <a:pPr marL="0" indent="0" defTabSz="474184">
              <a:buClrTx/>
              <a:buSzTx/>
              <a:defRPr/>
            </a:pPr>
            <a:r>
              <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Reduction in injuries at signalized intersections with red light  cameras  </a:t>
            </a: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2.8 injuries on average post-camera installation compared to 4.64 injuries on average pre-camera installation (all injury severities are included to ensure sufficient data and based on five-year averages) Please note that there were 0 deaths at all camera locations before and after camera installation</a:t>
            </a:r>
          </a:p>
          <a:p>
            <a:pPr algn="l"/>
            <a:endPar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In addition to speed limits and street design, we use speed safety cameras to support safe driving speeds. We began installing cameras in 2016, and now have a total of eight cameras on four of our highest crash streets. </a:t>
            </a:r>
            <a:r>
              <a:rPr lang="en-US" sz="1100" b="1" dirty="0">
                <a:latin typeface="Open Sans" panose="020B0606030504020204" pitchFamily="34" charset="0"/>
                <a:ea typeface="Open Sans" panose="020B0606030504020204" pitchFamily="34" charset="0"/>
                <a:cs typeface="Open Sans" panose="020B0606030504020204" pitchFamily="34" charset="0"/>
              </a:rPr>
              <a:t>We don’t have enough crash data yet to evaluate their impact on safety, but we know they have reduced dramatically reduced driving speeds.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The effect of the cameras is especially strong on top-end speeders. On two streets, we have more than a 90 percent reduction in the number of people driving 10 miles per hour or more above the speed limit.</a:t>
            </a:r>
          </a:p>
          <a:p>
            <a:pPr algn="l"/>
            <a:r>
              <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Fixed speed camera systems</a:t>
            </a:r>
            <a:endPar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US" sz="11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Reduction in the number of drivers speeding </a:t>
            </a:r>
            <a:endPar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=&gt; 57% decrease in the number of cars traveling over the posted speed limit; and </a:t>
            </a:r>
          </a:p>
          <a:p>
            <a:pPr marL="0" indent="0"/>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=&gt; 85% decrease in numbers of drivers travelling more than 10 mph over the posted speed.</a:t>
            </a:r>
          </a:p>
          <a:p>
            <a:pPr marL="0" indent="0" defTabSz="474184">
              <a:buClrTx/>
              <a:buSzTx/>
              <a:defRPr/>
            </a:pPr>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Speed studies – This is overall, comparing the change among the “before” speed study (before cameras were operationalized) and the most recent speed studies.</a:t>
            </a:r>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pPr algn="l"/>
            <a:r>
              <a:rPr lang="en-US" sz="1100" dirty="0">
                <a:latin typeface="Open Sans" panose="020B0606030504020204" pitchFamily="34" charset="0"/>
                <a:ea typeface="Open Sans" panose="020B0606030504020204" pitchFamily="34" charset="0"/>
                <a:cs typeface="Open Sans" panose="020B0606030504020204" pitchFamily="34" charset="0"/>
              </a:rPr>
              <a:t>\\\\\\/////\\\\\\/////\\\\</a:t>
            </a:r>
          </a:p>
          <a:p>
            <a:pPr algn="l"/>
            <a:r>
              <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Red Light Running =&gt; </a:t>
            </a:r>
            <a:r>
              <a:rPr lang="en-US" sz="1100" b="1" dirty="0">
                <a:latin typeface="Open Sans" panose="020B0606030504020204" pitchFamily="34" charset="0"/>
                <a:ea typeface="Open Sans" panose="020B0606030504020204" pitchFamily="34" charset="0"/>
                <a:cs typeface="Open Sans" panose="020B0606030504020204" pitchFamily="34" charset="0"/>
              </a:rPr>
              <a:t>Source: Performance Measures, Vision Zero Annual Report (2017) located at: https://www.portlandoregon.gov/transportation/74093</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An overview of the current locations. Intersection crashes can be especially devastating. Please note that this data includes all approaches and does not focus just on the enforced approach.  Data includes all injury crashes involving ignoring a traffic signal (DIS-RAG, DIS-TCD and DIS-SIG). Annual average data at all camera locations with installation date (post-camera </a:t>
            </a:r>
            <a:r>
              <a:rPr lang="en-US" sz="1100" dirty="0" err="1">
                <a:latin typeface="Open Sans" panose="020B0606030504020204" pitchFamily="34" charset="0"/>
                <a:ea typeface="Open Sans" panose="020B0606030504020204" pitchFamily="34" charset="0"/>
                <a:cs typeface="Open Sans" panose="020B0606030504020204" pitchFamily="34" charset="0"/>
              </a:rPr>
              <a:t>injuries|pre-camera</a:t>
            </a:r>
            <a:r>
              <a:rPr lang="en-US" sz="1100" dirty="0">
                <a:latin typeface="Open Sans" panose="020B0606030504020204" pitchFamily="34" charset="0"/>
                <a:ea typeface="Open Sans" panose="020B0606030504020204" pitchFamily="34" charset="0"/>
                <a:cs typeface="Open Sans" panose="020B0606030504020204" pitchFamily="34" charset="0"/>
              </a:rPr>
              <a:t> injuries):</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--SW 4th &amp; Jefferson, 2007: 1.1|3.6</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--NE Broadway &amp; Grand, 2003: 1.9|2.4</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--W Burnside &amp; 19th, 2002: 0.2|1.8</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--SE Foster &amp; 96th, 2009: 6.7|9.2</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--NE Grand &amp; Burnside, 2001: 2.2|7.4</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--SE Grand &amp; Madison, 2002: 2.1|2.6</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--NE Sandy &amp; Chavez, 2001: 1.1|2.2</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--SE Stark &amp; 99th, 2008: 3.4|3.6</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--SE Stark &amp; 102nd, 2008: 2.8|6.8</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--SE Washington &amp; 103rd, 2008: 6.0|6.8</a:t>
            </a:r>
            <a:br>
              <a:rPr lang="en-US" sz="1100" dirty="0">
                <a:latin typeface="Open Sans" panose="020B0606030504020204" pitchFamily="34" charset="0"/>
                <a:ea typeface="Open Sans" panose="020B0606030504020204" pitchFamily="34" charset="0"/>
                <a:cs typeface="Open Sans" panose="020B0606030504020204" pitchFamily="34" charset="0"/>
              </a:rPr>
            </a:b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Data: Oregon Department of Transportation</a:t>
            </a:r>
            <a:endParaRPr lang="en-US" sz="11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2" name="Google Shape;162;p1:notes"/>
          <p:cNvSpPr txBox="1">
            <a:spLocks noGrp="1"/>
          </p:cNvSpPr>
          <p:nvPr>
            <p:ph type="sldNum" idx="12"/>
          </p:nvPr>
        </p:nvSpPr>
        <p:spPr>
          <a:xfrm>
            <a:off x="3056744" y="12093215"/>
            <a:ext cx="2338466" cy="636602"/>
          </a:xfrm>
          <a:prstGeom prst="rect">
            <a:avLst/>
          </a:prstGeom>
          <a:noFill/>
          <a:ln>
            <a:noFill/>
          </a:ln>
        </p:spPr>
        <p:txBody>
          <a:bodyPr spcFirstLastPara="1" wrap="square" lIns="96636" tIns="48305" rIns="96636" bIns="48305" anchor="b" anchorCtr="0">
            <a:noAutofit/>
          </a:bodyPr>
          <a:lstStyle/>
          <a:p>
            <a:pPr algn="r">
              <a:buClr>
                <a:schemeClr val="dk1"/>
              </a:buClr>
              <a:buSzPts val="1200"/>
            </a:pPr>
            <a:fld id="{00000000-1234-1234-1234-123412341234}" type="slidenum">
              <a:rPr lang="en-US" sz="1200">
                <a:solidFill>
                  <a:schemeClr val="dk1"/>
                </a:solidFill>
                <a:latin typeface="Calibri"/>
                <a:ea typeface="Calibri"/>
                <a:cs typeface="Calibri"/>
                <a:sym typeface="Calibri"/>
              </a:rPr>
              <a:pPr algn="r">
                <a:buClr>
                  <a:schemeClr val="dk1"/>
                </a:buClr>
                <a:buSzPts val="1200"/>
              </a:p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89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a:t>
            </a:r>
          </a:p>
          <a:p>
            <a:r>
              <a:rPr lang="en-US" dirty="0"/>
              <a:t>Who wants to be the listed POC here?</a:t>
            </a:r>
          </a:p>
          <a:p>
            <a:r>
              <a:rPr lang="en-US" dirty="0"/>
              <a:t>We also have the PBOT Fixed Speed Safety Camera Program &lt;fixedspeedsafetycamera@portlandoregon.gov&gt;</a:t>
            </a:r>
          </a:p>
          <a:p>
            <a:endParaRPr lang="en-US" dirty="0"/>
          </a:p>
          <a:p>
            <a:r>
              <a:rPr lang="en-US" dirty="0">
                <a:latin typeface="Open Sans" panose="020B0606030504020204" pitchFamily="34" charset="0"/>
                <a:ea typeface="Open Sans" panose="020B0606030504020204" pitchFamily="34" charset="0"/>
                <a:cs typeface="Open Sans" panose="020B0606030504020204" pitchFamily="34" charset="0"/>
              </a:rPr>
              <a:t>What’s next?</a:t>
            </a:r>
          </a:p>
          <a:p>
            <a:r>
              <a:rPr lang="en-US" dirty="0">
                <a:latin typeface="Open Sans" panose="020B0606030504020204" pitchFamily="34" charset="0"/>
                <a:ea typeface="Open Sans" panose="020B0606030504020204" pitchFamily="34" charset="0"/>
                <a:cs typeface="Open Sans" panose="020B0606030504020204" pitchFamily="34" charset="0"/>
              </a:rPr>
              <a:t>Contract options</a:t>
            </a:r>
          </a:p>
          <a:p>
            <a:r>
              <a:rPr lang="en-US" dirty="0">
                <a:latin typeface="Open Sans" panose="020B0606030504020204" pitchFamily="34" charset="0"/>
                <a:ea typeface="Open Sans" panose="020B0606030504020204" pitchFamily="34" charset="0"/>
                <a:cs typeface="Open Sans" panose="020B0606030504020204" pitchFamily="34" charset="0"/>
              </a:rPr>
              <a:t>Update MOU among partners</a:t>
            </a:r>
          </a:p>
          <a:p>
            <a:r>
              <a:rPr lang="en-US" dirty="0">
                <a:latin typeface="Open Sans" panose="020B0606030504020204" pitchFamily="34" charset="0"/>
                <a:ea typeface="Open Sans" panose="020B0606030504020204" pitchFamily="34" charset="0"/>
                <a:cs typeface="Open Sans" panose="020B0606030504020204" pitchFamily="34" charset="0"/>
              </a:rPr>
              <a:t>Identify potential candidate locations</a:t>
            </a:r>
          </a:p>
          <a:p>
            <a:endParaRPr lang="en-US" dirty="0"/>
          </a:p>
        </p:txBody>
      </p:sp>
      <p:sp>
        <p:nvSpPr>
          <p:cNvPr id="4" name="Slide Number Placeholder 3"/>
          <p:cNvSpPr>
            <a:spLocks noGrp="1"/>
          </p:cNvSpPr>
          <p:nvPr>
            <p:ph type="sldNum" sz="quarter" idx="10"/>
          </p:nvPr>
        </p:nvSpPr>
        <p:spPr/>
        <p:txBody>
          <a:bodyPr/>
          <a:lstStyle/>
          <a:p>
            <a:fld id="{B1368D1D-F10F-6142-AA90-6B2D3D08FBC6}" type="slidenum">
              <a:rPr lang="en-US" smtClean="0"/>
              <a:pPr/>
              <a:t>9</a:t>
            </a:fld>
            <a:endParaRPr lang="en-US"/>
          </a:p>
        </p:txBody>
      </p:sp>
    </p:spTree>
    <p:extLst>
      <p:ext uri="{BB962C8B-B14F-4D97-AF65-F5344CB8AC3E}">
        <p14:creationId xmlns:p14="http://schemas.microsoft.com/office/powerpoint/2010/main" val="158946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extLst>
      <p:ext uri="{BB962C8B-B14F-4D97-AF65-F5344CB8AC3E}">
        <p14:creationId xmlns:p14="http://schemas.microsoft.com/office/powerpoint/2010/main" val="103878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extLst>
      <p:ext uri="{BB962C8B-B14F-4D97-AF65-F5344CB8AC3E}">
        <p14:creationId xmlns:p14="http://schemas.microsoft.com/office/powerpoint/2010/main" val="99278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extLst>
      <p:ext uri="{BB962C8B-B14F-4D97-AF65-F5344CB8AC3E}">
        <p14:creationId xmlns:p14="http://schemas.microsoft.com/office/powerpoint/2010/main" val="84190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extLst>
      <p:ext uri="{BB962C8B-B14F-4D97-AF65-F5344CB8AC3E}">
        <p14:creationId xmlns:p14="http://schemas.microsoft.com/office/powerpoint/2010/main" val="114684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extLst>
      <p:ext uri="{BB962C8B-B14F-4D97-AF65-F5344CB8AC3E}">
        <p14:creationId xmlns:p14="http://schemas.microsoft.com/office/powerpoint/2010/main" val="33316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extLst>
      <p:ext uri="{BB962C8B-B14F-4D97-AF65-F5344CB8AC3E}">
        <p14:creationId xmlns:p14="http://schemas.microsoft.com/office/powerpoint/2010/main" val="204070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extLst>
      <p:ext uri="{BB962C8B-B14F-4D97-AF65-F5344CB8AC3E}">
        <p14:creationId xmlns:p14="http://schemas.microsoft.com/office/powerpoint/2010/main" val="196785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extLst>
      <p:ext uri="{BB962C8B-B14F-4D97-AF65-F5344CB8AC3E}">
        <p14:creationId xmlns:p14="http://schemas.microsoft.com/office/powerpoint/2010/main" val="417710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extLst>
      <p:ext uri="{BB962C8B-B14F-4D97-AF65-F5344CB8AC3E}">
        <p14:creationId xmlns:p14="http://schemas.microsoft.com/office/powerpoint/2010/main" val="149028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extLst>
      <p:ext uri="{BB962C8B-B14F-4D97-AF65-F5344CB8AC3E}">
        <p14:creationId xmlns:p14="http://schemas.microsoft.com/office/powerpoint/2010/main" val="399801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extLst>
      <p:ext uri="{BB962C8B-B14F-4D97-AF65-F5344CB8AC3E}">
        <p14:creationId xmlns:p14="http://schemas.microsoft.com/office/powerpoint/2010/main" val="25196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extLst>
      <p:ext uri="{BB962C8B-B14F-4D97-AF65-F5344CB8AC3E}">
        <p14:creationId xmlns:p14="http://schemas.microsoft.com/office/powerpoint/2010/main" val="137527868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Z PowerPoint-0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5" name="Slide Number Placeholder 4"/>
          <p:cNvSpPr>
            <a:spLocks noGrp="1"/>
          </p:cNvSpPr>
          <p:nvPr>
            <p:ph type="sldNum" sz="quarter" idx="12"/>
          </p:nvPr>
        </p:nvSpPr>
        <p:spPr>
          <a:xfrm>
            <a:off x="8567465" y="6476256"/>
            <a:ext cx="474527" cy="298856"/>
          </a:xfrm>
        </p:spPr>
        <p:txBody>
          <a:bodyPr/>
          <a:lstStyle/>
          <a:p>
            <a:fld id="{6B45B26A-F7B8-0545-A5B9-B7130D5C4670}" type="slidenum">
              <a:rPr lang="en-US" sz="1400" smtClean="0">
                <a:solidFill>
                  <a:schemeClr val="bg1"/>
                </a:solidFill>
                <a:latin typeface="Futura Std Bold"/>
                <a:cs typeface="Futura Std Bold"/>
              </a:rPr>
              <a:pPr/>
              <a:t>1</a:t>
            </a:fld>
            <a:endParaRPr lang="en-US" sz="1400" dirty="0">
              <a:solidFill>
                <a:schemeClr val="bg1"/>
              </a:solidFill>
              <a:latin typeface="Futura Std Bold"/>
              <a:cs typeface="Futura Std Bold"/>
            </a:endParaRPr>
          </a:p>
        </p:txBody>
      </p:sp>
      <p:pic>
        <p:nvPicPr>
          <p:cNvPr id="6" name="Picture 5">
            <a:extLst>
              <a:ext uri="{FF2B5EF4-FFF2-40B4-BE49-F238E27FC236}">
                <a16:creationId xmlns:a16="http://schemas.microsoft.com/office/drawing/2014/main" id="{5715E65A-A5D4-40BF-8E0D-EF48F7968ECF}"/>
              </a:ext>
            </a:extLst>
          </p:cNvPr>
          <p:cNvPicPr>
            <a:picLocks noChangeAspect="1"/>
          </p:cNvPicPr>
          <p:nvPr/>
        </p:nvPicPr>
        <p:blipFill rotWithShape="1">
          <a:blip r:embed="rId4" cstate="print">
            <a:extLst/>
          </a:blip>
          <a:srcRect l="7070" t="26633" r="10070" b="20697"/>
          <a:stretch/>
        </p:blipFill>
        <p:spPr>
          <a:xfrm>
            <a:off x="783772" y="2658314"/>
            <a:ext cx="3311832" cy="3742486"/>
          </a:xfrm>
          <a:prstGeom prst="rect">
            <a:avLst/>
          </a:prstGeom>
          <a:ln>
            <a:solidFill>
              <a:schemeClr val="tx1">
                <a:lumMod val="50000"/>
                <a:lumOff val="50000"/>
              </a:schemeClr>
            </a:solidFill>
          </a:ln>
        </p:spPr>
      </p:pic>
      <p:pic>
        <p:nvPicPr>
          <p:cNvPr id="8" name="Picture 7">
            <a:extLst>
              <a:ext uri="{FF2B5EF4-FFF2-40B4-BE49-F238E27FC236}">
                <a16:creationId xmlns:a16="http://schemas.microsoft.com/office/drawing/2014/main" id="{F47F6D82-410D-4139-B7FD-F36AC9CD6D6E}"/>
              </a:ext>
            </a:extLst>
          </p:cNvPr>
          <p:cNvPicPr>
            <a:picLocks noChangeAspect="1"/>
          </p:cNvPicPr>
          <p:nvPr/>
        </p:nvPicPr>
        <p:blipFill rotWithShape="1">
          <a:blip r:embed="rId5" cstate="print">
            <a:extLst/>
          </a:blip>
          <a:srcRect l="50000" r="526" b="23871"/>
          <a:stretch/>
        </p:blipFill>
        <p:spPr>
          <a:xfrm>
            <a:off x="5075317" y="2658314"/>
            <a:ext cx="3242837" cy="3742486"/>
          </a:xfrm>
          <a:prstGeom prst="rect">
            <a:avLst/>
          </a:prstGeom>
          <a:ln>
            <a:solidFill>
              <a:schemeClr val="tx1">
                <a:lumMod val="50000"/>
                <a:lumOff val="50000"/>
              </a:schemeClr>
            </a:solidFill>
          </a:ln>
        </p:spPr>
      </p:pic>
      <p:sp>
        <p:nvSpPr>
          <p:cNvPr id="7" name="TextBox 6">
            <a:extLst>
              <a:ext uri="{FF2B5EF4-FFF2-40B4-BE49-F238E27FC236}">
                <a16:creationId xmlns:a16="http://schemas.microsoft.com/office/drawing/2014/main" id="{6D9385F7-FE70-4548-BCC9-F18EDBCB1D5B}"/>
              </a:ext>
            </a:extLst>
          </p:cNvPr>
          <p:cNvSpPr txBox="1"/>
          <p:nvPr/>
        </p:nvSpPr>
        <p:spPr>
          <a:xfrm>
            <a:off x="227630" y="316667"/>
            <a:ext cx="8611570" cy="1938992"/>
          </a:xfrm>
          <a:prstGeom prst="rect">
            <a:avLst/>
          </a:prstGeom>
          <a:noFill/>
        </p:spPr>
        <p:txBody>
          <a:bodyPr wrap="square" rtlCol="0">
            <a:spAutoFit/>
          </a:bodyPr>
          <a:lstStyle/>
          <a:p>
            <a:pPr>
              <a:spcBef>
                <a:spcPts val="600"/>
              </a:spcBef>
            </a:pPr>
            <a:r>
              <a:rPr lang="en-US" altLang="en-US" sz="4000" b="1" dirty="0">
                <a:solidFill>
                  <a:schemeClr val="tx1">
                    <a:lumMod val="75000"/>
                    <a:lumOff val="25000"/>
                  </a:schemeClr>
                </a:solidFill>
                <a:latin typeface="Futura Std Bold"/>
                <a:ea typeface="Open Sans" panose="020B0606030504020204" pitchFamily="34" charset="0"/>
                <a:cs typeface="Open Sans" panose="020B0606030504020204" pitchFamily="34" charset="0"/>
              </a:rPr>
              <a:t>Photographic traffic enforcement system &amp; related services – Competitive solicitation</a:t>
            </a:r>
          </a:p>
        </p:txBody>
      </p:sp>
    </p:spTree>
    <p:extLst>
      <p:ext uri="{BB962C8B-B14F-4D97-AF65-F5344CB8AC3E}">
        <p14:creationId xmlns:p14="http://schemas.microsoft.com/office/powerpoint/2010/main" val="337234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5" descr="VZ PowerPoint-01.jpg"/>
          <p:cNvPicPr preferRelativeResize="0"/>
          <p:nvPr/>
        </p:nvPicPr>
        <p:blipFill rotWithShape="1">
          <a:blip r:embed="rId3" cstate="print">
            <a:alphaModFix/>
          </a:blip>
          <a:srcRect/>
          <a:stretch/>
        </p:blipFill>
        <p:spPr>
          <a:xfrm>
            <a:off x="0" y="6400800"/>
            <a:ext cx="9144000" cy="457200"/>
          </a:xfrm>
          <a:prstGeom prst="rect">
            <a:avLst/>
          </a:prstGeom>
          <a:noFill/>
          <a:ln>
            <a:noFill/>
          </a:ln>
        </p:spPr>
      </p:pic>
      <p:sp>
        <p:nvSpPr>
          <p:cNvPr id="165" name="Google Shape;165;p25"/>
          <p:cNvSpPr txBox="1">
            <a:spLocks noGrp="1"/>
          </p:cNvSpPr>
          <p:nvPr>
            <p:ph type="sldNum" sz="quarter" idx="12"/>
          </p:nvPr>
        </p:nvSpPr>
        <p:spPr>
          <a:xfrm>
            <a:off x="8567465" y="6476256"/>
            <a:ext cx="474527" cy="29885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1400"/>
              <a:buFont typeface="Carme"/>
              <a:buNone/>
            </a:pPr>
            <a:fld id="{00000000-1234-1234-1234-123412341234}" type="slidenum">
              <a:rPr lang="en-US" sz="1400" b="1" i="0" u="none" strike="noStrike" cap="none">
                <a:solidFill>
                  <a:schemeClr val="lt1"/>
                </a:solidFill>
                <a:latin typeface="Carme"/>
                <a:ea typeface="Carme"/>
                <a:cs typeface="Carme"/>
                <a:sym typeface="Carme"/>
              </a:rPr>
              <a:pPr marL="0" marR="0" lvl="0" indent="0" algn="r" rtl="0">
                <a:spcBef>
                  <a:spcPts val="0"/>
                </a:spcBef>
                <a:spcAft>
                  <a:spcPts val="0"/>
                </a:spcAft>
                <a:buClr>
                  <a:schemeClr val="lt1"/>
                </a:buClr>
                <a:buSzPts val="1400"/>
                <a:buFont typeface="Carme"/>
                <a:buNone/>
              </a:pPr>
              <a:t>2</a:t>
            </a:fld>
            <a:endParaRPr sz="1400" b="1" i="0" u="none" strike="noStrike" cap="none">
              <a:solidFill>
                <a:schemeClr val="lt1"/>
              </a:solidFill>
              <a:latin typeface="Carme"/>
              <a:ea typeface="Carme"/>
              <a:cs typeface="Carme"/>
              <a:sym typeface="Carme"/>
            </a:endParaRPr>
          </a:p>
        </p:txBody>
      </p:sp>
      <p:pic>
        <p:nvPicPr>
          <p:cNvPr id="6" name="Google Shape;203;p29" descr="CitySeal_whiteoverlay.png"/>
          <p:cNvPicPr preferRelativeResize="0"/>
          <p:nvPr/>
        </p:nvPicPr>
        <p:blipFill rotWithShape="1">
          <a:blip r:embed="rId4" cstate="print">
            <a:alphaModFix/>
          </a:blip>
          <a:srcRect/>
          <a:stretch/>
        </p:blipFill>
        <p:spPr>
          <a:xfrm>
            <a:off x="8366125" y="6459118"/>
            <a:ext cx="357438" cy="357438"/>
          </a:xfrm>
          <a:prstGeom prst="rect">
            <a:avLst/>
          </a:prstGeom>
          <a:noFill/>
          <a:ln>
            <a:noFill/>
          </a:ln>
        </p:spPr>
      </p:pic>
      <p:pic>
        <p:nvPicPr>
          <p:cNvPr id="7" name="Google Shape;204;p29" descr="PBOT_LOGO_2015_PRIMARY_REVERSE.png"/>
          <p:cNvPicPr preferRelativeResize="0"/>
          <p:nvPr/>
        </p:nvPicPr>
        <p:blipFill rotWithShape="1">
          <a:blip r:embed="rId5" cstate="print">
            <a:alphaModFix/>
          </a:blip>
          <a:srcRect/>
          <a:stretch/>
        </p:blipFill>
        <p:spPr>
          <a:xfrm>
            <a:off x="7511786" y="6498446"/>
            <a:ext cx="730821" cy="257676"/>
          </a:xfrm>
          <a:prstGeom prst="rect">
            <a:avLst/>
          </a:prstGeom>
          <a:noFill/>
          <a:ln>
            <a:noFill/>
          </a:ln>
        </p:spPr>
      </p:pic>
      <p:sp>
        <p:nvSpPr>
          <p:cNvPr id="9" name="TextBox 8">
            <a:extLst>
              <a:ext uri="{FF2B5EF4-FFF2-40B4-BE49-F238E27FC236}">
                <a16:creationId xmlns:a16="http://schemas.microsoft.com/office/drawing/2014/main" id="{A3D19FFE-4399-4BB7-A482-2622865E737B}"/>
              </a:ext>
            </a:extLst>
          </p:cNvPr>
          <p:cNvSpPr txBox="1"/>
          <p:nvPr/>
        </p:nvSpPr>
        <p:spPr>
          <a:xfrm>
            <a:off x="513034" y="1039864"/>
            <a:ext cx="8210529" cy="5416868"/>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PBOT and PPB seek authorization to competitively solicit for photographic traffic enforcement system and related services</a:t>
            </a:r>
          </a:p>
          <a:p>
            <a:pPr>
              <a:spcAft>
                <a:spcPts val="1200"/>
              </a:spcAft>
            </a:pP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Aft>
                <a:spcPts val="1200"/>
              </a:spcAft>
              <a:buFont typeface="Arial" panose="020B0604020202020204" pitchFamily="34" charset="0"/>
              <a:buChar char="•"/>
            </a:pPr>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Competitive solicitation </a:t>
            </a:r>
          </a:p>
          <a:p>
            <a:pPr marL="1371600" lvl="1" indent="-457200">
              <a:spcAft>
                <a:spcPts val="1200"/>
              </a:spcAft>
              <a:buFont typeface="Courier New" panose="02070309020205020404" pitchFamily="49" charset="0"/>
              <a:buChar char="o"/>
            </a:pPr>
            <a:r>
              <a:rPr lang="en-US" sz="2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New contract is needed </a:t>
            </a:r>
          </a:p>
          <a:p>
            <a:pPr marL="1371600" lvl="1" indent="-457200">
              <a:spcAft>
                <a:spcPts val="1200"/>
              </a:spcAft>
              <a:buFont typeface="Courier New" panose="02070309020205020404" pitchFamily="49" charset="0"/>
              <a:buChar char="o"/>
            </a:pPr>
            <a:r>
              <a:rPr lang="en-US" sz="2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Update can provide newest technology</a:t>
            </a:r>
          </a:p>
          <a:p>
            <a:pPr marL="1371600" lvl="1" indent="-457200">
              <a:spcAft>
                <a:spcPts val="1200"/>
              </a:spcAft>
              <a:buFont typeface="Courier New" panose="02070309020205020404" pitchFamily="49" charset="0"/>
              <a:buChar char="o"/>
            </a:pPr>
            <a:r>
              <a:rPr lang="en-US" sz="2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Compare pricing structures and costs</a:t>
            </a:r>
          </a:p>
          <a:p>
            <a:pPr marL="1371600" lvl="1" indent="-457200">
              <a:spcAft>
                <a:spcPts val="1200"/>
              </a:spcAft>
              <a:buFont typeface="Courier New" panose="02070309020205020404" pitchFamily="49" charset="0"/>
              <a:buChar char="o"/>
            </a:pPr>
            <a:r>
              <a:rPr lang="en-US" sz="2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Supports expansion of system to support Vision Zero goals</a:t>
            </a:r>
            <a:endPar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16EB2B57-FEDC-4BA7-B4D7-388CF10A7920}"/>
              </a:ext>
            </a:extLst>
          </p:cNvPr>
          <p:cNvSpPr txBox="1"/>
          <p:nvPr/>
        </p:nvSpPr>
        <p:spPr>
          <a:xfrm>
            <a:off x="513034" y="293551"/>
            <a:ext cx="5035991" cy="707886"/>
          </a:xfrm>
          <a:prstGeom prst="rect">
            <a:avLst/>
          </a:prstGeom>
          <a:noFill/>
        </p:spPr>
        <p:txBody>
          <a:bodyPr wrap="square" rtlCol="0">
            <a:spAutoFit/>
          </a:bodyPr>
          <a:lstStyle/>
          <a:p>
            <a:r>
              <a:rPr lang="en-US" altLang="en-US" sz="4000" b="1" dirty="0">
                <a:solidFill>
                  <a:schemeClr val="tx1">
                    <a:lumMod val="75000"/>
                    <a:lumOff val="25000"/>
                  </a:schemeClr>
                </a:solidFill>
                <a:latin typeface="Futura Std Bold"/>
                <a:ea typeface="Open Sans" panose="020B0606030504020204" pitchFamily="34" charset="0"/>
                <a:cs typeface="Open Sans" panose="020B0606030504020204" pitchFamily="34" charset="0"/>
              </a:rPr>
              <a:t>Overview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Z PowerPoint-0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6" name="TextBox 5"/>
          <p:cNvSpPr txBox="1"/>
          <p:nvPr/>
        </p:nvSpPr>
        <p:spPr>
          <a:xfrm>
            <a:off x="5549025" y="4465172"/>
            <a:ext cx="3232731" cy="1815882"/>
          </a:xfrm>
          <a:prstGeom prst="rect">
            <a:avLst/>
          </a:prstGeom>
          <a:noFill/>
        </p:spPr>
        <p:txBody>
          <a:bodyPr wrap="square" rtlCol="0">
            <a:spAutoFit/>
          </a:bodyPr>
          <a:lstStyle/>
          <a:p>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 Dangerous Behaviors</a:t>
            </a:r>
          </a:p>
          <a:p>
            <a:pPr>
              <a:spcAft>
                <a:spcPts val="1800"/>
              </a:spcAft>
            </a:pPr>
            <a:r>
              <a:rPr lang="en-US" sz="2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Expand red-light running cameras</a:t>
            </a:r>
          </a:p>
        </p:txBody>
      </p:sp>
      <p:pic>
        <p:nvPicPr>
          <p:cNvPr id="10" name="Picture 9" descr="CitySeal_whiteoverlay.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66125" y="6459118"/>
            <a:ext cx="357438" cy="357438"/>
          </a:xfrm>
          <a:prstGeom prst="rect">
            <a:avLst/>
          </a:prstGeom>
        </p:spPr>
      </p:pic>
      <p:pic>
        <p:nvPicPr>
          <p:cNvPr id="11" name="Picture 10" descr="PBOT_LOGO_2015_PRIMARY_REVERS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11786" y="6498446"/>
            <a:ext cx="730821" cy="257676"/>
          </a:xfrm>
          <a:prstGeom prst="rect">
            <a:avLst/>
          </a:prstGeom>
        </p:spPr>
      </p:pic>
      <p:sp>
        <p:nvSpPr>
          <p:cNvPr id="12" name="Slide Number Placeholder 4"/>
          <p:cNvSpPr>
            <a:spLocks noGrp="1"/>
          </p:cNvSpPr>
          <p:nvPr>
            <p:ph type="sldNum" sz="quarter" idx="12"/>
          </p:nvPr>
        </p:nvSpPr>
        <p:spPr>
          <a:xfrm>
            <a:off x="8567465" y="6476256"/>
            <a:ext cx="474527" cy="298856"/>
          </a:xfrm>
        </p:spPr>
        <p:txBody>
          <a:bodyPr/>
          <a:lstStyle/>
          <a:p>
            <a:fld id="{6B45B26A-F7B8-0545-A5B9-B7130D5C4670}" type="slidenum">
              <a:rPr lang="en-US" sz="1400" smtClean="0">
                <a:solidFill>
                  <a:schemeClr val="bg1"/>
                </a:solidFill>
                <a:latin typeface="Futura Std Bold"/>
                <a:cs typeface="Futura Std Bold"/>
              </a:rPr>
              <a:pPr/>
              <a:t>3</a:t>
            </a:fld>
            <a:endParaRPr lang="en-US" sz="1400" dirty="0">
              <a:solidFill>
                <a:schemeClr val="bg1"/>
              </a:solidFill>
              <a:latin typeface="Futura Std Bold"/>
              <a:cs typeface="Futura Std Bold"/>
            </a:endParaRPr>
          </a:p>
        </p:txBody>
      </p:sp>
      <p:pic>
        <p:nvPicPr>
          <p:cNvPr id="13" name="Picture 12">
            <a:extLst>
              <a:ext uri="{FF2B5EF4-FFF2-40B4-BE49-F238E27FC236}">
                <a16:creationId xmlns:a16="http://schemas.microsoft.com/office/drawing/2014/main" id="{F566CEC0-EC93-4159-A886-CEA7F2273DDD}"/>
              </a:ext>
            </a:extLst>
          </p:cNvPr>
          <p:cNvPicPr>
            <a:picLocks noChangeAspect="1"/>
          </p:cNvPicPr>
          <p:nvPr/>
        </p:nvPicPr>
        <p:blipFill rotWithShape="1">
          <a:blip r:embed="rId6" cstate="print"/>
          <a:srcRect l="-234" r="53101" b="9980"/>
          <a:stretch/>
        </p:blipFill>
        <p:spPr>
          <a:xfrm rot="5400000">
            <a:off x="797987" y="1930106"/>
            <a:ext cx="3675989" cy="5265403"/>
          </a:xfrm>
          <a:prstGeom prst="rect">
            <a:avLst/>
          </a:prstGeom>
        </p:spPr>
      </p:pic>
      <p:sp>
        <p:nvSpPr>
          <p:cNvPr id="14" name="TextBox 13">
            <a:extLst>
              <a:ext uri="{FF2B5EF4-FFF2-40B4-BE49-F238E27FC236}">
                <a16:creationId xmlns:a16="http://schemas.microsoft.com/office/drawing/2014/main" id="{9D4E80C4-D4E8-4E8C-9154-450D16F80DE8}"/>
              </a:ext>
            </a:extLst>
          </p:cNvPr>
          <p:cNvSpPr txBox="1"/>
          <p:nvPr/>
        </p:nvSpPr>
        <p:spPr>
          <a:xfrm>
            <a:off x="5549025" y="2335997"/>
            <a:ext cx="3492967" cy="1815882"/>
          </a:xfrm>
          <a:prstGeom prst="rect">
            <a:avLst/>
          </a:prstGeom>
          <a:noFill/>
        </p:spPr>
        <p:txBody>
          <a:bodyPr wrap="square" rtlCol="0">
            <a:spAutoFit/>
          </a:bodyPr>
          <a:lstStyle/>
          <a:p>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 Speed</a:t>
            </a:r>
          </a:p>
          <a:p>
            <a:pPr>
              <a:spcAft>
                <a:spcPts val="1800"/>
              </a:spcAft>
            </a:pPr>
            <a:r>
              <a:rPr lang="en-US" sz="2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Launch and expand fixed speed camera program</a:t>
            </a:r>
          </a:p>
        </p:txBody>
      </p:sp>
      <p:sp>
        <p:nvSpPr>
          <p:cNvPr id="15" name="TextBox 14">
            <a:extLst>
              <a:ext uri="{FF2B5EF4-FFF2-40B4-BE49-F238E27FC236}">
                <a16:creationId xmlns:a16="http://schemas.microsoft.com/office/drawing/2014/main" id="{16EB2B57-FEDC-4BA7-B4D7-388CF10A7920}"/>
              </a:ext>
            </a:extLst>
          </p:cNvPr>
          <p:cNvSpPr txBox="1"/>
          <p:nvPr/>
        </p:nvSpPr>
        <p:spPr>
          <a:xfrm>
            <a:off x="513034" y="293551"/>
            <a:ext cx="8268722" cy="707886"/>
          </a:xfrm>
          <a:prstGeom prst="rect">
            <a:avLst/>
          </a:prstGeom>
          <a:noFill/>
        </p:spPr>
        <p:txBody>
          <a:bodyPr wrap="square" rtlCol="0">
            <a:spAutoFit/>
          </a:bodyPr>
          <a:lstStyle/>
          <a:p>
            <a:r>
              <a:rPr lang="en-US" altLang="en-US" sz="4000" b="1" dirty="0">
                <a:solidFill>
                  <a:schemeClr val="tx1">
                    <a:lumMod val="75000"/>
                    <a:lumOff val="25000"/>
                  </a:schemeClr>
                </a:solidFill>
                <a:latin typeface="Futura Std Bold"/>
                <a:ea typeface="Open Sans" panose="020B0606030504020204" pitchFamily="34" charset="0"/>
                <a:cs typeface="Open Sans" panose="020B0606030504020204" pitchFamily="34" charset="0"/>
              </a:rPr>
              <a:t>Vision Zero Action Plan</a:t>
            </a:r>
          </a:p>
        </p:txBody>
      </p:sp>
      <p:sp>
        <p:nvSpPr>
          <p:cNvPr id="16" name="Rectangle 15"/>
          <p:cNvSpPr/>
          <p:nvPr/>
        </p:nvSpPr>
        <p:spPr>
          <a:xfrm>
            <a:off x="513034" y="1099411"/>
            <a:ext cx="8630966" cy="954107"/>
          </a:xfrm>
          <a:prstGeom prst="rect">
            <a:avLst/>
          </a:prstGeom>
        </p:spPr>
        <p:txBody>
          <a:bodyPr wrap="square">
            <a:spAutoFit/>
          </a:bodyPr>
          <a:lstStyle/>
          <a:p>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Two actions call for expansion of Portland’s traffic safety cameras </a:t>
            </a:r>
            <a:endParaRPr lang="en-US" sz="2800" dirty="0"/>
          </a:p>
        </p:txBody>
      </p:sp>
    </p:spTree>
    <p:extLst>
      <p:ext uri="{BB962C8B-B14F-4D97-AF65-F5344CB8AC3E}">
        <p14:creationId xmlns:p14="http://schemas.microsoft.com/office/powerpoint/2010/main" val="3685978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5" descr="VZ PowerPoint-01.jpg"/>
          <p:cNvPicPr preferRelativeResize="0"/>
          <p:nvPr/>
        </p:nvPicPr>
        <p:blipFill rotWithShape="1">
          <a:blip r:embed="rId3" cstate="print">
            <a:alphaModFix/>
          </a:blip>
          <a:srcRect/>
          <a:stretch/>
        </p:blipFill>
        <p:spPr>
          <a:xfrm>
            <a:off x="0" y="6400800"/>
            <a:ext cx="9144000" cy="457200"/>
          </a:xfrm>
          <a:prstGeom prst="rect">
            <a:avLst/>
          </a:prstGeom>
          <a:noFill/>
          <a:ln>
            <a:noFill/>
          </a:ln>
        </p:spPr>
      </p:pic>
      <p:sp>
        <p:nvSpPr>
          <p:cNvPr id="165" name="Google Shape;165;p25"/>
          <p:cNvSpPr txBox="1">
            <a:spLocks noGrp="1"/>
          </p:cNvSpPr>
          <p:nvPr>
            <p:ph type="sldNum" sz="quarter" idx="12"/>
          </p:nvPr>
        </p:nvSpPr>
        <p:spPr>
          <a:xfrm>
            <a:off x="8567465" y="6476256"/>
            <a:ext cx="474527" cy="29885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1400"/>
              <a:buFont typeface="Carme"/>
              <a:buNone/>
            </a:pPr>
            <a:fld id="{00000000-1234-1234-1234-123412341234}" type="slidenum">
              <a:rPr lang="en-US" sz="1400" b="1" i="0" u="none" strike="noStrike" cap="none">
                <a:solidFill>
                  <a:schemeClr val="lt1"/>
                </a:solidFill>
                <a:latin typeface="Carme"/>
                <a:ea typeface="Carme"/>
                <a:cs typeface="Carme"/>
                <a:sym typeface="Carme"/>
              </a:rPr>
              <a:pPr marL="0" marR="0" lvl="0" indent="0" algn="r" rtl="0">
                <a:spcBef>
                  <a:spcPts val="0"/>
                </a:spcBef>
                <a:spcAft>
                  <a:spcPts val="0"/>
                </a:spcAft>
                <a:buClr>
                  <a:schemeClr val="lt1"/>
                </a:buClr>
                <a:buSzPts val="1400"/>
                <a:buFont typeface="Carme"/>
                <a:buNone/>
              </a:pPr>
              <a:t>4</a:t>
            </a:fld>
            <a:endParaRPr sz="1400" b="1" i="0" u="none" strike="noStrike" cap="none">
              <a:solidFill>
                <a:schemeClr val="lt1"/>
              </a:solidFill>
              <a:latin typeface="Carme"/>
              <a:ea typeface="Carme"/>
              <a:cs typeface="Carme"/>
              <a:sym typeface="Carme"/>
            </a:endParaRPr>
          </a:p>
        </p:txBody>
      </p:sp>
      <p:pic>
        <p:nvPicPr>
          <p:cNvPr id="6" name="Google Shape;203;p29" descr="CitySeal_whiteoverlay.png"/>
          <p:cNvPicPr preferRelativeResize="0"/>
          <p:nvPr/>
        </p:nvPicPr>
        <p:blipFill rotWithShape="1">
          <a:blip r:embed="rId4" cstate="print">
            <a:alphaModFix/>
          </a:blip>
          <a:srcRect/>
          <a:stretch/>
        </p:blipFill>
        <p:spPr>
          <a:xfrm>
            <a:off x="8366125" y="6459118"/>
            <a:ext cx="357438" cy="357438"/>
          </a:xfrm>
          <a:prstGeom prst="rect">
            <a:avLst/>
          </a:prstGeom>
          <a:noFill/>
          <a:ln>
            <a:noFill/>
          </a:ln>
        </p:spPr>
      </p:pic>
      <p:pic>
        <p:nvPicPr>
          <p:cNvPr id="7" name="Google Shape;204;p29" descr="PBOT_LOGO_2015_PRIMARY_REVERSE.png"/>
          <p:cNvPicPr preferRelativeResize="0"/>
          <p:nvPr/>
        </p:nvPicPr>
        <p:blipFill rotWithShape="1">
          <a:blip r:embed="rId5" cstate="print">
            <a:alphaModFix/>
          </a:blip>
          <a:srcRect/>
          <a:stretch/>
        </p:blipFill>
        <p:spPr>
          <a:xfrm>
            <a:off x="7511786" y="6498446"/>
            <a:ext cx="730821" cy="257676"/>
          </a:xfrm>
          <a:prstGeom prst="rect">
            <a:avLst/>
          </a:prstGeom>
          <a:noFill/>
          <a:ln>
            <a:noFill/>
          </a:ln>
        </p:spPr>
      </p:pic>
      <p:sp>
        <p:nvSpPr>
          <p:cNvPr id="9" name="TextBox 8">
            <a:extLst>
              <a:ext uri="{FF2B5EF4-FFF2-40B4-BE49-F238E27FC236}">
                <a16:creationId xmlns:a16="http://schemas.microsoft.com/office/drawing/2014/main" id="{7F1B1384-DFF1-4AD2-B5EA-C02F4228B6F0}"/>
              </a:ext>
            </a:extLst>
          </p:cNvPr>
          <p:cNvSpPr txBox="1"/>
          <p:nvPr/>
        </p:nvSpPr>
        <p:spPr>
          <a:xfrm>
            <a:off x="402218" y="1645529"/>
            <a:ext cx="8673202" cy="4678204"/>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Mobile speed van (since 1996)</a:t>
            </a:r>
          </a:p>
          <a:p>
            <a:pPr marL="457200" lvl="1">
              <a:spcBef>
                <a:spcPts val="0"/>
              </a:spcBef>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uniformed police officer operates equipment out of a marked police vehicle; limited to four hours per day in any one location</a:t>
            </a:r>
          </a:p>
          <a:p>
            <a:pPr marL="457200" indent="-457200">
              <a:buFont typeface="Arial" panose="020B0604020202020204" pitchFamily="34" charset="0"/>
              <a:buChar char="•"/>
            </a:pP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Red-light running camera (since 2000)</a:t>
            </a:r>
          </a:p>
          <a:p>
            <a:pPr marL="457200" lvl="1"/>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Eleven (11) red-light cameras at ten (10) intersections</a:t>
            </a:r>
          </a:p>
          <a:p>
            <a:pPr lvl="1"/>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Fixed speed safety camera (since 2016)</a:t>
            </a:r>
          </a:p>
          <a:p>
            <a:pPr marL="457200" lvl="1"/>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Authority gained in 2015 as HB 2621, now Chapter 721, Oregon Laws Eight (8) enforced approaches on four (4) urban high crash corridors</a:t>
            </a:r>
          </a:p>
          <a:p>
            <a:pPr lvl="1"/>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Dual: Red-light running / Speed camera (new)</a:t>
            </a:r>
          </a:p>
          <a:p>
            <a:pPr marL="457200" lvl="1"/>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Authority gained in 2017 with HB 2409</a:t>
            </a:r>
          </a:p>
        </p:txBody>
      </p:sp>
      <p:sp>
        <p:nvSpPr>
          <p:cNvPr id="10" name="TextBox 9">
            <a:extLst>
              <a:ext uri="{FF2B5EF4-FFF2-40B4-BE49-F238E27FC236}">
                <a16:creationId xmlns:a16="http://schemas.microsoft.com/office/drawing/2014/main" id="{70B0C4FC-DE88-4EA8-ABE2-9ECA0ED78B8E}"/>
              </a:ext>
            </a:extLst>
          </p:cNvPr>
          <p:cNvSpPr txBox="1"/>
          <p:nvPr/>
        </p:nvSpPr>
        <p:spPr>
          <a:xfrm>
            <a:off x="393796" y="168220"/>
            <a:ext cx="8451447" cy="1323439"/>
          </a:xfrm>
          <a:prstGeom prst="rect">
            <a:avLst/>
          </a:prstGeom>
          <a:noFill/>
        </p:spPr>
        <p:txBody>
          <a:bodyPr wrap="square" rtlCol="0">
            <a:spAutoFit/>
          </a:bodyPr>
          <a:lstStyle/>
          <a:p>
            <a:r>
              <a:rPr lang="en-US" sz="4000" b="1" dirty="0">
                <a:solidFill>
                  <a:schemeClr val="tx1">
                    <a:lumMod val="75000"/>
                    <a:lumOff val="25000"/>
                  </a:schemeClr>
                </a:solidFill>
                <a:latin typeface="Futura Std Book" panose="020B0802020204020204" pitchFamily="34" charset="0"/>
                <a:cs typeface="Arial"/>
              </a:rPr>
              <a:t>Photographic traffic enforcement system types </a:t>
            </a:r>
          </a:p>
        </p:txBody>
      </p:sp>
    </p:spTree>
    <p:extLst>
      <p:ext uri="{BB962C8B-B14F-4D97-AF65-F5344CB8AC3E}">
        <p14:creationId xmlns:p14="http://schemas.microsoft.com/office/powerpoint/2010/main" val="301053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A44644-823A-476D-8026-3A839FE96AEF}"/>
              </a:ext>
            </a:extLst>
          </p:cNvPr>
          <p:cNvPicPr>
            <a:picLocks noChangeAspect="1"/>
          </p:cNvPicPr>
          <p:nvPr/>
        </p:nvPicPr>
        <p:blipFill>
          <a:blip r:embed="rId3" cstate="print"/>
          <a:stretch>
            <a:fillRect/>
          </a:stretch>
        </p:blipFill>
        <p:spPr>
          <a:xfrm>
            <a:off x="274715" y="932873"/>
            <a:ext cx="7066430" cy="5460423"/>
          </a:xfrm>
          <a:prstGeom prst="rect">
            <a:avLst/>
          </a:prstGeom>
        </p:spPr>
      </p:pic>
      <p:pic>
        <p:nvPicPr>
          <p:cNvPr id="4" name="Picture 3" descr="VZ PowerPoint-0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pic>
        <p:nvPicPr>
          <p:cNvPr id="10" name="Picture 9" descr="CitySeal_whiteoverlay.png"/>
          <p:cNvPicPr>
            <a:picLocks noChangeAspect="1"/>
          </p:cNvPicPr>
          <p:nvPr/>
        </p:nvPicPr>
        <p:blipFill>
          <a:blip r:embed="rId5" cstate="print"/>
          <a:stretch>
            <a:fillRect/>
          </a:stretch>
        </p:blipFill>
        <p:spPr>
          <a:xfrm>
            <a:off x="7858093" y="6501984"/>
            <a:ext cx="256254" cy="256254"/>
          </a:xfrm>
          <a:prstGeom prst="rect">
            <a:avLst/>
          </a:prstGeom>
        </p:spPr>
      </p:pic>
      <p:pic>
        <p:nvPicPr>
          <p:cNvPr id="11" name="Picture 10" descr="PBOT_LOGO_2015_PRIMARY_REVERSE.png"/>
          <p:cNvPicPr>
            <a:picLocks noChangeAspect="1"/>
          </p:cNvPicPr>
          <p:nvPr/>
        </p:nvPicPr>
        <p:blipFill>
          <a:blip r:embed="rId6" cstate="print"/>
          <a:stretch>
            <a:fillRect/>
          </a:stretch>
        </p:blipFill>
        <p:spPr>
          <a:xfrm>
            <a:off x="8281953" y="6500562"/>
            <a:ext cx="730821" cy="257676"/>
          </a:xfrm>
          <a:prstGeom prst="rect">
            <a:avLst/>
          </a:prstGeom>
        </p:spPr>
      </p:pic>
      <p:sp>
        <p:nvSpPr>
          <p:cNvPr id="9" name="TextBox 8">
            <a:extLst>
              <a:ext uri="{FF2B5EF4-FFF2-40B4-BE49-F238E27FC236}">
                <a16:creationId xmlns:a16="http://schemas.microsoft.com/office/drawing/2014/main" id="{D4A36333-E8D2-430B-8FD6-A6FFEDCEE534}"/>
              </a:ext>
            </a:extLst>
          </p:cNvPr>
          <p:cNvSpPr txBox="1"/>
          <p:nvPr/>
        </p:nvSpPr>
        <p:spPr>
          <a:xfrm>
            <a:off x="274715" y="226634"/>
            <a:ext cx="8502428" cy="707886"/>
          </a:xfrm>
          <a:prstGeom prst="rect">
            <a:avLst/>
          </a:prstGeom>
          <a:noFill/>
        </p:spPr>
        <p:txBody>
          <a:bodyPr wrap="square" rtlCol="0">
            <a:spAutoFit/>
          </a:bodyPr>
          <a:lstStyle/>
          <a:p>
            <a:r>
              <a:rPr lang="en-US" sz="4000" b="1" dirty="0">
                <a:solidFill>
                  <a:schemeClr val="tx1">
                    <a:lumMod val="75000"/>
                    <a:lumOff val="25000"/>
                  </a:schemeClr>
                </a:solidFill>
                <a:latin typeface="Futura Std Book" panose="020B0802020204020204" pitchFamily="34" charset="0"/>
                <a:cs typeface="Arial"/>
              </a:rPr>
              <a:t>Existing Camera Distribution </a:t>
            </a:r>
          </a:p>
        </p:txBody>
      </p:sp>
      <p:pic>
        <p:nvPicPr>
          <p:cNvPr id="5" name="Picture 4">
            <a:extLst>
              <a:ext uri="{FF2B5EF4-FFF2-40B4-BE49-F238E27FC236}">
                <a16:creationId xmlns:a16="http://schemas.microsoft.com/office/drawing/2014/main" id="{B2BE6646-8AC8-4DB8-92D3-9EEB48718C55}"/>
              </a:ext>
            </a:extLst>
          </p:cNvPr>
          <p:cNvPicPr>
            <a:picLocks noChangeAspect="1"/>
          </p:cNvPicPr>
          <p:nvPr/>
        </p:nvPicPr>
        <p:blipFill>
          <a:blip r:embed="rId7" cstate="print"/>
          <a:stretch>
            <a:fillRect/>
          </a:stretch>
        </p:blipFill>
        <p:spPr>
          <a:xfrm>
            <a:off x="5557693" y="1343025"/>
            <a:ext cx="3219450" cy="1390650"/>
          </a:xfrm>
          <a:prstGeom prst="rect">
            <a:avLst/>
          </a:prstGeom>
        </p:spPr>
      </p:pic>
    </p:spTree>
    <p:extLst>
      <p:ext uri="{BB962C8B-B14F-4D97-AF65-F5344CB8AC3E}">
        <p14:creationId xmlns:p14="http://schemas.microsoft.com/office/powerpoint/2010/main" val="3479350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5" descr="VZ PowerPoint-01.jpg"/>
          <p:cNvPicPr preferRelativeResize="0"/>
          <p:nvPr/>
        </p:nvPicPr>
        <p:blipFill rotWithShape="1">
          <a:blip r:embed="rId3" cstate="print">
            <a:alphaModFix/>
          </a:blip>
          <a:srcRect/>
          <a:stretch/>
        </p:blipFill>
        <p:spPr>
          <a:xfrm>
            <a:off x="0" y="6400800"/>
            <a:ext cx="9144000" cy="457200"/>
          </a:xfrm>
          <a:prstGeom prst="rect">
            <a:avLst/>
          </a:prstGeom>
          <a:noFill/>
          <a:ln>
            <a:noFill/>
          </a:ln>
        </p:spPr>
      </p:pic>
      <p:sp>
        <p:nvSpPr>
          <p:cNvPr id="165" name="Google Shape;165;p25"/>
          <p:cNvSpPr txBox="1">
            <a:spLocks noGrp="1"/>
          </p:cNvSpPr>
          <p:nvPr>
            <p:ph type="sldNum" sz="quarter" idx="12"/>
          </p:nvPr>
        </p:nvSpPr>
        <p:spPr>
          <a:xfrm>
            <a:off x="8567465" y="6476256"/>
            <a:ext cx="474527" cy="29885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1400"/>
              <a:buFont typeface="Carme"/>
              <a:buNone/>
            </a:pPr>
            <a:fld id="{00000000-1234-1234-1234-123412341234}" type="slidenum">
              <a:rPr lang="en-US" sz="1400" b="1" i="0" u="none" strike="noStrike" cap="none">
                <a:solidFill>
                  <a:schemeClr val="lt1"/>
                </a:solidFill>
                <a:latin typeface="Carme"/>
                <a:ea typeface="Carme"/>
                <a:cs typeface="Carme"/>
                <a:sym typeface="Carme"/>
              </a:rPr>
              <a:pPr marL="0" marR="0" lvl="0" indent="0" algn="r" rtl="0">
                <a:spcBef>
                  <a:spcPts val="0"/>
                </a:spcBef>
                <a:spcAft>
                  <a:spcPts val="0"/>
                </a:spcAft>
                <a:buClr>
                  <a:schemeClr val="lt1"/>
                </a:buClr>
                <a:buSzPts val="1400"/>
                <a:buFont typeface="Carme"/>
                <a:buNone/>
              </a:pPr>
              <a:t>6</a:t>
            </a:fld>
            <a:endParaRPr sz="1400" b="1" i="0" u="none" strike="noStrike" cap="none">
              <a:solidFill>
                <a:schemeClr val="lt1"/>
              </a:solidFill>
              <a:latin typeface="Carme"/>
              <a:ea typeface="Carme"/>
              <a:cs typeface="Carme"/>
              <a:sym typeface="Carme"/>
            </a:endParaRPr>
          </a:p>
        </p:txBody>
      </p:sp>
      <p:pic>
        <p:nvPicPr>
          <p:cNvPr id="6" name="Google Shape;203;p29" descr="CitySeal_whiteoverlay.png"/>
          <p:cNvPicPr preferRelativeResize="0"/>
          <p:nvPr/>
        </p:nvPicPr>
        <p:blipFill rotWithShape="1">
          <a:blip r:embed="rId4" cstate="print">
            <a:alphaModFix/>
          </a:blip>
          <a:srcRect/>
          <a:stretch/>
        </p:blipFill>
        <p:spPr>
          <a:xfrm>
            <a:off x="8366125" y="6459118"/>
            <a:ext cx="357438" cy="357438"/>
          </a:xfrm>
          <a:prstGeom prst="rect">
            <a:avLst/>
          </a:prstGeom>
          <a:noFill/>
          <a:ln>
            <a:noFill/>
          </a:ln>
        </p:spPr>
      </p:pic>
      <p:pic>
        <p:nvPicPr>
          <p:cNvPr id="7" name="Google Shape;204;p29" descr="PBOT_LOGO_2015_PRIMARY_REVERSE.png"/>
          <p:cNvPicPr preferRelativeResize="0"/>
          <p:nvPr/>
        </p:nvPicPr>
        <p:blipFill rotWithShape="1">
          <a:blip r:embed="rId5" cstate="print">
            <a:alphaModFix/>
          </a:blip>
          <a:srcRect/>
          <a:stretch/>
        </p:blipFill>
        <p:spPr>
          <a:xfrm>
            <a:off x="7511786" y="6498446"/>
            <a:ext cx="730821" cy="257676"/>
          </a:xfrm>
          <a:prstGeom prst="rect">
            <a:avLst/>
          </a:prstGeom>
          <a:noFill/>
          <a:ln>
            <a:noFill/>
          </a:ln>
        </p:spPr>
      </p:pic>
      <p:sp>
        <p:nvSpPr>
          <p:cNvPr id="9" name="Content Placeholder 2">
            <a:extLst>
              <a:ext uri="{FF2B5EF4-FFF2-40B4-BE49-F238E27FC236}">
                <a16:creationId xmlns:a16="http://schemas.microsoft.com/office/drawing/2014/main" id="{6C109F81-6B5B-4C67-9A0D-C1EF4D2CBBAA}"/>
              </a:ext>
            </a:extLst>
          </p:cNvPr>
          <p:cNvSpPr txBox="1">
            <a:spLocks/>
          </p:cNvSpPr>
          <p:nvPr/>
        </p:nvSpPr>
        <p:spPr>
          <a:xfrm>
            <a:off x="375007" y="1502865"/>
            <a:ext cx="8524618" cy="426132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1800"/>
              </a:spcAft>
            </a:pPr>
            <a:r>
              <a:rPr 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Red light running: </a:t>
            </a:r>
            <a:r>
              <a:rPr lang="en-US" sz="2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Reduction in injuries at intersections</a:t>
            </a:r>
          </a:p>
          <a:p>
            <a:pPr lvl="1" algn="l">
              <a:spcBef>
                <a:spcPts val="0"/>
              </a:spcBef>
              <a:spcAft>
                <a:spcPts val="1800"/>
              </a:spcAft>
            </a:pPr>
            <a:r>
              <a:rPr 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4.64 injuries (before)</a:t>
            </a:r>
          </a:p>
          <a:p>
            <a:pPr lvl="1" algn="l">
              <a:spcBef>
                <a:spcPts val="0"/>
              </a:spcBef>
              <a:spcAft>
                <a:spcPts val="1800"/>
              </a:spcAft>
            </a:pPr>
            <a:r>
              <a:rPr 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2.8 injuries (after)</a:t>
            </a:r>
          </a:p>
          <a:p>
            <a:pPr marL="457200" algn="l">
              <a:spcBef>
                <a:spcPts val="0"/>
              </a:spcBef>
              <a:spcAft>
                <a:spcPts val="2400"/>
              </a:spcAft>
            </a:pPr>
            <a:r>
              <a:rPr lang="en-US" sz="1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Annual average injuries; all injury severities included to ensure sufficient data</a:t>
            </a:r>
          </a:p>
          <a:p>
            <a:pPr algn="l">
              <a:spcBef>
                <a:spcPts val="0"/>
              </a:spcBef>
              <a:spcAft>
                <a:spcPts val="1800"/>
              </a:spcAft>
            </a:pPr>
            <a:r>
              <a:rPr 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Fixed-speed: </a:t>
            </a:r>
            <a:r>
              <a:rPr lang="en-US" sz="2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Reduction in number of drivers speeding </a:t>
            </a:r>
          </a:p>
          <a:p>
            <a:pPr lvl="1" algn="l">
              <a:spcBef>
                <a:spcPts val="0"/>
              </a:spcBef>
              <a:spcAft>
                <a:spcPts val="1800"/>
              </a:spcAft>
            </a:pPr>
            <a:r>
              <a:rPr 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57% decrease in number traveling over the posted speed</a:t>
            </a:r>
          </a:p>
          <a:p>
            <a:pPr lvl="1" algn="l">
              <a:spcBef>
                <a:spcPts val="0"/>
              </a:spcBef>
              <a:spcAft>
                <a:spcPts val="1800"/>
              </a:spcAft>
            </a:pPr>
            <a:r>
              <a:rPr 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85% decrease in number traveling &gt;10 mph over </a:t>
            </a:r>
          </a:p>
        </p:txBody>
      </p:sp>
      <p:sp>
        <p:nvSpPr>
          <p:cNvPr id="11" name="TextBox 10">
            <a:extLst>
              <a:ext uri="{FF2B5EF4-FFF2-40B4-BE49-F238E27FC236}">
                <a16:creationId xmlns:a16="http://schemas.microsoft.com/office/drawing/2014/main" id="{D39B9A6A-58CB-4778-A26F-5EC9BB5D7274}"/>
              </a:ext>
            </a:extLst>
          </p:cNvPr>
          <p:cNvSpPr txBox="1"/>
          <p:nvPr/>
        </p:nvSpPr>
        <p:spPr>
          <a:xfrm>
            <a:off x="309691" y="515135"/>
            <a:ext cx="8838727" cy="707886"/>
          </a:xfrm>
          <a:prstGeom prst="rect">
            <a:avLst/>
          </a:prstGeom>
          <a:noFill/>
        </p:spPr>
        <p:txBody>
          <a:bodyPr wrap="square" rtlCol="0">
            <a:spAutoFit/>
          </a:bodyPr>
          <a:lstStyle/>
          <a:p>
            <a:r>
              <a:rPr lang="en-US" sz="4000" b="1" dirty="0">
                <a:solidFill>
                  <a:schemeClr val="tx1">
                    <a:lumMod val="75000"/>
                    <a:lumOff val="25000"/>
                  </a:schemeClr>
                </a:solidFill>
                <a:latin typeface="Futura Std Book" panose="020B0802020204020204" pitchFamily="34" charset="0"/>
                <a:cs typeface="Arial"/>
              </a:rPr>
              <a:t>System performance to date</a:t>
            </a:r>
          </a:p>
        </p:txBody>
      </p:sp>
    </p:spTree>
    <p:extLst>
      <p:ext uri="{BB962C8B-B14F-4D97-AF65-F5344CB8AC3E}">
        <p14:creationId xmlns:p14="http://schemas.microsoft.com/office/powerpoint/2010/main" val="354147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pSp>
        <p:nvGrpSpPr>
          <p:cNvPr id="2" name="Group 6">
            <a:extLst>
              <a:ext uri="{FF2B5EF4-FFF2-40B4-BE49-F238E27FC236}">
                <a16:creationId xmlns:a16="http://schemas.microsoft.com/office/drawing/2014/main" id="{E0071939-A4D0-4E27-95A8-FBEB40B9DFB9}"/>
              </a:ext>
            </a:extLst>
          </p:cNvPr>
          <p:cNvGrpSpPr/>
          <p:nvPr/>
        </p:nvGrpSpPr>
        <p:grpSpPr>
          <a:xfrm>
            <a:off x="1095145" y="1530941"/>
            <a:ext cx="6876391" cy="4876660"/>
            <a:chOff x="478105" y="1721712"/>
            <a:chExt cx="5390094" cy="4332388"/>
          </a:xfrm>
        </p:grpSpPr>
        <p:grpSp>
          <p:nvGrpSpPr>
            <p:cNvPr id="3" name="Group 7">
              <a:extLst>
                <a:ext uri="{FF2B5EF4-FFF2-40B4-BE49-F238E27FC236}">
                  <a16:creationId xmlns:a16="http://schemas.microsoft.com/office/drawing/2014/main" id="{BC41F0AB-B95A-4D50-9441-5CE08B87FE5A}"/>
                </a:ext>
              </a:extLst>
            </p:cNvPr>
            <p:cNvGrpSpPr/>
            <p:nvPr/>
          </p:nvGrpSpPr>
          <p:grpSpPr>
            <a:xfrm>
              <a:off x="1195066" y="1721712"/>
              <a:ext cx="4673133" cy="4332388"/>
              <a:chOff x="459417" y="1660661"/>
              <a:chExt cx="5128116" cy="4675122"/>
            </a:xfrm>
          </p:grpSpPr>
          <p:graphicFrame>
            <p:nvGraphicFramePr>
              <p:cNvPr id="12" name="Chart 11">
                <a:extLst>
                  <a:ext uri="{FF2B5EF4-FFF2-40B4-BE49-F238E27FC236}">
                    <a16:creationId xmlns:a16="http://schemas.microsoft.com/office/drawing/2014/main" id="{B2805EA7-B136-47FC-88D8-F401A24F0C01}"/>
                  </a:ext>
                </a:extLst>
              </p:cNvPr>
              <p:cNvGraphicFramePr/>
              <p:nvPr>
                <p:extLst/>
              </p:nvPr>
            </p:nvGraphicFramePr>
            <p:xfrm>
              <a:off x="459417" y="1660661"/>
              <a:ext cx="5128116" cy="467512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7BFF861-578E-472F-A502-F43E07A96CBD}"/>
                  </a:ext>
                </a:extLst>
              </p:cNvPr>
              <p:cNvSpPr txBox="1"/>
              <p:nvPr/>
            </p:nvSpPr>
            <p:spPr>
              <a:xfrm>
                <a:off x="1157006" y="2266811"/>
                <a:ext cx="790362" cy="501597"/>
              </a:xfrm>
              <a:prstGeom prst="rect">
                <a:avLst/>
              </a:prstGeom>
              <a:noFill/>
            </p:spPr>
            <p:txBody>
              <a:bodyPr wrap="none" rtlCol="0">
                <a:spAutoFit/>
              </a:bodyPr>
              <a:lstStyle/>
              <a:p>
                <a:pPr algn="ct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75%</a:t>
                </a:r>
              </a:p>
            </p:txBody>
          </p:sp>
          <p:sp>
            <p:nvSpPr>
              <p:cNvPr id="14" name="TextBox 13">
                <a:extLst>
                  <a:ext uri="{FF2B5EF4-FFF2-40B4-BE49-F238E27FC236}">
                    <a16:creationId xmlns:a16="http://schemas.microsoft.com/office/drawing/2014/main" id="{707A1A53-5ECC-44C2-8723-BDAC9606AF4F}"/>
                  </a:ext>
                </a:extLst>
              </p:cNvPr>
              <p:cNvSpPr txBox="1"/>
              <p:nvPr/>
            </p:nvSpPr>
            <p:spPr>
              <a:xfrm>
                <a:off x="2793154" y="4483568"/>
                <a:ext cx="564229" cy="354069"/>
              </a:xfrm>
              <a:prstGeom prst="rect">
                <a:avLst/>
              </a:prstGeom>
              <a:noFill/>
            </p:spPr>
            <p:txBody>
              <a:bodyPr wrap="none" rtlCol="0">
                <a:spAutoFit/>
              </a:bodyPr>
              <a:lstStyle/>
              <a:p>
                <a:pPr algn="ct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21%</a:t>
                </a:r>
              </a:p>
            </p:txBody>
          </p:sp>
        </p:grpSp>
        <p:sp>
          <p:nvSpPr>
            <p:cNvPr id="10" name="TextBox 9">
              <a:extLst>
                <a:ext uri="{FF2B5EF4-FFF2-40B4-BE49-F238E27FC236}">
                  <a16:creationId xmlns:a16="http://schemas.microsoft.com/office/drawing/2014/main" id="{1AF36BFB-E584-4BCE-B3D9-FDDD84B89293}"/>
                </a:ext>
              </a:extLst>
            </p:cNvPr>
            <p:cNvSpPr txBox="1"/>
            <p:nvPr/>
          </p:nvSpPr>
          <p:spPr>
            <a:xfrm>
              <a:off x="726582" y="4732420"/>
              <a:ext cx="975062" cy="355455"/>
            </a:xfrm>
            <a:prstGeom prst="rect">
              <a:avLst/>
            </a:prstGeom>
            <a:noFill/>
          </p:spPr>
          <p:txBody>
            <a:bodyPr wrap="none" rtlCol="0">
              <a:spAutoFit/>
            </a:bodyPr>
            <a:lstStyle/>
            <a:p>
              <a:pPr algn="r"/>
              <a:r>
                <a:rPr lang="en-US" sz="2000" b="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Strongly</a:t>
              </a:r>
            </a:p>
          </p:txBody>
        </p:sp>
        <p:sp>
          <p:nvSpPr>
            <p:cNvPr id="11" name="TextBox 10">
              <a:extLst>
                <a:ext uri="{FF2B5EF4-FFF2-40B4-BE49-F238E27FC236}">
                  <a16:creationId xmlns:a16="http://schemas.microsoft.com/office/drawing/2014/main" id="{49D6997B-96EE-40EB-A0DA-DA126FD42814}"/>
                </a:ext>
              </a:extLst>
            </p:cNvPr>
            <p:cNvSpPr txBox="1"/>
            <p:nvPr/>
          </p:nvSpPr>
          <p:spPr>
            <a:xfrm>
              <a:off x="478105" y="3442323"/>
              <a:ext cx="1205005" cy="355455"/>
            </a:xfrm>
            <a:prstGeom prst="rect">
              <a:avLst/>
            </a:prstGeom>
            <a:noFill/>
          </p:spPr>
          <p:txBody>
            <a:bodyPr wrap="none" rtlCol="0">
              <a:spAutoFit/>
            </a:bodyPr>
            <a:lstStyle/>
            <a:p>
              <a:pPr algn="r"/>
              <a:r>
                <a:rPr lang="en-US" sz="2000" b="1" dirty="0">
                  <a:latin typeface="Open Sans" panose="020B0606030504020204" pitchFamily="34" charset="0"/>
                  <a:ea typeface="Open Sans" panose="020B0606030504020204" pitchFamily="34" charset="0"/>
                  <a:cs typeface="Open Sans" panose="020B0606030504020204" pitchFamily="34" charset="0"/>
                </a:rPr>
                <a:t>Somewhat</a:t>
              </a:r>
            </a:p>
          </p:txBody>
        </p:sp>
      </p:grpSp>
      <p:pic>
        <p:nvPicPr>
          <p:cNvPr id="164" name="Google Shape;164;p25" descr="VZ PowerPoint-01.jpg"/>
          <p:cNvPicPr preferRelativeResize="0"/>
          <p:nvPr/>
        </p:nvPicPr>
        <p:blipFill rotWithShape="1">
          <a:blip r:embed="rId4" cstate="print">
            <a:alphaModFix/>
          </a:blip>
          <a:srcRect/>
          <a:stretch/>
        </p:blipFill>
        <p:spPr>
          <a:xfrm>
            <a:off x="0" y="6400800"/>
            <a:ext cx="9144000" cy="457200"/>
          </a:xfrm>
          <a:prstGeom prst="rect">
            <a:avLst/>
          </a:prstGeom>
          <a:noFill/>
          <a:ln>
            <a:noFill/>
          </a:ln>
        </p:spPr>
      </p:pic>
      <p:sp>
        <p:nvSpPr>
          <p:cNvPr id="165" name="Google Shape;165;p25"/>
          <p:cNvSpPr txBox="1">
            <a:spLocks noGrp="1"/>
          </p:cNvSpPr>
          <p:nvPr>
            <p:ph type="sldNum" sz="quarter" idx="12"/>
          </p:nvPr>
        </p:nvSpPr>
        <p:spPr>
          <a:xfrm>
            <a:off x="8567465" y="6476256"/>
            <a:ext cx="474527" cy="29885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1400"/>
              <a:buFont typeface="Carme"/>
              <a:buNone/>
            </a:pPr>
            <a:fld id="{00000000-1234-1234-1234-123412341234}" type="slidenum">
              <a:rPr lang="en-US" sz="1400" b="1"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Carme"/>
              </a:rPr>
              <a:pPr marL="0" marR="0" lvl="0" indent="0" algn="r" rtl="0">
                <a:spcBef>
                  <a:spcPts val="0"/>
                </a:spcBef>
                <a:spcAft>
                  <a:spcPts val="0"/>
                </a:spcAft>
                <a:buClr>
                  <a:schemeClr val="lt1"/>
                </a:buClr>
                <a:buSzPts val="1400"/>
                <a:buFont typeface="Carme"/>
                <a:buNone/>
              </a:pPr>
              <a:t>7</a:t>
            </a:fld>
            <a:endParaRPr sz="1400" b="1"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Carme"/>
            </a:endParaRPr>
          </a:p>
        </p:txBody>
      </p:sp>
      <p:pic>
        <p:nvPicPr>
          <p:cNvPr id="6" name="Google Shape;203;p29" descr="CitySeal_whiteoverlay.png"/>
          <p:cNvPicPr preferRelativeResize="0"/>
          <p:nvPr/>
        </p:nvPicPr>
        <p:blipFill rotWithShape="1">
          <a:blip r:embed="rId5" cstate="print">
            <a:alphaModFix/>
          </a:blip>
          <a:srcRect/>
          <a:stretch/>
        </p:blipFill>
        <p:spPr>
          <a:xfrm>
            <a:off x="8366125" y="6459118"/>
            <a:ext cx="357438" cy="357438"/>
          </a:xfrm>
          <a:prstGeom prst="rect">
            <a:avLst/>
          </a:prstGeom>
          <a:noFill/>
          <a:ln>
            <a:noFill/>
          </a:ln>
        </p:spPr>
      </p:pic>
      <p:pic>
        <p:nvPicPr>
          <p:cNvPr id="7" name="Google Shape;204;p29" descr="PBOT_LOGO_2015_PRIMARY_REVERSE.png"/>
          <p:cNvPicPr preferRelativeResize="0"/>
          <p:nvPr/>
        </p:nvPicPr>
        <p:blipFill rotWithShape="1">
          <a:blip r:embed="rId6" cstate="print">
            <a:alphaModFix/>
          </a:blip>
          <a:srcRect/>
          <a:stretch/>
        </p:blipFill>
        <p:spPr>
          <a:xfrm>
            <a:off x="7511786" y="6498446"/>
            <a:ext cx="730821" cy="257676"/>
          </a:xfrm>
          <a:prstGeom prst="rect">
            <a:avLst/>
          </a:prstGeom>
          <a:noFill/>
          <a:ln>
            <a:noFill/>
          </a:ln>
        </p:spPr>
      </p:pic>
      <p:sp>
        <p:nvSpPr>
          <p:cNvPr id="15" name="TextBox 14">
            <a:extLst>
              <a:ext uri="{FF2B5EF4-FFF2-40B4-BE49-F238E27FC236}">
                <a16:creationId xmlns:a16="http://schemas.microsoft.com/office/drawing/2014/main" id="{29986C3F-2105-49C2-97A8-5231DBB08DB3}"/>
              </a:ext>
            </a:extLst>
          </p:cNvPr>
          <p:cNvSpPr txBox="1"/>
          <p:nvPr/>
        </p:nvSpPr>
        <p:spPr>
          <a:xfrm>
            <a:off x="511628" y="286311"/>
            <a:ext cx="8530363" cy="1723549"/>
          </a:xfrm>
          <a:prstGeom prst="rect">
            <a:avLst/>
          </a:prstGeom>
          <a:noFill/>
        </p:spPr>
        <p:txBody>
          <a:bodyPr wrap="square" rtlCol="0">
            <a:spAutoFit/>
          </a:bodyPr>
          <a:lstStyle/>
          <a:p>
            <a:r>
              <a:rPr lang="en-US" sz="4000" b="1" dirty="0">
                <a:solidFill>
                  <a:schemeClr val="tx1">
                    <a:lumMod val="75000"/>
                    <a:lumOff val="25000"/>
                  </a:schemeClr>
                </a:solidFill>
                <a:latin typeface="Futura Std Book" panose="020B0802020204020204" pitchFamily="34" charset="0"/>
                <a:cs typeface="Arial"/>
              </a:rPr>
              <a:t>Public support</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Using cameras to ticket drivers on High Crash Network streets </a:t>
            </a:r>
          </a:p>
        </p:txBody>
      </p:sp>
      <p:sp>
        <p:nvSpPr>
          <p:cNvPr id="16" name="TextBox 15">
            <a:extLst>
              <a:ext uri="{FF2B5EF4-FFF2-40B4-BE49-F238E27FC236}">
                <a16:creationId xmlns:a16="http://schemas.microsoft.com/office/drawing/2014/main" id="{C1E73160-F575-4D17-B3CA-85DA91C8ED94}"/>
              </a:ext>
            </a:extLst>
          </p:cNvPr>
          <p:cNvSpPr txBox="1"/>
          <p:nvPr/>
        </p:nvSpPr>
        <p:spPr>
          <a:xfrm rot="16200000">
            <a:off x="5955784" y="3905078"/>
            <a:ext cx="4606688" cy="276999"/>
          </a:xfrm>
          <a:prstGeom prst="rect">
            <a:avLst/>
          </a:prstGeom>
          <a:noFill/>
        </p:spPr>
        <p:txBody>
          <a:bodyPr wrap="square" rtlCol="0">
            <a:spAutoFit/>
          </a:bodyPr>
          <a:lstStyle/>
          <a:p>
            <a:r>
              <a:rPr lang="en-US" sz="12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Results shown for fixed speed (2018 telephone survey)</a:t>
            </a:r>
          </a:p>
        </p:txBody>
      </p:sp>
    </p:spTree>
    <p:extLst>
      <p:ext uri="{BB962C8B-B14F-4D97-AF65-F5344CB8AC3E}">
        <p14:creationId xmlns:p14="http://schemas.microsoft.com/office/powerpoint/2010/main" val="59333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5" descr="VZ PowerPoint-01.jpg"/>
          <p:cNvPicPr preferRelativeResize="0"/>
          <p:nvPr/>
        </p:nvPicPr>
        <p:blipFill rotWithShape="1">
          <a:blip r:embed="rId3" cstate="print">
            <a:alphaModFix/>
          </a:blip>
          <a:srcRect/>
          <a:stretch/>
        </p:blipFill>
        <p:spPr>
          <a:xfrm>
            <a:off x="0" y="6400800"/>
            <a:ext cx="9144000" cy="457200"/>
          </a:xfrm>
          <a:prstGeom prst="rect">
            <a:avLst/>
          </a:prstGeom>
          <a:noFill/>
          <a:ln>
            <a:noFill/>
          </a:ln>
        </p:spPr>
      </p:pic>
      <p:sp>
        <p:nvSpPr>
          <p:cNvPr id="165" name="Google Shape;165;p25"/>
          <p:cNvSpPr txBox="1">
            <a:spLocks noGrp="1"/>
          </p:cNvSpPr>
          <p:nvPr>
            <p:ph type="sldNum" sz="quarter" idx="12"/>
          </p:nvPr>
        </p:nvSpPr>
        <p:spPr>
          <a:xfrm>
            <a:off x="8567465" y="6476256"/>
            <a:ext cx="474527" cy="29885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1400"/>
              <a:buFont typeface="Carme"/>
              <a:buNone/>
            </a:pPr>
            <a:fld id="{00000000-1234-1234-1234-123412341234}" type="slidenum">
              <a:rPr lang="en-US" sz="1400" b="1" i="0" u="none" strike="noStrike" cap="none">
                <a:solidFill>
                  <a:schemeClr val="lt1"/>
                </a:solidFill>
                <a:latin typeface="Carme"/>
                <a:ea typeface="Carme"/>
                <a:cs typeface="Carme"/>
                <a:sym typeface="Carme"/>
              </a:rPr>
              <a:pPr marL="0" marR="0" lvl="0" indent="0" algn="r" rtl="0">
                <a:spcBef>
                  <a:spcPts val="0"/>
                </a:spcBef>
                <a:spcAft>
                  <a:spcPts val="0"/>
                </a:spcAft>
                <a:buClr>
                  <a:schemeClr val="lt1"/>
                </a:buClr>
                <a:buSzPts val="1400"/>
                <a:buFont typeface="Carme"/>
                <a:buNone/>
              </a:pPr>
              <a:t>8</a:t>
            </a:fld>
            <a:endParaRPr sz="1400" b="1" i="0" u="none" strike="noStrike" cap="none">
              <a:solidFill>
                <a:schemeClr val="lt1"/>
              </a:solidFill>
              <a:latin typeface="Carme"/>
              <a:ea typeface="Carme"/>
              <a:cs typeface="Carme"/>
              <a:sym typeface="Carme"/>
            </a:endParaRPr>
          </a:p>
        </p:txBody>
      </p:sp>
      <p:pic>
        <p:nvPicPr>
          <p:cNvPr id="6" name="Google Shape;203;p29" descr="CitySeal_whiteoverlay.png"/>
          <p:cNvPicPr preferRelativeResize="0"/>
          <p:nvPr/>
        </p:nvPicPr>
        <p:blipFill rotWithShape="1">
          <a:blip r:embed="rId4" cstate="print">
            <a:alphaModFix/>
          </a:blip>
          <a:srcRect/>
          <a:stretch/>
        </p:blipFill>
        <p:spPr>
          <a:xfrm>
            <a:off x="8366125" y="6459118"/>
            <a:ext cx="357438" cy="357438"/>
          </a:xfrm>
          <a:prstGeom prst="rect">
            <a:avLst/>
          </a:prstGeom>
          <a:noFill/>
          <a:ln>
            <a:noFill/>
          </a:ln>
        </p:spPr>
      </p:pic>
      <p:pic>
        <p:nvPicPr>
          <p:cNvPr id="7" name="Google Shape;204;p29" descr="PBOT_LOGO_2015_PRIMARY_REVERSE.png"/>
          <p:cNvPicPr preferRelativeResize="0"/>
          <p:nvPr/>
        </p:nvPicPr>
        <p:blipFill rotWithShape="1">
          <a:blip r:embed="rId5" cstate="print">
            <a:alphaModFix/>
          </a:blip>
          <a:srcRect/>
          <a:stretch/>
        </p:blipFill>
        <p:spPr>
          <a:xfrm>
            <a:off x="7511786" y="6498446"/>
            <a:ext cx="730821" cy="257676"/>
          </a:xfrm>
          <a:prstGeom prst="rect">
            <a:avLst/>
          </a:prstGeom>
          <a:noFill/>
          <a:ln>
            <a:noFill/>
          </a:ln>
        </p:spPr>
      </p:pic>
      <p:sp>
        <p:nvSpPr>
          <p:cNvPr id="9" name="Content Placeholder 2">
            <a:extLst>
              <a:ext uri="{FF2B5EF4-FFF2-40B4-BE49-F238E27FC236}">
                <a16:creationId xmlns:a16="http://schemas.microsoft.com/office/drawing/2014/main" id="{6C109F81-6B5B-4C67-9A0D-C1EF4D2CBBAA}"/>
              </a:ext>
            </a:extLst>
          </p:cNvPr>
          <p:cNvSpPr txBox="1">
            <a:spLocks/>
          </p:cNvSpPr>
          <p:nvPr/>
        </p:nvSpPr>
        <p:spPr>
          <a:xfrm>
            <a:off x="484246" y="1582875"/>
            <a:ext cx="8192078" cy="472648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spcBef>
                <a:spcPts val="0"/>
              </a:spcBef>
              <a:buFont typeface="Arial" pitchFamily="34" charset="0"/>
              <a:buChar char="•"/>
            </a:pPr>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Release the Request for Proposals </a:t>
            </a:r>
          </a:p>
          <a:p>
            <a:pPr marL="457200" indent="-457200" algn="l">
              <a:spcBef>
                <a:spcPts val="0"/>
              </a:spcBef>
              <a:spcAft>
                <a:spcPts val="1800"/>
              </a:spcAft>
            </a:pPr>
            <a:r>
              <a:rPr lang="en-US" sz="2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July – August 2019</a:t>
            </a:r>
          </a:p>
          <a:p>
            <a:pPr marL="457200" indent="-457200" algn="l">
              <a:spcBef>
                <a:spcPts val="0"/>
              </a:spcBef>
              <a:buFont typeface="Arial" pitchFamily="34" charset="0"/>
              <a:buChar char="•"/>
            </a:pPr>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Review of proposals </a:t>
            </a:r>
          </a:p>
          <a:p>
            <a:pPr marL="457200" indent="-457200" algn="l">
              <a:spcBef>
                <a:spcPts val="0"/>
              </a:spcBef>
              <a:spcAft>
                <a:spcPts val="1800"/>
              </a:spcAft>
            </a:pPr>
            <a:r>
              <a:rPr lang="en-US" sz="2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September – October 2019</a:t>
            </a:r>
          </a:p>
          <a:p>
            <a:pPr marL="457200" indent="-457200" algn="l">
              <a:spcBef>
                <a:spcPts val="0"/>
              </a:spcBef>
              <a:buFont typeface="Arial" pitchFamily="34" charset="0"/>
              <a:buChar char="•"/>
            </a:pPr>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Contract negotiations </a:t>
            </a:r>
          </a:p>
          <a:p>
            <a:pPr marL="457200" indent="-457200" algn="l">
              <a:spcBef>
                <a:spcPts val="0"/>
              </a:spcBef>
              <a:spcAft>
                <a:spcPts val="1800"/>
              </a:spcAft>
            </a:pPr>
            <a:r>
              <a:rPr lang="en-US" sz="2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Nov 2019 – Jan 2020</a:t>
            </a:r>
          </a:p>
          <a:p>
            <a:pPr marL="457200" indent="-457200" algn="l">
              <a:spcBef>
                <a:spcPts val="0"/>
              </a:spcBef>
              <a:buFont typeface="Arial" pitchFamily="34" charset="0"/>
              <a:buChar char="•"/>
            </a:pPr>
            <a:r>
              <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Some camera replacement and new locations </a:t>
            </a:r>
          </a:p>
          <a:p>
            <a:pPr marL="457200" indent="-457200" algn="l">
              <a:spcBef>
                <a:spcPts val="0"/>
              </a:spcBef>
            </a:pPr>
            <a:r>
              <a:rPr lang="en-US" sz="2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Spring / Summer 2020</a:t>
            </a:r>
          </a:p>
        </p:txBody>
      </p:sp>
      <p:sp>
        <p:nvSpPr>
          <p:cNvPr id="11" name="TextBox 10">
            <a:extLst>
              <a:ext uri="{FF2B5EF4-FFF2-40B4-BE49-F238E27FC236}">
                <a16:creationId xmlns:a16="http://schemas.microsoft.com/office/drawing/2014/main" id="{D39B9A6A-58CB-4778-A26F-5EC9BB5D7274}"/>
              </a:ext>
            </a:extLst>
          </p:cNvPr>
          <p:cNvSpPr txBox="1"/>
          <p:nvPr/>
        </p:nvSpPr>
        <p:spPr>
          <a:xfrm>
            <a:off x="375387" y="402457"/>
            <a:ext cx="8192078" cy="707886"/>
          </a:xfrm>
          <a:prstGeom prst="rect">
            <a:avLst/>
          </a:prstGeom>
          <a:noFill/>
        </p:spPr>
        <p:txBody>
          <a:bodyPr wrap="square" rtlCol="0">
            <a:spAutoFit/>
          </a:bodyPr>
          <a:lstStyle/>
          <a:p>
            <a:r>
              <a:rPr lang="en-US" sz="4000" b="1" dirty="0">
                <a:solidFill>
                  <a:schemeClr val="tx1">
                    <a:lumMod val="75000"/>
                    <a:lumOff val="25000"/>
                  </a:schemeClr>
                </a:solidFill>
                <a:latin typeface="Futura Std Bold"/>
                <a:ea typeface="Open Sans" panose="020B0606030504020204" pitchFamily="34" charset="0"/>
                <a:cs typeface="Open Sans" panose="020B0606030504020204" pitchFamily="34" charset="0"/>
              </a:rPr>
              <a:t>Next steps </a:t>
            </a:r>
          </a:p>
        </p:txBody>
      </p:sp>
      <p:sp>
        <p:nvSpPr>
          <p:cNvPr id="8" name="Rectangle 7"/>
          <p:cNvSpPr/>
          <p:nvPr/>
        </p:nvSpPr>
        <p:spPr>
          <a:xfrm>
            <a:off x="4453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56921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Z PowerPoint-0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5" name="Slide Number Placeholder 4"/>
          <p:cNvSpPr>
            <a:spLocks noGrp="1"/>
          </p:cNvSpPr>
          <p:nvPr>
            <p:ph type="sldNum" sz="quarter" idx="12"/>
          </p:nvPr>
        </p:nvSpPr>
        <p:spPr>
          <a:xfrm>
            <a:off x="8567465" y="6476256"/>
            <a:ext cx="474527" cy="298856"/>
          </a:xfrm>
        </p:spPr>
        <p:txBody>
          <a:bodyPr/>
          <a:lstStyle/>
          <a:p>
            <a:fld id="{6B45B26A-F7B8-0545-A5B9-B7130D5C4670}" type="slidenum">
              <a:rPr lang="en-US" sz="1400" smtClean="0">
                <a:solidFill>
                  <a:schemeClr val="bg1"/>
                </a:solidFill>
                <a:latin typeface="Futura Std Bold"/>
                <a:cs typeface="Futura Std Bold"/>
              </a:rPr>
              <a:pPr/>
              <a:t>9</a:t>
            </a:fld>
            <a:endParaRPr lang="en-US" sz="1400" dirty="0">
              <a:solidFill>
                <a:schemeClr val="bg1"/>
              </a:solidFill>
              <a:latin typeface="Futura Std Bold"/>
              <a:cs typeface="Futura Std Bold"/>
            </a:endParaRPr>
          </a:p>
        </p:txBody>
      </p:sp>
      <p:sp>
        <p:nvSpPr>
          <p:cNvPr id="5122" name="AutoShape 2" descr="data:image/png;base64,%20iVBORw0KGgoAAAANSUhEUgAAASwAAAEsCAYAAAB5fY51AAAAAXNSR0IArs4c6QAAAARnQU1BAACxjwv8YQUAAAAJcEhZcwAADsMAAA7DAcdvqGQAAMg0SURBVHhe7F0HgBXF+Z+ZLa9db3CUo1dBURABUcHeS1RMrDG2GLvRNJOo6TFGjSb28lcTo2ILKBZUEAWliYL03uHuuP7e2zrz/77Zfccd3MH1d8D76fL2dmZnvvnmm998Mzs7S0kKBy2EEAx+sI4VOPAcweFwKKX4u0/A/QERLysgi9/s7rqkh6CkUOxY0tVZPq07da0CSLILJzQTMsiCXHL92xqEgP8pEVVwugskqIY/dxJGd7CiMTu0ASdtdwXbQYW1Ve1x4hbaa9BOkC/m3dk4QD4smwoHlg//FnCfC6dYNjyHbFM4mJAirIMEfuNNHAi+vwYL94QhQo5dsiGf7fymgG9dnketily3fHMOMcoyBXcyCedZIlqWQRlLE0yNENcKi3hFEG7XvYMiYWiUEg3T3BcEEQ7Et4C44JdYQhCL6BGTBdJihDsxYds1IpRZrah6OeRVSQMZlTSnRzkN5uxiOX1LRI/DS7TC4aVwbymUrUYm2gigbAmyRqAeUgR2ECBFWAco6hAUotHGCPFUCMi1l0zpwjd/1UXsXJ3PKjfnCTua77puPqFKBmNKGicikxGaBqSSTokbEdwNEcEDcL9OXJtRIAAGFED9LCUD+Dk2hwUSAgPB7RYe/4PicDxRFBdksqE8JmVqXFAlCnFrII9qCK2GKNXg3VURxkqJFiyhGd1LaddhJYE+Y3aSoefuAPmQzGw/6Xpoqs5S6LxIVF4KnRx+Y5PYBzkFxdo5GdbKj7LY9nkZbrwml2hpPYmm9xCCFwkrVkSsmh7UrOmqOLFMncQJccHZgfEe5y60YAVIA/wfpsLhOSgCD/jby0C2cnm9rYA51DIfJEsF8JXwRqv4S7ktc2PEhREknCkw+mMKjGlDxGLBGhLM2EFDmVuoFt4MCW3ktrlZcYwtbiBYqnQZVuX0P6UyMuT0StBZg0PMpug1hc6DtrO8FNoNdTwDPORQD8DIhpm6+PZlrWbXtqCe1i2HRLr2J7ZxGKnePlxUbR3Ca3b2Va3qbJUbQEjcJyPNO4CcJDERhpwk53y8/4EVkEBk28UbIBT+hqvtaiuQhUcWkhDlL1yBg/nXvexRHgb/QKjjkZsLhAakJgkNiMylOrH1jGqW3mU9yeiygqb3XOKGspepTnyVVb6iOJLXw9iSNd7uOXaSBXrE+S7UL86BeQVOkVanRrsaYQotg09QiTkYbESyYSWADUwUb+7DV08baW+ZO1oUrzqSVG0bIIzqAs4dGNkplCoapaoGNKNQ8JZgxIcNUdICUg+SEDLTAVn/shQwSPXKBEAa84iOUQ5Ezh3CXUsAkXHBgaaZKmggo5xkdV+j5A9YRLsfNU8rGrWQFo1eA7o1ZRo+ZEewu13sdx4whY7FAWmwByPqkBQOTeoRFALCi8w5jx8l1s4+WpQsP0LUFPeBYV4G3BIB1yLMqBLAm11ozXIuCFKDdOBG+SvZyktJVroXcIDDKxOqzQOWC4qOpZcA/ciyq6AHdCHBy7SJ4DEi3BqIW0NCWRtZweAlbNApC7RxP57PKFvr3bkb2Dn4pyny6gTYXdspdDh8kpJ1AI2h3jIDLkTE+frFwWLxlOFOybqhVFj9gIiKYDDYnXCrS4iYzIFhnsuhMVKgKhjiId9Bil46Mm2Pt+TfhxCg1B6xJAhG+l/ANziE5C5RYBSsKgqJc41QNVAMQ+NtQjibGVPXKF2GLKdDzlmqHX3FcqiTcnm/jzqdSoq8koRDzpg7A3zDR5KqZ/TgAeTY035dJDbM6eUQdwiM3I6gZvQIYVQMCosoE65DbOjwOdPhwHkoIDnpT0B6kOaBOsTrCKCSPAKTc3ZIaTBWdghzTaIShygqI3ESISKct5YGMxcDq33DnOh3rNvIjepJN29iGQNL/KQkEnWISJFXxyFl4B0ENHA07Lpkhefi25fDsUVT03Vd607Cece4FdtOFiUrxuvx4nzGLWLRAOEKHFTDRgHeEzY9ISeeMZ0UWg5gLhwzwo83Egd9M+YYRCMW8JpOzEBOJcntN4dldvsEFP6ltat0fXjYWTX02GuiUH/gBNevS/zFv1NoP6SMvgPgGzaO2XAoIYds4t57Gbn+yh7usv+ebK397FxRvHIcNavycXhHtTDEDnDPg0KOEkqKoNofUt9IYkBB8Bej3KLCNMAVcwkPZFXQ3H7z1b7HTVGHHv8B7Zm+kdJRcr0X1C8yXmKoKOs3hfZBqhG0E3ySomTyZEonTaqdRIduOcOa/eREvvR/54nipWOEbRYQpkaoogexNuA+fKInAdH9x3qpeuoooP8KQ3F0lUDxsjYIY9CLYLW4jkW4Uw31VaEUDJ3HBp34rnbiLz5mlBb7t2P9pSbp2xGphtDGqCUqNPw6BmstfnukM/fZCaJ07WjhWIMJU3rpwswUwiUudNDemijZTiRHpTyq5EPWB1QEVCfUpDdpz2BUrigKDBq1agjYwqi6kmV2X8BGXz9TG3XJXIiJrx1hLUL9eXUI11JeVxsh1SjaCD5RSdOWFwC8ckuu+f79h9MdS0a4jI6hRvU4zarqobpxYhCcONeBqHCNFPIUNIhUfXRaYA0RihP2UEUcBu4wXAxSG9wonVhaRgkJZ88hjvEVLTzs68BJv1jCCoZu92+ttQ1EXftIoflINZBWYk+iwiGBeP9XOU7Fll7cjo8X0bILaNn64zWnkjhEI44SRm+KE+6C8rmc7U3hwILnA0NHg68vCc5U16Aaj8u6dXP7LWCZRf9jrvGJmpa9gX7v6dp3Gxvq1FJoHlKE1QqAASLhoA7RAAWZeV9AdBnV3176vyucdXMu1mq293FwEKGlCaKoLtwAAwzO4IaU3g8SSM+LAHnhk0bhMsWOwgDQJq6esVPpM+Zt1vf459VI/2V0xGkxWf917CVFXM1HquG0AH5PycDgEu+iUbHojbHGklev5Wu/PI0IO5uowQBhKhAUTtvK93ZTuj6oISe7sK5x+orhAlXixA0qRDUrHPapetjZL6sn3Dm91tt6/XWFXHwxklZqfqsZSDWiZsD3qNCll0aGROVM//0Z9rL3zhWV28fAUK+3Rp1MlwuwXJzv8EZ8qQn0QwdQ6cBbUN3+JL2qUGILVgPEtYkEQl+rA06eol/w2BSwIfkO4542lcK+kWpITUADRBV03v3FGCCq44WiniSMmqMjJBoyHUocJQg2C3YLZJYiqkMXcp6LMc8Vd00WgFFjnGgODWQupIo6g/Q6Zmbwwie+Apuq9OLvHi7CtdRQsRGkGtQ+4BtR3Qn1sPnKD4tE9faxYJDfJzuXnBoAD9+iQeKyIJAZ9q+u51alkAICLEdQ5oIRgc/tKJobw/cXiZ3Z+3MeyJjMWWBG5EdPb2Qsv1pG38PmUqiPFGE1gjo9HoJue/qcQG7RyJPFmk+u5yWrz8L3z2wtA3tR3P0OzEsoKW2m0CgkcYGHLpexcKZZFQzcLUKye81Rh579z9jWBe9nRS6rxnmtxB0p0tobKW+gAQBZKWTyZJxUxyGgEOtnjMoxy/7tfvnUc27xqjOEHuaWnoFP/fDtf5xZT5FVCvsG2AfYCU7Gq7iToq3ncKGGOS/bONae9fATgerS14zCHRMhpurbHa6zT6yaT8FHqpnVARgIEjjYi/f0j3/92lBz4UtXu5sXnU1UtRcjNIRdHpqd7P/gH4yXQgrNhTc5L1kJ7YhwKgzhOtuU/P4fqodd/LI+4ZYvZTx//hRPweIOeY8r1eAA3vDvPrCH++WkOheim/nEaae7lZvOoYQfG3Jq8k2iEJdo0rpEalV6Cm0EgU+TwZRw5XxI5SQqgpVMC38pgunT6MX/nhLu1nejjOcR1yFPWod0o/OICpTgGwH8HbRfnHSYS5xz+Y4Vl4ft8r4WUJitpkEHiLuJpBZ9ptA+ELhyHshLdWOKBg68oWWWkOzeL1I1MjV0zi1f0y4T5WfN0GYPZdI6ZBsfTj+hmfh/UjHvpSxr3Zdj3fLVvyTbvxmnqRqxlYiL3V/qyV8KHQIwNoEPccA0VddQVKeGWHlDv1Zyix4xi8Z9kH7crWVeLHkckk8SD0nC8j2rhIvNjfVfDiEz/najs+6z6wRTAkSLcLkwHdxwsIlDUkcpJA/IW+htySeKZo0Kf5o0p99b6ll/fjAw4ISv97RfedMhgkOuMUJlJzbSk72T9d+rrrc2zL2CxMuPYnoozDkYC85QAVKT6ikkE4mJedyp33VMk6mBZcrgM17RL3r8MehJEyvlFbDl2v3WDnYcMg3S65VwqYK3mZ6xfsZg9807fkSs2NnCiQ/SqGA21X26AgcrhRQ6AeSkPPScqrAZfltS6OlrgaA+UIdd9IJ+9u8Xyjh7dMIHMw6Jhum70HLMz/n2iPnaPceKkhWXiMptl2nCCNgE96XSXcKd1EvKKXQ64BCRMgW/sQhWGqMWCwgWzn1T5A16xT7x159lFQ3Dua1DAgd94/TJCriKcvHPi9PiWdq5onTtzeGKFWPjLIvgbkbYOTEh8PlyCil0YuAkheLiKz4hWk1iWpflrNex/wxUb3yVXvthBdq4H/GgxUH99AvICssnJycB2XGl4vdi3exH1LK1Y6NqgcsZ41S4Ck2RVQoHBHBWy1Fg7MejNNtVYruGuMum/skUykPx+a92T4wkEr8HIw7ags2YMUOdOHGit7/2xs9Hxl694S8iXjkafOt0wjQ5kYkGkEIKByJwNwhv51qL0nhVjHYb+hqNpN0f/tFHm5GwcPrDj3pQ4aAjLL93wfcAXS5EuvH6tee5K6ffBBdHKbi8Ra4sZlDw1MR6swBa8/4H+E9RJfC9EmlGTVUnpgJ1hPfhdLL8WyaZqo8mAhXFKXNBhQpxHSSv1WqPw+8q1wd/Unjl36MpwjpAABWVWJsi+Jy/d7eWz7jQ3bXhh2Gz+EiDBIlLoUfCypTeVQp7IvEYHdhjt7HL1rHbTqTu8JPvdTXIuXfANY936rYVj5nkJdzQEPdB9++FhuZdQ383cROeemcAeRViy3/8u1IAC+ZMcNAUvtKqLWY53R8N/mTWi2D3DmgMq6ZWgwcbDhojSIzbkaxqXri4q+IaN7qlq6+JWKXdoyzLJUBXOFclI6eAFFBr1LvJwLsEusQBB56COqW7CocMkjE4/AP/w49ANxUnesGZhfRwO2jkpzqAcEwNXFoKyWAkSUnyb0lfECFBcpili1ljEhAVuxZJjNJhwBOZb236h2LHI+sNDdl1mGDadySS/2Tkznn/8sKkumr1czDioKjwhGclz2c91dVc/tZD7o6l56jEjjh6hkMcR0Hbx/AUUFHIGxTIBdkBKAN5QfbYLlAQUIYLHbVwgTJw4Q/8MhXIA5f6CIeqwTgLZUc5YzWUOzGqajEazjdpRqEFw5M4pGIjdSHJyArBxkWJTpgaFLHyAK/cphPHCBOqhiDfNGFUpgkzGoKYGgzTITsHaA2hwK/CqKICtcFgHvL31yShOyfThyJgJodMJyTrjRGX2YYq1NAaltH1j6Fb5/yfDEM1HwJPCQ/4RgwVhfsHeZPrMx4eYcx96h9urHyUUAIhMHZsdIe0VwWkAf8zDi4SkhSjnMOZTZhrQ3uHg7gEaAF4K0BMNT1Ogxk7RThnG4vkb2GRnC0ikLad6pGdQg/vYq6oUGPVVSZ3om5VsRGuWGdV1RRzEcwRWd0HCSAekVgQlANH3XMaiNCK6E6aVVFBqtSYonQZqoXD/QO2ItKoqma4gUgms2M5wogWUrO6K4/v6kaqinuIaHF3YVYXak40rHLgROBQKAzwlUq4GgC5NSQy9OwgAN+oQqY8+DxpKBWQEZTUMZnQIuuVrO53Bn4y8120/UOFrBAHNGFBRcnXEuCXmq9cfba76cufEyuKTwI16JG9Dv4QGzZ4Qwb0nqDYYN8MnCLmmkQBklLRSQJiitGIQ0IZm2koaz1RwxuIom0C4tpK48Z2zuNlSnp+VOQPMPT8gXHSo79Buo43Qc8W3G2jvmVGbQisR6gsFU51snpRkMSXBqxNK0N01/IQrdkS4sCcQgt3FareDeL0JGZNH2JU9hWxsqIwj+oEiczlMOiHUwUOIDO5+4GQg9cDnsCwLAxfwOfgASv6GiW7592BYy79iI66IYa2j3GgXqS9H+w4IBuzX0lQR+AvCBEynjnje6JkzY91YY23oZPlTDlkJtexRYLjhCQFHhP0tMIBfwPICZ0qRSGmgAaspe2gir4F4m2FMddWRtVNPCN3Ky0YupP1GLXTPvL7JWFKy6Cblu+nNQeJBuNjX/qubVAtaVyQj1ZDSHZk9Sd57uoZXe2d33Ul5Vu7E9fuQRS9B/B0d2LFe3I7XhhmJhWuS2wQjaMHhgTmzbVhQgeUXdSSlZxgV79jmYV/D94y+9+gQ/SsZDkOFbJCHHANuk4DgY5TpNmTf3yus3r6z8IiNjwmQlCpClDWwb8djOdJSSVA+/PmulXKiIXDIyIqYHhUDiO9EqKFt9DCIcuAmJbrg89bIboftg6IqcpPZi/4+k0cCdRtEPUaRwvJp27aiLp/75kvMEzjeUBaYatsRx+2/O3B9uoPh4qStUPAAysSRORDUjAaFdk6IfheC3Ew6cTn5mWKngplQp0Qso7hX8YdKpi6mEQKnq6dYD8EyQrRaSurMUBFIRkJsfr9dHvrivOczx78a1AhhXHcvRi3AoVBgRfzYAVQE05q45wNBYaSH+w0XcJtizI1TjO7ryP5A+crRWNma0deOp9m5K9pyKh9PSaIHcPl0RkbQB2CQ3kT525jsoLb3ctd8NJIZ+2n4/mmBWNITWl/Idw0oagqVQIquJ6YKBI7Ulen7NwkWckJdlMVanAlSy94MHTbV8/KML8NHGpkhTigCEvMmKHSiRMdUV6eZcz+6yQ+/8UHoZGmc6ZCxcGQ6CBeDOpNLOOiVxgkuBajdg3RFEHMQG6VkjdwPul2+Me8YNAsq3jV8szY2ijJH8rJhPvwDX7cKjVBTmjg8jgYjN0nsrpHoryUzLxPEfEy7LwCTpexA8m2b491tnx9iti1dqxmlefIWXolBEcQbQcfT8KVzvHRB6gcnHwjimMwoYXXK9nd7g7cOOstrDOsSyyjF/PQwwHTwBNkxTnPN54+44d8y4K7lUBavouNGE0OqtmPetAAelmfpChjrkEDIg5OlULiWlY1y+v7hQhmzaSOuYCoyiZ76AUV6SMvrQRj9j6FXmfIkDhPAK/5pwcF6pYvUd66ZYS/VbLkvXRjySvZonJXd5HZ5SgaK50gytYfFzJ35eJ8l8VC4M4EPM8Vec8j+Q4HzlnhDreUOwQ8q7Uks+dPw2N+MD0xwX6w1V1z0ekbuW+MWFHAVVX5xr/OuZaXr78hwqxeURGGykMbO4jICkuEO01CqcBowXc0iA79foxlxWkwfTGhynzQxTei77iVwbMfXMkYK/HvrAXoLNHYDslhQ8Jm8BztBn/rAlywHOfDe/o7qz8bIuz44eB8jiJm9VEhtzrNxcl6fNrIdKwJgUsl8HmGf2u7Yo8J9mU0u/BPwZ/83xuMDTT9Mh10nU1z0akbeqJH8SsrI/7MWdfz7Utuiqh2ryjN4MTBp+wHB1lJ5sVRG06gC5dqcGrhJhKquo24zjqWXriIDThhVuDMv8yGQu/wb5MA/SBBoR6wdR3SBt0Q6ugHDaoegSF5WR//fpxYOu0EXlNyJChvAAwPuwUoVy0XiINptfpsz44R56wwfYpLF5iymKR3eSpy+9zHZViKrGrRqRu7b2hygt1cN+8Sd/bjf4wEWH6UpnPiWlB/OGd64AOsUA5rwSLxhRToZE2TcKeGhHNWs4EnTWOn3D05mNFnhRfbA+gmMd+SIqlmojHdcS76OO/ceoGzYfbZvHLr4eBfRZgaCgJdeCQHrNIe3haSFaTKmWMqQgmuIOkF/4jc/tWTMsxvA6k69tBpGzwaFVSSC+PADPuzR85zZjzwuKIF0hyi4NNA2bb9qAcs5NM+HP5hK3AshVg1hCghg3YdMl3rPfYlZdxdn7KsrDLQBZY1cSBSJNVG8AkBD5fcdx+l99/PRVlZpvPdy2Od1TN+yDd+dRblVhrHN4nUEC5Shkpw22xyfjdZGYpQw+toZuE94Vu+eFWGgWxQz3sNaQ9ldMpGDxUlX7eB35D1+vUXOcvf+ytjSiFnqmzkB8OclSCKC82EqnYNC1CHxLXsctZ77Jtw/XWh6iuDY04qYUWXxGVcv5fFc0SKrNoWoF9QqZx6qCUIsX59UMz7S64p7IE0XnER37n8/JBZ3M3iCrHVdEkyMHzHl5pabIveBDuk4VoECHG9mlN0u372H6ezonHxe++9l90P5OlHTcFHp2v4CaNBI4o/dcZlonT1z4IiPjxO8PEz2smBS1ZYAEoVucxA4zGKk+lRPXcLC6RPJ1ro49Do739NRl6/qrbR+HMXCGxQ/mkK7YSG9I3XxMw/94uvmDGCWjUnCNc+Ixzb2s9xBTFpEHwz3ETPgejNa0u1E+y4jk7RlytZPe7bee5NU4ugk0rIkarzvdFpGv+exmK8+sNznLVf/CzCq8dHacQbBh7QZIXLLwTRqA1dOSGOFt7JOF/I8gd8Qg6/6IPgmGuW+VFRF+hRydOU0SYHiToA/dd6OXzbwl7OJw+dZW1dcDJxndHUtbvjV5otoeLQHuoXRupNaFM4tS49K/k0UFnMMrs+Hrr1q6dkWIqs9olOQwB1CItasx4e4cx+6h8aj4+3cdcTubvigbmCXc5RgOkh2UIZBeVWDHrldazomGmB8x97imUXrpfxvPJjGXF+KjUU6CSAekHiwrqpnTeEa13NFy+8lm/79hxuRIcQNZCGARSnwiDmvjpWaQ8QARf/CkVfStIKHk89DWw6GlVsRwIrKlFJ/IvHupmfP/GKa1WPYxRGTlQ9YN8NlMYpF3+CDRoVjGiRUqXLsMn6eQ/+ixUetlTGaaBBpND54JNJwuuSO1bENy3sT2b+/Wq+cfa13KjKp8FMqHJ8KISeVq2XXAtpD4n9rLTwWppeeF/41i/+LcPADiDdVEe1HySdCKQh3HefJE7cKTT+3dQH3fiuo8EqNNx14YAkK6AdgdsxAzQeVRQnxljv8f/VB591SSCnz89o16ErsNw+WSFbN/peXAqdA1g/PlHJOUisv2DPo9bXZBzxF63vCecoA097UdiGG3Krva8wMcXBB0TyXjhwzgoNQ74bqEXW4wr20C2fv47hmF6KrJqGpHtYta/cgGdlL//oenvr1z+Fyo7gKyiIA23eyjNMKoJAVBYOZ9O7LCLBnGfVotGz9LP/tBIMc69XZ/A3hQMHe9Yd/m1+8PuBzuavxtPKrVeJWNn4IDGpoWbgazbSs2LCVeR+ViywimR1+1V47N3v01HnHnL7WbUWSSWDRM9SKkRG2vPn/JAXr72bmbt6OFoah34M3eoDhqykuw9Gx1ybBWBUECeBbTSU+YmSXvh24Lp334Ny4gZ4RLz+ukIuvjg1/DsI4JMNVKXnHcHfqvHcBSeK8nXfA2/rlIAb7WvhGlWcipfrcdgSltn1H8FbvnwB7znQyCohLyJZMieNEPzC45CIx1+95nKxed4dYWPnkVE106Gug7tPHjBAsoLCwEhATm1YxLE3KD2OepWc+/iLoa691sk43upqHFakXP+DDAlbhrqVBsB3rO1iffyby53VM64iijZIJVx3qfYdSy94InSATrCjvHVlxYf26FH4f3YYkkJYfmXhIexlH4223vzxIxESGxNlaQLdZlBEUuRqCTzPigniWJTYsbjSZeB8ZejFv9FOuuMLrGBAiqgOEci6njmTyi2QwMatlZ8Md967+5/EihcQLe2hyF0LnvbjHVBzVlgW+KFQNiaK/6XRgptsMmFCUuZdO5wYZOE9RoJTkRd74LD/CLNmokKJ5uJuoVCZftROD0EYbqJEI241i5JgqTLotCccy/hn2hUvl8pg2YGmiOpQQm3j9kDjnz7YI6hwHUy7lB73y3IIP9DIKvHdBM1e/NZId/a/bqV9T/pd8PR75LutWF5AhxFXUggLC7jznyekpavB3/Ed3/1IUZRM/MjpgfKFG9+r4io3FZ1xEg/kfa72PPIpK+/Ij9NPvn2njOMZ7gHj8qfQdkjUPWLP+u/oBt4agKySrPDc/t/PT7TWfHS/KN80Qu01+iVR0O/B0Hn/XF83TkegQwkCCoe9i9i+/ZtIelb3c0XxikvBS8nAl+ogsMPJsyXwngISqrpxxWVa1NSyX2Hdjvijfsn/vYlkhWVMlPNAMcwU2hZ16n4vmz4QbAIElEtuQFZJRPFXrjndXjP9LiW2azxVtDR3x/JLaPGa8yFOFsbBuPLGDkCHZQSFwsqTlZX12SPjxa51N6tOtAsoAK4wCOz8hIVkJb1A7gibBbbRQOZ/6Kgrfxe67OUPoeIMKGNqviqFWqAdoN37tn9AAMkKGqs8Rbmtd+85XmxfeHvAKD2D43d1Q5lW2K3MdSu2XRl//dqz5U0ewXVIGTvSw5JeB1/18VBevOoH4YoVY+1ANkeioqTz78WOdid/HfklrE1qn7HPhu5adHPwpJ+v9I1S9khYRoyQQgoItIcDyiZ2E49Kvpl8hLPsfw+w2K7TTIcTrgRcapt6TMslYatkhFj/xRV8zZzhaPcQv0NIq0OIAguClYaNOvbwqL+IaNktCnGDB8okO0jP8VPpEauYxUKFi9SjLv+bfspvXsWQ3VFSRJXCgQ1on7UfJkayin9030s8VjmUKoqC+4vgXvMyHs7fwhjDIUqMBjP/F77rmyvhPu/r635bx/P2QLuTRd0CGK9c/SNiVJ+piziQlep2drLCyXWsHBCSRUg1i2cPncIGnf5L/ZTL3/bXoMijPSsohRQ6AgmywnP7vV8fF5/+uyc9slIVQeH/Og/E8NyhGle4HRbR0uPNN39yk3j9Yj0R7P+2C9qVMEAJchiIv+bGzw/jm+ddIez4YIcGMLRDvLuWQuB2MKB77EmIHSOxcNGrpO9xDwXPf+RTSvvgfFVqYj2FgwK+LddOsDsr3/sVMyuPkZ6V/GoTYg8zh65cMBWaCC10V8+4wS4YNxLSwY035buWfqw2R4d4ONWfP58rPn3kxyJednSAERgHonvZeb0ruWxBCBjEuxSG7lGuRd5QT7rjz+Fz//YZVIgNFYK9UWpiPYUDGmDHFHc2xVP8237njoli28LbdKPsNM6hCeAwECmpAecCr3HwvBRFY2q8ZIizeubVxod/7u0HtxvazcvxWRvZNmi+et1pztJ3/qME0yIcyg7XUAudFjgMVLjDXCJqWCj7/eBd394OhdmGFQzBUKwUWaVw4APbqH+q2LOfOsKe86+HNatiPO6mKifY8YXtfQBYDv6HJoEbERJhqwUDbwreMP0laB8WthXAHm5Z69HuXo711OlD3eKlPyVUCbvoV4H30rnJSnGZY+ASdpdlFb0Suuvbn/hkJSsvRVYpHAxAe/ZtmYolU4Y4sx99TsTKxtlyq8wATrDvk6wQ0Iy9lqworu5EdW4ZP3Le/Mlp8lo7cUu7JJpQRjQa7eHo4e+R0jXHET0CXIUl7JxLGGon2J04+Lm6peT2+XPw9Ht+D+Uo9ckqtcNCCgcF/PbpTbB/+odjjPd/9byIVwyhTIUGoIrE08CmQA4XOVdsPZOoZWvHWhvnXwjp98T04VfuG+ZHbRO0OWH5AkovhP37glNJ8crvB3Q5ObebkTsZ5AQ7UBEOAznTXJbd52/Boy55jg08c4tfntTkegoHBcCed5PV5OtOdb5+43fUqBxJmKbhBLv38Lt5kO0aHBRNhbuNypPMZ8+4TF5vh9FImxJWgk2xcZuLXjlMVGw5K2iV9TNoWFCOrN352rycYAeolOOEWzXL6vFc4ISfP0XH3rhBRpDFSQ0DUziwgW0TDmzv0pbt1246xd644HbdKj8Jhz5C7u6LbkULPSLu0hgJCJUbPZwdK883v3ruCLyMXJDghbZAm3tYAKkYPv+VK4XrjnckHeD312VY5wMoVCU2frG1hkSy3w/d8sU9bPjpmxMVnCKrFA4SJFogsz59+Bh78+e/0oxdZ1hyBbvueuusWu5QINlB0jj3BeTlDHFXfnCjWPRC1u7gtkGbEZbfuIXcM2fttLHu1kXnhXl1ga2k4aKz/U7gJQMwzoNaAnK1LUIV7YPQnd/+FMqQmLOC0xRZpXDgw7dnZCMmVkwb6ix49gkRLZtgNfFpYJMBoyiHBommKBlizWffNyrKR8GoJYDtCPnBj9UqtBlhJRo3bvBlvv/H24ii9DS9uerONw4EoANFKWMhcGRFdtGrypl/+gNjFOespNApskrhYADaM9iyfMdVzHrsKGPKz14SsfJh+KqZUOTrNm1DVgCcpobBH3ewyVMWAXK81Xzqgh5+cJugTQgrwZ6c85CVNvg0t2T9BJA97BANvas2I8U2AegSJ9mBq2jYKiXRSO+p2qAJTwaO+v63fozU08AUDgokyArP42/cfLI579kHRLxiRGKCHXttGbENge0d0xZakPHtS08hoeCJIEcaOgAJnmgN2opMZAO3XruuN18361oieD4IKAM6GwTDdwM5JU6cxIKF3yg9Rz+unfHAHBmWGNamkMIBDLDjxPyrR1avXnua2DD7DtUsPwE8HznBjtdbPMHeFIAHF2JWkFdsnhR//Scj/autRqsJK9HIgT5DomrHWF6y6nSih+WOOp1tzZV8IgjyutyFf5UN6shL/xb83p0zQf7U6zYpHHTAtml9eP+xfPP8u3Vz15m2C+bvT7C3J1nJtIVLDZZGROXWiWLrAvSygti+UCY/WovQFh6WLLgz9WejObcmacRWIFVQTSf0VEBhKjehk1G2sb7H/Z9+6m//673IfG9tb5RCCgcy6hCCYi16a7jz7euPsPiuk7yngW04wb4fAClQwXQ3xKsV4TonOx/ed3oiCGRsMVm2irBQOdjQ4VdzV380kexccpqrZxCgK6Vd3c0WAD8YoXJLcZRgDQnnTA1d9p8/QwGwDCDnfalhYAoHPMCW5SgBDiEWvDDcnf4bnGA/ghMFly606QR7k8BtZilphBjlx1jfvPk9kA93c2jVJpctJiyvofve1Ue/O5kLNiEITgrHTfnkovbOAxzSg0RMhREf1cJTImN++A9QGn7YVMrZGgWmkEJnALTH3XNW79wxMT7z4Ud5vHJY7Qr2Vg7FWgLkAZepPCAMhTjRo5wvnzzHD5Ly+qfNQmsLAfkKzV7xwbnCrDrapkF8VOgHdRYAGSlMRHgNNYP5n7OeI1+mx966AoeBEJh65SaFAx7oPABkw7Nxgn3NjJ9pRsWxlILhN7afVUcBRjEueHiCi77ON69dzktXwRDMD2nB0LBFhOUrCP/h9uLXxoqqbeMiJBZ2WADGWJ1not2fR6PEsViUBErVHiOeCfzg/z7zQu+TZfDOU0jhwITf6HFeSI9PvvUke8uCO3Wz/HRcCyXXWWGfnMTpGcpxd1JdaEyE3J2rjnPn/2c0yuq3vY4hrATEjBeCfNHkKyGZItPBvJHJOtFwEJQihCuEFYspA095wsof+BH4zXG4WLs+JYUUDlT4ZCVP4cjiaz+5VzPLTrXc2gn21o6gWg+UENqhgyMv4WQ4m+ddFf/PZYVeYPPR7AKhkpAdsdFb+VmDnQ1fnqZRN8tlOBx0Ow1ZgSvMGbcZCGSxgkFfBah4LP3ke/C7gShjavlCCgcFsC363koUfKpdpmAuZd7LGjJCZwAHWahKqBYJ8K2LzuN2fIjPI81e5tASBvYUMfWn2Xzp1B8Q185xQV2C4dOJzuFd4cM/rMqggoLxjfphF/6BTnp+lx8sK9k/TSGFAxZox9jw/cYfZWOvfpgqgS+CNA6BClxP1sRVfSAvYEsEV4Ez10xnTD/D+Prlfolg/7dJaBZhJVgRz+14ZV+xYe73iBoMciRJZNFOAspUHhIxqLbAdlY44jX1pDs/x+u+/CmySuGgQcKe0bbDJ9w9ixUMmBxTczYE3BpKGMO3+jqPveNycjVIROmqc8SiN470rzZrtNNcD0uSkti6Io8bleNZzfb+VNEY0ADSfOfwruT8o8sMnFMLZE4Pnvv3/4NKld9MSyGFgxE+acm2LI6/eQrL7Paq4chFhhiKl5MOb/U7oa4aEsHY9j4iVjKmmvMuKDugyTzUXMKSMGb9bZhbvescAbcLwb3J606gF++pIOU6j1Ga3nWhktH9Ldp10DpUCCgm9VJzCgczOPATDQ84fTMn9E01q8dc5hgKNEsw+s5h93LKCBeauzYRjn2sNuXu4/ygJm+l3GTCwgSx0eOvKF15FKnYcDzXI8gS7fpeUrOANUaF4uAuV2n5LwWumzLdD0khhYMaXmfseSqhG6YvZwNPeYi7tg0tQbKEjNQZwDmzFeCNWNlIZ9X0iXgJZG/yCKhJhOWzn1zWby96bRR3+digXQVDQdXtNBPtuGUMFt2oJLTHqFfVnkfMgL9iIHvqpeYUDgmAncsPP8BwImqbxhdKr9Gvu7YRY8LEXUo6xTIecG6YyzQe4jGVOObh1vrPx/hBCZ7ZJ5ozJJSNni/893hiVR/j4ldfgSY6A7BrwZ0hBHrFWtoONaPLM/qZf12+OziFFA4tRL738E6l38THqB5aL5c5cPyCTWdpsNBSgXood/q7Mx46Gy8B2TZJtv0SVoL10EuB8yxn17pjNKuyp83CENhJNudjitBwHahjxpXCw95SqT4P5HVQdpTbj5VCCgc9/HYq7V4/8e65pMvQaQ5RS4PCoNBOOkdbEJzaVAcSdbq625ecyLd9nY+XQWYQfd9eVrMIx/z88QnEiQ/VeRwcOxXXMXSK4SCwKsOFtFTR1+pn3Ps0ufhfhh/SOeRLIYUOBjR82bZDZ//jJWgX87j3jq+c6MKTZAJ5Az9zH8BRqlk10F47awLfNCe0O7hxNImwJPPdey/jy985g1Klh0mQHXG5aPKB28Zobpy4Wmg76z16Kus5Brc6xrG87GW8WCmkcOgA2yvaPrYBVtj/O5LZ80M73HUztBNo76yztAlh4YsxTA3xNXMuiH3yVKZ/fZ/YJ2H5jR5+YPx79QW9RPHK4zRiZ7voznWC4SCOyUE+Bb/TCtX0LT3jry/KgBRSSAHheVkXPjyNBsIf6CQGzUSBa51g4MFdYFWFUKaF+daFJ9KMcE+8nCBaGacB7I905I3i25dD5sqpJwrbLIBxJz5x6Byv4YAcqhslMTVnk5LT56NgQb9VSK4YhEQr46SQwqELz8vqMmwNCWZOj4Z6bqJODBsGT/baLPm6Dm59QxnhsXLgFTq2qmprnh/cKC/tj7A8LJucJtZ+fhZhSsRBPgDXplMAWEkTDqF6+if6qB98sPtqiqxSSMFvB7KNB4edPY/lDXxLFSZ6Gk1r9x0AHCUpCqO0fN1JgWm/7p647P/uhUYFR2YGyPFu3I70FCUrx8HgKyAojL+S/N4glAbEwwUdFourWbtIMOMTNvKqxDKG1LxVCinshjfbPu6mTTS///8cLb2YyA+xC2CzZHfsIBqIINQwEaXrxjs7VvbHqwneaQj7YloZxnllLsvIH0vtqi5QSpzNg/+TPRyE7EHjwowSpc+Yt4IjJy3Aq8BiuGd0yrtKIQUf2B4A+GqasGPFS5Xe494Ujhll+El5ltiNNDnAVoyLvYmikbBblkMCoaNAVjksRJllpD2wX9fQfu9PPUjFtomSk3G9F/6bRKBnhb0DCM6IFo4KJfgmPfqaNX5wp1jNm0IKnQyyzaZPer6CDT/nJfijSlPQ+0j+YlLIHMZywnFsl4BfdaQz6+HD/aCmExawGxCytyOns3Fub1G8YiwFtw1SB65AYkwioFeg4NJyxzRZwaCPBGPLUdZEL+LHSiGFFHxgu/DbtK3l9V/MCofPMohWw1wTApPtZeFLKoK6OCys3nGktWjycD9ILk3yz2vRmIclI3Ih0uGmoWq8pKtQA7LEMoNkQaqWUhV1zJ0arc+Y/wZ7nFQiw1I4ZICGXPfwL6fQBNDuo2LK4DPeIJxvCTIH+Gq/g6z2BzgbLgsQ3a7oSmKlw6BOw8A02Nr3qt99EpYz77lBcN8RKrGQJ5I/mQ0yMOFQE/4l4ZxV7NirZrJxl8T90DbrKeo2hsYOP2qL0VCadQ8/mkRD4XUPP1qT0dj9e16vG7Y/NHRv4vCjtBgNpYcGnThkJMCecVqDumk1dPjRWoyG0qx7+NHaFIm0AxPu+Jio2ncW0YARXFxb0GZtpyXwlzhw5BlBlIH2d++NSAT5v7XYJ706K94/jFrR4TYNQGnBQ4Mi+0HJAVWE/HKzom9lA06axjIGSu8KK6Gu4bYGdYwFfxs7WgU/j30edeRIYK84iaOBuI2iTt5Y9/X05p8nwmR4U9LeT3nq6rQ1kPLgyT7qGsNr47UU+ylP4mgx6uhjzzQTR1vprBaos0T9AiqUbofPcII5a1Q3Bpc6w+p3zm3c+p3RHnzF1HH+xb3qGSu3HlBRADl/JYrXDRaxigEc3DW4FT/o0KZKbC5AeqbhJjeuvSl47J3vwN9t3hthpfoHbvjX2NFYg2kS8P490mvoqM0Dz/cI2/PYrzyoJzhkffv34Bd49zLUOmEyHA64TahwKJiGH60eMI4ft6FD6tOP2mRgXn6ecm4Sjlp5/HANjjAcQTikXH64jIfX4JD3Y1hzgHn4aTV6+Om3yPbgfqmTuuntcbRIZ/uDL6+UOXDWgzNZIH2uRhxoVdi0kwwcFnovRHcT278biZdQF17Qbj3XEzRRIIwI572iDwx7OGLtuiBKI1A7yf0iDvAlV4QFfmM4SsO5z4Rv//IOlLctKxbSY6SiIkNkZWlQWFQWupR1lYXnmJ8J+dbIiy0A5KNDIpmYRwPC4yXM3yAzZ0bJhAkoRxYc9QrqC4XXcFFcDORJvPC9F7BcWKf+nyQuRF82/U9jSOWmgaJicxdRvQMaPucsd1CMBoIlJKfXZrfHsauDQ09dATcW+7c1CO+DtPcFQY5I3fLAeeIUCQO/so0yNmmjNlkP8JOoWzDGAFn/+QhnxfSR7o4lg3j55q7ASxmQdJDIHW+hLvT0ciW/7ybRe9wS/Zjr5oLcm/FexJ7p7Q+YH8gfgVN5X92bfL1jWmXyBMZTOLErrzYRsjyEpEFamBzqTCYL/2BeskuG8ygkbOL1tgToApL19BD/++ibeXzXA5TbIY5fh64tXnJAKSMBMBHDpYvZLV+dF8zquglklZ1DQuZ6AmIA/KBxu8bnj37PnfPkr0JG8ciYmulS3sHf5d8DuFlgyClX4ul95qqDTnkgePaf30JDxAL5UVqMRDpCfKfb36w42p561zUwps6metggroP9j8BMmMKIMI0gDElX8dsWPhoOh7d59+1WaGNI5MFn/KOHufGrc9z1n59Eg+k2Js5dzqAm5P3QQqDndnWhh1+M3PXtO8b7vx7kznvxN1SLBAVjjicJAnph7mhEC1cwPfhW8Pa50/aUA04gVXlN3mRNuWusu/6LM3i07CjwVbtDL5QH9ZoGvZqGEhIlYMPdUZC0Ev4qA2PYRrTgGqX30d/opz/0JYtEtsp0PTuR6cJ5VvyVK07nqz+/lAYiUWh/WBJKFBhm4PtiVpxpRccs48GuL4d+8NjahB4wnT2B6U6ePJlNmjRJevh81+qe5lt3nMYrNowmLu8PltkNZM0DDzsN8tBxgTTcgz2LQ6liEEWtgHorBi1vBFm+I/3GfxE85+FPIT9JlPvLGyB1F3/0uBOFXXMFMavSKNUdjg+asEz+uiVqVCjKoNOnmAPOfz9j1LmlcO9+v3OZyFuIGapYuPn42PQ/XExsowvVMwwoExQFapaqXBjlIZbebaN20l1TtBGXfIr34e0J2doC4vXXFQo6jv3nihNI+cb7WMmyCY6WDsWEOsWyJgmCKTzI48xw+FZt4j136CJtKp14tVG33hoiLLREEX/xkj+Jbd/8UDErCm01ApbHk0hYoEbGeNCpZkZGn39Fbv/qTyDjtroFaQ12G5NQ7a9fOcJ667Z3IhGlBzg6EFgneVz9ReIkZmil6om/uE1PC02mo26wmyJHIk718xedolRtfiBUsWIE0bATR5XjrX5VCIvERFqM6aFbQj9f/nz83V+crH75+HQ1DbejhvylPBgXD4tE3bDFApHfhn++7K+QB2ThGfYe55nxZ849jUR3XMrjladEeEXYdQVwAJqnAsnKt8cJdW2oe/BliUtULCrTSYyFLRop+IYIdy4L5byvX/jybJaXVwVp4iJd3HOsq/H8BT8Nbv/0LkLxK+QoH2QL6cI94ItWE6Pb+K+VjMKf6Je+MBfiN9i468m74D950SVvHMOqdp4qbONM3Sztr3KDOEAdLlWJUOCo0648bUC+3IYa44SpGrhzaXESyZutMGUq7Tdhhn7m71dA+lBX90I93L9XXdXNP/rA4TeC3P8M0xroSMAGJLBMqBSACzYQ7LmEdB32u/Dl/34L7kPb2acNJML5qmkBvmvzNcZ7v/5jJGBnEQV0JmyIAaXAt0jsXSSudtuin3rPn9Sjf/gE3of37yvt5gLSlHXAi5cVGtPuu4at/fj3jp4FBURWTiJhUeYqrqG4hFYo/U/6v0Bc/S279vnqurr1a0AWQgoKAXAKY//SVcO563ThYLSYFIYlC9CJytdwTD0Luja6CGTclgjyf1sFVAaWH+DoIy9byLoO/jgmMqpNcHyiJMxjIggkEoTzkBt3wkRowSBf+/E55esWhv0k9imHn7bMg1VuOMyt3HZETM0jUR4SUREUMRHCtAXk5Vo2qLpg6Nts5OVy9T5R06mlRAwL48j4IS++CLqmCAOnhKuEFsIh117A/MR3M9Ks9+89n+9Y/GCoev15zI6FoyyDG1qmY2sZrqMAd1ENDtV11DQ8HBPCokqWGyNBwhxTV8rXjA5VL73Fqdx8LcnJkZutAaTtSCtXAwYBWaIkCLoKga5Q1qCocUOiRkTAFwrE7IC6r8Zca19iyvV55rJ3LqWlGx4MVSy7VanZ1t+CvhJkdk090/HlhfGrysEjQa9EuHDuMJ27WpoTV7NdrDPqxEN6+aqTWfm6f/Cti34Rf/vWcWLB9RqSVd38GgJ4rBbRQ1Vxr154QucxHpDliil5ImxsGk5LV1xpz3k8scVv0z6ksGY1dAeKTQKRKtvTmevpDOyLBh0HRqJcD9fIOLvRJnZeB17jLxi6XRPul66WXkmhK0CywrYmYyQDwJfy1T+qRNySVcfElGrs0euRdS1hISAAdC6YuXV5P7e6pH+YWowz6GF48ggLywBScmpHCcvt+6XoPW6lvO71Em2qXCw7/iqDzn4flLFOhZ4ULrqCg43DAUMRUKhCFCrSxLYl4yP5A3qikfp625eOZLrWqk8PJ0rw6AivgXQIDO/A0eAuZMFh+MShpK6CbxSwUORj/aRfLZfycAMqC9wh+alviC9QFtyLDK+ho4Jy1Z8awvt83QScnfPHObP/9RB4Hj2jSibniuZSGObCoVLhKGCocAAjyLK7MOZ1VRgmwuEokJGQZKaESUzrGWXB7K8YY2u9XDyj9wCnKJ+vJ6krUBukjb8ootBwB+sGUFdvQlTlGWu/edhd9+UfWM22wVElH6QMOfh0GuWRcoGsoG0mD2hg8vD/hvyhTDbGQ7vl0ME54H5ydfMXl4rVM/4RXx691M8KK6zR+nJdqBOpb69MWJbacmF9uZaIs2xCq7ad43720E2QVh7oOzHsbEJbwbQxj0R9JtL20ofRjMAK8SO3OXx7lTbp6IH1tOths4Rt2rIOk/m6DnQ/sn0xIJ3yTYNpdlGvhD4T8sp/fHiKnvl/Ot306QiotjQHKwdcR1wnIcOSAMwb/sevHxIRyp4VPPv+VX5Qe0BWlnbKzz+GnFcSJQAF53JM4MkBvSjBdgzaMapzhVF+otj6cQ6GA+rqck/IdPnnj40WRs0o8AawEYPdoO1AFpgyJCpsyxVZveczI/oNBGAPy1TwHiBot/7Ra8e/sK0m/q4Dv4JlfuYjx/ayvp38C6HoWTaKhwkB0WMYAntTMBCOcwfQ4imuccNiwDVgGtwOEpfoUKLbldhZfKAePukL7z6ZRn3DxlxlWTxd4b+QOF4FNNwGUFZsPHiQDe91if/tuOd55bbzYOiV7qgRfJ0BhIGOyUu9FpAaiE6ljCA1ahJafJ1M5A2SwGRZzUAuF9HSI8SmL+82/n3prZCffBLn62ovKIoiK0bC0zb+ufsAxSC1MBxOu/wU41/H3SOjYjmaAZkFathPFy/hdUgExswytN0RHHdxGe12+AfEMW3cKcuXKilAHUCdQrWADux4mqqHDoPL9Tb226uRicrPNbJhwSjo5yPSsWo/ot8vUG7MHz0KU8+toGZ0LmPpiadWbSoYGhseAPzqSBnN6TvP0rO2qK6BgUBRCXgtAyhU5xsXnGV99EiCsOrE2Q2/UWC6Oi9fP0axKgc6LIiX6hgGo+A6gM8V56znkf/Tjzpvix8gsacFwd/1Lu0xuQjFkOUIO5Hc8aJ803EwvIGryPh7NFD4S3ejLOzWsCAIoOkBEmYGibiVisbjQBTQ6MGCDDXNEIo2VT3h5q/9OxvVfV3Z6mfWOGpevqwwPu2hX/JY6UkgezoSKKYjq8RPBm3BI1dVkqsC3iF4wHAYTIFBoSw0k0RbKxt6Xwk9My1AhGUOddfPucZ4/9fnigVPwfAQ9YRPOevD3WNEkZChHkAam2qgUyffLdtyfvzVq68WM06QL98D9tV51UedlDuYKjw99T6/ikWKZpFgegmQP3p3UIDG67fdAblD74M0zvBVHWPWY9mJEPynrmKlkDU71wac4pVHgoGH8csWcLVj1VgXUPnoFRDXdJS8fvMJVTfiZTQIMIwGCaINIMurjrhgNgllLtDxiXy91xcgW7QsNchEyeqxxOGD8KpvqPV05f8NQVTEv/voaOoYQ4M0Dl2zilYhE8WGCF6cVxgttIMWDp1GRl5fjn+2EDJd66tn+zPKx4eIgZMCkI3swuvIB54TdailZWw2Ql3fNZS0x20969GYkvlSNNDlE1vP3KTg5LtZRlnuwBkslDsPlG76ZWqSQTcSSV726xB+dqYpRtlZvGzDlXA5jLqBX2g6yFkeEiSkchMGeHGmgP45C8TdYGa5q6dXuURxg+AQak5cYTCIlb20LLMsMFg+DBGp6ioqjBit+HBn2Qd3WcXbhmBZmjKnBQntVRRJhvCPtAVu9xSbFtxi1xw5FtJC0sI06xpNp4Oneyw/5RWEbwAPegm4q3EYUqO971XejgKqVP4yqKvyTSPc1Z/hkh6EDPAajSe4vCAyinKA2QZSpgRwPIk9CV5PCsAYsIsXru2QwhGfBo+4sCoR4v+2B6QetGOu+4YTdZ5FYVgon5B6WcK/3v9MJSG3It3VQuPF1u+KZKCvzz3gGcaSyadxzossG9ojXKgtATQnhdtwiURZ3oCvNr562zKoC5ycaim8elz9aS8Srzzc8razTlzGfzF39AyITQLFSvcRrwRvmfuz8M++uyl854LbQj9fdrN+wRP3qN1HPAPl/8pynC3KgBP/rV/yjFzSAKi1lRYiUXIJ5/VfnkCiu34YciqygLBxHghqXdRmgMQjyQEuOJxUm45Y7QjtMxbKfIPmDniFZvR8lamhqYbDFlku3QbjZ3s32Xk/qGycA8PJeRZMo6GKVce5JavOJ0vf6yIjNFxv+wV2OrgUgSgaU2s2H+luW3mj9f5vEi/voqLrlbUTQspXsGqxqfYZ8xlIvEsFu4AaaE39tgqyZYAFUFWnvGrbEBLdnviijuzTExUlBQcFBwPpPQcQs7pQPtZGFxHtJUkAtTEVBtbAtgbPH/gFGXlppR8khW8PoGIkwVAKwyB1vpPe81tqx7G9cGw8GAf+gQYvuIVTOdFdx5uz/o5j7Xrw08B/BClfl+Fu+mIC5XY3V4HhWV1DBh3D8AaHvTvJ8Av+N+Cqp1rbO0vd8MotOcKs7o57DaEJSKklcI4KLlg1RO0/4cXg6BufZMGgN8GPoZRW64OOnxu88tU/BM/88xX6mGse0geMw7VM1fL23Qm1GJgXpIflTLfXzzlNr9pwrBGAkbWLDwHq2huc4jDQMaBeWDEtHPamfsmz14XvWXVm6KcLrwxfN/Xm8E0f3xD6xdLvhe5eeF7g2J/8jgWzvuGOZVNcA8bqvHIiPSGXcu5yQ80kfMeSq43p9x/hBbW8g4DODBVKbD2H6DsW/MDZMOdiKFdXLB8Et6YeOwIgqqCTs0/mZNiFs4AsSlWcMYR254d3OKAT8JwsRaO6WZZLA5l9QUZcqiDtJiGYNBKxdk4GcY3DBHeoC+pONNBkQPas3CEmZ5xldl8T2rH4OzCCuo962xNSL5ETblzNcvu9z7hcNYCtB3/hX1QqCKZGiCjfOJrvXFZr+GgAMlJCp+vXB83VXxwnYuV9cTtnORyUC6qwAuBEOJAOeHFaeF3w+Fs/gOFg/Ud+TUCd1gYieHUG5JhBHCtD7DnDBUDBwDCIqwZ3iMETEkSkg+z4ugu+zoIHpUfR9QGW+RTpXVJSm67/2wpg9rL85ru/Oo2wwGh8IocuH/IoXkfgIwD8SzN3KTS715dKzyOuD5/68xu1IWfMhuDEC+8SKBMN5WzdqlsvBi/46/eUnF4Pw7CmSnXiDCflvSzlv5gFE2qAB6Nbe3MtfCJ4vd1k4F5TgU0HZg9K4fjOrdi17vr4w6N/6F33tj2SkToxcKGu1nPUt/jRVZMEYEDtQHnabcpl38CqglriBJxXcBSYHuhD4vGuXiB273Vgrfwoi1TtHAa9GhAWWDQ2qWQBeihQHMpfwfIHzif2NnxLM9E7t7dcMn069MJNcPaJrYZhKIqXcCzlh4Hl46PzMK9ROBcjzO3fDMPrgHo6rXz/5hBZ9cE5MMTOksRSV3LwABQ3TmwW3kK7Dv0cCrYLrnqtq5WAThJnhHHlq38lAVkGItQQEZu+utB85/ZReBV0asBhYyOTkWQDvpjQc++PUeqtPG8jYNoyPWftF8dzOz7UwXdV3d0NG6gSegOXEtd23Oy+C1kg497AVW+9T/tMRBlrCR1J1T9FiD4T7zfYwDO3BA4761Galv83h+kmelVQYmnMfjzvRkYJc+0x1pS7j/SvNgPoBCDl10uT4lownZu54NleEvv3FVfgZZAXPPO2qdO2Bsgm5ffblEkzey7lSnCn4nXQu8uWBIBouMiCCCvez573VGKv91rCkmzKti1I5+WbhlBwx6SK6xtExwIYQQWSh5FXOe01eg7JHyqHan5ou0Ia2b24IpqKIFFWKfkD5xBc0onvU2LPnwAIhA+UqGsezj//R+0b5ignpoF/KIW9e7jbvj0F+CPMkQPq7ocPkXRwAEDfy8mIi6f7V1uDWtmosAyoXPnFAR/yDL1DbG5CAW8gVjaaL//gtuhjx91kTbtnPHgbhTIOyA4HeDyeh4AHXm9LAMl3ITXbDgsQI91lOshb57NxICLDtiRIidJj1KPBH3/4CchiC/G6fJkZzmU5E78JQJhyL9QbO/nXW9lh57xG8/q+Cb00dL9Q7FpTx3Sh82ZA2EbFYXzzV4mOpomkjIm5OIzHFEGnvizodQMcphFhx4aLrYt+ZE5/UJIhBAgyc2ab67ANIWVX+o7/lmqhjWqSJ94lsJrwrQarui/f8rW0S7wqjTFR8W6sPJdEd/bBCS8AhuPl5ABcBACelGgjrlhAJtyXcFE7Rqj77pOVKEZfWK72m/A29NRRBTlIXvUBjcxWwPDN6gF8w8JxoEvUG8opjRP+zlSJMprW7Owj33ujCli1Z9hQCPQiGK6mJoq+KHTUpfPxuhfUPNQdy6AM8peGKqkaLJN+gIfaE4iAk2sw7nPVkFN5hqja9idny8JfWS9edJ3x9OkXWM+eOyo2/d4iSAs3UpM7CGC6ibRbj8nMXT51GHHNQuzNcblCQq84FFGITV2qGCK9YL5+8ZOvJfIHj0/K4sWsD7iOynfv8+stcMpv1mnDz39SKBq+64f+0G7Z4Rx3INHsqlxRU9oPwtHga/UDddV4HUBkGK7YnKrVQLo21iemjkFIupzprkZdRURLj+HrPvlp7PNHvAcyEybAnW2lv/ZB4ITbv4O62OBv3pBEggV1QvuXi9aN6iK3YpMctmP9olBSOlCm6oYyeyl2NBeHhHgPBCRFwWBf0JgcGhfQ82rhTTQjbw0aqm+UjRtT20I2DDr4vBpt4HEf4ZID0AtoEUaq3qgKlCOgYekiQuMqMSsOt9d9Ngo9MwxD1Ez5VS9RvvV09G1xrTS2GtSoZ+BMKE6ckPSuX5PsXnOhXPheXm3n0QpI/qI9Di/m4bwN4P1Bhphm/ar0ZFd4XIlw6loZbMu8M5R1n9zvbFsy2YmWvsR2bfqlOeNvp1RNuyVffPc6TnpiAm1DWgvLmdj63RDQZ9jBARPWeALQs+OeZ9C7btKOnDQF9IFLKaSdNkU3EEfOI+Jv1cJ/f8sKD/sSsojjfKg3n4VxcIIG8iHgSVBWCLnLj3g2Vja4iBlDreNcG4xdg5kVJKfXZ0TVNlAgXPAHa0mUcluxaVCoeijEN355Gdm56mK+5sMClAeCk0gCDcPXqafXQPoaIpyNLguCdnbbeUcD9Q2VQQUQFvIRM6oS84xSgYkOOk9heg+Vx8HvkuTQesNsKcAAGBgt0SM7WMGgxJ7tHSoPVqRv+IJ89N+tatfhM7hgu+T4vo6BQl1zy8F6Vbq6814+ixyGqxK8p05s0+x+onjZRBrA/fDlSEyWQVYIdGMafiMuo8vM0AV/X4TXvaA2wlHXrgb9faW5UXQZIGcoxx7mByVkxHUZejiOnuWYgTwOw1OFl28Y6Hw35Rpnxt9eVpd9Ps0q3XwRRJfeFt4mb245+OrZbzNRuqIIZEqs9dsNuKAq0iSLtaMvnSeveWhO45Ey5h57jcP6jJ9NuVvFcN+nuoSHZcFXcKDLcFa9nxhyNFo24DgZJnWm6Jre+9iHlcyCN7gSjDLXUsAh8IeUEE24+FISIaEsIha/+VvjsydOAlvyXvruP8CL1omA9erbukNYYI2pZZRAJ4YB2J00R+9tBqgqHJGQAImh59AdBJRLUJCwJOtbS6YUCOL05PLxILoCyRFUAlxyXJsEQ9PNrGhU4nuDOHxtbWNpNmSeNzztKId/byqcbddh9IJk4wdDBHBQmA7xeAHfNPcUMfDaXHlZiK5MD4/S4yW5gungXeHch3R1sOOS7yXG9bxKasVmseze62VabaNzSaahPkduoLr2npEzdKVqlKsoJ1E0nJwA8q+Tj1cS7NEUGQcgqMaoHtEUPZwuYuUj7E//9tfY02fcb3zwx8EJ45Z3tRD9BwxAfWWBRlQ0tERiKJdnqGiS7i6a1jOxp1WL9CIyerokvcsaIVwDn9ZjM5ABAMgHV1SDOpQQNasTbyv4aGw6C2kLVGXHdb5r9a7Apf9+ioSzXwlS/AQ8reN5ex4ZenSaQjPIrnW3x54+7yyZBFkNXhg+KK4tdmeB5AHWa9wmllG4guIbHrgIMoliSo/Ykc9Y8pztX0svWAqJ4JtndxFWvAhcK/gLazKZoEwBC4NWvk07/PwV/sWkATQi1NE/nCWU4HdxEYBhoYMzkr5x4uJBTWjAsSRaPMCqWC6fukXfvvVwblSPR8uE/7GF+zWPrz/AuRUltGDgZySrt3w3EkgAh4OSbFqDuoQSChUsVAsG/MFN67YIPEMadKs0GMJgT4+vsXA0CByeomwgpzxkGuCRgTvOcWoZix7SaA+xY+nV7uoPr+KlK7vj7RCt1naai407q5CrNMhbpgGJ+brBE4FOFkqFSxfAPZRlwu5f6rs5WGbVoFbhHxdHDP5VD5iYLARj6M7JdT5NA6aDDqsWYjl9N7Juh/03GuoxJ+BWQxYopDdZLXUJzchiQRiQlo+mVZuuNN/5+ZFs4G0mVnSdIncWSIECQ07cIvS0lbg2EIdaMiR5kK/5Q/PJpatmyblA2ZXhidi5Mp9aNd2hd8W/8FLSAD0Qw72YoMK30oJhbel9NAtof3ggAQBiNH/gHKFnrNVg2Fx/WAi+CRgn5zydb19yCsTPIpvmjxCx0pG2fG8QPZfd4qO5wg2mUjj8f/HTf709cdn/bTU8meFn0uM1+uX//Y9aNOoRV41MiZPgeq7ocR3alOZaDNx+8GVxc0ukCXQQPCHhbrwO1solscWVdDsiarJJ9fZLrI/+cqHMpLX1IWA8Bhkl/vJ/Afh2A/6LS/Q9IkH944HnzcFhZChRBQt5DLyHuKgf+YtbJrAmr+/DVKgcQmfgrqEkcMmLX2n9Jzxq0tBWDs1L6gy7JIwHLR7tRIGRFo9XnOqu/+zaqqqqPBIIWZAvToh1JngyDzl7GzhWq8FlkH/iP8kDR6cFGMrNc3cu64VXdhNW5Y48YtR0xYkurExf/g4H2ia+z4QbxzHKcIvUxOs4LeplWwu/ocjaC59+3+ckkL4Q14fVdzA8xVItoNLiZePNab8bS+OVR0ZITcTbD99rbNBmcNII3CjBWXrBRqCNz7Oz+1TIJDCRNgS6S4lGHvj+Cy9FfrXqBm3U5X9kWT2nWy7ZYFtGmXCtKAyMsCuV/8Nde+kXyQuGr0pMzSEBYfVx1806B8g5B+pC+uotQa+qnUjwNSAiLhYFeNnCOTZ2+M/Bzj1XmGZi/U2LIKo+VIRRXsSoosu5fayBWkA+qCTXMVVdTbxB4SMxrbs3PHE5Ve2YLD94S3Hdtt/TBpz8LBXOLjiwILX54GtdthJxQyKa7u5ae2Zwwb++58ZjCvRuuAsKYC+VJwtSENBJGXdi6w0Whl4WH8qB0fpD3Q4HNCpcCgR8kMPLt3hDQhDQayhWvEBx41k40QXioS8o1dmRkD0TyMM4dHiBjK08lCc36oOG1xZPz1oEP19J6rTHkd/AkGp+XElzmbCVREXKRo2jG6YqvLp4kLvqvZ+D0GMsuTsKsAa2QQSD0SOucXGdStZr9Hu6UrkTL7dX+RJpQvrYAncGzvzjc6Gz7ruEnfWPU7TTf32rOvTsl4DAvgMnI65a5eAcNPzJJ/QUoBAcnzgCv3Vzl04ZPWPGvd42pc0Ho8dewFlWjy2gPwPSRkH9IJAVWonrgLopzeXfvjoCQ+Fy4mge1n6tuRsXjAG9p3uT+x6Be4AS4bIZwWpE92OavAOIjLBHXaEnWzrgvAdoepdPBVWjCrdBj4lJeIDrMJOGwWcMdbfnvvQLvmzKyUwPpcnNMXE00QlQywMAYcQ2s4wuG4VjQzmxBpqv+jYB+i5yXZudIaq2ytXuUllg0GHBrTydxKD+0A73W2/tB3DeKU64hzI3KF0G7Uhc9X+TAmz4SCryvOuwb2lm0Ze4oSAEyDkgGQmAfbYQToRU7xwtHKOHi70DKB3DPHKjLIgvaVJSqQw/5y16xqNy9T4G+7/tCSkHrhYPHnXu2qrcU6fYobT7Q2k5FyoDJ57P+57wCFW1Cugs0O+A//YkLtzJEC4xlkbLN/efkN6t5VZcvU0ohUNX4to21ZNKXpaA6ndwNOg6ve15z58LIehZY2Nqko588pfzeLGi4/rzTfMmwgUgBxg5+It2sS6AnRm+wA5OXglNL9yE1xME31xgXt1HnRsLjb/td+Bmz9GYfMaigA4lCWCHhQ8SYCipCTvWk29fcibnTq4LzgHouuV6bGMkbFzN71fN0gvXgGeNK7exelqkl1aDAxVQlYQYOAdGVReQL80jLEJyYJyfgTtX4kQsKljekAygveEulVpkPes9RnognQRSJ4Fjb1kKw7lPcB4ILHAvIoVIWIAQuKgqGKx/FQAXceI76mo2Syv4Rh12Ie4t5XluLWwoTQGmDYfMByrce0cQruUPGVKdft6jO+k1760Lfv/F6XTwWf9i2UW/Ak9kM0otG1ndoYD8Q3qMmrVzaQ5Zt63lNjLhPlcZcvZiUF+JRxrQUPyccPGlQzXBuJPmlq0fZ3z0m7MSMgPwc2ON5gth4ElOluHRyXd3Yaum/khY0QJMGufoau0a0mKuTWI0UiOCGesg7Zq66e65H1YTgMIxdswPl9K+Y5+1lIwFYVEFllDXCfUKCCLg+/zpYCTooXc2yHJrvUbXkIzCVTBcTtSK99PB8OoL+hVcksKtdNBXvtfgSjbkU6amQ03hX0lTI0iHXM5UaO3gCm62j/x+4jP0naFqpXJYr5HbiKrOMdSsctwRQDbkug0bigDjbtzQBa7VvawIXVjQAQfXq33GfwQGK1/g3VcDbC2wEcGB3+5Lh0aJT8qQuGTjggPJq/ZVl9C469YEb/z0GZbVfb5LWVwOy+s9WPDFbKOaYOGcjTS960qDhgyFm8iq9fPC7LjTw13+8e32lDvwLQKUs3beDP5OlAMPKRyWD997FAueyqQ75l4kStdMIqqOHXWdusCoTOCDExrKWU67Hfmdd71VXnytVkI/ePFdltfv5ZhIK1Fd+fI1hPm6g2jouTpE64RcVQe9Tqxh6fmr0MWBpgj/JeTveIBd4ENefBAXIFsXd5GV5O78pgB+MnAvXhAvqbrEdsUVfGPc3Rr2v/0GSHr9YqPGxiH/cIxVtMuQT4RjylczYJhUTz68BlW8Zy1Dg8N02FL1gkc/8q+1iyUkGrCY/VzEmfnP0dar11wYf+sufAUFipEYpmDjlgQGlxfIXRrgb4fmD9gAnVcNrgyvJx12d7hYn1FbLRxaSfp2a02dSD3Svsd+QfTwag0XCQOhyxAAPmlzqQp9VlALlK042d2x/BbjjWuP56/9PeRHqQsslLwXyqBVvHZHTmzhGz+iVvXtulmeT5QAcAS2Ol8n+D+cCbT1QMbc0MS7v8HrgFbVBeoVP+EFvzF9zDVvs97jnrFNQz4NlHn6AFFBGm9o2gnhydl9SIyrwXWUKY402nbsVPcH1CvyEtSt7pauKJSGw7cvywWp0rytSGp126HAngekAmFcYijpMdeMbgNlJT4kmRyhGkHg7Gd3Kf1PegvG+KYi2wrWauMAE+UKN2hcz64kemQ+lCvxIYfaxtbGkPJYO+Z3tVd/eIv77Wsv0PJVd4tFrw+RgT5pJUDpKLlLA9/0WkjsWDaUCDdT4D5afiP3gRscIGmZQgkXk+qBrZY7cO7fP+Lc/RoX4gPqeTiQD/QQhBh6Dle2zr+Eb5j/uENX3SJiu5Apqf+upyQjhFg/I2gvnXpMYNc3T5Gdq+6jNTv6mWq6ix/2qEdWAHx9xtLzyogbn8W6DGzgoxotA6UTHXw1iw2/YLOwKp5WC4d/KKw4frUC57BanX5HAewzTjnbQrWInGP160LqrqOB2eKSIaIwXdixbl5PF9uVDyaQLh/9eitHkwJkLNy/nYUzdkBnj1ut4BVoS+3SqFsCKQfLz6/WoxUzaHrBWhff0fT2D2pERlSnIjS7htC0Ll/RIybJ102gXC19yrZPQLroKeGks8aN2NF8+zdnk7R84myae2X83Z/9N/7kaQ9a67/ArXylt5LQrVj5eV/zwxf/JKp3jqauo7tExTHXbhKBAiqqfNwf04uOXuV/kbpFQHLEeoWGsU0pHPpBPL3fd5pdiY3ara9HOHU5tbRMIWJlA+xlU34Zf2jUR8a/TnjVGrzhfvP1639qvn7dL4wXLngs9vpP3jNfu/ZVt3jlOZBGustCIH/9j/9S9IShOlSzgrCio/9Nx1wr96hHneEPnrca990n0wld895m1v3oe1goY7UcVeG7eZ2ftGp14FRsLhF6uBS/IgsKgivJogWkLDRDpokd3/lDwsrt2cJ1IwIXi6GrnBSAQkAvgjuCBrN3iEBOYpO2pBHonsDGDfAacWxZGetx5EcgcJmCSxXqbjuzFzhz1SD8y74ITvzpwsTFdiHimTOlvqy3bh5OKjadHxSWzglzFTUQAk/jcF666krrlaseiv954Euxv414NPrwMX+L/W34k9HJP3yK71x5KbTobCiLTCoB7F1x/ZgFHMupspkUDsfXpVoqu3+ft6tCcMJvPyKhzP+zqeYS/MoNCFmXtEBFEA+nURRVVdQslYqhvGLL2e662T9yVn96k7N6xo3u1sU/AE/mhEBA764oilzQWddq8FSSBS7bsC3i5gxYrEQK/hMcddV6L0brvasEfBuBH8r18/+6lPY/8c9CuOvDCu4xhZOzXrzOiITseB52tsRoOG87VIWNs7JYETJSRwNylXxJqC6smDckhN4rk3I3lNQlDViVqCpcLRzJ36J27dPpCKs+LnaVYedPAaG3eY/m95YTGx60dU4dgzpp3dYSLfw1GEVFwqD9aK2GfATogYLn4z0R3PLN8aJiy6m2XLiKc0IaxzV2Krfyw27NmIAwLuJmzY+JUfETbkavD1PjZNWNF1CGg9zdcz4SiuqCu0YcJbhdKeiHO0vgUKE+qzUdMl3v4w9AjUXDyuy8PlNIZo//UicOfh3H5//1SQtoEmSHlqNDd8aAfs2wYtd0091ob/BceypuLJcRAZQQwO8o4hreevJzfPIN6TLugJuobKRdRzyiOVvwU2py+QOgzY3eb/gidPGTb9Kc3q/FXL0kJGLyzQEvRqeF1JuIKw4L524FzZigO6lQGdrxQM8b/oWKjZbk4ROWoOBWFgzswbI9W5LROhqemsB0OKeR7C16/rAEYXUq1BLNxRdz7YiL5yrBrGVxEnCxOYGN1q9UT5MwujUIzRv4kdL/xMQ3FVva2PcH2fisOc+Mds2qU8KiMhM8Ow70I1+1Qd8eCMyNKencBGdG4abG7GgYh7QxHhAOCwLZYRG8YsC/QBx4GxAeLnnRwl+qI6/+QAY2uhx8twr2b0he3IwLn1yjTbz5r0TVPne5Y+FnuzDrPUkLy4D3uFR3bTXiWkrEdbSI4yghGDgiKbloP3KqDe/xOgw4gKrxIQJn6iYlLf+/ocuee4FOmmxhYPPJyo++jwF9nTRh1EuN0BX/eVZkdns7ZkOOODSsU666QHn80+Sj5wDO0vK3Ei6s5LqFSJbyO5GKqN6ZyUS8LB+0lAnmoUt9JVFpMmMOnZ4W2UF69DfkxU4Iv/dEY7dJ7zEzaSB9pff9wvq9pxzIgMm6+NHPzNwPghPulAsUAc2yAC83PPOqBm5u7H553Z73/FnCjI80HOkxwxjbG/LA3digFWi8+NYzNH8VBkka9BAgt5wK8D48ivDyAA+EMoea1YobyF7JApE39ZGXep/Ql5bUEDwZEZ6QtcLvBWzYAGzUQj/iimXqdR/eSNXQFw5OVHOHEvzOYAOeKBQH3EBXHuCRwyjR+xq0HyzhkQLcy5gLpAxpqVtodtGzwTsW/FqGy/iehHtizw384A/gkkRkvyy1CywaBpYJDpyrU1lWr7Wsx5iX1a5D31csXJ8F1xsireQyQ32kd+Oi68DtUGwgLKiC5E1tg/2DsUIXAerJZGTxm91hSIiLRpn8rn2ydAbZQgWDtSiCBjN2kK7jE08IOzUCp97ziSB8maqB7KoGytWgkcGh6F5/Cj0UKxgym5au/xbKB726HII00tgbBlU08CCgbhQVuEUF/oNhD/zKJ3lAOooCf9cBHXvNJzB0+9zFtV+xYp05NtStAk0UZVMc8JpcaDRoBdhEvAN0j+SABAV2AHmognFL0eIlGsnotkbpMeKe4M1fvInpYxnwB88l8BUT+XUekMk/UD6qwi9OM8AwqLG3i1EXfnpE7zp0eej7T1ytFo36B9NClSGjGD+bj3aJH1AFufBLzxgfRdidv/wbf1CvKD+UE6+rTo0SNktU2mXoV2zwSbeFJtzyVz8/JMnG5xBBVxS3xGcayKfU0bcKBIjlwU97NXLv3pCyhL/30BdEZX/nkYJ1xLbAZYA+A20kYS84h4e/oEvMW0n20LFC5aoW2c45GI8k6SQxlrRPyJri93J5BnNdtwfF1y1wXhWv4/RFEgCZMrlnEbh/QguVgzHJnfABTTWMDoNv6FIullW0hujh+VEeNCPxzTA4KYeBSpkSdsq1CC+lvKZYKH3GvhXqd6Z86glojn4pMaOqEi+NBN0yEnEw3TIYDJUpQbtMDzq7CI+XpTuxCtwSAiFlChadtZBm9Pit0m3Yj5zux7wpQhkVERGlEbsUmkiVqnJTUcDLYjCMxVdx5C8MC1UYMKp2jRqyy5SIqGbg6VbwonHPsawe1+mHn/0BtPK9OhE0GWJW6sQuISCbhrL55VelrE4pFUZVOjGi2Bs2iIQ+JYn0O2WTm9P9QdLlsBvMHuMmAxEaEbeSBa1yVXFi0J3h0iAAA8bFLagkuTDK4HaFWyB/NeS5SwlQm/LsPqvMXhPvF3n979AHTPqQDpvUJJvisYoAh048BPoNYT1imWRZyhiUiYh4eYZjxhotT11g2RK70AbH/Wqe2v2o34H3GIugndiltfrCA+o0oNm7iIiVR7hjyp0qfHR4m6QFx3LQWwlVNUuuZ8EuIRnAfP1XmIRRHqTWnKdvsec+cz2LFg+DsT5crudZdwxQF4yBz+cS24jXsPF3nR469e6voLLRpZa9oRexcwE9AzTI6H9+MJpWlnxflG8YJAIRA+d8wOUA6U2VcHu7csGDfw8MPm8txMVtkOU9fhINIhEHoFjT/zLUWfDcr4UWDEKzdBOGw6GxAtloSCqKHpocvGnW1Lr3+ue6PfOvR9lLpo4SZvUw8M76Q6o9hRUvALnSVCY/+yiTtGGQAp1ZXGiBXUQJbIZh1iqmBRay0dd8Fhh73WKZHrY/+SPTlvUCv1nWq9ee6az77EooexQpBC7CEAxlgDTNuKIWHb2UZHR9PnTew2sS92Eae2IP2VV71mNH8fnPH+9SOgIMdrBw7F7EMfNCxAIDrvOoAf4CuiUWDRhE0bdDb7wOyrpEyerxlX71O59BmvKd1KbmHX/8pJO5WXO1sGvSQEUOh/qEG3G2AloHjJ6DWUa425H304v+2aS92jBt3xMQomJjduz5i+6mjjGIU1zaIuvUIyT0gM2qsJJRuF479ra3taMu+ljeC0jI1t5I6AGgkIpVw6OPnvJqRHUHRUUAGKPjF7yCbYInBTYFJgrkWU7jb93yR3ftrO+rZkVfb0luh8skhUItoZcNHl9JaMRVE9l5f1jqhe02pM6GOpUbIPGyAnvt7K4inCW9EA0CcDWmHs6qoV2GrZE3NBF10qWkeGnEqi7tA/4nUAs4CDC20lQNF1IAa1kwEg1ZNBTYQbuPKpU3A+A+2etAGrWNE0gkl373znBjzcfD+fbvepNYRR4MPTIgEg5moU0KnDPcxfIGbFH6Hf+dcuyPF0AjlV979tK7D6LeX5teHRlVUbI8n1bt6GZR1cblprZjUxgegynhYgUw/IwulcTM3MaKivb7IAXThR8kllpGEiLe1/rgz8c4W74+QlRs6U3N6nzBnQijuDAM59TBtdICFSScs40VDFrF+p0yXzv60oWQRo13v0wT5W2QrPYE3zQnB+7qZhsxDcjbkwPLBIXTcIsuDsO1SHgdKxwhNxhsChL6wnOoixx77WfdiRXXSCDiyLQRoDMq4hqo1NDyB2wH7z3xpkeHISEngBmVO3vzR45+J6yL4TEO5U7CkiekJJAG2d6BuojS6B/7vSBc5xSF0e5y4WgSAJYt2RtAaCBjIxl0zsTQeX9cL8PqVPSBimSVAY0OfvDA13D2yh/C8X0YXJWBYcivDcaBn/ZZM7YP7Et2bPAQIZNSK2CahOuBABJTObBcPUL004Dbd5NfsgEyoTwdqsvmAOXzTxG50d8XvRtUyDGm0OSEbDKmjMC7Br8WOhtFN3DXSdzc3Vtsl0RgHcJ/HJzvGrequNM+IWwIWMnYOOBIvFBc90BvocUGCvdj2g2lmzhqX/7dE5AvEg1+XxCiyHi42wHeI+PDdReEM+HX8uMkylEbD+NgmEywEfj31JVpz6NRGRsD5Cllx/M66XhyAzlB2AYw21WBQGAN/L09QVZ+PJQf9Y5pNJusMB8/nX0dzSpPAiAP3NokfSHZJgUoo5STkCgL58VwE0rv3dIWFbnVkMaHWQsHN2diXUAOPfmUjzyKnacTDRcvqZ3cRcX5p50Wvox4oM+859Eq+f20G0o3cUjjgt/9AeNg45XeEqCe9dX5u148eWU/gHgNyVX3aKqMe8G/L5FOXTkRGLZn2hgPSVbGbwn2yLPBo6XlQfiy7evAMuFvUgGKxm+YxWw59IJDNtFkACTB5cBytR2hmTAka9ITj3YEOFdSF/iZqVgliye9spoLNODGDj9Ki9FQmnUPP9o+sWd8/MXGnzj2jJOI11Tsee+ehx+tRdhHOlLuuiTWFvkh6ubZ0OFHazEaSrPu4UdLCurYgwuDHhjtCKdWwUmFIPjAMgt+k7tBD7qaAilUcBrOt1AkRF1DTKHt0ZkaSVOxh8zS08HDD+4QJEi+7uEHHfDYU59QNBO4wfW6hiQC86eE4tqrXOALfLiTRIA0+BERqHslo6uV1X3QAdF4Ujg0UJeQ/PO9mm8DcQ4KgBNhAE90Dg8LqDRpE3t7ATWCu6pxNy7MaIKwkq4nNL7OdviiSTQU3h6Hn91eaChuaw8/6aTDlwenS+REOF7zPZBaz67u4cfHp6qJyfNOU5aWwpULaOTCI5xHSpojAbnj88nOQ1jyaSmOCRmxO3zxyT7QkGEm+/BFk2govD0OP7u90FDc1h6Jhg8HPu3b5z7ubY06ecunu3DgU1Y8audVISyC69rgNx+OHDjCeN2PjxP+GF8+XQUknggeMORVV1YlratFVc0l3ufL/KvJA43+vnfSh1/4UoXixJnL1Bql33FTopzcmHfFf6qwsqHSD7gJ+PYGVJic9fP/PCSAtgA/2GJa9YSuMfiNFJKub288vrOfO/ffg5x1X/TmVVsLqWPlCSOaQRkNQnTGucvlsElPq6DBtFKS0WOHWnT0OmfsTStDodAGPxkJvwySlL0rnRMJwkI5jZcvfczd/u1lSrQ021HTXErqb4rYkQCl8U5HWGrf46fqQvyYdQLCir14cRGxq48h8eowUZmDD/uxtjpqFaKXF/zLqODxqhDL6lnNcvt9Fzz/78sSuolNubeIFS8aLqLbC4WWFiMctAl3tUbG2jKCwwC1w4SeWeOy8OcZ17yR+CiIbHyYP64KN+Y8O4xuXThIhPKiMKRvdv61+UE5WbwmTkJZBs/oHVXy+5VZ435UnJ5emPhuYL3GJC+0AeS7fvfdV0sk0YXvdGOLXx7CyzcPpqG0w4TLB1O7qhcQVReVuBEdv/wtuw38wfWDlFgkRLgarBFaaCfRQ+sFVVcorvWdkjtwhXribctZ4QhZhvaQv61RV0bjv9c8yjfPv4zWbM9x9UyXCgerKykAhXU+wlKAsAJJJCysrFrDfez4C5gTe4wbVYWUqXH/SaqszA4FU5wwj2bEwoVzSPdRf41c+I8pIKcOclr2O3dcYG+a9/NgdOsxcSW9Sm63Are0plL9+/F/BoN0jYYyNxIl/YrwLZ98ieG+QcuPVvBVM4805/zzruDWOZfGtLxq3F0BYrSwNULCQsRFIL2aRbJ3UD19NY/kLKZm1UKiBjdUDDmppHDEldG6DUre1gok0gJQ8fqdWU7AHMCrd50qyrecTys2HaXzKH72i7hUI7g7Bn73wNvoMqFl7xe/hUOFS6hrEQXOVcZIXEkjNK//XJpe8LarhWeEc/JWkpP/kviSeaclrbr6Nf59xWPutkXgYRWDh5We8rAQHmEZjDOlmvWFIaEgP0nWkBArK2FIsb+PvFhY1U9SoyqHMxVrMWHcHQbswBnuRuDGCc/p++vQrV89BPIBeXqEZb527SR304KfatUbR5tahgOE0SZr6rAJYs0Q7ggSzNrOQpmXhG+f+4UM8wzaI6wV0442P3/8TnXDp983g/mQP4f8W2lSHL/bYIMEcrUgAc8xrnQdOov2PuYl7dTfTQV9VIMM2HBaNTz00/Dq+pt3C9Vlr99qb5hzuW6Wd7OJSoQaEbg1DsaErDCmNyz1e656wEE6yiIdLpQJN010GLGjRBcmMdN6bND6HvuidtwvnqBd+qKnmrCldhnitgZ+/UrCij15xuOiYv2lilmZ6bAQENbuPdM6GlgJnWbS3atpAk2T6Dn+tWQDiFSAZ4V7O0HzVDnuhwS9K5i5f96eh8xHh7w1rtg1RHQb+bra//gPwYiQrGRjlULKfZsYUDvIyPBerfUywv1YXqJAY8U9oXAPLrn7wt5wBH4vVoH4WtvoCO9VA1zoaZwHM+DIwbRD9vbvTrTnPPOo8ddh/+Xbvj4a9FA7qe2L0mRgg4QDP8nlQqFC1rRfX0z+d8N71sqPbhSOXYgfveBqWDKUt1EgV+EG3EAON2WH27At73HgdbnbKW4miPFdqBTISou4ViCPEKOqyF4y5c7Ycye/68x95hwQAztjGAnP7HQT8iBX7fDYrdqmCwf374L6bYioOxj45YTkS4FAKYAewGqDNBBJVGBSZVOAFrC79P7ybFKe4m+7Htj7wv+yMQrqaOm7aDjtJe3MBxbJ/BvQixQM75P34nlD6Tbx8FB7Dv8kru0F6c4lKKMt8peA5oKQuofLkBpTVE3T9FzweE+JPXPeI/bUn50GDT0IsXgLSAvJwolvnNfXeOasu+x5L/wROqYjFFVPlyt9vAYLwLJIw/TuajK8e7z75ddJwLIVpmh6OnHdkeZHv/9T/OVL7uDL3i/ET4NBZCRQv+ydC0ySNJRDOo1YnuQAdYj/YY9RBb/72fC1vQHioFoY2IlRrldEd3aKyuOy8YEhSfurbVH+b3seaBqUaOBECCvGlS5D39T19HnQguTnsVAaKWBdyCu77987zeYckH+CeOAEXA0Y+zXSoOSSY2lOCBmndfnveS8+hIPkmcYdqrsKo3pYxMdZy6f9LP7aNaNlrhDclAafiIN65Eum9SMf3neDKFl5Q0S1+wmqgm+kwxgU2yZ6SvtPrymQZRAcmjsTuBc9ECINE2Mo37r4J8aMv17H3/hJL5DH85Y7IxjueYMuNKBNNNIKgDLBbaVlUEVWUmVBV5PKoTFzq7YHsirqPQ1OMsDWUDlgdnDiNct2BuYDWUKrgjNFXc/GXfUsnfR8hR+MXX+HyOGBogMl1EaGhC2Bp0fkIU+nicMP3gvIIUgiAoZZDlXdmJotwsaWE0npmh8YX/9ngK+P/ZowxgMwPvvxAvPbV2/mO5ZfF3KrCqNKlgODRI4PDNqKqPaER1wuNHzKY2qWHTKKe4myDTfHdy77sZj+VGbH1mnjQFKvS/4gN+5mq/odUvIg8/feJawGa2nNU/DWA2pR2hs4zsIxwpXcrnXx6yqvowE5g5rqtAX4u24Da+rh3dwMgBrwoxbQ629Xeo99XXvj+7gZnY26AOAQqFU6aUjGPQ+/rLLobd79I3HIPPADMvj+vdwCZr/ZoDTAKwoRLjdIOowNdl7kfvrg6TJsP14K6EzaVNXHf862dy6/2V0x7RqVmNkxlulSx8Y5qmYNK6EAtbrCc//yfgFqZQTyMwJ5tubG80nJ6qviOz+/nU+7RW7xlEx7TyBBniCLQhgLgkCeh5Vs4JCQCL4D5DOhF0seQAq0X6hNxqgaUnseLfezTiguWYAeEZ+SMeLaBA5oVjaTe6A3+bDkgZpuKtD4IVOm4AQaU5cELn7qSXo/brvTRoYMGTQsa/3DKyvILssOOmhsSNhMgDJJyK1h4NnQoLWL6UaJopnlqsINBb/ZJ6cx90MAOLHtsoAIO2V5hLvjBRf98DqSUkN6woaHhAYJZ2hG5VnW/Jd+SrRImk2DMN6Fsu2vZCANGKgL8jkCH8LgHuMMBne46SR6TvgtR/nxDfzABxDnfqobPUbiWpqlpeHey4V81UfX25kDLxBbt4bR5rEcftSkAoqhC9eKqAx1Cv/jQ9ukACRBjgD7wO5tB4w8EpvzJwdeVwUyyS43nYV7JH1DQQkapFRPU0NpGUQLpQOVppOmHAocehjPM4jQ08GQGRgylrAJYCqHBk1MPWsZG3DCmyyStwUbHAa1BYEzRd1L3oYOLIMGZQinZVAlkKYQNfGdi+YDOASKj1/cApsP5aw1h37vt3b/039h9574R97/1Cd5r2On8XD+5rBbxTRh4YQ43LCfsjJws3DITNlA69M/jfWvNkRWmJwcQZgvnDtKLP3fnXowEpbPo9HwkDz2ASRQr6HYSsCuVCNOuRImNSRIbKKqjIQUTsKimuBHJXSnCtq2y4DUcPnu/h1TDoTHVOA/rZs7658/t+Y/Oggvg7xt10G1EDJ/AUWLV0ARbXBt0ARbbX4tglQEZk1VTuMvf/8v7tbFk1Qn1seVbarj9QS5SgrHr+YAgRazo66cGDzz/mUyzDO4pGjKePH8IcSMny3i0QzBmA2WhLyzfwVRFXpQw2Fa2OVUKeIly37EGLgE+7kV9YD/UPwmX1bPh0K3zfkLtN4Sn7Bq1+v4xizXQZmTb7zY3TT3p1rV5mNMLd2BIdNe67Cw8SvEpZyqBrDRfBrOfpco+O38fbQpmZdgOASjekY517Q3wj/632YMqps/X/PRKHPWP+9U13/2AzOY50CaUI31C4r5MyiTqmvEDhV8Hrrty0shgiFiW4LW1vUZbNPnuc6q6X1JrGosN8ovUIkowPUG+wIQiau6cYXrWcU0p/cLoRve/4UfVA8gKxIgj895pr9Y+MJtSunqm209g0uy2EPOukCZ0YdirsGCMCCK0XCcBDJWCUVbTRyrRBG8gigMOnoaAObMYaqaD0O9/sKoHBQklm6Bk+QqAXyZHwcv+8wHQqlqVhFRdOxfAwOP/xc74a7NCbn9aB0GrFsA/EABjIqi6F8P+19EY4fHBO5lD+I0WpJ2hOdyu1QLRqkx58nb3bnPXadEi4dijwWG4MfqOKA8+Kkm/6s51fpxt56qnXLPfFBcp/5qzv4AsuvG5BuvdJe8/QQLhLDbxRnNBvt0abgQEHBrqJ3Z6yua0fM3oWveavCrKf61phMW6A8/4cWVYAUN5/wrdPs8+THR1gBkwHVMTScsYVNNB79Ez/wkdMeCM+Be+R2NugC3oovxxIm/FmXrJ+nCLjBp419qgY5NqB4J20RPeyPys8WX+kG18PUEWQFhPXPWzbx8091avKTIUkMO+DB76SkBWRfwDyNQHKJE4fY1NKPrPKXvhNlk3M1f6zk9t0C0KkgX7RM7k2yx9due9ldPHeWum3Usj1cdDR5cX4WIsCunf5CTGm7qmBdIKRTHZCKct1nN7n534Lr3X2uo3jsCmC/mieWyilcNc5465dWwygcn7SMUyA34PwWXVtEqwSEV26hwa+TwtEGVtj8SbrlfNToPRbLhN8l7dLUexjNnjhdbvr4JDADIyp9UbkTHvvap5XDwL/q/FPjRm/O8ELlmqHVGKzsoqHY45bYph5cdj0TBcdiPn56RjQMXTWpwqHhAQXcGb/z0AaKnz8TOa/c9ewM1gm1aY2An3M0Hsgv5QRKQntQngMeEKBJl6yaE7ZIiW4lAX+0NsRsF+kQ44rSMSpbb9wPttHt+Er5t3vWBcx54MZBbtATSxD3l5TATf+EoZT1GLApc9MRz4Z8t/ZFyzLV3ssyeHztmLI6SYDk8J2FvYGMEhTCuRXg4vqmnG6s4SVRs7AtpYvxkzGV5Sl+4kNFda7OEcFXPkUme04ACedXNTMZdd5twrBqvQTWu2PYG5usNA4A6LSMbTjsFYaHhN/OQPbfYsbKv4PZ5esXqESKQBm4CbfSROVQEsBT8b9Y4tGj0FIWHPoXGm3g1qe2e4GJHL1dMyHLJCeqmHvL+VkJWr8+b8tQrm9y+BX6lNw0F3kwDaV/HtdwqxTVwXNZIQwGDYQq0dIsIowKfZIUak1d9/cZzQL3DbOwMwG3a17wVvikQ5HGIwovVUZf/MZZR+CN99A1zUDY4Elve7Kk7/Buvy21pQqffO50POP7H2uEX/p7EKyzwFiFH8LcabVtwmbvCRi/GsY41pv5qwu6A5GB18WwmKjYUEJdrXE4dtIkJtACQr/TswJkO5RhM63/WFhrMqsbXKijfd6/WrsDnldgZudBhGVWFZPXniVneZGlKAnu6ph7+LZJgYm9cfyav2HIhV6Hjlwpv3FbB4uVXBxlTqrTuw/4ZuPy59btD2w2o16Ye7YaE3vxfmZeS379EBDNLqWuCBtAha0wEZB4Ili9cy00fauHXCU5ea86GWROFE+/rMjApt/HX0fAT92G7ghlqxjql34SHAz3GPu2/04oCoHxYkehRyfnExOGHYb3XVnTk9D/usDP7P6cOOu1PlmDFYWpQaGMyrGFw6qCtxHcN5TuWjEEC9OWXpOhH6jAEsxzGzXgXouC7XrKI+5C9fYF1DErARbc1jHTtXUyZXkkJg24A9Z08eBoBCzCjXY2KNS1/LJUE+EYFNgbifzP5SBLbdZpuVXa3lCB6T40aHD7Kx8+iOi6vId0Of0cdfAquaLcwPUzLj9Y2gPQYPnaXp3Iogw2vKUe7GWuDjZFLhgdX2wuCzBvIH8KEC/oDhzaYhmQh58R8WeWNkLYi1n0+hMcrBgWIo7lUg8waXjIATYIzx1DiSno1Tct9yzrxty/QUZMqIQ2MD8nu1THVom4YHv49JP20u4sDp//mGZZd9G6MBKpxRxLpTTcAEJhxpvEQgVGkHe9vrZ972O6gjkeP6m2MlW3sBl2CLmfgksVXuJxBVj8QlhaswCFHjCisArSO3RmqJzmSebnCaJ5RES/rxnauO6AIKwEwVt2d/8KVwoqPlZUMHSRUd4NGh6EQx2MQRVtKjrnhKdL35MT2I+1gqDDul89ipZz77bmbEqc52DOhRNp+PtjIpRW4FZtyiVGRSxSc6gK+bGQoTYHXcFcFpkUq4c8aJAsvxMtKfPmQ7mxeMAb+yIUOGq42PLzE/hvCiE4MQrO6zyB9x76R0W0gPp3F4T2SUIP3NYZEfLyfdhm2gw457WUayvxSw+cMPgk3CJwW8eZFCsmy/42S15KFzasZr9zcA6QJQKP0LyYDoC/ZfxFHhHMrPEkCWZW43xPFSsXKSwbQeNEuqcJEdXFPumt5YhI1OfI0A9jg/MZC4/P+M4Zv/ebcCDVzLSUNGEIOVxoGZSIgDArDxh1KVs8PI0d+D70rWd7mNpL9AFskziNr8E9389UbjrDfvGWc/dq142KvXnNs7NUb6h0WHpNvHGdPvuFY+5Urj+VfPtNFzJjR6FO1ZkF213sBr6EOcQiUR6K7hgXsqmyX4pOpRggTel4GThgnrIZowa1wr3wfFutChgPK1n6tOVsXjxJUCbt42TP8eoA+BTsNJD9mkIBLwrlvhc96cIEf3GLv0r9PZhg65TczqZ423VTSTcYthvyM1/cCyOcCAUNN5fFt3xyOl1AnMqzjIGWrslyVx8u7U4YeljThhuuh3QFjAqw3wW2SVrDLkySrsEIwFvO+7ppENsW1fKpGec3ObrRqg/SwklBhLcfTp6TxBU/fCeTf1XCxfjkw2b4qWqEqjmTU4OeBaz54Ca9Ag2vz7UagAeDqRzjjYRHd9X176VuzrW9f+9BaOuVDLo+36h0Q/qH13TsfmN++9bH59avTza2LziBHpEcwLZCtxQbiMfHuDihBBljHcMi5v/iLF/9YcH4id2EkTXDY2pj+YAiHCxoVvZgVDF6NVxKyJdJSi9eqomT5QLgQAtLCCHunhR4PspYV56zLYZ9xPfwt3o9poVx+rBYB74d0JNFrRSO/pjl9ZjM7hrNt4Ec1RFrgbeNL2Jxn8Yqt/erqGs7b1CYaAuYBkHJpWV1CpLqkK1zSYRgrTVlG6miA7+1lj69gqDu8Ck7PLwW7qJYSQQT8SQpQX7gC2azpytVIrn+1QyqrpUCjwkoGI0u3eo05i2xbOhGUGJbzJfhJjQaAxgq14Gp2JY1Fipbz3P7vslBorW+g7TZnBEoE9aqaEohE9nUwPLRwuh6KBEggrDElqJJKbyjZYqAXI0+AaPzPyiOwrIB8/vVrpxiPn/wC3zjvRmFV97BYECp9X5vFKVRjLtyvbtCPuvQr/yJmUSun3nN0mrDjPeCSJi8nRKgH6MEBxLU4ze33BR1ydmI75gbitgiyLpXjbl1LQ9kLcPtoSLrh14HAKrB1QpetEivaVWxdjst7pI5keAcilNctVxgVBbjWxHNikkULkD14WGAlttJl0E7ZoFhWv1LQVQ2+59Vm1dRM4HgQOzt8/Ks50YgIZAC7iwNhLZasSfs/Vwxwln1wI/BBBlhY4nIjgDDfz2bBjNfDE372obwMaG/jxMSxs9zvAd6B9/VMBr5O64B1i0sQXNcl3KgeEH1k7APxvx/5u+gjRz8Qe3DE0/G/DH469sFv/uCUb7wQuqtuTD4zbVwNEMJxb/EoCaMiF9JBpybWrNW7SQlFMki8IlOBRic9rAbSRHV7uYGUoZyloaN+gPNhiMYFaB5kOjS7z07GxCrOAvjYQ04l7wmkBiQs8LGIcIxMy6zGL/NIO+kgyNYPbmHAVdO6CccErxq8T1Rfo55u+wPZHUjLpKHcbVIZovvhJXClCskUpZOxkgRox0LFtTVKsDvUqexhAB1ZaU0GGhMSjNi6Is+t2XEaqdw8HoYUHOSGJg//NwD0riAAtzymbnr3+SKt64es39idkBYk1THDX8hrn0BvSM73yAOfg7SF1w1ODGrGMXuQaMnN3Ky5k8Qrb1OsqutCvOb8sF0+mjmxdNyKmlN827Zx/RGqCnx/j4Zz5rC8/p+A3mp3svCjeXUT0NOIbQRxpsFvi3sD74MfquqmqootcJ7w/tqgzBIyHZDNELa501YjYNzQFaA31Uge0F3gj04DFIfhCdtvpABtCk9TlZvCTryqD3RZClZZkgGjAsnvtsjI3y6VoRYOK4aBc5XcYjOJ5OBXIHdxoZpj97SXfZDvhXRIZbUY1ozfnUSMqks0aYLYuPclLoRBDNe2a5R+JzwdOucP8p1JQIfpHXvLfR2+2cK/3v9tCQbDPOYaIebEI8yO6a7jkCgPiJia5YL34UJPil1Ag7lKsgKBGHhXNRaJs6werwSufnOOH7yn/sBV0QOQEE5e4X9oW/UAV7DC0J8hTAvEhG3g6za1pNfWEMKNskBaFH69ojSgXJQJAqX6QZK2edDRTMS/fTeNVJcMQGvw1mChnpIDtAVgLKhNZrp9x3pDQlDPLmhBNXDRY35ZkUkCqIjjqmAr2odtmNnFv9qpgL257MFlfYoiZ/uyc0LRTUfYKowGhdjrXboEwN3nuO8kGKzJcoq+1LYseZvm9MO1PpBUG65obwNAAdrFBrAxukzjiQPqGtepQbXboLeG56z8RuyCfcJQ0KY8Wmqpw89/iA+7ZApUgvwgRYP6Ewn/oMHqACRKCTXGIHunlfN0+wM6jhyfxkB+HmM1CimZ6PBtqGR+bNOCdFG1fbBgKvrWcK2jxfAg8wY2wOE8pWpNkAZ9wqK0BhyvUoeGQI1yi2m8nBxgB4uLAc2qPva2pV39q52rMcsxvdcTx58583LhGBNsF9xWudhnX2A0pEAU7pSyMdf+nd7813Zcc9Uw0PpAeN6EA0kCC4tLB0hiu9O2AKTMag+gCunV7QOga6q4cSVil2MLLlNHXfEbJ5j/WPiYy7fug+xd1bTiUAYHCgIZoMe4JzCASdeMGzVpPBjCOaOEV9PmdcJtksGN6nTcP8vjAPlPPaAuMFAAiQvFrVuuvSO3IVCP+IPn7q4VEVKzvT8Mk8G7gcvSEJIAsBCcV49yVQg9Ugz1XC3fiZKBgWCxxYI1ci2Wr86OBmSL2qGc6cAE5T1I9bZu8jo2noScSQbIIUke5TFXf3aUKF59pmJVd7dYCHTW+Jor+VTQjdGoCFaywqHTAuNunEXISHx8jg2u3YYhewJoFfw8B3yVxg+F2ww9HiZw8z58AcKlWVl+Am2A/XkXHrC6KdFBNWHmEBEp2GrkH/Gi2m3Y9frAC19MP+/PO9EuvLj1IK9hmGWYNTSYDqSFV1HF9U0IyQHCPD+MOwr4aT3hVH52vg0hM4V6TmPBSDedx/BTTLLSIaCeQJ43A6JIClUMTcnAfqKjbAMlkvmTUHp3HtvVG7oJNBe44F3ueIBjwB3CFL2KZRTuwCuoGdmj0IzCUhrM2EFxh0kwURAxKVJijyuYRkI8GuSO2xMqOmFA9a0tefD0Urw04s544HrimsPll0uhsvc0wFrgHWAN4GDj5O4Cdfik/wO3wv98cMcCn0IJ6BCEosNAquGDKwEID3CiBEHeoCo/4dVqF8tTjfTX5KtKDasKgYSGj7KJcC0rlL84ZouHlHDubwIjJz0cvPb9N9nhJ8uHFD7Z19Nh3b9do7SSBDN2Qa8AGUJ6DWUJBoe9BpwwWrZxhDHr75m1IW0Dr4Nb/nY36jpDvRFM4+0Ly+0IhTA9VE4DBWVQng7rzBCgikwlkN4n6ER1GIpBVUj3t6100WzITlPVy1heP9zSx6NyPKFdDy8hoawt0LPCHyhf0mSUPgD0jyCZ2kNUb+/tX5YG6p8nBYkGAtCMr14YzbcsukBRWIZFdYIfMPCj7QW4i2uuwQwlrZSGsqfrx8q3/2VZ9mxw7QU5zMD37RRtFQ1lTKbBzP/RUNY7DR7BzHcYHG4gcyoLZU5T9eBGEdx7/6rmQRaTA13Z0ApMVKK83BCkTvB/zmla7vrQtW/+KXDTjBfYmBu/Rb3BIZ/ONqa7hG6tnWtjUJaNcAGMSRJWA/HhErr2is749qUT1A1f9dgd0CaQ6ViL3hrEa3aOcfb1fT8sE4xwHNAPCWdtI9nZ1XgZy9MBdiJ1JlZN7wbe5gD8kC3I06FkuRegzAz0AQ7MLrXbiI14qbaRsT5jdlItvFmuxUoiWXkQ3HUEbgTVzf32jcH+xWQLhZAymK9c3VvsWHYzEXa2A30lElJj0snhD/RUuMKZZvd+J3je36f6QbLR+eftCpQP65UyLcb0tLfCP100KXTnwotCdyxo+Lhz4YWhO+ZdHPnpwvNDv1pzrnra7z5mhSOimBbI3GwjxqGO3AmEKjYQ9naWlr+YcBsuIIk2oAPgKfQEqaIG+c7lZ9pznjsXGm3C85H7s/vnjUHWhpPeD8ayvZZDenHpsTWgb2A/aANQFXqIqpUbj3LjVaO4EBHMA4nRj9Yi+ESDDpwuilccTau2jRSaXNqEc3d7WwwMFRl4YIyp5TS7aLUvQ0fZvczHXfFBD27UDHZx3RpkL0OSBgaDUlyFxUtZ98M9wgKFSKG0IefuAEd1oyL3bkaFNtYEOwBcUBeGhcSO93RXfjw0cdX/TQpATbKhgAWlC9eZKDbPu4Dq6RqM89GNb9Cw/cYoqB1TrMxe67lrvs16j5HLGNCQ8bdDIJ0rrE4pjryE+WN5mnh4N7UU6LFjT0mZStO6rFWHn/dX4jpVKiQLaQNn+EL58OaWQKvgb4DGNXvl9N/Fnph4sheGk+hNa8S5x19ksV7jFgrCo3LYLs26YYAMUB+ccLPmIuiQxvuXd8/xNhP+fXK6xZx65zlgM6eoThxyUEDvjaTJqFA8PRWzPuO/8a+2KP/mAvWKv87mhd1JrHSQwBfPgVgT9pIMgAUoRMV9xHhZvM9xcntu7OVlw4HfXdwxtqDLir0OiJk8SbFDZjp0wrFCd9e6IVj5gNY3nNZBEqb53HmjeOnKq3RVfqoN2b5RmVBohRKmC5PQgsHPi+N/vBCvQ3la1XO3BtyVLznKBtXSxtgigMekK0QR8VJbHfmTj9W+414D77RC5QZY4d4fbEh4IELRXNWJ9iDxmhviL191kgzE4H1D1gkdcIatDZvwFXgspRQ6YuxY9iRHhJcXZ7gbqSjfMJ7vXHop3/LNQKg+bMT4bmeDyy0agq9Xb5qFUpuXrh/iLnv/R251yTFyt9PGOjeUiwtF0fBWvl0/7obE6v12R1074GbVAMWs6IbznOg4QMD+dN0uQDXi8NgSQag3tjVMSO2kuzQWUK6luOZmS8+sgjEsXJE122hjbE8gYeJLoCFqMWJFexHD6JNQal3ldhQgTzl845zn85qSM3jltrEmw9dCcCTYsDzQOUmFu47N7fSei5Ts/lPTD79UThZjMP425/BSbQPsbi61+mzKIe9oDcD0cb0ydSxGc3Iq6VHffwKofAkO/bARN2RrUregeK4EiYgWn8CLl14hVk7H7YPlUKkxubCu/FNBMwdsIFlF35osUKNw/GYEZrU3ICHIi/GgChFqis+OvX7Dnfh1aEgLd0SVT3PhQI9Lel0NHDIMk8L4KIOxYspg87Wrf0nMmuNDKgyw9rGCH+4C78qiMRoxSCBjKaWhdZguhGBv3aDMbQE/D2kVIh7vCz99dB4D+tb2/WSkvYGKAh5ytHA50UO4G4escxQUfj0lulq4hKV3Xc8dy7efJMkL2eK8C7gDIIUosBa/OpLMvC/Ry3WoUL5uZJ7m69edR6yaMyPMgtan7LNCoX2CBeM0jVui9h//1M5YdFVtEBhgcw//3tZjty8j02worz0PGbsNgO4oYRo27GDgiEuWKDm9p3IW3hIiBuqzwXyACRhXdBe/REPiu84wZv/rBnzRHIO8GA0jUW8Al/Y/Ybqg2nqdWHBhH4sxOacGDfEIs3NIxcbLzC8fv8V8+bKjOBcBXxe1Q+QGjkQYx+8Lxl696lhn1r9ucUvWXK4rahqwkLTnRgFkpoO3SYNZ3yqFR832r3bUPKfUpTP/KZx+6Yk7ZWDD69iWthveVAr4VdjBBLK2qDlF2/wg3EJbKkQyrFI4tJqlF6wAZgM2gwsdo6yGARZnext1ZvM1M8eKxWVNdsvbCgkiBx25PFrana/57MKAVX5YXEkD43akzhoCKBxcBoc5VLFoKHuhev5jLxVd8rB8Rw0NWkZKCoAX/AaL9d7UxtDUePsGtADUpvdemKzLwI0fvyKCaR9xbMi+rhsC2KNiKOk8RMwCd93nV/NP/ngmWTg1iHIBGq0HgJQ7eMYfpsPpYjkls48dIHDuDFxiGiUh4MhAGtky9zZRU/KA9eZ1p4gZ9+bx1+7AfePxoxn1ZMW/8frWKdeHxYwH86zZ950rStb+Obzlq5/gIlETBwzgs8j0GwRcxnk7kFYE0mbp338qQVgdBWmT9tpZR4AH3NvFzynIdWtJBK4A4zahoZx1tM9x2/2r0sOqRWD4ORUkq/sSwV2wAvQR4EgWwAjkAlJCsviWhUfTQlfu3IANfk+DaU/IRgE/5v/uuhEq8QjccQAcU+hJGzM+AJCCLqA3V4LL9Qm3PA2WGvcNXYdDfiGmmcdejaRZkLL6nKN4deqnWfvFmiYcrdS5rzAvHdkaQLdb9d4j37JyB8/R7CpgUNbIPlEAIJK4CBCiR/LMOc/80Sr+pu5HR/ciLaw3WXdC4GYNxVrRMe8b6UVLVLsSXF/8sG1CIfWB9YpLVKAFcFdLd+2tiya6S6b+N/7th69bIf1me8PckZBmARwBTBsyD4lYrNBe+f4xuTT9ttii/06xl777LC9ePT6m58vyIFn5ye8FDAdBOLOizMrsvYRpgU9A3sTL8PtwydoGvp5QhyrfsfRwbkW7u/jR3Ebm2joMArpWMAXwiNeo/c/emriaMF70tFDocOzD350hZv/zNS0YUWzwEyiuuWulqbYYwKcqcYltmcX6+X87Wzvy8kUgJz4lkvL6sdoFdXSi2Uv+d4T19q2vMEoGNLZNSX3gfI1DuBosoWldvhNGTRTf4ARtg3ns92YJjIQvfUL+CnViltpn9P36pBcTk/ZYI03+LiECeh+cccOvmW6kangpJN5gvFrgDWA1MKTVaChru83Cf8m48YPaj9vCj8y/6d8ldKimB4gdyPo0ePv8s0G50uOEtMKxJ06+XOxY+i+ihXzvB+5ACfYAzgvCDTB2iXFWMHAKS8/9RfCqd1YJcS80rvsa9BghfVmPgFzj8RNv1natuM9UwjjBjZWxVx51gXJjPAVqzuXcBGqpAAEqCa68DmVUEKZbwjaC3KjOpsKEYSrLAL1mK0zR5E7HMoN95IEahjgoIBKp3feUO0In/fZl1mPoroTcfsx2gV+PCCqK1w+PPT3xmRC1jo6TMLR77+FMMoB6h7JT3Y0Sp8tRNwdumPY82gvqJMGisqIhTky1q1ZSPaNUfgYctx2ShpscQN5AGFBn3Enn2xaPF0tfz/CDOkKZXrlfuTSTz3kCV7T3lvsmsYY/IlAfSA4KEY6dwyu3jidWzdnCqDyDxCtPh98z8Xw/hxcnXnEGMytP47GK02k8nlfXwPzfJgNrE25SiWP3E2b1uXvlVf9IXDudGVUni3jViapdk9jqp8XY05D8RhlTug6eSbsMeUOxq6GLgjI2MjEuU4BCCDXA+K51Z7hx4/LoyqndKb0f66RBjwAbPeqNMbZLLTp8mp3df1rQrsR35MC29/0wXJINNBEXiBISD6iUdwmpYmCIuaOoWQ16KT9TcaInhlV+ZEil/SG8AJLVMD6WYV9khc1KKApXqUvBqyFO/rCpSo8j3/fJCu9rXLC2A/KCIDPvY+Y3L42HP7tguwe0K1HuC16FwP8wHLS0rErXqtmAZJUIlpWMQicag1m8cSfJ6rbKFcLy3ivcu9fqMEBvintxC0VV+ZZvTjS/fS3xRlu7yuQ3JNSJZjp8jLtz+feIFlRs8BOIfNu+aYDGpzDuaPi5KrBKaDryqHve2EGYC7/eAR6FyRzL9ozLQ5Nl2BPQB2D++5MHhmAWtFSLuo6J+cNtdovz3AdkmoEL/rmBDT71GVcNb3KBXkDz2OL3qmMkALgByEbjAWEHSdXWK8js5y6CetJBN/JJnh91T8jr2jn/WMIGTHzc0DLWCCgXw/i4W8Q+gJ02yEM5U7mthNw4CQkDRku4Epy6BpiDQwyuELzuKGEXd5+Q98DhJ9EgMB6+t+m4cEsg8g098pJHAif+bJ0fXLeu2xMyD2HVBMjaWSeA0DkO9GlQXhmYHKDagMwdGN9ldl1J1ZBczoB1izqp2ytJBacVFppK/qBv5epg+VSjsd6uAyDdAlzxHFBF6brRoqYq8TK07DVlnPaBTNue9rMjRLzyh6pTk4tyIAVBQJPzBWoQaOgtPFz/F7KFTlvB6abaMre4Tpoqk4D84YBfyBfOcVGjn0SbAerRFa+/jkNLKzjr5S+UPuNeZ5SXKfj+2D68LOhIFVPPdMPGtt5i+/LLzOl/Pt0PlEsO/PNa+PaCnZARCPb9RBl+4aPgtW/kQFpoYnDLvssmKx3uh3xxqATt2dehBgdOY2EKuB4Uwn0nYF+oJWP87iLTV5Le458OHfuTT0E++95770U5293DQZEBUg4ro2c3t3jFSFBeGqcahCVx/gplAqkEt4XILPqG9T4u8RarlGkvwbZkjbdp9yPnQxdSg0MgrG0vpOOBPSrkD7arUM0qL2DhQnxtIrHXe7so1Tds7K2DfO2XJ4odiy90AuDYyUV0++419wTaOXoLLTlAkMSvNCCccEoYWGvQVJnAaPCAKuBSJ/7tbY+LL/bKdN9SO3jZPx+B0q5Ai4PMof2g6TYCx2ZxlkE0N3q0+9VTPxU81guuYisEcRslLUonXm2EznvwMdZ73BNwdaNmVzKiqjgJ32SSQJOspy/42w/aL2SZmOpoZgUTwZz1atHIZyOXvfQEyobH/ffL4W1HQMrMS1dl0GpjvLDNAikc288DpfYGVBE2QHCWuJrR5evguCvLEiH4T11DlBd6jp1kab1GLwLJoyowFmgR/t+H4bQzZHsVwsUlmtzYdXz83Z/384PaC7KyzNevO4M7xgUacUCAfX29pX0AmdXmhycOjBy8v5IDBwjbP20hGjahBJHAKaMsb6ty+KTnbTWyLORWwxWt0caL9YGDW+RUINUjY4+d/Ceybar3LUsI9NOsh7pkFqIZ/1AGnviAk9ZtZcQq1ghTwOQVIK7WdwoNAdMVFDxVkDdslmhudu8ltMuAewMjJ/3TjyLl8087DMZ792Q5G784HYbZulQ2NLikAbKWw2moIRgmRwlRF5PMonp77NcSVkJZ8OuSnqNW0XDGhjjH13Qc7E9knOQAxRKUKyFCdq0/lm74coh3vW0nBtGQ4ZDeFbSgAnfzwvN5TfFoC1+noDhmQN7uwAMbF9aJrD34VRoZIuFzNTlVjXW0RxqtOGSeSAaYLiSvgi8h89sTcg8HPx7eB+d7pSXvxYUyGEfGrpeWb3uyPoPn/f11Gkj/IMrSTMZN3DtKLg1o6MCMHCA18ArSSMXm02Of/vc6/sXd6TL9yZMb9QplPV/9omEecfartNvh98WyBn8U4jGmu1HpyCKxgD7BDOrL2RJAOji0lls/B3mNogqTGgVHTBG5fX4THDDuHTpsUvt85Xsf8PPz2o+gvUnxiglE0zVJBzx5HSPqHIbVBIY3Dk3vstou27YpIWdCP/UqFQuCv9BqTbXLoMVEDZQoHMbZicIlASCQbDJcCQjdLCsgtjECLCkfC4CG50drEySUY75y9SQSLz8+Qg0m11xxB5qcnKPosAOG5N45ziPiRD9upNcQbJtyCIe48AdOEOOxO52WHjJP79cz4kY8LIdChya3m4J4GB/kaCQtLAcckgVq00rYXKI+4beGdjvqfyySPzMkohAX0oZh6Z5pegfkLcuOpm7niC1f32StWX8y2EeATprU4CS8b/gQ9LqSNeySstClL7/Fhp75AHRML9la1np8OyHAYwp1HW8pIr5KCDbgkWQjBOZflXFAEoyP2zljMalrK0Eel6t1TS19DQ9mP6OOuOTB8JVvTGHjf17tz+E1nG77QbYbUEIeU9WjVau8QHqYIAcUuWE76wjgk1W0H+5GWf7gBSGnQu7Ii3YhwwF7NXgI9NbC9Dvxaxhrb1VwwzG/Z0wugH05DM8oGel+/PtjEhcbMsrmAtNINJj4Vy/14Ru/vFqhpLdBcMtoF18HQBLvuIN5v/I/+JV/1F81VVtmF1wsaFlMBYFlbD96qw/4B38VOMH0/ez2gipXRXv5o8Ul7qt3gFyJc1BoreyNIXTJU3Noeu5rMRGo0XFWBYuF9/t6qXtgseV6NS1MIsaOASRaer057RfH+kk1mBekBRUuCU1O+IdOvfeT4C9X36r0HPUkDAvnmLZTCuRjKhgNiFG4ONHuOyS1fLv7kEQlr+P/uEW9JGm5ph+6D8Ow3GKqhWewomP+EfrZd3fq43/yuUwLyQqIFc+TAXva3YN4rOIkv2hJc0oSgOqE+sQ3mNwo7TNmDj3pjr32YKtXodhw4QeNg3OjckD8kTEPhe2ys6M0DZmvXtyOBpgOV7nNXC1SRUKZT0Run/cLP6jVQKKSZf7i2XQruvU69+v//AxUF6ZaqIoIB6giGUXHDh23Q4EOxIoZtNfYK0OXvzTDC5E9DsrsRKf89By6aeEdonLLCSyQsU0QF7eRaLXAYDzgVXBFuFzHTfDUYOg6/YZP5mOYbyfewtWVnxwh5j57q7N+9tUskrcNKBT3A4HwOiKgB+HaKnjsKg1nfhL88aeXwb3guntpAWo9DPgb03X5Z3/rY25bfitfN+t6qkVqoLQuMAGUe++igaxwG/wCXXKjKpNkdH80fPNnf4Z0ylFX8NtoY/TLgnEkcfBotLv56f3nio1fTeI7V40SjhkE74PhF8mZogI9ojlghshOUhq4hkQFB3eFfM0I38UFxVE9FKO5/eapg097WTvpnveBcEsS+WFWdcvdUcD8E/nWPHrMdTRa9XdqV6fjE08IRM7YW8EdANQn1B8NMYvELLHcveK98zP6HrEG666uzHsJVzcw+sDwB4UZvZMRF2oc34dqx6dFTQFVwOeJkxiLzAjfueDH0JBWS0PBoDaofDFjhhrPd7qxDdMjxAGCDqZx+ZsEBFRFmH7eumNy0nv4FjbiSrmJXl3w5e+km5uW5LGaiojQ0pyADkOPNpC5Nn8G3kVItwKBjK1s3E8TC/hqIdavD4rtH+Ta29dkN5b/7rQUGkgP1ZDxP9+8v/rCuiBkVZZZuaqAqCFRVx8NIQDcamoxQQ2q612HVIsxV5WAb7iXvhqCTyJ4oEyUzLxPJyUlWXY4uy+xKo91K7YfI2p2DBXRXT0Usypdpw5yVi3QBC0agK4iUk0j2RtoZrelSk7veURN+9IsXbwuMmZCJR1wKy6kw8a3TwJtT/jllOTM4xX9jKfP+GWwfNU1MS1bTnt4sZIDYB2ugAyuojkkmPFu2p2LvgdKBpGlzLXtu47adyOh1PiLF1/Hd234uVK1sZ8Dxui9dpEcBkYIqvAgjzKDRTbpQ8/8h/69xx6S1+uQbGuRKLv/ZwoHIKSRT57MmjPcSjQMRMKW0BbE2o/yrMXTcnnZ2ixmVGVzwfKFHslSNF3DySpGYQDo2ha14hXMtUvcYLhcKRhUro++qowWHllaJ6290k8GEvYdf/Waq/nWRT8NVG8+zFAzcNzb6EvhHQFQpas7NYodzNmo9Bn3dPCS5/+U0FldfTVIPhDRc8vnv3CssfA/dwe2LzwvrueAm4VvuidN1zjSgX4UWJgqDg3lfG5f+85FWVlFZViwZBpBCgcP/EaCBxrVXjblh+MnknATU4yAF3DPrJgXoz72l15HwZcjgUDs7yOeFEbVFQyG2Z1h9CSYyiO8ksX0/Nn6aX/+rTbivE9BZpSpnt72LeSoH66gVPkGV79CifG5etIUjgAHkblMF0HGVVG1/YjIt++M5XyV3KvIL1yrgRXbGQ9fvL3QUNz2OPzsGkRD8fd1+Lc1CQ3d39TDT6JZQFuCQ84vAXDlvNxxNJGeHx4DNwW/El3p/9aS1R73oDdTm54fJalAOZzZTx1P4hVHRUiMeRv1JXmqB4DEKVgABFTWqUec+7V/eS+dNSaoHBKBtnfxePxbM5i3i3IbaxC9nOQp3jNBYclX4UXIWfPxpfHJf8iTV9sIvoF1usMXby80FLc9Dj+7BtFQ/H0d/m1NQkP3N/Xwk2gxIA0kGtc/wPwlESIh1SWlxCFJco97OtXUAsgjxIKnNOvb/14CxNDT5OCI8OSLCFrjzDWIoWWW0nDGtyBn7UflUGb/VKJBwpIFg0rBc63XYZuUvN5zhRWHAOSr5HpZuO5GUJVQLRhyN88/mykR3PNdjssTMqeQQnsA2wXamX8kSClxtAlJtgd8IsU2rVrp/YeKkpUn69TJchUdmnNy970ChQGnUK4AYZFQ3re0/8lL5XWQtSF97ktY6c+oY27YTLN6zFSoi8+xIX7d5yMdD8gdSgHKh4M5ZgYMDc8Xn/6hTyLY/00hhRR2w2sXM+9LI9+9dSnhIs915SqGTuABomhMUVUc1vFv+Kn3LvauN+wY7Yuw5A2scEQx+L+zuZ65S4D7iCupJSsmFb4EWoiQnSvPs9fPPsq7DlUBteCfp5DCIQ/fu5LEFC8uHeKs/nQSUfUgLjiWbygkEX4rFriNUkzNqYGWuyjCWGL/9gbJtFHCwkImGr9ZsXYtzes/X3DHpPiKRaNbf3QMYFQq/SyuhETIKunhxqsniO2LevsuZFJd3BRS6GSQbTi68JVuNLrj9EB0W2/GVCaYAo0o2Z2711SpHSc0p89XgeyeK/Bv4B35sEIG7oH9NW4ZHhl/aYz2GjeNcKeGIfF1Ah8GRID/BbdwMzXLOMWY/sAZflAKKaSwG7LhK18/P4JXrJtkKWH5CgOwggzsBGCuawuS3fNjbdx1ib3bG2WY/RGWdMvo4GuigT4nfEQUvVxR8IOU+JTEU0QygYvdHC2NhOPbBoht35wOzFwEzCxfek14hymkcKgC2gCup4Qf0YNb4pRQ1abBXAvjOJAl27tC/qD4dhLQCAuklRFufU77TJS7iwIanVvbJ2H5hYUfyungE9cpXQbNtYhWreC2vUkeFiYg8N1u7DJc5yjzxUmX4zWUWwamkMKhDdnwjSdPPU1Ei89ymVxPCVc6QfPAb7Lge5euHWeFwz4TJtuIl4FvGh0OIvbnYUn4pGWzgae8D2XdqlMbXzTtHKQgODVpkFDX7OFsXXSuse6LQYlCo9x+rBRSOGSAdl/bBuLlvUX1ttNYfNcAk4bBr0nuRHstwLfSFBDHdUzW59gp4WEXlfsh+0STCAsgC6lP/NnHlKnLXbnyneMeP0knLXRtcVm/jvxpRg8Ts/91lZj7aJofnEIKhypk24y/cetl3DbG6dQFjsBXcBqfH+ooyCVJ3GWOUIjQ0zboQy+YQUaeU/tlHP+3QeyXsHz3THorgJ0so+s8W8/cqXIDAjuJl8UdauE2XqoecTd8eaWzYclQX14ptx8rhRQOeiTsHs/5t+8MEhtmXawJp7vBwuBjJHdHhloAcSrcIpyqJWrXoZ/S7sNwZ1HZVhOyN4bmFEC+zc3GXDubhLLmqS6+PoWElXw+wF4Dd3mUzGpUdnPMyuvND34z0AttVhlTSOFAh9cgX/lJlrV48u0w5OqDe3QJfMGZdoLGiqCMaLi9GRHrlJGXT8FLTXUsmtSYfdaTE3jayMvnctv60mIRKL2rdIanhRIwNseF+CyUScX6Ly4T2749geNWud5TwxRppXDQA+0c7B3XTwadnLxxzqrpP2BMzeAMv83gdoo2AD4Ux736Y0oap8GMxdqRk77wg5qEJhfCVwQqxFIKhi4kuf3mMbsGZ5CAs/btxnUE0MvCX0EUHmJc5+WbLzOfu+gEGQgAKTtH75JCCu0H2Q6tFy4bYK/6+CaVkUy5gKGzOBUSitDdOKGBjCW0+1Gf+w6FHL3B+X7lbC7rykbPj7/tO5HZ613i4s6LyX23sC7k2hLB8Su8RER3HeuWrbmA71jcBURE7xCpNUVaKRyUwEaPDb5yy5Zc1yw5m1dsPsVRw/jleWwUncfucViKq68UbTY54aez/KtNIitEcwlLDgsjvUZuUx33UxHI2obbU6BCILdOweIgCxOK4oTwGwJO7DTro79cAZWJ5UyRVQoHJep2xNqsX54tjMrLAsJUCcUH+Z3D7JEf0NNjrsFMPbtYKPqX4W6HybVXgEYXiu6JZhEWsqDf+ImlRtaxotFvCztuyE84dZYnhgjXVQwlg4RErI+zbuZV1ppPRpCZM0H81FPDFA4u+PaMtu2aa788XGycNylcs/YwU8sCL0J+Or+T2DuIwWCkY0WJUjj8XX34Rd/gVZBfeoYyShPQXA+rFpHLny7V+57wb8isSpOfmCKd4nUdBD4NEdwVJgyNqaINcP73sweFPa/AC0uRVgoHD9Ce4ZDzy87bN90uHOsEi4SBCeQul50DIAkSJ9CSwtVIzOXsHX3Cbcv90CZ7V4hmE5avHPihNs0e8p3SdejHlkurcV0FLrf3oyUVko1QTjhTiBsQVrSr6cZ0GZhCCgcJkKT8U2K8ccONIrbrRFXYERu3PZafROscEIzJLzpzO2YrPY6cxnILvgP+kE/v4bdZnNGqQtFhE2vUwWf+F04360yupJVsmmxwyjgDd1gAZblUW0pDaf+Iq6Hapf/NVVIKKXQ2+I0dnQfV+uT34/jaL64XgvfgVEGfpbONIPDzQkg2lbT3mP8Ejrw08ZJzs9FiwkIvCw914l2fUD2yMMY1h3Gb4ToLP0pSIJdY4PtSXBLoYpZW8HjkjoVP5Zzyi0rpmaaQwgEObHf+KamZ9psh9rqvbqbRHYcrjClAWGj8ncbOcXMCRTjgTlGLZnZbFOg3biYrGidfw0HClZGagRYRVh0PBVneUAacNIUFsxbI1e/g/vlhHQ5JVoy4zLWoYIFVNLPro6Hb5z4uw9B9FinHKoWDAtK74sUbCpXt33wvsHXuD0QgCxwr3AGh8wwFJZgiFG5i29ygHD7p3+T/Zlb5zk7LuMf/bREwYyQvQMh46OjfsvjOXzhEBQcHAzrWm0l4dswxmNAi60lG4d3hm2e9jRWLysFfGTGFFA5g1LXl6CPj7hDV238LHkyWW/up+c7zQAm9Kwaug8BXg9TA65Ffrv4hyB5H3sBw5A4ZsRloFRtjhgB8LBknvY6ZyTN7f65ZldLLkt5OBwHfI8RJRvCsgKzCa0lmjzvCY+9+HysWlYO/ftQUUjhg4Td02a7iz573Q2KUXaVxo1OSlQRVRIhHCQnnfq0NO/9/yBNQBsk5cN4ifmgz9zF44T/n8nD2GybRXaQQ/3K7A8mKCRe/GE6Eoi+l6YX3hW+a8T4ddW7Mr+AUUjjg4Xe8+I+w375pAi9deTU3Y4c7cqsnaP+djKyAjQSBdhnluiBM+0Q/52/T/KAWkxWi1YQFmcstiQEVPJA2g+X0nkPsOBAIrn5v32UO6MXJx7foclJlMUkreDx86xe4NsxKkFVrlJNCCp0BCbLCX+ODPw62Ni68ixs1x2gUBhaK5namSXaEHF1RJgI8Sll6wTyW0eVj5Ae/TbaqPbaVhyUVFrn0HxvUgWc+TRy7Ehg/cbld4CkFagq3a1b05Syz6+ORuhPsgBRZpXCQQDYk4/1f9+Uly+7gpWtOVxUWcJQAp9yVLw53NuCOCJbtElYw8L/Ba6bO9y/j/FvyCQuE8Ca8WX51dPOsqbTL4NkgVVwRltynSkZqQyTIijmGwtXQeiWrx32hW796Sob5k5IpskrhYADYs4b2HFv4Ri+yffmPyPKp19NABnWJinuit9mUTpsB2zsuK7KjnHYb8Ql1HfSuytG7Arh+rBajzQrsu3skO/v6Gv2Iyx4V3NkRVJCrWJu6WXKCHf91TEWo4XVqTtHtO8+9aaoM85SSmmBP4aAA2DN+rt3mQuSLec9e62z84g4SysYA2tmGgRLgIsD/VL6qJ0ic9Rj9T+3Kyev80DaRt80ICxQL+gXSuvhioR5/42cst98HMRGo1GEcC/TSamZF1E6w45yVElxBMwvv0c/+4/SioktqH5WmkMKBDrRlOHCk4MBvlvnkyTfR0pVXp+laiFMVRg+d09YFU1yNm9R2nJjS/fCpeo8Rsxljsm22lSPRLi4lCGeowy94mejhOXIuSxIunrQcUGR8H4nhflegmMUkveAf4Vu+eBVXzSbICklTRk4hhQMUdWyZg2eVYT7/vat5yZofhZjZPUqC+D27zklW3v+yATJVW6EcecmT9MhLSr3QtvGuEG1KWD5hSNLQJ9zxJUnLe8/SMndorslas/0MzlnhzZQ7oBJ1GUnv8lTk9q+exLB7771XliFFVikc6PDJCkyZiorF72bbb954nrth9i8D1O0ZFUBWhONYsFMSlnwqKEzmqpESmt3nQ/2Ya2fhWou29K4Qbe5hobIB8slF6IJHptHs3v9V7Cj8hbvPNJ9U5D2MuAquYFeDa2l24Z/qPg28//77UxPsKRwswEXY0rMKrXr3bGfR5CeoFsw3qC7A2LHbbpcRUdtAoaowcSfRzwI//vg5vJLggbZEew0J5dYRrHDEeqIH37ZyBs8nVo38xj0O7fxo+4X3hBH4yjbV/2/vS+CsKK71a+nuu83GDDDDDDCsArKpoBgFEVzQp88l+ekjJuZnjImJW9Soz2f0aUyeSfzH+E/ec33G+HzGGBC3aBQliigaEFRwQxZZBmbYZmfuvb1U1Tunui8O44AgzMy9c/uDnu7bXb1UnXO+Oqe6ukqZ8fWkeNBPopc98qQ+FrwN1AlDhMhxgD5jAzu2WRU7D3/9e96Kp35LI4mEBBrQZAXWECTNKvg0yjzLa6SpgiHvmwMnzGOMrUP7hMOH3JnocsaOHXP1e6RsxH8RJZNwM4aNUX7QuG9kGtiZ9Ch4Vp/yPpXXx4+99hXGDrOR9jCJnzJEiNwF6jIaN5IVvg1M3XfK1WLz8msiEauvZEBWSAlZS1aBDSrJHBLxiFXwmHXBPS/qfYBDTVaILiMs9H6wYsAxs8TI6fN5vxHPCMd2LAIExHR/h70CvTAkK7+B3VjJCvv/JvKjRU+1/9ymKwojRIjuhLr1Vt2RUtvKh88NTt1/+lWyft3344Y3KE2CMDBLyUoDp9WjhJpuG2Mlg59jxUNfpLS0GW0U8xSkOqTo0sIIag4gLsXd1fMnuXN/eD8V3pGKmZqdOxMGupjayxQeg3QfkkS/+xPXLr1HHwvJKkQvQWDUsILQ6YV/G5Le/unF3vrF1yYiZixJo5JIiKaymKzQSPEFgB6JQXp10WlXftuYeSNO2+VintDug6SHFF0aEuJDByQjrVGnLTVHn/qYtArW4bhZlH2xb5YmKxzPyrOZ4tZaVjzgrnZklamNQrIKkdPQJBU4C/b8Ow5LNdb8q1q74KfMjMWSJCqIEFlNVhqMSSZsQoS3wzziX+7l3s4lmqzmzNEvDoJUhxzdUihIWkg0gGjq14ffKZ22HwH7GDiUMTpTmtF0JoGvkKzMxHpeUnVt5LKFz8N52BDZZYwdIkR3Ae0AVqjLurJ2n/7xic6mpdfLHWtm0UihVn8dYHSTXX5VwGMKrjwuKHdYtOjF6Jn3XMjGTG3VxwJb1wm7AF3e6I7ADASkkzbGn/8oi/d9JkawqwPXgvHHYMfxrCAMNGJrNVlNueBlSI9khWlCrypETgP1H1ZozJqsUn8467v2qpd/LhtrTjIiMQ4UpbtXZz1ZKQyEGItyF9iDLyVHnn9Xd5EVotsKJyAsHSImH/3WuWTr+78w0vVjXKNQUGBr/bkNNT7EMDB65WIcIiZDVjnTZpVrzxui6xHoBKiEHyHI1q3lqYfP+aZKNl1M3OR4g0iiR10QArwrTJHdwM/s4irJU0bROtZvxG9jl/ztXrRtfagb9L5bPCwECgwypidNjJ9942us+tj/8iRtJJ6DE59Cbs2V2MAeu+qtRyBNTpNVZjtEfiPQA1AJrfuG/PvtY9NPfPcHqrnuZ5bTPB4PAlkJPepCDmgMtjEreNakS9KstPqx6Ow5TwWHMI/dYqfdRlgIyJRQ6lZGSyY02q0tT/CqyU8TuyUFBbFGlQ7+ffsG9iB9LpGVXoJnZ8G+EHmKQP7a8wAlpu78Xxxjf7bkp9HapbdzIoscHpMQUeAQMVk5nlVHaLLCrNhJxSvHP0VLhs2hBQVbIZ/ohBySwQ32B91uVChIJCLMqPrw6SH2a3fdygoH/NW6aO5fYX8a9udUA3vmeWFtwdIXtpOwu9k/qhU2/HQoz4C6jWuQu99e9cQlV8oNb/+AtNaNU9ESf9ZAtINsfxMYADtx42w8SglBo6WfGFUjL4h8+8kP9LHAnnXCbkCPFRhmFFY89YczqqKjpzewqf+qG+5yCaiYu5Vy3tUzxZoFtzNGGo1jL/6VdcK1izNpcJ1JF6L3AmSNFRQasJa1rP3wcPuxC24Q6eaZRMlKRrHHNAta1nOErPA/5SSiHGo7dm3kyNmXGuf+Dl+I6WHIAd1aGfcoYbXPbE9k/mCAygnPqz1B94lLZjk1y6617PpTHWUIxc1FvP9hT0Zn/Ph5OvyUTUF6Xda5lMcQ+4dAtqi/fsN68+Yy9/mbzhCb/nGe8pyZhvLiHhi9wklOs2gK+S8FshXjIkFTvM3j21n54f8Zu/Sl30A+MRLqEX3uUZbPCBo3c8WQM4JC4DOnnrlmhlr72g2W03Ca40EWQDFjEBUmzb4bWFHVX6SU82KXLfgQ2E3PdhsSV+9BR1lKpSLuH885TNi7zlTp1m/FW9eNTdM4EdQKpuHKwlFC9wEMBU3lMleRJCkc8Fj86iW3gB5v70kdzqkCzAaAsDI1JFfL/jg+tfDu35vppuM9qYjkEQgFQCkpV6bXyj34xYqr3qGHnfJLj4q3E2f8vx0gZD2SBazDjrA5jMBocUGjZeSFy4rSRv8pctX8a0jz5lNNZRPHLBFECTDrHPKqAmAjO6wkc9u46jf6MWPGDXdFxp35PuTbgP2QqZ6pcEPCOgCAsHSbFRKO895T48UrtzwqU83jKOUMwkB/RFSdDuSNU/bDhp4oQzguH3LcXD7k+N9ZJ9+4NHMtXAPCRvkcQ0Z2qAu4lu/+aaTz8d+u8z59ZbbBSJFnxCXB5iohQF9yz8bAs9JkxZP1XFVNeon0G/0f8fPvfTOj/36qnkFIWPuJ9sJy5v/seG/FnP+vko0TCTNNFPBeP+QG0QMfUeWmk9SM1bDy0X+lX7/vj9G+Qz7WafyaGokOw+LQ68pSdCYnCPernT9f9C2xduFspUQ16EIREBSKHKUO/76oE9kODANxAlTsH8lKh+BQ5FfEL372DX0Mw9oerlxzrkB7Au3JKvXEJbNkzTvXs1T9SZJgQ6o/9PPelBNEDMpNCZcO44wTV7Gd1LCWsJKBf1fn3PNMbMDo9UFSvE/GIHpUKUJ8jkAm6E3trkykUpX2A7POFM21pxIvNcVU7kApwKFiVqALudVWlQGSFUYJ+NWJpMY6OvSE6+NjrnqeTp7cpSMwHAhCwtoHsEaBFS6aRFJPXnGy2rD4Gsuu/yfHk+AzW/rjbTis0+8VcFiPAQbXi8gUcJskbqJ/LYkknmXRklfVyFnLYjOu2RCkztxXIySv7kf78kdkZKCWzKmw3/vDJKG8GaRl27mG3TCME0HSLKErpUyTQC7Cb7NSxCSCesT4jJYMuid+5aLf6mNBeWSDLu4hmBB7AmuVYJOpRf95lL30oTsNu3G6K/wGdlDQA+qljG1blBkSpE4NL8kipI2k4oO30H4j56jSYfNE8641BRfe1wiKgTUaygY2/e8vs0FZejsy5RyUvTZQgEFe+LdC124e4bVsPU01bLww1rpxpKAmsVkc7BxCKOmB95G7tqSZinBlKod53KpjhRUPx65afLM+lkVkhQgJay8AQSEZoQvM1Kq/HZ5+7oZHVarpCBxlUXHrgMmqPXwFAUVnEGm6beB7pYk0i7bz4dOeNsee8SAtmvIxHTpU9/oPTkE5hY3zXYjAMFGmWMa6rNVrtxr2kBkj6bInLnLXLvoXq21LtWskiDLiOGodJsOhkXLahnzPikomXQ50bbPSob+OXL7wTmDgtowNZJPehYTVCVBQICS/gf3Vu6d4yx66TyUbx+kGdqCXQ/eaGqJDrfn4lQa4bZ6Tgps384ET36SjTv9LZPrV8+E5cBwejUCBECF5HQIEJKVlmZE3Avab3tIHTnCW/flCte2T6ZCknzKsGGMGfiOKDVRwTu4XP2RfEUYVDu2k7BZCKyfeEj3j5w+z6qm1kM+s7HoTElYHIClklNf9y+WnuDVv3KTaGk7EDqFf1sD+VRDUcLCBH214eppvm5htQIobFTc/pAMmvhn/xu9eoUVVq4JTNFChYIXPgXFM1ilWtgLKDcsMy+4L5ZZKpYaRZ66cITe/c4JMNkyk3BxiErcYqxSBL1gYyB/i+kMp/56C1juoJ7HNyk2nJK04/Nds/Bn/HZt+/fqgjLImDGyPnC/4Q4VASCAjX4ndud8/1d247GozXX+6A84P9rOCROgKdUmZBX238C/l0qZR6hKbRoiIla4jZvxtIr13WMWEldGZN6+i5UO3BqdpZJ4dN/F3NipaT6J9+XQsGylVmffiTaPd1a+NAxueTIV7nEw1jkmoNppWYM4sghUKOsJdJvvuRoasotSjtuO10oL+f45+45472LDjN+rjWepdIXqFAA4FcAbp2267DTep++ovpnjvPnm75TSe5L8NPPAG9q8KTVzYr4tx2PI4jn9vEZckjRKH9al+mxaUz+d26m3PjNZEp/+wngw5sTljhJmasT3ykbzalwPmH3+3L4eGdeuKo2/fUgJlO0jS+NHSbjpF7Vw/PWZviwtwvhweBx/MEjjBApBUt8i9u6DJCnJlUfCsXLeVRIueid34yY3AUBgGYrlhWWWtxx4SFgAEpUMEWAz1wXNj0i/e9DC1myeh/ORBNrAfDOCB4D9+4A/qJGzGvSS4BIJ4VlELGzD+DTrwyOdpou+ixg2bNlakWh3ygwfwkwl8q5gJFxF51d4VGF0m/5h3LA9OHryUkQHETPcZXcHSzjSxYfGZavsnJxh2Q3+oJIg040SyqMAaQ58GASBs9Cr4+sQkkrCy2yQrrnwoet17PwvIKusa2DtD3hMWCgqE5Dewv3n/ZG/x7/+gUk1jDn0D+8FBK5uu+VClBJNu2iWe4/JoUQPtM3QlHfa1V9mR33zdHDB+BaRwg9M0OhgxKmSvaPfqkC/EF75xwzRq26px3oo507zPXp8pt66arLx0GeWmpXjEBE8Wz8aygDN7H0ll4HtWTDHpMOUmCRsw7g51+r8/GB920sZcIStEXhNWe7Jyn7lmhrN6we0q2XAcxbdB+nMbLJ/skaGvdHoLTEzCw4ORMUo8RdOwcyc87A7KI5t46eAP1Yhp75OpN6yMRCJrOlPEdsaeQSbNF9p5ehLBcyJwndnG59vrc4JLVe28+fsJ5LNFR8gtKydIL11NGO1PCSvjRBVAAuLpSzAMv/2TsHR7qT1gD3YoSGoqF2oy5pDS4T/nI2f+KTbrlvWZ8s0FskL0SgF9GUAy4BXrdg3tZaQe/95pqnb5j410/WmuwGAgy6cIzzTQo/iUBGp1qaE8YgCDuSRCBI9ul2Z0A6F8PRXuBhYtWEeqp9REDj+1ho44rRby3RhcqlMEStxZ3jtV6gNR9nYE1B57K+cvJU8gpyKy/tUBYuWLg7y6dwfKtobh8JRD4cQhRLpDudNaaSmHCCQp/abXwrd9+sN0PVlpDnf43B8gWaFHbkChgIZsZX0GPRg58zf3syFH1+njWdzA3hl6tbA6g7Zy3U7hw33h5mnepy/cZKUbZgUN7FrAweGsB+QEvQTMFmYKaMwDFXWIoVzCIReCxYhtFu0gxQNW8UjhJ0Bwa4Sd3EClVyvKhrYkBh3VSqpn7iJVY5KguXrMri8Dkk6GSDrW0J0RUuYYov25iI7n7w1ATBHavCmeWvF8Adu0rFA0ri3gZnyAiCSGgLs5kqRax5BUwyhuN1ZZso1IIYC8TZBnlEiGb3jxH9ZGeP/80Huo1aBMBeiDwLfc61lBxePRH791BxRAMih3lEVONQ3kheDaAwSFZITGYZD3545NvXL7/cxungIRVre+Dewq+GEjKKH2wOCvxI9ZHUJFinAlgNs4SbO4ZIUVm1hR1RpaPOBTVVCyhhjxz6hkm836z7a3NG1Lea4QpaPHClJYKUnfMZK29Jdk0iRUbrzuPj2fjqS1t7QZo9HL8uVszfbFLFrisYGttYzUrGEtjjCMwpJovHxUX2FYlV6qZSjZtWMkaa4dpXZtHSl31Q+NyjZTCYfgh+ggP6IMC7ZNeD4iFHagkhLC/jzU84weeClOjchntLjq3vhVi+/SxwIb2JcMsxV5JUgQlG6z0oby/tyJqZdve1Qmmw+nnHMFtXAueVb7Cx0+Yi3KQDnRjJE/IJ9KuIoIV+Ia3A6Jw/cyK5EkkcQOEi/dyuJlW0hhxWbab3gtjRVDKDF0h+wzpMEs6t9MIiW74ErYA9+B8vT0jQ4AKAewFIjNSNy2mwpZc0MRbfi0j2qt6S/TqXLWsKFSNtYMVKmGStKyrULZLRVKpONKjy8Fj08NRk0TtjjDmWd0/rBhCrbg4uAo5h9B7QYUbBDyKp6q56p87AesdOSt0QsffVofbtdum4vIG8G2F5Tz/E9P8D5+9k7Z1jiZcoNnYwP7oQTq8B6ixpAYf0qwc1gzMHC0cgRExVg5u/DXgXQ2hFsOsholhksZg/3KgbPTLFHWBiFHCo6ngP/TuB8CbEULKhxWWO6pSEJSYVPZtN1UrXUmMAlTzACWUVG4W5R4TkKmm+JUqhj8tiB0McAjMgnjkJZacM0IPJIFZGRCaMswB/jVOISGcCvgLN9HgOdvly989D0yml/QlRPj0lQ2F65NWMW4l2Qk8R+xibctCYaI0WWDnK9PyEHkhXBRUBkh6Qb2uuVXs2T9LIG+BcXKHgvCF2Y+ADIM/9G0A8XFnKOfoj+TQ76S/oLbEGAhmelFf+oLe6CoBDOJiz16iPKAYPClG1QGUNCGKYCY4GQDaAXYT7ocyAnDbGAZimsDrgKshCXv+kwEQCKSQKBISrgHLM9fGDITrD83Mn+tjS+/Cao99JtAKIoESbE2wZK8dNg8XjXuQevr976pj6tboSBvy8kwsD16vbCDWkUv3nPXTXfXvnZdJL3zdHt3Azv2s8ppGR4yBOEjlJRWalhwG4/gTviJxJ/ZI/2uXv4PvQkr2JAQIUrkLrQf+I39nIDc8NIaeBlcwzGgLNiGe+EODFn9C8Fv3OGnwnvib0ge3CVER2AZUignCwIIR6jtqnjAM+Y//fzeyKjTVujjc+Zwct55OdHP6svQq5Ug41kBGPnghSPTL998N0vVT8NX3L2hgb0noEkN4VPX5wawm5FQpfAYLLuJZ/ehz/UNnSN93EdISF8NSFbI8ExCvODZ21nlEfdEfjj/AdD7naD3PTphRFegVyvJbsL64/RoOknuF3UfncsMo0hGil3i2kZoJCFyFkBBEC7j946MuEnFCis+tUZOu844554FoPM4ySno94G/EMl29Lq3Yp3htg0nOmTg5J+xgZP+pHi0KZ7ebhIc+VPH/SFC5BYUYYJwQ8RkGwevyjEGHTVH9h8y2zjnsgxZYUWcs28C94W88jDks1cMdbatO1c0110Yt7ceoYcPydFJLkPkH3R7H2OSC5dHuUPaaOE6Vjr0f3nZ4Ccj5z30kU7jkxWE2L0nDGyPvDFSkJ7fqqJUiTP3+2d4617/jvK8EwzlRvXgbJxL/alGnpF4iNyAjgaAjHCsNMkslzC+hJWNfDzyg789xRjbFhAV8FRu9Vw/UOQPYaFAFy7kdMYMHdfbG98Y6829/N9VW/1U0IZy3R8LazAAvr/CdYgQPY2MTmJfOSlwJElvJ030W2JOOP9X1qyfLtZpemHj+t6Qd4YJwsV2O6yJsMc7d5++4gr3079faiS3j/GsIql7TisB+hGSVoiehX4jy7nArjeGu4s5xKgzj5x9rzXqG79jY6a25otX1R550ejeHoFwZUBcyoiy+80pl35XVE99EPYR02lET4soxqE6w0gyRIjuBeqdblhnprScZoMIh4nSYU9HTrhqthVjd9PRx+OMNrpCzSeyQuStF9FO4LCpOFnwq+r0mldmEuF+j9WvORaHaknTmESXHHxxnr8lFaLbgNWjrigVtWSamcohqaIhK4iReIwVDX4h8p1HcWwzr73u4jqfkPdmCMJnmVoKti37yctPFzVLzlapplMt6VRJHJKYRfE7FaCu7Bh9NEQvBGX4VRIxpI36CDoXqyfcXECrJjwbO/OXL9I+Q5swWW/qtf5VEPoNAL/GmguKcr7uuwK/K1P3nXKRrF97LpXeSEZ5sT6gx53CQvNruBAhDhaZRnUciNHA0WOF10YNaw3rU/1y9Eev3gfEtEEf9okKe0LnVQjYEaHhtQN6W7DCGs5/k7j88Qnqo2cvE6tfnS0ZL6BmlOL8hDgQHDpcmCZEiK8KYCogH10JUuW2KSqlzasmPseP+vZ91pSLFuk0vk7mXVvV3hAaXSfIKInG8gcL3ZamI7zVC26QWz86OapsK80LFGHY4dRF4grDxBAHBPCqJFR8+m10RLZRx5WEVU583ag66jd8+ElvPflxS/N54E1BUrTPvA3/OkNIWJ3ADxF1raYVBX6b6YfOqhaR+HTaWDObttSeHPFaic0LiNQTrIL+ScnC0gyxL0A8p4mKSo/H5C7i0AiRifJltN+o/2FOeqF58bx1jDE9THVHHQzhIzSxfaCj0kilEt68SyeJmndPFsKbSZJNx0WJTV1wyAQHjwuLMw8mNgix/9B9qfzhqgmTrn7z57EIUbHS5Yqbr7GCfn+PXvLC26A0zX76MATcF0LD2g8ESgQ65I9YihMiOAtuP00sf+I84tpHwp4hBpVxT+ILaZxxB4tV9+YKyzdPAUrg6wEwFiWC4sDynsL5Iul6QtkH5oRvzLPOuvNF0Cn/7V9IVPuF0KAOAB2JCz0we+l/n6OW//k7Ytsn0yA0LCBmIgKlit99ocpC0rCM8w0+WWnCwjUjThJHO9zFSqres46a/Qg/8fq5oBi2Tot9AAEZnQqxb4TG9BUQEBcuGAYqsn1bwlt27zHe5qWXiC3Lz+HSiSkjSqQRl6CJ2MbFaFCDhui90G1URA+5DfSTZsxpI8JMOHzQUX81hn/tf/jYcxbSvk+0EXIbJg/0B08L26n2FyFhfUWgdwUr0DXfhZerV0fSS2+roE7qMGpE/1ntWHV2NLV1sOc6xOUJIvGtIrpd+jvFsNx7C3Q/KhxJgTJChc0jIqnHvk9ZpfW8cvwzoBlPqaJBH0cm/WQbGzx4jwZ1REhWB4bQcA4Ce1O89Lt/GinfefwIlayfQpWYqpINk6OqjQtJiYszD3MDQ0acdQHndghlkGP4vCEdhAcVEHjUxKIeSfNCoiLFKyg33yAm/0f06Avep8dc/nFGNzL6EpLUV0doLIcAGW8LtzMeFwL293Weu2GGWP3SDOk647HXPJFeucVwsgBIQA2IB/w3SBgdwAVCeWQpQEjw34/q9WCP0iMW/PRwAldm4Pjp62ik6CM6+OiF0TN/+RpL9N2sEwPgWKY5IAz/DhKhgRxiBMqp2yfak5ez6Z1jxII7zhV1K2eSdMtwxYw4M6wYJgUNxnARhKHZC9jvc88tRM8CQz6sSLRXBYKBXQwlJqWTJsJLsUjBRlo+dhE/+nvzzAlnv5mReVCJYYP6HnoQ4uAQGkYXIVBYJC5c7x5craX23X7WmsUnkPVvnCc2L5spU019OWNUGXGimAmhBhFwMpgGhIuhfHoUfkdPPd8fSMWh1E1RKRzFrIIWNmDCQjbixHnmsd98lSUGb9HpP5c5Iuyh3gUIDaKLESgxAvTXr2nlprdiyX88UGxKq5IakeNE/dpZsv6zqXG3ocQTkggjSgR2LqQcAkes28O3jN0B/y0fOLnYsCgl5zJNuEgTA/ykpFHWRsuGLmF9B7/EkulFhmHV0MPOaSKT/jmFxARA+WiCComq6xASVjchQ1wdlVk2N5e5838yyKv7aAQzYhPAWiaTXXVHmU5zuUEc4gqcZdmC6trCaZ38xnrfA4NLhfI7GGQICsoRBcSZdAmXNjGBsxSPkJRR0kgSZe8BEy2DYl9hlFWvNmZeX8MqJmzzr+AjkK2+SkhWXYtQ4bsZ7ZR7jwZ6hFSqVCy6+wjx/rwJom3nOEg5AhINokJURYgdwYZePT08zpisZ01Gb0CzF1wX/QJ97RCdAFgESwhWUERIKxSidAkRnxKEgxg44yRNLFeZkTpIU8MJW6dipR+ZY05ZaZx88/twwtbgUhogx4zHG5JUNyJU8B5EQF5a8dGCcJ0BkFeMfPLiROejZ6eKug+OJk1bRkthl1HGE5TyBGPMBJIiEhJqKaKbgGaj3YUM9KH2O/ICmpzaZ1vTCe6CssLZKBmjODO+kMpTUiaJEq1Q/k20qHw1q5q8nE84+y1j9Bnvwj79fV8GIK/MTOFh+1QPIe+UOZsR1Nq4fOHNkkw2VDvvPX60qnlnKtn+6TGiftNo4qYSYDWccpNSw6KEmVRShj6Yfy424aMDkEeeF7qcsIL8Q5aRlXT2JThRLvCSI5VwFQWWIpFEihUOWMP6j1lGB09ZLEed+Ha0/9h17YkoqFCQpPQ1Q5LqeYSElaVo531hyAF+lGIbFj5iVTe/YZIdO+Ju+egqYcTG05a6o0hTzZGyZcvhll1fxtwUEehIYB8vhp1UTbBejh0dwYjhomBy+tr4th68DTDnnNMByB7kBzOAjd2wA4kJJ8LCjrhEAGW7hEoHR0cANgem4RHimCXNrLhyFS0Z9J4qLn9PenxFLLm9pkHYu5LDz3IHfe18O1POcEUsE13ueL8Q2YOQsLIYAWlhuAibaD971vBgXUX2wvtLxabX+/Bd2/qRSLSasOgw5SZHULttmLJbqrnTWmaRFCGeCyEQuh4MyIxjFwq9Rk7EzqvaWNGR0Ayggabub+nIEo/5Pw81yWkCQmTCWZ3P3bfAtidY4QKPqbQDSSEXhAogJmyDIrAgzRgG8UiUODzRTGMlm0i8z2eK8rXMs9dSJ7WRFhRtswYd39R89AWNxcWDmzqWJyJT5ojOjofoWewWTojsRmBIGXkhwXRmbKZSqQpv8SNVcvPSSlW/vlKmmqoIZZVwal9wQcqkEH2JcEuJdItjzGVMeRAq4aTXsCBzABXgrXCNXSThqsgYsPYdD7wp8od/84NRH/+qGX70ryT8O+A+OIBkhPcCksJxq/U3ehSeCb3HlDQU4VYL4WYjYXwnlMdOILJ6OLeWW4kttKy6jg6ZUWuOO2uzKqmog/P16AjtsT9lGiK7kBFWiBwDGFsmdMHlC21e7QFEVO7VfTBIrnm1Wm79uJo01gyULbUDiNPcn7hOIZUyArRkARtYwAomXNKilBlwZWAFYAeKLpl/P+ANsGpkM4DPObu1CFbB1hcR0FDmrw9sBEeOxEfUVwPXSQFrIXPhVy9KugoWuLeLXcthnwNEalNu7CLRwu2soGIrKR60hZeP2mgOn7GBDD22BoipFi/dGYIywwWfQnuVuD9E7mCvChYi99CBxNAg93jz2BFAZAlI2E9tXlnh1K+uZM6uAWrbRxXKTleo1u1lcte2EiCoYiXcIpVsikEIZsFFgdgIxJOeASQCp4PtY4gIB/R6b4CHw1T+NvzjOF8t9+BkD3jKJ6J4aZoAGTFuNatYaRMpqtgJHtU23nfUNlVQVksLK2vN4dPq4ArbIW+79LX2go7khAuc498/RI6CkP8DFhCy0zHDjkEAAAAASUVORK5CYII="/>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data:image/png;base64,%20iVBORw0KGgoAAAANSUhEUgAAASwAAAEsCAYAAAB5fY51AAAAAXNSR0IArs4c6QAAAARnQU1BAACxjwv8YQUAAAAJcEhZcwAADsMAAA7DAcdvqGQAAMg0SURBVHhe7F0HgBXF+Z+ZLa9db3CUo1dBURABUcHeS1RMrDG2GLvRNJOo6TFGjSb28lcTo2ILKBZUEAWliYL03uHuuP7e2zrz/77Zfccd3MH1d8D76fL2dmZnvvnmm998Mzs7S0kKBy2EEAx+sI4VOPAcweFwKKX4u0/A/QERLysgi9/s7rqkh6CkUOxY0tVZPq07da0CSLILJzQTMsiCXHL92xqEgP8pEVVwugskqIY/dxJGd7CiMTu0ASdtdwXbQYW1Ve1x4hbaa9BOkC/m3dk4QD4smwoHlg//FnCfC6dYNjyHbFM4mJAirIMEfuNNHAi+vwYL94QhQo5dsiGf7fymgG9dnketily3fHMOMcoyBXcyCedZIlqWQRlLE0yNENcKi3hFEG7XvYMiYWiUEg3T3BcEEQ7Et4C44JdYQhCL6BGTBdJihDsxYds1IpRZrah6OeRVSQMZlTSnRzkN5uxiOX1LRI/DS7TC4aVwbymUrUYm2gigbAmyRqAeUgR2ECBFWAco6hAUotHGCPFUCMi1l0zpwjd/1UXsXJ3PKjfnCTua77puPqFKBmNKGicikxGaBqSSTokbEdwNEcEDcL9OXJtRIAAGFED9LCUD+Dk2hwUSAgPB7RYe/4PicDxRFBdksqE8JmVqXFAlCnFrII9qCK2GKNXg3VURxkqJFiyhGd1LaddhJYE+Y3aSoefuAPmQzGw/6Xpoqs5S6LxIVF4KnRx+Y5PYBzkFxdo5GdbKj7LY9nkZbrwml2hpPYmm9xCCFwkrVkSsmh7UrOmqOLFMncQJccHZgfEe5y60YAVIA/wfpsLhOSgCD/jby0C2cnm9rYA51DIfJEsF8JXwRqv4S7ktc2PEhREknCkw+mMKjGlDxGLBGhLM2EFDmVuoFt4MCW3ktrlZcYwtbiBYqnQZVuX0P6UyMuT0StBZg0PMpug1hc6DtrO8FNoNdTwDPORQD8DIhpm6+PZlrWbXtqCe1i2HRLr2J7ZxGKnePlxUbR3Ca3b2Va3qbJUbQEjcJyPNO4CcJDERhpwk53y8/4EVkEBk28UbIBT+hqvtaiuQhUcWkhDlL1yBg/nXvexRHgb/QKjjkZsLhAakJgkNiMylOrH1jGqW3mU9yeiygqb3XOKGspepTnyVVb6iOJLXw9iSNd7uOXaSBXrE+S7UL86BeQVOkVanRrsaYQotg09QiTkYbESyYSWADUwUb+7DV08baW+ZO1oUrzqSVG0bIIzqAs4dGNkplCoapaoGNKNQ8JZgxIcNUdICUg+SEDLTAVn/shQwSPXKBEAa84iOUQ5Ezh3CXUsAkXHBgaaZKmggo5xkdV+j5A9YRLsfNU8rGrWQFo1eA7o1ZRo+ZEewu13sdx4whY7FAWmwByPqkBQOTeoRFALCi8w5jx8l1s4+WpQsP0LUFPeBYV4G3BIB1yLMqBLAm11ozXIuCFKDdOBG+SvZyktJVroXcIDDKxOqzQOWC4qOpZcA/ciyq6AHdCHBy7SJ4DEi3BqIW0NCWRtZweAlbNApC7RxP57PKFvr3bkb2Dn4pyny6gTYXdspdDh8kpJ1AI2h3jIDLkTE+frFwWLxlOFOybqhVFj9gIiKYDDYnXCrS4iYzIFhnsuhMVKgKhjiId9Bil46Mm2Pt+TfhxCg1B6xJAhG+l/ANziE5C5RYBSsKgqJc41QNVAMQ+NtQjibGVPXKF2GLKdDzlmqHX3FcqiTcnm/jzqdSoq8koRDzpg7A3zDR5KqZ/TgAeTY035dJDbM6eUQdwiM3I6gZvQIYVQMCosoE65DbOjwOdPhwHkoIDnpT0B6kOaBOsTrCKCSPAKTc3ZIaTBWdghzTaIShygqI3ESISKct5YGMxcDq33DnOh3rNvIjepJN29iGQNL/KQkEnWISJFXxyFl4B0ENHA07Lpkhefi25fDsUVT03Vd607Cece4FdtOFiUrxuvx4nzGLWLRAOEKHFTDRgHeEzY9ISeeMZ0UWg5gLhwzwo83Egd9M+YYRCMW8JpOzEBOJcntN4dldvsEFP6ltat0fXjYWTX02GuiUH/gBNevS/zFv1NoP6SMvgPgGzaO2XAoIYds4t57Gbn+yh7usv+ebK397FxRvHIcNavycXhHtTDEDnDPg0KOEkqKoNofUt9IYkBB8Bej3KLCNMAVcwkPZFXQ3H7z1b7HTVGHHv8B7Zm+kdJRcr0X1C8yXmKoKOs3hfZBqhG0E3ySomTyZEonTaqdRIduOcOa/eREvvR/54nipWOEbRYQpkaoogexNuA+fKInAdH9x3qpeuoooP8KQ3F0lUDxsjYIY9CLYLW4jkW4Uw31VaEUDJ3HBp34rnbiLz5mlBb7t2P9pSbp2xGphtDGqCUqNPw6BmstfnukM/fZCaJ07WjhWIMJU3rpwswUwiUudNDemijZTiRHpTyq5EPWB1QEVCfUpDdpz2BUrigKDBq1agjYwqi6kmV2X8BGXz9TG3XJXIiJrx1hLUL9eXUI11JeVxsh1SjaCD5RSdOWFwC8ckuu+f79h9MdS0a4jI6hRvU4zarqobpxYhCcONeBqHCNFPIUNIhUfXRaYA0RihP2UEUcBu4wXAxSG9wonVhaRgkJZ88hjvEVLTzs68BJv1jCCoZu92+ttQ1EXftIoflINZBWYk+iwiGBeP9XOU7Fll7cjo8X0bILaNn64zWnkjhEI44SRm+KE+6C8rmc7U3hwILnA0NHg68vCc5U16Aaj8u6dXP7LWCZRf9jrvGJmpa9gX7v6dp3Gxvq1FJoHlKE1QqAASLhoA7RAAWZeV9AdBnV3176vyucdXMu1mq293FwEKGlCaKoLtwAAwzO4IaU3g8SSM+LAHnhk0bhMsWOwgDQJq6esVPpM+Zt1vf459VI/2V0xGkxWf917CVFXM1HquG0AH5PycDgEu+iUbHojbHGklev5Wu/PI0IO5uowQBhKhAUTtvK93ZTuj6oISe7sK5x+orhAlXixA0qRDUrHPapetjZL6sn3Dm91tt6/XWFXHwxklZqfqsZSDWiZsD3qNCll0aGROVM//0Z9rL3zhWV28fAUK+3Rp1MlwuwXJzv8EZ8qQn0QwdQ6cBbUN3+JL2qUGILVgPEtYkEQl+rA06eol/w2BSwIfkO4542lcK+kWpITUADRBV03v3FGCCq44WiniSMmqMjJBoyHUocJQg2C3YLZJYiqkMXcp6LMc8Vd00WgFFjnGgODWQupIo6g/Q6Zmbwwie+Apuq9OLvHi7CtdRQsRGkGtQ+4BtR3Qn1sPnKD4tE9faxYJDfJzuXnBoAD9+iQeKyIJAZ9q+u51alkAICLEdQ5oIRgc/tKJobw/cXiZ3Z+3MeyJjMWWBG5EdPb2Qsv1pG38PmUqiPFGE1gjo9HoJue/qcQG7RyJPFmk+u5yWrz8L3z2wtA3tR3P0OzEsoKW2m0CgkcYGHLpexcKZZFQzcLUKye81Rh579z9jWBe9nRS6rxnmtxB0p0tobKW+gAQBZKWTyZJxUxyGgEOtnjMoxy/7tfvnUc27xqjOEHuaWnoFP/fDtf5xZT5FVCvsG2AfYCU7Gq7iToq3ncKGGOS/bONae9fATgerS14zCHRMhpurbHa6zT6yaT8FHqpnVARgIEjjYi/f0j3/92lBz4UtXu5sXnU1UtRcjNIRdHpqd7P/gH4yXQgrNhTc5L1kJ7YhwKgzhOtuU/P4fqodd/LI+4ZYvZTx//hRPweIOeY8r1eAA3vDvPrCH++WkOheim/nEaae7lZvOoYQfG3Jq8k2iEJdo0rpEalV6Cm0EgU+TwZRw5XxI5SQqgpVMC38pgunT6MX/nhLu1nejjOcR1yFPWod0o/OICpTgGwH8HbRfnHSYS5xz+Y4Vl4ft8r4WUJitpkEHiLuJpBZ9ptA+ELhyHshLdWOKBg68oWWWkOzeL1I1MjV0zi1f0y4T5WfN0GYPZdI6ZBsfTj+hmfh/UjHvpSxr3Zdj3fLVvyTbvxmnqRqxlYiL3V/qyV8KHQIwNoEPccA0VddQVKeGWHlDv1Zyix4xi8Z9kH7crWVeLHkckk8SD0nC8j2rhIvNjfVfDiEz/najs+6z6wRTAkSLcLkwHdxwsIlDUkcpJA/IW+htySeKZo0Kf5o0p99b6ll/fjAw4ISv97RfedMhgkOuMUJlJzbSk72T9d+rrrc2zL2CxMuPYnoozDkYC85QAVKT6ikkE4mJedyp33VMk6mBZcrgM17RL3r8MehJEyvlFbDl2v3WDnYcMg3S65VwqYK3mZ6xfsZg9807fkSs2NnCiQ/SqGA21X26AgcrhRQ6AeSkPPScqrAZfltS6OlrgaA+UIdd9IJ+9u8Xyjh7dMIHMw6Jhum70HLMz/n2iPnaPceKkhWXiMptl2nCCNgE96XSXcKd1EvKKXQ64BCRMgW/sQhWGqMWCwgWzn1T5A16xT7x159lFQ3Dua1DAgd94/TJCriKcvHPi9PiWdq5onTtzeGKFWPjLIvgbkbYOTEh8PlyCil0YuAkheLiKz4hWk1iWpflrNex/wxUb3yVXvthBdq4H/GgxUH99AvICssnJycB2XGl4vdi3exH1LK1Y6NqgcsZ41S4Ck2RVQoHBHBWy1Fg7MejNNtVYruGuMum/skUykPx+a92T4wkEr8HIw7ags2YMUOdOHGit7/2xs9Hxl694S8iXjkafOt0wjQ5kYkGkEIKByJwNwhv51qL0nhVjHYb+hqNpN0f/tFHm5GwcPrDj3pQ4aAjLL93wfcAXS5EuvH6tee5K6ffBBdHKbi8Ra4sZlDw1MR6swBa8/4H+E9RJfC9EmlGTVUnpgJ1hPfhdLL8WyaZqo8mAhXFKXNBhQpxHSSv1WqPw+8q1wd/Unjl36MpwjpAABWVWJsi+Jy/d7eWz7jQ3bXhh2Gz+EiDBIlLoUfCypTeVQp7IvEYHdhjt7HL1rHbTqTu8JPvdTXIuXfANY936rYVj5nkJdzQEPdB9++FhuZdQ383cROeemcAeRViy3/8u1IAC+ZMcNAUvtKqLWY53R8N/mTWi2D3DmgMq6ZWgwcbDhojSIzbkaxqXri4q+IaN7qlq6+JWKXdoyzLJUBXOFclI6eAFFBr1LvJwLsEusQBB56COqW7CocMkjE4/AP/w49ANxUnesGZhfRwO2jkpzqAcEwNXFoKyWAkSUnyb0lfECFBcpili1ljEhAVuxZJjNJhwBOZb236h2LHI+sNDdl1mGDadySS/2Tkznn/8sKkumr1czDioKjwhGclz2c91dVc/tZD7o6l56jEjjh6hkMcR0Hbx/AUUFHIGxTIBdkBKAN5QfbYLlAQUIYLHbVwgTJw4Q/8MhXIA5f6CIeqwTgLZUc5YzWUOzGqajEazjdpRqEFw5M4pGIjdSHJyArBxkWJTpgaFLHyAK/cphPHCBOqhiDfNGFUpgkzGoKYGgzTITsHaA2hwK/CqKICtcFgHvL31yShOyfThyJgJodMJyTrjRGX2YYq1NAaltH1j6Fb5/yfDEM1HwJPCQ/4RgwVhfsHeZPrMx4eYcx96h9urHyUUAIhMHZsdIe0VwWkAf8zDi4SkhSjnMOZTZhrQ3uHg7gEaAF4K0BMNT1Ogxk7RThnG4vkb2GRnC0ikLad6pGdQg/vYq6oUGPVVSZ3om5VsRGuWGdV1RRzEcwRWd0HCSAekVgQlANH3XMaiNCK6E6aVVFBqtSYonQZqoXD/QO2ItKoqma4gUgms2M5wogWUrO6K4/v6kaqinuIaHF3YVYXak40rHLgROBQKAzwlUq4GgC5NSQy9OwgAN+oQqY8+DxpKBWQEZTUMZnQIuuVrO53Bn4y8120/UOFrBAHNGFBRcnXEuCXmq9cfba76cufEyuKTwI16JG9Dv4QGzZ4Qwb0nqDYYN8MnCLmmkQBklLRSQJiitGIQ0IZm2koaz1RwxuIom0C4tpK48Z2zuNlSnp+VOQPMPT8gXHSo79Buo43Qc8W3G2jvmVGbQisR6gsFU51snpRkMSXBqxNK0N01/IQrdkS4sCcQgt3FareDeL0JGZNH2JU9hWxsqIwj+oEiczlMOiHUwUOIDO5+4GQg9cDnsCwLAxfwOfgASv6GiW7592BYy79iI66IYa2j3GgXqS9H+w4IBuzX0lQR+AvCBEynjnje6JkzY91YY23oZPlTDlkJtexRYLjhCQFHhP0tMIBfwPICZ0qRSGmgAaspe2gir4F4m2FMddWRtVNPCN3Ky0YupP1GLXTPvL7JWFKy6Cblu+nNQeJBuNjX/qubVAtaVyQj1ZDSHZk9Sd57uoZXe2d33Ul5Vu7E9fuQRS9B/B0d2LFe3I7XhhmJhWuS2wQjaMHhgTmzbVhQgeUXdSSlZxgV79jmYV/D94y+9+gQ/SsZDkOFbJCHHANuk4DgY5TpNmTf3yus3r6z8IiNjwmQlCpClDWwb8djOdJSSVA+/PmulXKiIXDIyIqYHhUDiO9EqKFt9DCIcuAmJbrg89bIboftg6IqcpPZi/4+k0cCdRtEPUaRwvJp27aiLp/75kvMEzjeUBaYatsRx+2/O3B9uoPh4qStUPAAysSRORDUjAaFdk6IfheC3Ew6cTn5mWKngplQp0Qso7hX8YdKpi6mEQKnq6dYD8EyQrRaSurMUBFIRkJsfr9dHvrivOczx78a1AhhXHcvRi3AoVBgRfzYAVQE05q45wNBYaSH+w0XcJtizI1TjO7ryP5A+crRWNma0deOp9m5K9pyKh9PSaIHcPl0RkbQB2CQ3kT525jsoLb3ctd8NJIZ+2n4/mmBWNITWl/Idw0oagqVQIquJ6YKBI7Ulen7NwkWckJdlMVanAlSy94MHTbV8/KML8NHGpkhTigCEvMmKHSiRMdUV6eZcz+6yQ+/8UHoZGmc6ZCxcGQ6CBeDOpNLOOiVxgkuBajdg3RFEHMQG6VkjdwPul2+Me8YNAsq3jV8szY2ijJH8rJhPvwDX7cKjVBTmjg8jgYjN0nsrpHoryUzLxPEfEy7LwCTpexA8m2b491tnx9iti1dqxmlefIWXolBEcQbQcfT8KVzvHRB6gcnHwjimMwoYXXK9nd7g7cOOstrDOsSyyjF/PQwwHTwBNkxTnPN54+44d8y4K7lUBavouNGE0OqtmPetAAelmfpChjrkEDIg5OlULiWlY1y+v7hQhmzaSOuYCoyiZ76AUV6SMvrQRj9j6FXmfIkDhPAK/5pwcF6pYvUd66ZYS/VbLkvXRjySvZonJXd5HZ5SgaK50gytYfFzJ35eJ8l8VC4M4EPM8Vec8j+Q4HzlnhDreUOwQ8q7Uks+dPw2N+MD0xwX6w1V1z0ekbuW+MWFHAVVX5xr/OuZaXr78hwqxeURGGykMbO4jICkuEO01CqcBowXc0iA79foxlxWkwfTGhynzQxTei77iVwbMfXMkYK/HvrAXoLNHYDslhQ8Jm8BztBn/rAlywHOfDe/o7qz8bIuz44eB8jiJm9VEhtzrNxcl6fNrIdKwJgUsl8HmGf2u7Yo8J9mU0u/BPwZ/83xuMDTT9Mh10nU1z0akbeqJH8SsrI/7MWdfz7Utuiqh2ryjN4MTBp+wHB1lJ5sVRG06gC5dqcGrhJhKquo24zjqWXriIDThhVuDMv8yGQu/wb5MA/SBBoR6wdR3SBt0Q6ugHDaoegSF5WR//fpxYOu0EXlNyJChvAAwPuwUoVy0XiINptfpsz44R56wwfYpLF5iymKR3eSpy+9zHZViKrGrRqRu7b2hygt1cN+8Sd/bjf4wEWH6UpnPiWlB/OGd64AOsUA5rwSLxhRToZE2TcKeGhHNWs4EnTWOn3D05mNFnhRfbA+gmMd+SIqlmojHdcS76OO/ceoGzYfbZvHLr4eBfRZgaCgJdeCQHrNIe3haSFaTKmWMqQgmuIOkF/4jc/tWTMsxvA6k69tBpGzwaFVSSC+PADPuzR85zZjzwuKIF0hyi4NNA2bb9qAcs5NM+HP5hK3AshVg1hCghg3YdMl3rPfYlZdxdn7KsrDLQBZY1cSBSJNVG8AkBD5fcdx+l99/PRVlZpvPdy2Od1TN+yDd+dRblVhrHN4nUEC5Shkpw22xyfjdZGYpQw+toZuE94Vu+eFWGgWxQz3sNaQ9ldMpGDxUlX7eB35D1+vUXOcvf+ytjSiFnqmzkB8OclSCKC82EqnYNC1CHxLXsctZ77Jtw/XWh6iuDY04qYUWXxGVcv5fFc0SKrNoWoF9QqZx6qCUIsX59UMz7S64p7IE0XnER37n8/JBZ3M3iCrHVdEkyMHzHl5pabIveBDuk4VoECHG9mlN0u372H6ezonHxe++9l90P5OlHTcFHp2v4CaNBI4o/dcZlonT1z4IiPjxO8PEz2smBS1ZYAEoVucxA4zGKk+lRPXcLC6RPJ1ro49Do739NRl6/qrbR+HMXCGxQ/mkK7YSG9I3XxMw/94uvmDGCWjUnCNc+Ixzb2s9xBTFpEHwz3ETPgejNa0u1E+y4jk7RlytZPe7bee5NU4ugk0rIkarzvdFpGv+exmK8+sNznLVf/CzCq8dHacQbBh7QZIXLLwTRqA1dOSGOFt7JOF/I8gd8Qg6/6IPgmGuW+VFRF+hRydOU0SYHiToA/dd6OXzbwl7OJw+dZW1dcDJxndHUtbvjV5otoeLQHuoXRupNaFM4tS49K/k0UFnMMrs+Hrr1q6dkWIqs9olOQwB1CItasx4e4cx+6h8aj4+3cdcTubvigbmCXc5RgOkh2UIZBeVWDHrldazomGmB8x97imUXrpfxvPJjGXF+KjUU6CSAekHiwrqpnTeEa13NFy+8lm/79hxuRIcQNZCGARSnwiDmvjpWaQ8QARf/CkVfStIKHk89DWw6GlVsRwIrKlFJ/IvHupmfP/GKa1WPYxRGTlQ9YN8NlMYpF3+CDRoVjGiRUqXLsMn6eQ/+ixUetlTGaaBBpND54JNJwuuSO1bENy3sT2b+/Wq+cfa13KjKp8FMqHJ8KISeVq2XXAtpD4n9rLTwWppeeF/41i/+LcPADiDdVEe1HySdCKQh3HefJE7cKTT+3dQH3fiuo8EqNNx14YAkK6AdgdsxAzQeVRQnxljv8f/VB591SSCnz89o16ErsNw+WSFbN/peXAqdA1g/PlHJOUisv2DPo9bXZBzxF63vCecoA097UdiGG3Krva8wMcXBB0TyXjhwzgoNQ74bqEXW4wr20C2fv47hmF6KrJqGpHtYta/cgGdlL//oenvr1z+Fyo7gKyiIA23eyjNMKoJAVBYOZ9O7LCLBnGfVotGz9LP/tBIMc69XZ/A3hQMHe9Yd/m1+8PuBzuavxtPKrVeJWNn4IDGpoWbgazbSs2LCVeR+ViywimR1+1V47N3v01HnHnL7WbUWSSWDRM9SKkRG2vPn/JAXr72bmbt6OFoah34M3eoDhqykuw9Gx1ybBWBUECeBbTSU+YmSXvh24Lp334Ny4gZ4RLz+ukIuvjg1/DsI4JMNVKXnHcHfqvHcBSeK8nXfA2/rlIAb7WvhGlWcipfrcdgSltn1H8FbvnwB7znQyCohLyJZMieNEPzC45CIx1+95nKxed4dYWPnkVE106Gug7tPHjBAsoLCwEhATm1YxLE3KD2OepWc+/iLoa691sk43upqHFakXP+DDAlbhrqVBsB3rO1iffyby53VM64iijZIJVx3qfYdSy94InSATrCjvHVlxYf26FH4f3YYkkJYfmXhIexlH4223vzxIxESGxNlaQLdZlBEUuRqCTzPigniWJTYsbjSZeB8ZejFv9FOuuMLrGBAiqgOEci6njmTyi2QwMatlZ8Md967+5/EihcQLe2hyF0LnvbjHVBzVlgW+KFQNiaK/6XRgptsMmFCUuZdO5wYZOE9RoJTkRd74LD/CLNmokKJ5uJuoVCZftROD0EYbqJEI241i5JgqTLotCccy/hn2hUvl8pg2YGmiOpQQm3j9kDjnz7YI6hwHUy7lB73y3IIP9DIKvHdBM1e/NZId/a/bqV9T/pd8PR75LutWF5AhxFXUggLC7jznyekpavB3/Ed3/1IUZRM/MjpgfKFG9+r4io3FZ1xEg/kfa72PPIpK+/Ij9NPvn2njOMZ7gHj8qfQdkjUPWLP+u/oBt4agKySrPDc/t/PT7TWfHS/KN80Qu01+iVR0O/B0Hn/XF83TkegQwkCCoe9i9i+/ZtIelb3c0XxikvBS8nAl+ogsMPJsyXwngISqrpxxWVa1NSyX2Hdjvijfsn/vYlkhWVMlPNAMcwU2hZ16n4vmz4QbAIElEtuQFZJRPFXrjndXjP9LiW2azxVtDR3x/JLaPGa8yFOFsbBuPLGDkCHZQSFwsqTlZX12SPjxa51N6tOtAsoAK4wCOz8hIVkJb1A7gibBbbRQOZ/6Kgrfxe67OUPoeIMKGNqviqFWqAdoN37tn9AAMkKGqs8Rbmtd+85XmxfeHvAKD2D43d1Q5lW2K3MdSu2XRl//dqz5U0ewXVIGTvSw5JeB1/18VBevOoH4YoVY+1ANkeioqTz78WOdid/HfklrE1qn7HPhu5adHPwpJ+v9I1S9khYRoyQQgoItIcDyiZ2E49Kvpl8hLPsfw+w2K7TTIcTrgRcapt6TMslYatkhFj/xRV8zZzhaPcQv0NIq0OIAguClYaNOvbwqL+IaNktCnGDB8okO0jP8VPpEauYxUKFi9SjLv+bfspvXsWQ3VFSRJXCgQ1on7UfJkayin9030s8VjmUKoqC+4vgXvMyHs7fwhjDIUqMBjP/F77rmyvhPu/r635bx/P2QLuTRd0CGK9c/SNiVJ+piziQlep2drLCyXWsHBCSRUg1i2cPncIGnf5L/ZTL3/bXoMijPSsohRQ6AgmywnP7vV8fF5/+uyc9slIVQeH/Og/E8NyhGle4HRbR0uPNN39yk3j9Yj0R7P+2C9qVMEAJchiIv+bGzw/jm+ddIez4YIcGMLRDvLuWQuB2MKB77EmIHSOxcNGrpO9xDwXPf+RTSvvgfFVqYj2FgwK+LddOsDsr3/sVMyuPkZ6V/GoTYg8zh65cMBWaCC10V8+4wS4YNxLSwY035buWfqw2R4d4ONWfP58rPn3kxyJednSAERgHonvZeb0ruWxBCBjEuxSG7lGuRd5QT7rjz+Fz//YZVIgNFYK9UWpiPYUDGmDHFHc2xVP8237njoli28LbdKPsNM6hCeAwECmpAecCr3HwvBRFY2q8ZIizeubVxod/7u0HtxvazcvxWRvZNmi+et1pztJ3/qME0yIcyg7XUAudFjgMVLjDXCJqWCj7/eBd394OhdmGFQzBUKwUWaVw4APbqH+q2LOfOsKe86+HNatiPO6mKifY8YXtfQBYDv6HJoEbERJhqwUDbwreMP0laB8WthXAHm5Z69HuXo711OlD3eKlPyVUCbvoV4H30rnJSnGZY+ASdpdlFb0Suuvbn/hkJSsvRVYpHAxAe/ZtmYolU4Y4sx99TsTKxtlyq8wATrDvk6wQ0Iy9lqworu5EdW4ZP3Le/Mlp8lo7cUu7JJpQRjQa7eHo4e+R0jXHET0CXIUl7JxLGGon2J04+Lm6peT2+XPw9Ht+D+Uo9ckqtcNCCgcF/PbpTbB/+odjjPd/9byIVwyhTIUGoIrE08CmQA4XOVdsPZOoZWvHWhvnXwjp98T04VfuG+ZHbRO0OWH5AkovhP37glNJ8crvB3Q5ObebkTsZ5AQ7UBEOAznTXJbd52/Boy55jg08c4tfntTkegoHBcCed5PV5OtOdb5+43fUqBxJmKbhBLv38Lt5kO0aHBRNhbuNypPMZ8+4TF5vh9FImxJWgk2xcZuLXjlMVGw5K2iV9TNoWFCOrN352rycYAeolOOEWzXL6vFc4ISfP0XH3rhBRpDFSQ0DUziwgW0TDmzv0pbt1246xd644HbdKj8Jhz5C7u6LbkULPSLu0hgJCJUbPZwdK883v3ruCLyMXJDghbZAm3tYAKkYPv+VK4XrjnckHeD312VY5wMoVCU2frG1hkSy3w/d8sU9bPjpmxMVnCKrFA4SJFogsz59+Bh78+e/0oxdZ1hyBbvueuusWu5QINlB0jj3BeTlDHFXfnCjWPRC1u7gtkGbEZbfuIXcM2fttLHu1kXnhXl1ga2k4aKz/U7gJQMwzoNaAnK1LUIV7YPQnd/+FMqQmLOC0xRZpXDgw7dnZCMmVkwb6ix49gkRLZtgNfFpYJMBoyiHBommKBlizWffNyrKR8GoJYDtCPnBj9UqtBlhJRo3bvBlvv/H24ii9DS9uerONw4EoANFKWMhcGRFdtGrypl/+gNjFOespNApskrhYADaM9iyfMdVzHrsKGPKz14SsfJh+KqZUOTrNm1DVgCcpobBH3ewyVMWAXK81Xzqgh5+cJugTQgrwZ6c85CVNvg0t2T9BJA97BANvas2I8U2AegSJ9mBq2jYKiXRSO+p2qAJTwaO+v63fozU08AUDgokyArP42/cfLI579kHRLxiRGKCHXttGbENge0d0xZakPHtS08hoeCJIEcaOgAJnmgN2opMZAO3XruuN18361oieD4IKAM6GwTDdwM5JU6cxIKF3yg9Rz+unfHAHBmWGNamkMIBDLDjxPyrR1avXnua2DD7DtUsPwE8HznBjtdbPMHeFIAHF2JWkFdsnhR//Scj/autRqsJK9HIgT5DomrHWF6y6nSih+WOOp1tzZV8IgjyutyFf5UN6shL/xb83p0zQf7U6zYpHHTAtml9eP+xfPP8u3Vz15m2C+bvT7C3J1nJtIVLDZZGROXWiWLrAvSygti+UCY/WovQFh6WLLgz9WejObcmacRWIFVQTSf0VEBhKjehk1G2sb7H/Z9+6m//673IfG9tb5RCCgcy6hCCYi16a7jz7euPsPiuk7yngW04wb4fAClQwXQ3xKsV4TonOx/ed3oiCGRsMVm2irBQOdjQ4VdzV380kexccpqrZxCgK6Vd3c0WAD8YoXJLcZRgDQnnTA1d9p8/QwGwDCDnfalhYAoHPMCW5SgBDiEWvDDcnf4bnGA/ghMFly606QR7k8BtZilphBjlx1jfvPk9kA93c2jVJpctJiyvofve1Ue/O5kLNiEITgrHTfnkovbOAxzSg0RMhREf1cJTImN++A9QGn7YVMrZGgWmkEJnALTH3XNW79wxMT7z4Ud5vHJY7Qr2Vg7FWgLkAZepPCAMhTjRo5wvnzzHD5Ly+qfNQmsLAfkKzV7xwbnCrDrapkF8VOgHdRYAGSlMRHgNNYP5n7OeI1+mx966AoeBEJh65SaFAx7oPABkw7Nxgn3NjJ9pRsWxlILhN7afVUcBRjEueHiCi77ON69dzktXwRDMD2nB0LBFhOUrCP/h9uLXxoqqbeMiJBZ2WADGWJ1not2fR6PEsViUBErVHiOeCfzg/z7zQu+TZfDOU0jhwITf6HFeSI9PvvUke8uCO3Wz/HRcCyXXWWGfnMTpGcpxd1JdaEyE3J2rjnPn/2c0yuq3vY4hrATEjBeCfNHkKyGZItPBvJHJOtFwEJQihCuEFYspA095wsof+BH4zXG4WLs+JYUUDlT4ZCVP4cjiaz+5VzPLTrXc2gn21o6gWg+UENqhgyMv4WQ4m+ddFf/PZYVeYPPR7AKhkpAdsdFb+VmDnQ1fnqZRN8tlOBx0Ow1ZgSvMGbcZCGSxgkFfBah4LP3ke/C7gShjavlCCgcFsC363koUfKpdpmAuZd7LGjJCZwAHWahKqBYJ8K2LzuN2fIjPI81e5tASBvYUMfWn2Xzp1B8Q185xQV2C4dOJzuFd4cM/rMqggoLxjfphF/6BTnp+lx8sK9k/TSGFAxZox9jw/cYfZWOvfpgqgS+CNA6BClxP1sRVfSAvYEsEV4Ez10xnTD/D+Prlfolg/7dJaBZhJVgRz+14ZV+xYe73iBoMciRJZNFOAspUHhIxqLbAdlY44jX1pDs/x+u+/CmySuGgQcKe0bbDJ9w9ixUMmBxTczYE3BpKGMO3+jqPveNycjVIROmqc8SiN470rzZrtNNcD0uSkti6Io8bleNZzfb+VNEY0ADSfOfwruT8o8sMnFMLZE4Pnvv3/4NKld9MSyGFgxE+acm2LI6/eQrL7Paq4chFhhiKl5MOb/U7oa4aEsHY9j4iVjKmmvMuKDugyTzUXMKSMGb9bZhbvescAbcLwb3J606gF++pIOU6j1Ga3nWhktH9Ldp10DpUCCgm9VJzCgczOPATDQ84fTMn9E01q8dc5hgKNEsw+s5h93LKCBeauzYRjn2sNuXu4/ygJm+l3GTCwgSx0eOvKF15FKnYcDzXI8gS7fpeUrOANUaF4uAuV2n5LwWumzLdD0khhYMaXmfseSqhG6YvZwNPeYi7tg0tQbKEjNQZwDmzFeCNWNlIZ9X0iXgJZG/yCKhJhOWzn1zWby96bRR3+digXQVDQdXtNBPtuGUMFt2oJLTHqFfVnkfMgL9iIHvqpeYUDgmAncsPP8BwImqbxhdKr9Gvu7YRY8LEXUo6xTIecG6YyzQe4jGVOObh1vrPx/hBCZ7ZJ5ozJJSNni/893hiVR/j4ldfgSY6A7BrwZ0hBHrFWtoONaPLM/qZf12+OziFFA4tRL738E6l38THqB5aL5c5cPyCTWdpsNBSgXood/q7Mx46Gy8B2TZJtv0SVoL10EuB8yxn17pjNKuyp83CENhJNudjitBwHahjxpXCw95SqT4P5HVQdpTbj5VCCgc9/HYq7V4/8e65pMvQaQ5RS4PCoNBOOkdbEJzaVAcSdbq625ecyLd9nY+XQWYQfd9eVrMIx/z88QnEiQ/VeRwcOxXXMXSK4SCwKsOFtFTR1+pn3Ps0ufhfhh/SOeRLIYUOBjR82bZDZ//jJWgX87j3jq+c6MKTZAJ5Az9zH8BRqlk10F47awLfNCe0O7hxNImwJPPdey/jy985g1Klh0mQHXG5aPKB28Zobpy4Wmg76z16Kus5Brc6xrG87GW8WCmkcOgA2yvaPrYBVtj/O5LZ80M73HUztBNo76yztAlh4YsxTA3xNXMuiH3yVKZ/fZ/YJ2H5jR5+YPx79QW9RPHK4zRiZ7voznWC4SCOyUE+Bb/TCtX0LT3jry/KgBRSSAHheVkXPjyNBsIf6CQGzUSBa51g4MFdYFWFUKaF+daFJ9KMcE+8nCBaGacB7I905I3i25dD5sqpJwrbLIBxJz5x6Byv4YAcqhslMTVnk5LT56NgQb9VSK4YhEQr46SQwqELz8vqMmwNCWZOj4Z6bqJODBsGT/baLPm6Dm59QxnhsXLgFTq2qmprnh/cKC/tj7A8LJucJtZ+fhZhSsRBPgDXplMAWEkTDqF6+if6qB98sPtqiqxSSMFvB7KNB4edPY/lDXxLFSZ6Gk1r9x0AHCUpCqO0fN1JgWm/7p647P/uhUYFR2YGyPFu3I70FCUrx8HgKyAojL+S/N4glAbEwwUdFourWbtIMOMTNvKqxDKG1LxVCinshjfbPu6mTTS///8cLb2YyA+xC2CzZHfsIBqIINQwEaXrxjs7VvbHqwneaQj7YloZxnllLsvIH0vtqi5QSpzNg/+TPRyE7EHjwowSpc+Yt4IjJy3Aq8BiuGd0yrtKIQUf2B4A+GqasGPFS5Xe494Ujhll+El5ltiNNDnAVoyLvYmikbBblkMCoaNAVjksRJllpD2wX9fQfu9PPUjFtomSk3G9F/6bRKBnhb0DCM6IFo4KJfgmPfqaNX5wp1jNm0IKnQyyzaZPer6CDT/nJfijSlPQ+0j+YlLIHMZywnFsl4BfdaQz6+HD/aCmExawGxCytyOns3Fub1G8YiwFtw1SB65AYkwioFeg4NJyxzRZwaCPBGPLUdZEL+LHSiGFFHxgu/DbtK3l9V/MCofPMohWw1wTApPtZeFLKoK6OCys3nGktWjycD9ILk3yz2vRmIclI3Ih0uGmoWq8pKtQA7LEMoNkQaqWUhV1zJ0arc+Y/wZ7nFQiw1I4ZICGXPfwL6fQBNDuo2LK4DPeIJxvCTIH+Gq/g6z2BzgbLgsQ3a7oSmKlw6BOw8A02Nr3qt99EpYz77lBcN8RKrGQJ5I/mQ0yMOFQE/4l4ZxV7NirZrJxl8T90DbrKeo2hsYOP2qL0VCadQ8/mkRD4XUPP1qT0dj9e16vG7Y/NHRv4vCjtBgNpYcGnThkJMCecVqDumk1dPjRWoyG0qx7+NHaFIm0AxPu+Jio2ncW0YARXFxb0GZtpyXwlzhw5BlBlIH2d++NSAT5v7XYJ706K94/jFrR4TYNQGnBQ4Mi+0HJAVWE/HKzom9lA06axjIGSu8KK6Gu4bYGdYwFfxs7WgU/j30edeRIYK84iaOBuI2iTt5Y9/X05p8nwmR4U9LeT3nq6rQ1kPLgyT7qGsNr47UU+ylP4mgx6uhjzzQTR1vprBaos0T9AiqUbofPcII5a1Q3Bpc6w+p3zm3c+p3RHnzF1HH+xb3qGSu3HlBRADl/JYrXDRaxigEc3DW4FT/o0KZKbC5AeqbhJjeuvSl47J3vwN9t3hthpfoHbvjX2NFYg2kS8P490mvoqM0Dz/cI2/PYrzyoJzhkffv34Bd49zLUOmEyHA64TahwKJiGH60eMI4ft6FD6tOP2mRgXn6ecm4Sjlp5/HANjjAcQTikXH64jIfX4JD3Y1hzgHn4aTV6+Om3yPbgfqmTuuntcbRIZ/uDL6+UOXDWgzNZIH2uRhxoVdi0kwwcFnovRHcT278biZdQF17Qbj3XEzRRIIwI572iDwx7OGLtuiBKI1A7yf0iDvAlV4QFfmM4SsO5z4Rv//IOlLctKxbSY6SiIkNkZWlQWFQWupR1lYXnmJ8J+dbIiy0A5KNDIpmYRwPC4yXM3yAzZ0bJhAkoRxYc9QrqC4XXcFFcDORJvPC9F7BcWKf+nyQuRF82/U9jSOWmgaJicxdRvQMaPucsd1CMBoIlJKfXZrfHsauDQ09dATcW+7c1CO+DtPcFQY5I3fLAeeIUCQO/so0yNmmjNlkP8JOoWzDGAFn/+QhnxfSR7o4lg3j55q7ASxmQdJDIHW+hLvT0ciW/7ybRe9wS/Zjr5oLcm/FexJ7p7Q+YH8gfgVN5X92bfL1jWmXyBMZTOLErrzYRsjyEpEFamBzqTCYL/2BeskuG8ygkbOL1tgToApL19BD/++ibeXzXA5TbIY5fh64tXnJAKSMBMBHDpYvZLV+dF8zquglklZ1DQuZ6AmIA/KBxu8bnj37PnfPkr0JG8ciYmulS3sHf5d8DuFlgyClX4ul95qqDTnkgePaf30JDxAL5UVqMRDpCfKfb36w42p561zUwps6metggroP9j8BMmMKIMI0gDElX8dsWPhoOh7d59+1WaGNI5MFn/KOHufGrc9z1n59Eg+k2Js5dzqAm5P3QQqDndnWhh1+M3PXtO8b7vx7kznvxN1SLBAVjjicJAnph7mhEC1cwPfhW8Pa50/aUA04gVXlN3mRNuWusu/6LM3i07CjwVbtDL5QH9ZoGvZqGEhIlYMPdUZC0Ev4qA2PYRrTgGqX30d/opz/0JYtEtsp0PTuR6cJ5VvyVK07nqz+/lAYiUWh/WBJKFBhm4PtiVpxpRccs48GuL4d+8NjahB4wnT2B6U6ePJlNmjRJevh81+qe5lt3nMYrNowmLu8PltkNZM0DDzsN8tBxgTTcgz2LQ6liEEWtgHorBi1vBFm+I/3GfxE85+FPIT9JlPvLGyB1F3/0uBOFXXMFMavSKNUdjg+asEz+uiVqVCjKoNOnmAPOfz9j1LmlcO9+v3OZyFuIGapYuPn42PQ/XExsowvVMwwoExQFapaqXBjlIZbebaN20l1TtBGXfIr34e0J2doC4vXXFQo6jv3nihNI+cb7WMmyCY6WDsWEOsWyJgmCKTzI48xw+FZt4j136CJtKp14tVG33hoiLLREEX/xkj+Jbd/8UDErCm01ApbHk0hYoEbGeNCpZkZGn39Fbv/qTyDjtroFaQ12G5NQ7a9fOcJ667Z3IhGlBzg6EFgneVz9ReIkZmil6om/uE1PC02mo26wmyJHIk718xedolRtfiBUsWIE0bATR5XjrX5VCIvERFqM6aFbQj9f/nz83V+crH75+HQ1DbejhvylPBgXD4tE3bDFApHfhn++7K+QB2ThGfYe55nxZ849jUR3XMrjladEeEXYdQVwAJqnAsnKt8cJdW2oe/BliUtULCrTSYyFLRop+IYIdy4L5byvX/jybJaXVwVp4iJd3HOsq/H8BT8Nbv/0LkLxK+QoH2QL6cI94ItWE6Pb+K+VjMKf6Je+MBfiN9i468m74D950SVvHMOqdp4qbONM3Sztr3KDOEAdLlWJUOCo0648bUC+3IYa44SpGrhzaXESyZutMGUq7Tdhhn7m71dA+lBX90I93L9XXdXNP/rA4TeC3P8M0xroSMAGJLBMqBSACzYQ7LmEdB32u/Dl/34L7kPb2acNJML5qmkBvmvzNcZ7v/5jJGBnEQV0JmyIAaXAt0jsXSSudtuin3rPn9Sjf/gE3of37yvt5gLSlHXAi5cVGtPuu4at/fj3jp4FBURWTiJhUeYqrqG4hFYo/U/6v0Bc/S279vnqurr1a0AWQgoKAXAKY//SVcO563ThYLSYFIYlC9CJytdwTD0Luja6CGTclgjyf1sFVAaWH+DoIy9byLoO/jgmMqpNcHyiJMxjIggkEoTzkBt3wkRowSBf+/E55esWhv0k9imHn7bMg1VuOMyt3HZETM0jUR4SUREUMRHCtAXk5Vo2qLpg6Nts5OVy9T5R06mlRAwL48j4IS++CLqmCAOnhKuEFsIh117A/MR3M9Ks9+89n+9Y/GCoev15zI6FoyyDG1qmY2sZrqMAd1ENDtV11DQ8HBPCokqWGyNBwhxTV8rXjA5VL73Fqdx8LcnJkZutAaTtSCtXAwYBWaIkCLoKga5Q1qCocUOiRkTAFwrE7IC6r8Zca19iyvV55rJ3LqWlGx4MVSy7VanZ1t+CvhJkdk090/HlhfGrysEjQa9EuHDuMJ27WpoTV7NdrDPqxEN6+aqTWfm6f/Cti34Rf/vWcWLB9RqSVd38GgJ4rBbRQ1Vxr154QucxHpDliil5ImxsGk5LV1xpz3k8scVv0z6ksGY1dAeKTQKRKtvTmevpDOyLBh0HRqJcD9fIOLvRJnZeB17jLxi6XRPul66WXkmhK0CywrYmYyQDwJfy1T+qRNySVcfElGrs0euRdS1hISAAdC6YuXV5P7e6pH+YWowz6GF48ggLywBScmpHCcvt+6XoPW6lvO71Em2qXCw7/iqDzn4flLFOhZ4ULrqCg43DAUMRUKhCFCrSxLYl4yP5A3qikfp625eOZLrWqk8PJ0rw6AivgXQIDO/A0eAuZMFh+MShpK6CbxSwUORj/aRfLZfycAMqC9wh+alviC9QFtyLDK+ho4Jy1Z8awvt83QScnfPHObP/9RB4Hj2jSibniuZSGObCoVLhKGCocAAjyLK7MOZ1VRgmwuEokJGQZKaESUzrGWXB7K8YY2u9XDyj9wCnKJ+vJ6krUBukjb8ootBwB+sGUFdvQlTlGWu/edhd9+UfWM22wVElH6QMOfh0GuWRcoGsoG0mD2hg8vD/hvyhTDbGQ7vl0ME54H5ydfMXl4rVM/4RXx691M8KK6zR+nJdqBOpb69MWJbacmF9uZaIs2xCq7ad43720E2QVh7oOzHsbEJbwbQxj0R9JtL20ofRjMAK8SO3OXx7lTbp6IH1tOths4Rt2rIOk/m6DnQ/sn0xIJ3yTYNpdlGvhD4T8sp/fHiKnvl/Ot306QiotjQHKwdcR1wnIcOSAMwb/sevHxIRyp4VPPv+VX5Qe0BWlnbKzz+GnFcSJQAF53JM4MkBvSjBdgzaMapzhVF+otj6cQ6GA+rqck/IdPnnj40WRs0o8AawEYPdoO1AFpgyJCpsyxVZveczI/oNBGAPy1TwHiBot/7Ra8e/sK0m/q4Dv4JlfuYjx/ayvp38C6HoWTaKhwkB0WMYAntTMBCOcwfQ4imuccNiwDVgGtwOEpfoUKLbldhZfKAePukL7z6ZRn3DxlxlWTxd4b+QOF4FNNwGUFZsPHiQDe91if/tuOd55bbzYOiV7qgRfJ0BhIGOyUu9FpAaiE6ljCA1ahJafJ1M5A2SwGRZzUAuF9HSI8SmL+82/n3prZCffBLn62ovKIoiK0bC0zb+ufsAxSC1MBxOu/wU41/H3SOjYjmaAZkFathPFy/hdUgExswytN0RHHdxGe12+AfEMW3cKcuXKilAHUCdQrWADux4mqqHDoPL9Tb226uRicrPNbJhwSjo5yPSsWo/ot8vUG7MHz0KU8+toGZ0LmPpiadWbSoYGhseAPzqSBnN6TvP0rO2qK6BgUBRCXgtAyhU5xsXnGV99EiCsOrE2Q2/UWC6Oi9fP0axKgc6LIiX6hgGo+A6gM8V56znkf/Tjzpvix8gsacFwd/1Lu0xuQjFkOUIO5Hc8aJ803EwvIGryPh7NFD4S3ejLOzWsCAIoOkBEmYGibiVisbjQBTQ6MGCDDXNEIo2VT3h5q/9OxvVfV3Z6mfWOGpevqwwPu2hX/JY6UkgezoSKKYjq8RPBm3BI1dVkqsC3iF4wHAYTIFBoSw0k0RbKxt6Xwk9My1AhGUOddfPucZ4/9fnigVPwfAQ9YRPOevD3WNEkZChHkAam2qgUyffLdtyfvzVq68WM06QL98D9tV51UedlDuYKjw99T6/ikWKZpFgegmQP3p3UIDG67fdAblD74M0zvBVHWPWY9mJEPynrmKlkDU71wac4pVHgoGH8csWcLVj1VgXUPnoFRDXdJS8fvMJVTfiZTQIMIwGCaINIMurjrhgNgllLtDxiXy91xcgW7QsNchEyeqxxOGD8KpvqPV05f8NQVTEv/voaOoYQ4M0Dl2zilYhE8WGCF6cVxgttIMWDp1GRl5fjn+2EDJd66tn+zPKx4eIgZMCkI3swuvIB54TdailZWw2Ql3fNZS0x20969GYkvlSNNDlE1vP3KTg5LtZRlnuwBkslDsPlG76ZWqSQTcSSV726xB+dqYpRtlZvGzDlXA5jLqBX2g6yFkeEiSkchMGeHGmgP45C8TdYGa5q6dXuURxg+AQak5cYTCIlb20LLMsMFg+DBGp6ioqjBit+HBn2Qd3WcXbhmBZmjKnBQntVRRJhvCPtAVu9xSbFtxi1xw5FtJC0sI06xpNp4Oneyw/5RWEbwAPegm4q3EYUqO971XejgKqVP4yqKvyTSPc1Z/hkh6EDPAajSe4vCAyinKA2QZSpgRwPIk9CV5PCsAYsIsXru2QwhGfBo+4sCoR4v+2B6QetGOu+4YTdZ5FYVgon5B6WcK/3v9MJSG3It3VQuPF1u+KZKCvzz3gGcaSyadxzossG9ojXKgtATQnhdtwiURZ3oCvNr562zKoC5ycaim8elz9aS8Srzzc8razTlzGfzF39AyITQLFSvcRrwRvmfuz8M++uyl854LbQj9fdrN+wRP3qN1HPAPl/8pynC3KgBP/rV/yjFzSAKi1lRYiUXIJ5/VfnkCiu34YciqygLBxHghqXdRmgMQjyQEuOJxUm45Y7QjtMxbKfIPmDniFZvR8lamhqYbDFlku3QbjZ3s32Xk/qGycA8PJeRZMo6GKVce5JavOJ0vf6yIjNFxv+wV2OrgUgSgaU2s2H+luW3mj9f5vEi/voqLrlbUTQspXsGqxqfYZ8xlIvEsFu4AaaE39tgqyZYAFUFWnvGrbEBLdnviijuzTExUlBQcFBwPpPQcQs7pQPtZGFxHtJUkAtTEVBtbAtgbPH/gFGXlppR8khW8PoGIkwVAKwyB1vpPe81tqx7G9cGw8GAf+gQYvuIVTOdFdx5uz/o5j7Xrw08B/BClfl+Fu+mIC5XY3V4HhWV1DBh3D8AaHvTvJ8Av+N+Cqp1rbO0vd8MotOcKs7o57DaEJSKklcI4KLlg1RO0/4cXg6BufZMGgN8GPoZRW64OOnxu88tU/BM/88xX6mGse0geMw7VM1fL23Qm1GJgXpIflTLfXzzlNr9pwrBGAkbWLDwHq2huc4jDQMaBeWDEtHPamfsmz14XvWXVm6KcLrwxfN/Xm8E0f3xD6xdLvhe5eeF7g2J/8jgWzvuGOZVNcA8bqvHIiPSGXcu5yQ80kfMeSq43p9x/hBbW8g4DODBVKbD2H6DsW/MDZMOdiKFdXLB8Et6YeOwIgqqCTs0/mZNiFs4AsSlWcMYR254d3OKAT8JwsRaO6WZZLA5l9QUZcqiDtJiGYNBKxdk4GcY3DBHeoC+pONNBkQPas3CEmZ5xldl8T2rH4OzCCuo962xNSL5ETblzNcvu9z7hcNYCtB3/hX1QqCKZGiCjfOJrvXFZr+GgAMlJCp+vXB83VXxwnYuV9cTtnORyUC6qwAuBEOJAOeHFaeF3w+Fs/gOFg/Ud+TUCd1gYieHUG5JhBHCtD7DnDBUDBwDCIqwZ3iMETEkSkg+z4ugu+zoIHpUfR9QGW+RTpXVJSm67/2wpg9rL85ru/Oo2wwGh8IocuH/IoXkfgIwD8SzN3KTS715dKzyOuD5/68xu1IWfMhuDEC+8SKBMN5WzdqlsvBi/46/eUnF4Pw7CmSnXiDCflvSzlv5gFE2qAB6Nbe3MtfCJ4vd1k4F5TgU0HZg9K4fjOrdi17vr4w6N/6F33tj2SkToxcKGu1nPUt/jRVZMEYEDtQHnabcpl38CqglriBJxXcBSYHuhD4vGuXiB273Vgrfwoi1TtHAa9GhAWWDQ2qWQBeihQHMpfwfIHzif2NnxLM9E7t7dcMn069MJNcPaJrYZhKIqXcCzlh4Hl46PzMK9ROBcjzO3fDMPrgHo6rXz/5hBZ9cE5MMTOksRSV3LwABQ3TmwW3kK7Dv0cCrYLrnqtq5WAThJnhHHlq38lAVkGItQQEZu+utB85/ZReBV0asBhYyOTkWQDvpjQc++PUeqtPG8jYNoyPWftF8dzOz7UwXdV3d0NG6gSegOXEtd23Oy+C1kg497AVW+9T/tMRBlrCR1J1T9FiD4T7zfYwDO3BA4761Galv83h+kmelVQYmnMfjzvRkYJc+0x1pS7j/SvNgPoBCDl10uT4lownZu54NleEvv3FVfgZZAXPPO2qdO2Bsgm5ffblEkzey7lSnCn4nXQu8uWBIBouMiCCCvez573VGKv91rCkmzKti1I5+WbhlBwx6SK6xtExwIYQQWSh5FXOe01eg7JHyqHan5ou0Ia2b24IpqKIFFWKfkD5xBc0onvU2LPnwAIhA+UqGsezj//R+0b5ignpoF/KIW9e7jbvj0F+CPMkQPq7ocPkXRwAEDfy8mIi6f7V1uDWtmosAyoXPnFAR/yDL1DbG5CAW8gVjaaL//gtuhjx91kTbtnPHgbhTIOyA4HeDyeh4AHXm9LAMl3ITXbDgsQI91lOshb57NxICLDtiRIidJj1KPBH3/4CchiC/G6fJkZzmU5E78JQJhyL9QbO/nXW9lh57xG8/q+Cb00dL9Q7FpTx3Sh82ZA2EbFYXzzV4mOpomkjIm5OIzHFEGnvizodQMcphFhx4aLrYt+ZE5/UJIhBAgyc2ab67ANIWVX+o7/lmqhjWqSJ94lsJrwrQarui/f8rW0S7wqjTFR8W6sPJdEd/bBCS8AhuPl5ABcBACelGgjrlhAJtyXcFE7Rqj77pOVKEZfWK72m/A29NRRBTlIXvUBjcxWwPDN6gF8w8JxoEvUG8opjRP+zlSJMprW7Owj33ujCli1Z9hQCPQiGK6mJoq+KHTUpfPxuhfUPNQdy6AM8peGKqkaLJN+gIfaE4iAk2sw7nPVkFN5hqja9idny8JfWS9edJ3x9OkXWM+eOyo2/d4iSAs3UpM7CGC6ibRbj8nMXT51GHHNQuzNcblCQq84FFGITV2qGCK9YL5+8ZOvJfIHj0/K4sWsD7iOynfv8+stcMpv1mnDz39SKBq+64f+0G7Z4Rx3INHsqlxRU9oPwtHga/UDddV4HUBkGK7YnKrVQLo21iemjkFIupzprkZdRURLj+HrPvlp7PNHvAcyEybAnW2lv/ZB4ITbv4O62OBv3pBEggV1QvuXi9aN6iK3YpMctmP9olBSOlCm6oYyeyl2NBeHhHgPBCRFwWBf0JgcGhfQ82rhTTQjbw0aqm+UjRtT20I2DDr4vBpt4HEf4ZID0AtoEUaq3qgKlCOgYekiQuMqMSsOt9d9Ngo9MwxD1Ez5VS9RvvV09G1xrTS2GtSoZ+BMKE6ckPSuX5PsXnOhXPheXm3n0QpI/qI9Di/m4bwN4P1Bhphm/ar0ZFd4XIlw6loZbMu8M5R1n9zvbFsy2YmWvsR2bfqlOeNvp1RNuyVffPc6TnpiAm1DWgvLmdj63RDQZ9jBARPWeALQs+OeZ9C7btKOnDQF9IFLKaSdNkU3EEfOI+Jv1cJ/f8sKD/sSsojjfKg3n4VxcIIG8iHgSVBWCLnLj3g2Vja4iBlDreNcG4xdg5kVJKfXZ0TVNlAgXPAHa0mUcluxaVCoeijEN355Gdm56mK+5sMClAeCk0gCDcPXqafXQPoaIpyNLguCdnbbeUcD9Q2VQQUQFvIRM6oS84xSgYkOOk9heg+Vx8HvkuTQesNsKcAAGBgt0SM7WMGgxJ7tHSoPVqRv+IJ89N+tatfhM7hgu+T4vo6BQl1zy8F6Vbq6814+ixyGqxK8p05s0+x+onjZRBrA/fDlSEyWQVYIdGMafiMuo8vM0AV/X4TXvaA2wlHXrgb9faW5UXQZIGcoxx7mByVkxHUZejiOnuWYgTwOw1OFl28Y6Hw35Rpnxt9eVpd9Ps0q3XwRRJfeFt4mb245+OrZbzNRuqIIZEqs9dsNuKAq0iSLtaMvnSeveWhO45Ey5h57jcP6jJ9NuVvFcN+nuoSHZcFXcKDLcFa9nxhyNFo24DgZJnWm6Jre+9iHlcyCN7gSjDLXUsAh8IeUEE24+FISIaEsIha/+VvjsydOAlvyXvruP8CL1omA9erbukNYYI2pZZRAJ4YB2J00R+9tBqgqHJGQAImh59AdBJRLUJCwJOtbS6YUCOL05PLxILoCyRFUAlxyXJsEQ9PNrGhU4nuDOHxtbWNpNmSeNzztKId/byqcbddh9IJk4wdDBHBQmA7xeAHfNPcUMfDaXHlZiK5MD4/S4yW5gungXeHch3R1sOOS7yXG9bxKasVmseze62VabaNzSaahPkduoLr2npEzdKVqlKsoJ1E0nJwA8q+Tj1cS7NEUGQcgqMaoHtEUPZwuYuUj7E//9tfY02fcb3zwx8EJ45Z3tRD9BwxAfWWBRlQ0tERiKJdnqGiS7i6a1jOxp1WL9CIyerokvcsaIVwDn9ZjM5ABAMgHV1SDOpQQNasTbyv4aGw6C2kLVGXHdb5r9a7Apf9+ioSzXwlS/AQ8reN5ex4ZenSaQjPIrnW3x54+7yyZBFkNXhg+KK4tdmeB5AHWa9wmllG4guIbHrgIMoliSo/Ykc9Y8pztX0svWAqJ4JtndxFWvAhcK/gLazKZoEwBC4NWvk07/PwV/sWkATQi1NE/nCWU4HdxEYBhoYMzkr5x4uJBTWjAsSRaPMCqWC6fukXfvvVwblSPR8uE/7GF+zWPrz/AuRUltGDgZySrt3w3EkgAh4OSbFqDuoQSChUsVAsG/MFN67YIPEMadKs0GMJgT4+vsXA0CByeomwgpzxkGuCRgTvOcWoZix7SaA+xY+nV7uoPr+KlK7vj7RCt1naai407q5CrNMhbpgGJ+brBE4FOFkqFSxfAPZRlwu5f6rs5WGbVoFbhHxdHDP5VD5iYLARj6M7JdT5NA6aDDqsWYjl9N7Juh/03GuoxJ+BWQxYopDdZLXUJzchiQRiQlo+mVZuuNN/5+ZFs4G0mVnSdIncWSIECQ07cIvS0lbg2EIdaMiR5kK/5Q/PJpatmyblA2ZXhidi5Mp9aNd2hd8W/8FLSAD0Qw72YoMK30oJhbel9NAtof3ggAQBiNH/gHKFnrNVg2Fx/WAi+CRgn5zydb19yCsTPIpvmjxCx0pG2fG8QPZfd4qO5wg2mUjj8f/HTf709cdn/bTU8meFn0uM1+uX//Y9aNOoRV41MiZPgeq7ocR3alOZaDNx+8GVxc0ukCXQQPCHhbrwO1solscWVdDsiarJJ9fZLrI/+cqHMpLX1IWA8Bhkl/vJ/Afh2A/6LS/Q9IkH944HnzcFhZChRBQt5DLyHuKgf+YtbJrAmr+/DVKgcQmfgrqEkcMmLX2n9Jzxq0tBWDs1L6gy7JIwHLR7tRIGRFo9XnOqu/+zaqqqqPBIIWZAvToh1JngyDzl7GzhWq8FlkH/iP8kDR6cFGMrNc3cu64VXdhNW5Y48YtR0xYkurExf/g4H2ia+z4QbxzHKcIvUxOs4LeplWwu/ocjaC59+3+ckkL4Q14fVdzA8xVItoNLiZePNab8bS+OVR0ZITcTbD99rbNBmcNII3CjBWXrBRqCNz7Oz+1TIJDCRNgS6S4lGHvj+Cy9FfrXqBm3U5X9kWT2nWy7ZYFtGmXCtKAyMsCuV/8Nde+kXyQuGr0pMzSEBYfVx1806B8g5B+pC+uotQa+qnUjwNSAiLhYFeNnCOTZ2+M/Bzj1XmGZi/U2LIKo+VIRRXsSoosu5fayBWkA+qCTXMVVdTbxB4SMxrbs3PHE5Ve2YLD94S3Hdtt/TBpz8LBXOLjiwILX54GtdthJxQyKa7u5ae2Zwwb++58ZjCvRuuAsKYC+VJwtSENBJGXdi6w0Whl4WH8qB0fpD3Q4HNCpcCgR8kMPLt3hDQhDQayhWvEBx41k40QXioS8o1dmRkD0TyMM4dHiBjK08lCc36oOG1xZPz1oEP19J6rTHkd/AkGp+XElzmbCVREXKRo2jG6YqvLp4kLvqvZ+D0GMsuTsKsAa2QQSD0SOucXGdStZr9Hu6UrkTL7dX+RJpQvrYAncGzvzjc6Gz7ruEnfWPU7TTf32rOvTsl4DAvgMnI65a5eAcNPzJJ/QUoBAcnzgCv3Vzl04ZPWPGvd42pc0Ho8dewFlWjy2gPwPSRkH9IJAVWonrgLopzeXfvjoCQ+Fy4mge1n6tuRsXjAG9p3uT+x6Be4AS4bIZwWpE92OavAOIjLBHXaEnWzrgvAdoepdPBVWjCrdBj4lJeIDrMJOGwWcMdbfnvvQLvmzKyUwPpcnNMXE00QlQywMAYcQ2s4wuG4VjQzmxBpqv+jYB+i5yXZudIaq2ytXuUllg0GHBrTydxKD+0A73W2/tB3DeKU64hzI3KF0G7Uhc9X+TAmz4SCryvOuwb2lm0Ze4oSAEyDkgGQmAfbYQToRU7xwtHKOHi70DKB3DPHKjLIgvaVJSqQw/5y16xqNy9T4G+7/tCSkHrhYPHnXu2qrcU6fYobT7Q2k5FyoDJ57P+57wCFW1Cugs0O+A//YkLtzJEC4xlkbLN/efkN6t5VZcvU0ohUNX4to21ZNKXpaA6ndwNOg6ve15z58LIehZY2Nqko588pfzeLGi4/rzTfMmwgUgBxg5+It2sS6AnRm+wA5OXglNL9yE1xME31xgXt1HnRsLjb/td+Bmz9GYfMaigA4lCWCHhQ8SYCipCTvWk29fcibnTq4LzgHouuV6bGMkbFzN71fN0gvXgGeNK7exelqkl1aDAxVQlYQYOAdGVReQL80jLEJyYJyfgTtX4kQsKljekAygveEulVpkPes9RnognQRSJ4Fjb1kKw7lPcB4ILHAvIoVIWIAQuKgqGKx/FQAXceI76mo2Syv4Rh12Ie4t5XluLWwoTQGmDYfMByrce0cQruUPGVKdft6jO+k1760Lfv/F6XTwWf9i2UW/Ak9kM0otG1ndoYD8Q3qMmrVzaQ5Zt63lNjLhPlcZcvZiUF+JRxrQUPyccPGlQzXBuJPmlq0fZ3z0m7MSMgPwc2ON5gth4ElOluHRyXd3Yaum/khY0QJMGufoau0a0mKuTWI0UiOCGesg7Zq66e65H1YTgMIxdswPl9K+Y5+1lIwFYVEFllDXCfUKCCLg+/zpYCTooXc2yHJrvUbXkIzCVTBcTtSK99PB8OoL+hVcksKtdNBXvtfgSjbkU6amQ03hX0lTI0iHXM5UaO3gCm62j/x+4jP0naFqpXJYr5HbiKrOMdSsctwRQDbkug0bigDjbtzQBa7VvawIXVjQAQfXq33GfwQGK1/g3VcDbC2wEcGB3+5Lh0aJT8qQuGTjggPJq/ZVl9C469YEb/z0GZbVfb5LWVwOy+s9WPDFbKOaYOGcjTS960qDhgyFm8iq9fPC7LjTw13+8e32lDvwLQKUs3beDP5OlAMPKRyWD997FAueyqQ75l4kStdMIqqOHXWdusCoTOCDExrKWU67Hfmdd71VXnytVkI/ePFdltfv5ZhIK1Fd+fI1hPm6g2jouTpE64RcVQe9Tqxh6fmr0MWBpgj/JeTveIBd4ENefBAXIFsXd5GV5O78pgB+MnAvXhAvqbrEdsUVfGPc3Rr2v/0GSHr9YqPGxiH/cIxVtMuQT4RjylczYJhUTz68BlW8Zy1Dg8N02FL1gkc/8q+1iyUkGrCY/VzEmfnP0dar11wYf+sufAUFipEYpmDjlgQGlxfIXRrgb4fmD9gAnVcNrgyvJx12d7hYn1FbLRxaSfp2a02dSD3Svsd+QfTwag0XCQOhyxAAPmlzqQp9VlALlK042d2x/BbjjWuP56/9PeRHqQsslLwXyqBVvHZHTmzhGz+iVvXtulmeT5QAcAS2Ol8n+D+cCbT1QMbc0MS7v8HrgFbVBeoVP+EFvzF9zDVvs97jnrFNQz4NlHn6AFFBGm9o2gnhydl9SIyrwXWUKY402nbsVPcH1CvyEtSt7pauKJSGw7cvywWp0rytSGp126HAngekAmFcYijpMdeMbgNlJT4kmRyhGkHg7Gd3Kf1PegvG+KYi2wrWauMAE+UKN2hcz64kemQ+lCvxIYfaxtbGkPJYO+Z3tVd/eIv77Wsv0PJVd4tFrw+RgT5pJUDpKLlLA9/0WkjsWDaUCDdT4D5afiP3gRscIGmZQgkXk+qBrZY7cO7fP+Lc/RoX4gPqeTiQD/QQhBh6Dle2zr+Eb5j/uENX3SJiu5Apqf+upyQjhFg/I2gvnXpMYNc3T5Gdq+6jNTv6mWq6ix/2qEdWAHx9xtLzyogbn8W6DGzgoxotA6UTHXw1iw2/YLOwKp5WC4d/KKw4frUC57BanX5HAewzTjnbQrWInGP160LqrqOB2eKSIaIwXdixbl5PF9uVDyaQLh/9eitHkwJkLNy/nYUzdkBnj1ut4BVoS+3SqFsCKQfLz6/WoxUzaHrBWhff0fT2D2pERlSnIjS7htC0Ll/RIybJ102gXC19yrZPQLroKeGks8aN2NF8+zdnk7R84myae2X83Z/9N/7kaQ9a67/ArXylt5LQrVj5eV/zwxf/JKp3jqauo7tExTHXbhKBAiqqfNwf04uOXuV/kbpFQHLEeoWGsU0pHPpBPL3fd5pdiY3ara9HOHU5tbRMIWJlA+xlU34Zf2jUR8a/TnjVGrzhfvP1639qvn7dL4wXLngs9vpP3jNfu/ZVt3jlOZBGustCIH/9j/9S9IShOlSzgrCio/9Nx1wr96hHneEPnrca990n0wld895m1v3oe1goY7UcVeG7eZ2ftGp14FRsLhF6uBS/IgsKgivJogWkLDRDpokd3/lDwsrt2cJ1IwIXi6GrnBSAQkAvgjuCBrN3iEBOYpO2pBHonsDGDfAacWxZGetx5EcgcJmCSxXqbjuzFzhz1SD8y74ITvzpwsTFdiHimTOlvqy3bh5OKjadHxSWzglzFTUQAk/jcF666krrlaseiv954Euxv414NPrwMX+L/W34k9HJP3yK71x5KbTobCiLTCoB7F1x/ZgFHMupspkUDsfXpVoqu3+ft6tCcMJvPyKhzP+zqeYS/MoNCFmXtEBFEA+nURRVVdQslYqhvGLL2e662T9yVn96k7N6xo3u1sU/AE/mhEBA764oilzQWddq8FSSBS7bsC3i5gxYrEQK/hMcddV6L0brvasEfBuBH8r18/+6lPY/8c9CuOvDCu4xhZOzXrzOiITseB52tsRoOG87VIWNs7JYETJSRwNylXxJqC6smDckhN4rk3I3lNQlDViVqCpcLRzJ36J27dPpCKs+LnaVYedPAaG3eY/m95YTGx60dU4dgzpp3dYSLfw1GEVFwqD9aK2GfATogYLn4z0R3PLN8aJiy6m2XLiKc0IaxzV2Krfyw27NmIAwLuJmzY+JUfETbkavD1PjZNWNF1CGg9zdcz4SiuqCu0YcJbhdKeiHO0vgUKE+qzUdMl3v4w9AjUXDyuy8PlNIZo//UicOfh3H5//1SQtoEmSHlqNDd8aAfs2wYtd0091ob/BceypuLJcRAZQQwO8o4hreevJzfPIN6TLugJuobKRdRzyiOVvwU2py+QOgzY3eb/gidPGTb9Kc3q/FXL0kJGLyzQEvRqeF1JuIKw4L524FzZigO6lQGdrxQM8b/oWKjZbk4ROWoOBWFgzswbI9W5LROhqemsB0OKeR7C16/rAEYXUq1BLNxRdz7YiL5yrBrGVxEnCxOYGN1q9UT5MwujUIzRv4kdL/xMQ3FVva2PcH2fisOc+Mds2qU8KiMhM8Ow70I1+1Qd8eCMyNKencBGdG4abG7GgYh7QxHhAOCwLZYRG8YsC/QBx4GxAeLnnRwl+qI6/+QAY2uhx8twr2b0he3IwLn1yjTbz5r0TVPne5Y+FnuzDrPUkLy4D3uFR3bTXiWkrEdbSI4yghGDgiKbloP3KqDe/xOgw4gKrxIQJn6iYlLf+/ocuee4FOmmxhYPPJyo++jwF9nTRh1EuN0BX/eVZkdns7ZkOOODSsU666QHn80+Sj5wDO0vK3Ei6s5LqFSJbyO5GKqN6ZyUS8LB+0lAnmoUt9JVFpMmMOnZ4W2UF69DfkxU4Iv/dEY7dJ7zEzaSB9pff9wvq9pxzIgMm6+NHPzNwPghPulAsUAc2yAC83PPOqBm5u7H553Z73/FnCjI80HOkxwxjbG/LA3digFWi8+NYzNH8VBkka9BAgt5wK8D48ivDyAA+EMoea1YobyF7JApE39ZGXep/Ql5bUEDwZEZ6QtcLvBWzYAGzUQj/iimXqdR/eSNXQFw5OVHOHEvzOYAOeKBQH3EBXHuCRwyjR+xq0HyzhkQLcy5gLpAxpqVtodtGzwTsW/FqGy/iehHtizw384A/gkkRkvyy1CywaBpYJDpyrU1lWr7Wsx5iX1a5D31csXJ8F1xsireQyQ32kd+Oi68DtUGwgLKiC5E1tg/2DsUIXAerJZGTxm91hSIiLRpn8rn2ydAbZQgWDtSiCBjN2kK7jE08IOzUCp97ziSB8maqB7KoGytWgkcGh6F5/Cj0UKxgym5au/xbKB726HII00tgbBlU08CCgbhQVuEUF/oNhD/zKJ3lAOooCf9cBHXvNJzB0+9zFtV+xYp05NtStAk0UZVMc8JpcaDRoBdhEvAN0j+SABAV2AHmognFL0eIlGsnotkbpMeKe4M1fvInpYxnwB88l8BUT+XUekMk/UD6qwi9OM8AwqLG3i1EXfnpE7zp0eej7T1ytFo36B9NClSGjGD+bj3aJH1AFufBLzxgfRdidv/wbf1CvKD+UE6+rTo0SNktU2mXoV2zwSbeFJtzyVz8/JMnG5xBBVxS3xGcayKfU0bcKBIjlwU97NXLv3pCyhL/30BdEZX/nkYJ1xLbAZYA+A20kYS84h4e/oEvMW0n20LFC5aoW2c45GI8k6SQxlrRPyJri93J5BnNdtwfF1y1wXhWv4/RFEgCZMrlnEbh/QguVgzHJnfABTTWMDoNv6FIullW0hujh+VEeNCPxzTA4KYeBSpkSdsq1CC+lvKZYKH3GvhXqd6Z86glojn4pMaOqEi+NBN0yEnEw3TIYDJUpQbtMDzq7CI+XpTuxCtwSAiFlChadtZBm9Pit0m3Yj5zux7wpQhkVERGlEbsUmkiVqnJTUcDLYjCMxVdx5C8MC1UYMKp2jRqyy5SIqGbg6VbwonHPsawe1+mHn/0BtPK9OhE0GWJW6sQuISCbhrL55VelrE4pFUZVOjGi2Bs2iIQ+JYn0O2WTm9P9QdLlsBvMHuMmAxEaEbeSBa1yVXFi0J3h0iAAA8bFLagkuTDK4HaFWyB/NeS5SwlQm/LsPqvMXhPvF3n979AHTPqQDpvUJJvisYoAh048BPoNYT1imWRZyhiUiYh4eYZjxhotT11g2RK70AbH/Wqe2v2o34H3GIugndiltfrCA+o0oNm7iIiVR7hjyp0qfHR4m6QFx3LQWwlVNUuuZ8EuIRnAfP1XmIRRHqTWnKdvsec+cz2LFg+DsT5crudZdwxQF4yBz+cS24jXsPF3nR469e6voLLRpZa9oRexcwE9AzTI6H9+MJpWlnxflG8YJAIRA+d8wOUA6U2VcHu7csGDfw8MPm8txMVtkOU9fhINIhEHoFjT/zLUWfDcr4UWDEKzdBOGw6GxAtloSCqKHpocvGnW1Lr3+ue6PfOvR9lLpo4SZvUw8M76Q6o9hRUvALnSVCY/+yiTtGGQAp1ZXGiBXUQJbIZh1iqmBRay0dd8Fhh73WKZHrY/+SPTlvUCv1nWq9ee6az77EooexQpBC7CEAxlgDTNuKIWHb2UZHR9PnTew2sS92Eae2IP2VV71mNH8fnPH+9SOgIMdrBw7F7EMfNCxAIDrvOoAf4CuiUWDRhE0bdDb7wOyrpEyerxlX71O59BmvKd1KbmHX/8pJO5WXO1sGvSQEUOh/qEG3G2AloHjJ6DWUa425H304v+2aS92jBt3xMQomJjduz5i+6mjjGIU1zaIuvUIyT0gM2qsJJRuF479ra3taMu+ljeC0jI1t5I6AGgkIpVw6OPnvJqRHUHRUUAGKPjF7yCbYInBTYFJgrkWU7jb93yR3ftrO+rZkVfb0luh8skhUItoZcNHl9JaMRVE9l5f1jqhe02pM6GOpUbIPGyAnvt7K4inCW9EA0CcDWmHs6qoV2GrZE3NBF10qWkeGnEqi7tA/4nUAs4CDC20lQNF1IAa1kwEg1ZNBTYQbuPKpU3A+A+2etAGrWNE0gkl373znBjzcfD+fbvepNYRR4MPTIgEg5moU0KnDPcxfIGbFH6Hf+dcuyPF0AjlV979tK7D6LeX5teHRlVUbI8n1bt6GZR1cblprZjUxgegynhYgUw/IwulcTM3MaKivb7IAXThR8kllpGEiLe1/rgz8c4W74+QlRs6U3N6nzBnQijuDAM59TBtdICFSScs40VDFrF+p0yXzv60oWQRo13v0wT5W2QrPYE3zQnB+7qZhsxDcjbkwPLBIXTcIsuDsO1SHgdKxwhNxhsChL6wnOoixx77WfdiRXXSCDiyLQRoDMq4hqo1NDyB2wH7z3xpkeHISEngBmVO3vzR45+J6yL4TEO5U7CkiekJJAG2d6BuojS6B/7vSBc5xSF0e5y4WgSAJYt2RtAaCBjIxl0zsTQeX9cL8PqVPSBimSVAY0OfvDA13D2yh/C8X0YXJWBYcivDcaBn/ZZM7YP7Et2bPAQIZNSK2CahOuBABJTObBcPUL004Dbd5NfsgEyoTwdqsvmAOXzTxG50d8XvRtUyDGm0OSEbDKmjMC7Br8WOhtFN3DXSdzc3Vtsl0RgHcJ/HJzvGrequNM+IWwIWMnYOOBIvFBc90BvocUGCvdj2g2lmzhqX/7dE5AvEg1+XxCiyHi42wHeI+PDdReEM+HX8uMkylEbD+NgmEywEfj31JVpz6NRGRsD5Cllx/M66XhyAzlB2AYw21WBQGAN/L09QVZ+PJQf9Y5pNJusMB8/nX0dzSpPAiAP3NokfSHZJgUoo5STkCgL58VwE0rv3dIWFbnVkMaHWQsHN2diXUAOPfmUjzyKnacTDRcvqZ3cRcX5p50Wvox4oM+859Eq+f20G0o3cUjjgt/9AeNg45XeEqCe9dX5u148eWU/gHgNyVX3aKqMe8G/L5FOXTkRGLZn2hgPSVbGbwn2yLPBo6XlQfiy7evAMuFvUgGKxm+YxWw59IJDNtFkACTB5cBytR2hmTAka9ITj3YEOFdSF/iZqVgliye9spoLNODGDj9Ki9FQmnUPP9o+sWd8/MXGnzj2jJOI11Tsee+ehx+tRdhHOlLuuiTWFvkh6ubZ0OFHazEaSrPu4UdLCurYgwuDHhjtCKdWwUmFIPjAMgt+k7tBD7qaAilUcBrOt1AkRF1DTKHt0ZkaSVOxh8zS08HDD+4QJEi+7uEHHfDYU59QNBO4wfW6hiQC86eE4tqrXOALfLiTRIA0+BERqHslo6uV1X3QAdF4Ujg0UJeQ/PO9mm8DcQ4KgBNhAE90Dg8LqDRpE3t7ATWCu6pxNy7MaIKwkq4nNL7OdviiSTQU3h6Hn91eaChuaw8/6aTDlwenS+REOF7zPZBaz67u4cfHp6qJyfNOU5aWwpULaOTCI5xHSpojAbnj88nOQ1jyaSmOCRmxO3zxyT7QkGEm+/BFk2govD0OP7u90FDc1h6Jhg8HPu3b5z7ubY06ecunu3DgU1Y8audVISyC69rgNx+OHDjCeN2PjxP+GF8+XQUknggeMORVV1YlratFVc0l3ufL/KvJA43+vnfSh1/4UoXixJnL1Bql33FTopzcmHfFf6qwsqHSD7gJ+PYGVJic9fP/PCSAtgA/2GJa9YSuMfiNFJKub288vrOfO/ffg5x1X/TmVVsLqWPlCSOaQRkNQnTGucvlsElPq6DBtFKS0WOHWnT0OmfsTStDodAGPxkJvwySlL0rnRMJwkI5jZcvfczd/u1lSrQ021HTXErqb4rYkQCl8U5HWGrf46fqQvyYdQLCir14cRGxq48h8eowUZmDD/uxtjpqFaKXF/zLqODxqhDL6lnNcvt9Fzz/78sSuolNubeIFS8aLqLbC4WWFiMctAl3tUbG2jKCwwC1w4SeWeOy8OcZ17yR+CiIbHyYP64KN+Y8O4xuXThIhPKiMKRvdv61+UE5WbwmTkJZBs/oHVXy+5VZ435UnJ5emPhuYL3GJC+0AeS7fvfdV0sk0YXvdGOLXx7CyzcPpqG0w4TLB1O7qhcQVReVuBEdv/wtuw38wfWDlFgkRLgarBFaaCfRQ+sFVVcorvWdkjtwhXribctZ4QhZhvaQv61RV0bjv9c8yjfPv4zWbM9x9UyXCgerKykAhXU+wlKAsAJJJCysrFrDfez4C5gTe4wbVYWUqXH/SaqszA4FU5wwj2bEwoVzSPdRf41c+I8pIKcOclr2O3dcYG+a9/NgdOsxcSW9Sm63Are0plL9+/F/BoN0jYYyNxIl/YrwLZ98ieG+QcuPVvBVM4805/zzruDWOZfGtLxq3F0BYrSwNULCQsRFIL2aRbJ3UD19NY/kLKZm1UKiBjdUDDmppHDEldG6DUre1gok0gJQ8fqdWU7AHMCrd50qyrecTys2HaXzKH72i7hUI7g7Bn73wNvoMqFl7xe/hUOFS6hrEQXOVcZIXEkjNK//XJpe8LarhWeEc/JWkpP/kviSeaclrbr6Nf59xWPutkXgYRWDh5We8rAQHmEZjDOlmvWFIaEgP0nWkBArK2FIsb+PvFhY1U9SoyqHMxVrMWHcHQbswBnuRuDGCc/p++vQrV89BPIBeXqEZb527SR304KfatUbR5tahgOE0SZr6rAJYs0Q7ggSzNrOQpmXhG+f+4UM8wzaI6wV0442P3/8TnXDp983g/mQP4f8W2lSHL/bYIMEcrUgAc8xrnQdOov2PuYl7dTfTQV9VIMM2HBaNTz00/Dq+pt3C9Vlr99qb5hzuW6Wd7OJSoQaEbg1DsaErDCmNyz1e656wEE6yiIdLpQJN010GLGjRBcmMdN6bND6HvuidtwvnqBd+qKnmrCldhnitgZ+/UrCij15xuOiYv2lilmZ6bAQENbuPdM6GlgJnWbS3atpAk2T6Dn+tWQDiFSAZ4V7O0HzVDnuhwS9K5i5f96eh8xHh7w1rtg1RHQb+bra//gPwYiQrGRjlULKfZsYUDvIyPBerfUywv1YXqJAY8U9oXAPLrn7wt5wBH4vVoH4WtvoCO9VA1zoaZwHM+DIwbRD9vbvTrTnPPOo8ddh/+Xbvj4a9FA7qe2L0mRgg4QDP8nlQqFC1rRfX0z+d8N71sqPbhSOXYgfveBqWDKUt1EgV+EG3EAON2WH27At73HgdbnbKW4miPFdqBTISou4ViCPEKOqyF4y5c7Ycye/68x95hwQAztjGAnP7HQT8iBX7fDYrdqmCwf374L6bYioOxj45YTkS4FAKYAewGqDNBBJVGBSZVOAFrC79P7ybFKe4m+7Htj7wv+yMQrqaOm7aDjtJe3MBxbJ/BvQixQM75P34nlD6Tbx8FB7Dv8kru0F6c4lKKMt8peA5oKQuofLkBpTVE3T9FzweE+JPXPeI/bUn50GDT0IsXgLSAvJwolvnNfXeOasu+x5L/wROqYjFFVPlyt9vAYLwLJIw/TuajK8e7z75ddJwLIVpmh6OnHdkeZHv/9T/OVL7uDL3i/ET4NBZCRQv+ydC0ySNJRDOo1YnuQAdYj/YY9RBb/72fC1vQHioFoY2IlRrldEd3aKyuOy8YEhSfurbVH+b3seaBqUaOBECCvGlS5D39T19HnQguTnsVAaKWBdyCu77987zeYckH+CeOAEXA0Y+zXSoOSSY2lOCBmndfnveS8+hIPkmcYdqrsKo3pYxMdZy6f9LP7aNaNlrhDclAafiIN65Eum9SMf3neDKFl5Q0S1+wmqgm+kwxgU2yZ6SvtPrymQZRAcmjsTuBc9ECINE2Mo37r4J8aMv17H3/hJL5DH85Y7IxjueYMuNKBNNNIKgDLBbaVlUEVWUmVBV5PKoTFzq7YHsirqPQ1OMsDWUDlgdnDiNct2BuYDWUKrgjNFXc/GXfUsnfR8hR+MXX+HyOGBogMl1EaGhC2Bp0fkIU+nicMP3gvIIUgiAoZZDlXdmJotwsaWE0npmh8YX/9ngK+P/ZowxgMwPvvxAvPbV2/mO5ZfF3KrCqNKlgODRI4PDNqKqPaER1wuNHzKY2qWHTKKe4myDTfHdy77sZj+VGbH1mnjQFKvS/4gN+5mq/odUvIg8/feJawGa2nNU/DWA2pR2hs4zsIxwpXcrnXx6yqvowE5g5rqtAX4u24Da+rh3dwMgBrwoxbQ629Xeo99XXvj+7gZnY26AOAQqFU6aUjGPQ+/rLLobd79I3HIPPADMvj+vdwCZr/ZoDTAKwoRLjdIOowNdl7kfvrg6TJsP14K6EzaVNXHf862dy6/2V0x7RqVmNkxlulSx8Y5qmYNK6EAtbrCc//yfgFqZQTyMwJ5tubG80nJ6qviOz+/nU+7RW7xlEx7TyBBniCLQhgLgkCeh5Vs4JCQCL4D5DOhF0seQAq0X6hNxqgaUnseLfezTiguWYAeEZ+SMeLaBA5oVjaTe6A3+bDkgZpuKtD4IVOm4AQaU5cELn7qSXo/brvTRoYMGTQsa/3DKyvILssOOmhsSNhMgDJJyK1h4NnQoLWL6UaJopnlqsINBb/ZJ6cx90MAOLHtsoAIO2V5hLvjBRf98DqSUkN6woaHhAYJZ2hG5VnW/Jd+SrRImk2DMN6Fsu2vZCANGKgL8jkCH8LgHuMMBne46SR6TvgtR/nxDfzABxDnfqobPUbiWpqlpeHey4V81UfX25kDLxBbt4bR5rEcftSkAoqhC9eKqAx1Cv/jQ9ukACRBjgD7wO5tB4w8EpvzJwdeVwUyyS43nYV7JH1DQQkapFRPU0NpGUQLpQOVppOmHAocehjPM4jQ08GQGRgylrAJYCqHBk1MPWsZG3DCmyyStwUbHAa1BYEzRd1L3oYOLIMGZQinZVAlkKYQNfGdi+YDOASKj1/cApsP5aw1h37vt3b/039h9574R97/1Cd5r2On8XD+5rBbxTRh4YQ43LCfsjJws3DITNlA69M/jfWvNkRWmJwcQZgvnDtKLP3fnXowEpbPo9HwkDz2ASRQr6HYSsCuVCNOuRImNSRIbKKqjIQUTsKimuBHJXSnCtq2y4DUcPnu/h1TDoTHVOA/rZs7658/t+Y/Oggvg7xt10G1EDJ/AUWLV0ARbXBt0ARbbX4tglQEZk1VTuMvf/8v7tbFk1Qn1seVbarj9QS5SgrHr+YAgRazo66cGDzz/mUyzDO4pGjKePH8IcSMny3i0QzBmA2WhLyzfwVRFXpQw2Fa2OVUKeIly37EGLgE+7kV9YD/UPwmX1bPh0K3zfkLtN4Sn7Bq1+v4xizXQZmTb7zY3TT3p1rV5mNMLd2BIdNe67Cw8SvEpZyqBrDRfBrOfpco+O38fbQpmZdgOASjekY517Q3wj/632YMqps/X/PRKHPWP+9U13/2AzOY50CaUI31C4r5MyiTqmvEDhV8Hrrty0shgiFiW4LW1vUZbNPnuc6q6X1JrGosN8ovUIkowPUG+wIQiau6cYXrWcU0p/cLoRve/4UfVA8gKxIgj895pr9Y+MJtSunqm209g0uy2EPOukCZ0YdirsGCMCCK0XCcBDJWCUVbTRyrRBG8gigMOnoaAObMYaqaD0O9/sKoHBQklm6Bk+QqAXyZHwcv+8wHQqlqVhFRdOxfAwOP/xc74a7NCbn9aB0GrFsA/EABjIqi6F8P+19EY4fHBO5lD+I0WpJ2hOdyu1QLRqkx58nb3bnPXadEi4dijwWG4MfqOKA8+Kkm/6s51fpxt56qnXLPfFBcp/5qzv4AsuvG5BuvdJe8/QQLhLDbxRnNBvt0abgQEHBrqJ3Z6yua0fM3oWveavCrKf61phMW6A8/4cWVYAUN5/wrdPs8+THR1gBkwHVMTScsYVNNB79Ez/wkdMeCM+Be+R2NugC3oovxxIm/FmXrJ+nCLjBp419qgY5NqB4J20RPeyPys8WX+kG18PUEWQFhPXPWzbx8091avKTIUkMO+DB76SkBWRfwDyNQHKJE4fY1NKPrPKXvhNlk3M1f6zk9t0C0KkgX7RM7k2yx9due9ldPHeWum3Usj1cdDR5cX4WIsCunf5CTGm7qmBdIKRTHZCKct1nN7n534Lr3X2uo3jsCmC/mieWyilcNc5465dWwygcn7SMUyA34PwWXVtEqwSEV26hwa+TwtEGVtj8SbrlfNToPRbLhN8l7dLUexjNnjhdbvr4JDADIyp9UbkTHvvap5XDwL/q/FPjRm/O8ELlmqHVGKzsoqHY45bYph5cdj0TBcdiPn56RjQMXTWpwqHhAQXcGb/z0AaKnz8TOa/c9ewM1gm1aY2An3M0Hsgv5QRKQntQngMeEKBJl6yaE7ZIiW4lAX+0NsRsF+kQ44rSMSpbb9wPttHt+Er5t3vWBcx54MZBbtATSxD3l5TATf+EoZT1GLApc9MRz4Z8t/ZFyzLV3ssyeHztmLI6SYDk8J2FvYGMEhTCuRXg4vqmnG6s4SVRs7AtpYvxkzGV5Sl+4kNFda7OEcFXPkUme04ACedXNTMZdd5twrBqvQTWu2PYG5usNA4A6LSMbTjsFYaHhN/OQPbfYsbKv4PZ5esXqESKQBm4CbfSROVQEsBT8b9Y4tGj0FIWHPoXGm3g1qe2e4GJHL1dMyHLJCeqmHvL+VkJWr8+b8tQrm9y+BX6lNw0F3kwDaV/HtdwqxTVwXNZIQwGDYQq0dIsIowKfZIUak1d9/cZzQL3DbOwMwG3a17wVvikQ5HGIwovVUZf/MZZR+CN99A1zUDY4Elve7Kk7/Buvy21pQqffO50POP7H2uEX/p7EKyzwFiFH8LcabVtwmbvCRi/GsY41pv5qwu6A5GB18WwmKjYUEJdrXE4dtIkJtACQr/TswJkO5RhM63/WFhrMqsbXKijfd6/WrsDnldgZudBhGVWFZPXniVneZGlKAnu6ph7+LZJgYm9cfyav2HIhV6Hjlwpv3FbB4uVXBxlTqrTuw/4ZuPy59btD2w2o16Ye7YaE3vxfmZeS379EBDNLqWuCBtAha0wEZB4Ili9cy00fauHXCU5ea86GWROFE+/rMjApt/HX0fAT92G7ghlqxjql34SHAz3GPu2/04oCoHxYkehRyfnExOGHYb3XVnTk9D/usDP7P6cOOu1PlmDFYWpQaGMyrGFw6qCtxHcN5TuWjEEC9OWXpOhH6jAEsxzGzXgXouC7XrKI+5C9fYF1DErARbc1jHTtXUyZXkkJg24A9Z08eBoBCzCjXY2KNS1/LJUE+EYFNgbifzP5SBLbdZpuVXa3lCB6T40aHD7Kx8+iOi6vId0Of0cdfAquaLcwPUzLj9Y2gPQYPnaXp3Iogw2vKUe7GWuDjZFLhgdX2wuCzBvIH8KEC/oDhzaYhmQh58R8WeWNkLYi1n0+hMcrBgWIo7lUg8waXjIATYIzx1DiSno1Tct9yzrxty/QUZMqIQ2MD8nu1THVom4YHv49JP20u4sDp//mGZZd9G6MBKpxRxLpTTcAEJhxpvEQgVGkHe9vrZ972O6gjkeP6m2MlW3sBl2CLmfgksVXuJxBVj8QlhaswCFHjCisArSO3RmqJzmSebnCaJ5RES/rxnauO6AIKwEwVt2d/8KVwoqPlZUMHSRUd4NGh6EQx2MQRVtKjrnhKdL35MT2I+1gqDDul89ipZz77bmbEqc52DOhRNp+PtjIpRW4FZtyiVGRSxSc6gK+bGQoTYHXcFcFpkUq4c8aJAsvxMtKfPmQ7mxeMAb+yIUOGq42PLzE/hvCiE4MQrO6zyB9x76R0W0gPp3F4T2SUIP3NYZEfLyfdhm2gw457WUayvxSw+cMPgk3CJwW8eZFCsmy/42S15KFzasZr9zcA6QJQKP0LyYDoC/ZfxFHhHMrPEkCWZW43xPFSsXKSwbQeNEuqcJEdXFPumt5YhI1OfI0A9jg/MZC4/P+M4Zv/ebcCDVzLSUNGEIOVxoGZSIgDArDxh1KVs8PI0d+D70rWd7mNpL9AFskziNr8E9389UbjrDfvGWc/dq142KvXnNs7NUb6h0WHpNvHGdPvuFY+5Urj+VfPtNFzJjR6FO1ZkF213sBr6EOcQiUR6K7hgXsqmyX4pOpRggTel4GThgnrIZowa1wr3wfFutChgPK1n6tOVsXjxJUCbt42TP8eoA+BTsNJD9mkIBLwrlvhc96cIEf3GLv0r9PZhg65TczqZ423VTSTcYthvyM1/cCyOcCAUNN5fFt3xyOl1AnMqzjIGWrslyVx8u7U4YeljThhuuh3QFjAqw3wW2SVrDLkySrsEIwFvO+7ppENsW1fKpGec3ObrRqg/SwklBhLcfTp6TxBU/fCeTf1XCxfjkw2b4qWqEqjmTU4OeBaz54Ca9Ag2vz7UagAeDqRzjjYRHd9X176VuzrW9f+9BaOuVDLo+36h0Q/qH13TsfmN++9bH59avTza2LziBHpEcwLZCtxQbiMfHuDihBBljHcMi5v/iLF/9YcH4id2EkTXDY2pj+YAiHCxoVvZgVDF6NVxKyJdJSi9eqomT5QLgQAtLCCHunhR4PspYV56zLYZ9xPfwt3o9poVx+rBYB74d0JNFrRSO/pjl9ZjM7hrNt4Ec1RFrgbeNL2Jxn8Yqt/erqGs7b1CYaAuYBkHJpWV1CpLqkK1zSYRgrTVlG6miA7+1lj69gqDu8Ck7PLwW7qJYSQQT8SQpQX7gC2azpytVIrn+1QyqrpUCjwkoGI0u3eo05i2xbOhGUGJbzJfhJjQaAxgq14Gp2JY1Fipbz3P7vslBorW+g7TZnBEoE9aqaEohE9nUwPLRwuh6KBEggrDElqJJKbyjZYqAXI0+AaPzPyiOwrIB8/vVrpxiPn/wC3zjvRmFV97BYECp9X5vFKVRjLtyvbtCPuvQr/yJmUSun3nN0mrDjPeCSJi8nRKgH6MEBxLU4ze33BR1ydmI75gbitgiyLpXjbl1LQ9kLcPtoSLrh14HAKrB1QpetEivaVWxdjst7pI5keAcilNctVxgVBbjWxHNikkULkD14WGAlttJl0E7ZoFhWv1LQVQ2+59Vm1dRM4HgQOzt8/Ks50YgIZAC7iwNhLZasSfs/Vwxwln1wI/BBBlhY4nIjgDDfz2bBjNfDE372obwMaG/jxMSxs9zvAd6B9/VMBr5O64B1i0sQXNcl3KgeEH1k7APxvx/5u+gjRz8Qe3DE0/G/DH469sFv/uCUb7wQuqtuTD4zbVwNEMJxb/EoCaMiF9JBpybWrNW7SQlFMki8IlOBRic9rAbSRHV7uYGUoZyloaN+gPNhiMYFaB5kOjS7z07GxCrOAvjYQ04l7wmkBiQs8LGIcIxMy6zGL/NIO+kgyNYPbmHAVdO6CccErxq8T1Rfo55u+wPZHUjLpKHcbVIZovvhJXClCskUpZOxkgRox0LFtTVKsDvUqexhAB1ZaU0GGhMSjNi6Is+t2XEaqdw8HoYUHOSGJg//NwD0riAAtzymbnr3+SKt64es39idkBYk1THDX8hrn0BvSM73yAOfg7SF1w1ODGrGMXuQaMnN3Ky5k8Qrb1OsqutCvOb8sF0+mjmxdNyKmlN827Zx/RGqCnx/j4Zz5rC8/p+A3mp3svCjeXUT0NOIbQRxpsFvi3sD74MfquqmqootcJ7w/tqgzBIyHZDNELa501YjYNzQFaA31Uge0F3gj04DFIfhCdtvpABtCk9TlZvCTryqD3RZClZZkgGjAsnvtsjI3y6VoRYOK4aBc5XcYjOJ5OBXIHdxoZpj97SXfZDvhXRIZbUY1ozfnUSMqks0aYLYuPclLoRBDNe2a5R+JzwdOucP8p1JQIfpHXvLfR2+2cK/3v9tCQbDPOYaIebEI8yO6a7jkCgPiJia5YL34UJPil1Ag7lKsgKBGHhXNRaJs6werwSufnOOH7yn/sBV0QOQEE5e4X9oW/UAV7DC0J8hTAvEhG3g6za1pNfWEMKNskBaFH69ojSgXJQJAqX6QZK2edDRTMS/fTeNVJcMQGvw1mChnpIDtAVgLKhNZrp9x3pDQlDPLmhBNXDRY35ZkUkCqIjjqmAr2odtmNnFv9qpgL257MFlfYoiZ/uyc0LRTUfYKowGhdjrXboEwN3nuO8kGKzJcoq+1LYseZvm9MO1PpBUG65obwNAAdrFBrAxukzjiQPqGtepQbXboLeG56z8RuyCfcJQ0KY8Wmqpw89/iA+7ZApUgvwgRYP6Ewn/oMHqACRKCTXGIHunlfN0+wM6jhyfxkB+HmM1CimZ6PBtqGR+bNOCdFG1fbBgKvrWcK2jxfAg8wY2wOE8pWpNkAZ9wqK0BhyvUoeGQI1yi2m8nBxgB4uLAc2qPva2pV39q52rMcsxvdcTx58583LhGBNsF9xWudhnX2A0pEAU7pSyMdf+nd7813Zcc9Uw0PpAeN6EA0kCC4tLB0hiu9O2AKTMag+gCunV7QOga6q4cSVil2MLLlNHXfEbJ5j/WPiYy7fug+xd1bTiUAYHCgIZoMe4JzCASdeMGzVpPBjCOaOEV9PmdcJtksGN6nTcP8vjAPlPPaAuMFAAiQvFrVuuvSO3IVCP+IPn7q4VEVKzvT8Mk8G7gcvSEJIAsBCcV49yVQg9Ugz1XC3fiZKBgWCxxYI1ci2Wr86OBmSL2qGc6cAE5T1I9bZu8jo2noScSQbIIUke5TFXf3aUKF59pmJVd7dYCHTW+Jor+VTQjdGoCFaywqHTAuNunEXISHx8jg2u3YYhewJoFfw8B3yVxg+F2ww9HiZw8z58AcKlWVl+Am2A/XkXHrC6KdFBNWHmEBEp2GrkH/Gi2m3Y9frAC19MP+/PO9EuvLj1IK9hmGWYNTSYDqSFV1HF9U0IyQHCPD+MOwr4aT3hVH52vg0hM4V6TmPBSDedx/BTTLLSIaCeQJ43A6JIClUMTcnAfqKjbAMlkvmTUHp3HtvVG7oJNBe44F3ueIBjwB3CFL2KZRTuwCuoGdmj0IzCUhrM2EFxh0kwURAxKVJijyuYRkI8GuSO2xMqOmFA9a0tefD0Urw04s544HrimsPll0uhsvc0wFrgHWAN4GDj5O4Cdfik/wO3wv98cMcCn0IJ6BCEosNAquGDKwEID3CiBEHeoCo/4dVqF8tTjfTX5KtKDasKgYSGj7KJcC0rlL84ZouHlHDubwIjJz0cvPb9N9nhJ8uHFD7Z19Nh3b9do7SSBDN2Qa8AGUJ6DWUJBoe9BpwwWrZxhDHr75m1IW0Dr4Nb/nY36jpDvRFM4+0Ly+0IhTA9VE4DBWVQng7rzBCgikwlkN4n6ER1GIpBVUj3t6100WzITlPVy1heP9zSx6NyPKFdDy8hoawt0LPCHyhf0mSUPgD0jyCZ2kNUb+/tX5YG6p8nBYkGAtCMr14YzbcsukBRWIZFdYIfMPCj7QW4i2uuwQwlrZSGsqfrx8q3/2VZ9mxw7QU5zMD37RRtFQ1lTKbBzP/RUNY7DR7BzHcYHG4gcyoLZU5T9eBGEdx7/6rmQRaTA13Z0ApMVKK83BCkTvB/zmla7vrQtW/+KXDTjBfYmBu/Rb3BIZ/ONqa7hG6tnWtjUJaNcAGMSRJWA/HhErr2is749qUT1A1f9dgd0CaQ6ViL3hrEa3aOcfb1fT8sE4xwHNAPCWdtI9nZ1XgZy9MBdiJ1JlZN7wbe5gD8kC3I06FkuRegzAz0AQ7MLrXbiI14qbaRsT5jdlItvFmuxUoiWXkQ3HUEbgTVzf32jcH+xWQLhZAymK9c3VvsWHYzEXa2A30lElJj0snhD/RUuMKZZvd+J3je36f6QbLR+eftCpQP65UyLcb0tLfCP100KXTnwotCdyxo+Lhz4YWhO+ZdHPnpwvNDv1pzrnra7z5mhSOimBbI3GwjxqGO3AmEKjYQ9naWlr+YcBsuIIk2oAPgKfQEqaIG+c7lZ9pznjsXGm3C85H7s/vnjUHWhpPeD8ayvZZDenHpsTWgb2A/aANQFXqIqpUbj3LjVaO4EBHMA4nRj9Yi+ESDDpwuilccTau2jRSaXNqEc3d7WwwMFRl4YIyp5TS7aLUvQ0fZvczHXfFBD27UDHZx3RpkL0OSBgaDUlyFxUtZ98M9wgKFSKG0IefuAEd1oyL3bkaFNtYEOwBcUBeGhcSO93RXfjw0cdX/TQpATbKhgAWlC9eZKDbPu4Dq6RqM89GNb9Cw/cYoqB1TrMxe67lrvs16j5HLGNCQ8bdDIJ0rrE4pjryE+WN5mnh4N7UU6LFjT0mZStO6rFWHn/dX4jpVKiQLaQNn+EL58OaWQKvgb4DGNXvl9N/Fnph4sheGk+hNa8S5x19ksV7jFgrCo3LYLs26YYAMUB+ccLPmIuiQxvuXd8/xNhP+fXK6xZx65zlgM6eoThxyUEDvjaTJqFA8PRWzPuO/8a+2KP/mAvWKv87mhd1JrHSQwBfPgVgT9pIMgAUoRMV9xHhZvM9xcntu7OVlw4HfXdwxtqDLir0OiJk8SbFDZjp0wrFCd9e6IVj5gNY3nNZBEqb53HmjeOnKq3RVfqoN2b5RmVBohRKmC5PQgsHPi+N/vBCvQ3la1XO3BtyVLznKBtXSxtgigMekK0QR8VJbHfmTj9W+414D77RC5QZY4d4fbEh4IELRXNWJ9iDxmhviL191kgzE4H1D1gkdcIatDZvwFXgspRQ6YuxY9iRHhJcXZ7gbqSjfMJ7vXHop3/LNQKg+bMT4bmeDyy0agq9Xb5qFUpuXrh/iLnv/R251yTFyt9PGOjeUiwtF0fBWvl0/7obE6v12R1074GbVAMWs6IbznOg4QMD+dN0uQDXi8NgSQag3tjVMSO2kuzQWUK6luOZmS8+sgjEsXJE122hjbE8gYeJLoCFqMWJFexHD6JNQal3ldhQgTzl845zn85qSM3jltrEmw9dCcCTYsDzQOUmFu47N7fSei5Ts/lPTD79UThZjMP425/BSbQPsbi61+mzKIe9oDcD0cb0ydSxGc3Iq6VHffwKofAkO/bARN2RrUregeK4EiYgWn8CLl14hVk7H7YPlUKkxubCu/FNBMwdsIFlF35osUKNw/GYEZrU3ICHIi/GgChFqis+OvX7Dnfh1aEgLd0SVT3PhQI9Lel0NHDIMk8L4KIOxYspg87Wrf0nMmuNDKgyw9rGCH+4C78qiMRoxSCBjKaWhdZguhGBv3aDMbQE/D2kVIh7vCz99dB4D+tb2/WSkvYGKAh5ytHA50UO4G4escxQUfj0lulq4hKV3Xc8dy7efJMkL2eK8C7gDIIUosBa/OpLMvC/Ry3WoUL5uZJ7m69edR6yaMyPMgtan7LNCoX2CBeM0jVui9h//1M5YdFVtEBhgcw//3tZjty8j02worz0PGbsNgO4oYRo27GDgiEuWKDm9p3IW3hIiBuqzwXyACRhXdBe/REPiu84wZv/rBnzRHIO8GA0jUW8Al/Y/Ybqg2nqdWHBhH4sxOacGDfEIs3NIxcbLzC8fv8V8+bKjOBcBXxe1Q+QGjkQYx+8Lxl696lhn1r9ucUvWXK4rahqwkLTnRgFkpoO3SYNZ3yqFR832r3bUPKfUpTP/KZx+6Yk7ZWDD69iWthveVAr4VdjBBLK2qDlF2/wg3EJbKkQyrFI4tJqlF6wAZgM2gwsdo6yGARZnext1ZvM1M8eKxWVNdsvbCgkiBx25PFrana/57MKAVX5YXEkD43akzhoCKBxcBoc5VLFoKHuhev5jLxVd8rB8Rw0NWkZKCoAX/AaL9d7UxtDUePsGtADUpvdemKzLwI0fvyKCaR9xbMi+rhsC2KNiKOk8RMwCd93nV/NP/ngmWTg1iHIBGq0HgJQ7eMYfpsPpYjkls48dIHDuDFxiGiUh4MhAGtky9zZRU/KA9eZ1p4gZ9+bx1+7AfePxoxn1ZMW/8frWKdeHxYwH86zZ950rStb+Obzlq5/gIlETBwzgs8j0GwRcxnk7kFYE0mbp338qQVgdBWmT9tpZR4AH3NvFzynIdWtJBK4A4zahoZx1tM9x2/2r0sOqRWD4ORUkq/sSwV2wAvQR4EgWwAjkAlJCsviWhUfTQlfu3IANfk+DaU/IRgE/5v/uuhEq8QjccQAcU+hJGzM+AJCCLqA3V4LL9Qm3PA2WGvcNXYdDfiGmmcdejaRZkLL6nKN4deqnWfvFmiYcrdS5rzAvHdkaQLdb9d4j37JyB8/R7CpgUNbIPlEAIJK4CBCiR/LMOc/80Sr+pu5HR/ciLaw3WXdC4GYNxVrRMe8b6UVLVLsSXF/8sG1CIfWB9YpLVKAFcFdLd+2tiya6S6b+N/7th69bIf1me8PckZBmARwBTBsyD4lYrNBe+f4xuTT9ttii/06xl777LC9ePT6m58vyIFn5ye8FDAdBOLOizMrsvYRpgU9A3sTL8PtwydoGvp5QhyrfsfRwbkW7u/jR3Ebm2joMArpWMAXwiNeo/c/emriaMF70tFDocOzD350hZv/zNS0YUWzwEyiuuWulqbYYwKcqcYltmcX6+X87Wzvy8kUgJz4lkvL6sdoFdXSi2Uv+d4T19q2vMEoGNLZNSX3gfI1DuBosoWldvhNGTRTf4ARtg3ns92YJjIQvfUL+CnViltpn9P36pBcTk/ZYI03+LiECeh+cccOvmW6kangpJN5gvFrgDWA1MKTVaChru83Cf8m48YPaj9vCj8y/6d8ldKimB4gdyPo0ePv8s0G50uOEtMKxJ06+XOxY+i+ihXzvB+5ACfYAzgvCDTB2iXFWMHAKS8/9RfCqd1YJcS80rvsa9BghfVmPgFzj8RNv1natuM9UwjjBjZWxVx51gXJjPAVqzuXcBGqpAAEqCa68DmVUEKZbwjaC3KjOpsKEYSrLAL1mK0zR5E7HMoN95IEahjgoIBKp3feUO0In/fZl1mPoroTcfsx2gV+PCCqK1w+PPT3xmRC1jo6TMLR77+FMMoB6h7JT3Y0Sp8tRNwdumPY82gvqJMGisqIhTky1q1ZSPaNUfgYctx2ShpscQN5AGFBn3Enn2xaPF0tfz/CDOkKZXrlfuTSTz3kCV7T3lvsmsYY/IlAfSA4KEY6dwyu3jidWzdnCqDyDxCtPh98z8Xw/hxcnXnEGMytP47GK02k8nlfXwPzfJgNrE25SiWP3E2b1uXvlVf9IXDudGVUni3jViapdk9jqp8XY05D8RhlTug6eSbsMeUOxq6GLgjI2MjEuU4BCCDXA+K51Z7hx4/LoyqndKb0f66RBjwAbPeqNMbZLLTp8mp3df1rQrsR35MC29/0wXJINNBEXiBISD6iUdwmpYmCIuaOoWQ16KT9TcaInhlV+ZEil/SG8AJLVMD6WYV9khc1KKApXqUvBqyFO/rCpSo8j3/fJCu9rXLC2A/KCIDPvY+Y3L42HP7tguwe0K1HuC16FwP8wHLS0rErXqtmAZJUIlpWMQicag1m8cSfJ6rbKFcLy3ivcu9fqMEBvintxC0VV+ZZvTjS/fS3xRlu7yuQ3JNSJZjp8jLtz+feIFlRs8BOIfNu+aYDGpzDuaPi5KrBKaDryqHve2EGYC7/eAR6FyRzL9ozLQ5Nl2BPQB2D++5MHhmAWtFSLuo6J+cNtdovz3AdkmoEL/rmBDT71GVcNb3KBXkDz2OL3qmMkALgByEbjAWEHSdXWK8js5y6CetJBN/JJnh91T8jr2jn/WMIGTHzc0DLWCCgXw/i4W8Q+gJ02yEM5U7mthNw4CQkDRku4Epy6BpiDQwyuELzuKGEXd5+Q98DhJ9EgMB6+t+m4cEsg8g098pJHAif+bJ0fXLeu2xMyD2HVBMjaWSeA0DkO9GlQXhmYHKDagMwdGN9ldl1J1ZBczoB1izqp2ytJBacVFppK/qBv5epg+VSjsd6uAyDdAlzxHFBF6brRoqYq8TK07DVlnPaBTNue9rMjRLzyh6pTk4tyIAVBQJPzBWoQaOgtPFz/F7KFTlvB6abaMre4Tpoqk4D84YBfyBfOcVGjn0SbAerRFa+/jkNLKzjr5S+UPuNeZ5SXKfj+2D68LOhIFVPPdMPGtt5i+/LLzOl/Pt0PlEsO/PNa+PaCnZARCPb9RBl+4aPgtW/kQFpoYnDLvssmKx3uh3xxqATt2dehBgdOY2EKuB4Uwn0nYF+oJWP87iLTV5Le458OHfuTT0E++95770U5293DQZEBUg4ro2c3t3jFSFBeGqcahCVx/gplAqkEt4XILPqG9T4u8RarlGkvwbZkjbdp9yPnQxdSg0MgrG0vpOOBPSrkD7arUM0qL2DhQnxtIrHXe7so1Tds7K2DfO2XJ4odiy90AuDYyUV0++419wTaOXoLLTlAkMSvNCCccEoYWGvQVJnAaPCAKuBSJ/7tbY+LL/bKdN9SO3jZPx+B0q5Ai4PMof2g6TYCx2ZxlkE0N3q0+9VTPxU81guuYisEcRslLUonXm2EznvwMdZ73BNwdaNmVzKiqjgJ32SSQJOspy/42w/aL2SZmOpoZgUTwZz1atHIZyOXvfQEyobH/ffL4W1HQMrMS1dl0GpjvLDNAikc288DpfYGVBE2QHCWuJrR5evguCvLEiH4T11DlBd6jp1kab1GLwLJoyowFmgR/t+H4bQzZHsVwsUlmtzYdXz83Z/384PaC7KyzNevO4M7xgUacUCAfX29pX0AmdXmhycOjBy8v5IDBwjbP20hGjahBJHAKaMsb6ty+KTnbTWyLORWwxWt0caL9YGDW+RUINUjY4+d/Ceybar3LUsI9NOsh7pkFqIZ/1AGnviAk9ZtZcQq1ghTwOQVIK7WdwoNAdMVFDxVkDdslmhudu8ltMuAewMjJ/3TjyLl8087DMZ792Q5G784HYbZulQ2NLikAbKWw2moIRgmRwlRF5PMonp77NcSVkJZ8OuSnqNW0XDGhjjH13Qc7E9knOQAxRKUKyFCdq0/lm74coh3vW0nBtGQ4ZDeFbSgAnfzwvN5TfFoC1+noDhmQN7uwAMbF9aJrD34VRoZIuFzNTlVjXW0RxqtOGSeSAaYLiSvgi8h89sTcg8HPx7eB+d7pSXvxYUyGEfGrpeWb3uyPoPn/f11Gkj/IMrSTMZN3DtKLg1o6MCMHCA18ArSSMXm02Of/vc6/sXd6TL9yZMb9QplPV/9omEecfartNvh98WyBn8U4jGmu1HpyCKxgD7BDOrL2RJAOji0lls/B3mNogqTGgVHTBG5fX4THDDuHTpsUvt85Xsf8PPz2o+gvUnxiglE0zVJBzx5HSPqHIbVBIY3Dk3vstou27YpIWdCP/UqFQuCv9BqTbXLoMVEDZQoHMbZicIlASCQbDJcCQjdLCsgtjECLCkfC4CG50drEySUY75y9SQSLz8+Qg0m11xxB5qcnKPosAOG5N45ziPiRD9upNcQbJtyCIe48AdOEOOxO52WHjJP79cz4kY8LIdChya3m4J4GB/kaCQtLAcckgVq00rYXKI+4beGdjvqfyySPzMkohAX0oZh6Z5pegfkLcuOpm7niC1f32StWX8y2EeATprU4CS8b/gQ9LqSNeySstClL7/Fhp75AHRML9la1np8OyHAYwp1HW8pIr5KCDbgkWQjBOZflXFAEoyP2zljMalrK0Eel6t1TS19DQ9mP6OOuOTB8JVvTGHjf17tz+E1nG77QbYbUEIeU9WjVau8QHqYIAcUuWE76wjgk1W0H+5GWf7gBSGnQu7Ii3YhwwF7NXgI9NbC9Dvxaxhrb1VwwzG/Z0wugH05DM8oGel+/PtjEhcbMsrmAtNINJj4Vy/14Ru/vFqhpLdBcMtoF18HQBLvuIN5v/I/+JV/1F81VVtmF1wsaFlMBYFlbD96qw/4B38VOMH0/ez2gipXRXv5o8Ul7qt3gFyJc1BoreyNIXTJU3Noeu5rMRGo0XFWBYuF9/t6qXtgseV6NS1MIsaOASRaer057RfH+kk1mBekBRUuCU1O+IdOvfeT4C9X36r0HPUkDAvnmLZTCuRjKhgNiFG4ONHuOyS1fLv7kEQlr+P/uEW9JGm5ph+6D8Ow3GKqhWewomP+EfrZd3fq43/yuUwLyQqIFc+TAXva3YN4rOIkv2hJc0oSgOqE+sQ3mNwo7TNmDj3pjr32YKtXodhw4QeNg3OjckD8kTEPhe2ys6M0DZmvXtyOBpgOV7nNXC1SRUKZT0Run/cLP6jVQKKSZf7i2XQruvU69+v//AxUF6ZaqIoIB6giGUXHDh23Q4EOxIoZtNfYK0OXvzTDC5E9DsrsRKf89By6aeEdonLLCSyQsU0QF7eRaLXAYDzgVXBFuFzHTfDUYOg6/YZP5mOYbyfewtWVnxwh5j57q7N+9tUskrcNKBT3A4HwOiKgB+HaKnjsKg1nfhL88aeXwb3guntpAWo9DPgb03X5Z3/rY25bfitfN+t6qkVqoLQuMAGUe++igaxwG/wCXXKjKpNkdH80fPNnf4Z0ylFX8NtoY/TLgnEkcfBotLv56f3nio1fTeI7V40SjhkE74PhF8mZogI9ojlghshOUhq4hkQFB3eFfM0I38UFxVE9FKO5/eapg097WTvpnveBcEsS+WFWdcvdUcD8E/nWPHrMdTRa9XdqV6fjE08IRM7YW8EdANQn1B8NMYvELLHcveK98zP6HrEG666uzHsJVzcw+sDwB4UZvZMRF2oc34dqx6dFTQFVwOeJkxiLzAjfueDH0JBWS0PBoDaofDFjhhrPd7qxDdMjxAGCDqZx+ZsEBFRFmH7eumNy0nv4FjbiSrmJXl3w5e+km5uW5LGaiojQ0pyADkOPNpC5Nn8G3kVItwKBjK1s3E8TC/hqIdavD4rtH+Ta29dkN5b/7rQUGkgP1ZDxP9+8v/rCuiBkVZZZuaqAqCFRVx8NIQDcamoxQQ2q612HVIsxV5WAb7iXvhqCTyJ4oEyUzLxPJyUlWXY4uy+xKo91K7YfI2p2DBXRXT0Usypdpw5yVi3QBC0agK4iUk0j2RtoZrelSk7veURN+9IsXbwuMmZCJR1wKy6kw8a3TwJtT/jllOTM4xX9jKfP+GWwfNU1MS1bTnt4sZIDYB2ugAyuojkkmPFu2p2LvgdKBpGlzLXtu47adyOh1PiLF1/Hd234uVK1sZ8Dxui9dpEcBkYIqvAgjzKDRTbpQ8/8h/69xx6S1+uQbGuRKLv/ZwoHIKSRT57MmjPcSjQMRMKW0BbE2o/yrMXTcnnZ2ixmVGVzwfKFHslSNF3DySpGYQDo2ha14hXMtUvcYLhcKRhUro++qowWHllaJ6290k8GEvYdf/Waq/nWRT8NVG8+zFAzcNzb6EvhHQFQpas7NYodzNmo9Bn3dPCS5/+U0FldfTVIPhDRc8vnv3CssfA/dwe2LzwvrueAm4VvuidN1zjSgX4UWJgqDg3lfG5f+85FWVlFZViwZBpBCgcP/EaCBxrVXjblh+MnknATU4yAF3DPrJgXoz72l15HwZcjgUDs7yOeFEbVFQyG2Z1h9CSYyiO8ksX0/Nn6aX/+rTbivE9BZpSpnt72LeSoH66gVPkGV79CifG5etIUjgAHkblMF0HGVVG1/YjIt++M5XyV3KvIL1yrgRXbGQ9fvL3QUNz2OPzsGkRD8fd1+Lc1CQ3d39TDT6JZQFuCQ84vAXDlvNxxNJGeHx4DNwW/El3p/9aS1R73oDdTm54fJalAOZzZTx1P4hVHRUiMeRv1JXmqB4DEKVgABFTWqUec+7V/eS+dNSaoHBKBtnfxePxbM5i3i3IbaxC9nOQp3jNBYclX4UXIWfPxpfHJf8iTV9sIvoF1usMXby80FLc9Dj+7BtFQ/H0d/m1NQkP3N/Xwk2gxIA0kGtc/wPwlESIh1SWlxCFJco97OtXUAsgjxIKnNOvb/14CxNDT5OCI8OSLCFrjzDWIoWWW0nDGtyBn7UflUGb/VKJBwpIFg0rBc63XYZuUvN5zhRWHAOSr5HpZuO5GUJVQLRhyN88/mykR3PNdjssTMqeQQnsA2wXamX8kSClxtAlJtgd8IsU2rVrp/YeKkpUn69TJchUdmnNy970ChQGnUK4AYZFQ3re0/8lL5XWQtSF97ktY6c+oY27YTLN6zFSoi8+xIX7d5yMdD8gdSgHKh4M5ZgYMDc8Xn/6hTyLY/00hhRR2w2sXM+9LI9+9dSnhIs915SqGTuABomhMUVUc1vFv+Kn3LvauN+wY7Yuw5A2scEQx+L+zuZ65S4D7iCupJSsmFb4EWoiQnSvPs9fPPsq7DlUBteCfp5DCIQ/fu5LEFC8uHeKs/nQSUfUgLjiWbygkEX4rFriNUkzNqYGWuyjCWGL/9gbJtFHCwkImGr9ZsXYtzes/X3DHpPiKRaNbf3QMYFQq/SyuhETIKunhxqsniO2LevsuZFJd3BRS6GSQbTi68JVuNLrj9EB0W2/GVCaYAo0o2Z2711SpHSc0p89XgeyeK/Bv4B35sEIG7oH9NW4ZHhl/aYz2GjeNcKeGIfF1Ah8GRID/BbdwMzXLOMWY/sAZflAKKaSwG7LhK18/P4JXrJtkKWH5CgOwggzsBGCuawuS3fNjbdx1ib3bG2WY/RGWdMvo4GuigT4nfEQUvVxR8IOU+JTEU0QygYvdHC2NhOPbBoht35wOzFwEzCxfek14hymkcKgC2gCup4Qf0YNb4pRQ1abBXAvjOJAl27tC/qD4dhLQCAuklRFufU77TJS7iwIanVvbJ2H5hYUfyungE9cpXQbNtYhWreC2vUkeFiYg8N1u7DJc5yjzxUmX4zWUWwamkMKhDdnwjSdPPU1Ei89ymVxPCVc6QfPAb7Lge5euHWeFwz4TJtuIl4FvGh0OIvbnYUn4pGWzgae8D2XdqlMbXzTtHKQgODVpkFDX7OFsXXSuse6LQYlCo9x+rBRSOGSAdl/bBuLlvUX1ttNYfNcAk4bBr0nuRHstwLfSFBDHdUzW59gp4WEXlfsh+0STCAsgC6lP/NnHlKnLXbnyneMeP0knLXRtcVm/jvxpRg8Ts/91lZj7aJofnEIKhypk24y/cetl3DbG6dQFjsBXcBqfH+ooyCVJ3GWOUIjQ0zboQy+YQUaeU/tlHP+3QeyXsHz3THorgJ0so+s8W8/cqXIDAjuJl8UdauE2XqoecTd8eaWzYclQX14ptx8rhRQOeiTsHs/5t+8MEhtmXawJp7vBwuBjJHdHhloAcSrcIpyqJWrXoZ/S7sNwZ1HZVhOyN4bmFEC+zc3GXDubhLLmqS6+PoWElXw+wF4Dd3mUzGpUdnPMyuvND34z0AttVhlTSOFAh9cgX/lJlrV48u0w5OqDe3QJfMGZdoLGiqCMaLi9GRHrlJGXT8FLTXUsmtSYfdaTE3jayMvnctv60mIRKL2rdIanhRIwNseF+CyUScX6Ly4T2749geNWud5TwxRppXDQA+0c7B3XTwadnLxxzqrpP2BMzeAMv83gdoo2AD4Ux736Y0oap8GMxdqRk77wg5qEJhfCVwQqxFIKhi4kuf3mMbsGZ5CAs/btxnUE0MvCX0EUHmJc5+WbLzOfu+gEGQgAKTtH75JCCu0H2Q6tFy4bYK/6+CaVkUy5gKGzOBUSitDdOKGBjCW0+1Gf+w6FHL3B+X7lbC7rykbPj7/tO5HZ613i4s6LyX23sC7k2hLB8Su8RER3HeuWrbmA71jcBURE7xCpNUVaKRyUwEaPDb5yy5Zc1yw5m1dsPsVRw/jleWwUncfucViKq68UbTY54aez/KtNIitEcwlLDgsjvUZuUx33UxHI2obbU6BCILdOweIgCxOK4oTwGwJO7DTro79cAZWJ5UyRVQoHJep2xNqsX54tjMrLAsJUCcUH+Z3D7JEf0NNjrsFMPbtYKPqX4W6HybVXgEYXiu6JZhEWsqDf+ImlRtaxotFvCztuyE84dZYnhgjXVQwlg4RErI+zbuZV1ppPRpCZM0H81FPDFA4u+PaMtu2aa788XGycNylcs/YwU8sCL0J+Or+T2DuIwWCkY0WJUjj8XX34Rd/gVZBfeoYyShPQXA+rFpHLny7V+57wb8isSpOfmCKd4nUdBD4NEdwVJgyNqaINcP73sweFPa/AC0uRVgoHD9Ce4ZDzy87bN90uHOsEi4SBCeQul50DIAkSJ9CSwtVIzOXsHX3Cbcv90CZ7V4hmE5avHPihNs0e8p3SdejHlkurcV0FLrf3oyUVko1QTjhTiBsQVrSr6cZ0GZhCCgcJkKT8U2K8ccONIrbrRFXYERu3PZafROscEIzJLzpzO2YrPY6cxnILvgP+kE/v4bdZnNGqQtFhE2vUwWf+F04360yupJVsmmxwyjgDd1gAZblUW0pDaf+Iq6Hapf/NVVIKKXQ2+I0dnQfV+uT34/jaL64XgvfgVEGfpbONIPDzQkg2lbT3mP8Ejrw08ZJzs9FiwkIvCw914l2fUD2yMMY1h3Gb4ToLP0pSIJdY4PtSXBLoYpZW8HjkjoVP5Zzyi0rpmaaQwgEObHf+KamZ9psh9rqvbqbRHYcrjClAWGj8ncbOcXMCRTjgTlGLZnZbFOg3biYrGidfw0HClZGagRYRVh0PBVneUAacNIUFsxbI1e/g/vlhHQ5JVoy4zLWoYIFVNLPro6Hb5z4uw9B9FinHKoWDAtK74sUbCpXt33wvsHXuD0QgCxwr3AGh8wwFJZgiFG5i29ygHD7p3+T/Zlb5zk7LuMf/bREwYyQvQMh46OjfsvjOXzhEBQcHAzrWm0l4dswxmNAi60lG4d3hm2e9jRWLysFfGTGFFA5g1LXl6CPj7hDV238LHkyWW/up+c7zQAm9Kwaug8BXg9TA65Ffrv4hyB5H3sBw5A4ZsRloFRtjhgB8LBknvY6ZyTN7f65ZldLLkt5OBwHfI8RJRvCsgKzCa0lmjzvCY+9+HysWlYO/ftQUUjhg4Td02a7iz573Q2KUXaVxo1OSlQRVRIhHCQnnfq0NO/9/yBNQBsk5cN4ifmgz9zF44T/n8nD2GybRXaQQ/3K7A8mKCRe/GE6Eoi+l6YX3hW+a8T4ddW7Mr+AUUjjg4Xe8+I+w375pAi9deTU3Y4c7cqsnaP+djKyAjQSBdhnluiBM+0Q/52/T/KAWkxWi1YQFmcstiQEVPJA2g+X0nkPsOBAIrn5v32UO6MXJx7foclJlMUkreDx86xe4NsxKkFVrlJNCCp0BCbLCX+ODPw62Ni68ixs1x2gUBhaK5namSXaEHF1RJgI8Sll6wTyW0eVj5Ae/TbaqPbaVhyUVFrn0HxvUgWc+TRy7Ehg/cbld4CkFagq3a1b05Syz6+ORuhPsgBRZpXCQQDYk4/1f9+Uly+7gpWtOVxUWcJQAp9yVLw53NuCOCJbtElYw8L/Ba6bO9y/j/FvyCQuE8Ca8WX51dPOsqbTL4NkgVVwRltynSkZqQyTIijmGwtXQeiWrx32hW796Sob5k5IpskrhYADYs4b2HFv4Ri+yffmPyPKp19NABnWJinuit9mUTpsB2zsuK7KjnHYb8Ql1HfSuytG7Arh+rBajzQrsu3skO/v6Gv2Iyx4V3NkRVJCrWJu6WXKCHf91TEWo4XVqTtHtO8+9aaoM85SSmmBP4aAA2DN+rt3mQuSLec9e62z84g4SysYA2tmGgRLgIsD/VL6qJ0ic9Rj9T+3Kyev80DaRt80ICxQL+gXSuvhioR5/42cst98HMRGo1GEcC/TSamZF1E6w45yVElxBMwvv0c/+4/SioktqH5WmkMKBDrRlOHCk4MBvlvnkyTfR0pVXp+laiFMVRg+d09YFU1yNm9R2nJjS/fCpeo8Rsxljsm22lSPRLi4lCGeowy94mejhOXIuSxIunrQcUGR8H4nhflegmMUkveAf4Vu+eBVXzSbICklTRk4hhQMUdWyZg2eVYT7/vat5yZofhZjZPUqC+D27zklW3v+yATJVW6EcecmT9MhLSr3QtvGuEG1KWD5hSNLQJ9zxJUnLe8/SMndorslas/0MzlnhzZQ7oBJ1GUnv8lTk9q+exLB7771XliFFVikc6PDJCkyZiorF72bbb954nrth9i8D1O0ZFUBWhONYsFMSlnwqKEzmqpESmt3nQ/2Ya2fhWou29K4Qbe5hobIB8slF6IJHptHs3v9V7Cj8hbvPNJ9U5D2MuAquYFeDa2l24Z/qPg28//77UxPsKRwswEXY0rMKrXr3bGfR5CeoFsw3qC7A2LHbbpcRUdtAoaowcSfRzwI//vg5vJLggbZEew0J5dYRrHDEeqIH37ZyBs8nVo38xj0O7fxo+4X3hBH4yjbV/2/vS+CsKK71a+nuu83GDDDDDDCsArKpoBgFEVzQp88l+ekjJuZnjImJW9Soz2f0aUyeSfzH+E/ec33G+HzGGBC3aBQliigaEFRwQxZZBmbYZmfuvb1U1Tunui8O44AgzMy9c/uDnu7bXb1UnXO+Oqe6ukqZ8fWkeNBPopc98qQ+FrwN1AlDhMhxgD5jAzu2WRU7D3/9e96Kp35LI4mEBBrQZAXWECTNKvg0yjzLa6SpgiHvmwMnzGOMrUP7hMOH3JnocsaOHXP1e6RsxH8RJZNwM4aNUX7QuG9kGtiZ9Ch4Vp/yPpXXx4+99hXGDrOR9jCJnzJEiNwF6jIaN5IVvg1M3XfK1WLz8msiEauvZEBWSAlZS1aBDSrJHBLxiFXwmHXBPS/qfYBDTVaILiMs9H6wYsAxs8TI6fN5vxHPCMd2LAIExHR/h70CvTAkK7+B3VjJCvv/JvKjRU+1/9ymKwojRIjuhLr1Vt2RUtvKh88NTt1/+lWyft3344Y3KE2CMDBLyUoDp9WjhJpuG2Mlg59jxUNfpLS0GW0U8xSkOqTo0sIIag4gLsXd1fMnuXN/eD8V3pGKmZqdOxMGupjayxQeg3QfkkS/+xPXLr1HHwvJKkQvQWDUsILQ6YV/G5Le/unF3vrF1yYiZixJo5JIiKaymKzQSPEFgB6JQXp10WlXftuYeSNO2+VintDug6SHFF0aEuJDByQjrVGnLTVHn/qYtArW4bhZlH2xb5YmKxzPyrOZ4tZaVjzgrnZklamNQrIKkdPQJBU4C/b8Ow5LNdb8q1q74KfMjMWSJCqIEFlNVhqMSSZsQoS3wzziX+7l3s4lmqzmzNEvDoJUhxzdUihIWkg0gGjq14ffKZ22HwH7GDiUMTpTmtF0JoGvkKzMxHpeUnVt5LKFz8N52BDZZYwdIkR3Ae0AVqjLurJ2n/7xic6mpdfLHWtm0UihVn8dYHSTXX5VwGMKrjwuKHdYtOjF6Jn3XMjGTG3VxwJb1wm7AF3e6I7ADASkkzbGn/8oi/d9JkawqwPXgvHHYMfxrCAMNGJrNVlNueBlSI9khWlCrypETgP1H1ZozJqsUn8467v2qpd/LhtrTjIiMQ4UpbtXZz1ZKQyEGItyF9iDLyVHnn9Xd5EVotsKJyAsHSImH/3WuWTr+78w0vVjXKNQUGBr/bkNNT7EMDB65WIcIiZDVjnTZpVrzxui6xHoBKiEHyHI1q3lqYfP+aZKNl1M3OR4g0iiR10QArwrTJHdwM/s4irJU0bROtZvxG9jl/ztXrRtfagb9L5bPCwECgwypidNjJ9942us+tj/8iRtJJ6DE59Cbs2V2MAeu+qtRyBNTpNVZjtEfiPQA1AJrfuG/PvtY9NPfPcHqrnuZ5bTPB4PAlkJPepCDmgMtjEreNakS9KstPqx6Ow5TwWHMI/dYqfdRlgIyJRQ6lZGSyY02q0tT/CqyU8TuyUFBbFGlQ7+ffsG9iB9LpGVXoJnZ8G+EHmKQP7a8wAlpu78Xxxjf7bkp9HapbdzIoscHpMQUeAQMVk5nlVHaLLCrNhJxSvHP0VLhs2hBQVbIZ/ohBySwQ32B91uVChIJCLMqPrw6SH2a3fdygoH/NW6aO5fYX8a9udUA3vmeWFtwdIXtpOwu9k/qhU2/HQoz4C6jWuQu99e9cQlV8oNb/+AtNaNU9ESf9ZAtINsfxMYADtx42w8SglBo6WfGFUjL4h8+8kP9LHAnnXCbkCPFRhmFFY89YczqqKjpzewqf+qG+5yCaiYu5Vy3tUzxZoFtzNGGo1jL/6VdcK1izNpcJ1JF6L3AmSNFRQasJa1rP3wcPuxC24Q6eaZRMlKRrHHNAta1nOErPA/5SSiHGo7dm3kyNmXGuf+Dl+I6WHIAd1aGfcoYbXPbE9k/mCAygnPqz1B94lLZjk1y6617PpTHWUIxc1FvP9hT0Zn/Ph5OvyUTUF6Xda5lMcQ+4dAtqi/fsN68+Yy9/mbzhCb/nGe8pyZhvLiHhi9wklOs2gK+S8FshXjIkFTvM3j21n54f8Zu/Sl30A+MRLqEX3uUZbPCBo3c8WQM4JC4DOnnrlmhlr72g2W03Ca40EWQDFjEBUmzb4bWFHVX6SU82KXLfgQ2E3PdhsSV+9BR1lKpSLuH885TNi7zlTp1m/FW9eNTdM4EdQKpuHKwlFC9wEMBU3lMleRJCkc8Fj86iW3gB5v70kdzqkCzAaAsDI1JFfL/jg+tfDu35vppuM9qYjkEQgFQCkpV6bXyj34xYqr3qGHnfJLj4q3E2f8vx0gZD2SBazDjrA5jMBocUGjZeSFy4rSRv8pctX8a0jz5lNNZRPHLBFECTDrHPKqAmAjO6wkc9u46jf6MWPGDXdFxp35PuTbgP2QqZ6pcEPCOgCAsHSbFRKO895T48UrtzwqU83jKOUMwkB/RFSdDuSNU/bDhp4oQzguH3LcXD7k+N9ZJ9+4NHMtXAPCRvkcQ0Z2qAu4lu/+aaTz8d+u8z59ZbbBSJFnxCXB5iohQF9yz8bAs9JkxZP1XFVNeon0G/0f8fPvfTOj/36qnkFIWPuJ9sJy5v/seG/FnP+vko0TCTNNFPBeP+QG0QMfUeWmk9SM1bDy0X+lX7/vj9G+Qz7WafyaGokOw+LQ68pSdCYnCPernT9f9C2xduFspUQ16EIREBSKHKUO/76oE9kODANxAlTsH8lKh+BQ5FfEL372DX0Mw9oerlxzrkB7Au3JKvXEJbNkzTvXs1T9SZJgQ6o/9PPelBNEDMpNCZcO44wTV7Gd1LCWsJKBf1fn3PNMbMDo9UFSvE/GIHpUKUJ8jkAm6E3trkykUpX2A7POFM21pxIvNcVU7kApwKFiVqALudVWlQGSFUYJ+NWJpMY6OvSE6+NjrnqeTp7cpSMwHAhCwtoHsEaBFS6aRFJPXnGy2rD4Gsuu/yfHk+AzW/rjbTis0+8VcFiPAQbXi8gUcJskbqJ/LYkknmXRklfVyFnLYjOu2RCkztxXIySv7kf78kdkZKCWzKmw3/vDJKG8GaRl27mG3TCME0HSLKErpUyTQC7Cb7NSxCSCesT4jJYMuid+5aLf6mNBeWSDLu4hmBB7AmuVYJOpRf95lL30oTsNu3G6K/wGdlDQA+qljG1blBkSpE4NL8kipI2k4oO30H4j56jSYfNE8641BRfe1wiKgTUaygY2/e8vs0FZejsy5RyUvTZQgEFe+LdC124e4bVsPU01bLww1rpxpKAmsVkc7BxCKOmB95G7tqSZinBlKod53KpjhRUPx65afLM+lkVkhQgJay8AQSEZoQvM1Kq/HZ5+7oZHVarpCBxlUXHrgMmqPXwFAUVnEGm6beB7pYk0i7bz4dOeNsee8SAtmvIxHTpU9/oPTkE5hY3zXYjAMFGmWMa6rNVrtxr2kBkj6bInLnLXLvoXq21LtWskiDLiOGodJsOhkXLahnzPikomXQ50bbPSob+OXL7wTmDgtowNZJPehYTVCVBQICS/gf3Vu6d4yx66TyUbx+kGdqCXQ/eaGqJDrfn4lQa4bZ6Tgps384ET36SjTv9LZPrV8+E5cBwejUCBECF5HQIEJKVlmZE3Avab3tIHTnCW/flCte2T6ZCknzKsGGMGfiOKDVRwTu4XP2RfEUYVDu2k7BZCKyfeEj3j5w+z6qm1kM+s7HoTElYHIClklNf9y+WnuDVv3KTaGk7EDqFf1sD+VRDUcLCBH214eppvm5htQIobFTc/pAMmvhn/xu9eoUVVq4JTNFChYIXPgXFM1ilWtgLKDcsMy+4L5ZZKpYaRZ66cITe/c4JMNkyk3BxiErcYqxSBL1gYyB/i+kMp/56C1juoJ7HNyk2nJK04/Nds/Bn/HZt+/fqgjLImDGyPnC/4Q4VASCAjX4ndud8/1d247GozXX+6A84P9rOCROgKdUmZBX238C/l0qZR6hKbRoiIla4jZvxtIr13WMWEldGZN6+i5UO3BqdpZJ4dN/F3NipaT6J9+XQsGylVmffiTaPd1a+NAxueTIV7nEw1jkmoNppWYM4sghUKOsJdJvvuRoasotSjtuO10oL+f45+45472LDjN+rjWepdIXqFAA4FcAbp2267DTep++ovpnjvPnm75TSe5L8NPPAG9q8KTVzYr4tx2PI4jn9vEZckjRKH9al+mxaUz+d26m3PjNZEp/+wngw5sTljhJmasT3ykbzalwPmH3+3L4eGdeuKo2/fUgJlO0jS+NHSbjpF7Vw/PWZviwtwvhweBx/MEjjBApBUt8i9u6DJCnJlUfCsXLeVRIueid34yY3AUBgGYrlhWWWtxx4SFgAEpUMEWAz1wXNj0i/e9DC1myeh/ORBNrAfDOCB4D9+4A/qJGzGvSS4BIJ4VlELGzD+DTrwyOdpou+ixg2bNlakWh3ygwfwkwl8q5gJFxF51d4VGF0m/5h3LA9OHryUkQHETPcZXcHSzjSxYfGZavsnJxh2Q3+oJIg040SyqMAaQ58GASBs9Cr4+sQkkrCy2yQrrnwoet17PwvIKusa2DtD3hMWCgqE5Dewv3n/ZG/x7/+gUk1jDn0D+8FBK5uu+VClBJNu2iWe4/JoUQPtM3QlHfa1V9mR33zdHDB+BaRwg9M0OhgxKmSvaPfqkC/EF75xwzRq26px3oo507zPXp8pt66arLx0GeWmpXjEBE8Wz8aygDN7H0ll4HtWTDHpMOUmCRsw7g51+r8/GB920sZcIStEXhNWe7Jyn7lmhrN6we0q2XAcxbdB+nMbLJ/skaGvdHoLTEzCw4ORMUo8RdOwcyc87A7KI5t46eAP1Yhp75OpN6yMRCJrOlPEdsaeQSbNF9p5ehLBcyJwndnG59vrc4JLVe28+fsJ5LNFR8gtKydIL11NGO1PCSvjRBVAAuLpSzAMv/2TsHR7qT1gD3YoSGoqF2oy5pDS4T/nI2f+KTbrlvWZ8s0FskL0SgF9GUAy4BXrdg3tZaQe/95pqnb5j410/WmuwGAgy6cIzzTQo/iUBGp1qaE8YgCDuSRCBI9ul2Z0A6F8PRXuBhYtWEeqp9REDj+1ho44rRby3RhcqlMEStxZ3jtV6gNR9nYE1B57K+cvJU8gpyKy/tUBYuWLg7y6dwfKtobh8JRD4cQhRLpDudNaaSmHCCQp/abXwrd9+sN0PVlpDnf43B8gWaFHbkChgIZsZX0GPRg58zf3syFH1+njWdzA3hl6tbA6g7Zy3U7hw33h5mnepy/cZKUbZgUN7FrAweGsB+QEvQTMFmYKaMwDFXWIoVzCIReCxYhtFu0gxQNW8UjhJ0Bwa4Sd3EClVyvKhrYkBh3VSqpn7iJVY5KguXrMri8Dkk6GSDrW0J0RUuYYov25iI7n7w1ATBHavCmeWvF8Adu0rFA0ri3gZnyAiCSGgLs5kqRax5BUwyhuN1ZZso1IIYC8TZBnlEiGb3jxH9ZGeP/80Huo1aBMBeiDwLfc61lBxePRH791BxRAMih3lEVONQ3kheDaAwSFZITGYZD3545NvXL7/cxungIRVre+Dewq+GEjKKH2wOCvxI9ZHUJFinAlgNs4SbO4ZIUVm1hR1RpaPOBTVVCyhhjxz6hkm836z7a3NG1Lea4QpaPHClJYKUnfMZK29Jdk0iRUbrzuPj2fjqS1t7QZo9HL8uVszfbFLFrisYGttYzUrGEtjjCMwpJovHxUX2FYlV6qZSjZtWMkaa4dpXZtHSl31Q+NyjZTCYfgh+ggP6IMC7ZNeD4iFHagkhLC/jzU84weeClOjchntLjq3vhVi+/SxwIb2JcMsxV5JUgQlG6z0oby/tyJqZdve1Qmmw+nnHMFtXAueVb7Cx0+Yi3KQDnRjJE/IJ9KuIoIV+Ia3A6Jw/cyK5EkkcQOEi/dyuJlW0hhxWbab3gtjRVDKDF0h+wzpMEs6t9MIiW74ErYA9+B8vT0jQ4AKAewFIjNSNy2mwpZc0MRbfi0j2qt6S/TqXLWsKFSNtYMVKmGStKyrULZLRVKpONKjy8Fj08NRk0TtjjDmWd0/rBhCrbg4uAo5h9B7QYUbBDyKp6q56p87AesdOSt0QsffVofbtdum4vIG8G2F5Tz/E9P8D5+9k7Z1jiZcoNnYwP7oQTq8B6ixpAYf0qwc1gzMHC0cgRExVg5u/DXgXQ2hFsOsholhksZg/3KgbPTLFHWBiFHCo6ngP/TuB8CbEULKhxWWO6pSEJSYVPZtN1UrXUmMAlTzACWUVG4W5R4TkKmm+JUqhj8tiB0McAjMgnjkJZacM0IPJIFZGRCaMswB/jVOISGcCvgLN9HgOdvly989D0yml/QlRPj0lQ2F65NWMW4l2Qk8R+xibctCYaI0WWDnK9PyEHkhXBRUBkh6Qb2uuVXs2T9LIG+BcXKHgvCF2Y+ADIM/9G0A8XFnKOfoj+TQ76S/oLbEGAhmelFf+oLe6CoBDOJiz16iPKAYPClG1QGUNCGKYCY4GQDaAXYT7ocyAnDbGAZimsDrgKshCXv+kwEQCKSQKBISrgHLM9fGDITrD83Mn+tjS+/Cao99JtAKIoESbE2wZK8dNg8XjXuQevr976pj6tboSBvy8kwsD16vbCDWkUv3nPXTXfXvnZdJL3zdHt3Azv2s8ppGR4yBOEjlJRWalhwG4/gTviJxJ/ZI/2uXv4PvQkr2JAQIUrkLrQf+I39nIDc8NIaeBlcwzGgLNiGe+EODFn9C8Fv3OGnwnvib0ge3CVER2AZUignCwIIR6jtqnjAM+Y//fzeyKjTVujjc+Zwct55OdHP6svQq5Ug41kBGPnghSPTL998N0vVT8NX3L2hgb0noEkN4VPX5wawm5FQpfAYLLuJZ/ehz/UNnSN93EdISF8NSFbI8ExCvODZ21nlEfdEfjj/AdD7naD3PTphRFegVyvJbsL64/RoOknuF3UfncsMo0hGil3i2kZoJCFyFkBBEC7j946MuEnFCis+tUZOu844554FoPM4ySno94G/EMl29Lq3Yp3htg0nOmTg5J+xgZP+pHi0KZ7ebhIc+VPH/SFC5BYUYYJwQ8RkGwevyjEGHTVH9h8y2zjnsgxZYUWcs28C94W88jDks1cMdbatO1c0110Yt7ceoYcPydFJLkPkH3R7H2OSC5dHuUPaaOE6Vjr0f3nZ4Ccj5z30kU7jkxWE2L0nDGyPvDFSkJ7fqqJUiTP3+2d4617/jvK8EwzlRvXgbJxL/alGnpF4iNyAjgaAjHCsNMkslzC+hJWNfDzyg789xRjbFhAV8FRu9Vw/UOQPYaFAFy7kdMYMHdfbG98Y6829/N9VW/1U0IZy3R8LazAAvr/CdYgQPY2MTmJfOSlwJElvJ030W2JOOP9X1qyfLtZpemHj+t6Qd4YJwsV2O6yJsMc7d5++4gr3079faiS3j/GsIql7TisB+hGSVoiehX4jy7nArjeGu4s5xKgzj5x9rzXqG79jY6a25otX1R550ejeHoFwZUBcyoiy+80pl35XVE99EPYR02lET4soxqE6w0gyRIjuBeqdblhnprScZoMIh4nSYU9HTrhqthVjd9PRx+OMNrpCzSeyQuStF9FO4LCpOFnwq+r0mldmEuF+j9WvORaHaknTmESXHHxxnr8lFaLbgNWjrigVtWSamcohqaIhK4iReIwVDX4h8p1HcWwzr73u4jqfkPdmCMJnmVoKti37yctPFzVLzlapplMt6VRJHJKYRfE7FaCu7Bh9NEQvBGX4VRIxpI36CDoXqyfcXECrJjwbO/OXL9I+Q5swWW/qtf5VEPoNAL/GmguKcr7uuwK/K1P3nXKRrF97LpXeSEZ5sT6gx53CQvNruBAhDhaZRnUciNHA0WOF10YNaw3rU/1y9Eev3gfEtEEf9okKe0LnVQjYEaHhtQN6W7DCGs5/k7j88Qnqo2cvE6tfnS0ZL6BmlOL8hDgQHDpcmCZEiK8KYCogH10JUuW2KSqlzasmPseP+vZ91pSLFuk0vk7mXVvV3hAaXSfIKInG8gcL3ZamI7zVC26QWz86OapsK80LFGHY4dRF4grDxBAHBPCqJFR8+m10RLZRx5WEVU583ag66jd8+ElvPflxS/N54E1BUrTPvA3/OkNIWJ3ADxF1raYVBX6b6YfOqhaR+HTaWDObttSeHPFaic0LiNQTrIL+ScnC0gyxL0A8p4mKSo/H5C7i0AiRifJltN+o/2FOeqF58bx1jDE9THVHHQzhIzSxfaCj0kilEt68SyeJmndPFsKbSZJNx0WJTV1wyAQHjwuLMw8mNgix/9B9qfzhqgmTrn7z57EIUbHS5Yqbr7GCfn+PXvLC26A0zX76MATcF0LD2g8ESgQ65I9YihMiOAtuP00sf+I84tpHwp4hBpVxT+ILaZxxB4tV9+YKyzdPAUrg6wEwFiWC4sDynsL5Iul6QtkH5oRvzLPOuvNF0Cn/7V9IVPuF0KAOAB2JCz0we+l/n6OW//k7Ytsn0yA0LCBmIgKlit99ocpC0rCM8w0+WWnCwjUjThJHO9zFSqres46a/Qg/8fq5oBi2Tot9AAEZnQqxb4TG9BUQEBcuGAYqsn1bwlt27zHe5qWXiC3Lz+HSiSkjSqQRl6CJ2MbFaFCDhui90G1URA+5DfSTZsxpI8JMOHzQUX81hn/tf/jYcxbSvk+0EXIbJg/0B08L26n2FyFhfUWgdwUr0DXfhZerV0fSS2+roE7qMGpE/1ntWHV2NLV1sOc6xOUJIvGtIrpd+jvFsNx7C3Q/KhxJgTJChc0jIqnHvk9ZpfW8cvwzoBlPqaJBH0cm/WQbGzx4jwZ1REhWB4bQcA4Ce1O89Lt/GinfefwIlayfQpWYqpINk6OqjQtJiYszD3MDQ0acdQHndghlkGP4vCEdhAcVEHjUxKIeSfNCoiLFKyg33yAm/0f06Avep8dc/nFGNzL6EpLUV0doLIcAGW8LtzMeFwL293Weu2GGWP3SDOk647HXPJFeucVwsgBIQA2IB/w3SBgdwAVCeWQpQEjw34/q9WCP0iMW/PRwAldm4Pjp62ik6CM6+OiF0TN/+RpL9N2sEwPgWKY5IAz/DhKhgRxiBMqp2yfak5ez6Z1jxII7zhV1K2eSdMtwxYw4M6wYJgUNxnARhKHZC9jvc88tRM8CQz6sSLRXBYKBXQwlJqWTJsJLsUjBRlo+dhE/+nvzzAlnv5mReVCJYYP6HnoQ4uAQGkYXIVBYJC5c7x5craX23X7WmsUnkPVvnCc2L5spU019OWNUGXGimAmhBhFwMpgGhIuhfHoUfkdPPd8fSMWh1E1RKRzFrIIWNmDCQjbixHnmsd98lSUGb9HpP5c5Iuyh3gUIDaKLESgxAvTXr2nlprdiyX88UGxKq5IakeNE/dpZsv6zqXG3ocQTkggjSgR2LqQcAkes28O3jN0B/y0fOLnYsCgl5zJNuEgTA/ykpFHWRsuGLmF9B7/EkulFhmHV0MPOaSKT/jmFxARA+WiCComq6xASVjchQ1wdlVk2N5e5838yyKv7aAQzYhPAWiaTXXVHmU5zuUEc4gqcZdmC6trCaZ38xnrfA4NLhfI7GGQICsoRBcSZdAmXNjGBsxSPkJRR0kgSZe8BEy2DYl9hlFWvNmZeX8MqJmzzr+AjkK2+SkhWXYtQ4bsZ7ZR7jwZ6hFSqVCy6+wjx/rwJom3nOEg5AhINokJURYgdwYZePT08zpisZ01Gb0CzF1wX/QJ97RCdAFgESwhWUERIKxSidAkRnxKEgxg44yRNLFeZkTpIU8MJW6dipR+ZY05ZaZx88/twwtbgUhogx4zHG5JUNyJU8B5EQF5a8dGCcJ0BkFeMfPLiROejZ6eKug+OJk1bRkthl1HGE5TyBGPMBJIiEhJqKaKbgGaj3YUM9KH2O/ICmpzaZ1vTCe6CssLZKBmjODO+kMpTUiaJEq1Q/k20qHw1q5q8nE84+y1j9Bnvwj79fV8GIK/MTOFh+1QPIe+UOZsR1Nq4fOHNkkw2VDvvPX60qnlnKtn+6TGiftNo4qYSYDWccpNSw6KEmVRShj6Yfy424aMDkEeeF7qcsIL8Q5aRlXT2JThRLvCSI5VwFQWWIpFEihUOWMP6j1lGB09ZLEed+Ha0/9h17YkoqFCQpPQ1Q5LqeYSElaVo531hyAF+lGIbFj5iVTe/YZIdO+Ju+egqYcTG05a6o0hTzZGyZcvhll1fxtwUEehIYB8vhp1UTbBejh0dwYjhomBy+tr4th68DTDnnNMByB7kBzOAjd2wA4kJJ8LCjrhEAGW7hEoHR0cANgem4RHimCXNrLhyFS0Z9J4qLn9PenxFLLm9pkHYu5LDz3IHfe18O1POcEUsE13ueL8Q2YOQsLIYAWlhuAibaD971vBgXUX2wvtLxabX+/Bd2/qRSLSasOgw5SZHULttmLJbqrnTWmaRFCGeCyEQuh4MyIxjFwq9Rk7EzqvaWNGR0Ayggabub+nIEo/5Pw81yWkCQmTCWZ3P3bfAtidY4QKPqbQDSSEXhAogJmyDIrAgzRgG8UiUODzRTGMlm0i8z2eK8rXMs9dSJ7WRFhRtswYd39R89AWNxcWDmzqWJyJT5ojOjofoWewWTojsRmBIGXkhwXRmbKZSqQpv8SNVcvPSSlW/vlKmmqoIZZVwal9wQcqkEH2JcEuJdItjzGVMeRAq4aTXsCBzABXgrXCNXSThqsgYsPYdD7wp8od/84NRH/+qGX70ryT8O+A+OIBkhPcCksJxq/U3ehSeCb3HlDQU4VYL4WYjYXwnlMdOILJ6OLeWW4kttKy6jg6ZUWuOO2uzKqmog/P16AjtsT9lGiK7kBFWiBwDGFsmdMHlC21e7QFEVO7VfTBIrnm1Wm79uJo01gyULbUDiNPcn7hOIZUyArRkARtYwAomXNKilBlwZWAFYAeKLpl/P+ANsGpkM4DPObu1CFbB1hcR0FDmrw9sBEeOxEfUVwPXSQFrIXPhVy9KugoWuLeLXcthnwNEalNu7CLRwu2soGIrKR60hZeP2mgOn7GBDD22BoipFi/dGYIywwWfQnuVuD9E7mCvChYi99CBxNAg93jz2BFAZAlI2E9tXlnh1K+uZM6uAWrbRxXKTleo1u1lcte2EiCoYiXcIpVsikEIZsFFgdgIxJOeASQCp4PtY4gIB/R6b4CHw1T+NvzjOF8t9+BkD3jKJ6J4aZoAGTFuNatYaRMpqtgJHtU23nfUNlVQVksLK2vN4dPq4ArbIW+79LX2go7khAuc498/RI6CkP8DFhCy0zHDjkEAAAAASUVORK5CYII="/>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data:image/png;base64,%20iVBORw0KGgoAAAANSUhEUgAAASwAAAEsCAYAAAB5fY51AAAAAXNSR0IArs4c6QAAAARnQU1BAACxjwv8YQUAAAAJcEhZcwAADsMAAA7DAcdvqGQAAMg0SURBVHhe7F0HgBXF+Z+ZLa9db3CUo1dBURABUcHeS1RMrDG2GLvRNJOo6TFGjSb28lcTo2ILKBZUEAWliYL03uHuuP7e2zrz/77Zfccd3MH1d8D76fL2dmZnvvnmm998Mzs7S0kKBy2EEAx+sI4VOPAcweFwKKX4u0/A/QERLysgi9/s7rqkh6CkUOxY0tVZPq07da0CSLILJzQTMsiCXHL92xqEgP8pEVVwugskqIY/dxJGd7CiMTu0ASdtdwXbQYW1Ve1x4hbaa9BOkC/m3dk4QD4smwoHlg//FnCfC6dYNjyHbFM4mJAirIMEfuNNHAi+vwYL94QhQo5dsiGf7fymgG9dnketily3fHMOMcoyBXcyCedZIlqWQRlLE0yNENcKi3hFEG7XvYMiYWiUEg3T3BcEEQ7Et4C44JdYQhCL6BGTBdJihDsxYds1IpRZrah6OeRVSQMZlTSnRzkN5uxiOX1LRI/DS7TC4aVwbymUrUYm2gigbAmyRqAeUgR2ECBFWAco6hAUotHGCPFUCMi1l0zpwjd/1UXsXJ3PKjfnCTua77puPqFKBmNKGicikxGaBqSSTokbEdwNEcEDcL9OXJtRIAAGFED9LCUD+Dk2hwUSAgPB7RYe/4PicDxRFBdksqE8JmVqXFAlCnFrII9qCK2GKNXg3VURxkqJFiyhGd1LaddhJYE+Y3aSoefuAPmQzGw/6Xpoqs5S6LxIVF4KnRx+Y5PYBzkFxdo5GdbKj7LY9nkZbrwml2hpPYmm9xCCFwkrVkSsmh7UrOmqOLFMncQJccHZgfEe5y60YAVIA/wfpsLhOSgCD/jby0C2cnm9rYA51DIfJEsF8JXwRqv4S7ktc2PEhREknCkw+mMKjGlDxGLBGhLM2EFDmVuoFt4MCW3ktrlZcYwtbiBYqnQZVuX0P6UyMuT0StBZg0PMpug1hc6DtrO8FNoNdTwDPORQD8DIhpm6+PZlrWbXtqCe1i2HRLr2J7ZxGKnePlxUbR3Ca3b2Va3qbJUbQEjcJyPNO4CcJDERhpwk53y8/4EVkEBk28UbIBT+hqvtaiuQhUcWkhDlL1yBg/nXvexRHgb/QKjjkZsLhAakJgkNiMylOrH1jGqW3mU9yeiygqb3XOKGspepTnyVVb6iOJLXw9iSNd7uOXaSBXrE+S7UL86BeQVOkVanRrsaYQotg09QiTkYbESyYSWADUwUb+7DV08baW+ZO1oUrzqSVG0bIIzqAs4dGNkplCoapaoGNKNQ8JZgxIcNUdICUg+SEDLTAVn/shQwSPXKBEAa84iOUQ5Ezh3CXUsAkXHBgaaZKmggo5xkdV+j5A9YRLsfNU8rGrWQFo1eA7o1ZRo+ZEewu13sdx4whY7FAWmwByPqkBQOTeoRFALCi8w5jx8l1s4+WpQsP0LUFPeBYV4G3BIB1yLMqBLAm11ozXIuCFKDdOBG+SvZyktJVroXcIDDKxOqzQOWC4qOpZcA/ciyq6AHdCHBy7SJ4DEi3BqIW0NCWRtZweAlbNApC7RxP57PKFvr3bkb2Dn4pyny6gTYXdspdDh8kpJ1AI2h3jIDLkTE+frFwWLxlOFOybqhVFj9gIiKYDDYnXCrS4iYzIFhnsuhMVKgKhjiId9Bil46Mm2Pt+TfhxCg1B6xJAhG+l/ANziE5C5RYBSsKgqJc41QNVAMQ+NtQjibGVPXKF2GLKdDzlmqHX3FcqiTcnm/jzqdSoq8koRDzpg7A3zDR5KqZ/TgAeTY035dJDbM6eUQdwiM3I6gZvQIYVQMCosoE65DbOjwOdPhwHkoIDnpT0B6kOaBOsTrCKCSPAKTc3ZIaTBWdghzTaIShygqI3ESISKct5YGMxcDq33DnOh3rNvIjepJN29iGQNL/KQkEnWISJFXxyFl4B0ENHA07Lpkhefi25fDsUVT03Vd607Cece4FdtOFiUrxuvx4nzGLWLRAOEKHFTDRgHeEzY9ISeeMZ0UWg5gLhwzwo83Egd9M+YYRCMW8JpOzEBOJcntN4dldvsEFP6ltat0fXjYWTX02GuiUH/gBNevS/zFv1NoP6SMvgPgGzaO2XAoIYds4t57Gbn+yh7usv+ebK397FxRvHIcNavycXhHtTDEDnDPg0KOEkqKoNofUt9IYkBB8Bej3KLCNMAVcwkPZFXQ3H7z1b7HTVGHHv8B7Zm+kdJRcr0X1C8yXmKoKOs3hfZBqhG0E3ySomTyZEonTaqdRIduOcOa/eREvvR/54nipWOEbRYQpkaoogexNuA+fKInAdH9x3qpeuoooP8KQ3F0lUDxsjYIY9CLYLW4jkW4Uw31VaEUDJ3HBp34rnbiLz5mlBb7t2P9pSbp2xGphtDGqCUqNPw6BmstfnukM/fZCaJ07WjhWIMJU3rpwswUwiUudNDemijZTiRHpTyq5EPWB1QEVCfUpDdpz2BUrigKDBq1agjYwqi6kmV2X8BGXz9TG3XJXIiJrx1hLUL9eXUI11JeVxsh1SjaCD5RSdOWFwC8ckuu+f79h9MdS0a4jI6hRvU4zarqobpxYhCcONeBqHCNFPIUNIhUfXRaYA0RihP2UEUcBu4wXAxSG9wonVhaRgkJZ88hjvEVLTzs68BJv1jCCoZu92+ttQ1EXftIoflINZBWYk+iwiGBeP9XOU7Fll7cjo8X0bILaNn64zWnkjhEI44SRm+KE+6C8rmc7U3hwILnA0NHg68vCc5U16Aaj8u6dXP7LWCZRf9jrvGJmpa9gX7v6dp3Gxvq1FJoHlKE1QqAASLhoA7RAAWZeV9AdBnV3176vyucdXMu1mq293FwEKGlCaKoLtwAAwzO4IaU3g8SSM+LAHnhk0bhMsWOwgDQJq6esVPpM+Zt1vf459VI/2V0xGkxWf917CVFXM1HquG0AH5PycDgEu+iUbHojbHGklev5Wu/PI0IO5uowQBhKhAUTtvK93ZTuj6oISe7sK5x+orhAlXixA0qRDUrHPapetjZL6sn3Dm91tt6/XWFXHwxklZqfqsZSDWiZsD3qNCll0aGROVM//0Z9rL3zhWV28fAUK+3Rp1MlwuwXJzv8EZ8qQn0QwdQ6cBbUN3+JL2qUGILVgPEtYkEQl+rA06eol/w2BSwIfkO4542lcK+kWpITUADRBV03v3FGCCq44WiniSMmqMjJBoyHUocJQg2C3YLZJYiqkMXcp6LMc8Vd00WgFFjnGgODWQupIo6g/Q6Zmbwwie+Apuq9OLvHi7CtdRQsRGkGtQ+4BtR3Qn1sPnKD4tE9faxYJDfJzuXnBoAD9+iQeKyIJAZ9q+u51alkAICLEdQ5oIRgc/tKJobw/cXiZ3Z+3MeyJjMWWBG5EdPb2Qsv1pG38PmUqiPFGE1gjo9HoJue/qcQG7RyJPFmk+u5yWrz8L3z2wtA3tR3P0OzEsoKW2m0CgkcYGHLpexcKZZFQzcLUKye81Rh579z9jWBe9nRS6rxnmtxB0p0tobKW+gAQBZKWTyZJxUxyGgEOtnjMoxy/7tfvnUc27xqjOEHuaWnoFP/fDtf5xZT5FVCvsG2AfYCU7Gq7iToq3ncKGGOS/bONae9fATgerS14zCHRMhpurbHa6zT6yaT8FHqpnVARgIEjjYi/f0j3/92lBz4UtXu5sXnU1UtRcjNIRdHpqd7P/gH4yXQgrNhTc5L1kJ7YhwKgzhOtuU/P4fqodd/LI+4ZYvZTx//hRPweIOeY8r1eAA3vDvPrCH++WkOheim/nEaae7lZvOoYQfG3Jq8k2iEJdo0rpEalV6Cm0EgU+TwZRw5XxI5SQqgpVMC38pgunT6MX/nhLu1nejjOcR1yFPWod0o/OICpTgGwH8HbRfnHSYS5xz+Y4Vl4ft8r4WUJitpkEHiLuJpBZ9ptA+ELhyHshLdWOKBg68oWWWkOzeL1I1MjV0zi1f0y4T5WfN0GYPZdI6ZBsfTj+hmfh/UjHvpSxr3Zdj3fLVvyTbvxmnqRqxlYiL3V/qyV8KHQIwNoEPccA0VddQVKeGWHlDv1Zyix4xi8Z9kH7crWVeLHkckk8SD0nC8j2rhIvNjfVfDiEz/najs+6z6wRTAkSLcLkwHdxwsIlDUkcpJA/IW+htySeKZo0Kf5o0p99b6ll/fjAw4ISv97RfedMhgkOuMUJlJzbSk72T9d+rrrc2zL2CxMuPYnoozDkYC85QAVKT6ikkE4mJedyp33VMk6mBZcrgM17RL3r8MehJEyvlFbDl2v3WDnYcMg3S65VwqYK3mZ6xfsZg9807fkSs2NnCiQ/SqGA21X26AgcrhRQ6AeSkPPScqrAZfltS6OlrgaA+UIdd9IJ+9u8Xyjh7dMIHMw6Jhum70HLMz/n2iPnaPceKkhWXiMptl2nCCNgE96XSXcKd1EvKKXQ64BCRMgW/sQhWGqMWCwgWzn1T5A16xT7x159lFQ3Dua1DAgd94/TJCriKcvHPi9PiWdq5onTtzeGKFWPjLIvgbkbYOTEh8PlyCil0YuAkheLiKz4hWk1iWpflrNex/wxUb3yVXvthBdq4H/GgxUH99AvICssnJycB2XGl4vdi3exH1LK1Y6NqgcsZ41S4Ck2RVQoHBHBWy1Fg7MejNNtVYruGuMum/skUykPx+a92T4wkEr8HIw7ags2YMUOdOHGit7/2xs9Hxl694S8iXjkafOt0wjQ5kYkGkEIKByJwNwhv51qL0nhVjHYb+hqNpN0f/tFHm5GwcPrDj3pQ4aAjLL93wfcAXS5EuvH6tee5K6ffBBdHKbi8Ra4sZlDw1MR6swBa8/4H+E9RJfC9EmlGTVUnpgJ1hPfhdLL8WyaZqo8mAhXFKXNBhQpxHSSv1WqPw+8q1wd/Unjl36MpwjpAABWVWJsi+Jy/d7eWz7jQ3bXhh2Gz+EiDBIlLoUfCypTeVQp7IvEYHdhjt7HL1rHbTqTu8JPvdTXIuXfANY936rYVj5nkJdzQEPdB9++FhuZdQ383cROeemcAeRViy3/8u1IAC+ZMcNAUvtKqLWY53R8N/mTWi2D3DmgMq6ZWgwcbDhojSIzbkaxqXri4q+IaN7qlq6+JWKXdoyzLJUBXOFclI6eAFFBr1LvJwLsEusQBB56COqW7CocMkjE4/AP/w49ANxUnesGZhfRwO2jkpzqAcEwNXFoKyWAkSUnyb0lfECFBcpili1ljEhAVuxZJjNJhwBOZb236h2LHI+sNDdl1mGDadySS/2Tkznn/8sKkumr1czDioKjwhGclz2c91dVc/tZD7o6l56jEjjh6hkMcR0Hbx/AUUFHIGxTIBdkBKAN5QfbYLlAQUIYLHbVwgTJw4Q/8MhXIA5f6CIeqwTgLZUc5YzWUOzGqajEazjdpRqEFw5M4pGIjdSHJyArBxkWJTpgaFLHyAK/cphPHCBOqhiDfNGFUpgkzGoKYGgzTITsHaA2hwK/CqKICtcFgHvL31yShOyfThyJgJodMJyTrjRGX2YYq1NAaltH1j6Fb5/yfDEM1HwJPCQ/4RgwVhfsHeZPrMx4eYcx96h9urHyUUAIhMHZsdIe0VwWkAf8zDi4SkhSjnMOZTZhrQ3uHg7gEaAF4K0BMNT1Ogxk7RThnG4vkb2GRnC0ikLad6pGdQg/vYq6oUGPVVSZ3om5VsRGuWGdV1RRzEcwRWd0HCSAekVgQlANH3XMaiNCK6E6aVVFBqtSYonQZqoXD/QO2ItKoqma4gUgms2M5wogWUrO6K4/v6kaqinuIaHF3YVYXak40rHLgROBQKAzwlUq4GgC5NSQy9OwgAN+oQqY8+DxpKBWQEZTUMZnQIuuVrO53Bn4y8120/UOFrBAHNGFBRcnXEuCXmq9cfba76cufEyuKTwI16JG9Dv4QGzZ4Qwb0nqDYYN8MnCLmmkQBklLRSQJiitGIQ0IZm2koaz1RwxuIom0C4tpK48Z2zuNlSnp+VOQPMPT8gXHSo79Buo43Qc8W3G2jvmVGbQisR6gsFU51snpRkMSXBqxNK0N01/IQrdkS4sCcQgt3FareDeL0JGZNH2JU9hWxsqIwj+oEiczlMOiHUwUOIDO5+4GQg9cDnsCwLAxfwOfgASv6GiW7592BYy79iI66IYa2j3GgXqS9H+w4IBuzX0lQR+AvCBEynjnje6JkzY91YY23oZPlTDlkJtexRYLjhCQFHhP0tMIBfwPICZ0qRSGmgAaspe2gir4F4m2FMddWRtVNPCN3Ky0YupP1GLXTPvL7JWFKy6Cblu+nNQeJBuNjX/qubVAtaVyQj1ZDSHZk9Sd57uoZXe2d33Ul5Vu7E9fuQRS9B/B0d2LFe3I7XhhmJhWuS2wQjaMHhgTmzbVhQgeUXdSSlZxgV79jmYV/D94y+9+gQ/SsZDkOFbJCHHANuk4DgY5TpNmTf3yus3r6z8IiNjwmQlCpClDWwb8djOdJSSVA+/PmulXKiIXDIyIqYHhUDiO9EqKFt9DCIcuAmJbrg89bIboftg6IqcpPZi/4+k0cCdRtEPUaRwvJp27aiLp/75kvMEzjeUBaYatsRx+2/O3B9uoPh4qStUPAAysSRORDUjAaFdk6IfheC3Ew6cTn5mWKngplQp0Qso7hX8YdKpi6mEQKnq6dYD8EyQrRaSurMUBFIRkJsfr9dHvrivOczx78a1AhhXHcvRi3AoVBgRfzYAVQE05q45wNBYaSH+w0XcJtizI1TjO7ryP5A+crRWNma0deOp9m5K9pyKh9PSaIHcPl0RkbQB2CQ3kT525jsoLb3ctd8NJIZ+2n4/mmBWNITWl/Idw0oagqVQIquJ6YKBI7Ulen7NwkWckJdlMVanAlSy94MHTbV8/KML8NHGpkhTigCEvMmKHSiRMdUV6eZcz+6yQ+/8UHoZGmc6ZCxcGQ6CBeDOpNLOOiVxgkuBajdg3RFEHMQG6VkjdwPul2+Me8YNAsq3jV8szY2ijJH8rJhPvwDX7cKjVBTmjg8jgYjN0nsrpHoryUzLxPEfEy7LwCTpexA8m2b491tnx9iti1dqxmlefIWXolBEcQbQcfT8KVzvHRB6gcnHwjimMwoYXXK9nd7g7cOOstrDOsSyyjF/PQwwHTwBNkxTnPN54+44d8y4K7lUBavouNGE0OqtmPetAAelmfpChjrkEDIg5OlULiWlY1y+v7hQhmzaSOuYCoyiZ76AUV6SMvrQRj9j6FXmfIkDhPAK/5pwcF6pYvUd66ZYS/VbLkvXRjySvZonJXd5HZ5SgaK50gytYfFzJ35eJ8l8VC4M4EPM8Vec8j+Q4HzlnhDreUOwQ8q7Uks+dPw2N+MD0xwX6w1V1z0ekbuW+MWFHAVVX5xr/OuZaXr78hwqxeURGGykMbO4jICkuEO01CqcBowXc0iA79foxlxWkwfTGhynzQxTei77iVwbMfXMkYK/HvrAXoLNHYDslhQ8Jm8BztBn/rAlywHOfDe/o7qz8bIuz44eB8jiJm9VEhtzrNxcl6fNrIdKwJgUsl8HmGf2u7Yo8J9mU0u/BPwZ/83xuMDTT9Mh10nU1z0akbeqJH8SsrI/7MWdfz7Utuiqh2ryjN4MTBp+wHB1lJ5sVRG06gC5dqcGrhJhKquo24zjqWXriIDThhVuDMv8yGQu/wb5MA/SBBoR6wdR3SBt0Q6ugHDaoegSF5WR//fpxYOu0EXlNyJChvAAwPuwUoVy0XiINptfpsz44R56wwfYpLF5iymKR3eSpy+9zHZViKrGrRqRu7b2hygt1cN+8Sd/bjf4wEWH6UpnPiWlB/OGd64AOsUA5rwSLxhRToZE2TcKeGhHNWs4EnTWOn3D05mNFnhRfbA+gmMd+SIqlmojHdcS76OO/ceoGzYfbZvHLr4eBfRZgaCgJdeCQHrNIe3haSFaTKmWMqQgmuIOkF/4jc/tWTMsxvA6k69tBpGzwaFVSSC+PADPuzR85zZjzwuKIF0hyi4NNA2bb9qAcs5NM+HP5hK3AshVg1hCghg3YdMl3rPfYlZdxdn7KsrDLQBZY1cSBSJNVG8AkBD5fcdx+l99/PRVlZpvPdy2Od1TN+yDd+dRblVhrHN4nUEC5Shkpw22xyfjdZGYpQw+toZuE94Vu+eFWGgWxQz3sNaQ9ldMpGDxUlX7eB35D1+vUXOcvf+ytjSiFnqmzkB8OclSCKC82EqnYNC1CHxLXsctZ77Jtw/XWh6iuDY04qYUWXxGVcv5fFc0SKrNoWoF9QqZx6qCUIsX59UMz7S64p7IE0XnER37n8/JBZ3M3iCrHVdEkyMHzHl5pabIveBDuk4VoECHG9mlN0u372H6ezonHxe++9l90P5OlHTcFHp2v4CaNBI4o/dcZlonT1z4IiPjxO8PEz2smBS1ZYAEoVucxA4zGKk+lRPXcLC6RPJ1ro49Do739NRl6/qrbR+HMXCGxQ/mkK7YSG9I3XxMw/94uvmDGCWjUnCNc+Ixzb2s9xBTFpEHwz3ETPgejNa0u1E+y4jk7RlytZPe7bee5NU4ugk0rIkarzvdFpGv+exmK8+sNznLVf/CzCq8dHacQbBh7QZIXLLwTRqA1dOSGOFt7JOF/I8gd8Qg6/6IPgmGuW+VFRF+hRydOU0SYHiToA/dd6OXzbwl7OJw+dZW1dcDJxndHUtbvjV5otoeLQHuoXRupNaFM4tS49K/k0UFnMMrs+Hrr1q6dkWIqs9olOQwB1CItasx4e4cx+6h8aj4+3cdcTubvigbmCXc5RgOkh2UIZBeVWDHrldazomGmB8x97imUXrpfxvPJjGXF+KjUU6CSAekHiwrqpnTeEa13NFy+8lm/79hxuRIcQNZCGARSnwiDmvjpWaQ8QARf/CkVfStIKHk89DWw6GlVsRwIrKlFJ/IvHupmfP/GKa1WPYxRGTlQ9YN8NlMYpF3+CDRoVjGiRUqXLsMn6eQ/+ixUetlTGaaBBpND54JNJwuuSO1bENy3sT2b+/Wq+cfa13KjKp8FMqHJ8KISeVq2XXAtpD4n9rLTwWppeeF/41i/+LcPADiDdVEe1HySdCKQh3HefJE7cKTT+3dQH3fiuo8EqNNx14YAkK6AdgdsxAzQeVRQnxljv8f/VB591SSCnz89o16ErsNw+WSFbN/peXAqdA1g/PlHJOUisv2DPo9bXZBzxF63vCecoA097UdiGG3Krva8wMcXBB0TyXjhwzgoNQ74bqEXW4wr20C2fv47hmF6KrJqGpHtYta/cgGdlL//oenvr1z+Fyo7gKyiIA23eyjNMKoJAVBYOZ9O7LCLBnGfVotGz9LP/tBIMc69XZ/A3hQMHe9Yd/m1+8PuBzuavxtPKrVeJWNn4IDGpoWbgazbSs2LCVeR+ViywimR1+1V47N3v01HnHnL7WbUWSSWDRM9SKkRG2vPn/JAXr72bmbt6OFoah34M3eoDhqykuw9Gx1ybBWBUECeBbTSU+YmSXvh24Lp334Ny4gZ4RLz+ukIuvjg1/DsI4JMNVKXnHcHfqvHcBSeK8nXfA2/rlIAb7WvhGlWcipfrcdgSltn1H8FbvnwB7znQyCohLyJZMieNEPzC45CIx1+95nKxed4dYWPnkVE106Gug7tPHjBAsoLCwEhATm1YxLE3KD2OepWc+/iLoa691sk43upqHFakXP+DDAlbhrqVBsB3rO1iffyby53VM64iijZIJVx3qfYdSy94InSATrCjvHVlxYf26FH4f3YYkkJYfmXhIexlH4223vzxIxESGxNlaQLdZlBEUuRqCTzPigniWJTYsbjSZeB8ZejFv9FOuuMLrGBAiqgOEci6njmTyi2QwMatlZ8Md967+5/EihcQLe2hyF0LnvbjHVBzVlgW+KFQNiaK/6XRgptsMmFCUuZdO5wYZOE9RoJTkRd74LD/CLNmokKJ5uJuoVCZftROD0EYbqJEI241i5JgqTLotCccy/hn2hUvl8pg2YGmiOpQQm3j9kDjnz7YI6hwHUy7lB73y3IIP9DIKvHdBM1e/NZId/a/bqV9T/pd8PR75LutWF5AhxFXUggLC7jznyekpavB3/Ed3/1IUZRM/MjpgfKFG9+r4io3FZ1xEg/kfa72PPIpK+/Ij9NPvn2njOMZ7gHj8qfQdkjUPWLP+u/oBt4agKySrPDc/t/PT7TWfHS/KN80Qu01+iVR0O/B0Hn/XF83TkegQwkCCoe9i9i+/ZtIelb3c0XxikvBS8nAl+ogsMPJsyXwngISqrpxxWVa1NSyX2Hdjvijfsn/vYlkhWVMlPNAMcwU2hZ16n4vmz4QbAIElEtuQFZJRPFXrjndXjP9LiW2azxVtDR3x/JLaPGa8yFOFsbBuPLGDkCHZQSFwsqTlZX12SPjxa51N6tOtAsoAK4wCOz8hIVkJb1A7gibBbbRQOZ/6Kgrfxe67OUPoeIMKGNqviqFWqAdoN37tn9AAMkKGqs8Rbmtd+85XmxfeHvAKD2D43d1Q5lW2K3MdSu2XRl//dqz5U0ewXVIGTvSw5JeB1/18VBevOoH4YoVY+1ANkeioqTz78WOdid/HfklrE1qn7HPhu5adHPwpJ+v9I1S9khYRoyQQgoItIcDyiZ2E49Kvpl8hLPsfw+w2K7TTIcTrgRcapt6TMslYatkhFj/xRV8zZzhaPcQv0NIq0OIAguClYaNOvbwqL+IaNktCnGDB8okO0jP8VPpEauYxUKFi9SjLv+bfspvXsWQ3VFSRJXCgQ1on7UfJkayin9030s8VjmUKoqC+4vgXvMyHs7fwhjDIUqMBjP/F77rmyvhPu/r635bx/P2QLuTRd0CGK9c/SNiVJ+piziQlep2drLCyXWsHBCSRUg1i2cPncIGnf5L/ZTL3/bXoMijPSsohRQ6AgmywnP7vV8fF5/+uyc9slIVQeH/Og/E8NyhGle4HRbR0uPNN39yk3j9Yj0R7P+2C9qVMEAJchiIv+bGzw/jm+ddIez4YIcGMLRDvLuWQuB2MKB77EmIHSOxcNGrpO9xDwXPf+RTSvvgfFVqYj2FgwK+LddOsDsr3/sVMyuPkZ6V/GoTYg8zh65cMBWaCC10V8+4wS4YNxLSwY035buWfqw2R4d4ONWfP58rPn3kxyJednSAERgHonvZeb0ruWxBCBjEuxSG7lGuRd5QT7rjz+Fz//YZVIgNFYK9UWpiPYUDGmDHFHc2xVP8237njoli28LbdKPsNM6hCeAwECmpAecCr3HwvBRFY2q8ZIizeubVxod/7u0HtxvazcvxWRvZNmi+et1pztJ3/qME0yIcyg7XUAudFjgMVLjDXCJqWCj7/eBd394OhdmGFQzBUKwUWaVw4APbqH+q2LOfOsKe86+HNatiPO6mKifY8YXtfQBYDv6HJoEbERJhqwUDbwreMP0laB8WthXAHm5Z69HuXo711OlD3eKlPyVUCbvoV4H30rnJSnGZY+ASdpdlFb0Suuvbn/hkJSsvRVYpHAxAe/ZtmYolU4Y4sx99TsTKxtlyq8wATrDvk6wQ0Iy9lqworu5EdW4ZP3Le/Mlp8lo7cUu7JJpQRjQa7eHo4e+R0jXHET0CXIUl7JxLGGon2J04+Lm6peT2+XPw9Ht+D+Uo9ckqtcNCCgcF/PbpTbB/+odjjPd/9byIVwyhTIUGoIrE08CmQA4XOVdsPZOoZWvHWhvnXwjp98T04VfuG+ZHbRO0OWH5AkovhP37glNJ8crvB3Q5ObebkTsZ5AQ7UBEOAznTXJbd52/Boy55jg08c4tfntTkegoHBcCed5PV5OtOdb5+43fUqBxJmKbhBLv38Lt5kO0aHBRNhbuNypPMZ8+4TF5vh9FImxJWgk2xcZuLXjlMVGw5K2iV9TNoWFCOrN352rycYAeolOOEWzXL6vFc4ISfP0XH3rhBRpDFSQ0DUziwgW0TDmzv0pbt1246xd644HbdKj8Jhz5C7u6LbkULPSLu0hgJCJUbPZwdK883v3ruCLyMXJDghbZAm3tYAKkYPv+VK4XrjnckHeD312VY5wMoVCU2frG1hkSy3w/d8sU9bPjpmxMVnCKrFA4SJFogsz59+Bh78+e/0oxdZ1hyBbvueuusWu5QINlB0jj3BeTlDHFXfnCjWPRC1u7gtkGbEZbfuIXcM2fttLHu1kXnhXl1ga2k4aKz/U7gJQMwzoNaAnK1LUIV7YPQnd/+FMqQmLOC0xRZpXDgw7dnZCMmVkwb6ix49gkRLZtgNfFpYJMBoyiHBommKBlizWffNyrKR8GoJYDtCPnBj9UqtBlhJRo3bvBlvv/H24ii9DS9uerONw4EoANFKWMhcGRFdtGrypl/+gNjFOespNApskrhYADaM9iyfMdVzHrsKGPKz14SsfJh+KqZUOTrNm1DVgCcpobBH3ewyVMWAXK81Xzqgh5+cJugTQgrwZ6c85CVNvg0t2T9BJA97BANvas2I8U2AegSJ9mBq2jYKiXRSO+p2qAJTwaO+v63fozU08AUDgokyArP42/cfLI579kHRLxiRGKCHXttGbENge0d0xZakPHtS08hoeCJIEcaOgAJnmgN2opMZAO3XruuN18361oieD4IKAM6GwTDdwM5JU6cxIKF3yg9Rz+unfHAHBmWGNamkMIBDLDjxPyrR1avXnua2DD7DtUsPwE8HznBjtdbPMHeFIAHF2JWkFdsnhR//Scj/autRqsJK9HIgT5DomrHWF6y6nSih+WOOp1tzZV8IgjyutyFf5UN6shL/xb83p0zQf7U6zYpHHTAtml9eP+xfPP8u3Vz15m2C+bvT7C3J1nJtIVLDZZGROXWiWLrAvSygti+UCY/WovQFh6WLLgz9WejObcmacRWIFVQTSf0VEBhKjehk1G2sb7H/Z9+6m//673IfG9tb5RCCgcy6hCCYi16a7jz7euPsPiuk7yngW04wb4fAClQwXQ3xKsV4TonOx/ed3oiCGRsMVm2irBQOdjQ4VdzV380kexccpqrZxCgK6Vd3c0WAD8YoXJLcZRgDQnnTA1d9p8/QwGwDCDnfalhYAoHPMCW5SgBDiEWvDDcnf4bnGA/ghMFly606QR7k8BtZilphBjlx1jfvPk9kA93c2jVJpctJiyvofve1Ue/O5kLNiEITgrHTfnkovbOAxzSg0RMhREf1cJTImN++A9QGn7YVMrZGgWmkEJnALTH3XNW79wxMT7z4Ud5vHJY7Qr2Vg7FWgLkAZepPCAMhTjRo5wvnzzHD5Ly+qfNQmsLAfkKzV7xwbnCrDrapkF8VOgHdRYAGSlMRHgNNYP5n7OeI1+mx966AoeBEJh65SaFAx7oPABkw7Nxgn3NjJ9pRsWxlILhN7afVUcBRjEueHiCi77ON69dzktXwRDMD2nB0LBFhOUrCP/h9uLXxoqqbeMiJBZ2WADGWJ1not2fR6PEsViUBErVHiOeCfzg/z7zQu+TZfDOU0jhwITf6HFeSI9PvvUke8uCO3Wz/HRcCyXXWWGfnMTpGcpxd1JdaEyE3J2rjnPn/2c0yuq3vY4hrATEjBeCfNHkKyGZItPBvJHJOtFwEJQihCuEFYspA095wsof+BH4zXG4WLs+JYUUDlT4ZCVP4cjiaz+5VzPLTrXc2gn21o6gWg+UENqhgyMv4WQ4m+ddFf/PZYVeYPPR7AKhkpAdsdFb+VmDnQ1fnqZRN8tlOBx0Ow1ZgSvMGbcZCGSxgkFfBah4LP3ke/C7gShjavlCCgcFsC363koUfKpdpmAuZd7LGjJCZwAHWahKqBYJ8K2LzuN2fIjPI81e5tASBvYUMfWn2Xzp1B8Q185xQV2C4dOJzuFd4cM/rMqggoLxjfphF/6BTnp+lx8sK9k/TSGFAxZox9jw/cYfZWOvfpgqgS+CNA6BClxP1sRVfSAvYEsEV4Ez10xnTD/D+Prlfolg/7dJaBZhJVgRz+14ZV+xYe73iBoMciRJZNFOAspUHhIxqLbAdlY44jX1pDs/x+u+/CmySuGgQcKe0bbDJ9w9ixUMmBxTczYE3BpKGMO3+jqPveNycjVIROmqc8SiN470rzZrtNNcD0uSkti6Io8bleNZzfb+VNEY0ADSfOfwruT8o8sMnFMLZE4Pnvv3/4NKld9MSyGFgxE+acm2LI6/eQrL7Paq4chFhhiKl5MOb/U7oa4aEsHY9j4iVjKmmvMuKDugyTzUXMKSMGb9bZhbvescAbcLwb3J606gF++pIOU6j1Ga3nWhktH9Ldp10DpUCCgm9VJzCgczOPATDQ84fTMn9E01q8dc5hgKNEsw+s5h93LKCBeauzYRjn2sNuXu4/ygJm+l3GTCwgSx0eOvKF15FKnYcDzXI8gS7fpeUrOANUaF4uAuV2n5LwWumzLdD0khhYMaXmfseSqhG6YvZwNPeYi7tg0tQbKEjNQZwDmzFeCNWNlIZ9X0iXgJZG/yCKhJhOWzn1zWby96bRR3+digXQVDQdXtNBPtuGUMFt2oJLTHqFfVnkfMgL9iIHvqpeYUDgmAncsPP8BwImqbxhdKr9Gvu7YRY8LEXUo6xTIecG6YyzQe4jGVOObh1vrPx/hBCZ7ZJ5ozJJSNni/893hiVR/j4ldfgSY6A7BrwZ0hBHrFWtoONaPLM/qZf12+OziFFA4tRL738E6l38THqB5aL5c5cPyCTWdpsNBSgXood/q7Mx46Gy8B2TZJtv0SVoL10EuB8yxn17pjNKuyp83CENhJNudjitBwHahjxpXCw95SqT4P5HVQdpTbj5VCCgc9/HYq7V4/8e65pMvQaQ5RS4PCoNBOOkdbEJzaVAcSdbq625ecyLd9nY+XQWYQfd9eVrMIx/z88QnEiQ/VeRwcOxXXMXSK4SCwKsOFtFTR1+pn3Ps0ufhfhh/SOeRLIYUOBjR82bZDZ//jJWgX87j3jq+c6MKTZAJ5Az9zH8BRqlk10F47awLfNCe0O7hxNImwJPPdey/jy985g1Klh0mQHXG5aPKB28Zobpy4Wmg76z16Kus5Brc6xrG87GW8WCmkcOgA2yvaPrYBVtj/O5LZ80M73HUztBNo76yztAlh4YsxTA3xNXMuiH3yVKZ/fZ/YJ2H5jR5+YPx79QW9RPHK4zRiZ7voznWC4SCOyUE+Bb/TCtX0LT3jry/KgBRSSAHheVkXPjyNBsIf6CQGzUSBa51g4MFdYFWFUKaF+daFJ9KMcE+8nCBaGacB7I905I3i25dD5sqpJwrbLIBxJz5x6Byv4YAcqhslMTVnk5LT56NgQb9VSK4YhEQr46SQwqELz8vqMmwNCWZOj4Z6bqJODBsGT/baLPm6Dm59QxnhsXLgFTq2qmprnh/cKC/tj7A8LJucJtZ+fhZhSsRBPgDXplMAWEkTDqF6+if6qB98sPtqiqxSSMFvB7KNB4edPY/lDXxLFSZ6Gk1r9x0AHCUpCqO0fN1JgWm/7p647P/uhUYFR2YGyPFu3I70FCUrx8HgKyAojL+S/N4glAbEwwUdFourWbtIMOMTNvKqxDKG1LxVCinshjfbPu6mTTS///8cLb2YyA+xC2CzZHfsIBqIINQwEaXrxjs7VvbHqwneaQj7YloZxnllLsvIH0vtqi5QSpzNg/+TPRyE7EHjwowSpc+Yt4IjJy3Aq8BiuGd0yrtKIQUf2B4A+GqasGPFS5Xe494Ujhll+El5ltiNNDnAVoyLvYmikbBblkMCoaNAVjksRJllpD2wX9fQfu9PPUjFtomSk3G9F/6bRKBnhb0DCM6IFo4KJfgmPfqaNX5wp1jNm0IKnQyyzaZPer6CDT/nJfijSlPQ+0j+YlLIHMZywnFsl4BfdaQz6+HD/aCmExawGxCytyOns3Fub1G8YiwFtw1SB65AYkwioFeg4NJyxzRZwaCPBGPLUdZEL+LHSiGFFHxgu/DbtK3l9V/MCofPMohWw1wTApPtZeFLKoK6OCys3nGktWjycD9ILk3yz2vRmIclI3Ih0uGmoWq8pKtQA7LEMoNkQaqWUhV1zJ0arc+Y/wZ7nFQiw1I4ZICGXPfwL6fQBNDuo2LK4DPeIJxvCTIH+Gq/g6z2BzgbLgsQ3a7oSmKlw6BOw8A02Nr3qt99EpYz77lBcN8RKrGQJ5I/mQ0yMOFQE/4l4ZxV7NirZrJxl8T90DbrKeo2hsYOP2qL0VCadQ8/mkRD4XUPP1qT0dj9e16vG7Y/NHRv4vCjtBgNpYcGnThkJMCecVqDumk1dPjRWoyG0qx7+NHaFIm0AxPu+Jio2ncW0YARXFxb0GZtpyXwlzhw5BlBlIH2d++NSAT5v7XYJ706K94/jFrR4TYNQGnBQ4Mi+0HJAVWE/HKzom9lA06axjIGSu8KK6Gu4bYGdYwFfxs7WgU/j30edeRIYK84iaOBuI2iTt5Y9/X05p8nwmR4U9LeT3nq6rQ1kPLgyT7qGsNr47UU+ylP4mgx6uhjzzQTR1vprBaos0T9AiqUbofPcII5a1Q3Bpc6w+p3zm3c+p3RHnzF1HH+xb3qGSu3HlBRADl/JYrXDRaxigEc3DW4FT/o0KZKbC5AeqbhJjeuvSl47J3vwN9t3hthpfoHbvjX2NFYg2kS8P490mvoqM0Dz/cI2/PYrzyoJzhkffv34Bd49zLUOmEyHA64TahwKJiGH60eMI4ft6FD6tOP2mRgXn6ecm4Sjlp5/HANjjAcQTikXH64jIfX4JD3Y1hzgHn4aTV6+Om3yPbgfqmTuuntcbRIZ/uDL6+UOXDWgzNZIH2uRhxoVdi0kwwcFnovRHcT278biZdQF17Qbj3XEzRRIIwI572iDwx7OGLtuiBKI1A7yf0iDvAlV4QFfmM4SsO5z4Rv//IOlLctKxbSY6SiIkNkZWlQWFQWupR1lYXnmJ8J+dbIiy0A5KNDIpmYRwPC4yXM3yAzZ0bJhAkoRxYc9QrqC4XXcFFcDORJvPC9F7BcWKf+nyQuRF82/U9jSOWmgaJicxdRvQMaPucsd1CMBoIlJKfXZrfHsauDQ09dATcW+7c1CO+DtPcFQY5I3fLAeeIUCQO/so0yNmmjNlkP8JOoWzDGAFn/+QhnxfSR7o4lg3j55q7ASxmQdJDIHW+hLvT0ciW/7ybRe9wS/Zjr5oLcm/FexJ7p7Q+YH8gfgVN5X92bfL1jWmXyBMZTOLErrzYRsjyEpEFamBzqTCYL/2BeskuG8ygkbOL1tgToApL19BD/++ibeXzXA5TbIY5fh64tXnJAKSMBMBHDpYvZLV+dF8zquglklZ1DQuZ6AmIA/KBxu8bnj37PnfPkr0JG8ciYmulS3sHf5d8DuFlgyClX4ul95qqDTnkgePaf30JDxAL5UVqMRDpCfKfb36w42p561zUwps6metggroP9j8BMmMKIMI0gDElX8dsWPhoOh7d59+1WaGNI5MFn/KOHufGrc9z1n59Eg+k2Js5dzqAm5P3QQqDndnWhh1+M3PXtO8b7vx7kznvxN1SLBAVjjicJAnph7mhEC1cwPfhW8Pa50/aUA04gVXlN3mRNuWusu/6LM3i07CjwVbtDL5QH9ZoGvZqGEhIlYMPdUZC0Ev4qA2PYRrTgGqX30d/opz/0JYtEtsp0PTuR6cJ5VvyVK07nqz+/lAYiUWh/WBJKFBhm4PtiVpxpRccs48GuL4d+8NjahB4wnT2B6U6ePJlNmjRJevh81+qe5lt3nMYrNowmLu8PltkNZM0DDzsN8tBxgTTcgz2LQ6liEEWtgHorBi1vBFm+I/3GfxE85+FPIT9JlPvLGyB1F3/0uBOFXXMFMavSKNUdjg+asEz+uiVqVCjKoNOnmAPOfz9j1LmlcO9+v3OZyFuIGapYuPn42PQ/XExsowvVMwwoExQFapaqXBjlIZbebaN20l1TtBGXfIr34e0J2doC4vXXFQo6jv3nihNI+cb7WMmyCY6WDsWEOsWyJgmCKTzI48xw+FZt4j136CJtKp14tVG33hoiLLREEX/xkj+Jbd/8UDErCm01ApbHk0hYoEbGeNCpZkZGn39Fbv/qTyDjtroFaQ12G5NQ7a9fOcJ667Z3IhGlBzg6EFgneVz9ReIkZmil6om/uE1PC02mo26wmyJHIk718xedolRtfiBUsWIE0bATR5XjrX5VCIvERFqM6aFbQj9f/nz83V+crH75+HQ1DbejhvylPBgXD4tE3bDFApHfhn++7K+QB2ThGfYe55nxZ849jUR3XMrjladEeEXYdQVwAJqnAsnKt8cJdW2oe/BliUtULCrTSYyFLRop+IYIdy4L5byvX/jybJaXVwVp4iJd3HOsq/H8BT8Nbv/0LkLxK+QoH2QL6cI94ItWE6Pb+K+VjMKf6Je+MBfiN9i468m74D950SVvHMOqdp4qbONM3Sztr3KDOEAdLlWJUOCo0648bUC+3IYa44SpGrhzaXESyZutMGUq7Tdhhn7m71dA+lBX90I93L9XXdXNP/rA4TeC3P8M0xroSMAGJLBMqBSACzYQ7LmEdB32u/Dl/34L7kPb2acNJML5qmkBvmvzNcZ7v/5jJGBnEQV0JmyIAaXAt0jsXSSudtuin3rPn9Sjf/gE3of37yvt5gLSlHXAi5cVGtPuu4at/fj3jp4FBURWTiJhUeYqrqG4hFYo/U/6v0Bc/S279vnqurr1a0AWQgoKAXAKY//SVcO563ThYLSYFIYlC9CJytdwTD0Luja6CGTclgjyf1sFVAaWH+DoIy9byLoO/jgmMqpNcHyiJMxjIggkEoTzkBt3wkRowSBf+/E55esWhv0k9imHn7bMg1VuOMyt3HZETM0jUR4SUREUMRHCtAXk5Vo2qLpg6Nts5OVy9T5R06mlRAwL48j4IS++CLqmCAOnhKuEFsIh117A/MR3M9Ks9+89n+9Y/GCoev15zI6FoyyDG1qmY2sZrqMAd1ENDtV11DQ8HBPCokqWGyNBwhxTV8rXjA5VL73Fqdx8LcnJkZutAaTtSCtXAwYBWaIkCLoKga5Q1qCocUOiRkTAFwrE7IC6r8Zca19iyvV55rJ3LqWlGx4MVSy7VanZ1t+CvhJkdk090/HlhfGrysEjQa9EuHDuMJ27WpoTV7NdrDPqxEN6+aqTWfm6f/Cti34Rf/vWcWLB9RqSVd38GgJ4rBbRQ1Vxr154QucxHpDliil5ImxsGk5LV1xpz3k8scVv0z6ksGY1dAeKTQKRKtvTmevpDOyLBh0HRqJcD9fIOLvRJnZeB17jLxi6XRPul66WXkmhK0CywrYmYyQDwJfy1T+qRNySVcfElGrs0euRdS1hISAAdC6YuXV5P7e6pH+YWowz6GF48ggLywBScmpHCcvt+6XoPW6lvO71Em2qXCw7/iqDzn4flLFOhZ4ULrqCg43DAUMRUKhCFCrSxLYl4yP5A3qikfp625eOZLrWqk8PJ0rw6AivgXQIDO/A0eAuZMFh+MShpK6CbxSwUORj/aRfLZfycAMqC9wh+alviC9QFtyLDK+ho4Jy1Z8awvt83QScnfPHObP/9RB4Hj2jSibniuZSGObCoVLhKGCocAAjyLK7MOZ1VRgmwuEokJGQZKaESUzrGWXB7K8YY2u9XDyj9wCnKJ+vJ6krUBukjb8ootBwB+sGUFdvQlTlGWu/edhd9+UfWM22wVElH6QMOfh0GuWRcoGsoG0mD2hg8vD/hvyhTDbGQ7vl0ME54H5ydfMXl4rVM/4RXx691M8KK6zR+nJdqBOpb69MWJbacmF9uZaIs2xCq7ad43720E2QVh7oOzHsbEJbwbQxj0R9JtL20ofRjMAK8SO3OXx7lTbp6IH1tOths4Rt2rIOk/m6DnQ/sn0xIJ3yTYNpdlGvhD4T8sp/fHiKnvl/Ot306QiotjQHKwdcR1wnIcOSAMwb/sevHxIRyp4VPPv+VX5Qe0BWlnbKzz+GnFcSJQAF53JM4MkBvSjBdgzaMapzhVF+otj6cQ6GA+rqck/IdPnnj40WRs0o8AawEYPdoO1AFpgyJCpsyxVZveczI/oNBGAPy1TwHiBot/7Ra8e/sK0m/q4Dv4JlfuYjx/ayvp38C6HoWTaKhwkB0WMYAntTMBCOcwfQ4imuccNiwDVgGtwOEpfoUKLbldhZfKAePukL7z6ZRn3DxlxlWTxd4b+QOF4FNNwGUFZsPHiQDe91if/tuOd55bbzYOiV7qgRfJ0BhIGOyUu9FpAaiE6ljCA1ahJafJ1M5A2SwGRZzUAuF9HSI8SmL+82/n3prZCffBLn62ovKIoiK0bC0zb+ufsAxSC1MBxOu/wU41/H3SOjYjmaAZkFathPFy/hdUgExswytN0RHHdxGe12+AfEMW3cKcuXKilAHUCdQrWADux4mqqHDoPL9Tb226uRicrPNbJhwSjo5yPSsWo/ot8vUG7MHz0KU8+toGZ0LmPpiadWbSoYGhseAPzqSBnN6TvP0rO2qK6BgUBRCXgtAyhU5xsXnGV99EiCsOrE2Q2/UWC6Oi9fP0axKgc6LIiX6hgGo+A6gM8V56znkf/Tjzpvix8gsacFwd/1Lu0xuQjFkOUIO5Hc8aJ803EwvIGryPh7NFD4S3ejLOzWsCAIoOkBEmYGibiVisbjQBTQ6MGCDDXNEIo2VT3h5q/9OxvVfV3Z6mfWOGpevqwwPu2hX/JY6UkgezoSKKYjq8RPBm3BI1dVkqsC3iF4wHAYTIFBoSw0k0RbKxt6Xwk9My1AhGUOddfPucZ4/9fnigVPwfAQ9YRPOevD3WNEkZChHkAam2qgUyffLdtyfvzVq68WM06QL98D9tV51UedlDuYKjw99T6/ikWKZpFgegmQP3p3UIDG67fdAblD74M0zvBVHWPWY9mJEPynrmKlkDU71wac4pVHgoGH8csWcLVj1VgXUPnoFRDXdJS8fvMJVTfiZTQIMIwGCaINIMurjrhgNgllLtDxiXy91xcgW7QsNchEyeqxxOGD8KpvqPV05f8NQVTEv/voaOoYQ4M0Dl2zilYhE8WGCF6cVxgttIMWDp1GRl5fjn+2EDJd66tn+zPKx4eIgZMCkI3swuvIB54TdailZWw2Ql3fNZS0x20969GYkvlSNNDlE1vP3KTg5LtZRlnuwBkslDsPlG76ZWqSQTcSSV726xB+dqYpRtlZvGzDlXA5jLqBX2g6yFkeEiSkchMGeHGmgP45C8TdYGa5q6dXuURxg+AQak5cYTCIlb20LLMsMFg+DBGp6ioqjBit+HBn2Qd3WcXbhmBZmjKnBQntVRRJhvCPtAVu9xSbFtxi1xw5FtJC0sI06xpNp4Oneyw/5RWEbwAPegm4q3EYUqO971XejgKqVP4yqKvyTSPc1Z/hkh6EDPAajSe4vCAyinKA2QZSpgRwPIk9CV5PCsAYsIsXru2QwhGfBo+4sCoR4v+2B6QetGOu+4YTdZ5FYVgon5B6WcK/3v9MJSG3It3VQuPF1u+KZKCvzz3gGcaSyadxzossG9ojXKgtATQnhdtwiURZ3oCvNr562zKoC5ycaim8elz9aS8Srzzc8razTlzGfzF39AyITQLFSvcRrwRvmfuz8M++uyl854LbQj9fdrN+wRP3qN1HPAPl/8pynC3KgBP/rV/yjFzSAKi1lRYiUXIJ5/VfnkCiu34YciqygLBxHghqXdRmgMQjyQEuOJxUm45Y7QjtMxbKfIPmDniFZvR8lamhqYbDFlku3QbjZ3s32Xk/qGycA8PJeRZMo6GKVce5JavOJ0vf6yIjNFxv+wV2OrgUgSgaU2s2H+luW3mj9f5vEi/voqLrlbUTQspXsGqxqfYZ8xlIvEsFu4AaaE39tgqyZYAFUFWnvGrbEBLdnviijuzTExUlBQcFBwPpPQcQs7pQPtZGFxHtJUkAtTEVBtbAtgbPH/gFGXlppR8khW8PoGIkwVAKwyB1vpPe81tqx7G9cGw8GAf+gQYvuIVTOdFdx5uz/o5j7Xrw08B/BClfl+Fu+mIC5XY3V4HhWV1DBh3D8AaHvTvJ8Av+N+Cqp1rbO0vd8MotOcKs7o57DaEJSKklcI4KLlg1RO0/4cXg6BufZMGgN8GPoZRW64OOnxu88tU/BM/88xX6mGse0geMw7VM1fL23Qm1GJgXpIflTLfXzzlNr9pwrBGAkbWLDwHq2huc4jDQMaBeWDEtHPamfsmz14XvWXVm6KcLrwxfN/Xm8E0f3xD6xdLvhe5eeF7g2J/8jgWzvuGOZVNcA8bqvHIiPSGXcu5yQ80kfMeSq43p9x/hBbW8g4DODBVKbD2H6DsW/MDZMOdiKFdXLB8Et6YeOwIgqqCTs0/mZNiFs4AsSlWcMYR254d3OKAT8JwsRaO6WZZLA5l9QUZcqiDtJiGYNBKxdk4GcY3DBHeoC+pONNBkQPas3CEmZ5xldl8T2rH4OzCCuo962xNSL5ETblzNcvu9z7hcNYCtB3/hX1QqCKZGiCjfOJrvXFZr+GgAMlJCp+vXB83VXxwnYuV9cTtnORyUC6qwAuBEOJAOeHFaeF3w+Fs/gOFg/Ud+TUCd1gYieHUG5JhBHCtD7DnDBUDBwDCIqwZ3iMETEkSkg+z4ugu+zoIHpUfR9QGW+RTpXVJSm67/2wpg9rL85ru/Oo2wwGh8IocuH/IoXkfgIwD8SzN3KTS715dKzyOuD5/68xu1IWfMhuDEC+8SKBMN5WzdqlsvBi/46/eUnF4Pw7CmSnXiDCflvSzlv5gFE2qAB6Nbe3MtfCJ4vd1k4F5TgU0HZg9K4fjOrdi17vr4w6N/6F33tj2SkToxcKGu1nPUt/jRVZMEYEDtQHnabcpl38CqglriBJxXcBSYHuhD4vGuXiB273Vgrfwoi1TtHAa9GhAWWDQ2qWQBeihQHMpfwfIHzif2NnxLM9E7t7dcMn069MJNcPaJrYZhKIqXcCzlh4Hl46PzMK9ROBcjzO3fDMPrgHo6rXz/5hBZ9cE5MMTOksRSV3LwABQ3TmwW3kK7Dv0cCrYLrnqtq5WAThJnhHHlq38lAVkGItQQEZu+utB85/ZReBV0asBhYyOTkWQDvpjQc++PUeqtPG8jYNoyPWftF8dzOz7UwXdV3d0NG6gSegOXEtd23Oy+C1kg497AVW+9T/tMRBlrCR1J1T9FiD4T7zfYwDO3BA4761Galv83h+kmelVQYmnMfjzvRkYJc+0x1pS7j/SvNgPoBCDl10uT4lownZu54NleEvv3FVfgZZAXPPO2qdO2Bsgm5ffblEkzey7lSnCn4nXQu8uWBIBouMiCCCvez573VGKv91rCkmzKti1I5+WbhlBwx6SK6xtExwIYQQWSh5FXOe01eg7JHyqHan5ou0Ia2b24IpqKIFFWKfkD5xBc0onvU2LPnwAIhA+UqGsezj//R+0b5ignpoF/KIW9e7jbvj0F+CPMkQPq7ocPkXRwAEDfy8mIi6f7V1uDWtmosAyoXPnFAR/yDL1DbG5CAW8gVjaaL//gtuhjx91kTbtnPHgbhTIOyA4HeDyeh4AHXm9LAMl3ITXbDgsQI91lOshb57NxICLDtiRIidJj1KPBH3/4CchiC/G6fJkZzmU5E78JQJhyL9QbO/nXW9lh57xG8/q+Cb00dL9Q7FpTx3Sh82ZA2EbFYXzzV4mOpomkjIm5OIzHFEGnvizodQMcphFhx4aLrYt+ZE5/UJIhBAgyc2ab67ANIWVX+o7/lmqhjWqSJ94lsJrwrQarui/f8rW0S7wqjTFR8W6sPJdEd/bBCS8AhuPl5ABcBACelGgjrlhAJtyXcFE7Rqj77pOVKEZfWK72m/A29NRRBTlIXvUBjcxWwPDN6gF8w8JxoEvUG8opjRP+zlSJMprW7Owj33ujCli1Z9hQCPQiGK6mJoq+KHTUpfPxuhfUPNQdy6AM8peGKqkaLJN+gIfaE4iAk2sw7nPVkFN5hqja9idny8JfWS9edJ3x9OkXWM+eOyo2/d4iSAs3UpM7CGC6ibRbj8nMXT51GHHNQuzNcblCQq84FFGITV2qGCK9YL5+8ZOvJfIHj0/K4sWsD7iOynfv8+stcMpv1mnDz39SKBq+64f+0G7Z4Rx3INHsqlxRU9oPwtHga/UDddV4HUBkGK7YnKrVQLo21iemjkFIupzprkZdRURLj+HrPvlp7PNHvAcyEybAnW2lv/ZB4ITbv4O62OBv3pBEggV1QvuXi9aN6iK3YpMctmP9olBSOlCm6oYyeyl2NBeHhHgPBCRFwWBf0JgcGhfQ82rhTTQjbw0aqm+UjRtT20I2DDr4vBpt4HEf4ZID0AtoEUaq3qgKlCOgYekiQuMqMSsOt9d9Ngo9MwxD1Ez5VS9RvvV09G1xrTS2GtSoZ+BMKE6ckPSuX5PsXnOhXPheXm3n0QpI/qI9Di/m4bwN4P1Bhphm/ar0ZFd4XIlw6loZbMu8M5R1n9zvbFsy2YmWvsR2bfqlOeNvp1RNuyVffPc6TnpiAm1DWgvLmdj63RDQZ9jBARPWeALQs+OeZ9C7btKOnDQF9IFLKaSdNkU3EEfOI+Jv1cJ/f8sKD/sSsojjfKg3n4VxcIIG8iHgSVBWCLnLj3g2Vja4iBlDreNcG4xdg5kVJKfXZ0TVNlAgXPAHa0mUcluxaVCoeijEN355Gdm56mK+5sMClAeCk0gCDcPXqafXQPoaIpyNLguCdnbbeUcD9Q2VQQUQFvIRM6oS84xSgYkOOk9heg+Vx8HvkuTQesNsKcAAGBgt0SM7WMGgxJ7tHSoPVqRv+IJ89N+tatfhM7hgu+T4vo6BQl1zy8F6Vbq6814+ixyGqxK8p05s0+x+onjZRBrA/fDlSEyWQVYIdGMafiMuo8vM0AV/X4TXvaA2wlHXrgb9faW5UXQZIGcoxx7mByVkxHUZejiOnuWYgTwOw1OFl28Y6Hw35Rpnxt9eVpd9Ps0q3XwRRJfeFt4mb245+OrZbzNRuqIIZEqs9dsNuKAq0iSLtaMvnSeveWhO45Ey5h57jcP6jJ9NuVvFcN+nuoSHZcFXcKDLcFa9nxhyNFo24DgZJnWm6Jre+9iHlcyCN7gSjDLXUsAh8IeUEE24+FISIaEsIha/+VvjsydOAlvyXvruP8CL1omA9erbukNYYI2pZZRAJ4YB2J00R+9tBqgqHJGQAImh59AdBJRLUJCwJOtbS6YUCOL05PLxILoCyRFUAlxyXJsEQ9PNrGhU4nuDOHxtbWNpNmSeNzztKId/byqcbddh9IJk4wdDBHBQmA7xeAHfNPcUMfDaXHlZiK5MD4/S4yW5gungXeHch3R1sOOS7yXG9bxKasVmseze62VabaNzSaahPkduoLr2npEzdKVqlKsoJ1E0nJwA8q+Tj1cS7NEUGQcgqMaoHtEUPZwuYuUj7E//9tfY02fcb3zwx8EJ45Z3tRD9BwxAfWWBRlQ0tERiKJdnqGiS7i6a1jOxp1WL9CIyerokvcsaIVwDn9ZjM5ABAMgHV1SDOpQQNasTbyv4aGw6C2kLVGXHdb5r9a7Apf9+ioSzXwlS/AQ8reN5ex4ZenSaQjPIrnW3x54+7yyZBFkNXhg+KK4tdmeB5AHWa9wmllG4guIbHrgIMoliSo/Ykc9Y8pztX0svWAqJ4JtndxFWvAhcK/gLazKZoEwBC4NWvk07/PwV/sWkATQi1NE/nCWU4HdxEYBhoYMzkr5x4uJBTWjAsSRaPMCqWC6fukXfvvVwblSPR8uE/7GF+zWPrz/AuRUltGDgZySrt3w3EkgAh4OSbFqDuoQSChUsVAsG/MFN67YIPEMadKs0GMJgT4+vsXA0CByeomwgpzxkGuCRgTvOcWoZix7SaA+xY+nV7uoPr+KlK7vj7RCt1naai407q5CrNMhbpgGJ+brBE4FOFkqFSxfAPZRlwu5f6rs5WGbVoFbhHxdHDP5VD5iYLARj6M7JdT5NA6aDDqsWYjl9N7Juh/03GuoxJ+BWQxYopDdZLXUJzchiQRiQlo+mVZuuNN/5+ZFs4G0mVnSdIncWSIECQ07cIvS0lbg2EIdaMiR5kK/5Q/PJpatmyblA2ZXhidi5Mp9aNd2hd8W/8FLSAD0Qw72YoMK30oJhbel9NAtof3ggAQBiNH/gHKFnrNVg2Fx/WAi+CRgn5zydb19yCsTPIpvmjxCx0pG2fG8QPZfd4qO5wg2mUjj8f/HTf709cdn/bTU8meFn0uM1+uX//Y9aNOoRV41MiZPgeq7ocR3alOZaDNx+8GVxc0ukCXQQPCHhbrwO1solscWVdDsiarJJ9fZLrI/+cqHMpLX1IWA8Bhkl/vJ/Afh2A/6LS/Q9IkH944HnzcFhZChRBQt5DLyHuKgf+YtbJrAmr+/DVKgcQmfgrqEkcMmLX2n9Jzxq0tBWDs1L6gy7JIwHLR7tRIGRFo9XnOqu/+zaqqqqPBIIWZAvToh1JngyDzl7GzhWq8FlkH/iP8kDR6cFGMrNc3cu64VXdhNW5Y48YtR0xYkurExf/g4H2ia+z4QbxzHKcIvUxOs4LeplWwu/ocjaC59+3+ckkL4Q14fVdzA8xVItoNLiZePNab8bS+OVR0ZITcTbD99rbNBmcNII3CjBWXrBRqCNz7Oz+1TIJDCRNgS6S4lGHvj+Cy9FfrXqBm3U5X9kWT2nWy7ZYFtGmXCtKAyMsCuV/8Nde+kXyQuGr0pMzSEBYfVx1806B8g5B+pC+uotQa+qnUjwNSAiLhYFeNnCOTZ2+M/Bzj1XmGZi/U2LIKo+VIRRXsSoosu5fayBWkA+qCTXMVVdTbxB4SMxrbs3PHE5Ve2YLD94S3Hdtt/TBpz8LBXOLjiwILX54GtdthJxQyKa7u5ae2Zwwb++58ZjCvRuuAsKYC+VJwtSENBJGXdi6w0Whl4WH8qB0fpD3Q4HNCpcCgR8kMPLt3hDQhDQayhWvEBx41k40QXioS8o1dmRkD0TyMM4dHiBjK08lCc36oOG1xZPz1oEP19J6rTHkd/AkGp+XElzmbCVREXKRo2jG6YqvLp4kLvqvZ+D0GMsuTsKsAa2QQSD0SOucXGdStZr9Hu6UrkTL7dX+RJpQvrYAncGzvzjc6Gz7ruEnfWPU7TTf32rOvTsl4DAvgMnI65a5eAcNPzJJ/QUoBAcnzgCv3Vzl04ZPWPGvd42pc0Ho8dewFlWjy2gPwPSRkH9IJAVWonrgLopzeXfvjoCQ+Fy4mge1n6tuRsXjAG9p3uT+x6Be4AS4bIZwWpE92OavAOIjLBHXaEnWzrgvAdoepdPBVWjCrdBj4lJeIDrMJOGwWcMdbfnvvQLvmzKyUwPpcnNMXE00QlQywMAYcQ2s4wuG4VjQzmxBpqv+jYB+i5yXZudIaq2ytXuUllg0GHBrTydxKD+0A73W2/tB3DeKU64hzI3KF0G7Uhc9X+TAmz4SCryvOuwb2lm0Ze4oSAEyDkgGQmAfbYQToRU7xwtHKOHi70DKB3DPHKjLIgvaVJSqQw/5y16xqNy9T4G+7/tCSkHrhYPHnXu2qrcU6fYobT7Q2k5FyoDJ57P+57wCFW1Cugs0O+A//YkLtzJEC4xlkbLN/efkN6t5VZcvU0ohUNX4to21ZNKXpaA6ndwNOg6ve15z58LIehZY2Nqko588pfzeLGi4/rzTfMmwgUgBxg5+It2sS6AnRm+wA5OXglNL9yE1xME31xgXt1HnRsLjb/td+Bmz9GYfMaigA4lCWCHhQ8SYCipCTvWk29fcibnTq4LzgHouuV6bGMkbFzN71fN0gvXgGeNK7exelqkl1aDAxVQlYQYOAdGVReQL80jLEJyYJyfgTtX4kQsKljekAygveEulVpkPes9RnognQRSJ4Fjb1kKw7lPcB4ILHAvIoVIWIAQuKgqGKx/FQAXceI76mo2Syv4Rh12Ie4t5XluLWwoTQGmDYfMByrce0cQruUPGVKdft6jO+k1760Lfv/F6XTwWf9i2UW/Ak9kM0otG1ndoYD8Q3qMmrVzaQ5Zt63lNjLhPlcZcvZiUF+JRxrQUPyccPGlQzXBuJPmlq0fZ3z0m7MSMgPwc2ON5gth4ElOluHRyXd3Yaum/khY0QJMGufoau0a0mKuTWI0UiOCGesg7Zq66e65H1YTgMIxdswPl9K+Y5+1lIwFYVEFllDXCfUKCCLg+/zpYCTooXc2yHJrvUbXkIzCVTBcTtSK99PB8OoL+hVcksKtdNBXvtfgSjbkU6amQ03hX0lTI0iHXM5UaO3gCm62j/x+4jP0naFqpXJYr5HbiKrOMdSsctwRQDbkug0bigDjbtzQBa7VvawIXVjQAQfXq33GfwQGK1/g3VcDbC2wEcGB3+5Lh0aJT8qQuGTjggPJq/ZVl9C469YEb/z0GZbVfb5LWVwOy+s9WPDFbKOaYOGcjTS960qDhgyFm8iq9fPC7LjTw13+8e32lDvwLQKUs3beDP5OlAMPKRyWD997FAueyqQ75l4kStdMIqqOHXWdusCoTOCDExrKWU67Hfmdd71VXnytVkI/ePFdltfv5ZhIK1Fd+fI1hPm6g2jouTpE64RcVQe9Tqxh6fmr0MWBpgj/JeTveIBd4ENefBAXIFsXd5GV5O78pgB+MnAvXhAvqbrEdsUVfGPc3Rr2v/0GSHr9YqPGxiH/cIxVtMuQT4RjylczYJhUTz68BlW8Zy1Dg8N02FL1gkc/8q+1iyUkGrCY/VzEmfnP0dar11wYf+sufAUFipEYpmDjlgQGlxfIXRrgb4fmD9gAnVcNrgyvJx12d7hYn1FbLRxaSfp2a02dSD3Svsd+QfTwag0XCQOhyxAAPmlzqQp9VlALlK042d2x/BbjjWuP56/9PeRHqQsslLwXyqBVvHZHTmzhGz+iVvXtulmeT5QAcAS2Ol8n+D+cCbT1QMbc0MS7v8HrgFbVBeoVP+EFvzF9zDVvs97jnrFNQz4NlHn6AFFBGm9o2gnhydl9SIyrwXWUKY402nbsVPcH1CvyEtSt7pauKJSGw7cvywWp0rytSGp126HAngekAmFcYijpMdeMbgNlJT4kmRyhGkHg7Gd3Kf1PegvG+KYi2wrWauMAE+UKN2hcz64kemQ+lCvxIYfaxtbGkPJYO+Z3tVd/eIv77Wsv0PJVd4tFrw+RgT5pJUDpKLlLA9/0WkjsWDaUCDdT4D5afiP3gRscIGmZQgkXk+qBrZY7cO7fP+Lc/RoX4gPqeTiQD/QQhBh6Dle2zr+Eb5j/uENX3SJiu5Apqf+upyQjhFg/I2gvnXpMYNc3T5Gdq+6jNTv6mWq6ix/2qEdWAHx9xtLzyogbn8W6DGzgoxotA6UTHXw1iw2/YLOwKp5WC4d/KKw4frUC57BanX5HAewzTjnbQrWInGP160LqrqOB2eKSIaIwXdixbl5PF9uVDyaQLh/9eitHkwJkLNy/nYUzdkBnj1ut4BVoS+3SqFsCKQfLz6/WoxUzaHrBWhff0fT2D2pERlSnIjS7htC0Ll/RIybJ102gXC19yrZPQLroKeGks8aN2NF8+zdnk7R84myae2X83Z/9N/7kaQ9a67/ArXylt5LQrVj5eV/zwxf/JKp3jqauo7tExTHXbhKBAiqqfNwf04uOXuV/kbpFQHLEeoWGsU0pHPpBPL3fd5pdiY3ara9HOHU5tbRMIWJlA+xlU34Zf2jUR8a/TnjVGrzhfvP1639qvn7dL4wXLngs9vpP3jNfu/ZVt3jlOZBGustCIH/9j/9S9IShOlSzgrCio/9Nx1wr96hHneEPnrca990n0wld895m1v3oe1goY7UcVeG7eZ2ftGp14FRsLhF6uBS/IgsKgivJogWkLDRDpokd3/lDwsrt2cJ1IwIXi6GrnBSAQkAvgjuCBrN3iEBOYpO2pBHonsDGDfAacWxZGetx5EcgcJmCSxXqbjuzFzhz1SD8y74ITvzpwsTFdiHimTOlvqy3bh5OKjadHxSWzglzFTUQAk/jcF666krrlaseiv954Euxv414NPrwMX+L/W34k9HJP3yK71x5KbTobCiLTCoB7F1x/ZgFHMupspkUDsfXpVoqu3+ft6tCcMJvPyKhzP+zqeYS/MoNCFmXtEBFEA+nURRVVdQslYqhvGLL2e662T9yVn96k7N6xo3u1sU/AE/mhEBA764oilzQWddq8FSSBS7bsC3i5gxYrEQK/hMcddV6L0brvasEfBuBH8r18/+6lPY/8c9CuOvDCu4xhZOzXrzOiITseB52tsRoOG87VIWNs7JYETJSRwNylXxJqC6smDckhN4rk3I3lNQlDViVqCpcLRzJ36J27dPpCKs+LnaVYedPAaG3eY/m95YTGx60dU4dgzpp3dYSLfw1GEVFwqD9aK2GfATogYLn4z0R3PLN8aJiy6m2XLiKc0IaxzV2Krfyw27NmIAwLuJmzY+JUfETbkavD1PjZNWNF1CGg9zdcz4SiuqCu0YcJbhdKeiHO0vgUKE+qzUdMl3v4w9AjUXDyuy8PlNIZo//UicOfh3H5//1SQtoEmSHlqNDd8aAfs2wYtd0091ob/BceypuLJcRAZQQwO8o4hreevJzfPIN6TLugJuobKRdRzyiOVvwU2py+QOgzY3eb/gidPGTb9Kc3q/FXL0kJGLyzQEvRqeF1JuIKw4L524FzZigO6lQGdrxQM8b/oWKjZbk4ROWoOBWFgzswbI9W5LROhqemsB0OKeR7C16/rAEYXUq1BLNxRdz7YiL5yrBrGVxEnCxOYGN1q9UT5MwujUIzRv4kdL/xMQ3FVva2PcH2fisOc+Mds2qU8KiMhM8Ow70I1+1Qd8eCMyNKencBGdG4abG7GgYh7QxHhAOCwLZYRG8YsC/QBx4GxAeLnnRwl+qI6/+QAY2uhx8twr2b0he3IwLn1yjTbz5r0TVPne5Y+FnuzDrPUkLy4D3uFR3bTXiWkrEdbSI4yghGDgiKbloP3KqDe/xOgw4gKrxIQJn6iYlLf+/ocuee4FOmmxhYPPJyo++jwF9nTRh1EuN0BX/eVZkdns7ZkOOODSsU666QHn80+Sj5wDO0vK3Ei6s5LqFSJbyO5GKqN6ZyUS8LB+0lAnmoUt9JVFpMmMOnZ4W2UF69DfkxU4Iv/dEY7dJ7zEzaSB9pff9wvq9pxzIgMm6+NHPzNwPghPulAsUAc2yAC83PPOqBm5u7H553Z73/FnCjI80HOkxwxjbG/LA3digFWi8+NYzNH8VBkka9BAgt5wK8D48ivDyAA+EMoea1YobyF7JApE39ZGXep/Ql5bUEDwZEZ6QtcLvBWzYAGzUQj/iimXqdR/eSNXQFw5OVHOHEvzOYAOeKBQH3EBXHuCRwyjR+xq0HyzhkQLcy5gLpAxpqVtodtGzwTsW/FqGy/iehHtizw384A/gkkRkvyy1CywaBpYJDpyrU1lWr7Wsx5iX1a5D31csXJ8F1xsireQyQ32kd+Oi68DtUGwgLKiC5E1tg/2DsUIXAerJZGTxm91hSIiLRpn8rn2ydAbZQgWDtSiCBjN2kK7jE08IOzUCp97ziSB8maqB7KoGytWgkcGh6F5/Cj0UKxgym5au/xbKB726HII00tgbBlU08CCgbhQVuEUF/oNhD/zKJ3lAOooCf9cBHXvNJzB0+9zFtV+xYp05NtStAk0UZVMc8JpcaDRoBdhEvAN0j+SABAV2AHmognFL0eIlGsnotkbpMeKe4M1fvInpYxnwB88l8BUT+XUekMk/UD6qwi9OM8AwqLG3i1EXfnpE7zp0eej7T1ytFo36B9NClSGjGD+bj3aJH1AFufBLzxgfRdidv/wbf1CvKD+UE6+rTo0SNktU2mXoV2zwSbeFJtzyVz8/JMnG5xBBVxS3xGcayKfU0bcKBIjlwU97NXLv3pCyhL/30BdEZX/nkYJ1xLbAZYA+A20kYS84h4e/oEvMW0n20LFC5aoW2c45GI8k6SQxlrRPyJri93J5BnNdtwfF1y1wXhWv4/RFEgCZMrlnEbh/QguVgzHJnfABTTWMDoNv6FIullW0hujh+VEeNCPxzTA4KYeBSpkSdsq1CC+lvKZYKH3GvhXqd6Z86glojn4pMaOqEi+NBN0yEnEw3TIYDJUpQbtMDzq7CI+XpTuxCtwSAiFlChadtZBm9Pit0m3Yj5zux7wpQhkVERGlEbsUmkiVqnJTUcDLYjCMxVdx5C8MC1UYMKp2jRqyy5SIqGbg6VbwonHPsawe1+mHn/0BtPK9OhE0GWJW6sQuISCbhrL55VelrE4pFUZVOjGi2Bs2iIQ+JYn0O2WTm9P9QdLlsBvMHuMmAxEaEbeSBa1yVXFi0J3h0iAAA8bFLagkuTDK4HaFWyB/NeS5SwlQm/LsPqvMXhPvF3n979AHTPqQDpvUJJvisYoAh048BPoNYT1imWRZyhiUiYh4eYZjxhotT11g2RK70AbH/Wqe2v2o34H3GIugndiltfrCA+o0oNm7iIiVR7hjyp0qfHR4m6QFx3LQWwlVNUuuZ8EuIRnAfP1XmIRRHqTWnKdvsec+cz2LFg+DsT5crudZdwxQF4yBz+cS24jXsPF3nR469e6voLLRpZa9oRexcwE9AzTI6H9+MJpWlnxflG8YJAIRA+d8wOUA6U2VcHu7csGDfw8MPm8txMVtkOU9fhINIhEHoFjT/zLUWfDcr4UWDEKzdBOGw6GxAtloSCqKHpocvGnW1Lr3+ue6PfOvR9lLpo4SZvUw8M76Q6o9hRUvALnSVCY/+yiTtGGQAp1ZXGiBXUQJbIZh1iqmBRay0dd8Fhh73WKZHrY/+SPTlvUCv1nWq9ee6az77EooexQpBC7CEAxlgDTNuKIWHb2UZHR9PnTew2sS92Eae2IP2VV71mNH8fnPH+9SOgIMdrBw7F7EMfNCxAIDrvOoAf4CuiUWDRhE0bdDb7wOyrpEyerxlX71O59BmvKd1KbmHX/8pJO5WXO1sGvSQEUOh/qEG3G2AloHjJ6DWUa425H304v+2aS92jBt3xMQomJjduz5i+6mjjGIU1zaIuvUIyT0gM2qsJJRuF479ra3taMu+ljeC0jI1t5I6AGgkIpVw6OPnvJqRHUHRUUAGKPjF7yCbYInBTYFJgrkWU7jb93yR3ftrO+rZkVfb0luh8skhUItoZcNHl9JaMRVE9l5f1jqhe02pM6GOpUbIPGyAnvt7K4inCW9EA0CcDWmHs6qoV2GrZE3NBF10qWkeGnEqi7tA/4nUAs4CDC20lQNF1IAa1kwEg1ZNBTYQbuPKpU3A+A+2etAGrWNE0gkl373znBjzcfD+fbvepNYRR4MPTIgEg5moU0KnDPcxfIGbFH6Hf+dcuyPF0AjlV979tK7D6LeX5teHRlVUbI8n1bt6GZR1cblprZjUxgegynhYgUw/IwulcTM3MaKivb7IAXThR8kllpGEiLe1/rgz8c4W74+QlRs6U3N6nzBnQijuDAM59TBtdICFSScs40VDFrF+p0yXzv60oWQRo13v0wT5W2QrPYE3zQnB+7qZhsxDcjbkwPLBIXTcIsuDsO1SHgdKxwhNxhsChL6wnOoixx77WfdiRXXSCDiyLQRoDMq4hqo1NDyB2wH7z3xpkeHISEngBmVO3vzR45+J6yL4TEO5U7CkiekJJAG2d6BuojS6B/7vSBc5xSF0e5y4WgSAJYt2RtAaCBjIxl0zsTQeX9cL8PqVPSBimSVAY0OfvDA13D2yh/C8X0YXJWBYcivDcaBn/ZZM7YP7Et2bPAQIZNSK2CahOuBABJTObBcPUL004Dbd5NfsgEyoTwdqsvmAOXzTxG50d8XvRtUyDGm0OSEbDKmjMC7Br8WOhtFN3DXSdzc3Vtsl0RgHcJ/HJzvGrequNM+IWwIWMnYOOBIvFBc90BvocUGCvdj2g2lmzhqX/7dE5AvEg1+XxCiyHi42wHeI+PDdReEM+HX8uMkylEbD+NgmEywEfj31JVpz6NRGRsD5Cllx/M66XhyAzlB2AYw21WBQGAN/L09QVZ+PJQf9Y5pNJusMB8/nX0dzSpPAiAP3NokfSHZJgUoo5STkCgL58VwE0rv3dIWFbnVkMaHWQsHN2diXUAOPfmUjzyKnacTDRcvqZ3cRcX5p50Wvox4oM+859Eq+f20G0o3cUjjgt/9AeNg45XeEqCe9dX5u148eWU/gHgNyVX3aKqMe8G/L5FOXTkRGLZn2hgPSVbGbwn2yLPBo6XlQfiy7evAMuFvUgGKxm+YxWw59IJDNtFkACTB5cBytR2hmTAka9ITj3YEOFdSF/iZqVgliye9spoLNODGDj9Ki9FQmnUPP9o+sWd8/MXGnzj2jJOI11Tsee+ehx+tRdhHOlLuuiTWFvkh6ubZ0OFHazEaSrPu4UdLCurYgwuDHhjtCKdWwUmFIPjAMgt+k7tBD7qaAilUcBrOt1AkRF1DTKHt0ZkaSVOxh8zS08HDD+4QJEi+7uEHHfDYU59QNBO4wfW6hiQC86eE4tqrXOALfLiTRIA0+BERqHslo6uV1X3QAdF4Ujg0UJeQ/PO9mm8DcQ4KgBNhAE90Dg8LqDRpE3t7ATWCu6pxNy7MaIKwkq4nNL7OdviiSTQU3h6Hn91eaChuaw8/6aTDlwenS+REOF7zPZBaz67u4cfHp6qJyfNOU5aWwpULaOTCI5xHSpojAbnj88nOQ1jyaSmOCRmxO3zxyT7QkGEm+/BFk2govD0OP7u90FDc1h6Jhg8HPu3b5z7ubY06ecunu3DgU1Y8audVISyC69rgNx+OHDjCeN2PjxP+GF8+XQUknggeMORVV1YlratFVc0l3ufL/KvJA43+vnfSh1/4UoXixJnL1Bql33FTopzcmHfFf6qwsqHSD7gJ+PYGVJic9fP/PCSAtgA/2GJa9YSuMfiNFJKub288vrOfO/ffg5x1X/TmVVsLqWPlCSOaQRkNQnTGucvlsElPq6DBtFKS0WOHWnT0OmfsTStDodAGPxkJvwySlL0rnRMJwkI5jZcvfczd/u1lSrQ021HTXErqb4rYkQCl8U5HWGrf46fqQvyYdQLCir14cRGxq48h8eowUZmDD/uxtjpqFaKXF/zLqODxqhDL6lnNcvt9Fzz/78sSuolNubeIFS8aLqLbC4WWFiMctAl3tUbG2jKCwwC1w4SeWeOy8OcZ17yR+CiIbHyYP64KN+Y8O4xuXThIhPKiMKRvdv61+UE5WbwmTkJZBs/oHVXy+5VZ435UnJ5emPhuYL3GJC+0AeS7fvfdV0sk0YXvdGOLXx7CyzcPpqG0w4TLB1O7qhcQVReVuBEdv/wtuw38wfWDlFgkRLgarBFaaCfRQ+sFVVcorvWdkjtwhXribctZ4QhZhvaQv61RV0bjv9c8yjfPv4zWbM9x9UyXCgerKykAhXU+wlKAsAJJJCysrFrDfez4C5gTe4wbVYWUqXH/SaqszA4FU5wwj2bEwoVzSPdRf41c+I8pIKcOclr2O3dcYG+a9/NgdOsxcSW9Sm63Are0plL9+/F/BoN0jYYyNxIl/YrwLZ98ieG+QcuPVvBVM4805/zzruDWOZfGtLxq3F0BYrSwNULCQsRFIL2aRbJ3UD19NY/kLKZm1UKiBjdUDDmppHDEldG6DUre1gok0gJQ8fqdWU7AHMCrd50qyrecTys2HaXzKH72i7hUI7g7Bn73wNvoMqFl7xe/hUOFS6hrEQXOVcZIXEkjNK//XJpe8LarhWeEc/JWkpP/kviSeaclrbr6Nf59xWPutkXgYRWDh5We8rAQHmEZjDOlmvWFIaEgP0nWkBArK2FIsb+PvFhY1U9SoyqHMxVrMWHcHQbswBnuRuDGCc/p++vQrV89BPIBeXqEZb527SR304KfatUbR5tahgOE0SZr6rAJYs0Q7ggSzNrOQpmXhG+f+4UM8wzaI6wV0442P3/8TnXDp983g/mQP4f8W2lSHL/bYIMEcrUgAc8xrnQdOov2PuYl7dTfTQV9VIMM2HBaNTz00/Dq+pt3C9Vlr99qb5hzuW6Wd7OJSoQaEbg1DsaErDCmNyz1e656wEE6yiIdLpQJN010GLGjRBcmMdN6bND6HvuidtwvnqBd+qKnmrCldhnitgZ+/UrCij15xuOiYv2lilmZ6bAQENbuPdM6GlgJnWbS3atpAk2T6Dn+tWQDiFSAZ4V7O0HzVDnuhwS9K5i5f96eh8xHh7w1rtg1RHQb+bra//gPwYiQrGRjlULKfZsYUDvIyPBerfUywv1YXqJAY8U9oXAPLrn7wt5wBH4vVoH4WtvoCO9VA1zoaZwHM+DIwbRD9vbvTrTnPPOo8ddh/+Xbvj4a9FA7qe2L0mRgg4QDP8nlQqFC1rRfX0z+d8N71sqPbhSOXYgfveBqWDKUt1EgV+EG3EAON2WH27At73HgdbnbKW4miPFdqBTISou4ViCPEKOqyF4y5c7Ycye/68x95hwQAztjGAnP7HQT8iBX7fDYrdqmCwf374L6bYioOxj45YTkS4FAKYAewGqDNBBJVGBSZVOAFrC79P7ybFKe4m+7Htj7wv+yMQrqaOm7aDjtJe3MBxbJ/BvQixQM75P34nlD6Tbx8FB7Dv8kru0F6c4lKKMt8peA5oKQuofLkBpTVE3T9FzweE+JPXPeI/bUn50GDT0IsXgLSAvJwolvnNfXeOasu+x5L/wROqYjFFVPlyt9vAYLwLJIw/TuajK8e7z75ddJwLIVpmh6OnHdkeZHv/9T/OVL7uDL3i/ET4NBZCRQv+ydC0ySNJRDOo1YnuQAdYj/YY9RBb/72fC1vQHioFoY2IlRrldEd3aKyuOy8YEhSfurbVH+b3seaBqUaOBECCvGlS5D39T19HnQguTnsVAaKWBdyCu77987zeYckH+CeOAEXA0Y+zXSoOSSY2lOCBmndfnveS8+hIPkmcYdqrsKo3pYxMdZy6f9LP7aNaNlrhDclAafiIN65Eum9SMf3neDKFl5Q0S1+wmqgm+kwxgU2yZ6SvtPrymQZRAcmjsTuBc9ECINE2Mo37r4J8aMv17H3/hJL5DH85Y7IxjueYMuNKBNNNIKgDLBbaVlUEVWUmVBV5PKoTFzq7YHsirqPQ1OMsDWUDlgdnDiNct2BuYDWUKrgjNFXc/GXfUsnfR8hR+MXX+HyOGBogMl1EaGhC2Bp0fkIU+nicMP3gvIIUgiAoZZDlXdmJotwsaWE0npmh8YX/9ngK+P/ZowxgMwPvvxAvPbV2/mO5ZfF3KrCqNKlgODRI4PDNqKqPaER1wuNHzKY2qWHTKKe4myDTfHdy77sZj+VGbH1mnjQFKvS/4gN+5mq/odUvIg8/feJawGa2nNU/DWA2pR2hs4zsIxwpXcrnXx6yqvowE5g5rqtAX4u24Da+rh3dwMgBrwoxbQ629Xeo99XXvj+7gZnY26AOAQqFU6aUjGPQ+/rLLobd79I3HIPPADMvj+vdwCZr/ZoDTAKwoRLjdIOowNdl7kfvrg6TJsP14K6EzaVNXHf862dy6/2V0x7RqVmNkxlulSx8Y5qmYNK6EAtbrCc//yfgFqZQTyMwJ5tubG80nJ6qviOz+/nU+7RW7xlEx7TyBBniCLQhgLgkCeh5Vs4JCQCL4D5DOhF0seQAq0X6hNxqgaUnseLfezTiguWYAeEZ+SMeLaBA5oVjaTe6A3+bDkgZpuKtD4IVOm4AQaU5cELn7qSXo/brvTRoYMGTQsa/3DKyvILssOOmhsSNhMgDJJyK1h4NnQoLWL6UaJopnlqsINBb/ZJ6cx90MAOLHtsoAIO2V5hLvjBRf98DqSUkN6woaHhAYJZ2hG5VnW/Jd+SrRImk2DMN6Fsu2vZCANGKgL8jkCH8LgHuMMBne46SR6TvgtR/nxDfzABxDnfqobPUbiWpqlpeHey4V81UfX25kDLxBbt4bR5rEcftSkAoqhC9eKqAx1Cv/jQ9ukACRBjgD7wO5tB4w8EpvzJwdeVwUyyS43nYV7JH1DQQkapFRPU0NpGUQLpQOVppOmHAocehjPM4jQ08GQGRgylrAJYCqHBk1MPWsZG3DCmyyStwUbHAa1BYEzRd1L3oYOLIMGZQinZVAlkKYQNfGdi+YDOASKj1/cApsP5aw1h37vt3b/039h9574R97/1Cd5r2On8XD+5rBbxTRh4YQ43LCfsjJws3DITNlA69M/jfWvNkRWmJwcQZgvnDtKLP3fnXowEpbPo9HwkDz2ASRQr6HYSsCuVCNOuRImNSRIbKKqjIQUTsKimuBHJXSnCtq2y4DUcPnu/h1TDoTHVOA/rZs7658/t+Y/Oggvg7xt10G1EDJ/AUWLV0ARbXBt0ARbbX4tglQEZk1VTuMvf/8v7tbFk1Qn1seVbarj9QS5SgrHr+YAgRazo66cGDzz/mUyzDO4pGjKePH8IcSMny3i0QzBmA2WhLyzfwVRFXpQw2Fa2OVUKeIly37EGLgE+7kV9YD/UPwmX1bPh0K3zfkLtN4Sn7Bq1+v4xizXQZmTb7zY3TT3p1rV5mNMLd2BIdNe67Cw8SvEpZyqBrDRfBrOfpco+O38fbQpmZdgOASjekY517Q3wj/632YMqps/X/PRKHPWP+9U13/2AzOY50CaUI31C4r5MyiTqmvEDhV8Hrrty0shgiFiW4LW1vUZbNPnuc6q6X1JrGosN8ovUIkowPUG+wIQiau6cYXrWcU0p/cLoRve/4UfVA8gKxIgj895pr9Y+MJtSunqm209g0uy2EPOukCZ0YdirsGCMCCK0XCcBDJWCUVbTRyrRBG8gigMOnoaAObMYaqaD0O9/sKoHBQklm6Bk+QqAXyZHwcv+8wHQqlqVhFRdOxfAwOP/xc74a7NCbn9aB0GrFsA/EABjIqi6F8P+19EY4fHBO5lD+I0WpJ2hOdyu1QLRqkx58nb3bnPXadEi4dijwWG4MfqOKA8+Kkm/6s51fpxt56qnXLPfFBcp/5qzv4AsuvG5BuvdJe8/QQLhLDbxRnNBvt0abgQEHBrqJ3Z6yua0fM3oWveavCrKf61phMW6A8/4cWVYAUN5/wrdPs8+THR1gBkwHVMTScsYVNNB79Ez/wkdMeCM+Be+R2NugC3oovxxIm/FmXrJ+nCLjBp419qgY5NqB4J20RPeyPys8WX+kG18PUEWQFhPXPWzbx8091avKTIUkMO+DB76SkBWRfwDyNQHKJE4fY1NKPrPKXvhNlk3M1f6zk9t0C0KkgX7RM7k2yx9due9ldPHeWum3Usj1cdDR5cX4WIsCunf5CTGm7qmBdIKRTHZCKct1nN7n534Lr3X2uo3jsCmC/mieWyilcNc5465dWwygcn7SMUyA34PwWXVtEqwSEV26hwa+TwtEGVtj8SbrlfNToPRbLhN8l7dLUexjNnjhdbvr4JDADIyp9UbkTHvvap5XDwL/q/FPjRm/O8ELlmqHVGKzsoqHY45bYph5cdj0TBcdiPn56RjQMXTWpwqHhAQXcGb/z0AaKnz8TOa/c9ewM1gm1aY2An3M0Hsgv5QRKQntQngMeEKBJl6yaE7ZIiW4lAX+0NsRsF+kQ44rSMSpbb9wPttHt+Er5t3vWBcx54MZBbtATSxD3l5TATf+EoZT1GLApc9MRz4Z8t/ZFyzLV3ssyeHztmLI6SYDk8J2FvYGMEhTCuRXg4vqmnG6s4SVRs7AtpYvxkzGV5Sl+4kNFda7OEcFXPkUme04ACedXNTMZdd5twrBqvQTWu2PYG5usNA4A6LSMbTjsFYaHhN/OQPbfYsbKv4PZ5esXqESKQBm4CbfSROVQEsBT8b9Y4tGj0FIWHPoXGm3g1qe2e4GJHL1dMyHLJCeqmHvL+VkJWr8+b8tQrm9y+BX6lNw0F3kwDaV/HtdwqxTVwXNZIQwGDYQq0dIsIowKfZIUak1d9/cZzQL3DbOwMwG3a17wVvikQ5HGIwovVUZf/MZZR+CN99A1zUDY4Elve7Kk7/Buvy21pQqffO50POP7H2uEX/p7EKyzwFiFH8LcabVtwmbvCRi/GsY41pv5qwu6A5GB18WwmKjYUEJdrXE4dtIkJtACQr/TswJkO5RhM63/WFhrMqsbXKijfd6/WrsDnldgZudBhGVWFZPXniVneZGlKAnu6ph7+LZJgYm9cfyav2HIhV6Hjlwpv3FbB4uVXBxlTqrTuw/4ZuPy59btD2w2o16Ye7YaE3vxfmZeS379EBDNLqWuCBtAha0wEZB4Ili9cy00fauHXCU5ea86GWROFE+/rMjApt/HX0fAT92G7ghlqxjql34SHAz3GPu2/04oCoHxYkehRyfnExOGHYb3XVnTk9D/usDP7P6cOOu1PlmDFYWpQaGMyrGFw6qCtxHcN5TuWjEEC9OWXpOhH6jAEsxzGzXgXouC7XrKI+5C9fYF1DErARbc1jHTtXUyZXkkJg24A9Z08eBoBCzCjXY2KNS1/LJUE+EYFNgbifzP5SBLbdZpuVXa3lCB6T40aHD7Kx8+iOi6vId0Of0cdfAquaLcwPUzLj9Y2gPQYPnaXp3Iogw2vKUe7GWuDjZFLhgdX2wuCzBvIH8KEC/oDhzaYhmQh58R8WeWNkLYi1n0+hMcrBgWIo7lUg8waXjIATYIzx1DiSno1Tct9yzrxty/QUZMqIQ2MD8nu1THVom4YHv49JP20u4sDp//mGZZd9G6MBKpxRxLpTTcAEJhxpvEQgVGkHe9vrZ972O6gjkeP6m2MlW3sBl2CLmfgksVXuJxBVj8QlhaswCFHjCisArSO3RmqJzmSebnCaJ5RES/rxnauO6AIKwEwVt2d/8KVwoqPlZUMHSRUd4NGh6EQx2MQRVtKjrnhKdL35MT2I+1gqDDul89ipZz77bmbEqc52DOhRNp+PtjIpRW4FZtyiVGRSxSc6gK+bGQoTYHXcFcFpkUq4c8aJAsvxMtKfPmQ7mxeMAb+yIUOGq42PLzE/hvCiE4MQrO6zyB9x76R0W0gPp3F4T2SUIP3NYZEfLyfdhm2gw457WUayvxSw+cMPgk3CJwW8eZFCsmy/42S15KFzasZr9zcA6QJQKP0LyYDoC/ZfxFHhHMrPEkCWZW43xPFSsXKSwbQeNEuqcJEdXFPumt5YhI1OfI0A9jg/MZC4/P+M4Zv/ebcCDVzLSUNGEIOVxoGZSIgDArDxh1KVs8PI0d+D70rWd7mNpL9AFskziNr8E9389UbjrDfvGWc/dq142KvXnNs7NUb6h0WHpNvHGdPvuFY+5Urj+VfPtNFzJjR6FO1ZkF213sBr6EOcQiUR6K7hgXsqmyX4pOpRggTel4GThgnrIZowa1wr3wfFutChgPK1n6tOVsXjxJUCbt42TP8eoA+BTsNJD9mkIBLwrlvhc96cIEf3GLv0r9PZhg65TczqZ423VTSTcYthvyM1/cCyOcCAUNN5fFt3xyOl1AnMqzjIGWrslyVx8u7U4YeljThhuuh3QFjAqw3wW2SVrDLkySrsEIwFvO+7ppENsW1fKpGec3ObrRqg/SwklBhLcfTp6TxBU/fCeTf1XCxfjkw2b4qWqEqjmTU4OeBaz54Ca9Ag2vz7UagAeDqRzjjYRHd9X176VuzrW9f+9BaOuVDLo+36h0Q/qH13TsfmN++9bH59avTza2LziBHpEcwLZCtxQbiMfHuDihBBljHcMi5v/iLF/9YcH4id2EkTXDY2pj+YAiHCxoVvZgVDF6NVxKyJdJSi9eqomT5QLgQAtLCCHunhR4PspYV56zLYZ9xPfwt3o9poVx+rBYB74d0JNFrRSO/pjl9ZjM7hrNt4Ec1RFrgbeNL2Jxn8Yqt/erqGs7b1CYaAuYBkHJpWV1CpLqkK1zSYRgrTVlG6miA7+1lj69gqDu8Ck7PLwW7qJYSQQT8SQpQX7gC2azpytVIrn+1QyqrpUCjwkoGI0u3eo05i2xbOhGUGJbzJfhJjQaAxgq14Gp2JY1Fipbz3P7vslBorW+g7TZnBEoE9aqaEohE9nUwPLRwuh6KBEggrDElqJJKbyjZYqAXI0+AaPzPyiOwrIB8/vVrpxiPn/wC3zjvRmFV97BYECp9X5vFKVRjLtyvbtCPuvQr/yJmUSun3nN0mrDjPeCSJi8nRKgH6MEBxLU4ze33BR1ydmI75gbitgiyLpXjbl1LQ9kLcPtoSLrh14HAKrB1QpetEivaVWxdjst7pI5keAcilNctVxgVBbjWxHNikkULkD14WGAlttJl0E7ZoFhWv1LQVQ2+59Vm1dRM4HgQOzt8/Ks50YgIZAC7iwNhLZasSfs/Vwxwln1wI/BBBlhY4nIjgDDfz2bBjNfDE372obwMaG/jxMSxs9zvAd6B9/VMBr5O64B1i0sQXNcl3KgeEH1k7APxvx/5u+gjRz8Qe3DE0/G/DH469sFv/uCUb7wQuqtuTD4zbVwNEMJxb/EoCaMiF9JBpybWrNW7SQlFMki8IlOBRic9rAbSRHV7uYGUoZyloaN+gPNhiMYFaB5kOjS7z07GxCrOAvjYQ04l7wmkBiQs8LGIcIxMy6zGL/NIO+kgyNYPbmHAVdO6CccErxq8T1Rfo55u+wPZHUjLpKHcbVIZovvhJXClCskUpZOxkgRox0LFtTVKsDvUqexhAB1ZaU0GGhMSjNi6Is+t2XEaqdw8HoYUHOSGJg//NwD0riAAtzymbnr3+SKt64es39idkBYk1THDX8hrn0BvSM73yAOfg7SF1w1ODGrGMXuQaMnN3Ky5k8Qrb1OsqutCvOb8sF0+mjmxdNyKmlN827Zx/RGqCnx/j4Zz5rC8/p+A3mp3svCjeXUT0NOIbQRxpsFvi3sD74MfquqmqootcJ7w/tqgzBIyHZDNELa501YjYNzQFaA31Uge0F3gj04DFIfhCdtvpABtCk9TlZvCTryqD3RZClZZkgGjAsnvtsjI3y6VoRYOK4aBc5XcYjOJ5OBXIHdxoZpj97SXfZDvhXRIZbUY1ozfnUSMqks0aYLYuPclLoRBDNe2a5R+JzwdOucP8p1JQIfpHXvLfR2+2cK/3v9tCQbDPOYaIebEI8yO6a7jkCgPiJia5YL34UJPil1Ag7lKsgKBGHhXNRaJs6werwSufnOOH7yn/sBV0QOQEE5e4X9oW/UAV7DC0J8hTAvEhG3g6za1pNfWEMKNskBaFH69ojSgXJQJAqX6QZK2edDRTMS/fTeNVJcMQGvw1mChnpIDtAVgLKhNZrp9x3pDQlDPLmhBNXDRY35ZkUkCqIjjqmAr2odtmNnFv9qpgL257MFlfYoiZ/uyc0LRTUfYKowGhdjrXboEwN3nuO8kGKzJcoq+1LYseZvm9MO1PpBUG65obwNAAdrFBrAxukzjiQPqGtepQbXboLeG56z8RuyCfcJQ0KY8Wmqpw89/iA+7ZApUgvwgRYP6Ewn/oMHqACRKCTXGIHunlfN0+wM6jhyfxkB+HmM1CimZ6PBtqGR+bNOCdFG1fbBgKvrWcK2jxfAg8wY2wOE8pWpNkAZ9wqK0BhyvUoeGQI1yi2m8nBxgB4uLAc2qPva2pV39q52rMcsxvdcTx58583LhGBNsF9xWudhnX2A0pEAU7pSyMdf+nd7813Zcc9Uw0PpAeN6EA0kCC4tLB0hiu9O2AKTMag+gCunV7QOga6q4cSVil2MLLlNHXfEbJ5j/WPiYy7fug+xd1bTiUAYHCgIZoMe4JzCASdeMGzVpPBjCOaOEV9PmdcJtksGN6nTcP8vjAPlPPaAuMFAAiQvFrVuuvSO3IVCP+IPn7q4VEVKzvT8Mk8G7gcvSEJIAsBCcV49yVQg9Ugz1XC3fiZKBgWCxxYI1ci2Wr86OBmSL2qGc6cAE5T1I9bZu8jo2noScSQbIIUke5TFXf3aUKF59pmJVd7dYCHTW+Jor+VTQjdGoCFaywqHTAuNunEXISHx8jg2u3YYhewJoFfw8B3yVxg+F2ww9HiZw8z58AcKlWVl+Am2A/XkXHrC6KdFBNWHmEBEp2GrkH/Gi2m3Y9frAC19MP+/PO9EuvLj1IK9hmGWYNTSYDqSFV1HF9U0IyQHCPD+MOwr4aT3hVH52vg0hM4V6TmPBSDedx/BTTLLSIaCeQJ43A6JIClUMTcnAfqKjbAMlkvmTUHp3HtvVG7oJNBe44F3ueIBjwB3CFL2KZRTuwCuoGdmj0IzCUhrM2EFxh0kwURAxKVJijyuYRkI8GuSO2xMqOmFA9a0tefD0Urw04s544HrimsPll0uhsvc0wFrgHWAN4GDj5O4Cdfik/wO3wv98cMcCn0IJ6BCEosNAquGDKwEID3CiBEHeoCo/4dVqF8tTjfTX5KtKDasKgYSGj7KJcC0rlL84ZouHlHDubwIjJz0cvPb9N9nhJ8uHFD7Z19Nh3b9do7SSBDN2Qa8AGUJ6DWUJBoe9BpwwWrZxhDHr75m1IW0Dr4Nb/nY36jpDvRFM4+0Ly+0IhTA9VE4DBWVQng7rzBCgikwlkN4n6ER1GIpBVUj3t6100WzITlPVy1heP9zSx6NyPKFdDy8hoawt0LPCHyhf0mSUPgD0jyCZ2kNUb+/tX5YG6p8nBYkGAtCMr14YzbcsukBRWIZFdYIfMPCj7QW4i2uuwQwlrZSGsqfrx8q3/2VZ9mxw7QU5zMD37RRtFQ1lTKbBzP/RUNY7DR7BzHcYHG4gcyoLZU5T9eBGEdx7/6rmQRaTA13Z0ApMVKK83BCkTvB/zmla7vrQtW/+KXDTjBfYmBu/Rb3BIZ/ONqa7hG6tnWtjUJaNcAGMSRJWA/HhErr2is749qUT1A1f9dgd0CaQ6ViL3hrEa3aOcfb1fT8sE4xwHNAPCWdtI9nZ1XgZy9MBdiJ1JlZN7wbe5gD8kC3I06FkuRegzAz0AQ7MLrXbiI14qbaRsT5jdlItvFmuxUoiWXkQ3HUEbgTVzf32jcH+xWQLhZAymK9c3VvsWHYzEXa2A30lElJj0snhD/RUuMKZZvd+J3je36f6QbLR+eftCpQP65UyLcb0tLfCP100KXTnwotCdyxo+Lhz4YWhO+ZdHPnpwvNDv1pzrnra7z5mhSOimBbI3GwjxqGO3AmEKjYQ9naWlr+YcBsuIIk2oAPgKfQEqaIG+c7lZ9pznjsXGm3C85H7s/vnjUHWhpPeD8ayvZZDenHpsTWgb2A/aANQFXqIqpUbj3LjVaO4EBHMA4nRj9Yi+ESDDpwuilccTau2jRSaXNqEc3d7WwwMFRl4YIyp5TS7aLUvQ0fZvczHXfFBD27UDHZx3RpkL0OSBgaDUlyFxUtZ98M9wgKFSKG0IefuAEd1oyL3bkaFNtYEOwBcUBeGhcSO93RXfjw0cdX/TQpATbKhgAWlC9eZKDbPu4Dq6RqM89GNb9Cw/cYoqB1TrMxe67lrvs16j5HLGNCQ8bdDIJ0rrE4pjryE+WN5mnh4N7UU6LFjT0mZStO6rFWHn/dX4jpVKiQLaQNn+EL58OaWQKvgb4DGNXvl9N/Fnph4sheGk+hNa8S5x19ksV7jFgrCo3LYLs26YYAMUB+ccLPmIuiQxvuXd8/xNhP+fXK6xZx65zlgM6eoThxyUEDvjaTJqFA8PRWzPuO/8a+2KP/mAvWKv87mhd1JrHSQwBfPgVgT9pIMgAUoRMV9xHhZvM9xcntu7OVlw4HfXdwxtqDLir0OiJk8SbFDZjp0wrFCd9e6IVj5gNY3nNZBEqb53HmjeOnKq3RVfqoN2b5RmVBohRKmC5PQgsHPi+N/vBCvQ3la1XO3BtyVLznKBtXSxtgigMekK0QR8VJbHfmTj9W+414D77RC5QZY4d4fbEh4IELRXNWJ9iDxmhviL191kgzE4H1D1gkdcIatDZvwFXgspRQ6YuxY9iRHhJcXZ7gbqSjfMJ7vXHop3/LNQKg+bMT4bmeDyy0agq9Xb5qFUpuXrh/iLnv/R251yTFyt9PGOjeUiwtF0fBWvl0/7obE6v12R1074GbVAMWs6IbznOg4QMD+dN0uQDXi8NgSQag3tjVMSO2kuzQWUK6luOZmS8+sgjEsXJE122hjbE8gYeJLoCFqMWJFexHD6JNQal3ldhQgTzl845zn85qSM3jltrEmw9dCcCTYsDzQOUmFu47N7fSei5Ts/lPTD79UThZjMP425/BSbQPsbi61+mzKIe9oDcD0cb0ydSxGc3Iq6VHffwKofAkO/bARN2RrUregeK4EiYgWn8CLl14hVk7H7YPlUKkxubCu/FNBMwdsIFlF35osUKNw/GYEZrU3ICHIi/GgChFqis+OvX7Dnfh1aEgLd0SVT3PhQI9Lel0NHDIMk8L4KIOxYspg87Wrf0nMmuNDKgyw9rGCH+4C78qiMRoxSCBjKaWhdZguhGBv3aDMbQE/D2kVIh7vCz99dB4D+tb2/WSkvYGKAh5ytHA50UO4G4escxQUfj0lulq4hKV3Xc8dy7efJMkL2eK8C7gDIIUosBa/OpLMvC/Ry3WoUL5uZJ7m69edR6yaMyPMgtan7LNCoX2CBeM0jVui9h//1M5YdFVtEBhgcw//3tZjty8j02worz0PGbsNgO4oYRo27GDgiEuWKDm9p3IW3hIiBuqzwXyACRhXdBe/REPiu84wZv/rBnzRHIO8GA0jUW8Al/Y/Ybqg2nqdWHBhH4sxOacGDfEIs3NIxcbLzC8fv8V8+bKjOBcBXxe1Q+QGjkQYx+8Lxl696lhn1r9ucUvWXK4rahqwkLTnRgFkpoO3SYNZ3yqFR832r3bUPKfUpTP/KZx+6Yk7ZWDD69iWthveVAr4VdjBBLK2qDlF2/wg3EJbKkQyrFI4tJqlF6wAZgM2gwsdo6yGARZnext1ZvM1M8eKxWVNdsvbCgkiBx25PFrana/57MKAVX5YXEkD43akzhoCKBxcBoc5VLFoKHuhev5jLxVd8rB8Rw0NWkZKCoAX/AaL9d7UxtDUePsGtADUpvdemKzLwI0fvyKCaR9xbMi+rhsC2KNiKOk8RMwCd93nV/NP/ngmWTg1iHIBGq0HgJQ7eMYfpsPpYjkls48dIHDuDFxiGiUh4MhAGtky9zZRU/KA9eZ1p4gZ9+bx1+7AfePxoxn1ZMW/8frWKdeHxYwH86zZ950rStb+Obzlq5/gIlETBwzgs8j0GwRcxnk7kFYE0mbp338qQVgdBWmT9tpZR4AH3NvFzynIdWtJBK4A4zahoZx1tM9x2/2r0sOqRWD4ORUkq/sSwV2wAvQR4EgWwAjkAlJCsviWhUfTQlfu3IANfk+DaU/IRgE/5v/uuhEq8QjccQAcU+hJGzM+AJCCLqA3V4LL9Qm3PA2WGvcNXYdDfiGmmcdejaRZkLL6nKN4deqnWfvFmiYcrdS5rzAvHdkaQLdb9d4j37JyB8/R7CpgUNbIPlEAIJK4CBCiR/LMOc/80Sr+pu5HR/ciLaw3WXdC4GYNxVrRMe8b6UVLVLsSXF/8sG1CIfWB9YpLVKAFcFdLd+2tiya6S6b+N/7th69bIf1me8PckZBmARwBTBsyD4lYrNBe+f4xuTT9ttii/06xl777LC9ePT6m58vyIFn5ye8FDAdBOLOizMrsvYRpgU9A3sTL8PtwydoGvp5QhyrfsfRwbkW7u/jR3Ebm2joMArpWMAXwiNeo/c/emriaMF70tFDocOzD350hZv/zNS0YUWzwEyiuuWulqbYYwKcqcYltmcX6+X87Wzvy8kUgJz4lkvL6sdoFdXSi2Uv+d4T19q2vMEoGNLZNSX3gfI1DuBosoWldvhNGTRTf4ARtg3ns92YJjIQvfUL+CnViltpn9P36pBcTk/ZYI03+LiECeh+cccOvmW6kangpJN5gvFrgDWA1MKTVaChru83Cf8m48YPaj9vCj8y/6d8ldKimB4gdyPo0ePv8s0G50uOEtMKxJ06+XOxY+i+ihXzvB+5ACfYAzgvCDTB2iXFWMHAKS8/9RfCqd1YJcS80rvsa9BghfVmPgFzj8RNv1natuM9UwjjBjZWxVx51gXJjPAVqzuXcBGqpAAEqCa68DmVUEKZbwjaC3KjOpsKEYSrLAL1mK0zR5E7HMoN95IEahjgoIBKp3feUO0In/fZl1mPoroTcfsx2gV+PCCqK1w+PPT3xmRC1jo6TMLR77+FMMoB6h7JT3Y0Sp8tRNwdumPY82gvqJMGisqIhTky1q1ZSPaNUfgYctx2ShpscQN5AGFBn3Enn2xaPF0tfz/CDOkKZXrlfuTSTz3kCV7T3lvsmsYY/IlAfSA4KEY6dwyu3jidWzdnCqDyDxCtPh98z8Xw/hxcnXnEGMytP47GK02k8nlfXwPzfJgNrE25SiWP3E2b1uXvlVf9IXDudGVUni3jViapdk9jqp8XY05D8RhlTug6eSbsMeUOxq6GLgjI2MjEuU4BCCDXA+K51Z7hx4/LoyqndKb0f66RBjwAbPeqNMbZLLTp8mp3df1rQrsR35MC29/0wXJINNBEXiBISD6iUdwmpYmCIuaOoWQ16KT9TcaInhlV+ZEil/SG8AJLVMD6WYV9khc1KKApXqUvBqyFO/rCpSo8j3/fJCu9rXLC2A/KCIDPvY+Y3L42HP7tguwe0K1HuC16FwP8wHLS0rErXqtmAZJUIlpWMQicag1m8cSfJ6rbKFcLy3ivcu9fqMEBvintxC0VV+ZZvTjS/fS3xRlu7yuQ3JNSJZjp8jLtz+feIFlRs8BOIfNu+aYDGpzDuaPi5KrBKaDryqHve2EGYC7/eAR6FyRzL9ozLQ5Nl2BPQB2D++5MHhmAWtFSLuo6J+cNtdovz3AdkmoEL/rmBDT71GVcNb3KBXkDz2OL3qmMkALgByEbjAWEHSdXWK8js5y6CetJBN/JJnh91T8jr2jn/WMIGTHzc0DLWCCgXw/i4W8Q+gJ02yEM5U7mthNw4CQkDRku4Epy6BpiDQwyuELzuKGEXd5+Q98DhJ9EgMB6+t+m4cEsg8g098pJHAif+bJ0fXLeu2xMyD2HVBMjaWSeA0DkO9GlQXhmYHKDagMwdGN9ldl1J1ZBczoB1izqp2ytJBacVFppK/qBv5epg+VSjsd6uAyDdAlzxHFBF6brRoqYq8TK07DVlnPaBTNue9rMjRLzyh6pTk4tyIAVBQJPzBWoQaOgtPFz/F7KFTlvB6abaMre4Tpoqk4D84YBfyBfOcVGjn0SbAerRFa+/jkNLKzjr5S+UPuNeZ5SXKfj+2D68LOhIFVPPdMPGtt5i+/LLzOl/Pt0PlEsO/PNa+PaCnZARCPb9RBl+4aPgtW/kQFpoYnDLvssmKx3uh3xxqATt2dehBgdOY2EKuB4Uwn0nYF+oJWP87iLTV5Le458OHfuTT0E++95770U5293DQZEBUg4ro2c3t3jFSFBeGqcahCVx/gplAqkEt4XILPqG9T4u8RarlGkvwbZkjbdp9yPnQxdSg0MgrG0vpOOBPSrkD7arUM0qL2DhQnxtIrHXe7so1Tds7K2DfO2XJ4odiy90AuDYyUV0++419wTaOXoLLTlAkMSvNCCccEoYWGvQVJnAaPCAKuBSJ/7tbY+LL/bKdN9SO3jZPx+B0q5Ai4PMof2g6TYCx2ZxlkE0N3q0+9VTPxU81guuYisEcRslLUonXm2EznvwMdZ73BNwdaNmVzKiqjgJ32SSQJOspy/42w/aL2SZmOpoZgUTwZz1atHIZyOXvfQEyobH/ffL4W1HQMrMS1dl0GpjvLDNAikc288DpfYGVBE2QHCWuJrR5evguCvLEiH4T11DlBd6jp1kab1GLwLJoyowFmgR/t+H4bQzZHsVwsUlmtzYdXz83Z/384PaC7KyzNevO4M7xgUacUCAfX29pX0AmdXmhycOjBy8v5IDBwjbP20hGjahBJHAKaMsb6ty+KTnbTWyLORWwxWt0caL9YGDW+RUINUjY4+d/Ceybar3LUsI9NOsh7pkFqIZ/1AGnviAk9ZtZcQq1ghTwOQVIK7WdwoNAdMVFDxVkDdslmhudu8ltMuAewMjJ/3TjyLl8087DMZ792Q5G784HYbZulQ2NLikAbKWw2moIRgmRwlRF5PMonp77NcSVkJZ8OuSnqNW0XDGhjjH13Qc7E9knOQAxRKUKyFCdq0/lm74coh3vW0nBtGQ4ZDeFbSgAnfzwvN5TfFoC1+noDhmQN7uwAMbF9aJrD34VRoZIuFzNTlVjXW0RxqtOGSeSAaYLiSvgi8h89sTcg8HPx7eB+d7pSXvxYUyGEfGrpeWb3uyPoPn/f11Gkj/IMrSTMZN3DtKLg1o6MCMHCA18ArSSMXm02Of/vc6/sXd6TL9yZMb9QplPV/9omEecfartNvh98WyBn8U4jGmu1HpyCKxgD7BDOrL2RJAOji0lls/B3mNogqTGgVHTBG5fX4THDDuHTpsUvt85Xsf8PPz2o+gvUnxiglE0zVJBzx5HSPqHIbVBIY3Dk3vstou27YpIWdCP/UqFQuCv9BqTbXLoMVEDZQoHMbZicIlASCQbDJcCQjdLCsgtjECLCkfC4CG50drEySUY75y9SQSLz8+Qg0m11xxB5qcnKPosAOG5N45ziPiRD9upNcQbJtyCIe48AdOEOOxO52WHjJP79cz4kY8LIdChya3m4J4GB/kaCQtLAcckgVq00rYXKI+4beGdjvqfyySPzMkohAX0oZh6Z5pegfkLcuOpm7niC1f32StWX8y2EeATprU4CS8b/gQ9LqSNeySstClL7/Fhp75AHRML9la1np8OyHAYwp1HW8pIr5KCDbgkWQjBOZflXFAEoyP2zljMalrK0Eel6t1TS19DQ9mP6OOuOTB8JVvTGHjf17tz+E1nG77QbYbUEIeU9WjVau8QHqYIAcUuWE76wjgk1W0H+5GWf7gBSGnQu7Ii3YhwwF7NXgI9NbC9Dvxaxhrb1VwwzG/Z0wugH05DM8oGel+/PtjEhcbMsrmAtNINJj4Vy/14Ru/vFqhpLdBcMtoF18HQBLvuIN5v/I/+JV/1F81VVtmF1wsaFlMBYFlbD96qw/4B38VOMH0/ez2gipXRXv5o8Ul7qt3gFyJc1BoreyNIXTJU3Noeu5rMRGo0XFWBYuF9/t6qXtgseV6NS1MIsaOASRaer057RfH+kk1mBekBRUuCU1O+IdOvfeT4C9X36r0HPUkDAvnmLZTCuRjKhgNiFG4ONHuOyS1fLv7kEQlr+P/uEW9JGm5ph+6D8Ow3GKqhWewomP+EfrZd3fq43/yuUwLyQqIFc+TAXva3YN4rOIkv2hJc0oSgOqE+sQ3mNwo7TNmDj3pjr32YKtXodhw4QeNg3OjckD8kTEPhe2ys6M0DZmvXtyOBpgOV7nNXC1SRUKZT0Run/cLP6jVQKKSZf7i2XQruvU69+v//AxUF6ZaqIoIB6giGUXHDh23Q4EOxIoZtNfYK0OXvzTDC5E9DsrsRKf89By6aeEdonLLCSyQsU0QF7eRaLXAYDzgVXBFuFzHTfDUYOg6/YZP5mOYbyfewtWVnxwh5j57q7N+9tUskrcNKBT3A4HwOiKgB+HaKnjsKg1nfhL88aeXwb3guntpAWo9DPgb03X5Z3/rY25bfitfN+t6qkVqoLQuMAGUe++igaxwG/wCXXKjKpNkdH80fPNnf4Z0ylFX8NtoY/TLgnEkcfBotLv56f3nio1fTeI7V40SjhkE74PhF8mZogI9ojlghshOUhq4hkQFB3eFfM0I38UFxVE9FKO5/eapg097WTvpnveBcEsS+WFWdcvdUcD8E/nWPHrMdTRa9XdqV6fjE08IRM7YW8EdANQn1B8NMYvELLHcveK98zP6HrEG666uzHsJVzcw+sDwB4UZvZMRF2oc34dqx6dFTQFVwOeJkxiLzAjfueDH0JBWS0PBoDaofDFjhhrPd7qxDdMjxAGCDqZx+ZsEBFRFmH7eumNy0nv4FjbiSrmJXl3w5e+km5uW5LGaiojQ0pyADkOPNpC5Nn8G3kVItwKBjK1s3E8TC/hqIdavD4rtH+Ta29dkN5b/7rQUGkgP1ZDxP9+8v/rCuiBkVZZZuaqAqCFRVx8NIQDcamoxQQ2q612HVIsxV5WAb7iXvhqCTyJ4oEyUzLxPJyUlWXY4uy+xKo91K7YfI2p2DBXRXT0Usypdpw5yVi3QBC0agK4iUk0j2RtoZrelSk7veURN+9IsXbwuMmZCJR1wKy6kw8a3TwJtT/jllOTM4xX9jKfP+GWwfNU1MS1bTnt4sZIDYB2ugAyuojkkmPFu2p2LvgdKBpGlzLXtu47adyOh1PiLF1/Hd234uVK1sZ8Dxui9dpEcBkYIqvAgjzKDRTbpQ8/8h/69xx6S1+uQbGuRKLv/ZwoHIKSRT57MmjPcSjQMRMKW0BbE2o/yrMXTcnnZ2ixmVGVzwfKFHslSNF3DySpGYQDo2ha14hXMtUvcYLhcKRhUro++qowWHllaJ6290k8GEvYdf/Waq/nWRT8NVG8+zFAzcNzb6EvhHQFQpas7NYodzNmo9Bn3dPCS5/+U0FldfTVIPhDRc8vnv3CssfA/dwe2LzwvrueAm4VvuidN1zjSgX4UWJgqDg3lfG5f+85FWVlFZViwZBpBCgcP/EaCBxrVXjblh+MnknATU4yAF3DPrJgXoz72l15HwZcjgUDs7yOeFEbVFQyG2Z1h9CSYyiO8ksX0/Nn6aX/+rTbivE9BZpSpnt72LeSoH66gVPkGV79CifG5etIUjgAHkblMF0HGVVG1/YjIt++M5XyV3KvIL1yrgRXbGQ9fvL3QUNz2OPzsGkRD8fd1+Lc1CQ3d39TDT6JZQFuCQ84vAXDlvNxxNJGeHx4DNwW/El3p/9aS1R73oDdTm54fJalAOZzZTx1P4hVHRUiMeRv1JXmqB4DEKVgABFTWqUec+7V/eS+dNSaoHBKBtnfxePxbM5i3i3IbaxC9nOQp3jNBYclX4UXIWfPxpfHJf8iTV9sIvoF1usMXby80FLc9Dj+7BtFQ/H0d/m1NQkP3N/Xwk2gxIA0kGtc/wPwlESIh1SWlxCFJco97OtXUAsgjxIKnNOvb/14CxNDT5OCI8OSLCFrjzDWIoWWW0nDGtyBn7UflUGb/VKJBwpIFg0rBc63XYZuUvN5zhRWHAOSr5HpZuO5GUJVQLRhyN88/mykR3PNdjssTMqeQQnsA2wXamX8kSClxtAlJtgd8IsU2rVrp/YeKkpUn69TJchUdmnNy970ChQGnUK4AYZFQ3re0/8lL5XWQtSF97ktY6c+oY27YTLN6zFSoi8+xIX7d5yMdD8gdSgHKh4M5ZgYMDc8Xn/6hTyLY/00hhRR2w2sXM+9LI9+9dSnhIs915SqGTuABomhMUVUc1vFv+Kn3LvauN+wY7Yuw5A2scEQx+L+zuZ65S4D7iCupJSsmFb4EWoiQnSvPs9fPPsq7DlUBteCfp5DCIQ/fu5LEFC8uHeKs/nQSUfUgLjiWbygkEX4rFriNUkzNqYGWuyjCWGL/9gbJtFHCwkImGr9ZsXYtzes/X3DHpPiKRaNbf3QMYFQq/SyuhETIKunhxqsniO2LevsuZFJd3BRS6GSQbTi68JVuNLrj9EB0W2/GVCaYAo0o2Z2711SpHSc0p89XgeyeK/Bv4B35sEIG7oH9NW4ZHhl/aYz2GjeNcKeGIfF1Ah8GRID/BbdwMzXLOMWY/sAZflAKKaSwG7LhK18/P4JXrJtkKWH5CgOwggzsBGCuawuS3fNjbdx1ib3bG2WY/RGWdMvo4GuigT4nfEQUvVxR8IOU+JTEU0QygYvdHC2NhOPbBoht35wOzFwEzCxfek14hymkcKgC2gCup4Qf0YNb4pRQ1abBXAvjOJAl27tC/qD4dhLQCAuklRFufU77TJS7iwIanVvbJ2H5hYUfyungE9cpXQbNtYhWreC2vUkeFiYg8N1u7DJc5yjzxUmX4zWUWwamkMKhDdnwjSdPPU1Ei89ymVxPCVc6QfPAb7Lge5euHWeFwz4TJtuIl4FvGh0OIvbnYUn4pGWzgae8D2XdqlMbXzTtHKQgODVpkFDX7OFsXXSuse6LQYlCo9x+rBRSOGSAdl/bBuLlvUX1ttNYfNcAk4bBr0nuRHstwLfSFBDHdUzW59gp4WEXlfsh+0STCAsgC6lP/NnHlKnLXbnyneMeP0knLXRtcVm/jvxpRg8Ts/91lZj7aJofnEIKhypk24y/cetl3DbG6dQFjsBXcBqfH+ooyCVJ3GWOUIjQ0zboQy+YQUaeU/tlHP+3QeyXsHz3THorgJ0so+s8W8/cqXIDAjuJl8UdauE2XqoecTd8eaWzYclQX14ptx8rhRQOeiTsHs/5t+8MEhtmXawJp7vBwuBjJHdHhloAcSrcIpyqJWrXoZ/S7sNwZ1HZVhOyN4bmFEC+zc3GXDubhLLmqS6+PoWElXw+wF4Dd3mUzGpUdnPMyuvND34z0AttVhlTSOFAh9cgX/lJlrV48u0w5OqDe3QJfMGZdoLGiqCMaLi9GRHrlJGXT8FLTXUsmtSYfdaTE3jayMvnctv60mIRKL2rdIanhRIwNseF+CyUScX6Ly4T2749geNWud5TwxRppXDQA+0c7B3XTwadnLxxzqrpP2BMzeAMv83gdoo2AD4Ux736Y0oap8GMxdqRk77wg5qEJhfCVwQqxFIKhi4kuf3mMbsGZ5CAs/btxnUE0MvCX0EUHmJc5+WbLzOfu+gEGQgAKTtH75JCCu0H2Q6tFy4bYK/6+CaVkUy5gKGzOBUSitDdOKGBjCW0+1Gf+w6FHL3B+X7lbC7rykbPj7/tO5HZ613i4s6LyX23sC7k2hLB8Su8RER3HeuWrbmA71jcBURE7xCpNUVaKRyUwEaPDb5yy5Zc1yw5m1dsPsVRw/jleWwUncfucViKq68UbTY54aez/KtNIitEcwlLDgsjvUZuUx33UxHI2obbU6BCILdOweIgCxOK4oTwGwJO7DTro79cAZWJ5UyRVQoHJep2xNqsX54tjMrLAsJUCcUH+Z3D7JEf0NNjrsFMPbtYKPqX4W6HybVXgEYXiu6JZhEWsqDf+ImlRtaxotFvCztuyE84dZYnhgjXVQwlg4RErI+zbuZV1ppPRpCZM0H81FPDFA4u+PaMtu2aa788XGycNylcs/YwU8sCL0J+Or+T2DuIwWCkY0WJUjj8XX34Rd/gVZBfeoYyShPQXA+rFpHLny7V+57wb8isSpOfmCKd4nUdBD4NEdwVJgyNqaINcP73sweFPa/AC0uRVgoHD9Ce4ZDzy87bN90uHOsEi4SBCeQul50DIAkSJ9CSwtVIzOXsHX3Cbcv90CZ7V4hmE5avHPihNs0e8p3SdejHlkurcV0FLrf3oyUVko1QTjhTiBsQVrSr6cZ0GZhCCgcJkKT8U2K8ccONIrbrRFXYERu3PZafROscEIzJLzpzO2YrPY6cxnILvgP+kE/v4bdZnNGqQtFhE2vUwWf+F04360yupJVsmmxwyjgDd1gAZblUW0pDaf+Iq6Hapf/NVVIKKXQ2+I0dnQfV+uT34/jaL64XgvfgVEGfpbONIPDzQkg2lbT3mP8Ejrw08ZJzs9FiwkIvCw914l2fUD2yMMY1h3Gb4ToLP0pSIJdY4PtSXBLoYpZW8HjkjoVP5Zzyi0rpmaaQwgEObHf+KamZ9psh9rqvbqbRHYcrjClAWGj8ncbOcXMCRTjgTlGLZnZbFOg3biYrGidfw0HClZGagRYRVh0PBVneUAacNIUFsxbI1e/g/vlhHQ5JVoy4zLWoYIFVNLPro6Hb5z4uw9B9FinHKoWDAtK74sUbCpXt33wvsHXuD0QgCxwr3AGh8wwFJZgiFG5i29ygHD7p3+T/Zlb5zk7LuMf/bREwYyQvQMh46OjfsvjOXzhEBQcHAzrWm0l4dswxmNAi60lG4d3hm2e9jRWLysFfGTGFFA5g1LXl6CPj7hDV238LHkyWW/up+c7zQAm9Kwaug8BXg9TA65Ffrv4hyB5H3sBw5A4ZsRloFRtjhgB8LBknvY6ZyTN7f65ZldLLkt5OBwHfI8RJRvCsgKzCa0lmjzvCY+9+HysWlYO/ftQUUjhg4Td02a7iz573Q2KUXaVxo1OSlQRVRIhHCQnnfq0NO/9/yBNQBsk5cN4ifmgz9zF44T/n8nD2GybRXaQQ/3K7A8mKCRe/GE6Eoi+l6YX3hW+a8T4ddW7Mr+AUUjjg4Xe8+I+w375pAi9deTU3Y4c7cqsnaP+djKyAjQSBdhnluiBM+0Q/52/T/KAWkxWi1YQFmcstiQEVPJA2g+X0nkPsOBAIrn5v32UO6MXJx7foclJlMUkreDx86xe4NsxKkFVrlJNCCp0BCbLCX+ODPw62Ni68ixs1x2gUBhaK5namSXaEHF1RJgI8Sll6wTyW0eVj5Ae/TbaqPbaVhyUVFrn0HxvUgWc+TRy7Ehg/cbld4CkFagq3a1b05Syz6+ORuhPsgBRZpXCQQDYk4/1f9+Uly+7gpWtOVxUWcJQAp9yVLw53NuCOCJbtElYw8L/Ba6bO9y/j/FvyCQuE8Ca8WX51dPOsqbTL4NkgVVwRltynSkZqQyTIijmGwtXQeiWrx32hW796Sob5k5IpskrhYADYs4b2HFv4Ri+yffmPyPKp19NABnWJinuit9mUTpsB2zsuK7KjnHYb8Ql1HfSuytG7Arh+rBajzQrsu3skO/v6Gv2Iyx4V3NkRVJCrWJu6WXKCHf91TEWo4XVqTtHtO8+9aaoM85SSmmBP4aAA2DN+rt3mQuSLec9e62z84g4SysYA2tmGgRLgIsD/VL6qJ0ic9Rj9T+3Kyev80DaRt80ICxQL+gXSuvhioR5/42cst98HMRGo1GEcC/TSamZF1E6w45yVElxBMwvv0c/+4/SioktqH5WmkMKBDrRlOHCk4MBvlvnkyTfR0pVXp+laiFMVRg+d09YFU1yNm9R2nJjS/fCpeo8Rsxljsm22lSPRLi4lCGeowy94mejhOXIuSxIunrQcUGR8H4nhflegmMUkveAf4Vu+eBVXzSbICklTRk4hhQMUdWyZg2eVYT7/vat5yZofhZjZPUqC+D27zklW3v+yATJVW6EcecmT9MhLSr3QtvGuEG1KWD5hSNLQJ9zxJUnLe8/SMndorslas/0MzlnhzZQ7oBJ1GUnv8lTk9q+exLB7771XliFFVikc6PDJCkyZiorF72bbb954nrth9i8D1O0ZFUBWhONYsFMSlnwqKEzmqpESmt3nQ/2Ya2fhWou29K4Qbe5hobIB8slF6IJHptHs3v9V7Cj8hbvPNJ9U5D2MuAquYFeDa2l24Z/qPg28//77UxPsKRwswEXY0rMKrXr3bGfR5CeoFsw3qC7A2LHbbpcRUdtAoaowcSfRzwI//vg5vJLggbZEew0J5dYRrHDEeqIH37ZyBs8nVo38xj0O7fxo+4X3hBH4yjbV/2/vS+CsKK71a+nuu83GDDDDDDCsArKpoBgFEVzQp88l+ekjJuZnjImJW9Soz2f0aUyeSfzH+E/ec33G+HzGGBC3aBQliigaEFRwQxZZBmbYZmfuvb1U1Tunui8O44AgzMy9c/uDnu7bXb1UnXO+Oqe6ukqZ8fWkeNBPopc98qQ+FrwN1AlDhMhxgD5jAzu2WRU7D3/9e96Kp35LI4mEBBrQZAXWECTNKvg0yjzLa6SpgiHvmwMnzGOMrUP7hMOH3JnocsaOHXP1e6RsxH8RJZNwM4aNUX7QuG9kGtiZ9Ch4Vp/yPpXXx4+99hXGDrOR9jCJnzJEiNwF6jIaN5IVvg1M3XfK1WLz8msiEauvZEBWSAlZS1aBDSrJHBLxiFXwmHXBPS/qfYBDTVaILiMs9H6wYsAxs8TI6fN5vxHPCMd2LAIExHR/h70CvTAkK7+B3VjJCvv/JvKjRU+1/9ymKwojRIjuhLr1Vt2RUtvKh88NTt1/+lWyft3344Y3KE2CMDBLyUoDp9WjhJpuG2Mlg59jxUNfpLS0GW0U8xSkOqTo0sIIag4gLsXd1fMnuXN/eD8V3pGKmZqdOxMGupjayxQeg3QfkkS/+xPXLr1HHwvJKkQvQWDUsILQ6YV/G5Le/unF3vrF1yYiZixJo5JIiKaymKzQSPEFgB6JQXp10WlXftuYeSNO2+VintDug6SHFF0aEuJDByQjrVGnLTVHn/qYtArW4bhZlH2xb5YmKxzPyrOZ4tZaVjzgrnZklamNQrIKkdPQJBU4C/b8Ow5LNdb8q1q74KfMjMWSJCqIEFlNVhqMSSZsQoS3wzziX+7l3s4lmqzmzNEvDoJUhxzdUihIWkg0gGjq14ffKZ22HwH7GDiUMTpTmtF0JoGvkKzMxHpeUnVt5LKFz8N52BDZZYwdIkR3Ae0AVqjLurJ2n/7xic6mpdfLHWtm0UihVn8dYHSTXX5VwGMKrjwuKHdYtOjF6Jn3XMjGTG3VxwJb1wm7AF3e6I7ADASkkzbGn/8oi/d9JkawqwPXgvHHYMfxrCAMNGJrNVlNueBlSI9khWlCrypETgP1H1ZozJqsUn8467v2qpd/LhtrTjIiMQ4UpbtXZz1ZKQyEGItyF9iDLyVHnn9Xd5EVotsKJyAsHSImH/3WuWTr+78w0vVjXKNQUGBr/bkNNT7EMDB65WIcIiZDVjnTZpVrzxui6xHoBKiEHyHI1q3lqYfP+aZKNl1M3OR4g0iiR10QArwrTJHdwM/s4irJU0bROtZvxG9jl/ztXrRtfagb9L5bPCwECgwypidNjJ9942us+tj/8iRtJJ6DE59Cbs2V2MAeu+qtRyBNTpNVZjtEfiPQA1AJrfuG/PvtY9NPfPcHqrnuZ5bTPB4PAlkJPepCDmgMtjEreNakS9KstPqx6Ow5TwWHMI/dYqfdRlgIyJRQ6lZGSyY02q0tT/CqyU8TuyUFBbFGlQ7+ffsG9iB9LpGVXoJnZ8G+EHmKQP7a8wAlpu78Xxxjf7bkp9HapbdzIoscHpMQUeAQMVk5nlVHaLLCrNhJxSvHP0VLhs2hBQVbIZ/ohBySwQ32B91uVChIJCLMqPrw6SH2a3fdygoH/NW6aO5fYX8a9udUA3vmeWFtwdIXtpOwu9k/qhU2/HQoz4C6jWuQu99e9cQlV8oNb/+AtNaNU9ESf9ZAtINsfxMYADtx42w8SglBo6WfGFUjL4h8+8kP9LHAnnXCbkCPFRhmFFY89YczqqKjpzewqf+qG+5yCaiYu5Vy3tUzxZoFtzNGGo1jL/6VdcK1izNpcJ1JF6L3AmSNFRQasJa1rP3wcPuxC24Q6eaZRMlKRrHHNAta1nOErPA/5SSiHGo7dm3kyNmXGuf+Dl+I6WHIAd1aGfcoYbXPbE9k/mCAygnPqz1B94lLZjk1y6617PpTHWUIxc1FvP9hT0Zn/Ph5OvyUTUF6Xda5lMcQ+4dAtqi/fsN68+Yy9/mbzhCb/nGe8pyZhvLiHhi9wklOs2gK+S8FshXjIkFTvM3j21n54f8Zu/Sl30A+MRLqEX3uUZbPCBo3c8WQM4JC4DOnnrlmhlr72g2W03Ca40EWQDFjEBUmzb4bWFHVX6SU82KXLfgQ2E3PdhsSV+9BR1lKpSLuH885TNi7zlTp1m/FW9eNTdM4EdQKpuHKwlFC9wEMBU3lMleRJCkc8Fj86iW3gB5v70kdzqkCzAaAsDI1JFfL/jg+tfDu35vppuM9qYjkEQgFQCkpV6bXyj34xYqr3qGHnfJLj4q3E2f8vx0gZD2SBazDjrA5jMBocUGjZeSFy4rSRv8pctX8a0jz5lNNZRPHLBFECTDrHPKqAmAjO6wkc9u46jf6MWPGDXdFxp35PuTbgP2QqZ6pcEPCOgCAsHSbFRKO895T48UrtzwqU83jKOUMwkB/RFSdDuSNU/bDhp4oQzguH3LcXD7k+N9ZJ9+4NHMtXAPCRvkcQ0Z2qAu4lu/+aaTz8d+u8z59ZbbBSJFnxCXB5iohQF9yz8bAs9JkxZP1XFVNeon0G/0f8fPvfTOj/36qnkFIWPuJ9sJy5v/seG/FnP+vko0TCTNNFPBeP+QG0QMfUeWmk9SM1bDy0X+lX7/vj9G+Qz7WafyaGokOw+LQ68pSdCYnCPernT9f9C2xduFspUQ16EIREBSKHKUO/76oE9kODANxAlTsH8lKh+BQ5FfEL372DX0Mw9oerlxzrkB7Au3JKvXEJbNkzTvXs1T9SZJgQ6o/9PPelBNEDMpNCZcO44wTV7Gd1LCWsJKBf1fn3PNMbMDo9UFSvE/GIHpUKUJ8jkAm6E3trkykUpX2A7POFM21pxIvNcVU7kApwKFiVqALudVWlQGSFUYJ+NWJpMY6OvSE6+NjrnqeTp7cpSMwHAhCwtoHsEaBFS6aRFJPXnGy2rD4Gsuu/yfHk+AzW/rjbTis0+8VcFiPAQbXi8gUcJskbqJ/LYkknmXRklfVyFnLYjOu2RCkztxXIySv7kf78kdkZKCWzKmw3/vDJKG8GaRl27mG3TCME0HSLKErpUyTQC7Cb7NSxCSCesT4jJYMuid+5aLf6mNBeWSDLu4hmBB7AmuVYJOpRf95lL30oTsNu3G6K/wGdlDQA+qljG1blBkSpE4NL8kipI2k4oO30H4j56jSYfNE8641BRfe1wiKgTUaygY2/e8vs0FZejsy5RyUvTZQgEFe+LdC124e4bVsPU01bLww1rpxpKAmsVkc7BxCKOmB95G7tqSZinBlKod53KpjhRUPx65afLM+lkVkhQgJay8AQSEZoQvM1Kq/HZ5+7oZHVarpCBxlUXHrgMmqPXwFAUVnEGm6beB7pYk0i7bz4dOeNsee8SAtmvIxHTpU9/oPTkE5hY3zXYjAMFGmWMa6rNVrtxr2kBkj6bInLnLXLvoXq21LtWskiDLiOGodJsOhkXLahnzPikomXQ50bbPSob+OXL7wTmDgtowNZJPehYTVCVBQICS/gf3Vu6d4yx66TyUbx+kGdqCXQ/eaGqJDrfn4lQa4bZ6Tgps384ET36SjTv9LZPrV8+E5cBwejUCBECF5HQIEJKVlmZE3Avab3tIHTnCW/flCte2T6ZCknzKsGGMGfiOKDVRwTu4XP2RfEUYVDu2k7BZCKyfeEj3j5w+z6qm1kM+s7HoTElYHIClklNf9y+WnuDVv3KTaGk7EDqFf1sD+VRDUcLCBH214eppvm5htQIobFTc/pAMmvhn/xu9eoUVVq4JTNFChYIXPgXFM1ilWtgLKDcsMy+4L5ZZKpYaRZ66cITe/c4JMNkyk3BxiErcYqxSBL1gYyB/i+kMp/56C1juoJ7HNyk2nJK04/Nds/Bn/HZt+/fqgjLImDGyPnC/4Q4VASCAjX4ndud8/1d247GozXX+6A84P9rOCROgKdUmZBX238C/l0qZR6hKbRoiIla4jZvxtIr13WMWEldGZN6+i5UO3BqdpZJ4dN/F3NipaT6J9+XQsGylVmffiTaPd1a+NAxueTIV7nEw1jkmoNppWYM4sghUKOsJdJvvuRoasotSjtuO10oL+f45+45472LDjN+rjWepdIXqFAA4FcAbp2267DTep++ovpnjvPnm75TSe5L8NPPAG9q8KTVzYr4tx2PI4jn9vEZckjRKH9al+mxaUz+d26m3PjNZEp/+wngw5sTljhJmasT3ykbzalwPmH3+3L4eGdeuKo2/fUgJlO0jS+NHSbjpF7Vw/PWZviwtwvhweBx/MEjjBApBUt8i9u6DJCnJlUfCsXLeVRIueid34yY3AUBgGYrlhWWWtxx4SFgAEpUMEWAz1wXNj0i/e9DC1myeh/ORBNrAfDOCB4D9+4A/qJGzGvSS4BIJ4VlELGzD+DTrwyOdpou+ixg2bNlakWh3ygwfwkwl8q5gJFxF51d4VGF0m/5h3LA9OHryUkQHETPcZXcHSzjSxYfGZavsnJxh2Q3+oJIg040SyqMAaQ58GASBs9Cr4+sQkkrCy2yQrrnwoet17PwvIKusa2DtD3hMWCgqE5Dewv3n/ZG/x7/+gUk1jDn0D+8FBK5uu+VClBJNu2iWe4/JoUQPtM3QlHfa1V9mR33zdHDB+BaRwg9M0OhgxKmSvaPfqkC/EF75xwzRq26px3oo507zPXp8pt66arLx0GeWmpXjEBE8Wz8aygDN7H0ll4HtWTDHpMOUmCRsw7g51+r8/GB920sZcIStEXhNWe7Jyn7lmhrN6we0q2XAcxbdB+nMbLJ/skaGvdHoLTEzCw4ORMUo8RdOwcyc87A7KI5t46eAP1Yhp75OpN6yMRCJrOlPEdsaeQSbNF9p5ehLBcyJwndnG59vrc4JLVe28+fsJ5LNFR8gtKydIL11NGO1PCSvjRBVAAuLpSzAMv/2TsHR7qT1gD3YoSGoqF2oy5pDS4T/nI2f+KTbrlvWZ8s0FskL0SgF9GUAy4BXrdg3tZaQe/95pqnb5j410/WmuwGAgy6cIzzTQo/iUBGp1qaE8YgCDuSRCBI9ul2Z0A6F8PRXuBhYtWEeqp9REDj+1ho44rRby3RhcqlMEStxZ3jtV6gNR9nYE1B57K+cvJU8gpyKy/tUBYuWLg7y6dwfKtobh8JRD4cQhRLpDudNaaSmHCCQp/abXwrd9+sN0PVlpDnf43B8gWaFHbkChgIZsZX0GPRg58zf3syFH1+njWdzA3hl6tbA6g7Zy3U7hw33h5mnepy/cZKUbZgUN7FrAweGsB+QEvQTMFmYKaMwDFXWIoVzCIReCxYhtFu0gxQNW8UjhJ0Bwa4Sd3EClVyvKhrYkBh3VSqpn7iJVY5KguXrMri8Dkk6GSDrW0J0RUuYYov25iI7n7w1ATBHavCmeWvF8Adu0rFA0ri3gZnyAiCSGgLs5kqRax5BUwyhuN1ZZso1IIYC8TZBnlEiGb3jxH9ZGeP/80Huo1aBMBeiDwLfc61lBxePRH791BxRAMih3lEVONQ3kheDaAwSFZITGYZD3545NvXL7/cxungIRVre+Dewq+GEjKKH2wOCvxI9ZHUJFinAlgNs4SbO4ZIUVm1hR1RpaPOBTVVCyhhjxz6hkm836z7a3NG1Lea4QpaPHClJYKUnfMZK29Jdk0iRUbrzuPj2fjqS1t7QZo9HL8uVszfbFLFrisYGttYzUrGEtjjCMwpJovHxUX2FYlV6qZSjZtWMkaa4dpXZtHSl31Q+NyjZTCYfgh+ggP6IMC7ZNeD4iFHagkhLC/jzU84weeClOjchntLjq3vhVi+/SxwIb2JcMsxV5JUgQlG6z0oby/tyJqZdve1Qmmw+nnHMFtXAueVb7Cx0+Yi3KQDnRjJE/IJ9KuIoIV+Ia3A6Jw/cyK5EkkcQOEi/dyuJlW0hhxWbab3gtjRVDKDF0h+wzpMEs6t9MIiW74ErYA9+B8vT0jQ4AKAewFIjNSNy2mwpZc0MRbfi0j2qt6S/TqXLWsKFSNtYMVKmGStKyrULZLRVKpONKjy8Fj08NRk0TtjjDmWd0/rBhCrbg4uAo5h9B7QYUbBDyKp6q56p87AesdOSt0QsffVofbtdum4vIG8G2F5Tz/E9P8D5+9k7Z1jiZcoNnYwP7oQTq8B6ixpAYf0qwc1gzMHC0cgRExVg5u/DXgXQ2hFsOsholhksZg/3KgbPTLFHWBiFHCo6ngP/TuB8CbEULKhxWWO6pSEJSYVPZtN1UrXUmMAlTzACWUVG4W5R4TkKmm+JUqhj8tiB0McAjMgnjkJZacM0IPJIFZGRCaMswB/jVOISGcCvgLN9HgOdvly989D0yml/QlRPj0lQ2F65NWMW4l2Qk8R+xibctCYaI0WWDnK9PyEHkhXBRUBkh6Qb2uuVXs2T9LIG+BcXKHgvCF2Y+ADIM/9G0A8XFnKOfoj+TQ76S/oLbEGAhmelFf+oLe6CoBDOJiz16iPKAYPClG1QGUNCGKYCY4GQDaAXYT7ocyAnDbGAZimsDrgKshCXv+kwEQCKSQKBISrgHLM9fGDITrD83Mn+tjS+/Cao99JtAKIoESbE2wZK8dNg8XjXuQevr976pj6tboSBvy8kwsD16vbCDWkUv3nPXTXfXvnZdJL3zdHt3Azv2s8ppGR4yBOEjlJRWalhwG4/gTviJxJ/ZI/2uXv4PvQkr2JAQIUrkLrQf+I39nIDc8NIaeBlcwzGgLNiGe+EODFn9C8Fv3OGnwnvib0ge3CVER2AZUignCwIIR6jtqnjAM+Y//fzeyKjTVujjc+Zwct55OdHP6svQq5Ug41kBGPnghSPTL998N0vVT8NX3L2hgb0noEkN4VPX5wawm5FQpfAYLLuJZ/ehz/UNnSN93EdISF8NSFbI8ExCvODZ21nlEfdEfjj/AdD7naD3PTphRFegVyvJbsL64/RoOknuF3UfncsMo0hGil3i2kZoJCFyFkBBEC7j946MuEnFCis+tUZOu844554FoPM4ySno94G/EMl29Lq3Yp3htg0nOmTg5J+xgZP+pHi0KZ7ebhIc+VPH/SFC5BYUYYJwQ8RkGwevyjEGHTVH9h8y2zjnsgxZYUWcs28C94W88jDks1cMdbatO1c0110Yt7ceoYcPydFJLkPkH3R7H2OSC5dHuUPaaOE6Vjr0f3nZ4Ccj5z30kU7jkxWE2L0nDGyPvDFSkJ7fqqJUiTP3+2d4617/jvK8EwzlRvXgbJxL/alGnpF4iNyAjgaAjHCsNMkslzC+hJWNfDzyg789xRjbFhAV8FRu9Vw/UOQPYaFAFy7kdMYMHdfbG98Y6829/N9VW/1U0IZy3R8LazAAvr/CdYgQPY2MTmJfOSlwJElvJ030W2JOOP9X1qyfLtZpemHj+t6Qd4YJwsV2O6yJsMc7d5++4gr3079faiS3j/GsIql7TisB+hGSVoiehX4jy7nArjeGu4s5xKgzj5x9rzXqG79jY6a25otX1R550ejeHoFwZUBcyoiy+80pl35XVE99EPYR02lET4soxqE6w0gyRIjuBeqdblhnprScZoMIh4nSYU9HTrhqthVjd9PRx+OMNrpCzSeyQuStF9FO4LCpOFnwq+r0mldmEuF+j9WvORaHaknTmESXHHxxnr8lFaLbgNWjrigVtWSamcohqaIhK4iReIwVDX4h8p1HcWwzr73u4jqfkPdmCMJnmVoKti37yctPFzVLzlapplMt6VRJHJKYRfE7FaCu7Bh9NEQvBGX4VRIxpI36CDoXqyfcXECrJjwbO/OXL9I+Q5swWW/qtf5VEPoNAL/GmguKcr7uuwK/K1P3nXKRrF97LpXeSEZ5sT6gx53CQvNruBAhDhaZRnUciNHA0WOF10YNaw3rU/1y9Eev3gfEtEEf9okKe0LnVQjYEaHhtQN6W7DCGs5/k7j88Qnqo2cvE6tfnS0ZL6BmlOL8hDgQHDpcmCZEiK8KYCogH10JUuW2KSqlzasmPseP+vZ91pSLFuk0vk7mXVvV3hAaXSfIKInG8gcL3ZamI7zVC26QWz86OapsK80LFGHY4dRF4grDxBAHBPCqJFR8+m10RLZRx5WEVU583ag66jd8+ElvPflxS/N54E1BUrTPvA3/OkNIWJ3ADxF1raYVBX6b6YfOqhaR+HTaWDObttSeHPFaic0LiNQTrIL+ScnC0gyxL0A8p4mKSo/H5C7i0AiRifJltN+o/2FOeqF58bx1jDE9THVHHQzhIzSxfaCj0kilEt68SyeJmndPFsKbSZJNx0WJTV1wyAQHjwuLMw8mNgix/9B9qfzhqgmTrn7z57EIUbHS5Yqbr7GCfn+PXvLC26A0zX76MATcF0LD2g8ESgQ65I9YihMiOAtuP00sf+I84tpHwp4hBpVxT+ILaZxxB4tV9+YKyzdPAUrg6wEwFiWC4sDynsL5Iul6QtkH5oRvzLPOuvNF0Cn/7V9IVPuF0KAOAB2JCz0we+l/n6OW//k7Ytsn0yA0LCBmIgKlit99ocpC0rCM8w0+WWnCwjUjThJHO9zFSqres46a/Qg/8fq5oBi2Tot9AAEZnQqxb4TG9BUQEBcuGAYqsn1bwlt27zHe5qWXiC3Lz+HSiSkjSqQRl6CJ2MbFaFCDhui90G1URA+5DfSTZsxpI8JMOHzQUX81hn/tf/jYcxbSvk+0EXIbJg/0B08L26n2FyFhfUWgdwUr0DXfhZerV0fSS2+roE7qMGpE/1ntWHV2NLV1sOc6xOUJIvGtIrpd+jvFsNx7C3Q/KhxJgTJChc0jIqnHvk9ZpfW8cvwzoBlPqaJBH0cm/WQbGzx4jwZ1REhWB4bQcA4Ce1O89Lt/GinfefwIlayfQpWYqpINk6OqjQtJiYszD3MDQ0acdQHndghlkGP4vCEdhAcVEHjUxKIeSfNCoiLFKyg33yAm/0f06Avep8dc/nFGNzL6EpLUV0doLIcAGW8LtzMeFwL293Weu2GGWP3SDOk647HXPJFeucVwsgBIQA2IB/w3SBgdwAVCeWQpQEjw34/q9WCP0iMW/PRwAldm4Pjp62ik6CM6+OiF0TN/+RpL9N2sEwPgWKY5IAz/DhKhgRxiBMqp2yfak5ez6Z1jxII7zhV1K2eSdMtwxYw4M6wYJgUNxnARhKHZC9jvc88tRM8CQz6sSLRXBYKBXQwlJqWTJsJLsUjBRlo+dhE/+nvzzAlnv5mReVCJYYP6HnoQ4uAQGkYXIVBYJC5c7x5craX23X7WmsUnkPVvnCc2L5spU019OWNUGXGimAmhBhFwMpgGhIuhfHoUfkdPPd8fSMWh1E1RKRzFrIIWNmDCQjbixHnmsd98lSUGb9HpP5c5Iuyh3gUIDaKLESgxAvTXr2nlprdiyX88UGxKq5IakeNE/dpZsv6zqXG3ocQTkggjSgR2LqQcAkes28O3jN0B/y0fOLnYsCgl5zJNuEgTA/ykpFHWRsuGLmF9B7/EkulFhmHV0MPOaSKT/jmFxARA+WiCComq6xASVjchQ1wdlVk2N5e5838yyKv7aAQzYhPAWiaTXXVHmU5zuUEc4gqcZdmC6trCaZ38xnrfA4NLhfI7GGQICsoRBcSZdAmXNjGBsxSPkJRR0kgSZe8BEy2DYl9hlFWvNmZeX8MqJmzzr+AjkK2+SkhWXYtQ4bsZ7ZR7jwZ6hFSqVCy6+wjx/rwJom3nOEg5AhINokJURYgdwYZePT08zpisZ01Gb0CzF1wX/QJ97RCdAFgESwhWUERIKxSidAkRnxKEgxg44yRNLFeZkTpIU8MJW6dipR+ZY05ZaZx88/twwtbgUhogx4zHG5JUNyJU8B5EQF5a8dGCcJ0BkFeMfPLiROejZ6eKug+OJk1bRkthl1HGE5TyBGPMBJIiEhJqKaKbgGaj3YUM9KH2O/ICmpzaZ1vTCe6CssLZKBmjODO+kMpTUiaJEq1Q/k20qHw1q5q8nE84+y1j9Bnvwj79fV8GIK/MTOFh+1QPIe+UOZsR1Nq4fOHNkkw2VDvvPX60qnlnKtn+6TGiftNo4qYSYDWccpNSw6KEmVRShj6Yfy424aMDkEeeF7qcsIL8Q5aRlXT2JThRLvCSI5VwFQWWIpFEihUOWMP6j1lGB09ZLEed+Ha0/9h17YkoqFCQpPQ1Q5LqeYSElaVo531hyAF+lGIbFj5iVTe/YZIdO+Ju+egqYcTG05a6o0hTzZGyZcvhll1fxtwUEehIYB8vhp1UTbBejh0dwYjhomBy+tr4th68DTDnnNMByB7kBzOAjd2wA4kJJ8LCjrhEAGW7hEoHR0cANgem4RHimCXNrLhyFS0Z9J4qLn9PenxFLLm9pkHYu5LDz3IHfe18O1POcEUsE13ueL8Q2YOQsLIYAWlhuAibaD971vBgXUX2wvtLxabX+/Bd2/qRSLSasOgw5SZHULttmLJbqrnTWmaRFCGeCyEQuh4MyIxjFwq9Rk7EzqvaWNGR0Ayggabub+nIEo/5Pw81yWkCQmTCWZ3P3bfAtidY4QKPqbQDSSEXhAogJmyDIrAgzRgG8UiUODzRTGMlm0i8z2eK8rXMs9dSJ7WRFhRtswYd39R89AWNxcWDmzqWJyJT5ojOjofoWewWTojsRmBIGXkhwXRmbKZSqQpv8SNVcvPSSlW/vlKmmqoIZZVwal9wQcqkEH2JcEuJdItjzGVMeRAq4aTXsCBzABXgrXCNXSThqsgYsPYdD7wp8od/84NRH/+qGX70ryT8O+A+OIBkhPcCksJxq/U3ehSeCb3HlDQU4VYL4WYjYXwnlMdOILJ6OLeWW4kttKy6jg6ZUWuOO2uzKqmog/P16AjtsT9lGiK7kBFWiBwDGFsmdMHlC21e7QFEVO7VfTBIrnm1Wm79uJo01gyULbUDiNPcn7hOIZUyArRkARtYwAomXNKilBlwZWAFYAeKLpl/P+ANsGpkM4DPObu1CFbB1hcR0FDmrw9sBEeOxEfUVwPXSQFrIXPhVy9KugoWuLeLXcthnwNEalNu7CLRwu2soGIrKR60hZeP2mgOn7GBDD22BoipFi/dGYIywwWfQnuVuD9E7mCvChYi99CBxNAg93jz2BFAZAlI2E9tXlnh1K+uZM6uAWrbRxXKTleo1u1lcte2EiCoYiXcIpVsikEIZsFFgdgIxJOeASQCp4PtY4gIB/R6b4CHw1T+NvzjOF8t9+BkD3jKJ6J4aZoAGTFuNatYaRMpqtgJHtU23nfUNlVQVksLK2vN4dPq4ArbIW+79LX2go7khAuc498/RI6CkP8DFhCy0zHDjkEAAAAASUVORK5CYII="/>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Shape 391"/>
          <p:cNvSpPr txBox="1"/>
          <p:nvPr/>
        </p:nvSpPr>
        <p:spPr>
          <a:xfrm>
            <a:off x="2713844" y="4656135"/>
            <a:ext cx="3706652" cy="86177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5000"/>
              <a:buFont typeface="Arial"/>
              <a:buNone/>
              <a:tabLst/>
              <a:defRPr/>
            </a:pPr>
            <a:r>
              <a:rPr kumimoji="0" lang="en-US" sz="5000" b="1" i="0" u="none" strike="noStrike" kern="0" cap="none" spc="0" normalizeH="0" baseline="0" noProof="0" dirty="0">
                <a:ln>
                  <a:noFill/>
                </a:ln>
                <a:solidFill>
                  <a:srgbClr val="4D4D4F"/>
                </a:solidFill>
                <a:effectLst/>
                <a:uLnTx/>
                <a:uFillTx/>
                <a:latin typeface="Futura Std Book" panose="020B0802020204020204" pitchFamily="34" charset="0"/>
                <a:sym typeface="Arial"/>
              </a:rPr>
              <a:t>Thank you</a:t>
            </a:r>
            <a:endParaRPr kumimoji="0" sz="1400" b="0" i="0" u="none" strike="noStrike" kern="0" cap="none" spc="0" normalizeH="0" baseline="0" noProof="0" dirty="0">
              <a:ln>
                <a:noFill/>
              </a:ln>
              <a:solidFill>
                <a:srgbClr val="000000"/>
              </a:solidFill>
              <a:effectLst/>
              <a:uLnTx/>
              <a:uFillTx/>
              <a:latin typeface="Futura Std Book" panose="020B0802020204020204" pitchFamily="34" charset="0"/>
              <a:sym typeface="Arial"/>
            </a:endParaRPr>
          </a:p>
        </p:txBody>
      </p:sp>
      <p:pic>
        <p:nvPicPr>
          <p:cNvPr id="10" name="Shape 392"/>
          <p:cNvPicPr preferRelativeResize="0"/>
          <p:nvPr/>
        </p:nvPicPr>
        <p:blipFill rotWithShape="1">
          <a:blip r:embed="rId4" cstate="print">
            <a:alphaModFix/>
          </a:blip>
          <a:srcRect/>
          <a:stretch/>
        </p:blipFill>
        <p:spPr>
          <a:xfrm>
            <a:off x="3225778" y="1273448"/>
            <a:ext cx="2692444" cy="2692444"/>
          </a:xfrm>
          <a:prstGeom prst="rect">
            <a:avLst/>
          </a:prstGeom>
          <a:noFill/>
          <a:ln>
            <a:noFill/>
          </a:ln>
        </p:spPr>
      </p:pic>
    </p:spTree>
    <p:extLst>
      <p:ext uri="{BB962C8B-B14F-4D97-AF65-F5344CB8AC3E}">
        <p14:creationId xmlns:p14="http://schemas.microsoft.com/office/powerpoint/2010/main" val="2836376734"/>
      </p:ext>
    </p:extLst>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5013</TotalTime>
  <Words>2326</Words>
  <Application>Microsoft Office PowerPoint</Application>
  <PresentationFormat>On-screen Show (4:3)</PresentationFormat>
  <Paragraphs>247</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Open Sans</vt:lpstr>
      <vt:lpstr>Courier New</vt:lpstr>
      <vt:lpstr>Calibri</vt:lpstr>
      <vt:lpstr>Carme</vt:lpstr>
      <vt:lpstr>Open Sans SemiBold</vt:lpstr>
      <vt:lpstr>Futura Std Book</vt:lpstr>
      <vt:lpstr>Futura Std Bold</vt:lpstr>
      <vt:lpstr>Wingdings</vt:lpstr>
      <vt:lpstr>Arial</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EDUCATION &amp;  ENGAGEMENT STRATEGIES</dc:title>
  <dc:creator>Veka, Clay</dc:creator>
  <cp:lastModifiedBy>McClymont, Keelan</cp:lastModifiedBy>
  <cp:revision>270</cp:revision>
  <cp:lastPrinted>2019-06-13T18:39:26Z</cp:lastPrinted>
  <dcterms:modified xsi:type="dcterms:W3CDTF">2019-07-05T19:08:39Z</dcterms:modified>
</cp:coreProperties>
</file>