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37" r:id="rId3"/>
    <p:sldId id="423" r:id="rId4"/>
    <p:sldId id="447" r:id="rId5"/>
    <p:sldId id="445" r:id="rId6"/>
    <p:sldId id="446" r:id="rId7"/>
    <p:sldId id="428" r:id="rId8"/>
    <p:sldId id="440" r:id="rId9"/>
    <p:sldId id="430" r:id="rId10"/>
    <p:sldId id="429" r:id="rId11"/>
    <p:sldId id="441" r:id="rId12"/>
    <p:sldId id="365" r:id="rId13"/>
    <p:sldId id="432" r:id="rId14"/>
    <p:sldId id="444" r:id="rId1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, Troels" initials="AT" lastIdx="7" clrIdx="0">
    <p:extLst>
      <p:ext uri="{19B8F6BF-5375-455C-9EA6-DF929625EA0E}">
        <p15:presenceInfo xmlns:p15="http://schemas.microsoft.com/office/powerpoint/2012/main" userId="S-1-5-21-8915387-863377300-1318725885-12332" providerId="AD"/>
      </p:ext>
    </p:extLst>
  </p:cmAuthor>
  <p:cmAuthor id="2" name="Reed, Andy" initials="RA" lastIdx="13" clrIdx="1">
    <p:extLst>
      <p:ext uri="{19B8F6BF-5375-455C-9EA6-DF929625EA0E}">
        <p15:presenceInfo xmlns:p15="http://schemas.microsoft.com/office/powerpoint/2012/main" userId="S-1-5-21-8915387-863377300-1318725885-7413" providerId="AD"/>
      </p:ext>
    </p:extLst>
  </p:cmAuthor>
  <p:cmAuthor id="3" name="Mangan, Anne" initials="MA" lastIdx="2" clrIdx="2">
    <p:extLst>
      <p:ext uri="{19B8F6BF-5375-455C-9EA6-DF929625EA0E}">
        <p15:presenceInfo xmlns:p15="http://schemas.microsoft.com/office/powerpoint/2012/main" userId="S::mangana@prosperportland.us::e78fb674-6d67-4ce7-b23d-32805c7893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4E5"/>
    <a:srgbClr val="EBA900"/>
    <a:srgbClr val="4D4D50"/>
    <a:srgbClr val="6ABF4B"/>
    <a:srgbClr val="373A36"/>
    <a:srgbClr val="F2F0F0"/>
    <a:srgbClr val="E74F3D"/>
    <a:srgbClr val="B14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83794" autoAdjust="0"/>
  </p:normalViewPr>
  <p:slideViewPr>
    <p:cSldViewPr>
      <p:cViewPr varScale="1">
        <p:scale>
          <a:sx n="80" d="100"/>
          <a:sy n="80" d="100"/>
        </p:scale>
        <p:origin x="1212" y="84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5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Type</c:v>
                </c:pt>
              </c:strCache>
            </c:strRef>
          </c:tx>
          <c:spPr>
            <a:solidFill>
              <a:srgbClr val="6ABF4B"/>
            </a:solidFill>
          </c:spPr>
          <c:dPt>
            <c:idx val="0"/>
            <c:bubble3D val="0"/>
            <c:spPr>
              <a:solidFill>
                <a:srgbClr val="6ABF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C3-514B-B1F8-AB8957C0A3C0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15-9A40-9FC9-FFBFA1F48C55}"/>
              </c:ext>
            </c:extLst>
          </c:dPt>
          <c:dPt>
            <c:idx val="2"/>
            <c:bubble3D val="0"/>
            <c:spPr>
              <a:solidFill>
                <a:srgbClr val="6ABF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C3-514B-B1F8-AB8957C0A3C0}"/>
              </c:ext>
            </c:extLst>
          </c:dPt>
          <c:dPt>
            <c:idx val="3"/>
            <c:bubble3D val="0"/>
            <c:spPr>
              <a:solidFill>
                <a:srgbClr val="6ABF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4C3-514B-B1F8-AB8957C0A3C0}"/>
              </c:ext>
            </c:extLst>
          </c:dPt>
          <c:cat>
            <c:strRef>
              <c:f>Sheet1!$A$2:$A$5</c:f>
              <c:strCache>
                <c:ptCount val="2"/>
                <c:pt idx="0">
                  <c:v>Small biz</c:v>
                </c:pt>
                <c:pt idx="1">
                  <c:v>Large biz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5-9A40-9FC9-FFBFA1F48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6"/>
        <c:holeSize val="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18DC97-D5D3-4738-9196-396B13803D96}" type="datetimeFigureOut">
              <a:rPr lang="en-US" smtClean="0"/>
              <a:t>06/26/2019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E55FCB-45AE-4CF0-B701-BDBB20A9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65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80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84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7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02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20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10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91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59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13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65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58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95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65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5FCB-45AE-4CF0-B701-BDBB20A9B7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5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3F4-4D75-4A58-8B98-6305228838C4}" type="datetimeFigureOut">
              <a:rPr lang="en-US" smtClean="0"/>
              <a:t>06/26/2019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D36-7372-49F0-BFA3-05A4F322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9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3F4-4D75-4A58-8B98-6305228838C4}" type="datetimeFigureOut">
              <a:rPr lang="en-US" smtClean="0"/>
              <a:t>06/26/2019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D36-7372-49F0-BFA3-05A4F322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9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3F4-4D75-4A58-8B98-6305228838C4}" type="datetimeFigureOut">
              <a:rPr lang="en-US" smtClean="0"/>
              <a:t>06/26/2019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D36-7372-49F0-BFA3-05A4F322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7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3F4-4D75-4A58-8B98-6305228838C4}" type="datetimeFigureOut">
              <a:rPr lang="en-US" smtClean="0"/>
              <a:t>06/26/2019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D36-7372-49F0-BFA3-05A4F322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9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3F4-4D75-4A58-8B98-6305228838C4}" type="datetimeFigureOut">
              <a:rPr lang="en-US" smtClean="0"/>
              <a:t>06/26/2019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D36-7372-49F0-BFA3-05A4F322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3F4-4D75-4A58-8B98-6305228838C4}" type="datetimeFigureOut">
              <a:rPr lang="en-US" smtClean="0"/>
              <a:t>06/26/2019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D36-7372-49F0-BFA3-05A4F322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0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3F4-4D75-4A58-8B98-6305228838C4}" type="datetimeFigureOut">
              <a:rPr lang="en-US" smtClean="0"/>
              <a:t>06/26/2019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D36-7372-49F0-BFA3-05A4F322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1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3F4-4D75-4A58-8B98-6305228838C4}" type="datetimeFigureOut">
              <a:rPr lang="en-US" smtClean="0"/>
              <a:t>06/26/2019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D36-7372-49F0-BFA3-05A4F322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9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3F4-4D75-4A58-8B98-6305228838C4}" type="datetimeFigureOut">
              <a:rPr lang="en-US" smtClean="0"/>
              <a:t>06/26/2019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D36-7372-49F0-BFA3-05A4F322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7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3F4-4D75-4A58-8B98-6305228838C4}" type="datetimeFigureOut">
              <a:rPr lang="en-US" smtClean="0"/>
              <a:t>06/26/2019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D36-7372-49F0-BFA3-05A4F322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3F4-4D75-4A58-8B98-6305228838C4}" type="datetimeFigureOut">
              <a:rPr lang="en-US" smtClean="0"/>
              <a:t>06/26/2019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D36-7372-49F0-BFA3-05A4F322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9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7C3F4-4D75-4A58-8B98-6305228838C4}" type="datetimeFigureOut">
              <a:rPr lang="en-US" smtClean="0"/>
              <a:t>06/26/2019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18D36-7372-49F0-BFA3-05A4F322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1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084195" y="0"/>
            <a:ext cx="6059805" cy="51435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7798" y="1586384"/>
            <a:ext cx="5715658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Franklin Gothic Demi" panose="020B0603020102020204" pitchFamily="34" charset="0"/>
              </a:rPr>
              <a:t>Portland Enterprise Zone Program </a:t>
            </a:r>
          </a:p>
          <a:p>
            <a:r>
              <a:rPr lang="en-US" sz="2400" dirty="0">
                <a:solidFill>
                  <a:schemeClr val="bg1"/>
                </a:solidFill>
                <a:latin typeface="Franklin Gothic Demi"/>
              </a:rPr>
              <a:t>10-Year Electronic Commerce Overlay Designation</a:t>
            </a:r>
            <a:endParaRPr lang="en-US" sz="2800" dirty="0">
              <a:solidFill>
                <a:schemeClr val="bg1"/>
              </a:solidFill>
              <a:latin typeface="Franklin Gothic Dem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0677" y="2735737"/>
            <a:ext cx="4144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July 1, 2019</a:t>
            </a:r>
          </a:p>
          <a:p>
            <a:endParaRPr lang="en-US" sz="2000" dirty="0">
              <a:solidFill>
                <a:srgbClr val="373A36"/>
              </a:solidFill>
              <a:highlight>
                <a:srgbClr val="FFFF00"/>
              </a:highlight>
              <a:latin typeface="Franklin Gothic Demi Cond" panose="020B07060304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9"/>
          <a:stretch/>
        </p:blipFill>
        <p:spPr>
          <a:xfrm>
            <a:off x="368603" y="2740635"/>
            <a:ext cx="2493182" cy="2096841"/>
          </a:xfrm>
          <a:prstGeom prst="rect">
            <a:avLst/>
          </a:prstGeom>
        </p:spPr>
      </p:pic>
      <p:pic>
        <p:nvPicPr>
          <p:cNvPr id="1026" name="Picture 2" descr="Current City Seal">
            <a:extLst>
              <a:ext uri="{FF2B5EF4-FFF2-40B4-BE49-F238E27FC236}">
                <a16:creationId xmlns:a16="http://schemas.microsoft.com/office/drawing/2014/main" id="{B7D68057-8E28-4894-ABAE-335324EAA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07" y="390370"/>
            <a:ext cx="20859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9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9144000" cy="8001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349" y="226925"/>
            <a:ext cx="889321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Medium Cond"/>
              </a:rPr>
              <a:t>Impact | </a:t>
            </a:r>
            <a:r>
              <a:rPr lang="en-US" sz="2800" dirty="0">
                <a:solidFill>
                  <a:schemeClr val="bg1"/>
                </a:solidFill>
                <a:latin typeface="Franklin Gothic Medium Cond"/>
              </a:rPr>
              <a:t>Electronic Commerce jobs, wages &amp; compensation </a:t>
            </a:r>
            <a:endParaRPr lang="en-US" sz="2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05C92D-AF19-6F46-A881-71A64C9BE7FF}"/>
              </a:ext>
            </a:extLst>
          </p:cNvPr>
          <p:cNvSpPr txBox="1"/>
          <p:nvPr/>
        </p:nvSpPr>
        <p:spPr>
          <a:xfrm>
            <a:off x="-1" y="3133774"/>
            <a:ext cx="4571979" cy="70725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2017 NEW JOBS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(from baseline)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D00BA19-A13F-554E-AFB5-1A0B9A0690AA}"/>
              </a:ext>
            </a:extLst>
          </p:cNvPr>
          <p:cNvGrpSpPr/>
          <p:nvPr/>
        </p:nvGrpSpPr>
        <p:grpSpPr>
          <a:xfrm>
            <a:off x="4571980" y="1214626"/>
            <a:ext cx="4503592" cy="3521873"/>
            <a:chOff x="4163644" y="1330088"/>
            <a:chExt cx="4309691" cy="284345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0744A29-0A82-0B47-A494-819C6A4FDDDC}"/>
                </a:ext>
              </a:extLst>
            </p:cNvPr>
            <p:cNvGrpSpPr/>
            <p:nvPr/>
          </p:nvGrpSpPr>
          <p:grpSpPr>
            <a:xfrm>
              <a:off x="4163644" y="1330088"/>
              <a:ext cx="4309691" cy="2843458"/>
              <a:chOff x="2443806" y="1197117"/>
              <a:chExt cx="4309691" cy="2843458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F10F89-F9CD-E74A-B9F9-1D7F19DF8F54}"/>
                  </a:ext>
                </a:extLst>
              </p:cNvPr>
              <p:cNvSpPr txBox="1"/>
              <p:nvPr/>
            </p:nvSpPr>
            <p:spPr>
              <a:xfrm>
                <a:off x="2443806" y="3590981"/>
                <a:ext cx="3234858" cy="44959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ranklin Gothic Medium Cond" panose="020B0606030402020204" pitchFamily="34" charset="0"/>
                  </a:rPr>
                  <a:t>2017 AVERAGE </a:t>
                </a:r>
              </a:p>
              <a:p>
                <a:pPr algn="ctr"/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ranklin Gothic Medium Cond" panose="020B0606030402020204" pitchFamily="34" charset="0"/>
                  </a:rPr>
                  <a:t>TOTAL COMPENSATION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7778F97-BF07-8E42-B550-0F49CA19C1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2607" y="1423706"/>
                <a:ext cx="381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E692735-3B0E-FC40-9975-42F6499F4C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1462" y="2600483"/>
                <a:ext cx="381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D8CEE39-640A-1C4B-9108-7BFD32D54A5E}"/>
                  </a:ext>
                </a:extLst>
              </p:cNvPr>
              <p:cNvSpPr/>
              <p:nvPr/>
            </p:nvSpPr>
            <p:spPr>
              <a:xfrm>
                <a:off x="5678663" y="2387644"/>
                <a:ext cx="1074834" cy="456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ranklin Gothic Medium Cond" panose="020B0606030402020204" pitchFamily="34" charset="0"/>
                  </a:rPr>
                  <a:t>Benefits</a:t>
                </a:r>
                <a:endParaRPr lang="en-US" sz="240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91EB417-D34F-484C-8F94-1F996C8A005B}"/>
                  </a:ext>
                </a:extLst>
              </p:cNvPr>
              <p:cNvSpPr/>
              <p:nvPr/>
            </p:nvSpPr>
            <p:spPr>
              <a:xfrm>
                <a:off x="5757284" y="1197117"/>
                <a:ext cx="887196" cy="456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ranklin Gothic Medium Cond" panose="020B0606030402020204" pitchFamily="34" charset="0"/>
                  </a:rPr>
                  <a:t>Wages</a:t>
                </a:r>
                <a:endParaRPr lang="en-US" sz="2400" dirty="0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C2E1DFF-4F5F-C146-8AAC-F4F4000CD10F}"/>
                </a:ext>
              </a:extLst>
            </p:cNvPr>
            <p:cNvSpPr txBox="1"/>
            <p:nvPr/>
          </p:nvSpPr>
          <p:spPr>
            <a:xfrm>
              <a:off x="6449579" y="2767198"/>
              <a:ext cx="702221" cy="320566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$30.86</a:t>
              </a: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FE4A1F6-FC50-F847-9C90-3CBE12233DD8}"/>
              </a:ext>
            </a:extLst>
          </p:cNvPr>
          <p:cNvCxnSpPr>
            <a:cxnSpLocks/>
          </p:cNvCxnSpPr>
          <p:nvPr/>
        </p:nvCxnSpPr>
        <p:spPr>
          <a:xfrm>
            <a:off x="4572000" y="811700"/>
            <a:ext cx="0" cy="43203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3900D3F-CA57-41EB-BA74-741037080ED6}"/>
              </a:ext>
            </a:extLst>
          </p:cNvPr>
          <p:cNvSpPr/>
          <p:nvPr/>
        </p:nvSpPr>
        <p:spPr>
          <a:xfrm>
            <a:off x="0" y="1986252"/>
            <a:ext cx="4571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EBA900"/>
                </a:solidFill>
                <a:latin typeface="Franklin Gothic Demi" panose="020B0603020102020204" pitchFamily="34" charset="0"/>
              </a:rPr>
              <a:t>362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D5E5C0-DF7D-46A0-9870-B75AA30E7BAD}"/>
              </a:ext>
            </a:extLst>
          </p:cNvPr>
          <p:cNvSpPr/>
          <p:nvPr/>
        </p:nvSpPr>
        <p:spPr>
          <a:xfrm>
            <a:off x="4941516" y="2499205"/>
            <a:ext cx="24952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BA900"/>
                </a:solidFill>
                <a:latin typeface="Franklin Gothic Demi" panose="020B0603020102020204" pitchFamily="34" charset="0"/>
              </a:rPr>
              <a:t>$17.10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C14D9D-BAFF-4BE0-81F2-925A2072786D}"/>
              </a:ext>
            </a:extLst>
          </p:cNvPr>
          <p:cNvSpPr/>
          <p:nvPr/>
        </p:nvSpPr>
        <p:spPr>
          <a:xfrm>
            <a:off x="4830757" y="1091949"/>
            <a:ext cx="25568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BA900"/>
                </a:solidFill>
                <a:latin typeface="Franklin Gothic Demi" panose="020B0603020102020204" pitchFamily="34" charset="0"/>
              </a:rPr>
              <a:t>$43.16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B7455EE-1E25-4EE1-BCF0-9910C108EC6E}"/>
              </a:ext>
            </a:extLst>
          </p:cNvPr>
          <p:cNvSpPr/>
          <p:nvPr/>
        </p:nvSpPr>
        <p:spPr>
          <a:xfrm>
            <a:off x="4970091" y="3348640"/>
            <a:ext cx="2495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EBA900"/>
                </a:solidFill>
                <a:latin typeface="Franklin Gothic Demi" panose="020B0603020102020204" pitchFamily="34" charset="0"/>
              </a:rPr>
              <a:t>$60.26</a:t>
            </a:r>
          </a:p>
        </p:txBody>
      </p:sp>
      <p:sp>
        <p:nvSpPr>
          <p:cNvPr id="5" name="Plus Sign 4">
            <a:extLst>
              <a:ext uri="{FF2B5EF4-FFF2-40B4-BE49-F238E27FC236}">
                <a16:creationId xmlns:a16="http://schemas.microsoft.com/office/drawing/2014/main" id="{82057672-3CF7-4AD6-8447-5416BF5E8E56}"/>
              </a:ext>
            </a:extLst>
          </p:cNvPr>
          <p:cNvSpPr/>
          <p:nvPr/>
        </p:nvSpPr>
        <p:spPr>
          <a:xfrm>
            <a:off x="6021447" y="2033648"/>
            <a:ext cx="335402" cy="362293"/>
          </a:xfrm>
          <a:prstGeom prst="mathPlus">
            <a:avLst/>
          </a:prstGeom>
          <a:solidFill>
            <a:srgbClr val="EBA900"/>
          </a:solidFill>
          <a:ln>
            <a:solidFill>
              <a:srgbClr val="EB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EEEA0D3-8A79-4776-A3CC-16FA316E4B16}"/>
              </a:ext>
            </a:extLst>
          </p:cNvPr>
          <p:cNvCxnSpPr>
            <a:cxnSpLocks/>
          </p:cNvCxnSpPr>
          <p:nvPr/>
        </p:nvCxnSpPr>
        <p:spPr>
          <a:xfrm>
            <a:off x="5276380" y="3391661"/>
            <a:ext cx="1962620" cy="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154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9144000" cy="8001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2269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Economic Development Value Proposition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46E43-572D-E441-9C25-98BFE66896E6}"/>
              </a:ext>
            </a:extLst>
          </p:cNvPr>
          <p:cNvSpPr txBox="1"/>
          <p:nvPr/>
        </p:nvSpPr>
        <p:spPr>
          <a:xfrm>
            <a:off x="784035" y="1124275"/>
            <a:ext cx="8274323" cy="45720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4 year average forgone Property Tax Revenue: $64,000 City General Fund (Total= $ 257,195)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D33157B-A7E3-3F45-BE00-DEC2AB1D00B5}"/>
              </a:ext>
            </a:extLst>
          </p:cNvPr>
          <p:cNvGrpSpPr/>
          <p:nvPr/>
        </p:nvGrpSpPr>
        <p:grpSpPr>
          <a:xfrm>
            <a:off x="228600" y="1070525"/>
            <a:ext cx="489757" cy="457200"/>
            <a:chOff x="457200" y="1537275"/>
            <a:chExt cx="626416" cy="58477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8C2F1B6-65BC-D041-9828-D49916AB867B}"/>
                </a:ext>
              </a:extLst>
            </p:cNvPr>
            <p:cNvSpPr/>
            <p:nvPr/>
          </p:nvSpPr>
          <p:spPr>
            <a:xfrm>
              <a:off x="457200" y="1537275"/>
              <a:ext cx="626416" cy="584775"/>
            </a:xfrm>
            <a:prstGeom prst="ellipse">
              <a:avLst/>
            </a:prstGeom>
            <a:solidFill>
              <a:srgbClr val="3CB4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 descr="Piggy Bank">
              <a:extLst>
                <a:ext uri="{FF2B5EF4-FFF2-40B4-BE49-F238E27FC236}">
                  <a16:creationId xmlns:a16="http://schemas.microsoft.com/office/drawing/2014/main" id="{C704FEDA-E843-874B-9219-1A5947409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1204" y="1600459"/>
              <a:ext cx="458405" cy="458405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455E8DF-7F77-4946-ABFD-296C705E280F}"/>
              </a:ext>
            </a:extLst>
          </p:cNvPr>
          <p:cNvSpPr txBox="1"/>
          <p:nvPr/>
        </p:nvSpPr>
        <p:spPr>
          <a:xfrm>
            <a:off x="294278" y="1809750"/>
            <a:ext cx="8686799" cy="34796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In return for forgone revenue, over 4 years: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15D807-C00C-504C-964D-8A768AA27657}"/>
              </a:ext>
            </a:extLst>
          </p:cNvPr>
          <p:cNvSpPr txBox="1"/>
          <p:nvPr/>
        </p:nvSpPr>
        <p:spPr>
          <a:xfrm>
            <a:off x="740120" y="2293942"/>
            <a:ext cx="18016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BA900"/>
                </a:solidFill>
                <a:latin typeface="Franklin Gothic Demi" panose="020B0603020102020204" pitchFamily="34" charset="0"/>
              </a:rPr>
              <a:t>$710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 Cost Per Job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CF790A-7CF6-8842-86A6-920394055F66}"/>
              </a:ext>
            </a:extLst>
          </p:cNvPr>
          <p:cNvCxnSpPr>
            <a:cxnSpLocks/>
          </p:cNvCxnSpPr>
          <p:nvPr/>
        </p:nvCxnSpPr>
        <p:spPr>
          <a:xfrm>
            <a:off x="381000" y="2237688"/>
            <a:ext cx="8534400" cy="2926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8ADFB16-7693-9347-9E00-2390AC2B4AA3}"/>
              </a:ext>
            </a:extLst>
          </p:cNvPr>
          <p:cNvSpPr txBox="1"/>
          <p:nvPr/>
        </p:nvSpPr>
        <p:spPr>
          <a:xfrm>
            <a:off x="6703434" y="2290284"/>
            <a:ext cx="18581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BA900"/>
                </a:solidFill>
                <a:latin typeface="Franklin Gothic Demi" panose="020B0603020102020204" pitchFamily="34" charset="0"/>
              </a:rPr>
              <a:t>2.2%</a:t>
            </a:r>
            <a:b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City Business Tax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on applicable revenue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6CCAB6-5EB7-CC4A-A1AD-C02AFB805FE1}"/>
              </a:ext>
            </a:extLst>
          </p:cNvPr>
          <p:cNvSpPr txBox="1"/>
          <p:nvPr/>
        </p:nvSpPr>
        <p:spPr>
          <a:xfrm>
            <a:off x="3401796" y="2247898"/>
            <a:ext cx="2543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BA900"/>
                </a:solidFill>
                <a:latin typeface="Franklin Gothic Demi" panose="020B0603020102020204" pitchFamily="34" charset="0"/>
              </a:rPr>
              <a:t>$129,000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Workforce Training &amp; Business Development Fund </a:t>
            </a:r>
          </a:p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293A0D-A6A6-E64F-9BE6-F5742E8FB705}"/>
              </a:ext>
            </a:extLst>
          </p:cNvPr>
          <p:cNvCxnSpPr>
            <a:cxnSpLocks/>
          </p:cNvCxnSpPr>
          <p:nvPr/>
        </p:nvCxnSpPr>
        <p:spPr>
          <a:xfrm>
            <a:off x="2971800" y="2259633"/>
            <a:ext cx="0" cy="15386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936DB1-EED6-4C46-9185-89C7ACA8EDB6}"/>
              </a:ext>
            </a:extLst>
          </p:cNvPr>
          <p:cNvCxnSpPr>
            <a:cxnSpLocks/>
          </p:cNvCxnSpPr>
          <p:nvPr/>
        </p:nvCxnSpPr>
        <p:spPr>
          <a:xfrm>
            <a:off x="6324600" y="2252318"/>
            <a:ext cx="0" cy="1553262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9BB3166-A589-7C4B-89C4-C21FE7A6B0AB}"/>
              </a:ext>
            </a:extLst>
          </p:cNvPr>
          <p:cNvSpPr/>
          <p:nvPr/>
        </p:nvSpPr>
        <p:spPr>
          <a:xfrm>
            <a:off x="378249" y="4270244"/>
            <a:ext cx="8830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Estimated ‘payback’ of forgone revenue = </a:t>
            </a:r>
            <a:r>
              <a:rPr lang="en-US" dirty="0">
                <a:solidFill>
                  <a:srgbClr val="EBA900"/>
                </a:solidFill>
                <a:latin typeface="Franklin Gothic Medium Cond" panose="020B0606030402020204" pitchFamily="34" charset="0"/>
              </a:rPr>
              <a:t>5 years after abatement expires</a:t>
            </a:r>
          </a:p>
        </p:txBody>
      </p:sp>
    </p:spTree>
    <p:extLst>
      <p:ext uri="{BB962C8B-B14F-4D97-AF65-F5344CB8AC3E}">
        <p14:creationId xmlns:p14="http://schemas.microsoft.com/office/powerpoint/2010/main" val="2453374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9144000" cy="8001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0999" y="226925"/>
            <a:ext cx="850851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 Cond"/>
              </a:rPr>
              <a:t>Oregon Electronic Commerce Statute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09C120-598F-BD41-823D-DB658F8623C9}"/>
              </a:ext>
            </a:extLst>
          </p:cNvPr>
          <p:cNvSpPr txBox="1"/>
          <p:nvPr/>
        </p:nvSpPr>
        <p:spPr>
          <a:xfrm>
            <a:off x="457200" y="1955218"/>
            <a:ext cx="2735045" cy="2336141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t">
            <a:no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/>
              </a:rPr>
              <a:t>Electronic Commerce overlays allowed by law, currently Portland and Medford have expired Enterprise Zones (as of June 30) that also released Electronic Commerce overlays to be picked up by a jurisdiction on July 1, 2019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7C56CD-97BF-8D4B-89CA-1BEE8B653627}"/>
              </a:ext>
            </a:extLst>
          </p:cNvPr>
          <p:cNvSpPr txBox="1"/>
          <p:nvPr/>
        </p:nvSpPr>
        <p:spPr>
          <a:xfrm>
            <a:off x="3323777" y="1952419"/>
            <a:ext cx="2617197" cy="1521877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/>
              </a:rPr>
              <a:t>Enterprise Zones across the state; nearly every medium/ large city in Oregon has an Enterprise Zone 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4CBDCE-FA6C-9649-AEA3-E7F014EFA3AA}"/>
              </a:ext>
            </a:extLst>
          </p:cNvPr>
          <p:cNvSpPr txBox="1"/>
          <p:nvPr/>
        </p:nvSpPr>
        <p:spPr>
          <a:xfrm>
            <a:off x="6324600" y="1949622"/>
            <a:ext cx="2514600" cy="1457530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/>
              </a:rPr>
              <a:t>Allows for projects that engage predominantly in Electronic Commerce transactions via the internet that otherwise would not qualify for the Enterprise Zone program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B84515-D6C6-9A4A-A4D0-364F1D4DE3DC}"/>
              </a:ext>
            </a:extLst>
          </p:cNvPr>
          <p:cNvSpPr/>
          <p:nvPr/>
        </p:nvSpPr>
        <p:spPr>
          <a:xfrm>
            <a:off x="457200" y="1323425"/>
            <a:ext cx="790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EBA900"/>
                </a:solidFill>
                <a:latin typeface="Franklin Gothic Demi" panose="020B0603020102020204" pitchFamily="34" charset="0"/>
              </a:rPr>
              <a:t>15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A7AE43-1B0E-5A42-B2F0-0A366A0ED633}"/>
              </a:ext>
            </a:extLst>
          </p:cNvPr>
          <p:cNvSpPr/>
          <p:nvPr/>
        </p:nvSpPr>
        <p:spPr>
          <a:xfrm>
            <a:off x="3247458" y="1327673"/>
            <a:ext cx="1088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EBA900"/>
                </a:solidFill>
                <a:latin typeface="Franklin Gothic Demi" panose="020B0603020102020204" pitchFamily="34" charset="0"/>
              </a:rPr>
              <a:t>70+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2523A5-A035-7D4F-B1EE-E46F83BB0CF1}"/>
              </a:ext>
            </a:extLst>
          </p:cNvPr>
          <p:cNvSpPr/>
          <p:nvPr/>
        </p:nvSpPr>
        <p:spPr>
          <a:xfrm>
            <a:off x="6277423" y="1319133"/>
            <a:ext cx="2779735" cy="70788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sz="4000" b="1" dirty="0">
                <a:solidFill>
                  <a:srgbClr val="EBA900"/>
                </a:solidFill>
                <a:latin typeface="Franklin Gothic Demi"/>
              </a:rPr>
              <a:t>10-</a:t>
            </a:r>
            <a:r>
              <a:rPr lang="en-US" sz="2800" b="1" dirty="0">
                <a:solidFill>
                  <a:srgbClr val="EBA900"/>
                </a:solidFill>
                <a:latin typeface="Franklin Gothic Demi"/>
              </a:rPr>
              <a:t>year overlay</a:t>
            </a:r>
            <a:endParaRPr lang="en-US" sz="4000" b="1" dirty="0">
              <a:solidFill>
                <a:srgbClr val="EBA900"/>
              </a:solidFill>
              <a:latin typeface="Franklin Gothic Demi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376A9B-6CA9-7C47-AA87-059B22319912}"/>
              </a:ext>
            </a:extLst>
          </p:cNvPr>
          <p:cNvCxnSpPr/>
          <p:nvPr/>
        </p:nvCxnSpPr>
        <p:spPr>
          <a:xfrm>
            <a:off x="457200" y="4629150"/>
            <a:ext cx="8077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4B4DE8C-1F29-8F42-8C9D-B617E30D2E06}"/>
              </a:ext>
            </a:extLst>
          </p:cNvPr>
          <p:cNvCxnSpPr>
            <a:cxnSpLocks/>
          </p:cNvCxnSpPr>
          <p:nvPr/>
        </p:nvCxnSpPr>
        <p:spPr>
          <a:xfrm>
            <a:off x="3188898" y="1316890"/>
            <a:ext cx="0" cy="331001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CEB9EE-CDA1-9C40-B00C-43948A465D3C}"/>
              </a:ext>
            </a:extLst>
          </p:cNvPr>
          <p:cNvCxnSpPr>
            <a:cxnSpLocks/>
          </p:cNvCxnSpPr>
          <p:nvPr/>
        </p:nvCxnSpPr>
        <p:spPr>
          <a:xfrm flipH="1">
            <a:off x="5940974" y="1327673"/>
            <a:ext cx="78826" cy="330147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932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9144000" cy="8001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26925"/>
            <a:ext cx="67056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 Cond"/>
              </a:rPr>
              <a:t>10-Year E-Commerce Designation </a:t>
            </a:r>
            <a:endParaRPr lang="en-US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BEF6EE-DEAD-E848-B584-1C87DFEE6E90}"/>
              </a:ext>
            </a:extLst>
          </p:cNvPr>
          <p:cNvSpPr txBox="1"/>
          <p:nvPr/>
        </p:nvSpPr>
        <p:spPr>
          <a:xfrm>
            <a:off x="609600" y="971549"/>
            <a:ext cx="8305800" cy="3945025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t">
            <a:no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The Zone Sponsor (City of Portland) must:</a:t>
            </a:r>
          </a:p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Have completed a new designation for the Portland Enterprise Zone (completed on May 1, 2019)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Franklin Gothic Medium Cond"/>
              </a:rPr>
              <a:t>Notify Business Oregon </a:t>
            </a:r>
            <a:r>
              <a:rPr lang="en-US" sz="2000" u="sng" dirty="0">
                <a:solidFill>
                  <a:schemeClr val="bg1">
                    <a:lumMod val="50000"/>
                  </a:schemeClr>
                </a:solidFill>
                <a:latin typeface="Franklin Gothic Medium Cond"/>
              </a:rPr>
              <a:t>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Franklin Gothic Medium Cond"/>
              </a:rPr>
              <a:t> Monday, July 1, 2019 of its intent to pass a resolution to designate an Electronic Commerce overlay (completed this morning)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Franklin Gothic Medium Cond"/>
              </a:rPr>
              <a:t>Adopt a resolution </a:t>
            </a:r>
            <a:r>
              <a:rPr lang="en-US" sz="2000" u="sng" dirty="0">
                <a:solidFill>
                  <a:schemeClr val="bg1">
                    <a:lumMod val="50000"/>
                  </a:schemeClr>
                </a:solidFill>
                <a:latin typeface="Franklin Gothic Medium Cond"/>
              </a:rPr>
              <a:t>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Franklin Gothic Medium Cond"/>
              </a:rPr>
              <a:t> Monday, July 1, 2019 to potentially designate an Electronic Commerce overlay (first-come first-serve, starting 7/1) 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Send resolution to Business Oregon no earlier than August 1, 2019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</a:br>
            <a:endParaRPr lang="en-US" sz="2000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755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9144000" cy="8001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26925"/>
            <a:ext cx="67056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 Cond"/>
              </a:rPr>
              <a:t>Portland City Council Request </a:t>
            </a:r>
            <a:endParaRPr lang="en-US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BEF6EE-DEAD-E848-B584-1C87DFEE6E90}"/>
              </a:ext>
            </a:extLst>
          </p:cNvPr>
          <p:cNvSpPr txBox="1"/>
          <p:nvPr/>
        </p:nvSpPr>
        <p:spPr>
          <a:xfrm>
            <a:off x="0" y="971549"/>
            <a:ext cx="9144000" cy="297180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noAutofit/>
          </a:bodyPr>
          <a:lstStyle/>
          <a:p>
            <a:pPr algn="ctr"/>
            <a:endParaRPr lang="en-US" sz="2000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pPr algn="ctr"/>
            <a:endParaRPr lang="en-US" sz="2000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pPr algn="ctr"/>
            <a:endParaRPr lang="en-US" sz="2000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pPr algn="ctr"/>
            <a:endParaRPr lang="en-US" sz="2000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Designate the newly re-authorized Portland Enterprise Zone </a:t>
            </a:r>
          </a:p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for Electronic Commerce (Resolution)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10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7D8FC1-20E9-A846-8935-C476591A07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9" t="2611" r="19671" b="46512"/>
          <a:stretch/>
        </p:blipFill>
        <p:spPr>
          <a:xfrm>
            <a:off x="145237" y="-19050"/>
            <a:ext cx="5269938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V="1">
            <a:off x="0" y="0"/>
            <a:ext cx="9144000" cy="8001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78799"/>
            <a:ext cx="67056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Summary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0839" y="1123950"/>
            <a:ext cx="7934961" cy="216982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Review Portland Enterprise Zone Program and Electronic Commerce Use (2008-2019)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Electronic Commerce Activity Impact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/>
              </a:rPr>
              <a:t>Enterprise Zone State Statute Overview 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/>
              </a:rPr>
              <a:t>City Council Request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A74DCA-D812-CF47-91B8-D2A09E532D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9"/>
          <a:stretch/>
        </p:blipFill>
        <p:spPr>
          <a:xfrm>
            <a:off x="7391400" y="3428691"/>
            <a:ext cx="1607363" cy="13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D2E11DB-CD84-AD4E-AAC8-92427B985F51}"/>
              </a:ext>
            </a:extLst>
          </p:cNvPr>
          <p:cNvSpPr/>
          <p:nvPr/>
        </p:nvSpPr>
        <p:spPr>
          <a:xfrm>
            <a:off x="-29441" y="4546441"/>
            <a:ext cx="9154391" cy="666750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0" y="0"/>
            <a:ext cx="9144000" cy="8001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269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Adaptation and Evolution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BB372B-EDF0-B348-975B-872FC3EE22E9}"/>
              </a:ext>
            </a:extLst>
          </p:cNvPr>
          <p:cNvSpPr/>
          <p:nvPr/>
        </p:nvSpPr>
        <p:spPr>
          <a:xfrm>
            <a:off x="326464" y="4614716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2008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5602FE-126E-1845-A71B-201ED6BBE0A6}"/>
              </a:ext>
            </a:extLst>
          </p:cNvPr>
          <p:cNvSpPr/>
          <p:nvPr/>
        </p:nvSpPr>
        <p:spPr>
          <a:xfrm>
            <a:off x="1506054" y="4625459"/>
            <a:ext cx="6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2012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740B38-21A2-F541-BB40-B701E8E8BF7A}"/>
              </a:ext>
            </a:extLst>
          </p:cNvPr>
          <p:cNvSpPr/>
          <p:nvPr/>
        </p:nvSpPr>
        <p:spPr>
          <a:xfrm>
            <a:off x="3213493" y="4626537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2015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7DD1EC-6705-0742-B550-D4BF2A1B2636}"/>
              </a:ext>
            </a:extLst>
          </p:cNvPr>
          <p:cNvSpPr/>
          <p:nvPr/>
        </p:nvSpPr>
        <p:spPr>
          <a:xfrm>
            <a:off x="4411054" y="4622274"/>
            <a:ext cx="639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2017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D965BD-71C1-3041-A3E0-DC87CE9E202A}"/>
              </a:ext>
            </a:extLst>
          </p:cNvPr>
          <p:cNvSpPr/>
          <p:nvPr/>
        </p:nvSpPr>
        <p:spPr>
          <a:xfrm>
            <a:off x="5677791" y="4625594"/>
            <a:ext cx="652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2018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4D6C48-63AB-1142-9AD9-F4377BA49F01}"/>
              </a:ext>
            </a:extLst>
          </p:cNvPr>
          <p:cNvSpPr/>
          <p:nvPr/>
        </p:nvSpPr>
        <p:spPr>
          <a:xfrm>
            <a:off x="6459098" y="4614716"/>
            <a:ext cx="650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2019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072104-3F3B-A742-A960-03E71C9DB2EC}"/>
              </a:ext>
            </a:extLst>
          </p:cNvPr>
          <p:cNvSpPr/>
          <p:nvPr/>
        </p:nvSpPr>
        <p:spPr>
          <a:xfrm>
            <a:off x="707464" y="1057132"/>
            <a:ext cx="24731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Portland Enterprise Zone established, 10-year </a:t>
            </a:r>
            <a:r>
              <a:rPr lang="en-US" sz="1600" dirty="0">
                <a:solidFill>
                  <a:srgbClr val="3CB4E5"/>
                </a:solidFill>
                <a:latin typeface="Franklin Gothic Medium Cond" panose="020B0606030402020204" pitchFamily="34" charset="0"/>
              </a:rPr>
              <a:t>designation with Electronic Commerce Overlay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B2020E-E51B-4449-96BA-CD0CDC27D9C2}"/>
              </a:ext>
            </a:extLst>
          </p:cNvPr>
          <p:cNvSpPr/>
          <p:nvPr/>
        </p:nvSpPr>
        <p:spPr>
          <a:xfrm>
            <a:off x="1930791" y="2498638"/>
            <a:ext cx="1545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East Portland 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Enterprise Zone established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E7DE4F-6FE5-7349-A7AE-C56C9D6C0089}"/>
              </a:ext>
            </a:extLst>
          </p:cNvPr>
          <p:cNvSpPr/>
          <p:nvPr/>
        </p:nvSpPr>
        <p:spPr>
          <a:xfrm>
            <a:off x="4308740" y="1109948"/>
            <a:ext cx="41938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603020102020204" pitchFamily="34" charset="0"/>
              </a:rPr>
              <a:t>Aligning Enterprise Zone with Strategic Plan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A8AA5C-5D81-9445-9D59-CC6102A0B32D}"/>
              </a:ext>
            </a:extLst>
          </p:cNvPr>
          <p:cNvSpPr/>
          <p:nvPr/>
        </p:nvSpPr>
        <p:spPr>
          <a:xfrm>
            <a:off x="3597466" y="1602158"/>
            <a:ext cx="3816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New Enterprise Zone policy established for Portland and East Portland Enterprise Zones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55B8EB-85EF-D342-9941-CCDDA9B87F1C}"/>
              </a:ext>
            </a:extLst>
          </p:cNvPr>
          <p:cNvSpPr/>
          <p:nvPr/>
        </p:nvSpPr>
        <p:spPr>
          <a:xfrm>
            <a:off x="4791599" y="2337589"/>
            <a:ext cx="2268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Policy updates w/ Public Benefit Agreements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94C1CF-67F1-994A-8253-7C764A4B2410}"/>
              </a:ext>
            </a:extLst>
          </p:cNvPr>
          <p:cNvSpPr/>
          <p:nvPr/>
        </p:nvSpPr>
        <p:spPr>
          <a:xfrm>
            <a:off x="4901972" y="3242951"/>
            <a:ext cx="1102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10+ Public Benefit Agreements signed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3233D1F-3974-834A-92D0-3A5EE7AE207F}"/>
              </a:ext>
            </a:extLst>
          </p:cNvPr>
          <p:cNvCxnSpPr>
            <a:cxnSpLocks/>
          </p:cNvCxnSpPr>
          <p:nvPr/>
        </p:nvCxnSpPr>
        <p:spPr>
          <a:xfrm>
            <a:off x="631264" y="1120140"/>
            <a:ext cx="0" cy="3356610"/>
          </a:xfrm>
          <a:prstGeom prst="line">
            <a:avLst/>
          </a:prstGeom>
          <a:ln w="12700">
            <a:solidFill>
              <a:srgbClr val="EBA9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446696-2066-2044-876D-9F671B83E40D}"/>
              </a:ext>
            </a:extLst>
          </p:cNvPr>
          <p:cNvCxnSpPr>
            <a:cxnSpLocks/>
          </p:cNvCxnSpPr>
          <p:nvPr/>
        </p:nvCxnSpPr>
        <p:spPr>
          <a:xfrm>
            <a:off x="1824237" y="2606857"/>
            <a:ext cx="16826" cy="1869893"/>
          </a:xfrm>
          <a:prstGeom prst="line">
            <a:avLst/>
          </a:prstGeom>
          <a:ln w="12700">
            <a:solidFill>
              <a:srgbClr val="EBA9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EBAABB7-4D17-7F4C-B169-636169B506C3}"/>
              </a:ext>
            </a:extLst>
          </p:cNvPr>
          <p:cNvCxnSpPr>
            <a:cxnSpLocks/>
          </p:cNvCxnSpPr>
          <p:nvPr/>
        </p:nvCxnSpPr>
        <p:spPr>
          <a:xfrm flipH="1">
            <a:off x="3551747" y="1485800"/>
            <a:ext cx="10176" cy="2982250"/>
          </a:xfrm>
          <a:prstGeom prst="line">
            <a:avLst/>
          </a:prstGeom>
          <a:ln w="12700">
            <a:solidFill>
              <a:srgbClr val="3CB4E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8A7C860-C16C-2A44-88AD-EFE42E05B18E}"/>
              </a:ext>
            </a:extLst>
          </p:cNvPr>
          <p:cNvCxnSpPr>
            <a:cxnSpLocks/>
          </p:cNvCxnSpPr>
          <p:nvPr/>
        </p:nvCxnSpPr>
        <p:spPr>
          <a:xfrm flipH="1">
            <a:off x="8803753" y="1477100"/>
            <a:ext cx="19295" cy="2999650"/>
          </a:xfrm>
          <a:prstGeom prst="line">
            <a:avLst/>
          </a:prstGeom>
          <a:ln w="12700">
            <a:solidFill>
              <a:srgbClr val="3CB4E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7307143-D909-0349-8FAD-C521352F40F9}"/>
              </a:ext>
            </a:extLst>
          </p:cNvPr>
          <p:cNvCxnSpPr>
            <a:cxnSpLocks/>
          </p:cNvCxnSpPr>
          <p:nvPr/>
        </p:nvCxnSpPr>
        <p:spPr>
          <a:xfrm flipV="1">
            <a:off x="3576523" y="1458586"/>
            <a:ext cx="5246525" cy="27214"/>
          </a:xfrm>
          <a:prstGeom prst="line">
            <a:avLst/>
          </a:prstGeom>
          <a:ln w="25400">
            <a:solidFill>
              <a:srgbClr val="3CB4E5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1C9FB4C-DD99-F74D-80DA-94CC7B7657EF}"/>
              </a:ext>
            </a:extLst>
          </p:cNvPr>
          <p:cNvCxnSpPr>
            <a:cxnSpLocks/>
          </p:cNvCxnSpPr>
          <p:nvPr/>
        </p:nvCxnSpPr>
        <p:spPr>
          <a:xfrm flipH="1">
            <a:off x="4740022" y="2382270"/>
            <a:ext cx="10176" cy="2094480"/>
          </a:xfrm>
          <a:prstGeom prst="line">
            <a:avLst/>
          </a:prstGeom>
          <a:ln w="12700">
            <a:solidFill>
              <a:srgbClr val="3CB4E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4A51754-37DE-F943-990F-DFA26EF9D603}"/>
              </a:ext>
            </a:extLst>
          </p:cNvPr>
          <p:cNvCxnSpPr>
            <a:cxnSpLocks/>
            <a:stCxn id="99" idx="0"/>
          </p:cNvCxnSpPr>
          <p:nvPr/>
        </p:nvCxnSpPr>
        <p:spPr>
          <a:xfrm flipH="1">
            <a:off x="6011469" y="3276763"/>
            <a:ext cx="1508" cy="1188387"/>
          </a:xfrm>
          <a:prstGeom prst="line">
            <a:avLst/>
          </a:prstGeom>
          <a:ln w="12700">
            <a:solidFill>
              <a:srgbClr val="3CB4E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8FE3B342-FB51-1E47-90A9-413A9F0B66FE}"/>
              </a:ext>
            </a:extLst>
          </p:cNvPr>
          <p:cNvSpPr/>
          <p:nvPr/>
        </p:nvSpPr>
        <p:spPr>
          <a:xfrm>
            <a:off x="6870221" y="2628448"/>
            <a:ext cx="2003369" cy="198515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Identified as key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Financial Sustainability Plan resource</a:t>
            </a:r>
          </a:p>
          <a:p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  <a:p>
            <a:r>
              <a:rPr lang="en-US" sz="1600" dirty="0">
                <a:solidFill>
                  <a:srgbClr val="3CB4E5"/>
                </a:solidFill>
                <a:latin typeface="Franklin Gothic Medium Cond"/>
              </a:rPr>
              <a:t>10-year Reauthorization completed &amp; </a:t>
            </a:r>
          </a:p>
          <a:p>
            <a:r>
              <a:rPr lang="en-US" sz="1600" dirty="0">
                <a:solidFill>
                  <a:srgbClr val="3CB4E5"/>
                </a:solidFill>
                <a:latin typeface="Franklin Gothic Medium Cond"/>
              </a:rPr>
              <a:t>Electronic Commerce Overlay request pending</a:t>
            </a:r>
            <a:endParaRPr lang="en-US" dirty="0">
              <a:latin typeface="Franklin Gothic Medium Cond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0BE4E22-72DB-2E47-A604-BC5395DADD1A}"/>
              </a:ext>
            </a:extLst>
          </p:cNvPr>
          <p:cNvCxnSpPr>
            <a:cxnSpLocks/>
            <a:stCxn id="100" idx="0"/>
          </p:cNvCxnSpPr>
          <p:nvPr/>
        </p:nvCxnSpPr>
        <p:spPr>
          <a:xfrm>
            <a:off x="6784896" y="2729693"/>
            <a:ext cx="0" cy="1735457"/>
          </a:xfrm>
          <a:prstGeom prst="line">
            <a:avLst/>
          </a:prstGeom>
          <a:ln w="12700">
            <a:solidFill>
              <a:srgbClr val="3CB4E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BD2B5D67-1553-9947-A1ED-ABE1500041B2}"/>
              </a:ext>
            </a:extLst>
          </p:cNvPr>
          <p:cNvSpPr/>
          <p:nvPr/>
        </p:nvSpPr>
        <p:spPr>
          <a:xfrm>
            <a:off x="595721" y="1108540"/>
            <a:ext cx="45719" cy="472610"/>
          </a:xfrm>
          <a:prstGeom prst="rect">
            <a:avLst/>
          </a:prstGeom>
          <a:solidFill>
            <a:srgbClr val="EB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6B7E521-9D6B-794A-9B23-D204FB29E571}"/>
              </a:ext>
            </a:extLst>
          </p:cNvPr>
          <p:cNvSpPr/>
          <p:nvPr/>
        </p:nvSpPr>
        <p:spPr>
          <a:xfrm>
            <a:off x="1789669" y="2580761"/>
            <a:ext cx="45719" cy="666750"/>
          </a:xfrm>
          <a:prstGeom prst="rect">
            <a:avLst/>
          </a:prstGeom>
          <a:solidFill>
            <a:srgbClr val="EB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FC66C4B-D6B5-EA41-B766-D23D3FC6748D}"/>
              </a:ext>
            </a:extLst>
          </p:cNvPr>
          <p:cNvSpPr/>
          <p:nvPr/>
        </p:nvSpPr>
        <p:spPr>
          <a:xfrm>
            <a:off x="3539063" y="1728463"/>
            <a:ext cx="45719" cy="300876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6BB6610-32DB-F744-964B-F9672709751A}"/>
              </a:ext>
            </a:extLst>
          </p:cNvPr>
          <p:cNvSpPr/>
          <p:nvPr/>
        </p:nvSpPr>
        <p:spPr>
          <a:xfrm>
            <a:off x="4708187" y="2372186"/>
            <a:ext cx="45719" cy="492423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2764036-60F4-C744-AC84-D11731C7B7D5}"/>
              </a:ext>
            </a:extLst>
          </p:cNvPr>
          <p:cNvSpPr/>
          <p:nvPr/>
        </p:nvSpPr>
        <p:spPr>
          <a:xfrm>
            <a:off x="5990117" y="3276763"/>
            <a:ext cx="45719" cy="694909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7473270-0367-AC4D-AE97-8BC49582241D}"/>
              </a:ext>
            </a:extLst>
          </p:cNvPr>
          <p:cNvSpPr/>
          <p:nvPr/>
        </p:nvSpPr>
        <p:spPr>
          <a:xfrm>
            <a:off x="6762036" y="2729693"/>
            <a:ext cx="45719" cy="492423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C442781-8E7A-9E48-929A-F1E6E66C78A2}"/>
              </a:ext>
            </a:extLst>
          </p:cNvPr>
          <p:cNvSpPr/>
          <p:nvPr/>
        </p:nvSpPr>
        <p:spPr>
          <a:xfrm>
            <a:off x="6765053" y="3615237"/>
            <a:ext cx="45719" cy="492423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8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9144000" cy="8001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269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Standard Enterprise Zone vs. Electronic Commerce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6D0B8F-9306-4DA3-BF98-7A17A2366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286287"/>
              </p:ext>
            </p:extLst>
          </p:nvPr>
        </p:nvGraphicFramePr>
        <p:xfrm>
          <a:off x="381000" y="895349"/>
          <a:ext cx="8382000" cy="405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249227088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1866007456"/>
                    </a:ext>
                  </a:extLst>
                </a:gridCol>
              </a:tblGrid>
              <a:tr h="3531031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Standard Enterprise Zone Program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Eligible businesses: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Medium Cond"/>
                        </a:rPr>
                        <a:t>Manufacturing, Assembly, Fabrication, Bulk Printing, Shipping, Storage, Recycling, Call Centers, and Headquarters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Medium Cond"/>
                        </a:rPr>
                        <a:t>Ineligible </a:t>
                      </a:r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Medium Cond"/>
                        </a:rPr>
                        <a:t>businesses: 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Medium Cond"/>
                        </a:rPr>
                        <a:t>Electronic commerce</a:t>
                      </a:r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Medium Cond"/>
                        </a:rPr>
                        <a:t>, tourism, retail, entertainment, childcare, financial services, property management, housing or construction, retail, health care, professional services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anklin Gothic Medium C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Electronic Commerce Overlay Designation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Additional eligible businesses: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Engaging predominantly in transactions via the internet;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Operations connected to the Electronic Commerce activity, which allows for otherwise ineligible activities such as administrative, technical, or other functions that are integral to the retail or commercial transactions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45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9144000" cy="8001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269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The Case for Including Electronic Commerce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409700-162D-6845-8674-9CC00DCDE59A}"/>
              </a:ext>
            </a:extLst>
          </p:cNvPr>
          <p:cNvSpPr/>
          <p:nvPr/>
        </p:nvSpPr>
        <p:spPr>
          <a:xfrm>
            <a:off x="304800" y="1038625"/>
            <a:ext cx="8305800" cy="3662541"/>
          </a:xfrm>
          <a:prstGeom prst="rect">
            <a:avLst/>
          </a:prstGeom>
          <a:solidFill>
            <a:schemeClr val="bg1"/>
          </a:solidFill>
        </p:spPr>
        <p:txBody>
          <a:bodyPr wrap="square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Nearly 20% of projects in the Enterprise Zone (East Portland and Portland Enterprise Zones combined) qualified under the Electronic Commerce overlay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Prosper Portland has a tangible tool to influence business culture change in Electronic Commerce companies via the Public Benefit Agreement Menu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/>
              </a:rPr>
              <a:t>Electronic Commerce companies represent one or more of Prosper Portland’s four clusters; the software industry is the fastest growing industry in Portland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Without July 1 Council action, Electronic Commerce investments will not qualify under Portland Enterprise Zone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1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4EFD3-FA0F-415D-A347-B5248E2E5F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4" t="13109" r="5904" b="2592"/>
          <a:stretch/>
        </p:blipFill>
        <p:spPr>
          <a:xfrm>
            <a:off x="4533900" y="811700"/>
            <a:ext cx="3842385" cy="43359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V="1">
            <a:off x="0" y="0"/>
            <a:ext cx="9144000" cy="8001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269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Portland Enterprise Zone (effective July 1, 2019)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409700-162D-6845-8674-9CC00DCDE59A}"/>
              </a:ext>
            </a:extLst>
          </p:cNvPr>
          <p:cNvSpPr/>
          <p:nvPr/>
        </p:nvSpPr>
        <p:spPr>
          <a:xfrm>
            <a:off x="228600" y="1027025"/>
            <a:ext cx="4038600" cy="3754874"/>
          </a:xfrm>
          <a:prstGeom prst="rect">
            <a:avLst/>
          </a:prstGeom>
          <a:solidFill>
            <a:schemeClr val="bg1"/>
          </a:solidFill>
        </p:spPr>
        <p:txBody>
          <a:bodyPr wrap="square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/>
              </a:rPr>
              <a:t>City Council authorized the Portland Enterprise Zone on May 1, 2019 and it is in effect today (July 1)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/>
              </a:rPr>
              <a:t>Portland Enterprise Zone and Electronic Commerce overlay have identical maps</a:t>
            </a:r>
          </a:p>
          <a:p>
            <a:pPr>
              <a:spcAft>
                <a:spcPts val="600"/>
              </a:spcAft>
            </a:pP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/>
              </a:rPr>
              <a:t>East Portland Enterprise Zone (not shown here) maintains its Electronic Commerce overlay until 2023 when the zone expires</a:t>
            </a:r>
          </a:p>
        </p:txBody>
      </p:sp>
    </p:spTree>
    <p:extLst>
      <p:ext uri="{BB962C8B-B14F-4D97-AF65-F5344CB8AC3E}">
        <p14:creationId xmlns:p14="http://schemas.microsoft.com/office/powerpoint/2010/main" val="331875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9144000" cy="8001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2692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Enterprise Zones Electronic Commerce Activity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26A39-3664-BE4A-AE10-C884C2DBC840}"/>
              </a:ext>
            </a:extLst>
          </p:cNvPr>
          <p:cNvSpPr txBox="1"/>
          <p:nvPr/>
        </p:nvSpPr>
        <p:spPr>
          <a:xfrm>
            <a:off x="1371600" y="2579356"/>
            <a:ext cx="1371600" cy="44959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Total projects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91AEF4-C9D3-4C45-B635-DB2328818B9A}"/>
              </a:ext>
            </a:extLst>
          </p:cNvPr>
          <p:cNvSpPr/>
          <p:nvPr/>
        </p:nvSpPr>
        <p:spPr>
          <a:xfrm>
            <a:off x="1447801" y="1864431"/>
            <a:ext cx="114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Franklin Gothic Demi" panose="020B0603020102020204" pitchFamily="34" charset="0"/>
              </a:rPr>
              <a:t>90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8774B8-13EB-1E4D-B5D9-B0FF78AD458D}"/>
              </a:ext>
            </a:extLst>
          </p:cNvPr>
          <p:cNvSpPr txBox="1"/>
          <p:nvPr/>
        </p:nvSpPr>
        <p:spPr>
          <a:xfrm>
            <a:off x="3505200" y="2598605"/>
            <a:ext cx="1524000" cy="40764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Active projects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8A017F-98FF-F246-8941-DAF056609685}"/>
              </a:ext>
            </a:extLst>
          </p:cNvPr>
          <p:cNvSpPr/>
          <p:nvPr/>
        </p:nvSpPr>
        <p:spPr>
          <a:xfrm>
            <a:off x="3733800" y="1885950"/>
            <a:ext cx="13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6ABF4B"/>
                </a:solidFill>
                <a:latin typeface="Franklin Gothic Demi" panose="020B0603020102020204" pitchFamily="34" charset="0"/>
              </a:rPr>
              <a:t>53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53E11-07A0-2B4F-96BA-5846E011C194}"/>
              </a:ext>
            </a:extLst>
          </p:cNvPr>
          <p:cNvSpPr txBox="1"/>
          <p:nvPr/>
        </p:nvSpPr>
        <p:spPr>
          <a:xfrm>
            <a:off x="4686300" y="3987129"/>
            <a:ext cx="1371600" cy="44959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YEARS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F346FB-E649-664E-B1EE-5CBAA7D875E0}"/>
              </a:ext>
            </a:extLst>
          </p:cNvPr>
          <p:cNvSpPr/>
          <p:nvPr/>
        </p:nvSpPr>
        <p:spPr>
          <a:xfrm>
            <a:off x="3886200" y="3645753"/>
            <a:ext cx="914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  <a:t>10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ED2C72-B372-CF43-93EA-66F045A62AE5}"/>
              </a:ext>
            </a:extLst>
          </p:cNvPr>
          <p:cNvCxnSpPr>
            <a:cxnSpLocks/>
          </p:cNvCxnSpPr>
          <p:nvPr/>
        </p:nvCxnSpPr>
        <p:spPr>
          <a:xfrm flipH="1">
            <a:off x="609600" y="3486150"/>
            <a:ext cx="77724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86AC9A-F24C-724A-A463-BC09006697BE}"/>
              </a:ext>
            </a:extLst>
          </p:cNvPr>
          <p:cNvCxnSpPr>
            <a:cxnSpLocks/>
          </p:cNvCxnSpPr>
          <p:nvPr/>
        </p:nvCxnSpPr>
        <p:spPr>
          <a:xfrm flipH="1">
            <a:off x="4829504" y="1864431"/>
            <a:ext cx="1799896" cy="437017"/>
          </a:xfrm>
          <a:prstGeom prst="line">
            <a:avLst/>
          </a:prstGeom>
          <a:ln w="12700">
            <a:solidFill>
              <a:srgbClr val="6ABF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B66801A-9F96-8749-8D1C-E6D247D1F316}"/>
              </a:ext>
            </a:extLst>
          </p:cNvPr>
          <p:cNvSpPr txBox="1"/>
          <p:nvPr/>
        </p:nvSpPr>
        <p:spPr>
          <a:xfrm>
            <a:off x="6248398" y="2448931"/>
            <a:ext cx="1981200" cy="907195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t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/>
              </a:rPr>
              <a:t>of active projects are Electronic Commerce businesses 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6D0E68-2F29-304F-AACD-25EB53BAFE46}"/>
              </a:ext>
            </a:extLst>
          </p:cNvPr>
          <p:cNvSpPr/>
          <p:nvPr/>
        </p:nvSpPr>
        <p:spPr>
          <a:xfrm>
            <a:off x="6248398" y="1996401"/>
            <a:ext cx="1828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6ABF4B"/>
                </a:solidFill>
                <a:latin typeface="Franklin Gothic Demi" panose="020B0603020102020204" pitchFamily="34" charset="0"/>
              </a:rPr>
              <a:t>17%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F64A8DF-B2AC-2B4C-A45F-B27C7D60E0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667554"/>
              </p:ext>
            </p:extLst>
          </p:nvPr>
        </p:nvGraphicFramePr>
        <p:xfrm>
          <a:off x="6707452" y="1306327"/>
          <a:ext cx="758296" cy="830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100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9144000" cy="8001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599" y="13844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Active Electronic Commerce Companies in the Enterprise Zones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831C22-F7C6-4E44-A9A7-B4126CD2E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858664"/>
              </p:ext>
            </p:extLst>
          </p:nvPr>
        </p:nvGraphicFramePr>
        <p:xfrm>
          <a:off x="228599" y="947389"/>
          <a:ext cx="8686801" cy="41090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52133">
                  <a:extLst>
                    <a:ext uri="{9D8B030D-6E8A-4147-A177-3AD203B41FA5}">
                      <a16:colId xmlns:a16="http://schemas.microsoft.com/office/drawing/2014/main" val="2699184760"/>
                    </a:ext>
                  </a:extLst>
                </a:gridCol>
                <a:gridCol w="2332566">
                  <a:extLst>
                    <a:ext uri="{9D8B030D-6E8A-4147-A177-3AD203B41FA5}">
                      <a16:colId xmlns:a16="http://schemas.microsoft.com/office/drawing/2014/main" val="2033110305"/>
                    </a:ext>
                  </a:extLst>
                </a:gridCol>
                <a:gridCol w="1930401">
                  <a:extLst>
                    <a:ext uri="{9D8B030D-6E8A-4147-A177-3AD203B41FA5}">
                      <a16:colId xmlns:a16="http://schemas.microsoft.com/office/drawing/2014/main" val="3193922360"/>
                    </a:ext>
                  </a:extLst>
                </a:gridCol>
                <a:gridCol w="2171701">
                  <a:extLst>
                    <a:ext uri="{9D8B030D-6E8A-4147-A177-3AD203B41FA5}">
                      <a16:colId xmlns:a16="http://schemas.microsoft.com/office/drawing/2014/main" val="4283653145"/>
                    </a:ext>
                  </a:extLst>
                </a:gridCol>
              </a:tblGrid>
              <a:tr h="35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Ajinomoto Frozen Foods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Daimler Trucks NA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Mary's Fresh Harvest</a:t>
                      </a:r>
                      <a:endParaRPr lang="en-US" sz="14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Sun Edison</a:t>
                      </a:r>
                      <a:endParaRPr lang="en-US" sz="14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5805661"/>
                  </a:ext>
                </a:extLst>
              </a:tr>
              <a:tr h="35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Ajinomoto Windsor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Dealer's Supply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McKenna's Metals 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TEC - Headquarter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1697995"/>
                  </a:ext>
                </a:extLst>
              </a:tr>
              <a:tr h="35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Archer Daniels Midland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FedEx Ground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New Seasons Market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TEC - Service Center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1927594"/>
                  </a:ext>
                </a:extLst>
              </a:tr>
              <a:tr h="35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Ardon</a:t>
                      </a: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 Health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FXI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Olympia Provisions 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CB4E5"/>
                          </a:solidFill>
                          <a:effectLst/>
                          <a:latin typeface="Franklin Gothic Medium" panose="020B0603020102020204" pitchFamily="34" charset="0"/>
                        </a:rPr>
                        <a:t>Treehouse Island</a:t>
                      </a:r>
                      <a:endParaRPr lang="en-US" sz="1400" b="1" dirty="0">
                        <a:solidFill>
                          <a:srgbClr val="3CB4E5"/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9769075"/>
                  </a:ext>
                </a:extLst>
              </a:tr>
              <a:tr h="35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Bob's Metals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GXI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Portland Vital Signs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Triad Machinery</a:t>
                      </a:r>
                      <a:endParaRPr lang="en-US" sz="14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4915124"/>
                  </a:ext>
                </a:extLst>
              </a:tr>
              <a:tr h="4557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Bridge City Steel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CB4E5"/>
                          </a:solidFill>
                          <a:effectLst/>
                          <a:latin typeface="Franklin Gothic Medium" panose="020B0603020102020204" pitchFamily="34" charset="0"/>
                        </a:rPr>
                        <a:t>House of Antique Hardware</a:t>
                      </a:r>
                      <a:endParaRPr lang="en-US" sz="1400" b="1" dirty="0">
                        <a:solidFill>
                          <a:srgbClr val="3CB4E5"/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Profile Laser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United Stationers Supply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076466"/>
                  </a:ext>
                </a:extLst>
              </a:tr>
              <a:tr h="4557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Bridgetown Natural Foods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CB4E5"/>
                          </a:solidFill>
                          <a:effectLst/>
                          <a:latin typeface="Franklin Gothic Medium" panose="020B0603020102020204" pitchFamily="34" charset="0"/>
                        </a:rPr>
                        <a:t>Instrument Marketing</a:t>
                      </a:r>
                      <a:endParaRPr lang="en-US" sz="1400" b="1" dirty="0">
                        <a:solidFill>
                          <a:srgbClr val="3CB4E5"/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RB Recycling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UPS Distribution HUB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3823153"/>
                  </a:ext>
                </a:extLst>
              </a:tr>
              <a:tr h="35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Calbag</a:t>
                      </a: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 Metals  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CB4E5"/>
                          </a:solidFill>
                          <a:effectLst/>
                          <a:latin typeface="Franklin Gothic Medium" panose="020B0603020102020204" pitchFamily="34" charset="0"/>
                        </a:rPr>
                        <a:t>Jaguar Land Rover</a:t>
                      </a:r>
                      <a:endParaRPr lang="en-US" sz="1400" b="1" dirty="0">
                        <a:solidFill>
                          <a:srgbClr val="3CB4E5"/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CB4E5"/>
                          </a:solidFill>
                          <a:effectLst/>
                          <a:latin typeface="Franklin Gothic Medium" panose="020B0603020102020204" pitchFamily="34" charset="0"/>
                        </a:rPr>
                        <a:t>Rentrak</a:t>
                      </a:r>
                      <a:endParaRPr lang="en-US" sz="1400" b="1" dirty="0">
                        <a:solidFill>
                          <a:srgbClr val="3CB4E5"/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UPS Driver Training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7243914"/>
                  </a:ext>
                </a:extLst>
              </a:tr>
              <a:tr h="35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Canpotex</a:t>
                      </a:r>
                      <a:endParaRPr lang="en-US" sz="14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KeHe</a:t>
                      </a: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 Distributors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CB4E5"/>
                          </a:solidFill>
                          <a:effectLst/>
                          <a:latin typeface="Franklin Gothic Medium" panose="020B0603020102020204" pitchFamily="34" charset="0"/>
                        </a:rPr>
                        <a:t>Simple Finance</a:t>
                      </a:r>
                      <a:endParaRPr lang="en-US" sz="1400" b="1" dirty="0">
                        <a:solidFill>
                          <a:srgbClr val="3CB4E5"/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UPS Integrated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0327299"/>
                  </a:ext>
                </a:extLst>
              </a:tr>
              <a:tr h="35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CB4E5"/>
                          </a:solidFill>
                          <a:effectLst/>
                          <a:latin typeface="Franklin Gothic Medium" panose="020B0603020102020204" pitchFamily="34" charset="0"/>
                        </a:rPr>
                        <a:t>Cascade Energy</a:t>
                      </a:r>
                      <a:endParaRPr lang="en-US" sz="1400" b="1" dirty="0">
                        <a:solidFill>
                          <a:srgbClr val="3CB4E5"/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King Cycle Group 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Streimer Sheet Metal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CB4E5"/>
                          </a:solidFill>
                          <a:effectLst/>
                          <a:latin typeface="Franklin Gothic Medium"/>
                        </a:rPr>
                        <a:t>Viewpoint Software</a:t>
                      </a:r>
                      <a:endParaRPr lang="en-US" sz="1400" b="1" dirty="0">
                        <a:solidFill>
                          <a:srgbClr val="3CB4E5"/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4053637"/>
                  </a:ext>
                </a:extLst>
              </a:tr>
              <a:tr h="35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Cummins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LKQ Foster Auto Parts</a:t>
                      </a:r>
                      <a:endParaRPr lang="en-US" sz="14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Subaru</a:t>
                      </a:r>
                      <a:endParaRPr lang="en-US" sz="14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Vigor Industrial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1872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351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9144000" cy="8001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6123" y="226925"/>
            <a:ext cx="881547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Medium Cond"/>
              </a:rPr>
              <a:t>Impact | Investments by Electronic Commerce Companies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138B31-A938-4947-B23F-69C953FAF089}"/>
              </a:ext>
            </a:extLst>
          </p:cNvPr>
          <p:cNvSpPr txBox="1"/>
          <p:nvPr/>
        </p:nvSpPr>
        <p:spPr>
          <a:xfrm>
            <a:off x="1828800" y="2724150"/>
            <a:ext cx="5562600" cy="44959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no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Total Capital and Procurement Investment, 2015-2018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5F8D6-073B-E44C-AE53-3D93CE5D7829}"/>
              </a:ext>
            </a:extLst>
          </p:cNvPr>
          <p:cNvSpPr/>
          <p:nvPr/>
        </p:nvSpPr>
        <p:spPr>
          <a:xfrm>
            <a:off x="0" y="1616154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EBA900"/>
                </a:solidFill>
                <a:latin typeface="Franklin Gothic Demi" panose="020B0603020102020204" pitchFamily="34" charset="0"/>
              </a:rPr>
              <a:t>$89,928,000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A9F0D-A67A-1C4E-98A0-CB3BF079C3B5}"/>
              </a:ext>
            </a:extLst>
          </p:cNvPr>
          <p:cNvSpPr/>
          <p:nvPr/>
        </p:nvSpPr>
        <p:spPr>
          <a:xfrm>
            <a:off x="2247901" y="3169525"/>
            <a:ext cx="1066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$64 million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9DEDCE-624A-C54C-810A-DBA58FDB2570}"/>
              </a:ext>
            </a:extLst>
          </p:cNvPr>
          <p:cNvSpPr/>
          <p:nvPr/>
        </p:nvSpPr>
        <p:spPr>
          <a:xfrm>
            <a:off x="3467103" y="3169526"/>
            <a:ext cx="121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$26 million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25C26C-CB78-9E41-9671-378BD0621644}"/>
              </a:ext>
            </a:extLst>
          </p:cNvPr>
          <p:cNvCxnSpPr>
            <a:cxnSpLocks/>
          </p:cNvCxnSpPr>
          <p:nvPr/>
        </p:nvCxnSpPr>
        <p:spPr>
          <a:xfrm>
            <a:off x="2438400" y="3123050"/>
            <a:ext cx="685800" cy="0"/>
          </a:xfrm>
          <a:prstGeom prst="line">
            <a:avLst/>
          </a:prstGeom>
          <a:ln w="22225">
            <a:solidFill>
              <a:srgbClr val="EB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AD9958-25F1-5C4F-8BED-772B2F304F3E}"/>
              </a:ext>
            </a:extLst>
          </p:cNvPr>
          <p:cNvCxnSpPr>
            <a:cxnSpLocks/>
          </p:cNvCxnSpPr>
          <p:nvPr/>
        </p:nvCxnSpPr>
        <p:spPr>
          <a:xfrm>
            <a:off x="3532788" y="3120042"/>
            <a:ext cx="1219200" cy="0"/>
          </a:xfrm>
          <a:prstGeom prst="line">
            <a:avLst/>
          </a:prstGeom>
          <a:ln w="22225">
            <a:solidFill>
              <a:srgbClr val="EB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401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6818</TotalTime>
  <Words>757</Words>
  <Application>Microsoft Office PowerPoint</Application>
  <PresentationFormat>On-screen Show (16:9)</PresentationFormat>
  <Paragraphs>166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Franklin Gothic Book</vt:lpstr>
      <vt:lpstr>Franklin Gothic Demi</vt:lpstr>
      <vt:lpstr>Franklin Gothic Demi Cond</vt:lpstr>
      <vt:lpstr>Franklin Gothic Medium</vt:lpstr>
      <vt:lpstr>Franklin Gothic Medium Cond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Portland Development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Norwood, Lisa</dc:creator>
  <cp:lastModifiedBy>Reed, Andy</cp:lastModifiedBy>
  <cp:revision>431</cp:revision>
  <cp:lastPrinted>2019-05-01T20:25:35Z</cp:lastPrinted>
  <dcterms:created xsi:type="dcterms:W3CDTF">2016-12-01T00:16:25Z</dcterms:created>
  <dcterms:modified xsi:type="dcterms:W3CDTF">2019-06-26T20:38:34Z</dcterms:modified>
</cp:coreProperties>
</file>