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2" r:id="rId3"/>
  </p:sldMasterIdLst>
  <p:notesMasterIdLst>
    <p:notesMasterId r:id="rId24"/>
  </p:notesMasterIdLst>
  <p:sldIdLst>
    <p:sldId id="264" r:id="rId4"/>
    <p:sldId id="265" r:id="rId5"/>
    <p:sldId id="266" r:id="rId6"/>
    <p:sldId id="267" r:id="rId7"/>
    <p:sldId id="268" r:id="rId8"/>
    <p:sldId id="269" r:id="rId9"/>
    <p:sldId id="270" r:id="rId10"/>
    <p:sldId id="271" r:id="rId11"/>
    <p:sldId id="272" r:id="rId12"/>
    <p:sldId id="273" r:id="rId13"/>
    <p:sldId id="488" r:id="rId14"/>
    <p:sldId id="543" r:id="rId15"/>
    <p:sldId id="533" r:id="rId16"/>
    <p:sldId id="519" r:id="rId17"/>
    <p:sldId id="510" r:id="rId18"/>
    <p:sldId id="517" r:id="rId19"/>
    <p:sldId id="539" r:id="rId20"/>
    <p:sldId id="515" r:id="rId21"/>
    <p:sldId id="503" r:id="rId22"/>
    <p:sldId id="504" r:id="rId23"/>
  </p:sldIdLst>
  <p:sldSz cx="9144000" cy="6858000" type="screen4x3"/>
  <p:notesSz cx="7315200" cy="9601200"/>
  <p:embeddedFontLst>
    <p:embeddedFont>
      <p:font typeface="Calibri" panose="020F0502020204030204" pitchFamily="34" charset="0"/>
      <p:regular r:id="rId25"/>
      <p:bold r:id="rId26"/>
      <p:italic r:id="rId27"/>
      <p:boldItalic r:id="rId28"/>
    </p:embeddedFont>
    <p:embeddedFont>
      <p:font typeface="Carme" panose="020B0604020202020204" charset="0"/>
      <p:regular r:id="rId29"/>
    </p:embeddedFont>
    <p:embeddedFont>
      <p:font typeface="Open Sans" panose="020B0606030504020204" pitchFamily="34" charset="0"/>
      <p:regular r:id="rId30"/>
      <p:bold r:id="rId31"/>
      <p:italic r:id="rId32"/>
      <p:boldItalic r:id="rId33"/>
    </p:embeddedFont>
    <p:embeddedFont>
      <p:font typeface="Open Sans SemiBold" panose="020B0706030804020204" pitchFamily="34" charset="0"/>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ka, Clay" initials="VC" lastIdx="2" clrIdx="0">
    <p:extLst>
      <p:ext uri="{19B8F6BF-5375-455C-9EA6-DF929625EA0E}">
        <p15:presenceInfo xmlns:p15="http://schemas.microsoft.com/office/powerpoint/2012/main" userId="S-1-5-21-1562068243-3890762121-1459926415-22581" providerId="AD"/>
      </p:ext>
    </p:extLst>
  </p:cmAuthor>
  <p:cmAuthor id="2" name="Ciarlo, Catherine" initials="CC" lastIdx="7" clrIdx="1">
    <p:extLst>
      <p:ext uri="{19B8F6BF-5375-455C-9EA6-DF929625EA0E}">
        <p15:presenceInfo xmlns:p15="http://schemas.microsoft.com/office/powerpoint/2012/main" userId="S-1-5-21-1562068243-3890762121-1459926415-955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F0F0F0"/>
    <a:srgbClr val="F3F3F5"/>
    <a:srgbClr val="FF6667"/>
    <a:srgbClr val="F5822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4" autoAdjust="0"/>
    <p:restoredTop sz="82441" autoAdjust="0"/>
  </p:normalViewPr>
  <p:slideViewPr>
    <p:cSldViewPr snapToGrid="0">
      <p:cViewPr varScale="1">
        <p:scale>
          <a:sx n="88" d="100"/>
          <a:sy n="88" d="100"/>
        </p:scale>
        <p:origin x="558"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3950143060953146E-2"/>
          <c:y val="0.1900639170485818"/>
          <c:w val="0.89210018633358201"/>
          <c:h val="0.67582749712200119"/>
        </c:manualLayout>
      </c:layout>
      <c:barChart>
        <c:barDir val="col"/>
        <c:grouping val="stacked"/>
        <c:varyColors val="0"/>
        <c:ser>
          <c:idx val="0"/>
          <c:order val="0"/>
          <c:tx>
            <c:strRef>
              <c:f>Sheet1!$B$1</c:f>
              <c:strCache>
                <c:ptCount val="1"/>
                <c:pt idx="0">
                  <c:v>Strongly</c:v>
                </c:pt>
              </c:strCache>
            </c:strRef>
          </c:tx>
          <c:spPr>
            <a:solidFill>
              <a:schemeClr val="accent5">
                <a:tint val="77000"/>
              </a:schemeClr>
            </a:solidFill>
            <a:ln>
              <a:noFill/>
            </a:ln>
            <a:effectLst/>
          </c:spPr>
          <c:invertIfNegative val="0"/>
          <c:dLbls>
            <c:dLbl>
              <c:idx val="2"/>
              <c:layout>
                <c:manualLayout>
                  <c:x val="-2.2353312007170581E-3"/>
                  <c:y val="-6.2187643396667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3-4CD3-BEFB-2E7A64372874}"/>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Sheet1!$A$2:$A$4</c:f>
              <c:strCache>
                <c:ptCount val="3"/>
                <c:pt idx="0">
                  <c:v>Support</c:v>
                </c:pt>
                <c:pt idx="1">
                  <c:v>Oppose</c:v>
                </c:pt>
                <c:pt idx="2">
                  <c:v>Don't know</c:v>
                </c:pt>
              </c:strCache>
            </c:strRef>
          </c:cat>
          <c:val>
            <c:numRef>
              <c:f>Sheet1!$B$2:$B$4</c:f>
              <c:numCache>
                <c:formatCode>0%</c:formatCode>
                <c:ptCount val="3"/>
                <c:pt idx="0">
                  <c:v>0.44000000000000006</c:v>
                </c:pt>
                <c:pt idx="1">
                  <c:v>0.12000000000000002</c:v>
                </c:pt>
                <c:pt idx="2">
                  <c:v>5.0000000000000024E-2</c:v>
                </c:pt>
              </c:numCache>
            </c:numRef>
          </c:val>
          <c:extLst>
            <c:ext xmlns:c16="http://schemas.microsoft.com/office/drawing/2014/chart" uri="{C3380CC4-5D6E-409C-BE32-E72D297353CC}">
              <c16:uniqueId val="{00000001-3153-4CD3-BEFB-2E7A64372874}"/>
            </c:ext>
          </c:extLst>
        </c:ser>
        <c:ser>
          <c:idx val="1"/>
          <c:order val="1"/>
          <c:tx>
            <c:strRef>
              <c:f>Sheet1!$C$1</c:f>
              <c:strCache>
                <c:ptCount val="1"/>
                <c:pt idx="0">
                  <c:v>Somewhat</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Sheet1!$A$2:$A$4</c:f>
              <c:strCache>
                <c:ptCount val="3"/>
                <c:pt idx="0">
                  <c:v>Support</c:v>
                </c:pt>
                <c:pt idx="1">
                  <c:v>Oppose</c:v>
                </c:pt>
                <c:pt idx="2">
                  <c:v>Don't know</c:v>
                </c:pt>
              </c:strCache>
            </c:strRef>
          </c:cat>
          <c:val>
            <c:numRef>
              <c:f>Sheet1!$C$2:$C$4</c:f>
              <c:numCache>
                <c:formatCode>0%</c:formatCode>
                <c:ptCount val="3"/>
                <c:pt idx="0">
                  <c:v>0.31000000000000039</c:v>
                </c:pt>
                <c:pt idx="1">
                  <c:v>9.0000000000000066E-2</c:v>
                </c:pt>
              </c:numCache>
            </c:numRef>
          </c:val>
          <c:extLst>
            <c:ext xmlns:c16="http://schemas.microsoft.com/office/drawing/2014/chart" uri="{C3380CC4-5D6E-409C-BE32-E72D297353CC}">
              <c16:uniqueId val="{00000003-3153-4CD3-BEFB-2E7A64372874}"/>
            </c:ext>
          </c:extLst>
        </c:ser>
        <c:dLbls>
          <c:showLegendKey val="0"/>
          <c:showVal val="0"/>
          <c:showCatName val="0"/>
          <c:showSerName val="0"/>
          <c:showPercent val="0"/>
          <c:showBubbleSize val="0"/>
        </c:dLbls>
        <c:gapWidth val="62"/>
        <c:overlap val="100"/>
        <c:axId val="376788096"/>
        <c:axId val="376789632"/>
      </c:barChart>
      <c:catAx>
        <c:axId val="376788096"/>
        <c:scaling>
          <c:orientation val="minMax"/>
        </c:scaling>
        <c:delete val="0"/>
        <c:axPos val="b"/>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24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76789632"/>
        <c:crosses val="autoZero"/>
        <c:auto val="1"/>
        <c:lblAlgn val="ctr"/>
        <c:lblOffset val="100"/>
        <c:noMultiLvlLbl val="0"/>
      </c:catAx>
      <c:valAx>
        <c:axId val="376789632"/>
        <c:scaling>
          <c:orientation val="minMax"/>
        </c:scaling>
        <c:delete val="1"/>
        <c:axPos val="l"/>
        <c:numFmt formatCode="0%" sourceLinked="0"/>
        <c:majorTickMark val="none"/>
        <c:minorTickMark val="none"/>
        <c:tickLblPos val="none"/>
        <c:crossAx val="376788096"/>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4" y="0"/>
            <a:ext cx="3381248" cy="1174516"/>
          </a:xfrm>
          <a:prstGeom prst="rect">
            <a:avLst/>
          </a:prstGeom>
          <a:noFill/>
          <a:ln>
            <a:noFill/>
          </a:ln>
        </p:spPr>
        <p:txBody>
          <a:bodyPr spcFirstLastPara="1" wrap="square" lIns="151594" tIns="75776" rIns="151594" bIns="75776" anchor="t" anchorCtr="0"/>
          <a:lstStyle>
            <a:lvl1pPr marR="0" lvl="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419829" y="0"/>
            <a:ext cx="3381248" cy="1174516"/>
          </a:xfrm>
          <a:prstGeom prst="rect">
            <a:avLst/>
          </a:prstGeom>
          <a:noFill/>
          <a:ln>
            <a:noFill/>
          </a:ln>
        </p:spPr>
        <p:txBody>
          <a:bodyPr spcFirstLastPara="1" wrap="square" lIns="151594" tIns="75776" rIns="151594" bIns="75776" anchor="t" anchorCtr="0"/>
          <a:lstStyle>
            <a:lvl1pPr marR="0" lvl="0" algn="r" rtl="0">
              <a:spcBef>
                <a:spcPts val="0"/>
              </a:spcBef>
              <a:spcAft>
                <a:spcPts val="0"/>
              </a:spcAft>
              <a:buSzPts val="1400"/>
              <a:buNone/>
              <a:defRPr sz="19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970088" y="1758950"/>
            <a:ext cx="11744326" cy="880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80288" y="11157902"/>
            <a:ext cx="6242304" cy="10570641"/>
          </a:xfrm>
          <a:prstGeom prst="rect">
            <a:avLst/>
          </a:prstGeom>
          <a:noFill/>
          <a:ln>
            <a:noFill/>
          </a:ln>
        </p:spPr>
        <p:txBody>
          <a:bodyPr spcFirstLastPara="1" wrap="square" lIns="151594" tIns="75776" rIns="151594" bIns="75776"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4" y="22311723"/>
            <a:ext cx="3381248" cy="1174516"/>
          </a:xfrm>
          <a:prstGeom prst="rect">
            <a:avLst/>
          </a:prstGeom>
          <a:noFill/>
          <a:ln>
            <a:noFill/>
          </a:ln>
        </p:spPr>
        <p:txBody>
          <a:bodyPr spcFirstLastPara="1" wrap="square" lIns="151594" tIns="75776" rIns="151594" bIns="75776" anchor="b" anchorCtr="0"/>
          <a:lstStyle>
            <a:lvl1pPr marR="0" lvl="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419829" y="22311723"/>
            <a:ext cx="3381248" cy="1174516"/>
          </a:xfrm>
          <a:prstGeom prst="rect">
            <a:avLst/>
          </a:prstGeom>
          <a:noFill/>
          <a:ln>
            <a:noFill/>
          </a:ln>
        </p:spPr>
        <p:txBody>
          <a:bodyPr spcFirstLastPara="1" wrap="square" lIns="151594" tIns="75776" rIns="151594" bIns="75776" anchor="b" anchorCtr="0">
            <a:noAutofit/>
          </a:bodyPr>
          <a:lstStyle/>
          <a:p>
            <a:pPr algn="r"/>
            <a:fld id="{00000000-1234-1234-1234-123412341234}" type="slidenum">
              <a:rPr lang="en-US" sz="1900" smtClean="0">
                <a:solidFill>
                  <a:schemeClr val="dk1"/>
                </a:solidFill>
                <a:latin typeface="Calibri"/>
                <a:ea typeface="Calibri"/>
                <a:cs typeface="Calibri"/>
                <a:sym typeface="Calibri"/>
              </a:rPr>
              <a:pPr algn="r"/>
              <a:t>‹#›</a:t>
            </a:fld>
            <a:endParaRPr lang="en-US" sz="1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48322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68D1D-F10F-6142-AA90-6B2D3D08FBC6}" type="slidenum">
              <a:rPr lang="en-US" smtClean="0"/>
              <a:pPr/>
              <a:t>1</a:t>
            </a:fld>
            <a:endParaRPr lang="en-US"/>
          </a:p>
        </p:txBody>
      </p:sp>
    </p:spTree>
    <p:extLst>
      <p:ext uri="{BB962C8B-B14F-4D97-AF65-F5344CB8AC3E}">
        <p14:creationId xmlns:p14="http://schemas.microsoft.com/office/powerpoint/2010/main" val="145399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100" u="sng"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As shown in the most recent FS biennial report</a:t>
            </a:r>
          </a:p>
          <a:p>
            <a:pPr rtl="0" eaLnBrk="1" fontAlgn="ctr" latinLnBrk="0" hangingPunct="1"/>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Vendor costs (fixed fee; variable fee based on fines paid and class fees)</a:t>
            </a:r>
            <a:r>
              <a:rPr lang="en-US" sz="1100" b="1" i="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i="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1,327,802</a:t>
            </a:r>
          </a:p>
          <a:p>
            <a:pPr rtl="0" eaLnBrk="1" fontAlgn="ctr" latinLnBrk="0" hangingPunct="1"/>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Court revenue (fines paid through the Court) </a:t>
            </a:r>
            <a:r>
              <a:rPr lang="en-US" sz="1100" i="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1,407,059</a:t>
            </a:r>
          </a:p>
          <a:p>
            <a:pPr rtl="0" eaLnBrk="1" fontAlgn="ctr" latinLnBrk="0" hangingPunct="1"/>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Traffic Safety Class (class fee collected) </a:t>
            </a:r>
            <a:r>
              <a:rPr lang="en-US" sz="1100" i="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96,165</a:t>
            </a:r>
          </a:p>
          <a:p>
            <a:pPr rtl="0" eaLnBrk="1" fontAlgn="ctr" latinLnBrk="0" hangingPunct="1"/>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rtl="0" eaLnBrk="1" fontAlgn="ctr" latinLnBrk="0" hangingPunct="1"/>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These costs pertain to the contract only, reflect a point in time in the system, and does not reflect the programmatic costs of PPB and PBOT staff work effort as well as any ancillary costs such as the survey purchase order or speed studies. </a:t>
            </a:r>
          </a:p>
          <a:p>
            <a:pPr rtl="0" eaLnBrk="1" fontAlgn="ctr" latinLnBrk="0" hangingPunct="1"/>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rtl="0" eaLnBrk="1" fontAlgn="ctr" latinLnBrk="0" hangingPunct="1"/>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BOB: Please share a few notes here that may be helpful to reference or upon reading by the public, helps add context to a slide???</a:t>
            </a:r>
          </a:p>
          <a:p>
            <a:pPr rtl="0" eaLnBrk="1" fontAlgn="ctr" latinLnBrk="0" hangingPunct="1"/>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rtl="0" eaLnBrk="1" fontAlgn="ctr" latinLnBrk="0" hangingPunct="1"/>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There is both a fixed and variable cost component to managing these programs. Specifically, each camera site (or van) in operation has a fixed monthly cost, and a variable cost. The variable cost component is on a sliding scale depending on the number of citations issued in a given month that are paid to the court in the current month (the vendor only gets paid for a mail citation if that citation is disposed of as a paid fine via the court or the driver attends the traffic safety class). There are also breakpoints that lower the cost as the number of citations increases. </a:t>
            </a:r>
          </a:p>
        </p:txBody>
      </p:sp>
      <p:sp>
        <p:nvSpPr>
          <p:cNvPr id="4" name="Slide Number Placeholder 3"/>
          <p:cNvSpPr>
            <a:spLocks noGrp="1"/>
          </p:cNvSpPr>
          <p:nvPr>
            <p:ph type="sldNum" sz="quarter" idx="10"/>
          </p:nvPr>
        </p:nvSpPr>
        <p:spPr/>
        <p:txBody>
          <a:bodyPr/>
          <a:lstStyle/>
          <a:p>
            <a:fld id="{B1368D1D-F10F-6142-AA90-6B2D3D08FBC6}" type="slidenum">
              <a:rPr lang="en-US" smtClean="0"/>
              <a:pPr/>
              <a:t>10</a:t>
            </a:fld>
            <a:endParaRPr lang="en-US"/>
          </a:p>
        </p:txBody>
      </p:sp>
    </p:spTree>
    <p:extLst>
      <p:ext uri="{BB962C8B-B14F-4D97-AF65-F5344CB8AC3E}">
        <p14:creationId xmlns:p14="http://schemas.microsoft.com/office/powerpoint/2010/main" val="74782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68D1D-F10F-6142-AA90-6B2D3D08FBC6}" type="slidenum">
              <a:rPr lang="en-US" smtClean="0"/>
              <a:pPr/>
              <a:t>11</a:t>
            </a:fld>
            <a:endParaRPr lang="en-US"/>
          </a:p>
        </p:txBody>
      </p:sp>
    </p:spTree>
    <p:extLst>
      <p:ext uri="{BB962C8B-B14F-4D97-AF65-F5344CB8AC3E}">
        <p14:creationId xmlns:p14="http://schemas.microsoft.com/office/powerpoint/2010/main" val="293464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554" indent="0" defTabSz="743857">
              <a:buClrTx/>
              <a:buSzTx/>
              <a:defRPr/>
            </a:pPr>
            <a:r>
              <a:rPr lang="en-US" b="1" dirty="0"/>
              <a:t>What the data tells us about pedestrian crash types and contributing factors:</a:t>
            </a:r>
            <a:r>
              <a:rPr lang="en-US" dirty="0"/>
              <a:t> Citywide pedestrian crash data analysis reveals a number of trends:</a:t>
            </a:r>
          </a:p>
          <a:p>
            <a:pPr lvl="1" defTabSz="743857">
              <a:buSzTx/>
              <a:buFont typeface="Arial,Sans-Serif" panose="020B0604020202020204" pitchFamily="34" charset="0"/>
              <a:buChar char="•"/>
              <a:defRPr/>
            </a:pPr>
            <a:r>
              <a:rPr lang="en-US" dirty="0"/>
              <a:t>71% of all pedestrian crashes occur at intersections, with 44% at signalized intersections.</a:t>
            </a:r>
          </a:p>
          <a:p>
            <a:pPr lvl="1" defTabSz="743857">
              <a:buSzTx/>
              <a:buFont typeface="Arial,Sans-Serif" panose="020B0604020202020204" pitchFamily="34" charset="0"/>
              <a:buChar char="•"/>
              <a:defRPr/>
            </a:pPr>
            <a:r>
              <a:rPr lang="en-US" dirty="0"/>
              <a:t>20% of pedestrian crashes result from left-turning drivers failing to yield to pedestrians in the crosswalk at signalized intersections.</a:t>
            </a:r>
          </a:p>
          <a:p>
            <a:pPr lvl="1" defTabSz="743857">
              <a:buSzTx/>
              <a:buFont typeface="Arial,Sans-Serif" panose="020B0604020202020204" pitchFamily="34" charset="0"/>
              <a:buChar char="•"/>
              <a:defRPr/>
            </a:pPr>
            <a:r>
              <a:rPr lang="en-US" dirty="0"/>
              <a:t>25% of all pedestrian crashes occur mid-block, due in part to long distances between marked crossings.</a:t>
            </a:r>
          </a:p>
          <a:p>
            <a:pPr lvl="1" defTabSz="743857">
              <a:buSzTx/>
              <a:buFont typeface="Arial,Sans-Serif" panose="020B0604020202020204" pitchFamily="34" charset="0"/>
              <a:buChar char="•"/>
              <a:defRPr/>
            </a:pPr>
            <a:r>
              <a:rPr lang="en-US" dirty="0"/>
              <a:t>49% of all pedestrian crashes occur in low-light conditions (compared to 26% for bicyclists and 40% for drivers).</a:t>
            </a:r>
          </a:p>
          <a:p>
            <a:pPr marL="278875" indent="-278875" defTabSz="743857">
              <a:buClrTx/>
              <a:buSzTx/>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B1368D1D-F10F-6142-AA90-6B2D3D08FBC6}" type="slidenum">
              <a:rPr lang="en-US" smtClean="0"/>
              <a:pPr/>
              <a:t>12</a:t>
            </a:fld>
            <a:endParaRPr lang="en-US"/>
          </a:p>
        </p:txBody>
      </p:sp>
    </p:spTree>
    <p:extLst>
      <p:ext uri="{BB962C8B-B14F-4D97-AF65-F5344CB8AC3E}">
        <p14:creationId xmlns:p14="http://schemas.microsoft.com/office/powerpoint/2010/main" val="350700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43857">
              <a:buClrTx/>
              <a:buSzTx/>
              <a:defRPr/>
            </a:pPr>
            <a:r>
              <a:rPr lang="en-US" sz="2200" b="1" dirty="0">
                <a:latin typeface="Open Sans" panose="020B0606030504020204" pitchFamily="34" charset="0"/>
                <a:ea typeface="Open Sans" panose="020B0606030504020204" pitchFamily="34" charset="0"/>
                <a:cs typeface="Open Sans" panose="020B0606030504020204" pitchFamily="34" charset="0"/>
              </a:rPr>
              <a:t>Pilot rapid-response installations to slow left turns and prevent pedestrian crashes</a:t>
            </a:r>
          </a:p>
          <a:p>
            <a:pPr marL="0" indent="0" defTabSz="743857">
              <a:buClrTx/>
              <a:buSzTx/>
              <a:defRPr/>
            </a:pPr>
            <a:r>
              <a:rPr lang="en-US" sz="2200" dirty="0">
                <a:latin typeface="Open Sans" panose="020B0606030504020204" pitchFamily="34" charset="0"/>
                <a:ea typeface="Open Sans" panose="020B0606030504020204" pitchFamily="34" charset="0"/>
                <a:cs typeface="Open Sans" panose="020B0606030504020204" pitchFamily="34" charset="0"/>
              </a:rPr>
              <a:t>As described earlier in this report, left turns at signalized intersections are a leading cause of pedestrian crashes. To prevent these crashes (which often occur when pedestrians are walking legally in the crosswalk), PBOT will test rubber speed bumps and centerline delineators to slow turning vehicles and improve visibility.</a:t>
            </a:r>
          </a:p>
        </p:txBody>
      </p:sp>
      <p:sp>
        <p:nvSpPr>
          <p:cNvPr id="4" name="Slide Number Placeholder 3"/>
          <p:cNvSpPr>
            <a:spLocks noGrp="1"/>
          </p:cNvSpPr>
          <p:nvPr>
            <p:ph type="sldNum" sz="quarter" idx="10"/>
          </p:nvPr>
        </p:nvSpPr>
        <p:spPr/>
        <p:txBody>
          <a:bodyPr/>
          <a:lstStyle/>
          <a:p>
            <a:fld id="{B1368D1D-F10F-6142-AA90-6B2D3D08FBC6}" type="slidenum">
              <a:rPr lang="en-US" smtClean="0"/>
              <a:pPr/>
              <a:t>13</a:t>
            </a:fld>
            <a:endParaRPr lang="en-US"/>
          </a:p>
        </p:txBody>
      </p:sp>
    </p:spTree>
    <p:extLst>
      <p:ext uri="{BB962C8B-B14F-4D97-AF65-F5344CB8AC3E}">
        <p14:creationId xmlns:p14="http://schemas.microsoft.com/office/powerpoint/2010/main" val="390941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Evaluate deadly crash sites to identify rapid response opportunities</a:t>
            </a:r>
          </a:p>
          <a:p>
            <a:pPr marL="278947" indent="-278947" defTabSz="743857">
              <a:buClrTx/>
              <a:buSzTx/>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After every fatal crash, evaluate crash factors, determine whether immediate safety improvements are needed, and identify whether a plan (and/or funding) is in place to address the site</a:t>
            </a:r>
          </a:p>
          <a:p>
            <a:pPr marL="278947" indent="-278947" defTabSz="743857">
              <a:buClrTx/>
              <a:buSzTx/>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Where feasible, put swift, temporary traffic and operational changes in place</a:t>
            </a:r>
          </a:p>
          <a:p>
            <a:pPr marL="0" indent="0" defTabSz="743857">
              <a:buClrTx/>
              <a:buSzTx/>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Mark the locations of tragic deadly crashes and raise public awareness of the importance of driving safely</a:t>
            </a:r>
          </a:p>
          <a:p>
            <a:pPr marL="0" indent="0" defTabSz="743857">
              <a:buClrTx/>
              <a:buSzTx/>
              <a:defRPr/>
            </a:pPr>
            <a:r>
              <a:rPr lang="en-US" dirty="0">
                <a:latin typeface="Open Sans" panose="020B0606030504020204" pitchFamily="34" charset="0"/>
                <a:ea typeface="Open Sans" panose="020B0606030504020204" pitchFamily="34" charset="0"/>
                <a:cs typeface="Open Sans" panose="020B0606030504020204" pitchFamily="34" charset="0"/>
              </a:rPr>
              <a:t>After every deadly crash, PBOT will install prominent electronic Variable Message Signs (VMS) at the crash location on City streets</a:t>
            </a:r>
          </a:p>
        </p:txBody>
      </p:sp>
      <p:sp>
        <p:nvSpPr>
          <p:cNvPr id="4" name="Slide Number Placeholder 3"/>
          <p:cNvSpPr>
            <a:spLocks noGrp="1"/>
          </p:cNvSpPr>
          <p:nvPr>
            <p:ph type="sldNum" sz="quarter" idx="10"/>
          </p:nvPr>
        </p:nvSpPr>
        <p:spPr/>
        <p:txBody>
          <a:bodyPr/>
          <a:lstStyle/>
          <a:p>
            <a:fld id="{B1368D1D-F10F-6142-AA90-6B2D3D08FBC6}" type="slidenum">
              <a:rPr lang="en-US" smtClean="0"/>
              <a:pPr/>
              <a:t>14</a:t>
            </a:fld>
            <a:endParaRPr lang="en-US"/>
          </a:p>
        </p:txBody>
      </p:sp>
    </p:spTree>
    <p:extLst>
      <p:ext uri="{BB962C8B-B14F-4D97-AF65-F5344CB8AC3E}">
        <p14:creationId xmlns:p14="http://schemas.microsoft.com/office/powerpoint/2010/main" val="610905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43857">
              <a:defRPr/>
            </a:pPr>
            <a:r>
              <a:rPr lang="en-US" b="1" dirty="0"/>
              <a:t>Prioritize street lighting</a:t>
            </a:r>
            <a:r>
              <a:rPr lang="en-US" dirty="0"/>
              <a:t> where the High Crash Network, pedestrian districts, low-income population and communities of color overlap</a:t>
            </a:r>
            <a:endParaRPr lang="en-US" dirty="0">
              <a:latin typeface="Open Sans"/>
              <a:ea typeface="Open Sans"/>
              <a:cs typeface="Open Sans"/>
            </a:endParaRPr>
          </a:p>
          <a:p>
            <a:pPr marL="0" indent="0" defTabSz="743857">
              <a:defRPr/>
            </a:pPr>
            <a:endParaRPr lang="en-US" b="1" dirty="0">
              <a:latin typeface="Open Sans"/>
              <a:ea typeface="Open Sans"/>
              <a:cs typeface="Open Sans"/>
            </a:endParaRPr>
          </a:p>
          <a:p>
            <a:pPr marL="0" indent="0" defTabSz="743857">
              <a:defRPr/>
            </a:pPr>
            <a:r>
              <a:rPr lang="en-US" b="1" dirty="0">
                <a:latin typeface="Open Sans"/>
                <a:ea typeface="Open Sans"/>
                <a:cs typeface="Open Sans"/>
              </a:rPr>
              <a:t>Commitments:</a:t>
            </a:r>
            <a:endParaRPr lang="en-US" dirty="0">
              <a:latin typeface="Open Sans"/>
              <a:ea typeface="Open Sans"/>
              <a:cs typeface="Open Sans"/>
            </a:endParaRPr>
          </a:p>
          <a:p>
            <a:pPr marL="278947" indent="-278947" defTabSz="743857">
              <a:buClrTx/>
              <a:buSzTx/>
              <a:buFont typeface="Arial" panose="020B0604020202020204" pitchFamily="34" charset="0"/>
              <a:buChar char="•"/>
              <a:defRPr/>
            </a:pPr>
            <a:r>
              <a:rPr lang="en-US" b="0" dirty="0">
                <a:latin typeface="Open Sans" panose="020B0606030504020204" pitchFamily="34" charset="0"/>
                <a:ea typeface="Open Sans" panose="020B0606030504020204" pitchFamily="34" charset="0"/>
                <a:cs typeface="Open Sans" panose="020B0606030504020204" pitchFamily="34" charset="0"/>
              </a:rPr>
              <a:t>In 2019, add street lighting to SE Division Street, including pedestrian scale lighting at certain marked crossings.</a:t>
            </a:r>
          </a:p>
          <a:p>
            <a:pPr marL="278947" indent="-278947" defTabSz="743857">
              <a:buClrTx/>
              <a:buSzTx/>
              <a:buFont typeface="Arial" panose="020B0604020202020204" pitchFamily="34" charset="0"/>
              <a:buChar char="•"/>
              <a:defRPr/>
            </a:pPr>
            <a:r>
              <a:rPr lang="en-US" b="0" dirty="0">
                <a:latin typeface="Open Sans" panose="020B0606030504020204" pitchFamily="34" charset="0"/>
                <a:ea typeface="Open Sans" panose="020B0606030504020204" pitchFamily="34" charset="0"/>
                <a:cs typeface="Open Sans" panose="020B0606030504020204" pitchFamily="34" charset="0"/>
              </a:rPr>
              <a:t>In 2020, add street lighting to SE Stark Street, including pedestrian scale lighting at certain marked crossings.</a:t>
            </a:r>
          </a:p>
          <a:p>
            <a:pPr marL="278947" indent="-278947" defTabSz="743857">
              <a:buClrTx/>
              <a:buSzTx/>
              <a:buFont typeface="Arial" panose="020B0604020202020204" pitchFamily="34" charset="0"/>
              <a:buChar char="•"/>
              <a:defRPr/>
            </a:pPr>
            <a:r>
              <a:rPr lang="en-US" b="0" dirty="0">
                <a:latin typeface="Open Sans" panose="020B0606030504020204" pitchFamily="34" charset="0"/>
                <a:ea typeface="Open Sans" panose="020B0606030504020204" pitchFamily="34" charset="0"/>
                <a:cs typeface="Open Sans" panose="020B0606030504020204" pitchFamily="34" charset="0"/>
              </a:rPr>
              <a:t>By 2021, develop functional lighting layouts for wide High Crash Network streets in East Portland.</a:t>
            </a:r>
          </a:p>
          <a:p>
            <a:pPr marL="278947" indent="-278947" defTabSz="743857">
              <a:buClrTx/>
              <a:buSzTx/>
              <a:buFont typeface="Arial" panose="020B0604020202020204" pitchFamily="34" charset="0"/>
              <a:buChar char="•"/>
              <a:defRPr/>
            </a:pPr>
            <a:r>
              <a:rPr lang="en-US" b="0" dirty="0">
                <a:latin typeface="Open Sans" panose="020B0606030504020204" pitchFamily="34" charset="0"/>
                <a:ea typeface="Open Sans" panose="020B0606030504020204" pitchFamily="34" charset="0"/>
                <a:cs typeface="Open Sans" panose="020B0606030504020204" pitchFamily="34" charset="0"/>
              </a:rPr>
              <a:t>Develop a funding strategy to advance these lighting plans</a:t>
            </a:r>
          </a:p>
          <a:p>
            <a:pPr marL="0" indent="0" defTabSz="743857">
              <a:buClrTx/>
              <a:buSzTx/>
              <a:defRPr/>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Lighting needs are greatest in East Portland: </a:t>
            </a:r>
            <a:r>
              <a:rPr lang="en-US" dirty="0">
                <a:latin typeface="Open Sans" panose="020B0606030504020204" pitchFamily="34" charset="0"/>
                <a:ea typeface="Open Sans" panose="020B0606030504020204" pitchFamily="34" charset="0"/>
                <a:cs typeface="Open Sans" panose="020B0606030504020204" pitchFamily="34" charset="0"/>
              </a:rPr>
              <a:t>49% of Portland’s pedestrian crashes occur in dark or low-light conditions. By City guidelines, streets wider than 48’ should have two-sided lighting. Citywide, 61% of High Crash Network streets wider than 48’ have lighting on two sides. By contrast, only 22% of wide High Crash Network streets in East Portland have two-sided lighting.</a:t>
            </a:r>
          </a:p>
        </p:txBody>
      </p:sp>
      <p:sp>
        <p:nvSpPr>
          <p:cNvPr id="4" name="Slide Number Placeholder 3"/>
          <p:cNvSpPr>
            <a:spLocks noGrp="1"/>
          </p:cNvSpPr>
          <p:nvPr>
            <p:ph type="sldNum" sz="quarter" idx="10"/>
          </p:nvPr>
        </p:nvSpPr>
        <p:spPr/>
        <p:txBody>
          <a:bodyPr/>
          <a:lstStyle/>
          <a:p>
            <a:fld id="{B1368D1D-F10F-6142-AA90-6B2D3D08FBC6}" type="slidenum">
              <a:rPr lang="en-US" smtClean="0"/>
              <a:pPr/>
              <a:t>15</a:t>
            </a:fld>
            <a:endParaRPr lang="en-US"/>
          </a:p>
        </p:txBody>
      </p:sp>
    </p:spTree>
    <p:extLst>
      <p:ext uri="{BB962C8B-B14F-4D97-AF65-F5344CB8AC3E}">
        <p14:creationId xmlns:p14="http://schemas.microsoft.com/office/powerpoint/2010/main" val="216527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43857">
              <a:buClrTx/>
              <a:buSzTx/>
              <a:defRPr/>
            </a:pPr>
            <a:r>
              <a:rPr lang="en-US" b="1" dirty="0"/>
              <a:t>Fill crossing gaps to reduce mid-block crashes</a:t>
            </a:r>
          </a:p>
          <a:p>
            <a:pPr marL="278947" indent="-278947" defTabSz="743857">
              <a:buClrTx/>
              <a:buSzTx/>
              <a:buFont typeface="Arial" panose="020B0604020202020204" pitchFamily="34" charset="0"/>
              <a:buChar char="•"/>
              <a:defRPr/>
            </a:pPr>
            <a:r>
              <a:rPr lang="en-US" dirty="0"/>
              <a:t>Ensure all new PBOT capital projects meet Portland’s pedestrian spacing guidelines</a:t>
            </a:r>
          </a:p>
          <a:p>
            <a:pPr marL="278947" indent="-278947" defTabSz="743857">
              <a:buClrTx/>
              <a:buSzTx/>
              <a:buFont typeface="Arial" panose="020B0604020202020204" pitchFamily="34" charset="0"/>
              <a:buChar char="•"/>
              <a:defRPr/>
            </a:pPr>
            <a:r>
              <a:rPr lang="en-US" dirty="0"/>
              <a:t>By 2021, increase by 10% the High Crash Network streets that meet Portland’s pedestrian spacing guidelines</a:t>
            </a:r>
          </a:p>
          <a:p>
            <a:pPr marL="278947" indent="-278947" defTabSz="743857">
              <a:buClrTx/>
              <a:buSzTx/>
              <a:buFont typeface="Arial" panose="020B0604020202020204" pitchFamily="34" charset="0"/>
              <a:buChar char="•"/>
              <a:defRPr/>
            </a:pPr>
            <a:r>
              <a:rPr lang="en-US" dirty="0"/>
              <a:t>Identify funding to accelerate to 80% High Crash Network streets that meet spacing guidelines within five years.</a:t>
            </a:r>
          </a:p>
          <a:p>
            <a:pPr marL="278947" indent="-278947" defTabSz="743857">
              <a:buClrTx/>
              <a:buSzTx/>
              <a:buFont typeface="Arial" panose="020B0604020202020204" pitchFamily="34" charset="0"/>
              <a:buChar char="•"/>
              <a:defRPr/>
            </a:pPr>
            <a:endParaRPr lang="en-US" dirty="0"/>
          </a:p>
          <a:p>
            <a:pPr marL="278947" indent="-278947" defTabSz="743857">
              <a:buClrTx/>
              <a:buSzTx/>
              <a:buFont typeface="Arial" panose="020B0604020202020204" pitchFamily="34" charset="0"/>
              <a:buChar char="•"/>
              <a:defRPr/>
            </a:pPr>
            <a:r>
              <a:rPr lang="en-US" dirty="0"/>
              <a:t>Last week you discussed PedPDX, Portland’s new pedestrian master plan. PedPDX is an important part of PBOT’s Vision Zero work and you will see linkages to PedPDX throughout today’s presentation.</a:t>
            </a:r>
          </a:p>
          <a:p>
            <a:pPr marL="278947" indent="-278947" defTabSz="743857">
              <a:buClrTx/>
              <a:buSzTx/>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B1368D1D-F10F-6142-AA90-6B2D3D08FBC6}" type="slidenum">
              <a:rPr lang="en-US" smtClean="0"/>
              <a:pPr/>
              <a:t>16</a:t>
            </a:fld>
            <a:endParaRPr lang="en-US"/>
          </a:p>
        </p:txBody>
      </p:sp>
    </p:spTree>
    <p:extLst>
      <p:ext uri="{BB962C8B-B14F-4D97-AF65-F5344CB8AC3E}">
        <p14:creationId xmlns:p14="http://schemas.microsoft.com/office/powerpoint/2010/main" val="151536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3857" indent="-371928" defTabSz="1487713">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Portland data reveals a concentration of traffic deaths in communities of color. But disparities reach beyond deadly crashes. </a:t>
            </a:r>
          </a:p>
          <a:p>
            <a:pPr marL="743857" indent="-371928" defTabSz="1487713">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In 2018, </a:t>
            </a:r>
            <a:r>
              <a:rPr lang="en-US" dirty="0" err="1">
                <a:latin typeface="Open Sans" panose="020B0606030504020204" pitchFamily="34" charset="0"/>
                <a:ea typeface="Open Sans" panose="020B0606030504020204" pitchFamily="34" charset="0"/>
                <a:cs typeface="Open Sans" panose="020B0606030504020204" pitchFamily="34" charset="0"/>
              </a:rPr>
              <a:t>PedPDX</a:t>
            </a:r>
            <a:r>
              <a:rPr lang="en-US" dirty="0">
                <a:latin typeface="Open Sans" panose="020B0606030504020204" pitchFamily="34" charset="0"/>
                <a:ea typeface="Open Sans" panose="020B0606030504020204" pitchFamily="34" charset="0"/>
                <a:cs typeface="Open Sans" panose="020B0606030504020204" pitchFamily="34" charset="0"/>
              </a:rPr>
              <a:t> worked with the Portland African American Leadership Forum, Black Parent Initiative, Immigrant and Refugee Community Organization, Africa House and the June Key Delta Community Center to engage 60 Black Portlanders in Walking While Black focus groups. Participants told their stories and gave input on walking in Portland. Their recommendations—including a focus on personal safety in the right-of-way and the need for better street lighting—have informed the priorities and commitments in this report.</a:t>
            </a:r>
          </a:p>
        </p:txBody>
      </p:sp>
      <p:sp>
        <p:nvSpPr>
          <p:cNvPr id="4" name="Slide Number Placeholder 3"/>
          <p:cNvSpPr>
            <a:spLocks noGrp="1"/>
          </p:cNvSpPr>
          <p:nvPr>
            <p:ph type="sldNum" sz="quarter" idx="10"/>
          </p:nvPr>
        </p:nvSpPr>
        <p:spPr/>
        <p:txBody>
          <a:bodyPr/>
          <a:lstStyle/>
          <a:p>
            <a:fld id="{B1368D1D-F10F-6142-AA90-6B2D3D08FBC6}" type="slidenum">
              <a:rPr lang="en-US" smtClean="0"/>
              <a:pPr/>
              <a:t>17</a:t>
            </a:fld>
            <a:endParaRPr lang="en-US"/>
          </a:p>
        </p:txBody>
      </p:sp>
    </p:spTree>
    <p:extLst>
      <p:ext uri="{BB962C8B-B14F-4D97-AF65-F5344CB8AC3E}">
        <p14:creationId xmlns:p14="http://schemas.microsoft.com/office/powerpoint/2010/main" val="164880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Core “Safe Systems” principles underpin this approach:</a:t>
            </a:r>
          </a:p>
          <a:p>
            <a:pPr marL="0" indent="0" defTabSz="743857">
              <a:buClrTx/>
              <a:buSzTx/>
              <a:defRPr/>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People are vulnerable: </a:t>
            </a:r>
            <a:r>
              <a:rPr lang="en-US" dirty="0">
                <a:latin typeface="Open Sans" panose="020B0606030504020204" pitchFamily="34" charset="0"/>
                <a:ea typeface="Open Sans" panose="020B0606030504020204" pitchFamily="34" charset="0"/>
                <a:cs typeface="Open Sans" panose="020B0606030504020204" pitchFamily="34" charset="0"/>
              </a:rPr>
              <a:t>Simple physics dictates that the human body cannot withstand impact from a vehicle moving faster than 20 miles per hour without significant risk of serious injury or death. People walking and bicycling are at the greatest risk in the event of a crash. </a:t>
            </a:r>
          </a:p>
          <a:p>
            <a:pPr marL="0" indent="0" defTabSz="743857">
              <a:buClrTx/>
              <a:buSzTx/>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People make mistakes: </a:t>
            </a:r>
            <a:r>
              <a:rPr lang="en-US" dirty="0">
                <a:latin typeface="Open Sans" panose="020B0606030504020204" pitchFamily="34" charset="0"/>
                <a:ea typeface="Open Sans" panose="020B0606030504020204" pitchFamily="34" charset="0"/>
                <a:cs typeface="Open Sans" panose="020B0606030504020204" pitchFamily="34" charset="0"/>
              </a:rPr>
              <a:t>Even when they are not deliberately taking risks, people make mistakes that result in crashes. This is true whether they are driving, walking, or traveling by other means. Deadly crashes will not be eliminated unless we design streets to help reduce the frequency and severity of crashes resulting from human error.</a:t>
            </a:r>
          </a:p>
          <a:p>
            <a:pPr marL="0" indent="0" defTabSz="743857">
              <a:buClrTx/>
              <a:buSzTx/>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People share responsibility: </a:t>
            </a:r>
            <a:r>
              <a:rPr lang="en-US" dirty="0">
                <a:latin typeface="Open Sans" panose="020B0606030504020204" pitchFamily="34" charset="0"/>
                <a:ea typeface="Open Sans" panose="020B0606030504020204" pitchFamily="34" charset="0"/>
                <a:cs typeface="Open Sans" panose="020B0606030504020204" pitchFamily="34" charset="0"/>
              </a:rPr>
              <a:t>Traditionally, individual road users have borne much of the responsibility for their own safety while traveling. Under the Safe Systems approach, that responsibility is shared among those who design, build, operate and use the street system. Everyone has a role to play in keeping themselves—and others—safe.</a:t>
            </a:r>
          </a:p>
          <a:p>
            <a:pPr marL="0" indent="0" defTabSz="743857">
              <a:buClrTx/>
              <a:buSzTx/>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defTabSz="743857">
              <a:buClrTx/>
              <a:buSzTx/>
              <a:defRPr/>
            </a:pPr>
            <a:r>
              <a:rPr lang="en-US" b="1" dirty="0">
                <a:latin typeface="Open Sans" panose="020B0606030504020204" pitchFamily="34" charset="0"/>
                <a:ea typeface="Open Sans" panose="020B0606030504020204" pitchFamily="34" charset="0"/>
                <a:cs typeface="Open Sans" panose="020B0606030504020204" pitchFamily="34" charset="0"/>
              </a:rPr>
              <a:t>Built-in protections minimize the deadly consequences of mistakes:</a:t>
            </a:r>
            <a:r>
              <a:rPr lang="en-US" dirty="0">
                <a:latin typeface="Open Sans" panose="020B0606030504020204" pitchFamily="34" charset="0"/>
                <a:ea typeface="Open Sans" panose="020B0606030504020204" pitchFamily="34" charset="0"/>
                <a:cs typeface="Open Sans" panose="020B0606030504020204" pitchFamily="34" charset="0"/>
              </a:rPr>
              <a:t> The street system must be designed with multiple protective elements so that if one element fails, others will still offer protection. For example, a system to protect pedestrians includes frequent safe crossings, street lighting, a cultural acceptance of slower speeds and people educated about how to interact safely on the streets.</a:t>
            </a:r>
          </a:p>
        </p:txBody>
      </p:sp>
      <p:sp>
        <p:nvSpPr>
          <p:cNvPr id="4" name="Slide Number Placeholder 3"/>
          <p:cNvSpPr>
            <a:spLocks noGrp="1"/>
          </p:cNvSpPr>
          <p:nvPr>
            <p:ph type="sldNum" sz="quarter" idx="10"/>
          </p:nvPr>
        </p:nvSpPr>
        <p:spPr/>
        <p:txBody>
          <a:bodyPr/>
          <a:lstStyle/>
          <a:p>
            <a:fld id="{B1368D1D-F10F-6142-AA90-6B2D3D08FBC6}" type="slidenum">
              <a:rPr lang="en-US" smtClean="0"/>
              <a:pPr/>
              <a:t>18</a:t>
            </a:fld>
            <a:endParaRPr lang="en-US"/>
          </a:p>
        </p:txBody>
      </p:sp>
    </p:spTree>
    <p:extLst>
      <p:ext uri="{BB962C8B-B14F-4D97-AF65-F5344CB8AC3E}">
        <p14:creationId xmlns:p14="http://schemas.microsoft.com/office/powerpoint/2010/main" val="298027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17b6d8e35_0_10:notes"/>
          <p:cNvSpPr txBox="1">
            <a:spLocks noGrp="1"/>
          </p:cNvSpPr>
          <p:nvPr>
            <p:ph type="body" idx="1"/>
          </p:nvPr>
        </p:nvSpPr>
        <p:spPr>
          <a:xfrm>
            <a:off x="780290" y="11157900"/>
            <a:ext cx="6242171" cy="10570946"/>
          </a:xfrm>
          <a:prstGeom prst="rect">
            <a:avLst/>
          </a:prstGeom>
        </p:spPr>
        <p:txBody>
          <a:bodyPr spcFirstLastPara="1" wrap="square" lIns="151594" tIns="75776" rIns="151594" bIns="75776" anchor="t" anchorCtr="0">
            <a:noAutofit/>
          </a:bodyPr>
          <a:lstStyle/>
          <a:p>
            <a:pPr marL="0" indent="0"/>
            <a:endParaRPr/>
          </a:p>
        </p:txBody>
      </p:sp>
      <p:sp>
        <p:nvSpPr>
          <p:cNvPr id="112" name="Google Shape;112;g417b6d8e35_0_10:notes"/>
          <p:cNvSpPr>
            <a:spLocks noGrp="1" noRot="1" noChangeAspect="1"/>
          </p:cNvSpPr>
          <p:nvPr>
            <p:ph type="sldImg" idx="2"/>
          </p:nvPr>
        </p:nvSpPr>
        <p:spPr>
          <a:xfrm>
            <a:off x="-1970088" y="1758950"/>
            <a:ext cx="11744326" cy="880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24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85775" y="954088"/>
            <a:ext cx="6367463" cy="477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539649" y="6047712"/>
            <a:ext cx="4317167" cy="5729412"/>
          </a:xfrm>
          <a:prstGeom prst="rect">
            <a:avLst/>
          </a:prstGeom>
          <a:noFill/>
          <a:ln>
            <a:noFill/>
          </a:ln>
        </p:spPr>
        <p:txBody>
          <a:bodyPr spcFirstLastPara="1" wrap="square" lIns="96636" tIns="48305" rIns="96636" bIns="48305" anchor="t" anchorCtr="0">
            <a:noAutofit/>
          </a:bodyPr>
          <a:lstStyle/>
          <a:p>
            <a:pPr marL="177819" indent="-177819" defTabSz="966387">
              <a:buClrTx/>
              <a:buSzTx/>
              <a:buFont typeface="Wingdings" panose="05000000000000000000" pitchFamily="2" charset="2"/>
              <a:buChar char="Ø"/>
              <a:defRP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Current contract terminates Spring 2020 – so we need to do an RFP</a:t>
            </a:r>
          </a:p>
          <a:p>
            <a:pPr marL="177819" indent="-177819" defTabSz="966387">
              <a:buClrTx/>
              <a:buSzTx/>
              <a:buFont typeface="Wingdings" panose="05000000000000000000" pitchFamily="2" charset="2"/>
              <a:buChar char="Ø"/>
              <a:defRP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There is a suite of four (4) photo enforcement options at intersections or along segments. Right now, we have two contracts – one for RLR and one for photo radar (vans). The photo radar contract was amended to include fixed speed.  Plus we have a new option of adding speed to a red light running camera. This will allow us to consolidate the system under one contract. Many of the services and technology platforms are identical. </a:t>
            </a:r>
          </a:p>
          <a:p>
            <a:pPr marL="0" indent="0" defTabSz="966387">
              <a:buClrTx/>
              <a:buSzTx/>
              <a:defRPr/>
            </a:pPr>
            <a:endParaRPr lang="en-US" sz="1100" b="1" dirty="0">
              <a:solidFill>
                <a:srgbClr val="4D4D4F"/>
              </a:solidFill>
              <a:latin typeface="Open Sans" panose="020B0606030504020204" pitchFamily="34" charset="0"/>
              <a:ea typeface="Open Sans" panose="020B0606030504020204" pitchFamily="34" charset="0"/>
              <a:cs typeface="Open Sans" panose="020B0606030504020204" pitchFamily="34" charset="0"/>
            </a:endParaRPr>
          </a:p>
          <a:p>
            <a:pPr defTabSz="966387">
              <a:defRPr/>
            </a:pPr>
            <a:r>
              <a:rPr lang="en-US" sz="1100" dirty="0">
                <a:latin typeface="Open Sans" panose="020B0606030504020204" pitchFamily="34" charset="0"/>
                <a:ea typeface="Open Sans" panose="020B0606030504020204" pitchFamily="34" charset="0"/>
                <a:cs typeface="Open Sans" panose="020B0606030504020204" pitchFamily="34" charset="0"/>
              </a:rPr>
              <a:t>Seek a vendor to implement and provide for the design, installation, maintenance,  and operation of a photo violation-monitoring system capable of detecting and recording speeding and red light violations, including the support services required for photographic traffic enforcement in conjunction with input from the city.</a:t>
            </a:r>
          </a:p>
          <a:p>
            <a:pPr marL="0" indent="0">
              <a:buClr>
                <a:schemeClr val="dk1"/>
              </a:buClr>
              <a:buSzPts val="1200"/>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a:buClr>
                <a:schemeClr val="dk1"/>
              </a:buClr>
              <a:buSzPts val="1200"/>
            </a:pPr>
            <a:r>
              <a:rPr lang="en-US" sz="1100" dirty="0">
                <a:latin typeface="Open Sans" panose="020B0606030504020204" pitchFamily="34" charset="0"/>
                <a:ea typeface="Open Sans" panose="020B0606030504020204" pitchFamily="34" charset="0"/>
                <a:cs typeface="Open Sans" panose="020B0606030504020204" pitchFamily="34" charset="0"/>
              </a:rPr>
              <a:t>The suite of photo enforcement options include:</a:t>
            </a:r>
          </a:p>
          <a:p>
            <a:pPr marL="948368" lvl="1" indent="-474184">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Signalized intersection red light running</a:t>
            </a:r>
          </a:p>
          <a:p>
            <a:pPr marL="948368" lvl="1" indent="-474184">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Signalized red light running and speeding</a:t>
            </a:r>
          </a:p>
          <a:p>
            <a:pPr marL="948368" lvl="1" indent="-474184">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HCN segment speeding (fixed speed)</a:t>
            </a:r>
          </a:p>
          <a:p>
            <a:pPr marL="948368" lvl="1" indent="-474184">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Mobile speed van (photo radar)</a:t>
            </a:r>
            <a:endParaRPr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notes"/>
          <p:cNvSpPr txBox="1">
            <a:spLocks noGrp="1"/>
          </p:cNvSpPr>
          <p:nvPr>
            <p:ph type="sldNum" idx="12"/>
          </p:nvPr>
        </p:nvSpPr>
        <p:spPr>
          <a:xfrm>
            <a:off x="3056744" y="12093215"/>
            <a:ext cx="2338466" cy="636602"/>
          </a:xfrm>
          <a:prstGeom prst="rect">
            <a:avLst/>
          </a:prstGeom>
          <a:noFill/>
          <a:ln>
            <a:noFill/>
          </a:ln>
        </p:spPr>
        <p:txBody>
          <a:bodyPr spcFirstLastPara="1" wrap="square" lIns="96636" tIns="48305" rIns="96636" bIns="48305" anchor="b" anchorCtr="0">
            <a:noAutofit/>
          </a:bodyPr>
          <a:lstStyle/>
          <a:p>
            <a:pPr algn="r">
              <a:buClr>
                <a:schemeClr val="dk1"/>
              </a:buClr>
              <a:buSzPts val="1200"/>
            </a:pPr>
            <a:fld id="{00000000-1234-1234-1234-123412341234}" type="slidenum">
              <a:rPr lang="en-US" sz="1200">
                <a:solidFill>
                  <a:schemeClr val="dk1"/>
                </a:solidFill>
                <a:latin typeface="Calibri"/>
                <a:ea typeface="Calibri"/>
                <a:cs typeface="Calibri"/>
                <a:sym typeface="Calibri"/>
              </a:rPr>
              <a:pPr algn="r">
                <a:buClr>
                  <a:schemeClr val="dk1"/>
                </a:buClr>
                <a:buSzPts val="1200"/>
              </a:p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17b6d8e35_0_10:notes"/>
          <p:cNvSpPr txBox="1">
            <a:spLocks noGrp="1"/>
          </p:cNvSpPr>
          <p:nvPr>
            <p:ph type="body" idx="1"/>
          </p:nvPr>
        </p:nvSpPr>
        <p:spPr>
          <a:xfrm>
            <a:off x="780290" y="11157900"/>
            <a:ext cx="6242171" cy="10570946"/>
          </a:xfrm>
          <a:prstGeom prst="rect">
            <a:avLst/>
          </a:prstGeom>
        </p:spPr>
        <p:txBody>
          <a:bodyPr spcFirstLastPara="1" wrap="square" lIns="151594" tIns="75776" rIns="151594" bIns="75776" anchor="t" anchorCtr="0">
            <a:noAutofit/>
          </a:bodyPr>
          <a:lstStyle/>
          <a:p>
            <a:pPr marL="0" indent="0"/>
            <a:endParaRPr/>
          </a:p>
        </p:txBody>
      </p:sp>
      <p:sp>
        <p:nvSpPr>
          <p:cNvPr id="112" name="Google Shape;112;g417b6d8e35_0_10:notes"/>
          <p:cNvSpPr>
            <a:spLocks noGrp="1" noRot="1" noChangeAspect="1"/>
          </p:cNvSpPr>
          <p:nvPr>
            <p:ph type="sldImg" idx="2"/>
          </p:nvPr>
        </p:nvSpPr>
        <p:spPr>
          <a:xfrm>
            <a:off x="-1970088" y="1758950"/>
            <a:ext cx="11744326" cy="880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94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74184">
              <a:buClrTx/>
              <a:buSzTx/>
              <a:defRPr/>
            </a:pPr>
            <a:r>
              <a:rPr lang="en-US" sz="1100" dirty="0">
                <a:latin typeface="Open Sans" panose="020B0606030504020204" pitchFamily="34" charset="0"/>
                <a:ea typeface="Open Sans" panose="020B0606030504020204" pitchFamily="34" charset="0"/>
                <a:cs typeface="Open Sans" panose="020B0606030504020204" pitchFamily="34" charset="0"/>
              </a:rPr>
              <a:t>Describing the problem. First, street design (e.g., 57% of our crashes happen on 8% of our streets – they [HCN] are primarily these are wide streets with four or more lanes of traffic, high speed and volumes; so design standards and funding for infrastructure improvements) plays a significant role. But so do human factors or behaviors: Alcohol or drug impairment, speeding, and dangerous behaviors like red light running and texting play a significant role in fatalities. (</a:t>
            </a:r>
            <a:r>
              <a:rPr lang="en-US" sz="1100" dirty="0">
                <a:solidFill>
                  <a:srgbClr val="F68121"/>
                </a:solidFill>
                <a:latin typeface="Open Sans" panose="020B0606030504020204" pitchFamily="34" charset="0"/>
                <a:ea typeface="Open Sans" panose="020B0606030504020204" pitchFamily="34" charset="0"/>
                <a:cs typeface="Open Sans" panose="020B0606030504020204" pitchFamily="34" charset="0"/>
                <a:sym typeface="Open Sans SemiBold"/>
              </a:rPr>
              <a:t>91% of DEADLY CRASHES INVOLVE SPEED, IMPAIRMENT, AND / OR OTHER DANGEROUS BEHAVIORS) </a:t>
            </a:r>
            <a:r>
              <a:rPr lang="en-US" sz="1100" dirty="0">
                <a:latin typeface="Open Sans" panose="020B0606030504020204" pitchFamily="34" charset="0"/>
                <a:ea typeface="Open Sans" panose="020B0606030504020204" pitchFamily="34" charset="0"/>
                <a:cs typeface="Open Sans" panose="020B0606030504020204" pitchFamily="34" charset="0"/>
              </a:rPr>
              <a:t>What is Portland doing about this? PBOT is the champion safety to drive down fatalities on Portland’s streets by leading the City with the Vision Zero – a safety action plan that is City-wide – PBOT has many partners! So, what about Vision Zero addresses speed and dangerous behaviors and what does it have to do with photo enforcement? So -- </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We plan to expand red light running and speed cameras. Some RLR running intersection approaches that are located as a HCN intersection may be considered for dual enforcement (for RLR and speeding).  </a:t>
            </a:r>
            <a:r>
              <a:rPr lang="en-US" sz="1100" b="1" dirty="0">
                <a:latin typeface="Open Sans" panose="020B0606030504020204" pitchFamily="34" charset="0"/>
                <a:ea typeface="Open Sans" panose="020B0606030504020204" pitchFamily="34" charset="0"/>
                <a:cs typeface="Open Sans" panose="020B0606030504020204" pitchFamily="34" charset="0"/>
              </a:rPr>
              <a:t>But who has directed PBOT and partners to expand the photographic traffic enforcement system? Vision Zero Action Plan, of course! </a:t>
            </a:r>
          </a:p>
          <a:p>
            <a:endParaRPr lang="en-US" sz="1100" b="1" dirty="0">
              <a:latin typeface="Open Sans" panose="020B0606030504020204" pitchFamily="34" charset="0"/>
              <a:ea typeface="Open Sans" panose="020B0606030504020204" pitchFamily="34" charset="0"/>
              <a:cs typeface="Open Sans" panose="020B0606030504020204" pitchFamily="34" charset="0"/>
            </a:endParaRPr>
          </a:p>
          <a:p>
            <a:r>
              <a:rPr lang="en-US" sz="1100" b="1" dirty="0">
                <a:latin typeface="Open Sans" panose="020B0606030504020204" pitchFamily="34" charset="0"/>
                <a:ea typeface="Open Sans" panose="020B0606030504020204" pitchFamily="34" charset="0"/>
                <a:cs typeface="Open Sans" panose="020B0606030504020204" pitchFamily="34" charset="0"/>
              </a:rPr>
              <a:t>=&gt; Dangerous Driving Behavior (D1)</a:t>
            </a:r>
          </a:p>
          <a:p>
            <a:r>
              <a:rPr lang="en-US" sz="1100" b="1" dirty="0">
                <a:latin typeface="Open Sans" panose="020B0606030504020204" pitchFamily="34" charset="0"/>
                <a:ea typeface="Open Sans" panose="020B0606030504020204" pitchFamily="34" charset="0"/>
                <a:cs typeface="Open Sans" panose="020B0606030504020204" pitchFamily="34" charset="0"/>
              </a:rPr>
              <a:t>=&gt; Speeding  (S2)</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WHY WE WANT TO DO IT --  As we reviewed earlier, there has been two decades photographic traffic enforcement system enforcing moving violations red light running and speeding. The Vision Zero Action Plan focuses on the High Crash Network and factors that contribute to crash severity. Action D1 addresses Dangerous Driving Behavior (D1) and calls for: “use data-driven process to reorganize and expand the red light safety camera program”; and Action Speeding (S2) that calls for: “pilot speed safety cameras on four high crash corridors in the first two years; expand program to additional high crash corridors following the pilot.”  </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ENGINEERING streets for safety</a:t>
            </a:r>
          </a:p>
          <a:p>
            <a:pPr marL="177819" indent="-177819">
              <a:buFont typeface="Wingdings" panose="05000000000000000000" pitchFamily="2" charset="2"/>
              <a:buChar char="q"/>
            </a:pPr>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ENFORCEMENT of traffic laws</a:t>
            </a:r>
          </a:p>
          <a:p>
            <a:pPr marL="177819" indent="-177819">
              <a:buFont typeface="Wingdings" panose="05000000000000000000" pitchFamily="2" charset="2"/>
              <a:buChar char="q"/>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EDUCATING the community </a:t>
            </a:r>
          </a:p>
          <a:p>
            <a:pPr marL="177819" indent="-177819">
              <a:buFont typeface="Wingdings" panose="05000000000000000000" pitchFamily="2" charset="2"/>
              <a:buChar char="q"/>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EVALUATION and accountability</a:t>
            </a:r>
          </a:p>
          <a:p>
            <a:pPr marL="177819" indent="-177819">
              <a:buFont typeface="Wingdings" panose="05000000000000000000" pitchFamily="2" charset="2"/>
              <a:buChar char="q"/>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ENGAGEMENT for behavior and policy change </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B1368D1D-F10F-6142-AA90-6B2D3D08FBC6}" type="slidenum">
              <a:rPr lang="en-US" smtClean="0"/>
              <a:pPr/>
              <a:t>3</a:t>
            </a:fld>
            <a:endParaRPr lang="en-US"/>
          </a:p>
        </p:txBody>
      </p:sp>
    </p:spTree>
    <p:extLst>
      <p:ext uri="{BB962C8B-B14F-4D97-AF65-F5344CB8AC3E}">
        <p14:creationId xmlns:p14="http://schemas.microsoft.com/office/powerpoint/2010/main" val="228200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85775" y="954088"/>
            <a:ext cx="6367463" cy="477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539649" y="6047712"/>
            <a:ext cx="4317167" cy="5729412"/>
          </a:xfrm>
          <a:prstGeom prst="rect">
            <a:avLst/>
          </a:prstGeom>
          <a:noFill/>
          <a:ln>
            <a:noFill/>
          </a:ln>
        </p:spPr>
        <p:txBody>
          <a:bodyPr spcFirstLastPara="1" wrap="square" lIns="96636" tIns="48305" rIns="96636" bIns="48305" anchor="t" anchorCtr="0">
            <a:noAutofit/>
          </a:bodyPr>
          <a:lstStyle/>
          <a:p>
            <a:pPr marL="474184" indent="-474184">
              <a:buFont typeface="Arial" panose="020B0604020202020204" pitchFamily="34" charset="0"/>
              <a:buChar char="•"/>
            </a:pPr>
            <a:r>
              <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School zones, residential streets, work zones, or other streets with a high number of crashes or speeding complaints</a:t>
            </a:r>
            <a:r>
              <a:rPr lang="en-US" sz="2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(Mobile speed van)</a:t>
            </a:r>
          </a:p>
          <a:p>
            <a:pPr marL="474184" indent="-474184">
              <a:buFont typeface="Arial" panose="020B0604020202020204" pitchFamily="34" charset="0"/>
              <a:buChar char="•"/>
            </a:pPr>
            <a:endPar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474184" indent="-474184">
              <a:buFont typeface="Arial" panose="020B0604020202020204" pitchFamily="34" charset="0"/>
              <a:buChar char="•"/>
            </a:pPr>
            <a:r>
              <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Significant crash history attributed to a disregard of traffic signal </a:t>
            </a:r>
            <a:r>
              <a:rPr lang="en-US" sz="2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(Photo Red Light) </a:t>
            </a:r>
          </a:p>
          <a:p>
            <a:pPr marL="948368" lvl="1" indent="-474184">
              <a:buFont typeface="Arial" panose="020B0604020202020204" pitchFamily="34" charset="0"/>
              <a:buChar char="•"/>
            </a:pPr>
            <a:endPar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474184" indent="-474184">
              <a:buFont typeface="Arial" panose="020B0604020202020204" pitchFamily="34" charset="0"/>
              <a:buChar char="•"/>
            </a:pPr>
            <a:r>
              <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Urban high crash corridors among the High Crash Network (HCN) </a:t>
            </a:r>
            <a:r>
              <a:rPr lang="en-US" sz="2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(Fixed speed safety camera)</a:t>
            </a:r>
          </a:p>
          <a:p>
            <a:pPr marL="474184" indent="-474184">
              <a:buFont typeface="Arial" panose="020B0604020202020204" pitchFamily="34" charset="0"/>
              <a:buChar char="•"/>
            </a:pPr>
            <a:endPar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474184" indent="-474184">
              <a:buFont typeface="Arial" panose="020B0604020202020204" pitchFamily="34" charset="0"/>
              <a:buChar char="•"/>
            </a:pPr>
            <a:r>
              <a:rPr lang="en-US" sz="2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HCN Intersection </a:t>
            </a:r>
            <a:r>
              <a:rPr lang="en-US" sz="2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(Dual RL/speed)</a:t>
            </a:r>
            <a:endParaRPr lang="en-US" sz="25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r>
              <a:rPr lang="en-US" sz="1100" dirty="0">
                <a:latin typeface="Open Sans" panose="020B0606030504020204" pitchFamily="34" charset="0"/>
                <a:ea typeface="Open Sans" panose="020B0606030504020204" pitchFamily="34" charset="0"/>
                <a:cs typeface="Open Sans" panose="020B0606030504020204" pitchFamily="34" charset="0"/>
              </a:rPr>
              <a:t>A recent telephone survey showed us the public awareness of photo enforcement in Portland.  Generally, t</a:t>
            </a: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wo-thirds are familiar with photo radar. While a majority are aware of fixed speed, more Portlanders are far more familiar with the City programs that started during the late 90s: red-light cameras and mobile speed vans.  The breakdown by option is as follows: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Ø"/>
            </a:pPr>
            <a:r>
              <a:rPr lang="en-US" sz="1100" dirty="0">
                <a:latin typeface="Open Sans" panose="020B0606030504020204" pitchFamily="34" charset="0"/>
                <a:ea typeface="Open Sans" panose="020B0606030504020204" pitchFamily="34" charset="0"/>
                <a:cs typeface="Open Sans" panose="020B0606030504020204" pitchFamily="34" charset="0"/>
              </a:rPr>
              <a:t>RLR awareness: 93%</a:t>
            </a:r>
          </a:p>
          <a:p>
            <a:pPr marL="177819" indent="-177819">
              <a:buFont typeface="Wingdings" panose="05000000000000000000" pitchFamily="2" charset="2"/>
              <a:buChar char="Ø"/>
            </a:pPr>
            <a:r>
              <a:rPr lang="en-US" sz="1100" dirty="0">
                <a:latin typeface="Open Sans" panose="020B0606030504020204" pitchFamily="34" charset="0"/>
                <a:ea typeface="Open Sans" panose="020B0606030504020204" pitchFamily="34" charset="0"/>
                <a:cs typeface="Open Sans" panose="020B0606030504020204" pitchFamily="34" charset="0"/>
              </a:rPr>
              <a:t>Mobile speed van awareness: 84%</a:t>
            </a:r>
          </a:p>
          <a:p>
            <a:pPr marL="177819" indent="-177819">
              <a:buFont typeface="Wingdings" panose="05000000000000000000" pitchFamily="2" charset="2"/>
              <a:buChar char="Ø"/>
            </a:pPr>
            <a:r>
              <a:rPr lang="en-US" sz="1100" dirty="0">
                <a:latin typeface="Open Sans" panose="020B0606030504020204" pitchFamily="34" charset="0"/>
                <a:ea typeface="Open Sans" panose="020B0606030504020204" pitchFamily="34" charset="0"/>
                <a:cs typeface="Open Sans" panose="020B0606030504020204" pitchFamily="34" charset="0"/>
              </a:rPr>
              <a:t>Fixed speed awareness: 63%</a:t>
            </a:r>
          </a:p>
          <a:p>
            <a:pPr marL="0" indent="0" defTabSz="474184">
              <a:buClrTx/>
              <a:buSzTx/>
              <a:defRPr/>
            </a:pPr>
            <a:endParaRPr lang="en-US" sz="1100" i="1" dirty="0">
              <a:latin typeface="Open Sans" panose="020B0606030504020204" pitchFamily="34" charset="0"/>
              <a:ea typeface="Open Sans" panose="020B0606030504020204" pitchFamily="34" charset="0"/>
              <a:cs typeface="Open Sans" panose="020B0606030504020204" pitchFamily="34" charset="0"/>
            </a:endParaRP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Overview of the photographic traffic enforcement system </a:t>
            </a:r>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over two decades, the City of Portland (“City”) has been a leader in utilizing automated enforcement tools to bolster transportation safety. While each enforcement tool is unique, there are commonalities:</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177819" indent="-177819">
              <a:buFont typeface="Wingdings" panose="05000000000000000000" pitchFamily="2" charset="2"/>
              <a:buChar char="Ø"/>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photo radar imagery is reviewed, and citations are signed, by a police officer. </a:t>
            </a:r>
          </a:p>
          <a:p>
            <a:pPr marL="177819" indent="-177819">
              <a:buFont typeface="Wingdings" panose="05000000000000000000" pitchFamily="2" charset="2"/>
              <a:buChar char="Ø"/>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 rebuttable presumption exists that the vehicle’s registered owner was the driver when the citation was issued.  </a:t>
            </a:r>
          </a:p>
          <a:p>
            <a:pPr marL="177819" indent="-177819">
              <a:buFont typeface="Wingdings" panose="05000000000000000000" pitchFamily="2" charset="2"/>
              <a:buChar char="Ø"/>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Advance signage indicates that a camera system may be in operation. </a:t>
            </a:r>
          </a:p>
          <a:p>
            <a:pPr marL="177819" indent="-177819">
              <a:buFont typeface="Wingdings" panose="05000000000000000000" pitchFamily="2" charset="2"/>
              <a:buChar char="Ø"/>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Jurisdictions must conduct an outcome evaluation once each biennium. </a:t>
            </a:r>
          </a:p>
          <a:p>
            <a:pPr marL="177819" indent="-177819">
              <a:buFont typeface="Wingdings" panose="05000000000000000000" pitchFamily="2" charset="2"/>
              <a:buChar char="Ø"/>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following outlines the authority and some constraints of the respective automated speed enforcement radar systems.</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Mobile Speed Van (ORS 810.439) </a:t>
            </a:r>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Ten municipalities authorized: Albany, Beaverton, Bend, Eugene, Gladstone, Medford, Milwaukie, Oregon City, Portland, and Tigard. (ORS 810.438)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Oregon Department of Transportation may operate in work zones on state highways. (ORS 810.441)</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1996, Portland Police Bureau (PPB) started its mobile speed van program.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City police deploy to school zones, residential streets, work zones, or other streets with a high number of crashes or speeding complaints. (ORS 810.438; City Ordinance 172517)</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 uniformed police officer operates equipment out of a marked police vehicle.</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Limited to four hours per day in any one location.</a:t>
            </a:r>
          </a:p>
          <a:p>
            <a:pPr lvl="0"/>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Fixed Speed Safety Camera (Chapter 721, Oregon Laws 2015)</a:t>
            </a: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2014, the City pursued fixed photo radar authority as a legislative priority.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2015, HB 2621 grants the City its authority.</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City collaborated with the Multnomah County Circuit Court to conduct a two-year fixed speed pilot of four corridors (eight cameras) through March 31, 2019 which is memorialized in a Memorandum of Understanding (MOU) that was authorized by Council on May 4, 2016.</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September 2016, City’s first cameras in southwest Portland captured speeding violations following a 30-day warning period.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December 2016, the City adopted its Vision Zero Action Plan in which speed action item S.1 calls for expanding the fixed speed program following the pilot.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City plans to amend its MOU as it expands the program beyond March 31, 2019 in fulfillment of Vision Zero.</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Chapter 721, Oregon Laws (2015), sunsets on January 2, 2024.</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Cameras must be placed on “urban high crash corridors”, as defined by state law.</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Revenue beyond the costs will be dedicated to investing in traffic safety among the City’s High Crash Network corridors. </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Intersection speed &amp; RLR (“Speed on Green”, etc.) (ORS 810.437)</a:t>
            </a: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HB 2409 authorizes any city to use cameras at signalized intersections to enforce red light running or speeding without the presence of a police officer.</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City’s red-light running program operationalized in 2000; City anticipates leveraging speed enforcement to complement the reorganization and expansion of the red-light running program (see also Vision Zero D2).</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Citations are permitted for speeding 11 miles per hour or greater but prohibits the issuance of both a red light running citation and a Class C speeding citation. (ORS 810.437, ORS 810.436)</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Camera placement is not limited by a finding of negative impact on safety or by type of street or area. </a:t>
            </a:r>
          </a:p>
          <a:p>
            <a:pPr lvl="0"/>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Unlike fixed or mobile speed, there is no requirement to provide an indication of or information about a driver’s speed in advance of the photo radar system.  </a:t>
            </a:r>
            <a:endParaRPr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notes"/>
          <p:cNvSpPr txBox="1">
            <a:spLocks noGrp="1"/>
          </p:cNvSpPr>
          <p:nvPr>
            <p:ph type="sldNum" idx="12"/>
          </p:nvPr>
        </p:nvSpPr>
        <p:spPr>
          <a:xfrm>
            <a:off x="3056744" y="12093215"/>
            <a:ext cx="2338466" cy="636602"/>
          </a:xfrm>
          <a:prstGeom prst="rect">
            <a:avLst/>
          </a:prstGeom>
          <a:noFill/>
          <a:ln>
            <a:noFill/>
          </a:ln>
        </p:spPr>
        <p:txBody>
          <a:bodyPr spcFirstLastPara="1" wrap="square" lIns="96636" tIns="48305" rIns="96636" bIns="48305" anchor="b" anchorCtr="0">
            <a:noAutofit/>
          </a:bodyPr>
          <a:lstStyle/>
          <a:p>
            <a:pPr algn="r">
              <a:buClr>
                <a:schemeClr val="dk1"/>
              </a:buClr>
              <a:buSzPts val="1200"/>
            </a:pPr>
            <a:fld id="{00000000-1234-1234-1234-123412341234}" type="slidenum">
              <a:rPr lang="en-US" sz="1200">
                <a:solidFill>
                  <a:schemeClr val="dk1"/>
                </a:solidFill>
                <a:latin typeface="Calibri"/>
                <a:ea typeface="Calibri"/>
                <a:cs typeface="Calibri"/>
                <a:sym typeface="Calibri"/>
              </a:rPr>
              <a:pPr algn="r">
                <a:buClr>
                  <a:schemeClr val="dk1"/>
                </a:buClr>
                <a:buSzPts val="1200"/>
              </a:p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651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74184">
              <a:buClrTx/>
              <a:buSzTx/>
              <a:defRPr/>
            </a:pPr>
            <a:r>
              <a:rPr lang="en-US" sz="11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Recognizing disparate impacts and concerns</a:t>
            </a:r>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Geographic distribution </a:t>
            </a:r>
          </a:p>
          <a:p>
            <a:pPr marL="177819" indent="-177819">
              <a:buFontTx/>
              <a:buChar char="-"/>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Avoid concentration in any one neighborhood</a:t>
            </a:r>
          </a:p>
          <a:p>
            <a:pPr marL="177819" indent="-177819">
              <a:buFontTx/>
              <a:buChar char="-"/>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29 of 30 high crash intersections, however, are in East Portland</a:t>
            </a:r>
          </a:p>
          <a:p>
            <a:pPr marL="177819" indent="-177819">
              <a:buFontTx/>
              <a:buChar char="-"/>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City staff capacity and court capacity allow for conservative expansion </a:t>
            </a:r>
          </a:p>
          <a:p>
            <a:pPr marL="177819" indent="-177819">
              <a:buFontTx/>
              <a:buChar char="-"/>
            </a:pPr>
            <a:r>
              <a:rPr lang="en-US" sz="1100" dirty="0">
                <a:latin typeface="Open Sans" panose="020B0606030504020204" pitchFamily="34" charset="0"/>
                <a:ea typeface="Open Sans" panose="020B0606030504020204" pitchFamily="34" charset="0"/>
                <a:cs typeface="Open Sans" panose="020B0606030504020204" pitchFamily="34" charset="0"/>
              </a:rPr>
              <a:t>Moving violation event using radar and technology (not contributing to racial profiling)</a:t>
            </a:r>
          </a:p>
          <a:p>
            <a:pPr marL="177819" indent="-177819">
              <a:buFontTx/>
              <a:buChar char="-"/>
            </a:pPr>
            <a:r>
              <a:rPr lang="en-US" sz="1100" dirty="0">
                <a:latin typeface="Open Sans" panose="020B0606030504020204" pitchFamily="34" charset="0"/>
                <a:ea typeface="Open Sans" panose="020B0606030504020204" pitchFamily="34" charset="0"/>
                <a:cs typeface="Open Sans" panose="020B0606030504020204" pitchFamily="34" charset="0"/>
              </a:rPr>
              <a:t>Warning period =&gt; </a:t>
            </a: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Activation of camera always accompanied by an initial 30 day warning period. Speed reduction changes – interim warning period (Marine saw a 2-week warning period but this is not to say, however, that the interim warning period could be reduced to 7-days – recall that speed reader boards are in advance of the fixed speed cameras) </a:t>
            </a:r>
          </a:p>
          <a:p>
            <a:pPr marL="177819" indent="-177819">
              <a:buFontTx/>
              <a:buChar char="-"/>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Traffic safety class is available (for a fee) for those who are eligible – attend it and the citation is dismissed (class is offered by PPB; not via the judicial framework like DUI)</a:t>
            </a: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Other/Future: Concerns center around issues related to the fine and ramifications of not paying. A citation may impact car insurance premiums. Unpaid citations may lead to suspension of a drivers license. Collection agencies go and collect. We will explore driver v. owner and/or ways to treat these more like parking tickets.</a:t>
            </a: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For example – some may choose to drive due to hate in public spaces like transit or walking. Example: Last year PBOT held focus groups where they asked Black community members to share their experiences walking in Portland, concerns that may have for themselves or for the Black Community in general, and any recommendations for how PBOT and/or the City of Portland might address these issues. Here is one of the responses: One participant shared that she pays a large amount of money for her son’s car insurance because it is safer for him to drive than to be exposed to harassment on public transit.</a:t>
            </a: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The “E” of enforcement cannot be discussed without facing another challenge of racial profiling on our streets. We have excellent traffic police in Portland, and work with them closely, but we have to acknowledge that inundating our streets with traffic police would almost certainly have disproportionate negative impacts on people of color. That’s why our Vision Zero Action Plan committed to not result in racial profiling and to limit use of enforcement. It’s also why we emphasize the use of street design, education, and automated enforcement as tools to support safe driving speeds.</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0"/>
          </p:nvPr>
        </p:nvSpPr>
        <p:spPr/>
        <p:txBody>
          <a:bodyPr/>
          <a:lstStyle/>
          <a:p>
            <a:fld id="{B1368D1D-F10F-6142-AA90-6B2D3D08FBC6}" type="slidenum">
              <a:rPr lang="en-US" smtClean="0"/>
              <a:pPr/>
              <a:t>5</a:t>
            </a:fld>
            <a:endParaRPr lang="en-US"/>
          </a:p>
        </p:txBody>
      </p:sp>
    </p:spTree>
    <p:extLst>
      <p:ext uri="{BB962C8B-B14F-4D97-AF65-F5344CB8AC3E}">
        <p14:creationId xmlns:p14="http://schemas.microsoft.com/office/powerpoint/2010/main" val="341555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85775" y="954088"/>
            <a:ext cx="6367463" cy="477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539649" y="6047712"/>
            <a:ext cx="4317167" cy="5729412"/>
          </a:xfrm>
          <a:prstGeom prst="rect">
            <a:avLst/>
          </a:prstGeom>
          <a:noFill/>
          <a:ln>
            <a:noFill/>
          </a:ln>
        </p:spPr>
        <p:txBody>
          <a:bodyPr spcFirstLastPara="1" wrap="square" lIns="96636" tIns="48305" rIns="96636" bIns="48305" anchor="t" anchorCtr="0">
            <a:noAutofit/>
          </a:bodyPr>
          <a:lstStyle/>
          <a:p>
            <a:pPr marL="0" indent="0" defTabSz="474184">
              <a:buClrTx/>
              <a:buSzTx/>
              <a:defRPr/>
            </a:pPr>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Reduction in injuries at signalized intersections with red light  cameras  </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2.8 injuries on average post-camera installation compared to 4.64 injuries on average pre-camera installation (all injury severities are included to ensure sufficient data and based on five-year averages) Please note that there were 0 deaths at all camera locations before and after camera installation</a:t>
            </a:r>
          </a:p>
          <a:p>
            <a:pPr algn="l"/>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In addition to speed limits and street design, we use speed safety cameras to support safe driving speeds. We began installing cameras in 2016, and now have a total of eight cameras on four of our highest crash streets. </a:t>
            </a:r>
            <a:r>
              <a:rPr lang="en-US" sz="1100" b="1" dirty="0">
                <a:latin typeface="Open Sans" panose="020B0606030504020204" pitchFamily="34" charset="0"/>
                <a:ea typeface="Open Sans" panose="020B0606030504020204" pitchFamily="34" charset="0"/>
                <a:cs typeface="Open Sans" panose="020B0606030504020204" pitchFamily="34" charset="0"/>
              </a:rPr>
              <a:t>We don’t have enough crash data yet to evaluate their impact on safety, but we know they have reduced dramatically reduced driving speeds. </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The effect of the cameras is especially strong on top-end speeders. On two streets, we have more than a 90 percent reduction in the number of people driving 10 miles per hour or more above the speed limit.</a:t>
            </a:r>
          </a:p>
          <a:p>
            <a:pPr algn="l"/>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Fixed speed camera systems</a:t>
            </a:r>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Reduction in the number of drivers speeding </a:t>
            </a:r>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=&gt; 57% decrease in the number of cars traveling over the posted speed limit; and </a:t>
            </a:r>
          </a:p>
          <a:p>
            <a:pPr marL="0" indent="0"/>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=&gt; 85% decrease in numbers of drivers travelling more than 10 mph over the posted speed.</a:t>
            </a:r>
          </a:p>
          <a:p>
            <a:pPr marL="0" indent="0" defTabSz="474184">
              <a:buClrTx/>
              <a:buSzTx/>
              <a:defRPr/>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Speed studies – This is overall, comparing the change among the “before” speed study (before cameras were operationalized) and the most recent speed studies.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pPr algn="l"/>
            <a:r>
              <a:rPr lang="en-US" sz="1100" dirty="0">
                <a:latin typeface="Open Sans" panose="020B0606030504020204" pitchFamily="34" charset="0"/>
                <a:ea typeface="Open Sans" panose="020B0606030504020204" pitchFamily="34" charset="0"/>
                <a:cs typeface="Open Sans" panose="020B0606030504020204" pitchFamily="34" charset="0"/>
              </a:rPr>
              <a:t>\\\\\\/////\\\\\\/////\\\\</a:t>
            </a:r>
          </a:p>
          <a:p>
            <a:pPr algn="l"/>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Red Light Running =&gt; </a:t>
            </a:r>
            <a:r>
              <a:rPr lang="en-US" sz="1100" b="1" dirty="0">
                <a:latin typeface="Open Sans" panose="020B0606030504020204" pitchFamily="34" charset="0"/>
                <a:ea typeface="Open Sans" panose="020B0606030504020204" pitchFamily="34" charset="0"/>
                <a:cs typeface="Open Sans" panose="020B0606030504020204" pitchFamily="34" charset="0"/>
              </a:rPr>
              <a:t>Source: Performance Measures, Vision Zero Annual Report (2017) located at: https://www.portlandoregon.gov/transportation/74093</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An overview of the current locations. Intersection crashes can be especially devastating. Please note that this data includes all approaches and does not focus just on the enforced approach.  Data includes all injury crashes involving ignoring a traffic signal (DIS-RAG, DIS-TCD and DIS-SIG). Annual average data at all camera locations with installation date (post-camera </a:t>
            </a:r>
            <a:r>
              <a:rPr lang="en-US" sz="1100" dirty="0" err="1">
                <a:latin typeface="Open Sans" panose="020B0606030504020204" pitchFamily="34" charset="0"/>
                <a:ea typeface="Open Sans" panose="020B0606030504020204" pitchFamily="34" charset="0"/>
                <a:cs typeface="Open Sans" panose="020B0606030504020204" pitchFamily="34" charset="0"/>
              </a:rPr>
              <a:t>injuries|pre-camera</a:t>
            </a:r>
            <a:r>
              <a:rPr lang="en-US" sz="1100" dirty="0">
                <a:latin typeface="Open Sans" panose="020B0606030504020204" pitchFamily="34" charset="0"/>
                <a:ea typeface="Open Sans" panose="020B0606030504020204" pitchFamily="34" charset="0"/>
                <a:cs typeface="Open Sans" panose="020B0606030504020204" pitchFamily="34" charset="0"/>
              </a:rPr>
              <a:t> injuries):</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--SW 4th &amp; Jefferson, 2007: 1.1|3.6</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--NE Broadway &amp; Grand, 2003: 1.9|2.4</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--W Burnside &amp; 19th, 2002: 0.2|1.8</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Foster &amp; 96th, 2009: 6.7|9.2</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--NE Grand &amp; Burnside, 2001: 2.2|7.4</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Grand &amp; Madison, 2002: 2.1|2.6</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--NE Sandy &amp; Chavez, 2001: 1.1|2.2</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Stark &amp; 99th, 2008: 3.4|3.6</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Stark &amp; 102nd, 2008: 2.8|6.8</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Washington &amp; 103rd, 2008: 6.0|6.8</a:t>
            </a:r>
            <a:br>
              <a:rPr lang="en-US" sz="1100" dirty="0">
                <a:latin typeface="Open Sans" panose="020B0606030504020204" pitchFamily="34" charset="0"/>
                <a:ea typeface="Open Sans" panose="020B0606030504020204" pitchFamily="34" charset="0"/>
                <a:cs typeface="Open Sans" panose="020B0606030504020204" pitchFamily="34" charset="0"/>
              </a:rPr>
            </a:b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Data: Oregon Department of Transportation</a:t>
            </a:r>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notes"/>
          <p:cNvSpPr txBox="1">
            <a:spLocks noGrp="1"/>
          </p:cNvSpPr>
          <p:nvPr>
            <p:ph type="sldNum" idx="12"/>
          </p:nvPr>
        </p:nvSpPr>
        <p:spPr>
          <a:xfrm>
            <a:off x="3056744" y="12093215"/>
            <a:ext cx="2338466" cy="636602"/>
          </a:xfrm>
          <a:prstGeom prst="rect">
            <a:avLst/>
          </a:prstGeom>
          <a:noFill/>
          <a:ln>
            <a:noFill/>
          </a:ln>
        </p:spPr>
        <p:txBody>
          <a:bodyPr spcFirstLastPara="1" wrap="square" lIns="96636" tIns="48305" rIns="96636" bIns="48305" anchor="b" anchorCtr="0">
            <a:noAutofit/>
          </a:bodyPr>
          <a:lstStyle/>
          <a:p>
            <a:pPr algn="r">
              <a:buClr>
                <a:schemeClr val="dk1"/>
              </a:buClr>
              <a:buSzPts val="1200"/>
            </a:pPr>
            <a:fld id="{00000000-1234-1234-1234-123412341234}" type="slidenum">
              <a:rPr lang="en-US" sz="1200">
                <a:solidFill>
                  <a:schemeClr val="dk1"/>
                </a:solidFill>
                <a:latin typeface="Calibri"/>
                <a:ea typeface="Calibri"/>
                <a:cs typeface="Calibri"/>
                <a:sym typeface="Calibri"/>
              </a:rPr>
              <a:pPr algn="r">
                <a:buClr>
                  <a:schemeClr val="dk1"/>
                </a:buClr>
                <a:buSzPts val="1200"/>
              </a:p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520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85775" y="954088"/>
            <a:ext cx="6367463" cy="477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539649" y="6047712"/>
            <a:ext cx="4317167" cy="5729412"/>
          </a:xfrm>
          <a:prstGeom prst="rect">
            <a:avLst/>
          </a:prstGeom>
          <a:noFill/>
          <a:ln>
            <a:noFill/>
          </a:ln>
        </p:spPr>
        <p:txBody>
          <a:bodyPr spcFirstLastPara="1" wrap="square" lIns="96636" tIns="48305" rIns="96636" bIns="48305" anchor="t" anchorCtr="0">
            <a:noAutofit/>
          </a:bodyPr>
          <a:lstStyle/>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Support: </a:t>
            </a:r>
            <a:r>
              <a:rPr lang="en-US" sz="1100" b="1" dirty="0">
                <a:latin typeface="Open Sans" panose="020B0606030504020204" pitchFamily="34" charset="0"/>
                <a:ea typeface="Open Sans" panose="020B0606030504020204" pitchFamily="34" charset="0"/>
                <a:cs typeface="Open Sans" panose="020B0606030504020204" pitchFamily="34" charset="0"/>
              </a:rPr>
              <a:t>Portlanders overwhelmingly support fixed speed safety cameras on high-crash corridors. </a:t>
            </a:r>
            <a:endPar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Three quarters of residents surveyed in 2018 support the fixed speed safety cameras to ticket drivers who speed on streets with high crash rates. These results are similar to two separate on-line surveys conducted by PBOT and PPB in 2016 that demonstrated support of automated cameras to enforce speed and red-light running as well as monitoring speeds within school zones, construction zones and local roads in residential neighborhoods.</a:t>
            </a: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r>
              <a:rPr lang="en-US" sz="1100" i="1" dirty="0">
                <a:latin typeface="Open Sans" panose="020B0606030504020204" pitchFamily="34" charset="0"/>
                <a:ea typeface="Open Sans" panose="020B0606030504020204" pitchFamily="34" charset="0"/>
                <a:cs typeface="Open Sans" panose="020B0606030504020204" pitchFamily="34" charset="0"/>
              </a:rPr>
              <a:t>Residents in all regions are supportive of fixed speed cameras, but West Portland residents are most supportive.</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When the 2018 survey participants were asked why they supported fixed speed safety cameras to enforce speed limits on streets with high crash rates, the most common responses were:</a:t>
            </a: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Reduces speeding</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Increases awareness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Safety</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Effective</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Reduces crashes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Reduces reliance on police</a:t>
            </a: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Catches traffic violators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Those who expressed opposition to using fixed speed safety cameras to enforce speed limits, the following were some of the reasons:</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Money-maker </a:t>
            </a: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Should be a police officer, not a camera</a:t>
            </a: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Inaccurate</a:t>
            </a:r>
          </a:p>
          <a:p>
            <a:pPr marL="177819" indent="-177819">
              <a:buFont typeface="Wingdings" panose="05000000000000000000" pitchFamily="2" charset="2"/>
              <a:buChar char="q"/>
            </a:pP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Surveillance, privacy concerns</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Awareness of photo enforcement</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People are most aware of red-light cameras, followed by the mobile speed vans and fixed speed safety cameras. Comparing those who drive and those do not typically drive, 88% of drivers and 71% of non-drivers (i.e., use transit, walk, bike) are familiar with the mobile speed vans. In contrast, the difference is more subtle among these two groups when it comes to fixed speed safety cameras: 65% and 58%, respectively.  The level of awareness associated with red light running and the mobile speed vans is unsurprising given their inception two decades earlier. </a:t>
            </a: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Do we use enforcement too little, too much?</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Prior to asking survey participants about photo enforcement, they were asked a general question about traffic enforcement: “Do you think the City of Portland enforces traffic laws too little, about the right amount, or too much?” Most believe that the traffic laws are enforced about the right amount. Residents 55 and older are more likely to say that the City enforces traffic laws too little (45% compared with 35% of those under the age of 55). Few residents, however, think that speeding laws in the city are enforced too much—just 6%. </a:t>
            </a:r>
          </a:p>
          <a:p>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When asked whether the City uses fixed speed safety cameras to ticket speeding drivers too little, about the right amount, or too much, Portlanders were much more likely to respond that they did not know. </a:t>
            </a:r>
            <a:r>
              <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least one out of four residents do not know whether the City uses fixed speed safety cameras too little or too much. </a:t>
            </a:r>
            <a:r>
              <a:rPr lang="en-US" sz="1100" dirty="0">
                <a:latin typeface="Open Sans" panose="020B0606030504020204" pitchFamily="34" charset="0"/>
                <a:ea typeface="Open Sans" panose="020B0606030504020204" pitchFamily="34" charset="0"/>
                <a:cs typeface="Open Sans" panose="020B0606030504020204" pitchFamily="34" charset="0"/>
              </a:rPr>
              <a:t>Residents may lack knowledge of how many fixed speed cameras are in use and where they are located. </a:t>
            </a:r>
            <a:r>
              <a:rPr lang="en-US" sz="1100" i="1" dirty="0">
                <a:latin typeface="Open Sans" panose="020B0606030504020204" pitchFamily="34" charset="0"/>
                <a:ea typeface="Open Sans" panose="020B0606030504020204" pitchFamily="34" charset="0"/>
                <a:cs typeface="Open Sans" panose="020B0606030504020204" pitchFamily="34" charset="0"/>
              </a:rPr>
              <a:t>Residents may not have enough knowledge of where fixed speed safety cameras are located or how many exist to answer this question with confidence. While the data does not answer this question with specificity, </a:t>
            </a:r>
            <a:r>
              <a:rPr lang="en-US" sz="1100" b="1" i="1" dirty="0">
                <a:latin typeface="Open Sans" panose="020B0606030504020204" pitchFamily="34" charset="0"/>
                <a:ea typeface="Open Sans" panose="020B0606030504020204" pitchFamily="34" charset="0"/>
                <a:cs typeface="Open Sans" panose="020B0606030504020204" pitchFamily="34" charset="0"/>
              </a:rPr>
              <a:t>it is worth noting that residents in West Portland and Inner Southeast are more likely to say they don’t know (35% and 32%), compared to residents in East Portland (19%). </a:t>
            </a:r>
          </a:p>
          <a:p>
            <a:endParaRPr lang="en-US"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What did people think about speeding and safety in the first place?</a:t>
            </a:r>
          </a:p>
          <a:p>
            <a:endPar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Well, many agree that speeding is indeed unsafe. </a:t>
            </a:r>
            <a:r>
              <a:rPr lang="en-US" sz="1100" b="1" dirty="0">
                <a:latin typeface="Open Sans" panose="020B0606030504020204" pitchFamily="34" charset="0"/>
                <a:ea typeface="Open Sans" panose="020B0606030504020204" pitchFamily="34" charset="0"/>
                <a:cs typeface="Open Sans" panose="020B0606030504020204" pitchFamily="34" charset="0"/>
              </a:rPr>
              <a:t>Although there is strong agreement that </a:t>
            </a:r>
            <a:r>
              <a:rPr lang="en-US" sz="1100" b="1" i="1" dirty="0">
                <a:latin typeface="Open Sans" panose="020B0606030504020204" pitchFamily="34" charset="0"/>
                <a:ea typeface="Open Sans" panose="020B0606030504020204" pitchFamily="34" charset="0"/>
                <a:cs typeface="Open Sans" panose="020B0606030504020204" pitchFamily="34" charset="0"/>
              </a:rPr>
              <a:t>enforcing speeding laws is effective in reducing speed</a:t>
            </a:r>
            <a:r>
              <a:rPr lang="en-US" sz="1100" b="1" dirty="0">
                <a:latin typeface="Open Sans" panose="020B0606030504020204" pitchFamily="34" charset="0"/>
                <a:ea typeface="Open Sans" panose="020B0606030504020204" pitchFamily="34" charset="0"/>
                <a:cs typeface="Open Sans" panose="020B0606030504020204" pitchFamily="34" charset="0"/>
              </a:rPr>
              <a:t>, there is a sharp decline in the proportion of residents who strongly agree, as compared to the statement that speeding is unsafe. </a:t>
            </a:r>
            <a:r>
              <a:rPr lang="en-US" sz="1100" dirty="0">
                <a:latin typeface="Open Sans" panose="020B0606030504020204" pitchFamily="34" charset="0"/>
                <a:ea typeface="Open Sans" panose="020B0606030504020204" pitchFamily="34" charset="0"/>
                <a:cs typeface="Open Sans" panose="020B0606030504020204" pitchFamily="34" charset="0"/>
              </a:rPr>
              <a:t>(Q9-13)</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=&gt; 89% surveyed agree that “speeding is unsafe and increases the risk of crashes, serious injury or even death.” What is noteworthy here, however, is that </a:t>
            </a:r>
            <a:r>
              <a:rPr lang="en-US" sz="1100" b="1" dirty="0">
                <a:latin typeface="Open Sans" panose="020B0606030504020204" pitchFamily="34" charset="0"/>
                <a:ea typeface="Open Sans" panose="020B0606030504020204" pitchFamily="34" charset="0"/>
                <a:cs typeface="Open Sans" panose="020B0606030504020204" pitchFamily="34" charset="0"/>
              </a:rPr>
              <a:t>66% STRONGLY AGREE </a:t>
            </a:r>
            <a:r>
              <a:rPr lang="en-US" sz="1100" dirty="0">
                <a:latin typeface="Open Sans" panose="020B0606030504020204" pitchFamily="34" charset="0"/>
                <a:ea typeface="Open Sans" panose="020B0606030504020204" pitchFamily="34" charset="0"/>
                <a:cs typeface="Open Sans" panose="020B0606030504020204" pitchFamily="34" charset="0"/>
              </a:rPr>
              <a:t>with that statement and 22% somewhat agree. This is noteworthy when we look at the next two questions about ACTIONS we can take to reduce speed (and, logically, reduce crashes or the severity of crashes).</a:t>
            </a:r>
          </a:p>
          <a:p>
            <a:r>
              <a:rPr lang="en-US" sz="1100" dirty="0">
                <a:latin typeface="Open Sans" panose="020B0606030504020204" pitchFamily="34" charset="0"/>
                <a:ea typeface="Open Sans" panose="020B0606030504020204" pitchFamily="34" charset="0"/>
                <a:cs typeface="Open Sans" panose="020B0606030504020204" pitchFamily="34" charset="0"/>
              </a:rPr>
              <a:t>=&gt; 76% surveyed agree that “enforcing speeding laws is effective in reducing speed”. Of those, </a:t>
            </a:r>
            <a:r>
              <a:rPr lang="en-US" sz="1100" b="1" dirty="0">
                <a:latin typeface="Open Sans" panose="020B0606030504020204" pitchFamily="34" charset="0"/>
                <a:ea typeface="Open Sans" panose="020B0606030504020204" pitchFamily="34" charset="0"/>
                <a:cs typeface="Open Sans" panose="020B0606030504020204" pitchFamily="34" charset="0"/>
              </a:rPr>
              <a:t>only 39% STRONGLY AGREE </a:t>
            </a:r>
            <a:r>
              <a:rPr lang="en-US" sz="1100" dirty="0">
                <a:latin typeface="Open Sans" panose="020B0606030504020204" pitchFamily="34" charset="0"/>
                <a:ea typeface="Open Sans" panose="020B0606030504020204" pitchFamily="34" charset="0"/>
                <a:cs typeface="Open Sans" panose="020B0606030504020204" pitchFamily="34" charset="0"/>
              </a:rPr>
              <a:t>and 37% somewhat agree. As you can see, the “strongly agree” is not as robust as the previous 66% (that speeding is unsafe).</a:t>
            </a:r>
          </a:p>
          <a:p>
            <a:r>
              <a:rPr lang="en-US" sz="1100" dirty="0">
                <a:latin typeface="Open Sans" panose="020B0606030504020204" pitchFamily="34" charset="0"/>
                <a:ea typeface="Open Sans" panose="020B0606030504020204" pitchFamily="34" charset="0"/>
                <a:cs typeface="Open Sans" panose="020B0606030504020204" pitchFamily="34" charset="0"/>
              </a:rPr>
              <a:t>=&gt; 71% surveyed appreciated the idea that “reducing the speed of cars is an effective way to improve traffic safety”. Of those, however, there’s a </a:t>
            </a:r>
            <a:r>
              <a:rPr lang="en-US" sz="1100" b="1" dirty="0">
                <a:latin typeface="Open Sans" panose="020B0606030504020204" pitchFamily="34" charset="0"/>
                <a:ea typeface="Open Sans" panose="020B0606030504020204" pitchFamily="34" charset="0"/>
                <a:cs typeface="Open Sans" panose="020B0606030504020204" pitchFamily="34" charset="0"/>
              </a:rPr>
              <a:t>35% STRONGLY AGREE </a:t>
            </a:r>
            <a:r>
              <a:rPr lang="en-US" sz="1100" dirty="0">
                <a:latin typeface="Open Sans" panose="020B0606030504020204" pitchFamily="34" charset="0"/>
                <a:ea typeface="Open Sans" panose="020B0606030504020204" pitchFamily="34" charset="0"/>
                <a:cs typeface="Open Sans" panose="020B0606030504020204" pitchFamily="34" charset="0"/>
              </a:rPr>
              <a:t>and 37% “somewhat agree”. </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0" indent="0" defTabSz="474184">
              <a:buClrTx/>
              <a:buSzTx/>
              <a:defRPr/>
            </a:pPr>
            <a:r>
              <a:rPr lang="en-US" sz="1100" dirty="0">
                <a:latin typeface="Open Sans" panose="020B0606030504020204" pitchFamily="34" charset="0"/>
                <a:ea typeface="Open Sans" panose="020B0606030504020204" pitchFamily="34" charset="0"/>
                <a:cs typeface="Open Sans" panose="020B0606030504020204" pitchFamily="34" charset="0"/>
              </a:rPr>
              <a:t>OTHER RELATED: Working on reducing posted speed limits, PBOT has experienced the same sentiment or pushback. That is, overall, </a:t>
            </a:r>
            <a:r>
              <a:rPr lang="en-US" sz="1100" b="1" dirty="0">
                <a:latin typeface="Open Sans" panose="020B0606030504020204" pitchFamily="34" charset="0"/>
                <a:ea typeface="Open Sans" panose="020B0606030504020204" pitchFamily="34" charset="0"/>
                <a:cs typeface="Open Sans" panose="020B0606030504020204" pitchFamily="34" charset="0"/>
              </a:rPr>
              <a:t>there is tremendous support for better speed management on our streets</a:t>
            </a:r>
            <a:r>
              <a:rPr lang="en-US" sz="1100" dirty="0">
                <a:latin typeface="Open Sans" panose="020B0606030504020204" pitchFamily="34" charset="0"/>
                <a:ea typeface="Open Sans" panose="020B0606030504020204" pitchFamily="34" charset="0"/>
                <a:cs typeface="Open Sans" panose="020B0606030504020204" pitchFamily="34" charset="0"/>
              </a:rPr>
              <a:t>. For every person who calls or emails us with concerns about slower speeds, we hear from five or 10 or 20 people pleading for us to do more to get driving speeds under control.  </a:t>
            </a:r>
            <a:r>
              <a:rPr lang="en-US" sz="1100" b="1" dirty="0">
                <a:latin typeface="Open Sans" panose="020B0606030504020204" pitchFamily="34" charset="0"/>
                <a:ea typeface="Open Sans" panose="020B0606030504020204" pitchFamily="34" charset="0"/>
                <a:cs typeface="Open Sans" panose="020B0606030504020204" pitchFamily="34" charset="0"/>
              </a:rPr>
              <a:t>But the resistance to slower speeds is real</a:t>
            </a:r>
            <a:r>
              <a:rPr lang="en-US" sz="1100" dirty="0">
                <a:latin typeface="Open Sans" panose="020B0606030504020204" pitchFamily="34" charset="0"/>
                <a:ea typeface="Open Sans" panose="020B0606030504020204" pitchFamily="34" charset="0"/>
                <a:cs typeface="Open Sans" panose="020B0606030504020204" pitchFamily="34" charset="0"/>
              </a:rPr>
              <a:t>, and some examples of the concerns PBOT hears is:</a:t>
            </a:r>
          </a:p>
          <a:p>
            <a:pPr marL="296365" indent="-296365">
              <a:spcAft>
                <a:spcPts val="1245"/>
              </a:spcAft>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“You are making people frustrated, leading to more dangerous driving behaviors.”</a:t>
            </a:r>
          </a:p>
          <a:p>
            <a:pPr marL="296365" indent="-296365">
              <a:spcAft>
                <a:spcPts val="1245"/>
              </a:spcAft>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“Changing speed limits is pointless unless paired with more enforcement or street design changes.”</a:t>
            </a:r>
          </a:p>
          <a:p>
            <a:pPr marL="296365" indent="-296365">
              <a:spcAft>
                <a:spcPts val="1245"/>
              </a:spcAft>
              <a:buFont typeface="Arial" panose="020B0604020202020204" pitchFamily="34" charset="0"/>
              <a:buChar char="•"/>
            </a:pPr>
            <a:r>
              <a:rPr lang="en-US" sz="1100" dirty="0">
                <a:solidFill>
                  <a:srgbClr val="4D4D4F"/>
                </a:solidFill>
                <a:latin typeface="Open Sans" panose="020B0606030504020204" pitchFamily="34" charset="0"/>
                <a:ea typeface="Open Sans" panose="020B0606030504020204" pitchFamily="34" charset="0"/>
                <a:cs typeface="Open Sans" panose="020B0606030504020204" pitchFamily="34" charset="0"/>
              </a:rPr>
              <a:t>“I’ve lived here for 30 years—I’ve never noticed a safety problem on this street.”</a:t>
            </a:r>
            <a:endParaRPr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notes"/>
          <p:cNvSpPr txBox="1">
            <a:spLocks noGrp="1"/>
          </p:cNvSpPr>
          <p:nvPr>
            <p:ph type="sldNum" idx="12"/>
          </p:nvPr>
        </p:nvSpPr>
        <p:spPr>
          <a:xfrm>
            <a:off x="3056744" y="12093215"/>
            <a:ext cx="2338466" cy="636602"/>
          </a:xfrm>
          <a:prstGeom prst="rect">
            <a:avLst/>
          </a:prstGeom>
          <a:noFill/>
          <a:ln>
            <a:noFill/>
          </a:ln>
        </p:spPr>
        <p:txBody>
          <a:bodyPr spcFirstLastPara="1" wrap="square" lIns="96636" tIns="48305" rIns="96636" bIns="48305" anchor="b" anchorCtr="0">
            <a:noAutofit/>
          </a:bodyPr>
          <a:lstStyle/>
          <a:p>
            <a:pPr algn="r">
              <a:buClr>
                <a:schemeClr val="dk1"/>
              </a:buClr>
              <a:buSzPts val="1200"/>
            </a:pPr>
            <a:fld id="{00000000-1234-1234-1234-123412341234}" type="slidenum">
              <a:rPr lang="en-US" sz="1200">
                <a:solidFill>
                  <a:schemeClr val="dk1"/>
                </a:solidFill>
                <a:latin typeface="Calibri"/>
                <a:ea typeface="Calibri"/>
                <a:cs typeface="Calibri"/>
                <a:sym typeface="Calibri"/>
              </a:rPr>
              <a:pPr algn="r">
                <a:buClr>
                  <a:schemeClr val="dk1"/>
                </a:buClr>
                <a:buSzPts val="1200"/>
              </a:p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20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485775" y="954088"/>
            <a:ext cx="6367463" cy="477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539649" y="6047712"/>
            <a:ext cx="4317167" cy="5729412"/>
          </a:xfrm>
          <a:prstGeom prst="rect">
            <a:avLst/>
          </a:prstGeom>
          <a:noFill/>
          <a:ln>
            <a:noFill/>
          </a:ln>
        </p:spPr>
        <p:txBody>
          <a:bodyPr spcFirstLastPara="1" wrap="square" lIns="96636" tIns="48305" rIns="96636" bIns="48305" anchor="t" anchorCtr="0">
            <a:noAutofit/>
          </a:bodyPr>
          <a:lstStyle/>
          <a:p>
            <a:pPr marL="0" indent="0" defTabSz="474184">
              <a:buClrTx/>
              <a:buSzTx/>
              <a:defRPr/>
            </a:pPr>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Reduction in injuries at signalized intersections with red light  cameras  </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2.8 injuries on average post-camera installation compared to 4.64 injuries on average pre-camera installation (all injury severities are included to ensure sufficient data and based on five-year averages) Please note that there were 0 deaths at all camera locations before and after camera installation</a:t>
            </a:r>
          </a:p>
          <a:p>
            <a:pPr algn="l"/>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In addition to speed limits and street design, we use speed safety cameras to support safe driving speeds. We began installing cameras in 2016, and now have a total of eight cameras on four of our highest crash streets. </a:t>
            </a:r>
            <a:r>
              <a:rPr lang="en-US" sz="1100" b="1" dirty="0">
                <a:latin typeface="Open Sans" panose="020B0606030504020204" pitchFamily="34" charset="0"/>
                <a:ea typeface="Open Sans" panose="020B0606030504020204" pitchFamily="34" charset="0"/>
                <a:cs typeface="Open Sans" panose="020B0606030504020204" pitchFamily="34" charset="0"/>
              </a:rPr>
              <a:t>We don’t have enough crash data yet to evaluate their impact on safety, but we know they have reduced dramatically reduced driving speeds. </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The effect of the cameras is especially strong on top-end speeders. On two streets, we have more than a 90 percent reduction in the number of people driving 10 miles per hour or more above the speed limit.</a:t>
            </a:r>
          </a:p>
          <a:p>
            <a:pPr algn="l"/>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Fixed speed camera systems</a:t>
            </a:r>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1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Reduction in the number of drivers speeding </a:t>
            </a:r>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=&gt; 57% decrease in the number of cars traveling over the posted speed limit; and </a:t>
            </a:r>
          </a:p>
          <a:p>
            <a:pPr marL="0" indent="0"/>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=&gt; 85% decrease in numbers of drivers travelling more than 10 mph over the posted speed.</a:t>
            </a:r>
          </a:p>
          <a:p>
            <a:pPr marL="0" indent="0" defTabSz="474184">
              <a:buClrTx/>
              <a:buSzTx/>
              <a:defRPr/>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Speed studies – This is overall, comparing the change among the “before” speed study (before cameras were operationalized) and the most recent speed studies.</a:t>
            </a:r>
            <a:endParaRPr lang="en-US" sz="1100" dirty="0">
              <a:latin typeface="Open Sans" panose="020B0606030504020204" pitchFamily="34" charset="0"/>
              <a:ea typeface="Open Sans" panose="020B0606030504020204" pitchFamily="34" charset="0"/>
              <a:cs typeface="Open Sans" panose="020B0606030504020204" pitchFamily="34" charset="0"/>
            </a:endParaRP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pPr algn="l"/>
            <a:r>
              <a:rPr lang="en-US" sz="1100" dirty="0">
                <a:latin typeface="Open Sans" panose="020B0606030504020204" pitchFamily="34" charset="0"/>
                <a:ea typeface="Open Sans" panose="020B0606030504020204" pitchFamily="34" charset="0"/>
                <a:cs typeface="Open Sans" panose="020B0606030504020204" pitchFamily="34" charset="0"/>
              </a:rPr>
              <a:t>\\\\\\/////\\\\\\/////\\\\</a:t>
            </a:r>
          </a:p>
          <a:p>
            <a:pPr algn="l"/>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Red Light Running =&gt; </a:t>
            </a:r>
            <a:r>
              <a:rPr lang="en-US" sz="1100" b="1" dirty="0">
                <a:latin typeface="Open Sans" panose="020B0606030504020204" pitchFamily="34" charset="0"/>
                <a:ea typeface="Open Sans" panose="020B0606030504020204" pitchFamily="34" charset="0"/>
                <a:cs typeface="Open Sans" panose="020B0606030504020204" pitchFamily="34" charset="0"/>
              </a:rPr>
              <a:t>Source: Performance Measures, Vision Zero Annual Report (2017) located at: https://www.portlandoregon.gov/transportation/74093</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a:p>
            <a:r>
              <a:rPr lang="en-US" sz="1100" dirty="0">
                <a:latin typeface="Open Sans" panose="020B0606030504020204" pitchFamily="34" charset="0"/>
                <a:ea typeface="Open Sans" panose="020B0606030504020204" pitchFamily="34" charset="0"/>
                <a:cs typeface="Open Sans" panose="020B0606030504020204" pitchFamily="34" charset="0"/>
              </a:rPr>
              <a:t>An overview of the current locations. Intersection crashes can be especially devastating. Please note that this data includes all approaches and does not focus just on the enforced approach.  Data includes all injury crashes involving ignoring a traffic signal (DIS-RAG, DIS-TCD and DIS-SIG). Annual average data at all camera locations with installation date (post-camera </a:t>
            </a:r>
            <a:r>
              <a:rPr lang="en-US" sz="1100" dirty="0" err="1">
                <a:latin typeface="Open Sans" panose="020B0606030504020204" pitchFamily="34" charset="0"/>
                <a:ea typeface="Open Sans" panose="020B0606030504020204" pitchFamily="34" charset="0"/>
                <a:cs typeface="Open Sans" panose="020B0606030504020204" pitchFamily="34" charset="0"/>
              </a:rPr>
              <a:t>injuries|pre-camera</a:t>
            </a:r>
            <a:r>
              <a:rPr lang="en-US" sz="1100" dirty="0">
                <a:latin typeface="Open Sans" panose="020B0606030504020204" pitchFamily="34" charset="0"/>
                <a:ea typeface="Open Sans" panose="020B0606030504020204" pitchFamily="34" charset="0"/>
                <a:cs typeface="Open Sans" panose="020B0606030504020204" pitchFamily="34" charset="0"/>
              </a:rPr>
              <a:t> injuries):</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--SW 4th &amp; Jefferson, 2007: 1.1|3.6</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--NE Broadway &amp; Grand, 2003: 1.9|2.4</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--W Burnside &amp; 19th, 2002: 0.2|1.8</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Foster &amp; 96th, 2009: 6.7|9.2</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--NE Grand &amp; Burnside, 2001: 2.2|7.4</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Grand &amp; Madison, 2002: 2.1|2.6</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--NE Sandy &amp; Chavez, 2001: 1.1|2.2</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Stark &amp; 99th, 2008: 3.4|3.6</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Stark &amp; 102nd, 2008: 2.8|6.8</a:t>
            </a: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--SE Washington &amp; 103rd, 2008: 6.0|6.8</a:t>
            </a:r>
            <a:br>
              <a:rPr lang="en-US" sz="1100" dirty="0">
                <a:latin typeface="Open Sans" panose="020B0606030504020204" pitchFamily="34" charset="0"/>
                <a:ea typeface="Open Sans" panose="020B0606030504020204" pitchFamily="34" charset="0"/>
                <a:cs typeface="Open Sans" panose="020B0606030504020204" pitchFamily="34" charset="0"/>
              </a:rPr>
            </a:br>
            <a:br>
              <a:rPr lang="en-US" sz="1100" dirty="0">
                <a:latin typeface="Open Sans" panose="020B0606030504020204" pitchFamily="34" charset="0"/>
                <a:ea typeface="Open Sans" panose="020B0606030504020204" pitchFamily="34" charset="0"/>
                <a:cs typeface="Open Sans" panose="020B0606030504020204" pitchFamily="34" charset="0"/>
              </a:rPr>
            </a:br>
            <a:r>
              <a:rPr lang="en-US" sz="1100" dirty="0">
                <a:latin typeface="Open Sans" panose="020B0606030504020204" pitchFamily="34" charset="0"/>
                <a:ea typeface="Open Sans" panose="020B0606030504020204" pitchFamily="34" charset="0"/>
                <a:cs typeface="Open Sans" panose="020B0606030504020204" pitchFamily="34" charset="0"/>
              </a:rPr>
              <a:t>Data: Oregon Department of Transportation</a:t>
            </a:r>
            <a:endPar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162;p1:notes"/>
          <p:cNvSpPr txBox="1">
            <a:spLocks noGrp="1"/>
          </p:cNvSpPr>
          <p:nvPr>
            <p:ph type="sldNum" idx="12"/>
          </p:nvPr>
        </p:nvSpPr>
        <p:spPr>
          <a:xfrm>
            <a:off x="3056744" y="12093215"/>
            <a:ext cx="2338466" cy="636602"/>
          </a:xfrm>
          <a:prstGeom prst="rect">
            <a:avLst/>
          </a:prstGeom>
          <a:noFill/>
          <a:ln>
            <a:noFill/>
          </a:ln>
        </p:spPr>
        <p:txBody>
          <a:bodyPr spcFirstLastPara="1" wrap="square" lIns="96636" tIns="48305" rIns="96636" bIns="48305" anchor="b" anchorCtr="0">
            <a:noAutofit/>
          </a:bodyPr>
          <a:lstStyle/>
          <a:p>
            <a:pPr algn="r">
              <a:buClr>
                <a:schemeClr val="dk1"/>
              </a:buClr>
              <a:buSzPts val="1200"/>
            </a:pPr>
            <a:fld id="{00000000-1234-1234-1234-123412341234}" type="slidenum">
              <a:rPr lang="en-US" sz="1200">
                <a:solidFill>
                  <a:schemeClr val="dk1"/>
                </a:solidFill>
                <a:latin typeface="Calibri"/>
                <a:ea typeface="Calibri"/>
                <a:cs typeface="Calibri"/>
                <a:sym typeface="Calibri"/>
              </a:rPr>
              <a:pPr algn="r">
                <a:buClr>
                  <a:schemeClr val="dk1"/>
                </a:buClr>
                <a:buSzPts val="1200"/>
              </a:p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89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a:t>
            </a:r>
          </a:p>
          <a:p>
            <a:r>
              <a:rPr lang="en-US" dirty="0"/>
              <a:t>Who wants to be the listed POC here?</a:t>
            </a:r>
          </a:p>
          <a:p>
            <a:r>
              <a:rPr lang="en-US" dirty="0"/>
              <a:t>We also have the PBOT Fixed Speed Safety Camera Program &lt;fixedspeedsafetycamera@portlandoregon.gov&gt;</a:t>
            </a:r>
          </a:p>
          <a:p>
            <a:endParaRPr lang="en-US" dirty="0"/>
          </a:p>
          <a:p>
            <a:r>
              <a:rPr lang="en-US" dirty="0">
                <a:latin typeface="Open Sans" panose="020B0606030504020204" pitchFamily="34" charset="0"/>
                <a:ea typeface="Open Sans" panose="020B0606030504020204" pitchFamily="34" charset="0"/>
                <a:cs typeface="Open Sans" panose="020B0606030504020204" pitchFamily="34" charset="0"/>
              </a:rPr>
              <a:t>What’s next?</a:t>
            </a:r>
          </a:p>
          <a:p>
            <a:r>
              <a:rPr lang="en-US" dirty="0">
                <a:latin typeface="Open Sans" panose="020B0606030504020204" pitchFamily="34" charset="0"/>
                <a:ea typeface="Open Sans" panose="020B0606030504020204" pitchFamily="34" charset="0"/>
                <a:cs typeface="Open Sans" panose="020B0606030504020204" pitchFamily="34" charset="0"/>
              </a:rPr>
              <a:t>Contract options</a:t>
            </a:r>
          </a:p>
          <a:p>
            <a:r>
              <a:rPr lang="en-US" dirty="0">
                <a:latin typeface="Open Sans" panose="020B0606030504020204" pitchFamily="34" charset="0"/>
                <a:ea typeface="Open Sans" panose="020B0606030504020204" pitchFamily="34" charset="0"/>
                <a:cs typeface="Open Sans" panose="020B0606030504020204" pitchFamily="34" charset="0"/>
              </a:rPr>
              <a:t>Update MOU among partners</a:t>
            </a:r>
          </a:p>
          <a:p>
            <a:r>
              <a:rPr lang="en-US" dirty="0">
                <a:latin typeface="Open Sans" panose="020B0606030504020204" pitchFamily="34" charset="0"/>
                <a:ea typeface="Open Sans" panose="020B0606030504020204" pitchFamily="34" charset="0"/>
                <a:cs typeface="Open Sans" panose="020B0606030504020204" pitchFamily="34" charset="0"/>
              </a:rPr>
              <a:t>Identify potential candidate locations</a:t>
            </a:r>
          </a:p>
          <a:p>
            <a:endParaRPr lang="en-US" dirty="0"/>
          </a:p>
        </p:txBody>
      </p:sp>
      <p:sp>
        <p:nvSpPr>
          <p:cNvPr id="4" name="Slide Number Placeholder 3"/>
          <p:cNvSpPr>
            <a:spLocks noGrp="1"/>
          </p:cNvSpPr>
          <p:nvPr>
            <p:ph type="sldNum" sz="quarter" idx="10"/>
          </p:nvPr>
        </p:nvSpPr>
        <p:spPr/>
        <p:txBody>
          <a:bodyPr/>
          <a:lstStyle/>
          <a:p>
            <a:fld id="{B1368D1D-F10F-6142-AA90-6B2D3D08FBC6}" type="slidenum">
              <a:rPr lang="en-US" smtClean="0"/>
              <a:pPr/>
              <a:t>9</a:t>
            </a:fld>
            <a:endParaRPr lang="en-US"/>
          </a:p>
        </p:txBody>
      </p:sp>
    </p:spTree>
    <p:extLst>
      <p:ext uri="{BB962C8B-B14F-4D97-AF65-F5344CB8AC3E}">
        <p14:creationId xmlns:p14="http://schemas.microsoft.com/office/powerpoint/2010/main" val="158946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8FF3E4-1609-674E-8BE4-4EB2FC9B01F0}" type="datetime1">
              <a:rPr lang="en-US" smtClean="0"/>
              <a:pPr/>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154339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398A4-F5A4-EC45-89BA-35BAF75C84DA}" type="datetime1">
              <a:rPr lang="en-US" smtClean="0"/>
              <a:pPr/>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167688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E19F1-6072-DB4F-B1FC-2D0D914E45A7}" type="datetime1">
              <a:rPr lang="en-US" smtClean="0"/>
              <a:pPr/>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298670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B2747D-4F25-5D41-87D2-B0D7D4050B18}" type="datetime1">
              <a:rPr lang="en-US" smtClean="0"/>
              <a:pPr/>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4072469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D97F5E-EC4F-9A45-9FB5-7151799D3F75}" type="datetime1">
              <a:rPr lang="en-US" smtClean="0"/>
              <a:pPr/>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282229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9ECDE4-BC84-3E45-8147-1F640164A083}" type="datetime1">
              <a:rPr lang="en-US" smtClean="0"/>
              <a:pPr/>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3895322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B76D5-27BD-6F40-9EAD-188238294F3D}" type="datetime1">
              <a:rPr lang="en-US" smtClean="0"/>
              <a:pPr/>
              <a:t>6/13/2019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398072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A6CD5B-2562-194F-9D5E-E2459CDCBC5B}" type="datetime1">
              <a:rPr lang="en-US" smtClean="0"/>
              <a:pPr/>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437072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72B576-7C92-BA4D-BF2B-D50CDE52DD12}" type="datetime1">
              <a:rPr lang="en-US" smtClean="0"/>
              <a:pPr/>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183968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3B845-3D27-F842-A81D-E170E506A605}" type="datetime1">
              <a:rPr lang="en-US" smtClean="0"/>
              <a:pPr/>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79741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77A1B-D790-124D-9A4E-B603DD1254CF}" type="datetime1">
              <a:rPr lang="en-US" smtClean="0"/>
              <a:pPr/>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5B26A-F7B8-0545-A5B9-B7130D5C4670}" type="slidenum">
              <a:rPr lang="en-US" smtClean="0"/>
              <a:pPr/>
              <a:t>‹#›</a:t>
            </a:fld>
            <a:endParaRPr lang="en-US"/>
          </a:p>
        </p:txBody>
      </p:sp>
    </p:spTree>
    <p:extLst>
      <p:ext uri="{BB962C8B-B14F-4D97-AF65-F5344CB8AC3E}">
        <p14:creationId xmlns:p14="http://schemas.microsoft.com/office/powerpoint/2010/main" val="336302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1038785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114684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33316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2040703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Shape 42"/>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1967856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4177106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1490286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399801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25196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992781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84190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95972-80D9-0E4D-9D21-23CC7D298FEB}" type="datetime1">
              <a:rPr lang="en-US" smtClean="0"/>
              <a:pPr/>
              <a:t>6/13/2019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B26A-F7B8-0545-A5B9-B7130D5C4670}" type="slidenum">
              <a:rPr lang="en-US" smtClean="0"/>
              <a:pPr/>
              <a:t>‹#›</a:t>
            </a:fld>
            <a:endParaRPr lang="en-US"/>
          </a:p>
        </p:txBody>
      </p:sp>
    </p:spTree>
    <p:extLst>
      <p:ext uri="{BB962C8B-B14F-4D97-AF65-F5344CB8AC3E}">
        <p14:creationId xmlns:p14="http://schemas.microsoft.com/office/powerpoint/2010/main" val="1436343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extLst>
      <p:ext uri="{BB962C8B-B14F-4D97-AF65-F5344CB8AC3E}">
        <p14:creationId xmlns:p14="http://schemas.microsoft.com/office/powerpoint/2010/main" val="13752786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gi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ld"/>
                <a:cs typeface="Futura Std Bold"/>
              </a:rPr>
              <a:pPr/>
              <a:t>1</a:t>
            </a:fld>
            <a:endParaRPr lang="en-US" sz="1400" dirty="0">
              <a:solidFill>
                <a:schemeClr val="bg1"/>
              </a:solidFill>
              <a:latin typeface="Futura Std Bold"/>
              <a:cs typeface="Futura Std Bold"/>
            </a:endParaRPr>
          </a:p>
        </p:txBody>
      </p:sp>
      <p:pic>
        <p:nvPicPr>
          <p:cNvPr id="6" name="Picture 5">
            <a:extLst>
              <a:ext uri="{FF2B5EF4-FFF2-40B4-BE49-F238E27FC236}">
                <a16:creationId xmlns:a16="http://schemas.microsoft.com/office/drawing/2014/main" id="{5715E65A-A5D4-40BF-8E0D-EF48F7968ECF}"/>
              </a:ext>
            </a:extLst>
          </p:cNvPr>
          <p:cNvPicPr>
            <a:picLocks noChangeAspect="1"/>
          </p:cNvPicPr>
          <p:nvPr/>
        </p:nvPicPr>
        <p:blipFill rotWithShape="1">
          <a:blip r:embed="rId4" cstate="print">
            <a:extLst/>
          </a:blip>
          <a:srcRect l="7070" t="26633" r="10070" b="20697"/>
          <a:stretch/>
        </p:blipFill>
        <p:spPr>
          <a:xfrm>
            <a:off x="783772" y="2658314"/>
            <a:ext cx="3311832" cy="3742486"/>
          </a:xfrm>
          <a:prstGeom prst="rect">
            <a:avLst/>
          </a:prstGeom>
          <a:ln>
            <a:solidFill>
              <a:schemeClr val="tx1">
                <a:lumMod val="50000"/>
                <a:lumOff val="50000"/>
              </a:schemeClr>
            </a:solidFill>
          </a:ln>
        </p:spPr>
      </p:pic>
      <p:pic>
        <p:nvPicPr>
          <p:cNvPr id="8" name="Picture 7">
            <a:extLst>
              <a:ext uri="{FF2B5EF4-FFF2-40B4-BE49-F238E27FC236}">
                <a16:creationId xmlns:a16="http://schemas.microsoft.com/office/drawing/2014/main" id="{F47F6D82-410D-4139-B7FD-F36AC9CD6D6E}"/>
              </a:ext>
            </a:extLst>
          </p:cNvPr>
          <p:cNvPicPr>
            <a:picLocks noChangeAspect="1"/>
          </p:cNvPicPr>
          <p:nvPr/>
        </p:nvPicPr>
        <p:blipFill rotWithShape="1">
          <a:blip r:embed="rId5" cstate="print">
            <a:extLst/>
          </a:blip>
          <a:srcRect l="50000" r="526" b="23871"/>
          <a:stretch/>
        </p:blipFill>
        <p:spPr>
          <a:xfrm>
            <a:off x="5075317" y="2658314"/>
            <a:ext cx="3242837" cy="3742486"/>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6D9385F7-FE70-4548-BCC9-F18EDBCB1D5B}"/>
              </a:ext>
            </a:extLst>
          </p:cNvPr>
          <p:cNvSpPr txBox="1"/>
          <p:nvPr/>
        </p:nvSpPr>
        <p:spPr>
          <a:xfrm>
            <a:off x="227630" y="316667"/>
            <a:ext cx="8611570" cy="1938992"/>
          </a:xfrm>
          <a:prstGeom prst="rect">
            <a:avLst/>
          </a:prstGeom>
          <a:noFill/>
        </p:spPr>
        <p:txBody>
          <a:bodyPr wrap="square" rtlCol="0">
            <a:spAutoFit/>
          </a:bodyPr>
          <a:lstStyle/>
          <a:p>
            <a:pPr>
              <a:spcBef>
                <a:spcPts val="600"/>
              </a:spcBef>
            </a:pPr>
            <a:r>
              <a:rPr lang="en-US" altLang="en-US" sz="4000" b="1" dirty="0">
                <a:solidFill>
                  <a:schemeClr val="tx1">
                    <a:lumMod val="75000"/>
                    <a:lumOff val="25000"/>
                  </a:schemeClr>
                </a:solidFill>
                <a:latin typeface="Futura Std Bold"/>
                <a:ea typeface="Open Sans" panose="020B0606030504020204" pitchFamily="34" charset="0"/>
                <a:cs typeface="Open Sans" panose="020B0606030504020204" pitchFamily="34" charset="0"/>
              </a:rPr>
              <a:t>Photographic traffic enforcement system &amp; related services – Competitive solicitation</a:t>
            </a:r>
          </a:p>
        </p:txBody>
      </p:sp>
    </p:spTree>
    <p:extLst>
      <p:ext uri="{BB962C8B-B14F-4D97-AF65-F5344CB8AC3E}">
        <p14:creationId xmlns:p14="http://schemas.microsoft.com/office/powerpoint/2010/main" val="337234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ld"/>
                <a:cs typeface="Futura Std Bold"/>
              </a:rPr>
              <a:pPr/>
              <a:t>10</a:t>
            </a:fld>
            <a:endParaRPr lang="en-US" sz="1400" dirty="0">
              <a:solidFill>
                <a:schemeClr val="bg1"/>
              </a:solidFill>
              <a:latin typeface="Futura Std Bold"/>
              <a:cs typeface="Futura Std Bold"/>
            </a:endParaRPr>
          </a:p>
        </p:txBody>
      </p:sp>
      <p:sp>
        <p:nvSpPr>
          <p:cNvPr id="8" name="TextBox 7"/>
          <p:cNvSpPr txBox="1"/>
          <p:nvPr/>
        </p:nvSpPr>
        <p:spPr>
          <a:xfrm>
            <a:off x="504539" y="406809"/>
            <a:ext cx="7300518" cy="707886"/>
          </a:xfrm>
          <a:prstGeom prst="rect">
            <a:avLst/>
          </a:prstGeom>
          <a:noFill/>
        </p:spPr>
        <p:txBody>
          <a:bodyPr wrap="square" rtlCol="0">
            <a:spAutoFit/>
          </a:bodyPr>
          <a:lstStyle/>
          <a:p>
            <a:r>
              <a:rPr lang="en-US" sz="4000" b="1" dirty="0">
                <a:solidFill>
                  <a:schemeClr val="tx1">
                    <a:lumMod val="75000"/>
                    <a:lumOff val="25000"/>
                  </a:schemeClr>
                </a:solidFill>
                <a:latin typeface="Futura Std Bold"/>
                <a:ea typeface="Open Sans" panose="020B0606030504020204" pitchFamily="34" charset="0"/>
                <a:cs typeface="Open Sans" panose="020B0606030504020204" pitchFamily="34" charset="0"/>
              </a:rPr>
              <a:t>Trends neutral over time</a:t>
            </a:r>
          </a:p>
        </p:txBody>
      </p:sp>
      <p:sp>
        <p:nvSpPr>
          <p:cNvPr id="7" name="TextBox 6"/>
          <p:cNvSpPr txBox="1"/>
          <p:nvPr/>
        </p:nvSpPr>
        <p:spPr>
          <a:xfrm>
            <a:off x="620286" y="1981632"/>
            <a:ext cx="7039828" cy="3539430"/>
          </a:xfrm>
          <a:prstGeom prst="rect">
            <a:avLst/>
          </a:prstGeom>
          <a:noFill/>
        </p:spPr>
        <p:txBody>
          <a:bodyPr wrap="square" rtlCol="0">
            <a:spAutoFit/>
          </a:bodyPr>
          <a:lstStyle/>
          <a:p>
            <a:r>
              <a:rPr lang="en-US" sz="2800" b="1" dirty="0">
                <a:solidFill>
                  <a:srgbClr val="4D4D4F"/>
                </a:solidFill>
                <a:latin typeface="Open Sans" panose="020B0606030504020204" pitchFamily="34" charset="0"/>
                <a:ea typeface="Open Sans" panose="020B0606030504020204" pitchFamily="34" charset="0"/>
                <a:cs typeface="Open Sans" panose="020B0606030504020204" pitchFamily="34" charset="0"/>
              </a:rPr>
              <a:t>Vendor costs</a:t>
            </a:r>
          </a:p>
          <a:p>
            <a:r>
              <a:rPr lang="en-US" sz="2800" dirty="0">
                <a:solidFill>
                  <a:srgbClr val="4D4D4F"/>
                </a:solidFill>
                <a:latin typeface="Open Sans" panose="020B0606030504020204" pitchFamily="34" charset="0"/>
                <a:ea typeface="Open Sans" panose="020B0606030504020204" pitchFamily="34" charset="0"/>
                <a:cs typeface="Open Sans" panose="020B0606030504020204" pitchFamily="34" charset="0"/>
              </a:rPr>
              <a:t>Fixed fee (-)</a:t>
            </a:r>
          </a:p>
          <a:p>
            <a:r>
              <a:rPr lang="en-US" sz="2800" dirty="0">
                <a:solidFill>
                  <a:srgbClr val="4D4D4F"/>
                </a:solidFill>
                <a:latin typeface="Open Sans" panose="020B0606030504020204" pitchFamily="34" charset="0"/>
                <a:ea typeface="Open Sans" panose="020B0606030504020204" pitchFamily="34" charset="0"/>
                <a:cs typeface="Open Sans" panose="020B0606030504020204" pitchFamily="34" charset="0"/>
              </a:rPr>
              <a:t>Variable fee (fine, class fee) (-)</a:t>
            </a:r>
          </a:p>
          <a:p>
            <a:endParaRPr lang="en-US" sz="2800" dirty="0">
              <a:solidFill>
                <a:srgbClr val="4D4D4F"/>
              </a:solidFill>
              <a:latin typeface="Open Sans" panose="020B0606030504020204" pitchFamily="34" charset="0"/>
              <a:ea typeface="Open Sans" panose="020B0606030504020204" pitchFamily="34" charset="0"/>
              <a:cs typeface="Open Sans" panose="020B0606030504020204" pitchFamily="34" charset="0"/>
            </a:endParaRPr>
          </a:p>
          <a:p>
            <a:r>
              <a:rPr lang="en-US" sz="2800" b="1" dirty="0">
                <a:solidFill>
                  <a:srgbClr val="4D4D4F"/>
                </a:solidFill>
                <a:latin typeface="Open Sans" panose="020B0606030504020204" pitchFamily="34" charset="0"/>
                <a:ea typeface="Open Sans" panose="020B0606030504020204" pitchFamily="34" charset="0"/>
                <a:cs typeface="Open Sans" panose="020B0606030504020204" pitchFamily="34" charset="0"/>
              </a:rPr>
              <a:t>Revenue</a:t>
            </a:r>
          </a:p>
          <a:p>
            <a:r>
              <a:rPr lang="en-US" sz="2800" dirty="0">
                <a:solidFill>
                  <a:srgbClr val="4D4D4F"/>
                </a:solidFill>
                <a:latin typeface="Open Sans" panose="020B0606030504020204" pitchFamily="34" charset="0"/>
                <a:ea typeface="Open Sans" panose="020B0606030504020204" pitchFamily="34" charset="0"/>
                <a:cs typeface="Open Sans" panose="020B0606030504020204" pitchFamily="34" charset="0"/>
              </a:rPr>
              <a:t>Court revenue (+)</a:t>
            </a:r>
          </a:p>
          <a:p>
            <a:r>
              <a:rPr lang="en-US" sz="2800" dirty="0">
                <a:solidFill>
                  <a:srgbClr val="4D4D4F"/>
                </a:solidFill>
                <a:latin typeface="Open Sans" panose="020B0606030504020204" pitchFamily="34" charset="0"/>
                <a:ea typeface="Open Sans" panose="020B0606030504020204" pitchFamily="34" charset="0"/>
                <a:cs typeface="Open Sans" panose="020B0606030504020204" pitchFamily="34" charset="0"/>
              </a:rPr>
              <a:t>Traffic Safety Class (+)</a:t>
            </a:r>
          </a:p>
          <a:p>
            <a:endParaRPr lang="en-US" sz="2800" dirty="0">
              <a:solidFill>
                <a:srgbClr val="4D4D4F"/>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4D925E9-4C1B-4689-B0F5-BC2E6BD3E474}"/>
              </a:ext>
            </a:extLst>
          </p:cNvPr>
          <p:cNvCxnSpPr/>
          <p:nvPr/>
        </p:nvCxnSpPr>
        <p:spPr>
          <a:xfrm>
            <a:off x="0" y="1361715"/>
            <a:ext cx="9144000"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18553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2" name="Rectangle 1">
            <a:extLst>
              <a:ext uri="{FF2B5EF4-FFF2-40B4-BE49-F238E27FC236}">
                <a16:creationId xmlns:a16="http://schemas.microsoft.com/office/drawing/2014/main" id="{724C66B8-4C0F-43B5-AEC3-62A10C57D050}"/>
              </a:ext>
            </a:extLst>
          </p:cNvPr>
          <p:cNvSpPr/>
          <p:nvPr/>
        </p:nvSpPr>
        <p:spPr>
          <a:xfrm>
            <a:off x="756745" y="579227"/>
            <a:ext cx="7630510" cy="923330"/>
          </a:xfrm>
          <a:prstGeom prst="rect">
            <a:avLst/>
          </a:prstGeom>
        </p:spPr>
        <p:txBody>
          <a:bodyPr wrap="square">
            <a:spAutoFit/>
          </a:bodyPr>
          <a:lstStyle/>
          <a:p>
            <a:r>
              <a:rPr lang="en-US" sz="5400" b="1" dirty="0">
                <a:solidFill>
                  <a:srgbClr val="4D4D4F"/>
                </a:solidFill>
                <a:latin typeface="Open Sans" panose="020B0606030504020204" pitchFamily="34" charset="0"/>
                <a:ea typeface="Calibri" panose="020F0502020204030204" pitchFamily="34" charset="0"/>
              </a:rPr>
              <a:t>EXTRA SLIDES</a:t>
            </a:r>
            <a:endParaRPr lang="en-US" sz="5400" dirty="0">
              <a:latin typeface="Calibri" panose="020F0502020204030204" pitchFamily="34" charset="0"/>
              <a:ea typeface="Calibri" panose="020F0502020204030204" pitchFamily="34" charset="0"/>
            </a:endParaRPr>
          </a:p>
        </p:txBody>
      </p:sp>
      <p:sp>
        <p:nvSpPr>
          <p:cNvPr id="6" name="Slide Number Placeholder 4">
            <a:extLst>
              <a:ext uri="{FF2B5EF4-FFF2-40B4-BE49-F238E27FC236}">
                <a16:creationId xmlns:a16="http://schemas.microsoft.com/office/drawing/2014/main" id="{F7D4B584-238E-4B10-BFDD-7F4836AAB698}"/>
              </a:ext>
            </a:extLst>
          </p:cNvPr>
          <p:cNvSpPr>
            <a:spLocks noGrp="1"/>
          </p:cNvSpPr>
          <p:nvPr>
            <p:ph type="sldNum" sz="quarter" idx="12"/>
          </p:nvPr>
        </p:nvSpPr>
        <p:spPr>
          <a:xfrm>
            <a:off x="8567465" y="6476256"/>
            <a:ext cx="474527" cy="29885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45B26A-F7B8-0545-A5B9-B7130D5C4670}" type="slidenum">
              <a:rPr kumimoji="0" lang="en-US" sz="1400" b="0" i="0" u="none" strike="noStrike" kern="1200" cap="none" spc="0" normalizeH="0" baseline="0" noProof="0" smtClean="0">
                <a:ln>
                  <a:noFill/>
                </a:ln>
                <a:solidFill>
                  <a:prstClr val="white"/>
                </a:solidFill>
                <a:effectLst/>
                <a:uLnTx/>
                <a:uFillTx/>
                <a:latin typeface="Futura Std Book" panose="020B0802020204020204" pitchFamily="34" charset="0"/>
                <a:ea typeface="+mn-ea"/>
                <a:cs typeface="Futura Std Bold"/>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prstClr val="white"/>
              </a:solidFill>
              <a:effectLst/>
              <a:uLnTx/>
              <a:uFillTx/>
              <a:latin typeface="Futura Std Book" panose="020B0802020204020204" pitchFamily="34" charset="0"/>
              <a:ea typeface="+mn-ea"/>
              <a:cs typeface="Futura Std Bold"/>
            </a:endParaRPr>
          </a:p>
        </p:txBody>
      </p:sp>
      <p:pic>
        <p:nvPicPr>
          <p:cNvPr id="7" name="Picture 6">
            <a:extLst>
              <a:ext uri="{FF2B5EF4-FFF2-40B4-BE49-F238E27FC236}">
                <a16:creationId xmlns:a16="http://schemas.microsoft.com/office/drawing/2014/main" id="{6A705132-B05A-418B-8DDD-8F1771384C5B}"/>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1D2E5C0B-6E03-42B3-B2EB-EFFB2F9BDC6A}"/>
              </a:ext>
            </a:extLst>
          </p:cNvPr>
          <p:cNvPicPr>
            <a:picLocks noChangeAspect="1"/>
          </p:cNvPicPr>
          <p:nvPr/>
        </p:nvPicPr>
        <p:blipFill>
          <a:blip r:embed="rId5"/>
          <a:stretch>
            <a:fillRect/>
          </a:stretch>
        </p:blipFill>
        <p:spPr>
          <a:xfrm>
            <a:off x="7298531" y="6473042"/>
            <a:ext cx="298066" cy="298066"/>
          </a:xfrm>
          <a:prstGeom prst="rect">
            <a:avLst/>
          </a:prstGeom>
        </p:spPr>
      </p:pic>
    </p:spTree>
    <p:extLst>
      <p:ext uri="{BB962C8B-B14F-4D97-AF65-F5344CB8AC3E}">
        <p14:creationId xmlns:p14="http://schemas.microsoft.com/office/powerpoint/2010/main" val="48817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12</a:t>
            </a:fld>
            <a:endParaRPr lang="en-US" sz="1400" dirty="0">
              <a:solidFill>
                <a:schemeClr val="bg1"/>
              </a:solidFill>
              <a:latin typeface="Futura Std Book" panose="020B0802020204020204" pitchFamily="34" charset="0"/>
              <a:cs typeface="Futura Std Bold"/>
            </a:endParaRPr>
          </a:p>
        </p:txBody>
      </p:sp>
      <p:sp>
        <p:nvSpPr>
          <p:cNvPr id="19" name="TextBox 18">
            <a:extLst>
              <a:ext uri="{FF2B5EF4-FFF2-40B4-BE49-F238E27FC236}">
                <a16:creationId xmlns:a16="http://schemas.microsoft.com/office/drawing/2014/main" id="{DB22E749-9CAA-43E8-8F5C-532C4CD5C30F}"/>
              </a:ext>
            </a:extLst>
          </p:cNvPr>
          <p:cNvSpPr txBox="1"/>
          <p:nvPr/>
        </p:nvSpPr>
        <p:spPr>
          <a:xfrm>
            <a:off x="508361" y="282674"/>
            <a:ext cx="7403187" cy="1323439"/>
          </a:xfrm>
          <a:prstGeom prst="rect">
            <a:avLst/>
          </a:prstGeom>
          <a:noFill/>
        </p:spPr>
        <p:txBody>
          <a:bodyPr wrap="square" rtlCol="0">
            <a:spAutoFit/>
          </a:bodyPr>
          <a:lstStyle/>
          <a:p>
            <a:r>
              <a:rPr lang="en-US" sz="4000" b="1" dirty="0">
                <a:solidFill>
                  <a:srgbClr val="4D4D4F"/>
                </a:solidFill>
                <a:latin typeface="Futura Std Book" panose="020B0802020204020204" pitchFamily="34" charset="0"/>
                <a:cs typeface="Arial"/>
              </a:rPr>
              <a:t>71% of pedestrian crashes occur at intersections</a:t>
            </a:r>
          </a:p>
        </p:txBody>
      </p:sp>
      <p:pic>
        <p:nvPicPr>
          <p:cNvPr id="7" name="Picture 6">
            <a:extLst>
              <a:ext uri="{FF2B5EF4-FFF2-40B4-BE49-F238E27FC236}">
                <a16:creationId xmlns:a16="http://schemas.microsoft.com/office/drawing/2014/main" id="{4692B02C-6BF2-40CC-AB6E-FA4DB2D84C8A}"/>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D13CC8AF-549A-454B-AFC1-91915A4171CE}"/>
              </a:ext>
            </a:extLst>
          </p:cNvPr>
          <p:cNvPicPr>
            <a:picLocks noChangeAspect="1"/>
          </p:cNvPicPr>
          <p:nvPr/>
        </p:nvPicPr>
        <p:blipFill>
          <a:blip r:embed="rId5"/>
          <a:stretch>
            <a:fillRect/>
          </a:stretch>
        </p:blipFill>
        <p:spPr>
          <a:xfrm>
            <a:off x="7298531" y="6473042"/>
            <a:ext cx="298066" cy="298066"/>
          </a:xfrm>
          <a:prstGeom prst="rect">
            <a:avLst/>
          </a:prstGeom>
        </p:spPr>
      </p:pic>
      <p:pic>
        <p:nvPicPr>
          <p:cNvPr id="9" name="Picture 8" descr="A close up of a map&#10;&#10;Description generated with high confidence">
            <a:extLst>
              <a:ext uri="{FF2B5EF4-FFF2-40B4-BE49-F238E27FC236}">
                <a16:creationId xmlns:a16="http://schemas.microsoft.com/office/drawing/2014/main" id="{C26A3CBC-1860-4C1A-AFA9-650651736F7E}"/>
              </a:ext>
            </a:extLst>
          </p:cNvPr>
          <p:cNvPicPr>
            <a:picLocks noChangeAspect="1"/>
          </p:cNvPicPr>
          <p:nvPr/>
        </p:nvPicPr>
        <p:blipFill rotWithShape="1">
          <a:blip r:embed="rId6"/>
          <a:srcRect t="6479"/>
          <a:stretch/>
        </p:blipFill>
        <p:spPr>
          <a:xfrm>
            <a:off x="1774357" y="1578911"/>
            <a:ext cx="5595286" cy="4813064"/>
          </a:xfrm>
          <a:prstGeom prst="rect">
            <a:avLst/>
          </a:prstGeom>
          <a:solidFill>
            <a:srgbClr val="F0F0F0"/>
          </a:solidFill>
        </p:spPr>
      </p:pic>
    </p:spTree>
    <p:extLst>
      <p:ext uri="{BB962C8B-B14F-4D97-AF65-F5344CB8AC3E}">
        <p14:creationId xmlns:p14="http://schemas.microsoft.com/office/powerpoint/2010/main" val="290996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13</a:t>
            </a:fld>
            <a:endParaRPr lang="en-US" sz="1400" dirty="0">
              <a:solidFill>
                <a:schemeClr val="bg1"/>
              </a:solidFill>
              <a:latin typeface="Futura Std Book" panose="020B0802020204020204" pitchFamily="34" charset="0"/>
              <a:cs typeface="Futura Std Bold"/>
            </a:endParaRPr>
          </a:p>
        </p:txBody>
      </p:sp>
      <p:pic>
        <p:nvPicPr>
          <p:cNvPr id="7" name="Picture 6">
            <a:extLst>
              <a:ext uri="{FF2B5EF4-FFF2-40B4-BE49-F238E27FC236}">
                <a16:creationId xmlns:a16="http://schemas.microsoft.com/office/drawing/2014/main" id="{4692B02C-6BF2-40CC-AB6E-FA4DB2D84C8A}"/>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D13CC8AF-549A-454B-AFC1-91915A4171CE}"/>
              </a:ext>
            </a:extLst>
          </p:cNvPr>
          <p:cNvPicPr>
            <a:picLocks noChangeAspect="1"/>
          </p:cNvPicPr>
          <p:nvPr/>
        </p:nvPicPr>
        <p:blipFill>
          <a:blip r:embed="rId5"/>
          <a:stretch>
            <a:fillRect/>
          </a:stretch>
        </p:blipFill>
        <p:spPr>
          <a:xfrm>
            <a:off x="7298531" y="6473042"/>
            <a:ext cx="298066" cy="298066"/>
          </a:xfrm>
          <a:prstGeom prst="rect">
            <a:avLst/>
          </a:prstGeom>
        </p:spPr>
      </p:pic>
      <p:pic>
        <p:nvPicPr>
          <p:cNvPr id="9" name="Picture 8">
            <a:extLst>
              <a:ext uri="{FF2B5EF4-FFF2-40B4-BE49-F238E27FC236}">
                <a16:creationId xmlns:a16="http://schemas.microsoft.com/office/drawing/2014/main" id="{E5FEED81-5777-498E-99AB-254A2028E66B}"/>
              </a:ext>
            </a:extLst>
          </p:cNvPr>
          <p:cNvPicPr>
            <a:picLocks noChangeAspect="1"/>
          </p:cNvPicPr>
          <p:nvPr/>
        </p:nvPicPr>
        <p:blipFill>
          <a:blip r:embed="rId6"/>
          <a:stretch>
            <a:fillRect/>
          </a:stretch>
        </p:blipFill>
        <p:spPr>
          <a:xfrm>
            <a:off x="18576" y="2919891"/>
            <a:ext cx="9125424" cy="3394017"/>
          </a:xfrm>
          <a:prstGeom prst="rect">
            <a:avLst/>
          </a:prstGeom>
        </p:spPr>
      </p:pic>
      <p:sp>
        <p:nvSpPr>
          <p:cNvPr id="2" name="Rectangle 1">
            <a:extLst>
              <a:ext uri="{FF2B5EF4-FFF2-40B4-BE49-F238E27FC236}">
                <a16:creationId xmlns:a16="http://schemas.microsoft.com/office/drawing/2014/main" id="{4F577255-4D86-47D6-9D37-A0CBBC358368}"/>
              </a:ext>
            </a:extLst>
          </p:cNvPr>
          <p:cNvSpPr/>
          <p:nvPr/>
        </p:nvSpPr>
        <p:spPr>
          <a:xfrm>
            <a:off x="478041" y="299897"/>
            <a:ext cx="8406652" cy="1323439"/>
          </a:xfrm>
          <a:prstGeom prst="rect">
            <a:avLst/>
          </a:prstGeom>
        </p:spPr>
        <p:txBody>
          <a:bodyPr wrap="square">
            <a:spAutoFit/>
          </a:bodyPr>
          <a:lstStyle/>
          <a:p>
            <a:r>
              <a:rPr lang="en-US" sz="4000" b="1" dirty="0">
                <a:solidFill>
                  <a:srgbClr val="4D4D4F"/>
                </a:solidFill>
                <a:latin typeface="Futura Std Book" panose="020B0802020204020204" pitchFamily="34" charset="0"/>
              </a:rPr>
              <a:t>Strategy: Deliver targeted rapid response fixes</a:t>
            </a:r>
            <a:endParaRPr lang="en-US" sz="4000" b="1" dirty="0">
              <a:solidFill>
                <a:srgbClr val="4D4D4F"/>
              </a:solidFill>
              <a:highlight>
                <a:srgbClr val="FFFF00"/>
              </a:highlight>
              <a:latin typeface="Futura Std Book" panose="020B0802020204020204" pitchFamily="34" charset="0"/>
            </a:endParaRPr>
          </a:p>
        </p:txBody>
      </p:sp>
      <p:sp>
        <p:nvSpPr>
          <p:cNvPr id="3" name="Rectangle 2">
            <a:extLst>
              <a:ext uri="{FF2B5EF4-FFF2-40B4-BE49-F238E27FC236}">
                <a16:creationId xmlns:a16="http://schemas.microsoft.com/office/drawing/2014/main" id="{78543F27-BB31-4589-B348-6AAFF349A7C4}"/>
              </a:ext>
            </a:extLst>
          </p:cNvPr>
          <p:cNvSpPr/>
          <p:nvPr/>
        </p:nvSpPr>
        <p:spPr>
          <a:xfrm>
            <a:off x="478041" y="2091615"/>
            <a:ext cx="5894562" cy="523220"/>
          </a:xfrm>
          <a:prstGeom prst="rect">
            <a:avLst/>
          </a:prstGeom>
        </p:spPr>
        <p:txBody>
          <a:bodyPr wrap="none">
            <a:spAutoFit/>
          </a:bodyPr>
          <a:lstStyle/>
          <a:p>
            <a:r>
              <a:rPr lang="en-US" sz="2800" dirty="0">
                <a:solidFill>
                  <a:srgbClr val="4D4D4F"/>
                </a:solidFill>
                <a:latin typeface="Open Sans" panose="020B0604020202020204" charset="0"/>
                <a:ea typeface="Open Sans" panose="020B0604020202020204" charset="0"/>
                <a:cs typeface="Open Sans" panose="020B0604020202020204" charset="0"/>
              </a:rPr>
              <a:t>Left-turn traffic calming treatment</a:t>
            </a:r>
            <a:endParaRPr lang="en-US" sz="2800" dirty="0"/>
          </a:p>
        </p:txBody>
      </p:sp>
    </p:spTree>
    <p:extLst>
      <p:ext uri="{BB962C8B-B14F-4D97-AF65-F5344CB8AC3E}">
        <p14:creationId xmlns:p14="http://schemas.microsoft.com/office/powerpoint/2010/main" val="2851908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busy city street&#10;&#10;Description generated with high confidence">
            <a:extLst>
              <a:ext uri="{FF2B5EF4-FFF2-40B4-BE49-F238E27FC236}">
                <a16:creationId xmlns:a16="http://schemas.microsoft.com/office/drawing/2014/main" id="{240EBEAD-72B3-491C-9E14-86A0CAA0B893}"/>
              </a:ext>
            </a:extLst>
          </p:cNvPr>
          <p:cNvPicPr>
            <a:picLocks noChangeAspect="1"/>
          </p:cNvPicPr>
          <p:nvPr/>
        </p:nvPicPr>
        <p:blipFill rotWithShape="1">
          <a:blip r:embed="rId3"/>
          <a:srcRect l="20724" t="26095"/>
          <a:stretch/>
        </p:blipFill>
        <p:spPr>
          <a:xfrm rot="10800000">
            <a:off x="0" y="0"/>
            <a:ext cx="9144000" cy="6393368"/>
          </a:xfrm>
          <a:prstGeom prst="rect">
            <a:avLst/>
          </a:prstGeom>
        </p:spPr>
      </p:pic>
      <p:sp>
        <p:nvSpPr>
          <p:cNvPr id="10" name="TextBox 9">
            <a:extLst>
              <a:ext uri="{FF2B5EF4-FFF2-40B4-BE49-F238E27FC236}">
                <a16:creationId xmlns:a16="http://schemas.microsoft.com/office/drawing/2014/main" id="{A0E4993B-602E-47AF-8FBC-7267732B6044}"/>
              </a:ext>
            </a:extLst>
          </p:cNvPr>
          <p:cNvSpPr txBox="1"/>
          <p:nvPr/>
        </p:nvSpPr>
        <p:spPr>
          <a:xfrm>
            <a:off x="2042437" y="4668390"/>
            <a:ext cx="1826177" cy="400110"/>
          </a:xfrm>
          <a:prstGeom prst="rect">
            <a:avLst/>
          </a:prstGeom>
          <a:solidFill>
            <a:srgbClr val="FF6667"/>
          </a:solid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Slower turns</a:t>
            </a:r>
          </a:p>
        </p:txBody>
      </p:sp>
      <p:sp>
        <p:nvSpPr>
          <p:cNvPr id="11" name="TextBox 10">
            <a:extLst>
              <a:ext uri="{FF2B5EF4-FFF2-40B4-BE49-F238E27FC236}">
                <a16:creationId xmlns:a16="http://schemas.microsoft.com/office/drawing/2014/main" id="{559831BE-65DC-41A6-A5F5-D75EF4FDA792}"/>
              </a:ext>
            </a:extLst>
          </p:cNvPr>
          <p:cNvSpPr txBox="1"/>
          <p:nvPr/>
        </p:nvSpPr>
        <p:spPr>
          <a:xfrm>
            <a:off x="6435635" y="5160832"/>
            <a:ext cx="1514918" cy="707886"/>
          </a:xfrm>
          <a:prstGeom prst="rect">
            <a:avLst/>
          </a:prstGeom>
          <a:solidFill>
            <a:srgbClr val="FF6667"/>
          </a:solidFill>
        </p:spPr>
        <p:txBody>
          <a:bodyPr wrap="square" rtlCol="0">
            <a:spAutoFit/>
          </a:bodyPr>
          <a:lstStyle/>
          <a:p>
            <a:pPr algn="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High-vis crosswalk</a:t>
            </a:r>
          </a:p>
        </p:txBody>
      </p:sp>
      <p:sp>
        <p:nvSpPr>
          <p:cNvPr id="12" name="TextBox 11">
            <a:extLst>
              <a:ext uri="{FF2B5EF4-FFF2-40B4-BE49-F238E27FC236}">
                <a16:creationId xmlns:a16="http://schemas.microsoft.com/office/drawing/2014/main" id="{3B37E679-671A-419B-8A68-533BA13D77CC}"/>
              </a:ext>
            </a:extLst>
          </p:cNvPr>
          <p:cNvSpPr txBox="1"/>
          <p:nvPr/>
        </p:nvSpPr>
        <p:spPr>
          <a:xfrm>
            <a:off x="5259984" y="3404050"/>
            <a:ext cx="1309003" cy="1015662"/>
          </a:xfrm>
          <a:prstGeom prst="rect">
            <a:avLst/>
          </a:prstGeom>
          <a:solidFill>
            <a:srgbClr val="FF6667"/>
          </a:solidFill>
        </p:spPr>
        <p:txBody>
          <a:bodyPr wrap="square" rtlCol="0">
            <a:spAutoFit/>
          </a:bodyPr>
          <a:lstStyle/>
          <a:p>
            <a:pPr algn="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Shorter crossing distance</a:t>
            </a:r>
          </a:p>
        </p:txBody>
      </p:sp>
      <p:sp>
        <p:nvSpPr>
          <p:cNvPr id="13" name="TextBox 12">
            <a:extLst>
              <a:ext uri="{FF2B5EF4-FFF2-40B4-BE49-F238E27FC236}">
                <a16:creationId xmlns:a16="http://schemas.microsoft.com/office/drawing/2014/main" id="{B19898B3-2752-4D66-8841-DB4AE7806EC7}"/>
              </a:ext>
            </a:extLst>
          </p:cNvPr>
          <p:cNvSpPr txBox="1"/>
          <p:nvPr/>
        </p:nvSpPr>
        <p:spPr>
          <a:xfrm>
            <a:off x="839293" y="2388387"/>
            <a:ext cx="1309003" cy="1015663"/>
          </a:xfrm>
          <a:prstGeom prst="rect">
            <a:avLst/>
          </a:prstGeom>
          <a:solidFill>
            <a:srgbClr val="FF6667"/>
          </a:solid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Variable message sign</a:t>
            </a:r>
          </a:p>
        </p:txBody>
      </p:sp>
      <p:pic>
        <p:nvPicPr>
          <p:cNvPr id="4" name="Picture 3" descr="VZ PowerPoint-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14</a:t>
            </a:fld>
            <a:endParaRPr lang="en-US" sz="1400" dirty="0">
              <a:solidFill>
                <a:schemeClr val="bg1"/>
              </a:solidFill>
              <a:latin typeface="Futura Std Book" panose="020B0802020204020204" pitchFamily="34" charset="0"/>
              <a:cs typeface="Futura Std Bold"/>
            </a:endParaRPr>
          </a:p>
        </p:txBody>
      </p:sp>
      <p:sp>
        <p:nvSpPr>
          <p:cNvPr id="19" name="TextBox 18">
            <a:extLst>
              <a:ext uri="{FF2B5EF4-FFF2-40B4-BE49-F238E27FC236}">
                <a16:creationId xmlns:a16="http://schemas.microsoft.com/office/drawing/2014/main" id="{DB22E749-9CAA-43E8-8F5C-532C4CD5C30F}"/>
              </a:ext>
            </a:extLst>
          </p:cNvPr>
          <p:cNvSpPr txBox="1"/>
          <p:nvPr/>
        </p:nvSpPr>
        <p:spPr>
          <a:xfrm>
            <a:off x="0" y="-7494"/>
            <a:ext cx="9144000" cy="1200329"/>
          </a:xfrm>
          <a:prstGeom prst="rect">
            <a:avLst/>
          </a:prstGeom>
          <a:solidFill>
            <a:schemeClr val="bg1">
              <a:alpha val="70000"/>
            </a:schemeClr>
          </a:solidFill>
        </p:spPr>
        <p:txBody>
          <a:bodyPr wrap="square" rtlCol="0">
            <a:spAutoFit/>
          </a:bodyPr>
          <a:lstStyle/>
          <a:p>
            <a:r>
              <a:rPr lang="en-US" sz="3600" b="1" dirty="0">
                <a:solidFill>
                  <a:srgbClr val="4D4D4F"/>
                </a:solidFill>
                <a:latin typeface="Futura Std Book" panose="020B0802020204020204" pitchFamily="34" charset="0"/>
              </a:rPr>
              <a:t>Strategy: Deliver targeted rapid response fixes</a:t>
            </a:r>
            <a:endParaRPr lang="en-US" sz="3600" b="1" dirty="0">
              <a:solidFill>
                <a:srgbClr val="4D4D4F"/>
              </a:solidFill>
              <a:highlight>
                <a:srgbClr val="FFFF00"/>
              </a:highlight>
              <a:latin typeface="Futura Std Book" panose="020B0802020204020204" pitchFamily="34" charset="0"/>
            </a:endParaRPr>
          </a:p>
        </p:txBody>
      </p:sp>
      <p:sp>
        <p:nvSpPr>
          <p:cNvPr id="6" name="TextBox 5">
            <a:extLst>
              <a:ext uri="{FF2B5EF4-FFF2-40B4-BE49-F238E27FC236}">
                <a16:creationId xmlns:a16="http://schemas.microsoft.com/office/drawing/2014/main" id="{93363ED3-9EAE-4963-9D41-D55C8AB5DCE8}"/>
              </a:ext>
            </a:extLst>
          </p:cNvPr>
          <p:cNvSpPr txBox="1"/>
          <p:nvPr/>
        </p:nvSpPr>
        <p:spPr>
          <a:xfrm>
            <a:off x="0" y="1175836"/>
            <a:ext cx="5840187" cy="954107"/>
          </a:xfrm>
          <a:prstGeom prst="rect">
            <a:avLst/>
          </a:prstGeom>
          <a:solidFill>
            <a:schemeClr val="bg1">
              <a:alpha val="70000"/>
            </a:schemeClr>
          </a:solidFill>
        </p:spPr>
        <p:txBody>
          <a:bodyPr wrap="square" rtlCol="0">
            <a:spAutoFit/>
          </a:bodyPr>
          <a:lstStyle/>
          <a:p>
            <a:endParaRPr lang="en-US" sz="2800" dirty="0">
              <a:solidFill>
                <a:srgbClr val="4D4D4F"/>
              </a:solidFill>
              <a:latin typeface="Open Sans" panose="020B0604020202020204" charset="0"/>
              <a:ea typeface="Open Sans" panose="020B0604020202020204" charset="0"/>
              <a:cs typeface="Open Sans" panose="020B0604020202020204" charset="0"/>
            </a:endParaRPr>
          </a:p>
          <a:p>
            <a:r>
              <a:rPr lang="en-US" sz="2800" dirty="0">
                <a:solidFill>
                  <a:srgbClr val="4D4D4F"/>
                </a:solidFill>
                <a:latin typeface="Open Sans" panose="020B0604020202020204" charset="0"/>
                <a:ea typeface="Open Sans" panose="020B0604020202020204" charset="0"/>
                <a:cs typeface="Open Sans" panose="020B0604020202020204" charset="0"/>
              </a:rPr>
              <a:t>Temporary traffic changes</a:t>
            </a:r>
          </a:p>
        </p:txBody>
      </p:sp>
      <p:pic>
        <p:nvPicPr>
          <p:cNvPr id="7" name="Picture 6">
            <a:extLst>
              <a:ext uri="{FF2B5EF4-FFF2-40B4-BE49-F238E27FC236}">
                <a16:creationId xmlns:a16="http://schemas.microsoft.com/office/drawing/2014/main" id="{4692B02C-6BF2-40CC-AB6E-FA4DB2D84C8A}"/>
              </a:ext>
            </a:extLst>
          </p:cNvPr>
          <p:cNvPicPr>
            <a:picLocks noChangeAspect="1"/>
          </p:cNvPicPr>
          <p:nvPr/>
        </p:nvPicPr>
        <p:blipFill>
          <a:blip r:embed="rId5"/>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D13CC8AF-549A-454B-AFC1-91915A4171CE}"/>
              </a:ext>
            </a:extLst>
          </p:cNvPr>
          <p:cNvPicPr>
            <a:picLocks noChangeAspect="1"/>
          </p:cNvPicPr>
          <p:nvPr/>
        </p:nvPicPr>
        <p:blipFill>
          <a:blip r:embed="rId6"/>
          <a:stretch>
            <a:fillRect/>
          </a:stretch>
        </p:blipFill>
        <p:spPr>
          <a:xfrm>
            <a:off x="7298531" y="6473042"/>
            <a:ext cx="298066" cy="298066"/>
          </a:xfrm>
          <a:prstGeom prst="rect">
            <a:avLst/>
          </a:prstGeom>
        </p:spPr>
      </p:pic>
    </p:spTree>
    <p:extLst>
      <p:ext uri="{BB962C8B-B14F-4D97-AF65-F5344CB8AC3E}">
        <p14:creationId xmlns:p14="http://schemas.microsoft.com/office/powerpoint/2010/main" val="3424647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15</a:t>
            </a:fld>
            <a:endParaRPr lang="en-US" sz="1400" dirty="0">
              <a:solidFill>
                <a:schemeClr val="bg1"/>
              </a:solidFill>
              <a:latin typeface="Futura Std Book" panose="020B0802020204020204" pitchFamily="34" charset="0"/>
              <a:cs typeface="Futura Std Bold"/>
            </a:endParaRPr>
          </a:p>
        </p:txBody>
      </p:sp>
      <p:sp>
        <p:nvSpPr>
          <p:cNvPr id="19" name="TextBox 18">
            <a:extLst>
              <a:ext uri="{FF2B5EF4-FFF2-40B4-BE49-F238E27FC236}">
                <a16:creationId xmlns:a16="http://schemas.microsoft.com/office/drawing/2014/main" id="{DB22E749-9CAA-43E8-8F5C-532C4CD5C30F}"/>
              </a:ext>
            </a:extLst>
          </p:cNvPr>
          <p:cNvSpPr txBox="1"/>
          <p:nvPr/>
        </p:nvSpPr>
        <p:spPr>
          <a:xfrm>
            <a:off x="343261" y="140985"/>
            <a:ext cx="8059104" cy="707886"/>
          </a:xfrm>
          <a:prstGeom prst="rect">
            <a:avLst/>
          </a:prstGeom>
          <a:noFill/>
        </p:spPr>
        <p:txBody>
          <a:bodyPr wrap="square" rtlCol="0">
            <a:spAutoFit/>
          </a:bodyPr>
          <a:lstStyle/>
          <a:p>
            <a:r>
              <a:rPr lang="en-US" sz="4000" b="1" dirty="0">
                <a:solidFill>
                  <a:srgbClr val="4D4D4F"/>
                </a:solidFill>
                <a:latin typeface="Futura Std Book" panose="020B0802020204020204" pitchFamily="34" charset="0"/>
              </a:rPr>
              <a:t>Strategy: Protect pedestrians</a:t>
            </a:r>
          </a:p>
        </p:txBody>
      </p:sp>
      <p:pic>
        <p:nvPicPr>
          <p:cNvPr id="7" name="Picture 6">
            <a:extLst>
              <a:ext uri="{FF2B5EF4-FFF2-40B4-BE49-F238E27FC236}">
                <a16:creationId xmlns:a16="http://schemas.microsoft.com/office/drawing/2014/main" id="{4692B02C-6BF2-40CC-AB6E-FA4DB2D84C8A}"/>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D13CC8AF-549A-454B-AFC1-91915A4171CE}"/>
              </a:ext>
            </a:extLst>
          </p:cNvPr>
          <p:cNvPicPr>
            <a:picLocks noChangeAspect="1"/>
          </p:cNvPicPr>
          <p:nvPr/>
        </p:nvPicPr>
        <p:blipFill>
          <a:blip r:embed="rId5"/>
          <a:stretch>
            <a:fillRect/>
          </a:stretch>
        </p:blipFill>
        <p:spPr>
          <a:xfrm>
            <a:off x="7298531" y="6473042"/>
            <a:ext cx="298066" cy="298066"/>
          </a:xfrm>
          <a:prstGeom prst="rect">
            <a:avLst/>
          </a:prstGeom>
        </p:spPr>
      </p:pic>
      <p:grpSp>
        <p:nvGrpSpPr>
          <p:cNvPr id="3" name="Group 2">
            <a:extLst>
              <a:ext uri="{FF2B5EF4-FFF2-40B4-BE49-F238E27FC236}">
                <a16:creationId xmlns:a16="http://schemas.microsoft.com/office/drawing/2014/main" id="{4B73DC48-D03B-44F1-AF7A-BE11D3BE4288}"/>
              </a:ext>
            </a:extLst>
          </p:cNvPr>
          <p:cNvGrpSpPr/>
          <p:nvPr/>
        </p:nvGrpSpPr>
        <p:grpSpPr>
          <a:xfrm>
            <a:off x="2064686" y="1522877"/>
            <a:ext cx="5018543" cy="4869671"/>
            <a:chOff x="3516799" y="1062802"/>
            <a:chExt cx="5608015" cy="5329746"/>
          </a:xfrm>
        </p:grpSpPr>
        <p:pic>
          <p:nvPicPr>
            <p:cNvPr id="9" name="Picture 8" descr="A close up of a map&#10;&#10;Description generated with high confidence">
              <a:extLst>
                <a:ext uri="{FF2B5EF4-FFF2-40B4-BE49-F238E27FC236}">
                  <a16:creationId xmlns:a16="http://schemas.microsoft.com/office/drawing/2014/main" id="{BB971E61-7E5A-4A12-99DA-1C714508650C}"/>
                </a:ext>
              </a:extLst>
            </p:cNvPr>
            <p:cNvPicPr>
              <a:picLocks noChangeAspect="1"/>
            </p:cNvPicPr>
            <p:nvPr/>
          </p:nvPicPr>
          <p:blipFill rotWithShape="1">
            <a:blip r:embed="rId6"/>
            <a:srcRect b="10615"/>
            <a:stretch/>
          </p:blipFill>
          <p:spPr>
            <a:xfrm>
              <a:off x="3516799" y="1136095"/>
              <a:ext cx="5608015" cy="5256453"/>
            </a:xfrm>
            <a:prstGeom prst="rect">
              <a:avLst/>
            </a:prstGeom>
          </p:spPr>
        </p:pic>
        <p:pic>
          <p:nvPicPr>
            <p:cNvPr id="11" name="Picture 10" descr="A close up of a map&#10;&#10;Description generated with high confidence">
              <a:extLst>
                <a:ext uri="{FF2B5EF4-FFF2-40B4-BE49-F238E27FC236}">
                  <a16:creationId xmlns:a16="http://schemas.microsoft.com/office/drawing/2014/main" id="{C13E4800-AE8C-44BC-AADA-AB8C83CDB922}"/>
                </a:ext>
              </a:extLst>
            </p:cNvPr>
            <p:cNvPicPr>
              <a:picLocks noChangeAspect="1"/>
            </p:cNvPicPr>
            <p:nvPr/>
          </p:nvPicPr>
          <p:blipFill rotWithShape="1">
            <a:blip r:embed="rId6"/>
            <a:srcRect r="35382" b="90310"/>
            <a:stretch/>
          </p:blipFill>
          <p:spPr>
            <a:xfrm>
              <a:off x="3585040" y="1062802"/>
              <a:ext cx="3944302" cy="620252"/>
            </a:xfrm>
            <a:prstGeom prst="rect">
              <a:avLst/>
            </a:prstGeom>
          </p:spPr>
        </p:pic>
        <p:pic>
          <p:nvPicPr>
            <p:cNvPr id="12" name="Picture 11" descr="A close up of a map&#10;&#10;Description generated with high confidence">
              <a:extLst>
                <a:ext uri="{FF2B5EF4-FFF2-40B4-BE49-F238E27FC236}">
                  <a16:creationId xmlns:a16="http://schemas.microsoft.com/office/drawing/2014/main" id="{E53867DF-08DC-4BA8-ABE8-B3B3A051C1CE}"/>
                </a:ext>
              </a:extLst>
            </p:cNvPr>
            <p:cNvPicPr>
              <a:picLocks noChangeAspect="1"/>
            </p:cNvPicPr>
            <p:nvPr/>
          </p:nvPicPr>
          <p:blipFill rotWithShape="1">
            <a:blip r:embed="rId6"/>
            <a:srcRect t="88406" r="56376"/>
            <a:stretch/>
          </p:blipFill>
          <p:spPr>
            <a:xfrm>
              <a:off x="6844664" y="1564571"/>
              <a:ext cx="2225559" cy="620252"/>
            </a:xfrm>
            <a:prstGeom prst="rect">
              <a:avLst/>
            </a:prstGeom>
          </p:spPr>
        </p:pic>
        <p:pic>
          <p:nvPicPr>
            <p:cNvPr id="13" name="Picture 12" descr="A close up of a map&#10;&#10;Description generated with high confidence">
              <a:extLst>
                <a:ext uri="{FF2B5EF4-FFF2-40B4-BE49-F238E27FC236}">
                  <a16:creationId xmlns:a16="http://schemas.microsoft.com/office/drawing/2014/main" id="{17C596ED-61C6-4ACD-9058-FC2988F4277C}"/>
                </a:ext>
              </a:extLst>
            </p:cNvPr>
            <p:cNvPicPr>
              <a:picLocks noChangeAspect="1"/>
            </p:cNvPicPr>
            <p:nvPr/>
          </p:nvPicPr>
          <p:blipFill rotWithShape="1">
            <a:blip r:embed="rId6"/>
            <a:srcRect l="56376" t="89303"/>
            <a:stretch/>
          </p:blipFill>
          <p:spPr>
            <a:xfrm>
              <a:off x="6844664" y="2202473"/>
              <a:ext cx="2225559" cy="572281"/>
            </a:xfrm>
            <a:prstGeom prst="rect">
              <a:avLst/>
            </a:prstGeom>
          </p:spPr>
        </p:pic>
      </p:grpSp>
      <p:sp>
        <p:nvSpPr>
          <p:cNvPr id="2" name="Rectangle 1">
            <a:extLst>
              <a:ext uri="{FF2B5EF4-FFF2-40B4-BE49-F238E27FC236}">
                <a16:creationId xmlns:a16="http://schemas.microsoft.com/office/drawing/2014/main" id="{ABB7F885-1571-414F-863C-0F95E293C5DA}"/>
              </a:ext>
            </a:extLst>
          </p:cNvPr>
          <p:cNvSpPr/>
          <p:nvPr/>
        </p:nvSpPr>
        <p:spPr>
          <a:xfrm>
            <a:off x="443903" y="862565"/>
            <a:ext cx="7935959" cy="523220"/>
          </a:xfrm>
          <a:prstGeom prst="rect">
            <a:avLst/>
          </a:prstGeom>
        </p:spPr>
        <p:txBody>
          <a:bodyPr wrap="square" anchor="t">
            <a:spAutoFit/>
          </a:bodyPr>
          <a:lstStyle/>
          <a:p>
            <a:pPr fontAlgn="base">
              <a:spcAft>
                <a:spcPts val="2400"/>
              </a:spcAft>
              <a:buClr>
                <a:srgbClr val="4D4D4F"/>
              </a:buClr>
            </a:pPr>
            <a:r>
              <a:rPr lang="en-US" sz="2800" dirty="0">
                <a:solidFill>
                  <a:srgbClr val="4D4D4F"/>
                </a:solidFill>
                <a:latin typeface="Open Sans"/>
                <a:ea typeface="Open Sans"/>
                <a:cs typeface="Open Sans"/>
              </a:rPr>
              <a:t>Prioritize street lighting</a:t>
            </a:r>
          </a:p>
        </p:txBody>
      </p:sp>
    </p:spTree>
    <p:extLst>
      <p:ext uri="{BB962C8B-B14F-4D97-AF65-F5344CB8AC3E}">
        <p14:creationId xmlns:p14="http://schemas.microsoft.com/office/powerpoint/2010/main" val="3764858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16</a:t>
            </a:fld>
            <a:endParaRPr lang="en-US" sz="1400" dirty="0">
              <a:solidFill>
                <a:schemeClr val="bg1"/>
              </a:solidFill>
              <a:latin typeface="Futura Std Book" panose="020B0802020204020204" pitchFamily="34" charset="0"/>
              <a:cs typeface="Futura Std Bold"/>
            </a:endParaRPr>
          </a:p>
        </p:txBody>
      </p:sp>
      <p:sp>
        <p:nvSpPr>
          <p:cNvPr id="19" name="TextBox 18">
            <a:extLst>
              <a:ext uri="{FF2B5EF4-FFF2-40B4-BE49-F238E27FC236}">
                <a16:creationId xmlns:a16="http://schemas.microsoft.com/office/drawing/2014/main" id="{DB22E749-9CAA-43E8-8F5C-532C4CD5C30F}"/>
              </a:ext>
            </a:extLst>
          </p:cNvPr>
          <p:cNvSpPr txBox="1"/>
          <p:nvPr/>
        </p:nvSpPr>
        <p:spPr>
          <a:xfrm>
            <a:off x="508361" y="282674"/>
            <a:ext cx="8287296" cy="1754326"/>
          </a:xfrm>
          <a:prstGeom prst="rect">
            <a:avLst/>
          </a:prstGeom>
          <a:noFill/>
        </p:spPr>
        <p:txBody>
          <a:bodyPr wrap="square" rtlCol="0">
            <a:spAutoFit/>
          </a:bodyPr>
          <a:lstStyle/>
          <a:p>
            <a:r>
              <a:rPr lang="en-US" sz="2800" b="1" dirty="0" err="1">
                <a:solidFill>
                  <a:schemeClr val="bg1">
                    <a:lumMod val="65000"/>
                  </a:schemeClr>
                </a:solidFill>
                <a:latin typeface="Futura Std Book" panose="020B0802020204020204" pitchFamily="34" charset="0"/>
                <a:cs typeface="Arial"/>
              </a:rPr>
              <a:t>PedPDX</a:t>
            </a:r>
            <a:r>
              <a:rPr lang="en-US" sz="2800" b="1" dirty="0">
                <a:solidFill>
                  <a:schemeClr val="bg1">
                    <a:lumMod val="65000"/>
                  </a:schemeClr>
                </a:solidFill>
                <a:latin typeface="Futura Std Book" panose="020B0802020204020204" pitchFamily="34" charset="0"/>
                <a:cs typeface="Arial"/>
              </a:rPr>
              <a:t>/Safe Systems example:</a:t>
            </a:r>
            <a:br>
              <a:rPr lang="en-US" sz="4000" b="1" dirty="0">
                <a:solidFill>
                  <a:srgbClr val="4D4D4F"/>
                </a:solidFill>
                <a:latin typeface="Futura Std Book" panose="020B0802020204020204" pitchFamily="34" charset="0"/>
                <a:cs typeface="Arial"/>
              </a:rPr>
            </a:br>
            <a:r>
              <a:rPr lang="en-US" sz="4000" b="1" dirty="0">
                <a:solidFill>
                  <a:srgbClr val="4D4D4F"/>
                </a:solidFill>
                <a:latin typeface="Futura Std Book" panose="020B0802020204020204" pitchFamily="34" charset="0"/>
                <a:cs typeface="Arial"/>
              </a:rPr>
              <a:t>Safe crossings that serve people’s needs</a:t>
            </a:r>
          </a:p>
        </p:txBody>
      </p:sp>
      <p:sp>
        <p:nvSpPr>
          <p:cNvPr id="6" name="TextBox 5">
            <a:extLst>
              <a:ext uri="{FF2B5EF4-FFF2-40B4-BE49-F238E27FC236}">
                <a16:creationId xmlns:a16="http://schemas.microsoft.com/office/drawing/2014/main" id="{93363ED3-9EAE-4963-9D41-D55C8AB5DCE8}"/>
              </a:ext>
            </a:extLst>
          </p:cNvPr>
          <p:cNvSpPr txBox="1"/>
          <p:nvPr/>
        </p:nvSpPr>
        <p:spPr>
          <a:xfrm>
            <a:off x="348343" y="2362309"/>
            <a:ext cx="8025302" cy="707886"/>
          </a:xfrm>
          <a:prstGeom prst="rect">
            <a:avLst/>
          </a:prstGeom>
          <a:noFill/>
        </p:spPr>
        <p:txBody>
          <a:bodyPr wrap="square" rtlCol="0">
            <a:spAutoFit/>
          </a:bodyPr>
          <a:lstStyle/>
          <a:p>
            <a:r>
              <a:rPr lang="en-US" sz="2000" dirty="0">
                <a:solidFill>
                  <a:srgbClr val="4D4D4F"/>
                </a:solidFill>
                <a:latin typeface="Open Sans" panose="020B0606030504020204" pitchFamily="34" charset="0"/>
                <a:ea typeface="Open Sans" panose="020B0606030504020204" pitchFamily="34" charset="0"/>
                <a:cs typeface="Open Sans" panose="020B0606030504020204" pitchFamily="34" charset="0"/>
              </a:rPr>
              <a:t>Proactive: Don’t wait for a crash: put crossings where people are likely to go</a:t>
            </a:r>
          </a:p>
        </p:txBody>
      </p:sp>
      <p:pic>
        <p:nvPicPr>
          <p:cNvPr id="7" name="Picture 6">
            <a:extLst>
              <a:ext uri="{FF2B5EF4-FFF2-40B4-BE49-F238E27FC236}">
                <a16:creationId xmlns:a16="http://schemas.microsoft.com/office/drawing/2014/main" id="{4692B02C-6BF2-40CC-AB6E-FA4DB2D84C8A}"/>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D13CC8AF-549A-454B-AFC1-91915A4171CE}"/>
              </a:ext>
            </a:extLst>
          </p:cNvPr>
          <p:cNvPicPr>
            <a:picLocks noChangeAspect="1"/>
          </p:cNvPicPr>
          <p:nvPr/>
        </p:nvPicPr>
        <p:blipFill>
          <a:blip r:embed="rId5"/>
          <a:stretch>
            <a:fillRect/>
          </a:stretch>
        </p:blipFill>
        <p:spPr>
          <a:xfrm>
            <a:off x="7298531" y="6473042"/>
            <a:ext cx="298066" cy="298066"/>
          </a:xfrm>
          <a:prstGeom prst="rect">
            <a:avLst/>
          </a:prstGeom>
        </p:spPr>
      </p:pic>
      <p:pic>
        <p:nvPicPr>
          <p:cNvPr id="2" name="Picture 1">
            <a:extLst>
              <a:ext uri="{FF2B5EF4-FFF2-40B4-BE49-F238E27FC236}">
                <a16:creationId xmlns:a16="http://schemas.microsoft.com/office/drawing/2014/main" id="{D97BA3A8-AA6B-4E5F-B452-51C8DE01DD0A}"/>
              </a:ext>
            </a:extLst>
          </p:cNvPr>
          <p:cNvPicPr>
            <a:picLocks noChangeAspect="1"/>
          </p:cNvPicPr>
          <p:nvPr/>
        </p:nvPicPr>
        <p:blipFill>
          <a:blip r:embed="rId6"/>
          <a:stretch>
            <a:fillRect/>
          </a:stretch>
        </p:blipFill>
        <p:spPr>
          <a:xfrm>
            <a:off x="348343" y="3490860"/>
            <a:ext cx="8447314" cy="2637425"/>
          </a:xfrm>
          <a:prstGeom prst="rect">
            <a:avLst/>
          </a:prstGeom>
        </p:spPr>
      </p:pic>
      <p:cxnSp>
        <p:nvCxnSpPr>
          <p:cNvPr id="9" name="Straight Connector 8">
            <a:extLst>
              <a:ext uri="{FF2B5EF4-FFF2-40B4-BE49-F238E27FC236}">
                <a16:creationId xmlns:a16="http://schemas.microsoft.com/office/drawing/2014/main" id="{F18AFCA1-ABEF-4B85-A43F-350ECB8351EE}"/>
              </a:ext>
            </a:extLst>
          </p:cNvPr>
          <p:cNvCxnSpPr/>
          <p:nvPr/>
        </p:nvCxnSpPr>
        <p:spPr>
          <a:xfrm>
            <a:off x="508361" y="3200400"/>
            <a:ext cx="7588504"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19605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17</a:t>
            </a:fld>
            <a:endParaRPr lang="en-US" sz="1400" dirty="0">
              <a:solidFill>
                <a:schemeClr val="bg1"/>
              </a:solidFill>
              <a:latin typeface="Futura Std Book" panose="020B0802020204020204" pitchFamily="34" charset="0"/>
              <a:cs typeface="Futura Std Bold"/>
            </a:endParaRPr>
          </a:p>
        </p:txBody>
      </p:sp>
      <p:sp>
        <p:nvSpPr>
          <p:cNvPr id="19" name="TextBox 18">
            <a:extLst>
              <a:ext uri="{FF2B5EF4-FFF2-40B4-BE49-F238E27FC236}">
                <a16:creationId xmlns:a16="http://schemas.microsoft.com/office/drawing/2014/main" id="{DB22E749-9CAA-43E8-8F5C-532C4CD5C30F}"/>
              </a:ext>
            </a:extLst>
          </p:cNvPr>
          <p:cNvSpPr txBox="1"/>
          <p:nvPr/>
        </p:nvSpPr>
        <p:spPr>
          <a:xfrm>
            <a:off x="508361" y="282674"/>
            <a:ext cx="7403187" cy="1138773"/>
          </a:xfrm>
          <a:prstGeom prst="rect">
            <a:avLst/>
          </a:prstGeom>
          <a:noFill/>
        </p:spPr>
        <p:txBody>
          <a:bodyPr wrap="square" rtlCol="0">
            <a:spAutoFit/>
          </a:bodyPr>
          <a:lstStyle/>
          <a:p>
            <a:r>
              <a:rPr lang="en-US" sz="2800" b="1" dirty="0" err="1">
                <a:solidFill>
                  <a:schemeClr val="bg1">
                    <a:lumMod val="65000"/>
                  </a:schemeClr>
                </a:solidFill>
                <a:latin typeface="Futura Std Book" panose="020B0802020204020204" pitchFamily="34" charset="0"/>
              </a:rPr>
              <a:t>PedPDX</a:t>
            </a:r>
            <a:r>
              <a:rPr lang="en-US" sz="2800" b="1" dirty="0">
                <a:solidFill>
                  <a:schemeClr val="bg1">
                    <a:lumMod val="65000"/>
                  </a:schemeClr>
                </a:solidFill>
                <a:latin typeface="Futura Std Book" panose="020B0802020204020204" pitchFamily="34" charset="0"/>
              </a:rPr>
              <a:t>/Safe Systems example:</a:t>
            </a:r>
            <a:br>
              <a:rPr lang="en-US" sz="4000" b="1" dirty="0">
                <a:solidFill>
                  <a:srgbClr val="4D4D4F"/>
                </a:solidFill>
                <a:latin typeface="Futura Std Book" panose="020B0802020204020204" pitchFamily="34" charset="0"/>
              </a:rPr>
            </a:br>
            <a:r>
              <a:rPr lang="en-US" sz="4000" b="1" dirty="0">
                <a:solidFill>
                  <a:srgbClr val="4D4D4F"/>
                </a:solidFill>
                <a:latin typeface="Futura Std Book" panose="020B0802020204020204" pitchFamily="34" charset="0"/>
              </a:rPr>
              <a:t>Walking while Black</a:t>
            </a:r>
          </a:p>
        </p:txBody>
      </p:sp>
      <p:pic>
        <p:nvPicPr>
          <p:cNvPr id="7" name="Picture 6">
            <a:extLst>
              <a:ext uri="{FF2B5EF4-FFF2-40B4-BE49-F238E27FC236}">
                <a16:creationId xmlns:a16="http://schemas.microsoft.com/office/drawing/2014/main" id="{4692B02C-6BF2-40CC-AB6E-FA4DB2D84C8A}"/>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8" name="Picture 7" descr="CitySeal_whiteoverlay.png">
            <a:extLst>
              <a:ext uri="{FF2B5EF4-FFF2-40B4-BE49-F238E27FC236}">
                <a16:creationId xmlns:a16="http://schemas.microsoft.com/office/drawing/2014/main" id="{D13CC8AF-549A-454B-AFC1-91915A4171CE}"/>
              </a:ext>
            </a:extLst>
          </p:cNvPr>
          <p:cNvPicPr>
            <a:picLocks noChangeAspect="1"/>
          </p:cNvPicPr>
          <p:nvPr/>
        </p:nvPicPr>
        <p:blipFill>
          <a:blip r:embed="rId5"/>
          <a:stretch>
            <a:fillRect/>
          </a:stretch>
        </p:blipFill>
        <p:spPr>
          <a:xfrm>
            <a:off x="7298531" y="6473042"/>
            <a:ext cx="298066" cy="298066"/>
          </a:xfrm>
          <a:prstGeom prst="rect">
            <a:avLst/>
          </a:prstGeom>
        </p:spPr>
      </p:pic>
      <p:pic>
        <p:nvPicPr>
          <p:cNvPr id="2" name="Picture 2" descr="A picture containing outdoor, ground, grass&#10;&#10;Description generated with very high confidence">
            <a:extLst>
              <a:ext uri="{FF2B5EF4-FFF2-40B4-BE49-F238E27FC236}">
                <a16:creationId xmlns:a16="http://schemas.microsoft.com/office/drawing/2014/main" id="{6E3CA135-3251-4658-965E-6E7B95E60042}"/>
              </a:ext>
            </a:extLst>
          </p:cNvPr>
          <p:cNvPicPr>
            <a:picLocks noChangeAspect="1"/>
          </p:cNvPicPr>
          <p:nvPr/>
        </p:nvPicPr>
        <p:blipFill>
          <a:blip r:embed="rId6"/>
          <a:stretch>
            <a:fillRect/>
          </a:stretch>
        </p:blipFill>
        <p:spPr>
          <a:xfrm>
            <a:off x="1187569" y="1807862"/>
            <a:ext cx="6783238" cy="4564991"/>
          </a:xfrm>
          <a:prstGeom prst="rect">
            <a:avLst/>
          </a:prstGeom>
        </p:spPr>
      </p:pic>
    </p:spTree>
    <p:extLst>
      <p:ext uri="{BB962C8B-B14F-4D97-AF65-F5344CB8AC3E}">
        <p14:creationId xmlns:p14="http://schemas.microsoft.com/office/powerpoint/2010/main" val="2749995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ok" panose="020B0802020204020204" pitchFamily="34" charset="0"/>
                <a:cs typeface="Futura Std Bold"/>
              </a:rPr>
              <a:pPr/>
              <a:t>18</a:t>
            </a:fld>
            <a:endParaRPr lang="en-US" sz="1400" dirty="0">
              <a:solidFill>
                <a:schemeClr val="bg1"/>
              </a:solidFill>
              <a:latin typeface="Futura Std Book" panose="020B0802020204020204" pitchFamily="34" charset="0"/>
              <a:cs typeface="Futura Std Bold"/>
            </a:endParaRPr>
          </a:p>
        </p:txBody>
      </p:sp>
      <p:sp>
        <p:nvSpPr>
          <p:cNvPr id="19" name="TextBox 18">
            <a:extLst>
              <a:ext uri="{FF2B5EF4-FFF2-40B4-BE49-F238E27FC236}">
                <a16:creationId xmlns:a16="http://schemas.microsoft.com/office/drawing/2014/main" id="{DB22E749-9CAA-43E8-8F5C-532C4CD5C30F}"/>
              </a:ext>
            </a:extLst>
          </p:cNvPr>
          <p:cNvSpPr txBox="1"/>
          <p:nvPr/>
        </p:nvSpPr>
        <p:spPr>
          <a:xfrm>
            <a:off x="508361" y="449701"/>
            <a:ext cx="7830569" cy="707886"/>
          </a:xfrm>
          <a:prstGeom prst="rect">
            <a:avLst/>
          </a:prstGeom>
          <a:noFill/>
        </p:spPr>
        <p:txBody>
          <a:bodyPr wrap="square" rtlCol="0">
            <a:spAutoFit/>
          </a:bodyPr>
          <a:lstStyle/>
          <a:p>
            <a:r>
              <a:rPr lang="en-US" sz="4000" b="1" dirty="0">
                <a:solidFill>
                  <a:srgbClr val="4D4D4F"/>
                </a:solidFill>
                <a:latin typeface="Futura Std Book" panose="020B0802020204020204" pitchFamily="34" charset="0"/>
                <a:cs typeface="Arial"/>
              </a:rPr>
              <a:t>4 principles of a safe system</a:t>
            </a:r>
          </a:p>
        </p:txBody>
      </p:sp>
      <p:sp>
        <p:nvSpPr>
          <p:cNvPr id="7" name="TextBox 6">
            <a:extLst>
              <a:ext uri="{FF2B5EF4-FFF2-40B4-BE49-F238E27FC236}">
                <a16:creationId xmlns:a16="http://schemas.microsoft.com/office/drawing/2014/main" id="{29D3C097-8E71-4CD3-8201-4113EDE4BD31}"/>
              </a:ext>
            </a:extLst>
          </p:cNvPr>
          <p:cNvSpPr txBox="1"/>
          <p:nvPr/>
        </p:nvSpPr>
        <p:spPr>
          <a:xfrm>
            <a:off x="508361" y="1357448"/>
            <a:ext cx="7747006" cy="3785652"/>
          </a:xfrm>
          <a:prstGeom prst="rect">
            <a:avLst/>
          </a:prstGeom>
          <a:noFill/>
        </p:spPr>
        <p:txBody>
          <a:bodyPr wrap="square" rtlCol="0">
            <a:spAutoFit/>
          </a:bodyPr>
          <a:lstStyle/>
          <a:p>
            <a:pPr marL="514350" indent="-514350">
              <a:buClr>
                <a:srgbClr val="4D4D4F"/>
              </a:buClr>
              <a:buFont typeface="+mj-lt"/>
              <a:buAutoNum type="arabicPeriod"/>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People make mistakes that can lead to crashes</a:t>
            </a:r>
          </a:p>
          <a:p>
            <a:pPr marL="514350" indent="-514350">
              <a:buClr>
                <a:srgbClr val="4D4D4F"/>
              </a:buClr>
              <a:buFont typeface="+mj-lt"/>
              <a:buAutoNum type="arabicPeriod"/>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The human body has a limited physical ability to tolerate crash forces before harm occurs</a:t>
            </a:r>
          </a:p>
          <a:p>
            <a:pPr marL="514350" indent="-514350">
              <a:buClr>
                <a:srgbClr val="4D4D4F"/>
              </a:buClr>
              <a:buFont typeface="+mj-lt"/>
              <a:buAutoNum type="arabicPeriod"/>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Shared responsibility exists amongst people who: </a:t>
            </a:r>
          </a:p>
          <a:p>
            <a:pPr marL="971550" lvl="1" indent="-514350">
              <a:buClr>
                <a:srgbClr val="4D4D4F"/>
              </a:buClr>
              <a:buFont typeface="Arial" panose="020B0604020202020204" pitchFamily="34" charset="0"/>
              <a:buChar char="•"/>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Design, build, and manage streets &amp; vehicles</a:t>
            </a:r>
          </a:p>
          <a:p>
            <a:pPr marL="971550" lvl="1" indent="-514350">
              <a:buClr>
                <a:srgbClr val="4D4D4F"/>
              </a:buClr>
              <a:buFont typeface="Arial" panose="020B0604020202020204" pitchFamily="34" charset="0"/>
              <a:buChar char="•"/>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Use streets and vehicles</a:t>
            </a:r>
          </a:p>
          <a:p>
            <a:pPr marL="971550" lvl="1" indent="-514350">
              <a:buClr>
                <a:srgbClr val="4D4D4F"/>
              </a:buClr>
              <a:buFont typeface="Arial" panose="020B0604020202020204" pitchFamily="34" charset="0"/>
              <a:buChar char="•"/>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Provide post-crash care</a:t>
            </a:r>
          </a:p>
          <a:p>
            <a:pPr marL="514350" indent="-514350">
              <a:buClr>
                <a:srgbClr val="4D4D4F"/>
              </a:buClr>
              <a:buFont typeface="+mj-lt"/>
              <a:buAutoNum type="arabicPeriod"/>
            </a:pPr>
            <a:r>
              <a:rPr lang="en-US" sz="2400" dirty="0">
                <a:solidFill>
                  <a:srgbClr val="4D4D4F"/>
                </a:solidFill>
                <a:latin typeface="Open Sans" panose="020B0606030504020204" pitchFamily="34" charset="0"/>
                <a:ea typeface="Open Sans" panose="020B0606030504020204" pitchFamily="34" charset="0"/>
                <a:cs typeface="Open Sans" panose="020B0606030504020204" pitchFamily="34" charset="0"/>
              </a:rPr>
              <a:t>All parts of the system must be strengthened to multiply their effects; redundancy provides protection when one part fails</a:t>
            </a:r>
          </a:p>
        </p:txBody>
      </p:sp>
      <p:sp>
        <p:nvSpPr>
          <p:cNvPr id="6" name="TextBox 5">
            <a:extLst>
              <a:ext uri="{FF2B5EF4-FFF2-40B4-BE49-F238E27FC236}">
                <a16:creationId xmlns:a16="http://schemas.microsoft.com/office/drawing/2014/main" id="{6A1AED5E-8D7D-4A02-8620-22A0D5EB998B}"/>
              </a:ext>
            </a:extLst>
          </p:cNvPr>
          <p:cNvSpPr txBox="1"/>
          <p:nvPr/>
        </p:nvSpPr>
        <p:spPr>
          <a:xfrm>
            <a:off x="333506" y="6100872"/>
            <a:ext cx="7747007" cy="276999"/>
          </a:xfrm>
          <a:prstGeom prst="rect">
            <a:avLst/>
          </a:prstGeom>
          <a:noFill/>
        </p:spPr>
        <p:txBody>
          <a:bodyPr wrap="square" rtlCol="0">
            <a:spAutoFit/>
          </a:bodyPr>
          <a:lstStyle/>
          <a:p>
            <a:r>
              <a:rPr lang="en-US" sz="1200" dirty="0">
                <a:solidFill>
                  <a:srgbClr val="4D4D4F"/>
                </a:solidFill>
                <a:latin typeface="Open Sans" panose="020B0606030504020204" pitchFamily="34" charset="0"/>
                <a:ea typeface="Open Sans" panose="020B0606030504020204" pitchFamily="34" charset="0"/>
                <a:cs typeface="Open Sans" panose="020B0606030504020204" pitchFamily="34" charset="0"/>
              </a:rPr>
              <a:t>Source: International Transport Forum, “Zero Road Deaths and Serious Injuries”</a:t>
            </a:r>
          </a:p>
        </p:txBody>
      </p:sp>
      <p:pic>
        <p:nvPicPr>
          <p:cNvPr id="8" name="Picture 7">
            <a:extLst>
              <a:ext uri="{FF2B5EF4-FFF2-40B4-BE49-F238E27FC236}">
                <a16:creationId xmlns:a16="http://schemas.microsoft.com/office/drawing/2014/main" id="{DEAC8D3E-671C-47F4-B8FC-B3C4B8CA21A2}"/>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9" name="Picture 8" descr="CitySeal_whiteoverlay.png">
            <a:extLst>
              <a:ext uri="{FF2B5EF4-FFF2-40B4-BE49-F238E27FC236}">
                <a16:creationId xmlns:a16="http://schemas.microsoft.com/office/drawing/2014/main" id="{13993027-C990-41EF-9957-9D782DDE8740}"/>
              </a:ext>
            </a:extLst>
          </p:cNvPr>
          <p:cNvPicPr>
            <a:picLocks noChangeAspect="1"/>
          </p:cNvPicPr>
          <p:nvPr/>
        </p:nvPicPr>
        <p:blipFill>
          <a:blip r:embed="rId5"/>
          <a:stretch>
            <a:fillRect/>
          </a:stretch>
        </p:blipFill>
        <p:spPr>
          <a:xfrm>
            <a:off x="7298531" y="6473042"/>
            <a:ext cx="298066" cy="298066"/>
          </a:xfrm>
          <a:prstGeom prst="rect">
            <a:avLst/>
          </a:prstGeom>
        </p:spPr>
      </p:pic>
    </p:spTree>
    <p:extLst>
      <p:ext uri="{BB962C8B-B14F-4D97-AF65-F5344CB8AC3E}">
        <p14:creationId xmlns:p14="http://schemas.microsoft.com/office/powerpoint/2010/main" val="118101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028" name="Picture 4" descr="http://www.nextportland.com/wp-content/uploads/2019/04/holden_of_pearl_dar2_img_01-1024x584.jpg">
            <a:extLst>
              <a:ext uri="{FF2B5EF4-FFF2-40B4-BE49-F238E27FC236}">
                <a16:creationId xmlns:a16="http://schemas.microsoft.com/office/drawing/2014/main" id="{054A69C3-9376-49B4-A948-76B4E88942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2"/>
          <a:stretch/>
        </p:blipFill>
        <p:spPr bwMode="auto">
          <a:xfrm>
            <a:off x="-1" y="7432"/>
            <a:ext cx="9144001" cy="639336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CBB106F-6FCE-4974-ABCB-C5C4C10D13C1}"/>
              </a:ext>
            </a:extLst>
          </p:cNvPr>
          <p:cNvSpPr/>
          <p:nvPr/>
        </p:nvSpPr>
        <p:spPr>
          <a:xfrm>
            <a:off x="4463646" y="1861767"/>
            <a:ext cx="324092" cy="69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oogle Shape;114;p16" descr="VZ PowerPoint-01.jpg"/>
          <p:cNvPicPr preferRelativeResize="0"/>
          <p:nvPr/>
        </p:nvPicPr>
        <p:blipFill rotWithShape="1">
          <a:blip r:embed="rId4">
            <a:alphaModFix/>
          </a:blip>
          <a:srcRect/>
          <a:stretch/>
        </p:blipFill>
        <p:spPr>
          <a:xfrm>
            <a:off x="0" y="6400800"/>
            <a:ext cx="9144000" cy="457200"/>
          </a:xfrm>
          <a:prstGeom prst="rect">
            <a:avLst/>
          </a:prstGeom>
          <a:noFill/>
          <a:ln>
            <a:noFill/>
          </a:ln>
        </p:spPr>
      </p:pic>
      <p:sp>
        <p:nvSpPr>
          <p:cNvPr id="4097" name="Rectangle 1"/>
          <p:cNvSpPr>
            <a:spLocks noChangeArrowheads="1"/>
          </p:cNvSpPr>
          <p:nvPr/>
        </p:nvSpPr>
        <p:spPr bwMode="auto">
          <a:xfrm>
            <a:off x="359739" y="1328988"/>
            <a:ext cx="4987324" cy="101566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Aft>
                <a:spcPts val="2400"/>
              </a:spcAft>
              <a:buClr>
                <a:schemeClr val="tx1">
                  <a:lumMod val="75000"/>
                  <a:lumOff val="25000"/>
                </a:schemeClr>
              </a:buClr>
            </a:pPr>
            <a:r>
              <a:rPr lang="en-US" sz="2000" dirty="0">
                <a:solidFill>
                  <a:srgbClr val="4D4D4F"/>
                </a:solidFill>
                <a:latin typeface="Open Sans" panose="020B0604020202020204" charset="0"/>
                <a:ea typeface="Open Sans" panose="020B0604020202020204" charset="0"/>
                <a:cs typeface="Open Sans" panose="020B0604020202020204" charset="0"/>
              </a:rPr>
              <a:t>2017 study: </a:t>
            </a:r>
            <a:r>
              <a:rPr lang="en-US" sz="2000" b="1" dirty="0">
                <a:solidFill>
                  <a:srgbClr val="4D4D4F"/>
                </a:solidFill>
                <a:latin typeface="Open Sans" panose="020B0604020202020204" charset="0"/>
                <a:ea typeface="Open Sans" panose="020B0604020202020204" charset="0"/>
                <a:cs typeface="Open Sans" panose="020B0604020202020204" charset="0"/>
              </a:rPr>
              <a:t>Vehicle Miles Traveled </a:t>
            </a:r>
            <a:r>
              <a:rPr lang="en-US" sz="2000" dirty="0">
                <a:solidFill>
                  <a:srgbClr val="4D4D4F"/>
                </a:solidFill>
                <a:latin typeface="Open Sans" panose="020B0604020202020204" charset="0"/>
                <a:ea typeface="Open Sans" panose="020B0604020202020204" charset="0"/>
                <a:cs typeface="Open Sans" panose="020B0604020202020204" charset="0"/>
              </a:rPr>
              <a:t>and </a:t>
            </a:r>
            <a:r>
              <a:rPr lang="en-US" sz="2000" b="1" dirty="0">
                <a:solidFill>
                  <a:srgbClr val="4D4D4F"/>
                </a:solidFill>
                <a:latin typeface="Open Sans" panose="020B0604020202020204" charset="0"/>
                <a:ea typeface="Open Sans" panose="020B0604020202020204" charset="0"/>
                <a:cs typeface="Open Sans" panose="020B0604020202020204" charset="0"/>
              </a:rPr>
              <a:t>Vehicles per Capita </a:t>
            </a:r>
            <a:r>
              <a:rPr lang="en-US" sz="2000" dirty="0">
                <a:solidFill>
                  <a:srgbClr val="4D4D4F"/>
                </a:solidFill>
                <a:latin typeface="Open Sans" panose="020B0604020202020204" charset="0"/>
                <a:ea typeface="Open Sans" panose="020B0604020202020204" charset="0"/>
                <a:cs typeface="Open Sans" panose="020B0604020202020204" charset="0"/>
              </a:rPr>
              <a:t>are the strongest predictors of traffic death rates in cities.</a:t>
            </a:r>
          </a:p>
        </p:txBody>
      </p:sp>
      <p:sp>
        <p:nvSpPr>
          <p:cNvPr id="7" name="Slide Number Placeholder 4">
            <a:extLst>
              <a:ext uri="{FF2B5EF4-FFF2-40B4-BE49-F238E27FC236}">
                <a16:creationId xmlns:a16="http://schemas.microsoft.com/office/drawing/2014/main" id="{65DB5A68-59E9-4AF2-95A6-9497FF7DA0C9}"/>
              </a:ext>
            </a:extLst>
          </p:cNvPr>
          <p:cNvSpPr>
            <a:spLocks noGrp="1"/>
          </p:cNvSpPr>
          <p:nvPr>
            <p:ph type="sldNum" sz="quarter" idx="12"/>
          </p:nvPr>
        </p:nvSpPr>
        <p:spPr>
          <a:xfrm>
            <a:off x="8567465" y="6476256"/>
            <a:ext cx="474527" cy="29885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45B26A-F7B8-0545-A5B9-B7130D5C4670}" type="slidenum">
              <a:rPr kumimoji="0" lang="en-US" sz="1400" b="0" i="0" u="none" strike="noStrike" kern="1200" cap="none" spc="0" normalizeH="0" baseline="0" noProof="0" smtClean="0">
                <a:ln>
                  <a:noFill/>
                </a:ln>
                <a:solidFill>
                  <a:prstClr val="white"/>
                </a:solidFill>
                <a:effectLst/>
                <a:uLnTx/>
                <a:uFillTx/>
                <a:latin typeface="Futura Std Book" panose="020B0802020204020204" pitchFamily="34" charset="0"/>
                <a:ea typeface="+mn-ea"/>
                <a:cs typeface="Futura Std Bold"/>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white"/>
              </a:solidFill>
              <a:effectLst/>
              <a:uLnTx/>
              <a:uFillTx/>
              <a:latin typeface="Futura Std Book" panose="020B0802020204020204" pitchFamily="34" charset="0"/>
              <a:ea typeface="+mn-ea"/>
              <a:cs typeface="Futura Std Bold"/>
            </a:endParaRPr>
          </a:p>
        </p:txBody>
      </p:sp>
      <p:pic>
        <p:nvPicPr>
          <p:cNvPr id="8" name="Picture 7">
            <a:extLst>
              <a:ext uri="{FF2B5EF4-FFF2-40B4-BE49-F238E27FC236}">
                <a16:creationId xmlns:a16="http://schemas.microsoft.com/office/drawing/2014/main" id="{D0546ED7-372B-4508-B3E6-B2BB253B09E5}"/>
              </a:ext>
            </a:extLst>
          </p:cNvPr>
          <p:cNvPicPr>
            <a:picLocks noChangeAspect="1"/>
          </p:cNvPicPr>
          <p:nvPr/>
        </p:nvPicPr>
        <p:blipFill>
          <a:blip r:embed="rId5"/>
          <a:stretch>
            <a:fillRect/>
          </a:stretch>
        </p:blipFill>
        <p:spPr>
          <a:xfrm>
            <a:off x="7789708" y="6464763"/>
            <a:ext cx="868859" cy="306345"/>
          </a:xfrm>
          <a:prstGeom prst="rect">
            <a:avLst/>
          </a:prstGeom>
        </p:spPr>
      </p:pic>
      <p:pic>
        <p:nvPicPr>
          <p:cNvPr id="9" name="Picture 8" descr="CitySeal_whiteoverlay.png">
            <a:extLst>
              <a:ext uri="{FF2B5EF4-FFF2-40B4-BE49-F238E27FC236}">
                <a16:creationId xmlns:a16="http://schemas.microsoft.com/office/drawing/2014/main" id="{B45A9C21-23CD-475D-AAF8-AD7D732EA557}"/>
              </a:ext>
            </a:extLst>
          </p:cNvPr>
          <p:cNvPicPr>
            <a:picLocks noChangeAspect="1"/>
          </p:cNvPicPr>
          <p:nvPr/>
        </p:nvPicPr>
        <p:blipFill>
          <a:blip r:embed="rId6"/>
          <a:stretch>
            <a:fillRect/>
          </a:stretch>
        </p:blipFill>
        <p:spPr>
          <a:xfrm>
            <a:off x="7298531" y="6473042"/>
            <a:ext cx="298066" cy="298066"/>
          </a:xfrm>
          <a:prstGeom prst="rect">
            <a:avLst/>
          </a:prstGeom>
        </p:spPr>
      </p:pic>
      <p:sp>
        <p:nvSpPr>
          <p:cNvPr id="10" name="Title 1">
            <a:extLst>
              <a:ext uri="{FF2B5EF4-FFF2-40B4-BE49-F238E27FC236}">
                <a16:creationId xmlns:a16="http://schemas.microsoft.com/office/drawing/2014/main" id="{48C2388C-DB7F-4C0F-B3D2-791A137F3AA2}"/>
              </a:ext>
            </a:extLst>
          </p:cNvPr>
          <p:cNvSpPr txBox="1">
            <a:spLocks/>
          </p:cNvSpPr>
          <p:nvPr/>
        </p:nvSpPr>
        <p:spPr>
          <a:xfrm>
            <a:off x="359739" y="238525"/>
            <a:ext cx="3814422" cy="1091184"/>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rgbClr val="4D4D4F"/>
                </a:solidFill>
                <a:latin typeface="Futura Std Book" panose="020B0802020204020204" pitchFamily="34" charset="0"/>
              </a:rPr>
              <a:t>Urban form and Vision Zero</a:t>
            </a:r>
          </a:p>
        </p:txBody>
      </p:sp>
      <p:sp>
        <p:nvSpPr>
          <p:cNvPr id="11" name="Rectangle 1">
            <a:extLst>
              <a:ext uri="{FF2B5EF4-FFF2-40B4-BE49-F238E27FC236}">
                <a16:creationId xmlns:a16="http://schemas.microsoft.com/office/drawing/2014/main" id="{455124ED-9F96-4391-B2C0-735F8EC687F1}"/>
              </a:ext>
            </a:extLst>
          </p:cNvPr>
          <p:cNvSpPr>
            <a:spLocks noChangeArrowheads="1"/>
          </p:cNvSpPr>
          <p:nvPr/>
        </p:nvSpPr>
        <p:spPr bwMode="auto">
          <a:xfrm>
            <a:off x="272650" y="2328635"/>
            <a:ext cx="574497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Aft>
                <a:spcPts val="2400"/>
              </a:spcAft>
              <a:buClr>
                <a:schemeClr val="tx1">
                  <a:lumMod val="75000"/>
                  <a:lumOff val="25000"/>
                </a:schemeClr>
              </a:buClr>
            </a:pPr>
            <a:r>
              <a:rPr lang="en-US" sz="2000" i="1" dirty="0">
                <a:solidFill>
                  <a:schemeClr val="bg1"/>
                </a:solidFill>
                <a:highlight>
                  <a:srgbClr val="C0C0C0"/>
                </a:highlight>
                <a:latin typeface="Open Sans" panose="020B0604020202020204" charset="0"/>
                <a:ea typeface="Open Sans" panose="020B0604020202020204" charset="0"/>
                <a:cs typeface="Open Sans" panose="020B0604020202020204" charset="0"/>
              </a:rPr>
              <a:t>“We need to consider factors that focus on the type of urban form that we are creating to ensure that we are fostering environments that encourage multi-modal transportation.”</a:t>
            </a:r>
          </a:p>
        </p:txBody>
      </p:sp>
      <p:sp>
        <p:nvSpPr>
          <p:cNvPr id="12" name="Rectangle 1">
            <a:extLst>
              <a:ext uri="{FF2B5EF4-FFF2-40B4-BE49-F238E27FC236}">
                <a16:creationId xmlns:a16="http://schemas.microsoft.com/office/drawing/2014/main" id="{9CCEA617-EA4E-4CC2-9E95-34EF632F47C6}"/>
              </a:ext>
            </a:extLst>
          </p:cNvPr>
          <p:cNvSpPr>
            <a:spLocks noChangeArrowheads="1"/>
          </p:cNvSpPr>
          <p:nvPr/>
        </p:nvSpPr>
        <p:spPr bwMode="auto">
          <a:xfrm>
            <a:off x="1523199" y="6000690"/>
            <a:ext cx="7620801"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Aft>
                <a:spcPts val="2400"/>
              </a:spcAft>
              <a:buClr>
                <a:schemeClr val="tx1">
                  <a:lumMod val="75000"/>
                  <a:lumOff val="25000"/>
                </a:schemeClr>
              </a:buClr>
            </a:pPr>
            <a:r>
              <a:rPr lang="en-US" sz="1000" dirty="0" err="1">
                <a:solidFill>
                  <a:srgbClr val="4D4D4F"/>
                </a:solidFill>
                <a:latin typeface="Open Sans" panose="020B0604020202020204" charset="0"/>
                <a:ea typeface="Open Sans" panose="020B0604020202020204" charset="0"/>
                <a:cs typeface="Open Sans" panose="020B0604020202020204" charset="0"/>
              </a:rPr>
              <a:t>Ahangari</a:t>
            </a:r>
            <a:r>
              <a:rPr lang="en-US" sz="1000" dirty="0">
                <a:solidFill>
                  <a:srgbClr val="4D4D4F"/>
                </a:solidFill>
                <a:latin typeface="Open Sans" panose="020B0604020202020204" charset="0"/>
                <a:ea typeface="Open Sans" panose="020B0604020202020204" charset="0"/>
                <a:cs typeface="Open Sans" panose="020B0604020202020204" charset="0"/>
              </a:rPr>
              <a:t> H, Atkinson-</a:t>
            </a:r>
            <a:r>
              <a:rPr lang="en-US" sz="1000" dirty="0" err="1">
                <a:solidFill>
                  <a:srgbClr val="4D4D4F"/>
                </a:solidFill>
                <a:latin typeface="Open Sans" panose="020B0604020202020204" charset="0"/>
                <a:ea typeface="Open Sans" panose="020B0604020202020204" charset="0"/>
                <a:cs typeface="Open Sans" panose="020B0604020202020204" charset="0"/>
              </a:rPr>
              <a:t>Palombo</a:t>
            </a:r>
            <a:r>
              <a:rPr lang="en-US" sz="1000" dirty="0">
                <a:solidFill>
                  <a:srgbClr val="4D4D4F"/>
                </a:solidFill>
                <a:latin typeface="Open Sans" panose="020B0604020202020204" charset="0"/>
                <a:ea typeface="Open Sans" panose="020B0604020202020204" charset="0"/>
                <a:cs typeface="Open Sans" panose="020B0604020202020204" charset="0"/>
              </a:rPr>
              <a:t> C, Garrick NW. “Automobile-dependency as a barrier to Vision Zero, evidence from the states in the USA.” </a:t>
            </a:r>
            <a:r>
              <a:rPr lang="en-US" sz="1000" i="1" dirty="0" err="1">
                <a:solidFill>
                  <a:srgbClr val="4D4D4F"/>
                </a:solidFill>
                <a:latin typeface="Open Sans" panose="020B0604020202020204" charset="0"/>
                <a:ea typeface="Open Sans" panose="020B0604020202020204" charset="0"/>
                <a:cs typeface="Open Sans" panose="020B0604020202020204" charset="0"/>
              </a:rPr>
              <a:t>Accid</a:t>
            </a:r>
            <a:r>
              <a:rPr lang="en-US" sz="1000" i="1" dirty="0">
                <a:solidFill>
                  <a:srgbClr val="4D4D4F"/>
                </a:solidFill>
                <a:latin typeface="Open Sans" panose="020B0604020202020204" charset="0"/>
                <a:ea typeface="Open Sans" panose="020B0604020202020204" charset="0"/>
                <a:cs typeface="Open Sans" panose="020B0604020202020204" charset="0"/>
              </a:rPr>
              <a:t> Anal Prev. </a:t>
            </a:r>
            <a:r>
              <a:rPr lang="en-US" sz="1000" dirty="0">
                <a:solidFill>
                  <a:srgbClr val="4D4D4F"/>
                </a:solidFill>
                <a:latin typeface="Open Sans" panose="020B0604020202020204" charset="0"/>
                <a:ea typeface="Open Sans" panose="020B0604020202020204" charset="0"/>
                <a:cs typeface="Open Sans" panose="020B0604020202020204" charset="0"/>
              </a:rPr>
              <a:t>2017 Oct;107:77-85. </a:t>
            </a:r>
            <a:r>
              <a:rPr lang="en-US" sz="1000" dirty="0" err="1">
                <a:solidFill>
                  <a:srgbClr val="4D4D4F"/>
                </a:solidFill>
                <a:latin typeface="Open Sans" panose="020B0604020202020204" charset="0"/>
                <a:ea typeface="Open Sans" panose="020B0604020202020204" charset="0"/>
                <a:cs typeface="Open Sans" panose="020B0604020202020204" charset="0"/>
              </a:rPr>
              <a:t>doi</a:t>
            </a:r>
            <a:r>
              <a:rPr lang="en-US" sz="1000" dirty="0">
                <a:solidFill>
                  <a:srgbClr val="4D4D4F"/>
                </a:solidFill>
                <a:latin typeface="Open Sans" panose="020B0604020202020204" charset="0"/>
                <a:ea typeface="Open Sans" panose="020B0604020202020204" charset="0"/>
                <a:cs typeface="Open Sans" panose="020B0604020202020204" charset="0"/>
              </a:rPr>
              <a:t>: 10.1016/j.aap.2017.07.012. </a:t>
            </a:r>
            <a:r>
              <a:rPr lang="en-US" sz="1000" dirty="0" err="1">
                <a:solidFill>
                  <a:srgbClr val="4D4D4F"/>
                </a:solidFill>
                <a:latin typeface="Open Sans" panose="020B0604020202020204" charset="0"/>
                <a:ea typeface="Open Sans" panose="020B0604020202020204" charset="0"/>
                <a:cs typeface="Open Sans" panose="020B0604020202020204" charset="0"/>
              </a:rPr>
              <a:t>Epub</a:t>
            </a:r>
            <a:r>
              <a:rPr lang="en-US" sz="1000" dirty="0">
                <a:solidFill>
                  <a:srgbClr val="4D4D4F"/>
                </a:solidFill>
                <a:latin typeface="Open Sans" panose="020B0604020202020204" charset="0"/>
                <a:ea typeface="Open Sans" panose="020B0604020202020204" charset="0"/>
                <a:cs typeface="Open Sans" panose="020B0604020202020204" charset="0"/>
              </a:rPr>
              <a:t> 2017 Aug 12.</a:t>
            </a:r>
          </a:p>
        </p:txBody>
      </p:sp>
    </p:spTree>
    <p:extLst>
      <p:ext uri="{BB962C8B-B14F-4D97-AF65-F5344CB8AC3E}">
        <p14:creationId xmlns:p14="http://schemas.microsoft.com/office/powerpoint/2010/main" val="3170959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descr="VZ PowerPoint-01.jpg"/>
          <p:cNvPicPr preferRelativeResize="0"/>
          <p:nvPr/>
        </p:nvPicPr>
        <p:blipFill rotWithShape="1">
          <a:blip r:embed="rId3" cstate="print">
            <a:alphaModFix/>
          </a:blip>
          <a:srcRect/>
          <a:stretch/>
        </p:blipFill>
        <p:spPr>
          <a:xfrm>
            <a:off x="0" y="6400800"/>
            <a:ext cx="9144000" cy="457200"/>
          </a:xfrm>
          <a:prstGeom prst="rect">
            <a:avLst/>
          </a:prstGeom>
          <a:noFill/>
          <a:ln>
            <a:noFill/>
          </a:ln>
        </p:spPr>
      </p:pic>
      <p:sp>
        <p:nvSpPr>
          <p:cNvPr id="165" name="Google Shape;165;p25"/>
          <p:cNvSpPr txBox="1">
            <a:spLocks noGrp="1"/>
          </p:cNvSpPr>
          <p:nvPr>
            <p:ph type="sldNum" sz="quarter" idx="12"/>
          </p:nvPr>
        </p:nvSpPr>
        <p:spPr>
          <a:xfrm>
            <a:off x="8567465" y="6476256"/>
            <a:ext cx="474527" cy="29885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Carme"/>
              <a:buNone/>
            </a:pPr>
            <a:fld id="{00000000-1234-1234-1234-123412341234}" type="slidenum">
              <a:rPr lang="en-US" sz="1400" b="1" i="0" u="none" strike="noStrike" cap="none">
                <a:solidFill>
                  <a:schemeClr val="lt1"/>
                </a:solidFill>
                <a:latin typeface="Carme"/>
                <a:ea typeface="Carme"/>
                <a:cs typeface="Carme"/>
                <a:sym typeface="Carme"/>
              </a:rPr>
              <a:pPr marL="0" marR="0" lvl="0" indent="0" algn="r" rtl="0">
                <a:spcBef>
                  <a:spcPts val="0"/>
                </a:spcBef>
                <a:spcAft>
                  <a:spcPts val="0"/>
                </a:spcAft>
                <a:buClr>
                  <a:schemeClr val="lt1"/>
                </a:buClr>
                <a:buSzPts val="1400"/>
                <a:buFont typeface="Carme"/>
                <a:buNone/>
              </a:pPr>
              <a:t>2</a:t>
            </a:fld>
            <a:endParaRPr sz="1400" b="1" i="0" u="none" strike="noStrike" cap="none">
              <a:solidFill>
                <a:schemeClr val="lt1"/>
              </a:solidFill>
              <a:latin typeface="Carme"/>
              <a:ea typeface="Carme"/>
              <a:cs typeface="Carme"/>
              <a:sym typeface="Carme"/>
            </a:endParaRPr>
          </a:p>
        </p:txBody>
      </p:sp>
      <p:pic>
        <p:nvPicPr>
          <p:cNvPr id="6" name="Google Shape;203;p29" descr="CitySeal_whiteoverlay.png"/>
          <p:cNvPicPr preferRelativeResize="0"/>
          <p:nvPr/>
        </p:nvPicPr>
        <p:blipFill rotWithShape="1">
          <a:blip r:embed="rId4" cstate="print">
            <a:alphaModFix/>
          </a:blip>
          <a:srcRect/>
          <a:stretch/>
        </p:blipFill>
        <p:spPr>
          <a:xfrm>
            <a:off x="8366125" y="6459118"/>
            <a:ext cx="357438" cy="357438"/>
          </a:xfrm>
          <a:prstGeom prst="rect">
            <a:avLst/>
          </a:prstGeom>
          <a:noFill/>
          <a:ln>
            <a:noFill/>
          </a:ln>
        </p:spPr>
      </p:pic>
      <p:pic>
        <p:nvPicPr>
          <p:cNvPr id="7" name="Google Shape;204;p29" descr="PBOT_LOGO_2015_PRIMARY_REVERSE.png"/>
          <p:cNvPicPr preferRelativeResize="0"/>
          <p:nvPr/>
        </p:nvPicPr>
        <p:blipFill rotWithShape="1">
          <a:blip r:embed="rId5" cstate="print">
            <a:alphaModFix/>
          </a:blip>
          <a:srcRect/>
          <a:stretch/>
        </p:blipFill>
        <p:spPr>
          <a:xfrm>
            <a:off x="7511786" y="6498446"/>
            <a:ext cx="730821" cy="257676"/>
          </a:xfrm>
          <a:prstGeom prst="rect">
            <a:avLst/>
          </a:prstGeom>
          <a:noFill/>
          <a:ln>
            <a:noFill/>
          </a:ln>
        </p:spPr>
      </p:pic>
      <p:sp>
        <p:nvSpPr>
          <p:cNvPr id="9" name="TextBox 8">
            <a:extLst>
              <a:ext uri="{FF2B5EF4-FFF2-40B4-BE49-F238E27FC236}">
                <a16:creationId xmlns:a16="http://schemas.microsoft.com/office/drawing/2014/main" id="{A3D19FFE-4399-4BB7-A482-2622865E737B}"/>
              </a:ext>
            </a:extLst>
          </p:cNvPr>
          <p:cNvSpPr txBox="1"/>
          <p:nvPr/>
        </p:nvSpPr>
        <p:spPr>
          <a:xfrm>
            <a:off x="513034" y="1039864"/>
            <a:ext cx="8210529" cy="5416868"/>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PBOT and PPB seek authorization to competitively solicit for photographic traffic enforcement system and related services</a:t>
            </a:r>
          </a:p>
          <a:p>
            <a:pPr>
              <a:spcAft>
                <a:spcPts val="1200"/>
              </a:spcAft>
            </a:pP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1200"/>
              </a:spcAft>
              <a:buFont typeface="Arial" panose="020B0604020202020204"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Competitive solicitation </a:t>
            </a:r>
          </a:p>
          <a:p>
            <a:pPr marL="1371600" lvl="1" indent="-457200">
              <a:spcAft>
                <a:spcPts val="1200"/>
              </a:spcAft>
              <a:buFont typeface="Courier New" panose="02070309020205020404" pitchFamily="49" charset="0"/>
              <a:buChar char="o"/>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contract is needed </a:t>
            </a:r>
          </a:p>
          <a:p>
            <a:pPr marL="1371600" lvl="1" indent="-457200">
              <a:spcAft>
                <a:spcPts val="1200"/>
              </a:spcAft>
              <a:buFont typeface="Courier New" panose="02070309020205020404" pitchFamily="49" charset="0"/>
              <a:buChar char="o"/>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Update can provide newest technology</a:t>
            </a:r>
          </a:p>
          <a:p>
            <a:pPr marL="1371600" lvl="1" indent="-457200">
              <a:spcAft>
                <a:spcPts val="1200"/>
              </a:spcAft>
              <a:buFont typeface="Courier New" panose="02070309020205020404" pitchFamily="49" charset="0"/>
              <a:buChar char="o"/>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Compare pricing structures and costs</a:t>
            </a:r>
          </a:p>
          <a:p>
            <a:pPr marL="1371600" lvl="1" indent="-457200">
              <a:spcAft>
                <a:spcPts val="1200"/>
              </a:spcAft>
              <a:buFont typeface="Courier New" panose="02070309020205020404" pitchFamily="49" charset="0"/>
              <a:buChar char="o"/>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Supports expansion of system to support Vision Zero goals</a:t>
            </a:r>
            <a:endPar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6EB2B57-FEDC-4BA7-B4D7-388CF10A7920}"/>
              </a:ext>
            </a:extLst>
          </p:cNvPr>
          <p:cNvSpPr txBox="1"/>
          <p:nvPr/>
        </p:nvSpPr>
        <p:spPr>
          <a:xfrm>
            <a:off x="513034" y="293551"/>
            <a:ext cx="5035991" cy="707886"/>
          </a:xfrm>
          <a:prstGeom prst="rect">
            <a:avLst/>
          </a:prstGeom>
          <a:noFill/>
        </p:spPr>
        <p:txBody>
          <a:bodyPr wrap="square" rtlCol="0">
            <a:spAutoFit/>
          </a:bodyPr>
          <a:lstStyle/>
          <a:p>
            <a:r>
              <a:rPr lang="en-US" altLang="en-US" sz="4000" b="1" dirty="0">
                <a:solidFill>
                  <a:schemeClr val="tx1">
                    <a:lumMod val="75000"/>
                    <a:lumOff val="25000"/>
                  </a:schemeClr>
                </a:solidFill>
                <a:latin typeface="Futura Std Bold"/>
                <a:ea typeface="Open Sans" panose="020B0606030504020204" pitchFamily="34" charset="0"/>
                <a:cs typeface="Open Sans" panose="020B0606030504020204" pitchFamily="34" charset="0"/>
              </a:rPr>
              <a:t>Overview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113"/>
        <p:cNvGrpSpPr/>
        <p:nvPr/>
      </p:nvGrpSpPr>
      <p:grpSpPr>
        <a:xfrm>
          <a:off x="0" y="0"/>
          <a:ext cx="0" cy="0"/>
          <a:chOff x="0" y="0"/>
          <a:chExt cx="0" cy="0"/>
        </a:xfrm>
      </p:grpSpPr>
      <p:pic>
        <p:nvPicPr>
          <p:cNvPr id="114" name="Google Shape;114;p16" descr="VZ PowerPoint-01.jpg"/>
          <p:cNvPicPr preferRelativeResize="0"/>
          <p:nvPr/>
        </p:nvPicPr>
        <p:blipFill rotWithShape="1">
          <a:blip r:embed="rId3">
            <a:alphaModFix/>
          </a:blip>
          <a:srcRect/>
          <a:stretch/>
        </p:blipFill>
        <p:spPr>
          <a:xfrm>
            <a:off x="0" y="6400800"/>
            <a:ext cx="9144000" cy="457200"/>
          </a:xfrm>
          <a:prstGeom prst="rect">
            <a:avLst/>
          </a:prstGeom>
          <a:noFill/>
          <a:ln>
            <a:noFill/>
          </a:ln>
        </p:spPr>
      </p:pic>
      <p:sp>
        <p:nvSpPr>
          <p:cNvPr id="4097" name="Rectangle 1"/>
          <p:cNvSpPr>
            <a:spLocks noChangeArrowheads="1"/>
          </p:cNvSpPr>
          <p:nvPr/>
        </p:nvSpPr>
        <p:spPr bwMode="auto">
          <a:xfrm>
            <a:off x="674095" y="1612854"/>
            <a:ext cx="798447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Aft>
                <a:spcPts val="2400"/>
              </a:spcAft>
              <a:buClr>
                <a:schemeClr val="tx1">
                  <a:lumMod val="75000"/>
                  <a:lumOff val="25000"/>
                </a:schemeClr>
              </a:buClr>
            </a:pPr>
            <a:r>
              <a:rPr lang="en-US" sz="2200" dirty="0">
                <a:solidFill>
                  <a:srgbClr val="4D4D4F"/>
                </a:solidFill>
                <a:latin typeface="Open Sans" panose="020B0604020202020204" charset="0"/>
                <a:ea typeface="Open Sans" panose="020B0604020202020204" charset="0"/>
                <a:cs typeface="Open Sans" panose="020B0604020202020204" charset="0"/>
              </a:rPr>
              <a:t>2018 policy paper describes two “traffic safety paradigms.”</a:t>
            </a:r>
            <a:endParaRPr lang="en-US" sz="2200" i="1" dirty="0">
              <a:solidFill>
                <a:srgbClr val="4D4D4F"/>
              </a:solidFill>
              <a:latin typeface="Open Sans" panose="020B0604020202020204" charset="0"/>
              <a:ea typeface="Open Sans" panose="020B0604020202020204" charset="0"/>
              <a:cs typeface="Open Sans" panose="020B0604020202020204" charset="0"/>
            </a:endParaRPr>
          </a:p>
        </p:txBody>
      </p:sp>
      <p:sp>
        <p:nvSpPr>
          <p:cNvPr id="7" name="Slide Number Placeholder 4">
            <a:extLst>
              <a:ext uri="{FF2B5EF4-FFF2-40B4-BE49-F238E27FC236}">
                <a16:creationId xmlns:a16="http://schemas.microsoft.com/office/drawing/2014/main" id="{65DB5A68-59E9-4AF2-95A6-9497FF7DA0C9}"/>
              </a:ext>
            </a:extLst>
          </p:cNvPr>
          <p:cNvSpPr>
            <a:spLocks noGrp="1"/>
          </p:cNvSpPr>
          <p:nvPr>
            <p:ph type="sldNum" sz="quarter" idx="12"/>
          </p:nvPr>
        </p:nvSpPr>
        <p:spPr>
          <a:xfrm>
            <a:off x="8567465" y="6476256"/>
            <a:ext cx="474527" cy="29885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45B26A-F7B8-0545-A5B9-B7130D5C4670}" type="slidenum">
              <a:rPr kumimoji="0" lang="en-US" sz="1400" b="0" i="0" u="none" strike="noStrike" kern="1200" cap="none" spc="0" normalizeH="0" baseline="0" noProof="0" smtClean="0">
                <a:ln>
                  <a:noFill/>
                </a:ln>
                <a:solidFill>
                  <a:prstClr val="white"/>
                </a:solidFill>
                <a:effectLst/>
                <a:uLnTx/>
                <a:uFillTx/>
                <a:latin typeface="Futura Std Book" panose="020B0802020204020204" pitchFamily="34" charset="0"/>
                <a:ea typeface="+mn-ea"/>
                <a:cs typeface="Futura Std Bold"/>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white"/>
              </a:solidFill>
              <a:effectLst/>
              <a:uLnTx/>
              <a:uFillTx/>
              <a:latin typeface="Futura Std Book" panose="020B0802020204020204" pitchFamily="34" charset="0"/>
              <a:ea typeface="+mn-ea"/>
              <a:cs typeface="Futura Std Bold"/>
            </a:endParaRPr>
          </a:p>
        </p:txBody>
      </p:sp>
      <p:pic>
        <p:nvPicPr>
          <p:cNvPr id="8" name="Picture 7">
            <a:extLst>
              <a:ext uri="{FF2B5EF4-FFF2-40B4-BE49-F238E27FC236}">
                <a16:creationId xmlns:a16="http://schemas.microsoft.com/office/drawing/2014/main" id="{D0546ED7-372B-4508-B3E6-B2BB253B09E5}"/>
              </a:ext>
            </a:extLst>
          </p:cNvPr>
          <p:cNvPicPr>
            <a:picLocks noChangeAspect="1"/>
          </p:cNvPicPr>
          <p:nvPr/>
        </p:nvPicPr>
        <p:blipFill>
          <a:blip r:embed="rId4"/>
          <a:stretch>
            <a:fillRect/>
          </a:stretch>
        </p:blipFill>
        <p:spPr>
          <a:xfrm>
            <a:off x="7789708" y="6464763"/>
            <a:ext cx="868859" cy="306345"/>
          </a:xfrm>
          <a:prstGeom prst="rect">
            <a:avLst/>
          </a:prstGeom>
        </p:spPr>
      </p:pic>
      <p:pic>
        <p:nvPicPr>
          <p:cNvPr id="9" name="Picture 8" descr="CitySeal_whiteoverlay.png">
            <a:extLst>
              <a:ext uri="{FF2B5EF4-FFF2-40B4-BE49-F238E27FC236}">
                <a16:creationId xmlns:a16="http://schemas.microsoft.com/office/drawing/2014/main" id="{B45A9C21-23CD-475D-AAF8-AD7D732EA557}"/>
              </a:ext>
            </a:extLst>
          </p:cNvPr>
          <p:cNvPicPr>
            <a:picLocks noChangeAspect="1"/>
          </p:cNvPicPr>
          <p:nvPr/>
        </p:nvPicPr>
        <p:blipFill>
          <a:blip r:embed="rId5"/>
          <a:stretch>
            <a:fillRect/>
          </a:stretch>
        </p:blipFill>
        <p:spPr>
          <a:xfrm>
            <a:off x="7298531" y="6473042"/>
            <a:ext cx="298066" cy="298066"/>
          </a:xfrm>
          <a:prstGeom prst="rect">
            <a:avLst/>
          </a:prstGeom>
        </p:spPr>
      </p:pic>
      <p:sp>
        <p:nvSpPr>
          <p:cNvPr id="10" name="Title 1">
            <a:extLst>
              <a:ext uri="{FF2B5EF4-FFF2-40B4-BE49-F238E27FC236}">
                <a16:creationId xmlns:a16="http://schemas.microsoft.com/office/drawing/2014/main" id="{48C2388C-DB7F-4C0F-B3D2-791A137F3AA2}"/>
              </a:ext>
            </a:extLst>
          </p:cNvPr>
          <p:cNvSpPr txBox="1">
            <a:spLocks/>
          </p:cNvSpPr>
          <p:nvPr/>
        </p:nvSpPr>
        <p:spPr>
          <a:xfrm>
            <a:off x="674097" y="372238"/>
            <a:ext cx="7708301" cy="1091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rgbClr val="4D4D4F"/>
                </a:solidFill>
                <a:latin typeface="Futura Std Book" panose="020B0802020204020204" pitchFamily="34" charset="0"/>
              </a:rPr>
              <a:t>Automobile dependency as a barrier to Vision Zero</a:t>
            </a:r>
          </a:p>
        </p:txBody>
      </p:sp>
      <p:sp>
        <p:nvSpPr>
          <p:cNvPr id="12" name="Rectangle 1">
            <a:extLst>
              <a:ext uri="{FF2B5EF4-FFF2-40B4-BE49-F238E27FC236}">
                <a16:creationId xmlns:a16="http://schemas.microsoft.com/office/drawing/2014/main" id="{9CCEA617-EA4E-4CC2-9E95-34EF632F47C6}"/>
              </a:ext>
            </a:extLst>
          </p:cNvPr>
          <p:cNvSpPr>
            <a:spLocks noChangeArrowheads="1"/>
          </p:cNvSpPr>
          <p:nvPr/>
        </p:nvSpPr>
        <p:spPr bwMode="auto">
          <a:xfrm>
            <a:off x="674095" y="6085477"/>
            <a:ext cx="7620801"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Aft>
                <a:spcPts val="2400"/>
              </a:spcAft>
              <a:buClr>
                <a:schemeClr val="tx1">
                  <a:lumMod val="75000"/>
                  <a:lumOff val="25000"/>
                </a:schemeClr>
              </a:buClr>
            </a:pPr>
            <a:r>
              <a:rPr lang="en-US" dirty="0">
                <a:solidFill>
                  <a:srgbClr val="4D4D4F"/>
                </a:solidFill>
                <a:latin typeface="Open Sans" panose="020B0604020202020204" charset="0"/>
                <a:ea typeface="Open Sans" panose="020B0604020202020204" charset="0"/>
                <a:cs typeface="Open Sans" panose="020B0604020202020204" charset="0"/>
              </a:rPr>
              <a:t>Litman, T.A. (2018). A New Traffic Safety Paradigm 24 April 2018.</a:t>
            </a:r>
          </a:p>
        </p:txBody>
      </p:sp>
      <p:sp>
        <p:nvSpPr>
          <p:cNvPr id="13" name="Rectangle 1">
            <a:extLst>
              <a:ext uri="{FF2B5EF4-FFF2-40B4-BE49-F238E27FC236}">
                <a16:creationId xmlns:a16="http://schemas.microsoft.com/office/drawing/2014/main" id="{6AACF576-F501-4917-BC85-8C00A62A5E00}"/>
              </a:ext>
            </a:extLst>
          </p:cNvPr>
          <p:cNvSpPr>
            <a:spLocks noChangeArrowheads="1"/>
          </p:cNvSpPr>
          <p:nvPr/>
        </p:nvSpPr>
        <p:spPr bwMode="auto">
          <a:xfrm>
            <a:off x="674095" y="2115983"/>
            <a:ext cx="662443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Aft>
                <a:spcPts val="2400"/>
              </a:spcAft>
              <a:buClr>
                <a:schemeClr val="tx1">
                  <a:lumMod val="75000"/>
                  <a:lumOff val="25000"/>
                </a:schemeClr>
              </a:buClr>
            </a:pPr>
            <a:r>
              <a:rPr lang="en-US" sz="2000" b="1" dirty="0">
                <a:solidFill>
                  <a:srgbClr val="4D4D4F"/>
                </a:solidFill>
                <a:latin typeface="Open Sans" panose="020B0604020202020204" charset="0"/>
                <a:ea typeface="Open Sans" panose="020B0604020202020204" charset="0"/>
                <a:cs typeface="Open Sans" panose="020B0604020202020204" charset="0"/>
              </a:rPr>
              <a:t>Old paradigm:</a:t>
            </a:r>
            <a:br>
              <a:rPr lang="en-US" sz="2000" b="1" dirty="0">
                <a:solidFill>
                  <a:srgbClr val="4D4D4F"/>
                </a:solidFill>
                <a:latin typeface="Open Sans" panose="020B0604020202020204" charset="0"/>
                <a:ea typeface="Open Sans" panose="020B0604020202020204" charset="0"/>
                <a:cs typeface="Open Sans" panose="020B0604020202020204" charset="0"/>
              </a:rPr>
            </a:br>
            <a:r>
              <a:rPr lang="en-US" sz="2000" b="1" dirty="0">
                <a:solidFill>
                  <a:srgbClr val="4D4D4F"/>
                </a:solidFill>
                <a:latin typeface="Open Sans" panose="020B0604020202020204" charset="0"/>
                <a:ea typeface="Open Sans" panose="020B0604020202020204" charset="0"/>
                <a:cs typeface="Open Sans" panose="020B0604020202020204" charset="0"/>
              </a:rPr>
              <a:t>Reduce negative impacts of motor vehicles</a:t>
            </a:r>
            <a:br>
              <a:rPr lang="en-US" sz="2000" b="1" dirty="0">
                <a:solidFill>
                  <a:srgbClr val="4D4D4F"/>
                </a:solidFill>
                <a:latin typeface="Open Sans" panose="020B0604020202020204" charset="0"/>
                <a:ea typeface="Open Sans" panose="020B0604020202020204" charset="0"/>
                <a:cs typeface="Open Sans" panose="020B0604020202020204" charset="0"/>
              </a:rPr>
            </a:br>
            <a:r>
              <a:rPr lang="en-US" sz="2000" i="1" dirty="0">
                <a:solidFill>
                  <a:srgbClr val="4D4D4F"/>
                </a:solidFill>
                <a:latin typeface="Open Sans" panose="020B0604020202020204" charset="0"/>
                <a:ea typeface="Open Sans" panose="020B0604020202020204" charset="0"/>
                <a:cs typeface="Open Sans" panose="020B0604020202020204" charset="0"/>
              </a:rPr>
              <a:t>“Assumes that driving is generally safe, and favors targeted safety programs that reduce special risks such as youth, senior and impaired driving.”</a:t>
            </a:r>
          </a:p>
          <a:p>
            <a:pPr fontAlgn="base">
              <a:spcAft>
                <a:spcPts val="2400"/>
              </a:spcAft>
              <a:buClr>
                <a:schemeClr val="tx1">
                  <a:lumMod val="75000"/>
                  <a:lumOff val="25000"/>
                </a:schemeClr>
              </a:buClr>
            </a:pPr>
            <a:r>
              <a:rPr lang="en-US" sz="2000" b="1" dirty="0">
                <a:solidFill>
                  <a:srgbClr val="4D4D4F"/>
                </a:solidFill>
                <a:latin typeface="Open Sans" panose="020B0604020202020204" charset="0"/>
                <a:ea typeface="Open Sans" panose="020B0604020202020204" charset="0"/>
                <a:cs typeface="Open Sans" panose="020B0604020202020204" charset="0"/>
              </a:rPr>
              <a:t>New paradigm:</a:t>
            </a:r>
            <a:br>
              <a:rPr lang="en-US" sz="2000" b="1" dirty="0">
                <a:solidFill>
                  <a:srgbClr val="4D4D4F"/>
                </a:solidFill>
                <a:latin typeface="Open Sans" panose="020B0604020202020204" charset="0"/>
                <a:ea typeface="Open Sans" panose="020B0604020202020204" charset="0"/>
                <a:cs typeface="Open Sans" panose="020B0604020202020204" charset="0"/>
              </a:rPr>
            </a:br>
            <a:r>
              <a:rPr lang="en-US" sz="2000" b="1" dirty="0">
                <a:solidFill>
                  <a:srgbClr val="4D4D4F"/>
                </a:solidFill>
                <a:latin typeface="Open Sans" panose="020B0604020202020204" charset="0"/>
                <a:ea typeface="Open Sans" panose="020B0604020202020204" charset="0"/>
                <a:cs typeface="Open Sans" panose="020B0604020202020204" charset="0"/>
              </a:rPr>
              <a:t>Reduce exposure to motor vehicles</a:t>
            </a:r>
            <a:br>
              <a:rPr lang="en-US" sz="2000" b="1" dirty="0">
                <a:solidFill>
                  <a:srgbClr val="4D4D4F"/>
                </a:solidFill>
                <a:latin typeface="Open Sans" panose="020B0604020202020204" charset="0"/>
                <a:ea typeface="Open Sans" panose="020B0604020202020204" charset="0"/>
                <a:cs typeface="Open Sans" panose="020B0604020202020204" charset="0"/>
              </a:rPr>
            </a:br>
            <a:r>
              <a:rPr lang="en-US" sz="2000" i="1" dirty="0">
                <a:solidFill>
                  <a:srgbClr val="4D4D4F"/>
                </a:solidFill>
                <a:latin typeface="Open Sans" panose="020B0604020202020204" charset="0"/>
                <a:ea typeface="Open Sans" panose="020B0604020202020204" charset="0"/>
                <a:cs typeface="Open Sans" panose="020B0604020202020204" charset="0"/>
              </a:rPr>
              <a:t>“Recognizes that all vehicle travel imposes risks, and so supports vehicle travel reduction strategies such as more multi-modal planning, efficient transport pricing, Smart Growth development policies, and TDM programs.”</a:t>
            </a:r>
          </a:p>
        </p:txBody>
      </p:sp>
      <p:grpSp>
        <p:nvGrpSpPr>
          <p:cNvPr id="2" name="Group 1">
            <a:extLst>
              <a:ext uri="{FF2B5EF4-FFF2-40B4-BE49-F238E27FC236}">
                <a16:creationId xmlns:a16="http://schemas.microsoft.com/office/drawing/2014/main" id="{04B394FF-A266-4C96-89FF-A1B3F3233D29}"/>
              </a:ext>
            </a:extLst>
          </p:cNvPr>
          <p:cNvGrpSpPr/>
          <p:nvPr/>
        </p:nvGrpSpPr>
        <p:grpSpPr>
          <a:xfrm>
            <a:off x="7336182" y="4111658"/>
            <a:ext cx="1807818" cy="1766605"/>
            <a:chOff x="7336182" y="4132341"/>
            <a:chExt cx="1807818" cy="1766605"/>
          </a:xfrm>
        </p:grpSpPr>
        <p:pic>
          <p:nvPicPr>
            <p:cNvPr id="2050" name="Picture 2" descr="https://www.portlandoregon.gov/shared/cfm/image.cfm?id=710468">
              <a:extLst>
                <a:ext uri="{FF2B5EF4-FFF2-40B4-BE49-F238E27FC236}">
                  <a16:creationId xmlns:a16="http://schemas.microsoft.com/office/drawing/2014/main" id="{91CEE5AD-9731-4B32-840D-73A1BC0B83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94" r="74606"/>
            <a:stretch/>
          </p:blipFill>
          <p:spPr bwMode="auto">
            <a:xfrm>
              <a:off x="7336182" y="5016225"/>
              <a:ext cx="907052" cy="882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portlandoregon.gov/shared/cfm/image.cfm?id=710468">
              <a:extLst>
                <a:ext uri="{FF2B5EF4-FFF2-40B4-BE49-F238E27FC236}">
                  <a16:creationId xmlns:a16="http://schemas.microsoft.com/office/drawing/2014/main" id="{31B287DE-5E15-443E-83E7-44D7C5AEFB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72" t="40594" r="50833"/>
            <a:stretch/>
          </p:blipFill>
          <p:spPr bwMode="auto">
            <a:xfrm>
              <a:off x="7336182" y="4132341"/>
              <a:ext cx="907052" cy="8827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portlandoregon.gov/shared/cfm/image.cfm?id=710468">
              <a:extLst>
                <a:ext uri="{FF2B5EF4-FFF2-40B4-BE49-F238E27FC236}">
                  <a16:creationId xmlns:a16="http://schemas.microsoft.com/office/drawing/2014/main" id="{7CEF81C2-D139-4F01-8CE8-BF26203355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328" t="40594" r="26278"/>
            <a:stretch/>
          </p:blipFill>
          <p:spPr bwMode="auto">
            <a:xfrm>
              <a:off x="8236948" y="4132341"/>
              <a:ext cx="907052" cy="8827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portlandoregon.gov/shared/cfm/image.cfm?id=710468">
              <a:extLst>
                <a:ext uri="{FF2B5EF4-FFF2-40B4-BE49-F238E27FC236}">
                  <a16:creationId xmlns:a16="http://schemas.microsoft.com/office/drawing/2014/main" id="{0C302C80-E78B-4DC3-BFAE-97FE6D3B70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606" t="40470" b="124"/>
            <a:stretch/>
          </p:blipFill>
          <p:spPr bwMode="auto">
            <a:xfrm>
              <a:off x="8236948" y="5015062"/>
              <a:ext cx="907052" cy="88272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Buzzed Driving Campaign">
            <a:extLst>
              <a:ext uri="{FF2B5EF4-FFF2-40B4-BE49-F238E27FC236}">
                <a16:creationId xmlns:a16="http://schemas.microsoft.com/office/drawing/2014/main" id="{4E1AF1F5-0F81-4222-A1D1-F82512C489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8531" y="2250955"/>
            <a:ext cx="1845469" cy="153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3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6" name="TextBox 5"/>
          <p:cNvSpPr txBox="1"/>
          <p:nvPr/>
        </p:nvSpPr>
        <p:spPr>
          <a:xfrm>
            <a:off x="5549025" y="4465172"/>
            <a:ext cx="3232731" cy="1815882"/>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 Dangerous Behaviors</a:t>
            </a:r>
          </a:p>
          <a:p>
            <a:pPr>
              <a:spcAft>
                <a:spcPts val="1800"/>
              </a:spcAft>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Expand red-light running cameras</a:t>
            </a:r>
          </a:p>
        </p:txBody>
      </p:sp>
      <p:pic>
        <p:nvPicPr>
          <p:cNvPr id="10" name="Picture 9" descr="CitySeal_whiteoverla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6125" y="6459118"/>
            <a:ext cx="357438" cy="357438"/>
          </a:xfrm>
          <a:prstGeom prst="rect">
            <a:avLst/>
          </a:prstGeom>
        </p:spPr>
      </p:pic>
      <p:pic>
        <p:nvPicPr>
          <p:cNvPr id="11" name="Picture 10" descr="PBOT_LOGO_2015_PRIMARY_REVERS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11786" y="6498446"/>
            <a:ext cx="730821" cy="257676"/>
          </a:xfrm>
          <a:prstGeom prst="rect">
            <a:avLst/>
          </a:prstGeom>
        </p:spPr>
      </p:pic>
      <p:sp>
        <p:nvSpPr>
          <p:cNvPr id="12"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ld"/>
                <a:cs typeface="Futura Std Bold"/>
              </a:rPr>
              <a:pPr/>
              <a:t>3</a:t>
            </a:fld>
            <a:endParaRPr lang="en-US" sz="1400" dirty="0">
              <a:solidFill>
                <a:schemeClr val="bg1"/>
              </a:solidFill>
              <a:latin typeface="Futura Std Bold"/>
              <a:cs typeface="Futura Std Bold"/>
            </a:endParaRPr>
          </a:p>
        </p:txBody>
      </p:sp>
      <p:pic>
        <p:nvPicPr>
          <p:cNvPr id="13" name="Picture 12">
            <a:extLst>
              <a:ext uri="{FF2B5EF4-FFF2-40B4-BE49-F238E27FC236}">
                <a16:creationId xmlns:a16="http://schemas.microsoft.com/office/drawing/2014/main" id="{F566CEC0-EC93-4159-A886-CEA7F2273DDD}"/>
              </a:ext>
            </a:extLst>
          </p:cNvPr>
          <p:cNvPicPr>
            <a:picLocks noChangeAspect="1"/>
          </p:cNvPicPr>
          <p:nvPr/>
        </p:nvPicPr>
        <p:blipFill rotWithShape="1">
          <a:blip r:embed="rId6" cstate="print"/>
          <a:srcRect l="-234" r="53101" b="9980"/>
          <a:stretch/>
        </p:blipFill>
        <p:spPr>
          <a:xfrm rot="5400000">
            <a:off x="797987" y="1930106"/>
            <a:ext cx="3675989" cy="5265403"/>
          </a:xfrm>
          <a:prstGeom prst="rect">
            <a:avLst/>
          </a:prstGeom>
        </p:spPr>
      </p:pic>
      <p:sp>
        <p:nvSpPr>
          <p:cNvPr id="14" name="TextBox 13">
            <a:extLst>
              <a:ext uri="{FF2B5EF4-FFF2-40B4-BE49-F238E27FC236}">
                <a16:creationId xmlns:a16="http://schemas.microsoft.com/office/drawing/2014/main" id="{9D4E80C4-D4E8-4E8C-9154-450D16F80DE8}"/>
              </a:ext>
            </a:extLst>
          </p:cNvPr>
          <p:cNvSpPr txBox="1"/>
          <p:nvPr/>
        </p:nvSpPr>
        <p:spPr>
          <a:xfrm>
            <a:off x="5549025" y="2335997"/>
            <a:ext cx="3492967" cy="1815882"/>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 Speed</a:t>
            </a:r>
          </a:p>
          <a:p>
            <a:pPr>
              <a:spcAft>
                <a:spcPts val="1800"/>
              </a:spcAft>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Launch and expand fixed speed camera program</a:t>
            </a:r>
          </a:p>
        </p:txBody>
      </p:sp>
      <p:sp>
        <p:nvSpPr>
          <p:cNvPr id="15" name="TextBox 14">
            <a:extLst>
              <a:ext uri="{FF2B5EF4-FFF2-40B4-BE49-F238E27FC236}">
                <a16:creationId xmlns:a16="http://schemas.microsoft.com/office/drawing/2014/main" id="{16EB2B57-FEDC-4BA7-B4D7-388CF10A7920}"/>
              </a:ext>
            </a:extLst>
          </p:cNvPr>
          <p:cNvSpPr txBox="1"/>
          <p:nvPr/>
        </p:nvSpPr>
        <p:spPr>
          <a:xfrm>
            <a:off x="513034" y="293551"/>
            <a:ext cx="8268722" cy="707886"/>
          </a:xfrm>
          <a:prstGeom prst="rect">
            <a:avLst/>
          </a:prstGeom>
          <a:noFill/>
        </p:spPr>
        <p:txBody>
          <a:bodyPr wrap="square" rtlCol="0">
            <a:spAutoFit/>
          </a:bodyPr>
          <a:lstStyle/>
          <a:p>
            <a:r>
              <a:rPr lang="en-US" altLang="en-US" sz="4000" b="1" dirty="0">
                <a:solidFill>
                  <a:schemeClr val="tx1">
                    <a:lumMod val="75000"/>
                    <a:lumOff val="25000"/>
                  </a:schemeClr>
                </a:solidFill>
                <a:latin typeface="Futura Std Bold"/>
                <a:ea typeface="Open Sans" panose="020B0606030504020204" pitchFamily="34" charset="0"/>
                <a:cs typeface="Open Sans" panose="020B0606030504020204" pitchFamily="34" charset="0"/>
              </a:rPr>
              <a:t>Vision Zero Action Plan</a:t>
            </a:r>
          </a:p>
        </p:txBody>
      </p:sp>
      <p:sp>
        <p:nvSpPr>
          <p:cNvPr id="16" name="Rectangle 15"/>
          <p:cNvSpPr/>
          <p:nvPr/>
        </p:nvSpPr>
        <p:spPr>
          <a:xfrm>
            <a:off x="513034" y="1099411"/>
            <a:ext cx="8630966" cy="954107"/>
          </a:xfrm>
          <a:prstGeom prst="rect">
            <a:avLst/>
          </a:prstGeom>
        </p:spPr>
        <p:txBody>
          <a:bodyPr wrap="square">
            <a:spAutoFit/>
          </a:bodyPr>
          <a:lstStyle/>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Two actions call for expansion of Portland’s traffic safety cameras </a:t>
            </a:r>
            <a:endParaRPr lang="en-US" sz="2800" dirty="0"/>
          </a:p>
        </p:txBody>
      </p:sp>
    </p:spTree>
    <p:extLst>
      <p:ext uri="{BB962C8B-B14F-4D97-AF65-F5344CB8AC3E}">
        <p14:creationId xmlns:p14="http://schemas.microsoft.com/office/powerpoint/2010/main" val="368597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descr="VZ PowerPoint-01.jpg"/>
          <p:cNvPicPr preferRelativeResize="0"/>
          <p:nvPr/>
        </p:nvPicPr>
        <p:blipFill rotWithShape="1">
          <a:blip r:embed="rId3" cstate="print">
            <a:alphaModFix/>
          </a:blip>
          <a:srcRect/>
          <a:stretch/>
        </p:blipFill>
        <p:spPr>
          <a:xfrm>
            <a:off x="0" y="6400800"/>
            <a:ext cx="9144000" cy="457200"/>
          </a:xfrm>
          <a:prstGeom prst="rect">
            <a:avLst/>
          </a:prstGeom>
          <a:noFill/>
          <a:ln>
            <a:noFill/>
          </a:ln>
        </p:spPr>
      </p:pic>
      <p:sp>
        <p:nvSpPr>
          <p:cNvPr id="165" name="Google Shape;165;p25"/>
          <p:cNvSpPr txBox="1">
            <a:spLocks noGrp="1"/>
          </p:cNvSpPr>
          <p:nvPr>
            <p:ph type="sldNum" sz="quarter" idx="12"/>
          </p:nvPr>
        </p:nvSpPr>
        <p:spPr>
          <a:xfrm>
            <a:off x="8567465" y="6476256"/>
            <a:ext cx="474527" cy="29885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Carme"/>
              <a:buNone/>
            </a:pPr>
            <a:fld id="{00000000-1234-1234-1234-123412341234}" type="slidenum">
              <a:rPr lang="en-US" sz="1400" b="1" i="0" u="none" strike="noStrike" cap="none">
                <a:solidFill>
                  <a:schemeClr val="lt1"/>
                </a:solidFill>
                <a:latin typeface="Carme"/>
                <a:ea typeface="Carme"/>
                <a:cs typeface="Carme"/>
                <a:sym typeface="Carme"/>
              </a:rPr>
              <a:pPr marL="0" marR="0" lvl="0" indent="0" algn="r" rtl="0">
                <a:spcBef>
                  <a:spcPts val="0"/>
                </a:spcBef>
                <a:spcAft>
                  <a:spcPts val="0"/>
                </a:spcAft>
                <a:buClr>
                  <a:schemeClr val="lt1"/>
                </a:buClr>
                <a:buSzPts val="1400"/>
                <a:buFont typeface="Carme"/>
                <a:buNone/>
              </a:pPr>
              <a:t>4</a:t>
            </a:fld>
            <a:endParaRPr sz="1400" b="1" i="0" u="none" strike="noStrike" cap="none">
              <a:solidFill>
                <a:schemeClr val="lt1"/>
              </a:solidFill>
              <a:latin typeface="Carme"/>
              <a:ea typeface="Carme"/>
              <a:cs typeface="Carme"/>
              <a:sym typeface="Carme"/>
            </a:endParaRPr>
          </a:p>
        </p:txBody>
      </p:sp>
      <p:pic>
        <p:nvPicPr>
          <p:cNvPr id="6" name="Google Shape;203;p29" descr="CitySeal_whiteoverlay.png"/>
          <p:cNvPicPr preferRelativeResize="0"/>
          <p:nvPr/>
        </p:nvPicPr>
        <p:blipFill rotWithShape="1">
          <a:blip r:embed="rId4" cstate="print">
            <a:alphaModFix/>
          </a:blip>
          <a:srcRect/>
          <a:stretch/>
        </p:blipFill>
        <p:spPr>
          <a:xfrm>
            <a:off x="8366125" y="6459118"/>
            <a:ext cx="357438" cy="357438"/>
          </a:xfrm>
          <a:prstGeom prst="rect">
            <a:avLst/>
          </a:prstGeom>
          <a:noFill/>
          <a:ln>
            <a:noFill/>
          </a:ln>
        </p:spPr>
      </p:pic>
      <p:pic>
        <p:nvPicPr>
          <p:cNvPr id="7" name="Google Shape;204;p29" descr="PBOT_LOGO_2015_PRIMARY_REVERSE.png"/>
          <p:cNvPicPr preferRelativeResize="0"/>
          <p:nvPr/>
        </p:nvPicPr>
        <p:blipFill rotWithShape="1">
          <a:blip r:embed="rId5" cstate="print">
            <a:alphaModFix/>
          </a:blip>
          <a:srcRect/>
          <a:stretch/>
        </p:blipFill>
        <p:spPr>
          <a:xfrm>
            <a:off x="7511786" y="6498446"/>
            <a:ext cx="730821" cy="257676"/>
          </a:xfrm>
          <a:prstGeom prst="rect">
            <a:avLst/>
          </a:prstGeom>
          <a:noFill/>
          <a:ln>
            <a:noFill/>
          </a:ln>
        </p:spPr>
      </p:pic>
      <p:sp>
        <p:nvSpPr>
          <p:cNvPr id="9" name="TextBox 8">
            <a:extLst>
              <a:ext uri="{FF2B5EF4-FFF2-40B4-BE49-F238E27FC236}">
                <a16:creationId xmlns:a16="http://schemas.microsoft.com/office/drawing/2014/main" id="{7F1B1384-DFF1-4AD2-B5EA-C02F4228B6F0}"/>
              </a:ext>
            </a:extLst>
          </p:cNvPr>
          <p:cNvSpPr txBox="1"/>
          <p:nvPr/>
        </p:nvSpPr>
        <p:spPr>
          <a:xfrm>
            <a:off x="402218" y="1645529"/>
            <a:ext cx="8673202" cy="4678204"/>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Mobile speed van (since 1996)</a:t>
            </a:r>
          </a:p>
          <a:p>
            <a:pPr marL="457200" lvl="1">
              <a:spcBef>
                <a:spcPts val="0"/>
              </a:spcBef>
            </a:pP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uniformed police officer operates equipment out of a marked police vehicle; limited to four hours per day in any one location</a:t>
            </a:r>
          </a:p>
          <a:p>
            <a:pPr marL="457200" indent="-457200">
              <a:buFont typeface="Arial" panose="020B0604020202020204" pitchFamily="34" charset="0"/>
              <a:buChar char="•"/>
            </a:pP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Red-light running camera (since 2000)</a:t>
            </a:r>
          </a:p>
          <a:p>
            <a:pPr marL="457200" lvl="1"/>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Eleven (11) red-light cameras at ten (10) intersections</a:t>
            </a:r>
          </a:p>
          <a:p>
            <a:pPr lvl="1"/>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2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Fixed speed safety camera (since 2016)</a:t>
            </a:r>
          </a:p>
          <a:p>
            <a:pPr marL="457200" lvl="1"/>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Authority gained in 2015 as HB 2621, now Chapter 721, Oregon Laws Eight (8) enforced approaches on four (4) urban high crash corridors</a:t>
            </a:r>
          </a:p>
          <a:p>
            <a:pPr lvl="1"/>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Dual: Red-light running / Speed camera (new)</a:t>
            </a:r>
          </a:p>
          <a:p>
            <a:pPr marL="457200" lvl="1"/>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Authority gained in 2017 with HB 2409</a:t>
            </a:r>
          </a:p>
        </p:txBody>
      </p:sp>
      <p:sp>
        <p:nvSpPr>
          <p:cNvPr id="10" name="TextBox 9">
            <a:extLst>
              <a:ext uri="{FF2B5EF4-FFF2-40B4-BE49-F238E27FC236}">
                <a16:creationId xmlns:a16="http://schemas.microsoft.com/office/drawing/2014/main" id="{70B0C4FC-DE88-4EA8-ABE2-9ECA0ED78B8E}"/>
              </a:ext>
            </a:extLst>
          </p:cNvPr>
          <p:cNvSpPr txBox="1"/>
          <p:nvPr/>
        </p:nvSpPr>
        <p:spPr>
          <a:xfrm>
            <a:off x="393796" y="168220"/>
            <a:ext cx="8451447" cy="1323439"/>
          </a:xfrm>
          <a:prstGeom prst="rect">
            <a:avLst/>
          </a:prstGeom>
          <a:noFill/>
        </p:spPr>
        <p:txBody>
          <a:bodyPr wrap="square" rtlCol="0">
            <a:spAutoFit/>
          </a:bodyPr>
          <a:lstStyle/>
          <a:p>
            <a:r>
              <a:rPr lang="en-US" sz="4000" b="1" dirty="0">
                <a:solidFill>
                  <a:schemeClr val="tx1">
                    <a:lumMod val="75000"/>
                    <a:lumOff val="25000"/>
                  </a:schemeClr>
                </a:solidFill>
                <a:latin typeface="Futura Std Book" panose="020B0802020204020204" pitchFamily="34" charset="0"/>
                <a:cs typeface="Arial"/>
              </a:rPr>
              <a:t>Photographic traffic enforcement system types </a:t>
            </a:r>
          </a:p>
        </p:txBody>
      </p:sp>
    </p:spTree>
    <p:extLst>
      <p:ext uri="{BB962C8B-B14F-4D97-AF65-F5344CB8AC3E}">
        <p14:creationId xmlns:p14="http://schemas.microsoft.com/office/powerpoint/2010/main" val="301053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44644-823A-476D-8026-3A839FE96AEF}"/>
              </a:ext>
            </a:extLst>
          </p:cNvPr>
          <p:cNvPicPr>
            <a:picLocks noChangeAspect="1"/>
          </p:cNvPicPr>
          <p:nvPr/>
        </p:nvPicPr>
        <p:blipFill>
          <a:blip r:embed="rId3" cstate="print"/>
          <a:stretch>
            <a:fillRect/>
          </a:stretch>
        </p:blipFill>
        <p:spPr>
          <a:xfrm>
            <a:off x="274715" y="932873"/>
            <a:ext cx="7066430" cy="5460423"/>
          </a:xfrm>
          <a:prstGeom prst="rect">
            <a:avLst/>
          </a:prstGeom>
        </p:spPr>
      </p:pic>
      <p:pic>
        <p:nvPicPr>
          <p:cNvPr id="4" name="Picture 3" descr="VZ PowerPoint-0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pic>
        <p:nvPicPr>
          <p:cNvPr id="10" name="Picture 9" descr="CitySeal_whiteoverlay.png"/>
          <p:cNvPicPr>
            <a:picLocks noChangeAspect="1"/>
          </p:cNvPicPr>
          <p:nvPr/>
        </p:nvPicPr>
        <p:blipFill>
          <a:blip r:embed="rId5" cstate="print"/>
          <a:stretch>
            <a:fillRect/>
          </a:stretch>
        </p:blipFill>
        <p:spPr>
          <a:xfrm>
            <a:off x="7858093" y="6501984"/>
            <a:ext cx="256254" cy="256254"/>
          </a:xfrm>
          <a:prstGeom prst="rect">
            <a:avLst/>
          </a:prstGeom>
        </p:spPr>
      </p:pic>
      <p:pic>
        <p:nvPicPr>
          <p:cNvPr id="11" name="Picture 10" descr="PBOT_LOGO_2015_PRIMARY_REVERSE.png"/>
          <p:cNvPicPr>
            <a:picLocks noChangeAspect="1"/>
          </p:cNvPicPr>
          <p:nvPr/>
        </p:nvPicPr>
        <p:blipFill>
          <a:blip r:embed="rId6" cstate="print"/>
          <a:stretch>
            <a:fillRect/>
          </a:stretch>
        </p:blipFill>
        <p:spPr>
          <a:xfrm>
            <a:off x="8281953" y="6500562"/>
            <a:ext cx="730821" cy="257676"/>
          </a:xfrm>
          <a:prstGeom prst="rect">
            <a:avLst/>
          </a:prstGeom>
        </p:spPr>
      </p:pic>
      <p:sp>
        <p:nvSpPr>
          <p:cNvPr id="9" name="TextBox 8">
            <a:extLst>
              <a:ext uri="{FF2B5EF4-FFF2-40B4-BE49-F238E27FC236}">
                <a16:creationId xmlns:a16="http://schemas.microsoft.com/office/drawing/2014/main" id="{D4A36333-E8D2-430B-8FD6-A6FFEDCEE534}"/>
              </a:ext>
            </a:extLst>
          </p:cNvPr>
          <p:cNvSpPr txBox="1"/>
          <p:nvPr/>
        </p:nvSpPr>
        <p:spPr>
          <a:xfrm>
            <a:off x="274715" y="226634"/>
            <a:ext cx="8502428" cy="707886"/>
          </a:xfrm>
          <a:prstGeom prst="rect">
            <a:avLst/>
          </a:prstGeom>
          <a:noFill/>
        </p:spPr>
        <p:txBody>
          <a:bodyPr wrap="square" rtlCol="0">
            <a:spAutoFit/>
          </a:bodyPr>
          <a:lstStyle/>
          <a:p>
            <a:r>
              <a:rPr lang="en-US" sz="4000" b="1" dirty="0">
                <a:solidFill>
                  <a:schemeClr val="tx1">
                    <a:lumMod val="75000"/>
                    <a:lumOff val="25000"/>
                  </a:schemeClr>
                </a:solidFill>
                <a:latin typeface="Futura Std Book" panose="020B0802020204020204" pitchFamily="34" charset="0"/>
                <a:cs typeface="Arial"/>
              </a:rPr>
              <a:t>Existing Camera Distribution </a:t>
            </a:r>
          </a:p>
        </p:txBody>
      </p:sp>
      <p:pic>
        <p:nvPicPr>
          <p:cNvPr id="5" name="Picture 4">
            <a:extLst>
              <a:ext uri="{FF2B5EF4-FFF2-40B4-BE49-F238E27FC236}">
                <a16:creationId xmlns:a16="http://schemas.microsoft.com/office/drawing/2014/main" id="{B2BE6646-8AC8-4DB8-92D3-9EEB48718C55}"/>
              </a:ext>
            </a:extLst>
          </p:cNvPr>
          <p:cNvPicPr>
            <a:picLocks noChangeAspect="1"/>
          </p:cNvPicPr>
          <p:nvPr/>
        </p:nvPicPr>
        <p:blipFill>
          <a:blip r:embed="rId7" cstate="print"/>
          <a:stretch>
            <a:fillRect/>
          </a:stretch>
        </p:blipFill>
        <p:spPr>
          <a:xfrm>
            <a:off x="5557693" y="1343025"/>
            <a:ext cx="3219450" cy="1390650"/>
          </a:xfrm>
          <a:prstGeom prst="rect">
            <a:avLst/>
          </a:prstGeom>
        </p:spPr>
      </p:pic>
    </p:spTree>
    <p:extLst>
      <p:ext uri="{BB962C8B-B14F-4D97-AF65-F5344CB8AC3E}">
        <p14:creationId xmlns:p14="http://schemas.microsoft.com/office/powerpoint/2010/main" val="347935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descr="VZ PowerPoint-01.jpg"/>
          <p:cNvPicPr preferRelativeResize="0"/>
          <p:nvPr/>
        </p:nvPicPr>
        <p:blipFill rotWithShape="1">
          <a:blip r:embed="rId3" cstate="print">
            <a:alphaModFix/>
          </a:blip>
          <a:srcRect/>
          <a:stretch/>
        </p:blipFill>
        <p:spPr>
          <a:xfrm>
            <a:off x="0" y="6400800"/>
            <a:ext cx="9144000" cy="457200"/>
          </a:xfrm>
          <a:prstGeom prst="rect">
            <a:avLst/>
          </a:prstGeom>
          <a:noFill/>
          <a:ln>
            <a:noFill/>
          </a:ln>
        </p:spPr>
      </p:pic>
      <p:sp>
        <p:nvSpPr>
          <p:cNvPr id="165" name="Google Shape;165;p25"/>
          <p:cNvSpPr txBox="1">
            <a:spLocks noGrp="1"/>
          </p:cNvSpPr>
          <p:nvPr>
            <p:ph type="sldNum" sz="quarter" idx="12"/>
          </p:nvPr>
        </p:nvSpPr>
        <p:spPr>
          <a:xfrm>
            <a:off x="8567465" y="6476256"/>
            <a:ext cx="474527" cy="29885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Carme"/>
              <a:buNone/>
            </a:pPr>
            <a:fld id="{00000000-1234-1234-1234-123412341234}" type="slidenum">
              <a:rPr lang="en-US" sz="1400" b="1" i="0" u="none" strike="noStrike" cap="none">
                <a:solidFill>
                  <a:schemeClr val="lt1"/>
                </a:solidFill>
                <a:latin typeface="Carme"/>
                <a:ea typeface="Carme"/>
                <a:cs typeface="Carme"/>
                <a:sym typeface="Carme"/>
              </a:rPr>
              <a:pPr marL="0" marR="0" lvl="0" indent="0" algn="r" rtl="0">
                <a:spcBef>
                  <a:spcPts val="0"/>
                </a:spcBef>
                <a:spcAft>
                  <a:spcPts val="0"/>
                </a:spcAft>
                <a:buClr>
                  <a:schemeClr val="lt1"/>
                </a:buClr>
                <a:buSzPts val="1400"/>
                <a:buFont typeface="Carme"/>
                <a:buNone/>
              </a:pPr>
              <a:t>6</a:t>
            </a:fld>
            <a:endParaRPr sz="1400" b="1" i="0" u="none" strike="noStrike" cap="none">
              <a:solidFill>
                <a:schemeClr val="lt1"/>
              </a:solidFill>
              <a:latin typeface="Carme"/>
              <a:ea typeface="Carme"/>
              <a:cs typeface="Carme"/>
              <a:sym typeface="Carme"/>
            </a:endParaRPr>
          </a:p>
        </p:txBody>
      </p:sp>
      <p:pic>
        <p:nvPicPr>
          <p:cNvPr id="6" name="Google Shape;203;p29" descr="CitySeal_whiteoverlay.png"/>
          <p:cNvPicPr preferRelativeResize="0"/>
          <p:nvPr/>
        </p:nvPicPr>
        <p:blipFill rotWithShape="1">
          <a:blip r:embed="rId4" cstate="print">
            <a:alphaModFix/>
          </a:blip>
          <a:srcRect/>
          <a:stretch/>
        </p:blipFill>
        <p:spPr>
          <a:xfrm>
            <a:off x="8366125" y="6459118"/>
            <a:ext cx="357438" cy="357438"/>
          </a:xfrm>
          <a:prstGeom prst="rect">
            <a:avLst/>
          </a:prstGeom>
          <a:noFill/>
          <a:ln>
            <a:noFill/>
          </a:ln>
        </p:spPr>
      </p:pic>
      <p:pic>
        <p:nvPicPr>
          <p:cNvPr id="7" name="Google Shape;204;p29" descr="PBOT_LOGO_2015_PRIMARY_REVERSE.png"/>
          <p:cNvPicPr preferRelativeResize="0"/>
          <p:nvPr/>
        </p:nvPicPr>
        <p:blipFill rotWithShape="1">
          <a:blip r:embed="rId5" cstate="print">
            <a:alphaModFix/>
          </a:blip>
          <a:srcRect/>
          <a:stretch/>
        </p:blipFill>
        <p:spPr>
          <a:xfrm>
            <a:off x="7511786" y="6498446"/>
            <a:ext cx="730821" cy="257676"/>
          </a:xfrm>
          <a:prstGeom prst="rect">
            <a:avLst/>
          </a:prstGeom>
          <a:noFill/>
          <a:ln>
            <a:noFill/>
          </a:ln>
        </p:spPr>
      </p:pic>
      <p:sp>
        <p:nvSpPr>
          <p:cNvPr id="9" name="Content Placeholder 2">
            <a:extLst>
              <a:ext uri="{FF2B5EF4-FFF2-40B4-BE49-F238E27FC236}">
                <a16:creationId xmlns:a16="http://schemas.microsoft.com/office/drawing/2014/main" id="{6C109F81-6B5B-4C67-9A0D-C1EF4D2CBBAA}"/>
              </a:ext>
            </a:extLst>
          </p:cNvPr>
          <p:cNvSpPr txBox="1">
            <a:spLocks/>
          </p:cNvSpPr>
          <p:nvPr/>
        </p:nvSpPr>
        <p:spPr>
          <a:xfrm>
            <a:off x="375007" y="1502865"/>
            <a:ext cx="8524618" cy="426132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800"/>
              </a:spcAft>
            </a:pP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 light running: </a:t>
            </a:r>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Reduction in injuries at intersections</a:t>
            </a:r>
          </a:p>
          <a:p>
            <a:pPr lvl="1" algn="l">
              <a:spcBef>
                <a:spcPts val="0"/>
              </a:spcBef>
              <a:spcAft>
                <a:spcPts val="1800"/>
              </a:spcAft>
            </a:pP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4.64 injuries (before)</a:t>
            </a:r>
          </a:p>
          <a:p>
            <a:pPr lvl="1" algn="l">
              <a:spcBef>
                <a:spcPts val="0"/>
              </a:spcBef>
              <a:spcAft>
                <a:spcPts val="1800"/>
              </a:spcAft>
            </a:pP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2.8 injuries (after)</a:t>
            </a:r>
          </a:p>
          <a:p>
            <a:pPr marL="457200" algn="l">
              <a:spcBef>
                <a:spcPts val="0"/>
              </a:spcBef>
              <a:spcAft>
                <a:spcPts val="2400"/>
              </a:spcAft>
            </a:pPr>
            <a:r>
              <a:rPr lang="en-US" sz="1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Annual average injuries; all injury severities included to ensure sufficient data</a:t>
            </a:r>
          </a:p>
          <a:p>
            <a:pPr algn="l">
              <a:spcBef>
                <a:spcPts val="0"/>
              </a:spcBef>
              <a:spcAft>
                <a:spcPts val="1800"/>
              </a:spcAft>
            </a:pP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Fixed-speed: </a:t>
            </a:r>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Reduction in number of drivers speeding </a:t>
            </a:r>
          </a:p>
          <a:p>
            <a:pPr lvl="1" algn="l">
              <a:spcBef>
                <a:spcPts val="0"/>
              </a:spcBef>
              <a:spcAft>
                <a:spcPts val="1800"/>
              </a:spcAft>
            </a:pP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57% decrease in number traveling over the posted speed</a:t>
            </a:r>
          </a:p>
          <a:p>
            <a:pPr lvl="1" algn="l">
              <a:spcBef>
                <a:spcPts val="0"/>
              </a:spcBef>
              <a:spcAft>
                <a:spcPts val="1800"/>
              </a:spcAft>
            </a:pP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85% decrease in number traveling &gt;10 mph over </a:t>
            </a:r>
          </a:p>
        </p:txBody>
      </p:sp>
      <p:sp>
        <p:nvSpPr>
          <p:cNvPr id="11" name="TextBox 10">
            <a:extLst>
              <a:ext uri="{FF2B5EF4-FFF2-40B4-BE49-F238E27FC236}">
                <a16:creationId xmlns:a16="http://schemas.microsoft.com/office/drawing/2014/main" id="{D39B9A6A-58CB-4778-A26F-5EC9BB5D7274}"/>
              </a:ext>
            </a:extLst>
          </p:cNvPr>
          <p:cNvSpPr txBox="1"/>
          <p:nvPr/>
        </p:nvSpPr>
        <p:spPr>
          <a:xfrm>
            <a:off x="309691" y="515135"/>
            <a:ext cx="8838727" cy="707886"/>
          </a:xfrm>
          <a:prstGeom prst="rect">
            <a:avLst/>
          </a:prstGeom>
          <a:noFill/>
        </p:spPr>
        <p:txBody>
          <a:bodyPr wrap="square" rtlCol="0">
            <a:spAutoFit/>
          </a:bodyPr>
          <a:lstStyle/>
          <a:p>
            <a:r>
              <a:rPr lang="en-US" sz="4000" b="1" dirty="0">
                <a:solidFill>
                  <a:schemeClr val="tx1">
                    <a:lumMod val="75000"/>
                    <a:lumOff val="25000"/>
                  </a:schemeClr>
                </a:solidFill>
                <a:latin typeface="Futura Std Book" panose="020B0802020204020204" pitchFamily="34" charset="0"/>
                <a:cs typeface="Arial"/>
              </a:rPr>
              <a:t>System performance to date</a:t>
            </a:r>
          </a:p>
        </p:txBody>
      </p:sp>
    </p:spTree>
    <p:extLst>
      <p:ext uri="{BB962C8B-B14F-4D97-AF65-F5344CB8AC3E}">
        <p14:creationId xmlns:p14="http://schemas.microsoft.com/office/powerpoint/2010/main" val="354147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2" name="Group 6">
            <a:extLst>
              <a:ext uri="{FF2B5EF4-FFF2-40B4-BE49-F238E27FC236}">
                <a16:creationId xmlns:a16="http://schemas.microsoft.com/office/drawing/2014/main" id="{E0071939-A4D0-4E27-95A8-FBEB40B9DFB9}"/>
              </a:ext>
            </a:extLst>
          </p:cNvPr>
          <p:cNvGrpSpPr/>
          <p:nvPr/>
        </p:nvGrpSpPr>
        <p:grpSpPr>
          <a:xfrm>
            <a:off x="1095145" y="1530941"/>
            <a:ext cx="6876391" cy="4876660"/>
            <a:chOff x="478105" y="1721712"/>
            <a:chExt cx="5390094" cy="4332388"/>
          </a:xfrm>
        </p:grpSpPr>
        <p:grpSp>
          <p:nvGrpSpPr>
            <p:cNvPr id="3" name="Group 7">
              <a:extLst>
                <a:ext uri="{FF2B5EF4-FFF2-40B4-BE49-F238E27FC236}">
                  <a16:creationId xmlns:a16="http://schemas.microsoft.com/office/drawing/2014/main" id="{BC41F0AB-B95A-4D50-9441-5CE08B87FE5A}"/>
                </a:ext>
              </a:extLst>
            </p:cNvPr>
            <p:cNvGrpSpPr/>
            <p:nvPr/>
          </p:nvGrpSpPr>
          <p:grpSpPr>
            <a:xfrm>
              <a:off x="1195066" y="1721712"/>
              <a:ext cx="4673133" cy="4332388"/>
              <a:chOff x="459417" y="1660661"/>
              <a:chExt cx="5128116" cy="4675122"/>
            </a:xfrm>
          </p:grpSpPr>
          <p:graphicFrame>
            <p:nvGraphicFramePr>
              <p:cNvPr id="12" name="Chart 11">
                <a:extLst>
                  <a:ext uri="{FF2B5EF4-FFF2-40B4-BE49-F238E27FC236}">
                    <a16:creationId xmlns:a16="http://schemas.microsoft.com/office/drawing/2014/main" id="{B2805EA7-B136-47FC-88D8-F401A24F0C01}"/>
                  </a:ext>
                </a:extLst>
              </p:cNvPr>
              <p:cNvGraphicFramePr/>
              <p:nvPr>
                <p:extLst/>
              </p:nvPr>
            </p:nvGraphicFramePr>
            <p:xfrm>
              <a:off x="459417" y="1660661"/>
              <a:ext cx="5128116" cy="467512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37BFF861-578E-472F-A502-F43E07A96CBD}"/>
                  </a:ext>
                </a:extLst>
              </p:cNvPr>
              <p:cNvSpPr txBox="1"/>
              <p:nvPr/>
            </p:nvSpPr>
            <p:spPr>
              <a:xfrm>
                <a:off x="1157006" y="2266811"/>
                <a:ext cx="790362" cy="501597"/>
              </a:xfrm>
              <a:prstGeom prst="rect">
                <a:avLst/>
              </a:prstGeom>
              <a:noFill/>
            </p:spPr>
            <p:txBody>
              <a:bodyPr wrap="none" rtlCol="0">
                <a:spAutoFit/>
              </a:bodyPr>
              <a:lstStyle/>
              <a:p>
                <a:pPr algn="ctr"/>
                <a:r>
                  <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14" name="TextBox 13">
                <a:extLst>
                  <a:ext uri="{FF2B5EF4-FFF2-40B4-BE49-F238E27FC236}">
                    <a16:creationId xmlns:a16="http://schemas.microsoft.com/office/drawing/2014/main" id="{707A1A53-5ECC-44C2-8723-BDAC9606AF4F}"/>
                  </a:ext>
                </a:extLst>
              </p:cNvPr>
              <p:cNvSpPr txBox="1"/>
              <p:nvPr/>
            </p:nvSpPr>
            <p:spPr>
              <a:xfrm>
                <a:off x="2793154" y="4483568"/>
                <a:ext cx="564229" cy="354069"/>
              </a:xfrm>
              <a:prstGeom prst="rect">
                <a:avLst/>
              </a:prstGeom>
              <a:noFill/>
            </p:spPr>
            <p:txBody>
              <a:bodyPr wrap="none" rtlCol="0">
                <a:spAutoFit/>
              </a:bodyPr>
              <a:lstStyle/>
              <a:p>
                <a:pPr algn="ctr"/>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21%</a:t>
                </a:r>
              </a:p>
            </p:txBody>
          </p:sp>
        </p:grpSp>
        <p:sp>
          <p:nvSpPr>
            <p:cNvPr id="10" name="TextBox 9">
              <a:extLst>
                <a:ext uri="{FF2B5EF4-FFF2-40B4-BE49-F238E27FC236}">
                  <a16:creationId xmlns:a16="http://schemas.microsoft.com/office/drawing/2014/main" id="{1AF36BFB-E584-4BCE-B3D9-FDDD84B89293}"/>
                </a:ext>
              </a:extLst>
            </p:cNvPr>
            <p:cNvSpPr txBox="1"/>
            <p:nvPr/>
          </p:nvSpPr>
          <p:spPr>
            <a:xfrm>
              <a:off x="726582" y="4732420"/>
              <a:ext cx="975062" cy="355455"/>
            </a:xfrm>
            <a:prstGeom prst="rect">
              <a:avLst/>
            </a:prstGeom>
            <a:noFill/>
          </p:spPr>
          <p:txBody>
            <a:bodyPr wrap="none" rtlCol="0">
              <a:spAutoFit/>
            </a:bodyPr>
            <a:lstStyle/>
            <a:p>
              <a:pPr algn="r"/>
              <a:r>
                <a:rPr lang="en-US" sz="2000" b="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Strongly</a:t>
              </a:r>
            </a:p>
          </p:txBody>
        </p:sp>
        <p:sp>
          <p:nvSpPr>
            <p:cNvPr id="11" name="TextBox 10">
              <a:extLst>
                <a:ext uri="{FF2B5EF4-FFF2-40B4-BE49-F238E27FC236}">
                  <a16:creationId xmlns:a16="http://schemas.microsoft.com/office/drawing/2014/main" id="{49D6997B-96EE-40EB-A0DA-DA126FD42814}"/>
                </a:ext>
              </a:extLst>
            </p:cNvPr>
            <p:cNvSpPr txBox="1"/>
            <p:nvPr/>
          </p:nvSpPr>
          <p:spPr>
            <a:xfrm>
              <a:off x="478105" y="3442323"/>
              <a:ext cx="1205005" cy="355455"/>
            </a:xfrm>
            <a:prstGeom prst="rect">
              <a:avLst/>
            </a:prstGeom>
            <a:noFill/>
          </p:spPr>
          <p:txBody>
            <a:bodyPr wrap="none" rtlCol="0">
              <a:spAutoFit/>
            </a:bodyPr>
            <a:lstStyle/>
            <a:p>
              <a:pPr algn="r"/>
              <a:r>
                <a:rPr lang="en-US" sz="2000" b="1" dirty="0">
                  <a:latin typeface="Open Sans" panose="020B0606030504020204" pitchFamily="34" charset="0"/>
                  <a:ea typeface="Open Sans" panose="020B0606030504020204" pitchFamily="34" charset="0"/>
                  <a:cs typeface="Open Sans" panose="020B0606030504020204" pitchFamily="34" charset="0"/>
                </a:rPr>
                <a:t>Somewhat</a:t>
              </a:r>
            </a:p>
          </p:txBody>
        </p:sp>
      </p:grpSp>
      <p:pic>
        <p:nvPicPr>
          <p:cNvPr id="164" name="Google Shape;164;p25" descr="VZ PowerPoint-01.jpg"/>
          <p:cNvPicPr preferRelativeResize="0"/>
          <p:nvPr/>
        </p:nvPicPr>
        <p:blipFill rotWithShape="1">
          <a:blip r:embed="rId4" cstate="print">
            <a:alphaModFix/>
          </a:blip>
          <a:srcRect/>
          <a:stretch/>
        </p:blipFill>
        <p:spPr>
          <a:xfrm>
            <a:off x="0" y="6400800"/>
            <a:ext cx="9144000" cy="457200"/>
          </a:xfrm>
          <a:prstGeom prst="rect">
            <a:avLst/>
          </a:prstGeom>
          <a:noFill/>
          <a:ln>
            <a:noFill/>
          </a:ln>
        </p:spPr>
      </p:pic>
      <p:sp>
        <p:nvSpPr>
          <p:cNvPr id="165" name="Google Shape;165;p25"/>
          <p:cNvSpPr txBox="1">
            <a:spLocks noGrp="1"/>
          </p:cNvSpPr>
          <p:nvPr>
            <p:ph type="sldNum" sz="quarter" idx="12"/>
          </p:nvPr>
        </p:nvSpPr>
        <p:spPr>
          <a:xfrm>
            <a:off x="8567465" y="6476256"/>
            <a:ext cx="474527" cy="29885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Carme"/>
              <a:buNone/>
            </a:pPr>
            <a:fld id="{00000000-1234-1234-1234-123412341234}" type="slidenum">
              <a:rPr lang="en-US" sz="1400" b="1"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Carme"/>
              </a:rPr>
              <a:pPr marL="0" marR="0" lvl="0" indent="0" algn="r" rtl="0">
                <a:spcBef>
                  <a:spcPts val="0"/>
                </a:spcBef>
                <a:spcAft>
                  <a:spcPts val="0"/>
                </a:spcAft>
                <a:buClr>
                  <a:schemeClr val="lt1"/>
                </a:buClr>
                <a:buSzPts val="1400"/>
                <a:buFont typeface="Carme"/>
                <a:buNone/>
              </a:pPr>
              <a:t>7</a:t>
            </a:fld>
            <a:endParaRPr sz="1400" b="1"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Carme"/>
            </a:endParaRPr>
          </a:p>
        </p:txBody>
      </p:sp>
      <p:pic>
        <p:nvPicPr>
          <p:cNvPr id="6" name="Google Shape;203;p29" descr="CitySeal_whiteoverlay.png"/>
          <p:cNvPicPr preferRelativeResize="0"/>
          <p:nvPr/>
        </p:nvPicPr>
        <p:blipFill rotWithShape="1">
          <a:blip r:embed="rId5" cstate="print">
            <a:alphaModFix/>
          </a:blip>
          <a:srcRect/>
          <a:stretch/>
        </p:blipFill>
        <p:spPr>
          <a:xfrm>
            <a:off x="8366125" y="6459118"/>
            <a:ext cx="357438" cy="357438"/>
          </a:xfrm>
          <a:prstGeom prst="rect">
            <a:avLst/>
          </a:prstGeom>
          <a:noFill/>
          <a:ln>
            <a:noFill/>
          </a:ln>
        </p:spPr>
      </p:pic>
      <p:pic>
        <p:nvPicPr>
          <p:cNvPr id="7" name="Google Shape;204;p29" descr="PBOT_LOGO_2015_PRIMARY_REVERSE.png"/>
          <p:cNvPicPr preferRelativeResize="0"/>
          <p:nvPr/>
        </p:nvPicPr>
        <p:blipFill rotWithShape="1">
          <a:blip r:embed="rId6" cstate="print">
            <a:alphaModFix/>
          </a:blip>
          <a:srcRect/>
          <a:stretch/>
        </p:blipFill>
        <p:spPr>
          <a:xfrm>
            <a:off x="7511786" y="6498446"/>
            <a:ext cx="730821" cy="257676"/>
          </a:xfrm>
          <a:prstGeom prst="rect">
            <a:avLst/>
          </a:prstGeom>
          <a:noFill/>
          <a:ln>
            <a:noFill/>
          </a:ln>
        </p:spPr>
      </p:pic>
      <p:sp>
        <p:nvSpPr>
          <p:cNvPr id="15" name="TextBox 14">
            <a:extLst>
              <a:ext uri="{FF2B5EF4-FFF2-40B4-BE49-F238E27FC236}">
                <a16:creationId xmlns:a16="http://schemas.microsoft.com/office/drawing/2014/main" id="{29986C3F-2105-49C2-97A8-5231DBB08DB3}"/>
              </a:ext>
            </a:extLst>
          </p:cNvPr>
          <p:cNvSpPr txBox="1"/>
          <p:nvPr/>
        </p:nvSpPr>
        <p:spPr>
          <a:xfrm>
            <a:off x="511628" y="286311"/>
            <a:ext cx="8530363" cy="1723549"/>
          </a:xfrm>
          <a:prstGeom prst="rect">
            <a:avLst/>
          </a:prstGeom>
          <a:noFill/>
        </p:spPr>
        <p:txBody>
          <a:bodyPr wrap="square" rtlCol="0">
            <a:spAutoFit/>
          </a:bodyPr>
          <a:lstStyle/>
          <a:p>
            <a:r>
              <a:rPr lang="en-US" sz="4000" b="1" dirty="0">
                <a:solidFill>
                  <a:schemeClr val="tx1">
                    <a:lumMod val="75000"/>
                    <a:lumOff val="25000"/>
                  </a:schemeClr>
                </a:solidFill>
                <a:latin typeface="Futura Std Book" panose="020B0802020204020204" pitchFamily="34" charset="0"/>
                <a:cs typeface="Arial"/>
              </a:rPr>
              <a:t>Public support</a:t>
            </a:r>
          </a:p>
          <a:p>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Using cameras to ticket drivers on High Crash Network streets </a:t>
            </a:r>
          </a:p>
        </p:txBody>
      </p:sp>
      <p:sp>
        <p:nvSpPr>
          <p:cNvPr id="16" name="TextBox 15">
            <a:extLst>
              <a:ext uri="{FF2B5EF4-FFF2-40B4-BE49-F238E27FC236}">
                <a16:creationId xmlns:a16="http://schemas.microsoft.com/office/drawing/2014/main" id="{C1E73160-F575-4D17-B3CA-85DA91C8ED94}"/>
              </a:ext>
            </a:extLst>
          </p:cNvPr>
          <p:cNvSpPr txBox="1"/>
          <p:nvPr/>
        </p:nvSpPr>
        <p:spPr>
          <a:xfrm rot="16200000">
            <a:off x="5955784" y="3905078"/>
            <a:ext cx="4606688" cy="276999"/>
          </a:xfrm>
          <a:prstGeom prst="rect">
            <a:avLst/>
          </a:prstGeom>
          <a:noFill/>
        </p:spPr>
        <p:txBody>
          <a:bodyPr wrap="square" rtlCol="0">
            <a:spAutoFit/>
          </a:bodyPr>
          <a:lstStyle/>
          <a:p>
            <a:r>
              <a:rPr lang="en-US" sz="12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 shown for fixed speed (2018 telephone survey)</a:t>
            </a:r>
          </a:p>
        </p:txBody>
      </p:sp>
    </p:spTree>
    <p:extLst>
      <p:ext uri="{BB962C8B-B14F-4D97-AF65-F5344CB8AC3E}">
        <p14:creationId xmlns:p14="http://schemas.microsoft.com/office/powerpoint/2010/main" val="59333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descr="VZ PowerPoint-01.jpg"/>
          <p:cNvPicPr preferRelativeResize="0"/>
          <p:nvPr/>
        </p:nvPicPr>
        <p:blipFill rotWithShape="1">
          <a:blip r:embed="rId3" cstate="print">
            <a:alphaModFix/>
          </a:blip>
          <a:srcRect/>
          <a:stretch/>
        </p:blipFill>
        <p:spPr>
          <a:xfrm>
            <a:off x="0" y="6400800"/>
            <a:ext cx="9144000" cy="457200"/>
          </a:xfrm>
          <a:prstGeom prst="rect">
            <a:avLst/>
          </a:prstGeom>
          <a:noFill/>
          <a:ln>
            <a:noFill/>
          </a:ln>
        </p:spPr>
      </p:pic>
      <p:sp>
        <p:nvSpPr>
          <p:cNvPr id="165" name="Google Shape;165;p25"/>
          <p:cNvSpPr txBox="1">
            <a:spLocks noGrp="1"/>
          </p:cNvSpPr>
          <p:nvPr>
            <p:ph type="sldNum" sz="quarter" idx="12"/>
          </p:nvPr>
        </p:nvSpPr>
        <p:spPr>
          <a:xfrm>
            <a:off x="8567465" y="6476256"/>
            <a:ext cx="474527" cy="29885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Carme"/>
              <a:buNone/>
            </a:pPr>
            <a:fld id="{00000000-1234-1234-1234-123412341234}" type="slidenum">
              <a:rPr lang="en-US" sz="1400" b="1" i="0" u="none" strike="noStrike" cap="none">
                <a:solidFill>
                  <a:schemeClr val="lt1"/>
                </a:solidFill>
                <a:latin typeface="Carme"/>
                <a:ea typeface="Carme"/>
                <a:cs typeface="Carme"/>
                <a:sym typeface="Carme"/>
              </a:rPr>
              <a:pPr marL="0" marR="0" lvl="0" indent="0" algn="r" rtl="0">
                <a:spcBef>
                  <a:spcPts val="0"/>
                </a:spcBef>
                <a:spcAft>
                  <a:spcPts val="0"/>
                </a:spcAft>
                <a:buClr>
                  <a:schemeClr val="lt1"/>
                </a:buClr>
                <a:buSzPts val="1400"/>
                <a:buFont typeface="Carme"/>
                <a:buNone/>
              </a:pPr>
              <a:t>8</a:t>
            </a:fld>
            <a:endParaRPr sz="1400" b="1" i="0" u="none" strike="noStrike" cap="none">
              <a:solidFill>
                <a:schemeClr val="lt1"/>
              </a:solidFill>
              <a:latin typeface="Carme"/>
              <a:ea typeface="Carme"/>
              <a:cs typeface="Carme"/>
              <a:sym typeface="Carme"/>
            </a:endParaRPr>
          </a:p>
        </p:txBody>
      </p:sp>
      <p:pic>
        <p:nvPicPr>
          <p:cNvPr id="6" name="Google Shape;203;p29" descr="CitySeal_whiteoverlay.png"/>
          <p:cNvPicPr preferRelativeResize="0"/>
          <p:nvPr/>
        </p:nvPicPr>
        <p:blipFill rotWithShape="1">
          <a:blip r:embed="rId4" cstate="print">
            <a:alphaModFix/>
          </a:blip>
          <a:srcRect/>
          <a:stretch/>
        </p:blipFill>
        <p:spPr>
          <a:xfrm>
            <a:off x="8366125" y="6459118"/>
            <a:ext cx="357438" cy="357438"/>
          </a:xfrm>
          <a:prstGeom prst="rect">
            <a:avLst/>
          </a:prstGeom>
          <a:noFill/>
          <a:ln>
            <a:noFill/>
          </a:ln>
        </p:spPr>
      </p:pic>
      <p:pic>
        <p:nvPicPr>
          <p:cNvPr id="7" name="Google Shape;204;p29" descr="PBOT_LOGO_2015_PRIMARY_REVERSE.png"/>
          <p:cNvPicPr preferRelativeResize="0"/>
          <p:nvPr/>
        </p:nvPicPr>
        <p:blipFill rotWithShape="1">
          <a:blip r:embed="rId5" cstate="print">
            <a:alphaModFix/>
          </a:blip>
          <a:srcRect/>
          <a:stretch/>
        </p:blipFill>
        <p:spPr>
          <a:xfrm>
            <a:off x="7511786" y="6498446"/>
            <a:ext cx="730821" cy="257676"/>
          </a:xfrm>
          <a:prstGeom prst="rect">
            <a:avLst/>
          </a:prstGeom>
          <a:noFill/>
          <a:ln>
            <a:noFill/>
          </a:ln>
        </p:spPr>
      </p:pic>
      <p:sp>
        <p:nvSpPr>
          <p:cNvPr id="9" name="Content Placeholder 2">
            <a:extLst>
              <a:ext uri="{FF2B5EF4-FFF2-40B4-BE49-F238E27FC236}">
                <a16:creationId xmlns:a16="http://schemas.microsoft.com/office/drawing/2014/main" id="{6C109F81-6B5B-4C67-9A0D-C1EF4D2CBBAA}"/>
              </a:ext>
            </a:extLst>
          </p:cNvPr>
          <p:cNvSpPr txBox="1">
            <a:spLocks/>
          </p:cNvSpPr>
          <p:nvPr/>
        </p:nvSpPr>
        <p:spPr>
          <a:xfrm>
            <a:off x="484246" y="1582875"/>
            <a:ext cx="8192078" cy="472648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spcBef>
                <a:spcPts val="0"/>
              </a:spcBef>
              <a:buFont typeface="Arial"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Release the Request for Proposals </a:t>
            </a:r>
          </a:p>
          <a:p>
            <a:pPr marL="457200" indent="-457200" algn="l">
              <a:spcBef>
                <a:spcPts val="0"/>
              </a:spcBef>
              <a:spcAft>
                <a:spcPts val="1800"/>
              </a:spcAft>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July – August 2019</a:t>
            </a:r>
          </a:p>
          <a:p>
            <a:pPr marL="457200" indent="-457200" algn="l">
              <a:spcBef>
                <a:spcPts val="0"/>
              </a:spcBef>
              <a:buFont typeface="Arial"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Review of proposals </a:t>
            </a:r>
          </a:p>
          <a:p>
            <a:pPr marL="457200" indent="-457200" algn="l">
              <a:spcBef>
                <a:spcPts val="0"/>
              </a:spcBef>
              <a:spcAft>
                <a:spcPts val="1800"/>
              </a:spcAft>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September – October 2019</a:t>
            </a:r>
          </a:p>
          <a:p>
            <a:pPr marL="457200" indent="-457200" algn="l">
              <a:spcBef>
                <a:spcPts val="0"/>
              </a:spcBef>
              <a:buFont typeface="Arial"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Contract negotiations </a:t>
            </a:r>
          </a:p>
          <a:p>
            <a:pPr marL="457200" indent="-457200" algn="l">
              <a:spcBef>
                <a:spcPts val="0"/>
              </a:spcBef>
              <a:spcAft>
                <a:spcPts val="1800"/>
              </a:spcAft>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Nov 2019 – Jan 2020</a:t>
            </a:r>
          </a:p>
          <a:p>
            <a:pPr marL="457200" indent="-457200" algn="l">
              <a:spcBef>
                <a:spcPts val="0"/>
              </a:spcBef>
              <a:buFont typeface="Arial" pitchFamily="34" charset="0"/>
              <a:buChar char="•"/>
            </a:pPr>
            <a:r>
              <a:rPr lang="en-US" sz="2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Some camera replacement and new locations </a:t>
            </a:r>
          </a:p>
          <a:p>
            <a:pPr marL="457200" indent="-457200" algn="l">
              <a:spcBef>
                <a:spcPts val="0"/>
              </a:spcBef>
            </a:pPr>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Spring / Summer 2020</a:t>
            </a:r>
          </a:p>
        </p:txBody>
      </p:sp>
      <p:sp>
        <p:nvSpPr>
          <p:cNvPr id="11" name="TextBox 10">
            <a:extLst>
              <a:ext uri="{FF2B5EF4-FFF2-40B4-BE49-F238E27FC236}">
                <a16:creationId xmlns:a16="http://schemas.microsoft.com/office/drawing/2014/main" id="{D39B9A6A-58CB-4778-A26F-5EC9BB5D7274}"/>
              </a:ext>
            </a:extLst>
          </p:cNvPr>
          <p:cNvSpPr txBox="1"/>
          <p:nvPr/>
        </p:nvSpPr>
        <p:spPr>
          <a:xfrm>
            <a:off x="375387" y="402457"/>
            <a:ext cx="8192078" cy="707886"/>
          </a:xfrm>
          <a:prstGeom prst="rect">
            <a:avLst/>
          </a:prstGeom>
          <a:noFill/>
        </p:spPr>
        <p:txBody>
          <a:bodyPr wrap="square" rtlCol="0">
            <a:spAutoFit/>
          </a:bodyPr>
          <a:lstStyle/>
          <a:p>
            <a:r>
              <a:rPr lang="en-US" sz="4000" b="1" dirty="0">
                <a:solidFill>
                  <a:schemeClr val="tx1">
                    <a:lumMod val="75000"/>
                    <a:lumOff val="25000"/>
                  </a:schemeClr>
                </a:solidFill>
                <a:latin typeface="Futura Std Bold"/>
                <a:ea typeface="Open Sans" panose="020B0606030504020204" pitchFamily="34" charset="0"/>
                <a:cs typeface="Open Sans" panose="020B0606030504020204" pitchFamily="34" charset="0"/>
              </a:rPr>
              <a:t>Next steps </a:t>
            </a:r>
          </a:p>
        </p:txBody>
      </p:sp>
      <p:sp>
        <p:nvSpPr>
          <p:cNvPr id="8" name="Rectangle 7"/>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56921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Z PowerPoint-0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400800"/>
            <a:ext cx="9144000" cy="457200"/>
          </a:xfrm>
          <a:prstGeom prst="rect">
            <a:avLst/>
          </a:prstGeom>
        </p:spPr>
      </p:pic>
      <p:sp>
        <p:nvSpPr>
          <p:cNvPr id="5" name="Slide Number Placeholder 4"/>
          <p:cNvSpPr>
            <a:spLocks noGrp="1"/>
          </p:cNvSpPr>
          <p:nvPr>
            <p:ph type="sldNum" sz="quarter" idx="12"/>
          </p:nvPr>
        </p:nvSpPr>
        <p:spPr>
          <a:xfrm>
            <a:off x="8567465" y="6476256"/>
            <a:ext cx="474527" cy="298856"/>
          </a:xfrm>
        </p:spPr>
        <p:txBody>
          <a:bodyPr/>
          <a:lstStyle/>
          <a:p>
            <a:fld id="{6B45B26A-F7B8-0545-A5B9-B7130D5C4670}" type="slidenum">
              <a:rPr lang="en-US" sz="1400" smtClean="0">
                <a:solidFill>
                  <a:schemeClr val="bg1"/>
                </a:solidFill>
                <a:latin typeface="Futura Std Bold"/>
                <a:cs typeface="Futura Std Bold"/>
              </a:rPr>
              <a:pPr/>
              <a:t>9</a:t>
            </a:fld>
            <a:endParaRPr lang="en-US" sz="1400" dirty="0">
              <a:solidFill>
                <a:schemeClr val="bg1"/>
              </a:solidFill>
              <a:latin typeface="Futura Std Bold"/>
              <a:cs typeface="Futura Std Bold"/>
            </a:endParaRPr>
          </a:p>
        </p:txBody>
      </p:sp>
      <p:sp>
        <p:nvSpPr>
          <p:cNvPr id="5122" name="AutoShape 2" descr="data:image/png;base64,%20iVBORw0KGgoAAAANSUhEUgAAASwAAAEsCAYAAAB5fY51AAAAAXNSR0IArs4c6QAAAARnQU1BAACxjwv8YQUAAAAJcEhZcwAADsMAAA7DAcdvqGQAAMg0SURBVHhe7F0HgBXF+Z+ZLa9db3CUo1dBURABUcHeS1RMrDG2GLvRNJOo6TFGjSb28lcTo2ILKBZUEAWliYL03uHuuP7e2zrz/77Zfccd3MH1d8D76fL2dmZnvvnmm998Mzs7S0kKBy2EEAx+sI4VOPAcweFwKKX4u0/A/QERLysgi9/s7rqkh6CkUOxY0tVZPq07da0CSLILJzQTMsiCXHL92xqEgP8pEVVwugskqIY/dxJGd7CiMTu0ASdtdwXbQYW1Ve1x4hbaa9BOkC/m3dk4QD4smwoHlg//FnCfC6dYNjyHbFM4mJAirIMEfuNNHAi+vwYL94QhQo5dsiGf7fymgG9dnketily3fHMOMcoyBXcyCedZIlqWQRlLE0yNENcKi3hFEG7XvYMiYWiUEg3T3BcEEQ7Et4C44JdYQhCL6BGTBdJihDsxYds1IpRZrah6OeRVSQMZlTSnRzkN5uxiOX1LRI/DS7TC4aVwbymUrUYm2gigbAmyRqAeUgR2ECBFWAco6hAUotHGCPFUCMi1l0zpwjd/1UXsXJ3PKjfnCTua77puPqFKBmNKGicikxGaBqSSTokbEdwNEcEDcL9OXJtRIAAGFED9LCUD+Dk2hwUSAgPB7RYe/4PicDxRFBdksqE8JmVqXFAlCnFrII9qCK2GKNXg3VURxkqJFiyhGd1LaddhJYE+Y3aSoefuAPmQzGw/6Xpoqs5S6LxIVF4KnRx+Y5PYBzkFxdo5GdbKj7LY9nkZbrwml2hpPYmm9xCCFwkrVkSsmh7UrOmqOLFMncQJccHZgfEe5y60YAVIA/wfpsLhOSgCD/jby0C2cnm9rYA51DIfJEsF8JXwRqv4S7ktc2PEhREknCkw+mMKjGlDxGLBGhLM2EFDmVuoFt4MCW3ktrlZcYwtbiBYqnQZVuX0P6UyMuT0StBZg0PMpug1hc6DtrO8FNoNdTwDPORQD8DIhpm6+PZlrWbXtqCe1i2HRLr2J7ZxGKnePlxUbR3Ca3b2Va3qbJUbQEjcJyPNO4CcJDERhpwk53y8/4EVkEBk28UbIBT+hqvtaiuQhUcWkhDlL1yBg/nXvexRHgb/QKjjkZsLhAakJgkNiMylOrH1jGqW3mU9yeiygqb3XOKGspepTnyVVb6iOJLXw9iSNd7uOXaSBXrE+S7UL86BeQVOkVanRrsaYQotg09QiTkYbESyYSWADUwUb+7DV08baW+ZO1oUrzqSVG0bIIzqAs4dGNkplCoapaoGNKNQ8JZgxIcNUdICUg+SEDLTAVn/shQwSPXKBEAa84iOUQ5Ezh3CXUsAkXHBgaaZKmggo5xkdV+j5A9YRLsfNU8rGrWQFo1eA7o1ZRo+ZEewu13sdx4whY7FAWmwByPqkBQOTeoRFALCi8w5jx8l1s4+WpQsP0LUFPeBYV4G3BIB1yLMqBLAm11ozXIuCFKDdOBG+SvZyktJVroXcIDDKxOqzQOWC4qOpZcA/ciyq6AHdCHBy7SJ4DEi3BqIW0NCWRtZweAlbNApC7RxP57PKFvr3bkb2Dn4pyny6gTYXdspdDh8kpJ1AI2h3jIDLkTE+frFwWLxlOFOybqhVFj9gIiKYDDYnXCrS4iYzIFhnsuhMVKgKhjiId9Bil46Mm2Pt+TfhxCg1B6xJAhG+l/ANziE5C5RYBSsKgqJc41QNVAMQ+NtQjibGVPXKF2GLKdDzlmqHX3FcqiTcnm/jzqdSoq8koRDzpg7A3zDR5KqZ/TgAeTY035dJDbM6eUQdwiM3I6gZvQIYVQMCosoE65DbOjwOdPhwHkoIDnpT0B6kOaBOsTrCKCSPAKTc3ZIaTBWdghzTaIShygqI3ESISKct5YGMxcDq33DnOh3rNvIjepJN29iGQNL/KQkEnWISJFXxyFl4B0ENHA07Lpkhefi25fDsUVT03Vd607Cece4FdtOFiUrxuvx4nzGLWLRAOEKHFTDRgHeEzY9ISeeMZ0UWg5gLhwzwo83Egd9M+YYRCMW8JpOzEBOJcntN4dldvsEFP6ltat0fXjYWTX02GuiUH/gBNevS/zFv1NoP6SMvgPgGzaO2XAoIYds4t57Gbn+yh7usv+ebK397FxRvHIcNavycXhHtTDEDnDPg0KOEkqKoNofUt9IYkBB8Bej3KLCNMAVcwkPZFXQ3H7z1b7HTVGHHv8B7Zm+kdJRcr0X1C8yXmKoKOs3hfZBqhG0E3ySomTyZEonTaqdRIduOcOa/eREvvR/54nipWOEbRYQpkaoogexNuA+fKInAdH9x3qpeuoooP8KQ3F0lUDxsjYIY9CLYLW4jkW4Uw31VaEUDJ3HBp34rnbiLz5mlBb7t2P9pSbp2xGphtDGqCUqNPw6BmstfnukM/fZCaJ07WjhWIMJU3rpwswUwiUudNDemijZTiRHpTyq5EPWB1QEVCfUpDdpz2BUrigKDBq1agjYwqi6kmV2X8BGXz9TG3XJXIiJrx1hLUL9eXUI11JeVxsh1SjaCD5RSdOWFwC8ckuu+f79h9MdS0a4jI6hRvU4zarqobpxYhCcONeBqHCNFPIUNIhUfXRaYA0RihP2UEUcBu4wXAxSG9wonVhaRgkJZ88hjvEVLTzs68BJv1jCCoZu92+ttQ1EXftIoflINZBWYk+iwiGBeP9XOU7Fll7cjo8X0bILaNn64zWnkjhEI44SRm+KE+6C8rmc7U3hwILnA0NHg68vCc5U16Aaj8u6dXP7LWCZRf9jrvGJmpa9gX7v6dp3Gxvq1FJoHlKE1QqAASLhoA7RAAWZeV9AdBnV3176vyucdXMu1mq293FwEKGlCaKoLtwAAwzO4IaU3g8SSM+LAHnhk0bhMsWOwgDQJq6esVPpM+Zt1vf459VI/2V0xGkxWf917CVFXM1HquG0AH5PycDgEu+iUbHojbHGklev5Wu/PI0IO5uowQBhKhAUTtvK93ZTuj6oISe7sK5x+orhAlXixA0qRDUrHPapetjZL6sn3Dm91tt6/XWFXHwxklZqfqsZSDWiZsD3qNCll0aGROVM//0Z9rL3zhWV28fAUK+3Rp1MlwuwXJzv8EZ8qQn0QwdQ6cBbUN3+JL2qUGILVgPEtYkEQl+rA06eol/w2BSwIfkO4542lcK+kWpITUADRBV03v3FGCCq44WiniSMmqMjJBoyHUocJQg2C3YLZJYiqkMXcp6LMc8Vd00WgFFjnGgODWQupIo6g/Q6Zmbwwie+Apuq9OLvHi7CtdRQsRGkGtQ+4BtR3Qn1sPnKD4tE9faxYJDfJzuXnBoAD9+iQeKyIJAZ9q+u51alkAICLEdQ5oIRgc/tKJobw/cXiZ3Z+3MeyJjMWWBG5EdPb2Qsv1pG38PmUqiPFGE1gjo9HoJue/qcQG7RyJPFmk+u5yWrz8L3z2wtA3tR3P0OzEsoKW2m0CgkcYGHLpexcKZZFQzcLUKye81Rh579z9jWBe9nRS6rxnmtxB0p0tobKW+gAQBZKWTyZJxUxyGgEOtnjMoxy/7tfvnUc27xqjOEHuaWnoFP/fDtf5xZT5FVCvsG2AfYCU7Gq7iToq3ncKGGOS/bONae9fATgerS14zCHRMhpurbHa6zT6yaT8FHqpnVARgIEjjYi/f0j3/92lBz4UtXu5sXnU1UtRcjNIRdHpqd7P/gH4yXQgrNhTc5L1kJ7YhwKgzhOtuU/P4fqodd/LI+4ZYvZTx//hRPweIOeY8r1eAA3vDvPrCH++WkOheim/nEaae7lZvOoYQfG3Jq8k2iEJdo0rpEalV6Cm0EgU+TwZRw5XxI5SQqgpVMC38pgunT6MX/nhLu1nejjOcR1yFPWod0o/OICpTgGwH8HbRfnHSYS5xz+Y4Vl4ft8r4WUJitpkEHiLuJpBZ9ptA+ELhyHshLdWOKBg68oWWWkOzeL1I1MjV0zi1f0y4T5WfN0GYPZdI6ZBsfTj+hmfh/UjHvpSxr3Zdj3fLVvyTbvxmnqRqxlYiL3V/qyV8KHQIwNoEPccA0VddQVKeGWHlDv1Zyix4xi8Z9kH7crWVeLHkckk8SD0nC8j2rhIvNjfVfDiEz/najs+6z6wRTAkSLcLkwHdxwsIlDUkcpJA/IW+htySeKZo0Kf5o0p99b6ll/fjAw4ISv97RfedMhgkOuMUJlJzbSk72T9d+rrrc2zL2CxMuPYnoozDkYC85QAVKT6ikkE4mJedyp33VMk6mBZcrgM17RL3r8MehJEyvlFbDl2v3WDnYcMg3S65VwqYK3mZ6xfsZg9807fkSs2NnCiQ/SqGA21X26AgcrhRQ6AeSkPPScqrAZfltS6OlrgaA+UIdd9IJ+9u8Xyjh7dMIHMw6Jhum70HLMz/n2iPnaPceKkhWXiMptl2nCCNgE96XSXcKd1EvKKXQ64BCRMgW/sQhWGqMWCwgWzn1T5A16xT7x159lFQ3Dua1DAgd94/TJCriKcvHPi9PiWdq5onTtzeGKFWPjLIvgbkbYOTEh8PlyCil0YuAkheLiKz4hWk1iWpflrNex/wxUb3yVXvthBdq4H/GgxUH99AvICssnJycB2XGl4vdi3exH1LK1Y6NqgcsZ41S4Ck2RVQoHBHBWy1Fg7MejNNtVYruGuMum/skUykPx+a92T4wkEr8HIw7ags2YMUOdOHGit7/2xs9Hxl694S8iXjkafOt0wjQ5kYkGkEIKByJwNwhv51qL0nhVjHYb+hqNpN0f/tFHm5GwcPrDj3pQ4aAjLL93wfcAXS5EuvH6tee5K6ffBBdHKbi8Ra4sZlDw1MR6swBa8/4H+E9RJfC9EmlGTVUnpgJ1hPfhdLL8WyaZqo8mAhXFKXNBhQpxHSSv1WqPw+8q1wd/Unjl36MpwjpAABWVWJsi+Jy/d7eWz7jQ3bXhh2Gz+EiDBIlLoUfCypTeVQp7IvEYHdhjt7HL1rHbTqTu8JPvdTXIuXfANY936rYVj5nkJdzQEPdB9++FhuZdQ383cROeemcAeRViy3/8u1IAC+ZMcNAUvtKqLWY53R8N/mTWi2D3DmgMq6ZWgwcbDhojSIzbkaxqXri4q+IaN7qlq6+JWKXdoyzLJUBXOFclI6eAFFBr1LvJwLsEusQBB56COqW7CocMkjE4/AP/w49ANxUnesGZhfRwO2jkpzqAcEwNXFoKyWAkSUnyb0lfECFBcpili1ljEhAVuxZJjNJhwBOZb236h2LHI+sNDdl1mGDadySS/2Tkznn/8sKkumr1czDioKjwhGclz2c91dVc/tZD7o6l56jEjjh6hkMcR0Hbx/AUUFHIGxTIBdkBKAN5QfbYLlAQUIYLHbVwgTJw4Q/8MhXIA5f6CIeqwTgLZUc5YzWUOzGqajEazjdpRqEFw5M4pGIjdSHJyArBxkWJTpgaFLHyAK/cphPHCBOqhiDfNGFUpgkzGoKYGgzTITsHaA2hwK/CqKICtcFgHvL31yShOyfThyJgJodMJyTrjRGX2YYq1NAaltH1j6Fb5/yfDEM1HwJPCQ/4RgwVhfsHeZPrMx4eYcx96h9urHyUUAIhMHZsdIe0VwWkAf8zDi4SkhSjnMOZTZhrQ3uHg7gEaAF4K0BMNT1Ogxk7RThnG4vkb2GRnC0ikLad6pGdQg/vYq6oUGPVVSZ3om5VsRGuWGdV1RRzEcwRWd0HCSAekVgQlANH3XMaiNCK6E6aVVFBqtSYonQZqoXD/QO2ItKoqma4gUgms2M5wogWUrO6K4/v6kaqinuIaHF3YVYXak40rHLgROBQKAzwlUq4GgC5NSQy9OwgAN+oQqY8+DxpKBWQEZTUMZnQIuuVrO53Bn4y8120/UOFrBAHNGFBRcnXEuCXmq9cfba76cufEyuKTwI16JG9Dv4QGzZ4Qwb0nqDYYN8MnCLmmkQBklLRSQJiitGIQ0IZm2koaz1RwxuIom0C4tpK48Z2zuNlSnp+VOQPMPT8gXHSo79Buo43Qc8W3G2jvmVGbQisR6gsFU51snpRkMSXBqxNK0N01/IQrdkS4sCcQgt3FareDeL0JGZNH2JU9hWxsqIwj+oEiczlMOiHUwUOIDO5+4GQg9cDnsCwLAxfwOfgASv6GiW7592BYy79iI66IYa2j3GgXqS9H+w4IBuzX0lQR+AvCBEynjnje6JkzY91YY23oZPlTDlkJtexRYLjhCQFHhP0tMIBfwPICZ0qRSGmgAaspe2gir4F4m2FMddWRtVNPCN3Ky0YupP1GLXTPvL7JWFKy6Cblu+nNQeJBuNjX/qubVAtaVyQj1ZDSHZk9Sd57uoZXe2d33Ul5Vu7E9fuQRS9B/B0d2LFe3I7XhhmJhWuS2wQjaMHhgTmzbVhQgeUXdSSlZxgV79jmYV/D94y+9+gQ/SsZDkOFbJCHHANuk4DgY5TpNmTf3yus3r6z8IiNjwmQlCpClDWwb8djOdJSSVA+/PmulXKiIXDIyIqYHhUDiO9EqKFt9DCIcuAmJbrg89bIboftg6IqcpPZi/4+k0cCdRtEPUaRwvJp27aiLp/75kvMEzjeUBaYatsRx+2/O3B9uoPh4qStUPAAysSRORDUjAaFdk6IfheC3Ew6cTn5mWKngplQp0Qso7hX8YdKpi6mEQKnq6dYD8EyQrRaSurMUBFIRkJsfr9dHvrivOczx78a1AhhXHcvRi3AoVBgRfzYAVQE05q45wNBYaSH+w0XcJtizI1TjO7ryP5A+crRWNma0deOp9m5K9pyKh9PSaIHcPl0RkbQB2CQ3kT525jsoLb3ctd8NJIZ+2n4/mmBWNITWl/Idw0oagqVQIquJ6YKBI7Ulen7NwkWckJdlMVanAlSy94MHTbV8/KML8NHGpkhTigCEvMmKHSiRMdUV6eZcz+6yQ+/8UHoZGmc6ZCxcGQ6CBeDOpNLOOiVxgkuBajdg3RFEHMQG6VkjdwPul2+Me8YNAsq3jV8szY2ijJH8rJhPvwDX7cKjVBTmjg8jgYjN0nsrpHoryUzLxPEfEy7LwCTpexA8m2b491tnx9iti1dqxmlefIWXolBEcQbQcfT8KVzvHRB6gcnHwjimMwoYXXK9nd7g7cOOstrDOsSyyjF/PQwwHTwBNkxTnPN54+44d8y4K7lUBavouNGE0OqtmPetAAelmfpChjrkEDIg5OlULiWlY1y+v7hQhmzaSOuYCoyiZ76AUV6SMvrQRj9j6FXmfIkDhPAK/5pwcF6pYvUd66ZYS/VbLkvXRjySvZonJXd5HZ5SgaK50gytYfFzJ35eJ8l8VC4M4EPM8Vec8j+Q4HzlnhDreUOwQ8q7Uks+dPw2N+MD0xwX6w1V1z0ekbuW+MWFHAVVX5xr/OuZaXr78hwqxeURGGykMbO4jICkuEO01CqcBowXc0iA79foxlxWkwfTGhynzQxTei77iVwbMfXMkYK/HvrAXoLNHYDslhQ8Jm8BztBn/rAlywHOfDe/o7qz8bIuz44eB8jiJm9VEhtzrNxcl6fNrIdKwJgUsl8HmGf2u7Yo8J9mU0u/BPwZ/83xuMDTT9Mh10nU1z0akbeqJH8SsrI/7MWdfz7Utuiqh2ryjN4MTBp+wHB1lJ5sVRG06gC5dqcGrhJhKquo24zjqWXriIDThhVuDMv8yGQu/wb5MA/SBBoR6wdR3SBt0Q6ugHDaoegSF5WR//fpxYOu0EXlNyJChvAAwPuwUoVy0XiINptfpsz44R56wwfYpLF5iymKR3eSpy+9zHZViKrGrRqRu7b2hygt1cN+8Sd/bjf4wEWH6UpnPiWlB/OGd64AOsUA5rwSLxhRToZE2TcKeGhHNWs4EnTWOn3D05mNFnhRfbA+gmMd+SIqlmojHdcS76OO/ceoGzYfbZvHLr4eBfRZgaCgJdeCQHrNIe3haSFaTKmWMqQgmuIOkF/4jc/tWTMsxvA6k69tBpGzwaFVSSC+PADPuzR85zZjzwuKIF0hyi4NNA2bb9qAcs5NM+HP5hK3AshVg1hCghg3YdMl3rPfYlZdxdn7KsrDLQBZY1cSBSJNVG8AkBD5fcdx+l99/PRVlZpvPdy2Od1TN+yDd+dRblVhrHN4nUEC5Shkpw22xyfjdZGYpQw+toZuE94Vu+eFWGgWxQz3sNaQ9ldMpGDxUlX7eB35D1+vUXOcvf+ytjSiFnqmzkB8OclSCKC82EqnYNC1CHxLXsctZ77Jtw/XWh6iuDY04qYUWXxGVcv5fFc0SKrNoWoF9QqZx6qCUIsX59UMz7S64p7IE0XnER37n8/JBZ3M3iCrHVdEkyMHzHl5pabIveBDuk4VoECHG9mlN0u372H6ezonHxe++9l90P5OlHTcFHp2v4CaNBI4o/dcZlonT1z4IiPjxO8PEz2smBS1ZYAEoVucxA4zGKk+lRPXcLC6RPJ1ro49Do739NRl6/qrbR+HMXCGxQ/mkK7YSG9I3XxMw/94uvmDGCWjUnCNc+Ixzb2s9xBTFpEHwz3ETPgejNa0u1E+y4jk7RlytZPe7bee5NU4ugk0rIkarzvdFpGv+exmK8+sNznLVf/CzCq8dHacQbBh7QZIXLLwTRqA1dOSGOFt7JOF/I8gd8Qg6/6IPgmGuW+VFRF+hRydOU0SYHiToA/dd6OXzbwl7OJw+dZW1dcDJxndHUtbvjV5otoeLQHuoXRupNaFM4tS49K/k0UFnMMrs+Hrr1q6dkWIqs9olOQwB1CItasx4e4cx+6h8aj4+3cdcTubvigbmCXc5RgOkh2UIZBeVWDHrldazomGmB8x97imUXrpfxvPJjGXF+KjUU6CSAekHiwrqpnTeEa13NFy+8lm/79hxuRIcQNZCGARSnwiDmvjpWaQ8QARf/CkVfStIKHk89DWw6GlVsRwIrKlFJ/IvHupmfP/GKa1WPYxRGTlQ9YN8NlMYpF3+CDRoVjGiRUqXLsMn6eQ/+ixUetlTGaaBBpND54JNJwuuSO1bENy3sT2b+/Wq+cfa13KjKp8FMqHJ8KISeVq2XXAtpD4n9rLTwWppeeF/41i/+LcPADiDdVEe1HySdCKQh3HefJE7cKTT+3dQH3fiuo8EqNNx14YAkK6AdgdsxAzQeVRQnxljv8f/VB591SSCnz89o16ErsNw+WSFbN/peXAqdA1g/PlHJOUisv2DPo9bXZBzxF63vCecoA097UdiGG3Krva8wMcXBB0TyXjhwzgoNQ74bqEXW4wr20C2fv47hmF6KrJqGpHtYta/cgGdlL//oenvr1z+Fyo7gKyiIA23eyjNMKoJAVBYOZ9O7LCLBnGfVotGz9LP/tBIMc69XZ/A3hQMHe9Yd/m1+8PuBzuavxtPKrVeJWNn4IDGpoWbgazbSs2LCVeR+ViywimR1+1V47N3v01HnHnL7WbUWSSWDRM9SKkRG2vPn/JAXr72bmbt6OFoah34M3eoDhqykuw9Gx1ybBWBUECeBbTSU+YmSXvh24Lp334Ny4gZ4RLz+ukIuvjg1/DsI4JMNVKXnHcHfqvHcBSeK8nXfA2/rlIAb7WvhGlWcipfrcdgSltn1H8FbvnwB7znQyCohLyJZMieNEPzC45CIx1+95nKxed4dYWPnkVE106Gug7tPHjBAsoLCwEhATm1YxLE3KD2OepWc+/iLoa691sk43upqHFakXP+DDAlbhrqVBsB3rO1iffyby53VM64iijZIJVx3qfYdSy94InSATrCjvHVlxYf26FH4f3YYkkJYfmXhIexlH4223vzxIxESGxNlaQLdZlBEUuRqCTzPigniWJTYsbjSZeB8ZejFv9FOuuMLrGBAiqgOEci6njmTyi2QwMatlZ8Md967+5/EihcQLe2hyF0LnvbjHVBzVlgW+KFQNiaK/6XRgptsMmFCUuZdO5wYZOE9RoJTkRd74LD/CLNmokKJ5uJuoVCZftROD0EYbqJEI241i5JgqTLotCccy/hn2hUvl8pg2YGmiOpQQm3j9kDjnz7YI6hwHUy7lB73y3IIP9DIKvHdBM1e/NZId/a/bqV9T/pd8PR75LutWF5AhxFXUggLC7jznyekpavB3/Ed3/1IUZRM/MjpgfKFG9+r4io3FZ1xEg/kfa72PPIpK+/Ij9NPvn2njOMZ7gHj8qfQdkjUPWLP+u/oBt4agKySrPDc/t/PT7TWfHS/KN80Qu01+iVR0O/B0Hn/XF83TkegQwkCCoe9i9i+/ZtIelb3c0XxikvBS8nAl+ogsMPJsyXwngISqrpxxWVa1NSyX2Hdjvijfsn/vYlkhWVMlPNAMcwU2hZ16n4vmz4QbAIElEtuQFZJRPFXrjndXjP9LiW2azxVtDR3x/JLaPGa8yFOFsbBuPLGDkCHZQSFwsqTlZX12SPjxa51N6tOtAsoAK4wCOz8hIVkJb1A7gibBbbRQOZ/6Kgrfxe67OUPoeIMKGNqviqFWqAdoN37tn9AAMkKGqs8Rbmtd+85XmxfeHvAKD2D43d1Q5lW2K3MdSu2XRl//dqz5U0ewXVIGTvSw5JeB1/18VBevOoH4YoVY+1ANkeioqTz78WOdid/HfklrE1qn7HPhu5adHPwpJ+v9I1S9khYRoyQQgoItIcDyiZ2E49Kvpl8hLPsfw+w2K7TTIcTrgRcapt6TMslYatkhFj/xRV8zZzhaPcQv0NIq0OIAguClYaNOvbwqL+IaNktCnGDB8okO0jP8VPpEauYxUKFi9SjLv+bfspvXsWQ3VFSRJXCgQ1on7UfJkayin9030s8VjmUKoqC+4vgXvMyHs7fwhjDIUqMBjP/F77rmyvhPu/r635bx/P2QLuTRd0CGK9c/SNiVJ+piziQlep2drLCyXWsHBCSRUg1i2cPncIGnf5L/ZTL3/bXoMijPSsohRQ6AgmywnP7vV8fF5/+uyc9slIVQeH/Og/E8NyhGle4HRbR0uPNN39yk3j9Yj0R7P+2C9qVMEAJchiIv+bGzw/jm+ddIez4YIcGMLRDvLuWQuB2MKB77EmIHSOxcNGrpO9xDwXPf+RTSvvgfFVqYj2FgwK+LddOsDsr3/sVMyuPkZ6V/GoTYg8zh65cMBWaCC10V8+4wS4YNxLSwY035buWfqw2R4d4ONWfP58rPn3kxyJednSAERgHonvZeb0ruWxBCBjEuxSG7lGuRd5QT7rjz+Fz//YZVIgNFYK9UWpiPYUDGmDHFHc2xVP8237njoli28LbdKPsNM6hCeAwECmpAecCr3HwvBRFY2q8ZIizeubVxod/7u0HtxvazcvxWRvZNmi+et1pztJ3/qME0yIcyg7XUAudFjgMVLjDXCJqWCj7/eBd394OhdmGFQzBUKwUWaVw4APbqH+q2LOfOsKe86+HNatiPO6mKifY8YXtfQBYDv6HJoEbERJhqwUDbwreMP0laB8WthXAHm5Z69HuXo711OlD3eKlPyVUCbvoV4H30rnJSnGZY+ASdpdlFb0Suuvbn/hkJSsvRVYpHAxAe/ZtmYolU4Y4sx99TsTKxtlyq8wATrDvk6wQ0Iy9lqworu5EdW4ZP3Le/Mlp8lo7cUu7JJpQRjQa7eHo4e+R0jXHET0CXIUl7JxLGGon2J04+Lm6peT2+XPw9Ht+D+Uo9ckqtcNCCgcF/PbpTbB/+odjjPd/9byIVwyhTIUGoIrE08CmQA4XOVdsPZOoZWvHWhvnXwjp98T04VfuG+ZHbRO0OWH5AkovhP37glNJ8crvB3Q5ObebkTsZ5AQ7UBEOAznTXJbd52/Boy55jg08c4tfntTkegoHBcCed5PV5OtOdb5+43fUqBxJmKbhBLv38Lt5kO0aHBRNhbuNypPMZ8+4TF5vh9FImxJWgk2xcZuLXjlMVGw5K2iV9TNoWFCOrN352rycYAeolOOEWzXL6vFc4ISfP0XH3rhBRpDFSQ0DUziwgW0TDmzv0pbt1246xd644HbdKj8Jhz5C7u6LbkULPSLu0hgJCJUbPZwdK883v3ruCLyMXJDghbZAm3tYAKkYPv+VK4XrjnckHeD312VY5wMoVCU2frG1hkSy3w/d8sU9bPjpmxMVnCKrFA4SJFogsz59+Bh78+e/0oxdZ1hyBbvueuusWu5QINlB0jj3BeTlDHFXfnCjWPRC1u7gtkGbEZbfuIXcM2fttLHu1kXnhXl1ga2k4aKz/U7gJQMwzoNaAnK1LUIV7YPQnd/+FMqQmLOC0xRZpXDgw7dnZCMmVkwb6ix49gkRLZtgNfFpYJMBoyiHBommKBlizWffNyrKR8GoJYDtCPnBj9UqtBlhJRo3bvBlvv/H24ii9DS9uerONw4EoANFKWMhcGRFdtGrypl/+gNjFOespNApskrhYADaM9iyfMdVzHrsKGPKz14SsfJh+KqZUOTrNm1DVgCcpobBH3ewyVMWAXK81Xzqgh5+cJugTQgrwZ6c85CVNvg0t2T9BJA97BANvas2I8U2AegSJ9mBq2jYKiXRSO+p2qAJTwaO+v63fozU08AUDgokyArP42/cfLI579kHRLxiRGKCHXttGbENge0d0xZakPHtS08hoeCJIEcaOgAJnmgN2opMZAO3XruuN18361oieD4IKAM6GwTDdwM5JU6cxIKF3yg9Rz+unfHAHBmWGNamkMIBDLDjxPyrR1avXnua2DD7DtUsPwE8HznBjtdbPMHeFIAHF2JWkFdsnhR//Scj/autRqsJK9HIgT5DomrHWF6y6nSih+WOOp1tzZV8IgjyutyFf5UN6shL/xb83p0zQf7U6zYpHHTAtml9eP+xfPP8u3Vz15m2C+bvT7C3J1nJtIVLDZZGROXWiWLrAvSygti+UCY/WovQFh6WLLgz9WejObcmacRWIFVQTSf0VEBhKjehk1G2sb7H/Z9+6m//673IfG9tb5RCCgcy6hCCYi16a7jz7euPsPiuk7yngW04wb4fAClQwXQ3xKsV4TonOx/ed3oiCGRsMVm2irBQOdjQ4VdzV380kexccpqrZxCgK6Vd3c0WAD8YoXJLcZRgDQnnTA1d9p8/QwGwDCDnfalhYAoHPMCW5SgBDiEWvDDcnf4bnGA/ghMFly606QR7k8BtZilphBjlx1jfvPk9kA93c2jVJpctJiyvofve1Ue/O5kLNiEITgrHTfnkovbOAxzSg0RMhREf1cJTImN++A9QGn7YVMrZGgWmkEJnALTH3XNW79wxMT7z4Ud5vHJY7Qr2Vg7FWgLkAZepPCAMhTjRo5wvnzzHD5Ly+qfNQmsLAfkKzV7xwbnCrDrapkF8VOgHdRYAGSlMRHgNNYP5n7OeI1+mx966AoeBEJh65SaFAx7oPABkw7Nxgn3NjJ9pRsWxlILhN7afVUcBRjEueHiCi77ON69dzktXwRDMD2nB0LBFhOUrCP/h9uLXxoqqbeMiJBZ2WADGWJ1not2fR6PEsViUBErVHiOeCfzg/z7zQu+TZfDOU0jhwITf6HFeSI9PvvUke8uCO3Wz/HRcCyXXWWGfnMTpGcpxd1JdaEyE3J2rjnPn/2c0yuq3vY4hrATEjBeCfNHkKyGZItPBvJHJOtFwEJQihCuEFYspA095wsof+BH4zXG4WLs+JYUUDlT4ZCVP4cjiaz+5VzPLTrXc2gn21o6gWg+UENqhgyMv4WQ4m+ddFf/PZYVeYPPR7AKhkpAdsdFb+VmDnQ1fnqZRN8tlOBx0Ow1ZgSvMGbcZCGSxgkFfBah4LP3ke/C7gShjavlCCgcFsC363koUfKpdpmAuZd7LGjJCZwAHWahKqBYJ8K2LzuN2fIjPI81e5tASBvYUMfWn2Xzp1B8Q185xQV2C4dOJzuFd4cM/rMqggoLxjfphF/6BTnp+lx8sK9k/TSGFAxZox9jw/cYfZWOvfpgqgS+CNA6BClxP1sRVfSAvYEsEV4Ez10xnTD/D+Prlfolg/7dJaBZhJVgRz+14ZV+xYe73iBoMciRJZNFOAspUHhIxqLbAdlY44jX1pDs/x+u+/CmySuGgQcKe0bbDJ9w9ixUMmBxTczYE3BpKGMO3+jqPveNycjVIROmqc8SiN470rzZrtNNcD0uSkti6Io8bleNZzfb+VNEY0ADSfOfwruT8o8sMnFMLZE4Pnvv3/4NKld9MSyGFgxE+acm2LI6/eQrL7Paq4chFhhiKl5MOb/U7oa4aEsHY9j4iVjKmmvMuKDugyTzUXMKSMGb9bZhbvescAbcLwb3J606gF++pIOU6j1Ga3nWhktH9Ldp10DpUCCgm9VJzCgczOPATDQ84fTMn9E01q8dc5hgKNEsw+s5h93LKCBeauzYRjn2sNuXu4/ygJm+l3GTCwgSx0eOvKF15FKnYcDzXI8gS7fpeUrOANUaF4uAuV2n5LwWumzLdD0khhYMaXmfseSqhG6YvZwNPeYi7tg0tQbKEjNQZwDmzFeCNWNlIZ9X0iXgJZG/yCKhJhOWzn1zWby96bRR3+digXQVDQdXtNBPtuGUMFt2oJLTHqFfVnkfMgL9iIHvqpeYUDgmAncsPP8BwImqbxhdKr9Gvu7YRY8LEXUo6xTIecG6YyzQe4jGVOObh1vrPx/hBCZ7ZJ5ozJJSNni/893hiVR/j4ldfgSY6A7BrwZ0hBHrFWtoONaPLM/qZf12+OziFFA4tRL738E6l38THqB5aL5c5cPyCTWdpsNBSgXood/q7Mx46Gy8B2TZJtv0SVoL10EuB8yxn17pjNKuyp83CENhJNudjitBwHahjxpXCw95SqT4P5HVQdpTbj5VCCgc9/HYq7V4/8e65pMvQaQ5RS4PCoNBOOkdbEJzaVAcSdbq625ecyLd9nY+XQWYQfd9eVrMIx/z88QnEiQ/VeRwcOxXXMXSK4SCwKsOFtFTR1+pn3Ps0ufhfhh/SOeRLIYUOBjR82bZDZ//jJWgX87j3jq+c6MKTZAJ5Az9zH8BRqlk10F47awLfNCe0O7hxNImwJPPdey/jy985g1Klh0mQHXG5aPKB28Zobpy4Wmg76z16Kus5Brc6xrG87GW8WCmkcOgA2yvaPrYBVtj/O5LZ80M73HUztBNo76yztAlh4YsxTA3xNXMuiH3yVKZ/fZ/YJ2H5jR5+YPx79QW9RPHK4zRiZ7voznWC4SCOyUE+Bb/TCtX0LT3jry/KgBRSSAHheVkXPjyNBsIf6CQGzUSBa51g4MFdYFWFUKaF+daFJ9KMcE+8nCBaGacB7I905I3i25dD5sqpJwrbLIBxJz5x6Byv4YAcqhslMTVnk5LT56NgQb9VSK4YhEQr46SQwqELz8vqMmwNCWZOj4Z6bqJODBsGT/baLPm6Dm59QxnhsXLgFTq2qmprnh/cKC/tj7A8LJucJtZ+fhZhSsRBPgDXplMAWEkTDqF6+if6qB98sPtqiqxSSMFvB7KNB4edPY/lDXxLFSZ6Gk1r9x0AHCUpCqO0fN1JgWm/7p647P/uhUYFR2YGyPFu3I70FCUrx8HgKyAojL+S/N4glAbEwwUdFourWbtIMOMTNvKqxDKG1LxVCinshjfbPu6mTTS///8cLb2YyA+xC2CzZHfsIBqIINQwEaXrxjs7VvbHqwneaQj7YloZxnllLsvIH0vtqi5QSpzNg/+TPRyE7EHjwowSpc+Yt4IjJy3Aq8BiuGd0yrtKIQUf2B4A+GqasGPFS5Xe494Ujhll+El5ltiNNDnAVoyLvYmikbBblkMCoaNAVjksRJllpD2wX9fQfu9PPUjFtomSk3G9F/6bRKBnhb0DCM6IFo4KJfgmPfqaNX5wp1jNm0IKnQyyzaZPer6CDT/nJfijSlPQ+0j+YlLIHMZywnFsl4BfdaQz6+HD/aCmExawGxCytyOns3Fub1G8YiwFtw1SB65AYkwioFeg4NJyxzRZwaCPBGPLUdZEL+LHSiGFFHxgu/DbtK3l9V/MCofPMohWw1wTApPtZeFLKoK6OCys3nGktWjycD9ILk3yz2vRmIclI3Ih0uGmoWq8pKtQA7LEMoNkQaqWUhV1zJ0arc+Y/wZ7nFQiw1I4ZICGXPfwL6fQBNDuo2LK4DPeIJxvCTIH+Gq/g6z2BzgbLgsQ3a7oSmKlw6BOw8A02Nr3qt99EpYz77lBcN8RKrGQJ5I/mQ0yMOFQE/4l4ZxV7NirZrJxl8T90DbrKeo2hsYOP2qL0VCadQ8/mkRD4XUPP1qT0dj9e16vG7Y/NHRv4vCjtBgNpYcGnThkJMCecVqDumk1dPjRWoyG0qx7+NHaFIm0AxPu+Jio2ncW0YARXFxb0GZtpyXwlzhw5BlBlIH2d++NSAT5v7XYJ706K94/jFrR4TYNQGnBQ4Mi+0HJAVWE/HKzom9lA06axjIGSu8KK6Gu4bYGdYwFfxs7WgU/j30edeRIYK84iaOBuI2iTt5Y9/X05p8nwmR4U9LeT3nq6rQ1kPLgyT7qGsNr47UU+ylP4mgx6uhjzzQTR1vprBaos0T9AiqUbofPcII5a1Q3Bpc6w+p3zm3c+p3RHnzF1HH+xb3qGSu3HlBRADl/JYrXDRaxigEc3DW4FT/o0KZKbC5AeqbhJjeuvSl47J3vwN9t3hthpfoHbvjX2NFYg2kS8P490mvoqM0Dz/cI2/PYrzyoJzhkffv34Bd49zLUOmEyHA64TahwKJiGH60eMI4ft6FD6tOP2mRgXn6ecm4Sjlp5/HANjjAcQTikXH64jIfX4JD3Y1hzgHn4aTV6+Om3yPbgfqmTuuntcbRIZ/uDL6+UOXDWgzNZIH2uRhxoVdi0kwwcFnovRHcT278biZdQF17Qbj3XEzRRIIwI572iDwx7OGLtuiBKI1A7yf0iDvAlV4QFfmM4SsO5z4Rv//IOlLctKxbSY6SiIkNkZWlQWFQWupR1lYXnmJ8J+dbIiy0A5KNDIpmYRwPC4yXM3yAzZ0bJhAkoRxYc9QrqC4XXcFFcDORJvPC9F7BcWKf+nyQuRF82/U9jSOWmgaJicxdRvQMaPucsd1CMBoIlJKfXZrfHsauDQ09dATcW+7c1CO+DtPcFQY5I3fLAeeIUCQO/so0yNmmjNlkP8JOoWzDGAFn/+QhnxfSR7o4lg3j55q7ASxmQdJDIHW+hLvT0ciW/7ybRe9wS/Zjr5oLcm/FexJ7p7Q+YH8gfgVN5X92bfL1jWmXyBMZTOLErrzYRsjyEpEFamBzqTCYL/2BeskuG8ygkbOL1tgToApL19BD/++ibeXzXA5TbIY5fh64tXnJAKSMBMBHDpYvZLV+dF8zquglklZ1DQuZ6AmIA/KBxu8bnj37PnfPkr0JG8ciYmulS3sHf5d8DuFlgyClX4ul95qqDTnkgePaf30JDxAL5UVqMRDpCfKfb36w42p561zUwps6metggroP9j8BMmMKIMI0gDElX8dsWPhoOh7d59+1WaGNI5MFn/KOHufGrc9z1n59Eg+k2Js5dzqAm5P3QQqDndnWhh1+M3PXtO8b7vx7kznvxN1SLBAVjjicJAnph7mhEC1cwPfhW8Pa50/aUA04gVXlN3mRNuWusu/6LM3i07CjwVbtDL5QH9ZoGvZqGEhIlYMPdUZC0Ev4qA2PYRrTgGqX30d/opz/0JYtEtsp0PTuR6cJ5VvyVK07nqz+/lAYiUWh/WBJKFBhm4PtiVpxpRccs48GuL4d+8NjahB4wnT2B6U6ePJlNmjRJevh81+qe5lt3nMYrNowmLu8PltkNZM0DDzsN8tBxgTTcgz2LQ6liEEWtgHorBi1vBFm+I/3GfxE85+FPIT9JlPvLGyB1F3/0uBOFXXMFMavSKNUdjg+asEz+uiVqVCjKoNOnmAPOfz9j1LmlcO9+v3OZyFuIGapYuPn42PQ/XExsowvVMwwoExQFapaqXBjlIZbebaN20l1TtBGXfIr34e0J2doC4vXXFQo6jv3nihNI+cb7WMmyCY6WDsWEOsWyJgmCKTzI48xw+FZt4j136CJtKp14tVG33hoiLLREEX/xkj+Jbd/8UDErCm01ApbHk0hYoEbGeNCpZkZGn39Fbv/qTyDjtroFaQ12G5NQ7a9fOcJ667Z3IhGlBzg6EFgneVz9ReIkZmil6om/uE1PC02mo26wmyJHIk718xedolRtfiBUsWIE0bATR5XjrX5VCIvERFqM6aFbQj9f/nz83V+crH75+HQ1DbejhvylPBgXD4tE3bDFApHfhn++7K+QB2ThGfYe55nxZ849jUR3XMrjladEeEXYdQVwAJqnAsnKt8cJdW2oe/BliUtULCrTSYyFLRop+IYIdy4L5byvX/jybJaXVwVp4iJd3HOsq/H8BT8Nbv/0LkLxK+QoH2QL6cI94ItWE6Pb+K+VjMKf6Je+MBfiN9i468m74D950SVvHMOqdp4qbONM3Sztr3KDOEAdLlWJUOCo0648bUC+3IYa44SpGrhzaXESyZutMGUq7Tdhhn7m71dA+lBX90I93L9XXdXNP/rA4TeC3P8M0xroSMAGJLBMqBSACzYQ7LmEdB32u/Dl/34L7kPb2acNJML5qmkBvmvzNcZ7v/5jJGBnEQV0JmyIAaXAt0jsXSSudtuin3rPn9Sjf/gE3of37yvt5gLSlHXAi5cVGtPuu4at/fj3jp4FBURWTiJhUeYqrqG4hFYo/U/6v0Bc/S279vnqurr1a0AWQgoKAXAKY//SVcO563ThYLSYFIYlC9CJytdwTD0Luja6CGTclgjyf1sFVAaWH+DoIy9byLoO/jgmMqpNcHyiJMxjIggkEoTzkBt3wkRowSBf+/E55esWhv0k9imHn7bMg1VuOMyt3HZETM0jUR4SUREUMRHCtAXk5Vo2qLpg6Nts5OVy9T5R06mlRAwL48j4IS++CLqmCAOnhKuEFsIh117A/MR3M9Ks9+89n+9Y/GCoev15zI6FoyyDG1qmY2sZrqMAd1ENDtV11DQ8HBPCokqWGyNBwhxTV8rXjA5VL73Fqdx8LcnJkZutAaTtSCtXAwYBWaIkCLoKga5Q1qCocUOiRkTAFwrE7IC6r8Zca19iyvV55rJ3LqWlGx4MVSy7VanZ1t+CvhJkdk090/HlhfGrysEjQa9EuHDuMJ27WpoTV7NdrDPqxEN6+aqTWfm6f/Cti34Rf/vWcWLB9RqSVd38GgJ4rBbRQ1Vxr154QucxHpDliil5ImxsGk5LV1xpz3k8scVv0z6ksGY1dAeKTQKRKtvTmevpDOyLBh0HRqJcD9fIOLvRJnZeB17jLxi6XRPul66WXkmhK0CywrYmYyQDwJfy1T+qRNySVcfElGrs0euRdS1hISAAdC6YuXV5P7e6pH+YWowz6GF48ggLywBScmpHCcvt+6XoPW6lvO71Em2qXCw7/iqDzn4flLFOhZ4ULrqCg43DAUMRUKhCFCrSxLYl4yP5A3qikfp625eOZLrWqk8PJ0rw6AivgXQIDO/A0eAuZMFh+MShpK6CbxSwUORj/aRfLZfycAMqC9wh+alviC9QFtyLDK+ho4Jy1Z8awvt83QScnfPHObP/9RB4Hj2jSibniuZSGObCoVLhKGCocAAjyLK7MOZ1VRgmwuEokJGQZKaESUzrGWXB7K8YY2u9XDyj9wCnKJ+vJ6krUBukjb8ootBwB+sGUFdvQlTlGWu/edhd9+UfWM22wVElH6QMOfh0GuWRcoGsoG0mD2hg8vD/hvyhTDbGQ7vl0ME54H5ydfMXl4rVM/4RXx691M8KK6zR+nJdqBOpb69MWJbacmF9uZaIs2xCq7ad43720E2QVh7oOzHsbEJbwbQxj0R9JtL20ofRjMAK8SO3OXx7lTbp6IH1tOths4Rt2rIOk/m6DnQ/sn0xIJ3yTYNpdlGvhD4T8sp/fHiKnvl/Ot306QiotjQHKwdcR1wnIcOSAMwb/sevHxIRyp4VPPv+VX5Qe0BWlnbKzz+GnFcSJQAF53JM4MkBvSjBdgzaMapzhVF+otj6cQ6GA+rqck/IdPnnj40WRs0o8AawEYPdoO1AFpgyJCpsyxVZveczI/oNBGAPy1TwHiBot/7Ra8e/sK0m/q4Dv4JlfuYjx/ayvp38C6HoWTaKhwkB0WMYAntTMBCOcwfQ4imuccNiwDVgGtwOEpfoUKLbldhZfKAePukL7z6ZRn3DxlxlWTxd4b+QOF4FNNwGUFZsPHiQDe91if/tuOd55bbzYOiV7qgRfJ0BhIGOyUu9FpAaiE6ljCA1ahJafJ1M5A2SwGRZzUAuF9HSI8SmL+82/n3prZCffBLn62ovKIoiK0bC0zb+ufsAxSC1MBxOu/wU41/H3SOjYjmaAZkFathPFy/hdUgExswytN0RHHdxGe12+AfEMW3cKcuXKilAHUCdQrWADux4mqqHDoPL9Tb226uRicrPNbJhwSjo5yPSsWo/ot8vUG7MHz0KU8+toGZ0LmPpiadWbSoYGhseAPzqSBnN6TvP0rO2qK6BgUBRCXgtAyhU5xsXnGV99EiCsOrE2Q2/UWC6Oi9fP0axKgc6LIiX6hgGo+A6gM8V56znkf/Tjzpvix8gsacFwd/1Lu0xuQjFkOUIO5Hc8aJ803EwvIGryPh7NFD4S3ejLOzWsCAIoOkBEmYGibiVisbjQBTQ6MGCDDXNEIo2VT3h5q/9OxvVfV3Z6mfWOGpevqwwPu2hX/JY6UkgezoSKKYjq8RPBm3BI1dVkqsC3iF4wHAYTIFBoSw0k0RbKxt6Xwk9My1AhGUOddfPucZ4/9fnigVPwfAQ9YRPOevD3WNEkZChHkAam2qgUyffLdtyfvzVq68WM06QL98D9tV51UedlDuYKjw99T6/ikWKZpFgegmQP3p3UIDG67fdAblD74M0zvBVHWPWY9mJEPynrmKlkDU71wac4pVHgoGH8csWcLVj1VgXUPnoFRDXdJS8fvMJVTfiZTQIMIwGCaINIMurjrhgNgllLtDxiXy91xcgW7QsNchEyeqxxOGD8KpvqPV05f8NQVTEv/voaOoYQ4M0Dl2zilYhE8WGCF6cVxgttIMWDp1GRl5fjn+2EDJd66tn+zPKx4eIgZMCkI3swuvIB54TdailZWw2Ql3fNZS0x20969GYkvlSNNDlE1vP3KTg5LtZRlnuwBkslDsPlG76ZWqSQTcSSV726xB+dqYpRtlZvGzDlXA5jLqBX2g6yFkeEiSkchMGeHGmgP45C8TdYGa5q6dXuURxg+AQak5cYTCIlb20LLMsMFg+DBGp6ioqjBit+HBn2Qd3WcXbhmBZmjKnBQntVRRJhvCPtAVu9xSbFtxi1xw5FtJC0sI06xpNp4Oneyw/5RWEbwAPegm4q3EYUqO971XejgKqVP4yqKvyTSPc1Z/hkh6EDPAajSe4vCAyinKA2QZSpgRwPIk9CV5PCsAYsIsXru2QwhGfBo+4sCoR4v+2B6QetGOu+4YTdZ5FYVgon5B6WcK/3v9MJSG3It3VQuPF1u+KZKCvzz3gGcaSyadxzossG9ojXKgtATQnhdtwiURZ3oCvNr562zKoC5ycaim8elz9aS8Srzzc8razTlzGfzF39AyITQLFSvcRrwRvmfuz8M++uyl854LbQj9fdrN+wRP3qN1HPAPl/8pynC3KgBP/rV/yjFzSAKi1lRYiUXIJ5/VfnkCiu34YciqygLBxHghqXdRmgMQjyQEuOJxUm45Y7QjtMxbKfIPmDniFZvR8lamhqYbDFlku3QbjZ3s32Xk/qGycA8PJeRZMo6GKVce5JavOJ0vf6yIjNFxv+wV2OrgUgSgaU2s2H+luW3mj9f5vEi/voqLrlbUTQspXsGqxqfYZ8xlIvEsFu4AaaE39tgqyZYAFUFWnvGrbEBLdnviijuzTExUlBQcFBwPpPQcQs7pQPtZGFxHtJUkAtTEVBtbAtgbPH/gFGXlppR8khW8PoGIkwVAKwyB1vpPe81tqx7G9cGw8GAf+gQYvuIVTOdFdx5uz/o5j7Xrw08B/BClfl+Fu+mIC5XY3V4HhWV1DBh3D8AaHvTvJ8Av+N+Cqp1rbO0vd8MotOcKs7o57DaEJSKklcI4KLlg1RO0/4cXg6BufZMGgN8GPoZRW64OOnxu88tU/BM/88xX6mGse0geMw7VM1fL23Qm1GJgXpIflTLfXzzlNr9pwrBGAkbWLDwHq2huc4jDQMaBeWDEtHPamfsmz14XvWXVm6KcLrwxfN/Xm8E0f3xD6xdLvhe5eeF7g2J/8jgWzvuGOZVNcA8bqvHIiPSGXcu5yQ80kfMeSq43p9x/hBbW8g4DODBVKbD2H6DsW/MDZMOdiKFdXLB8Et6YeOwIgqqCTs0/mZNiFs4AsSlWcMYR254d3OKAT8JwsRaO6WZZLA5l9QUZcqiDtJiGYNBKxdk4GcY3DBHeoC+pONNBkQPas3CEmZ5xldl8T2rH4OzCCuo962xNSL5ETblzNcvu9z7hcNYCtB3/hX1QqCKZGiCjfOJrvXFZr+GgAMlJCp+vXB83VXxwnYuV9cTtnORyUC6qwAuBEOJAOeHFaeF3w+Fs/gOFg/Ud+TUCd1gYieHUG5JhBHCtD7DnDBUDBwDCIqwZ3iMETEkSkg+z4ugu+zoIHpUfR9QGW+RTpXVJSm67/2wpg9rL85ru/Oo2wwGh8IocuH/IoXkfgIwD8SzN3KTS715dKzyOuD5/68xu1IWfMhuDEC+8SKBMN5WzdqlsvBi/46/eUnF4Pw7CmSnXiDCflvSzlv5gFE2qAB6Nbe3MtfCJ4vd1k4F5TgU0HZg9K4fjOrdi17vr4w6N/6F33tj2SkToxcKGu1nPUt/jRVZMEYEDtQHnabcpl38CqglriBJxXcBSYHuhD4vGuXiB273Vgrfwoi1TtHAa9GhAWWDQ2qWQBeihQHMpfwfIHzif2NnxLM9E7t7dcMn069MJNcPaJrYZhKIqXcCzlh4Hl46PzMK9ROBcjzO3fDMPrgHo6rXz/5hBZ9cE5MMTOksRSV3LwABQ3TmwW3kK7Dv0cCrYLrnqtq5WAThJnhHHlq38lAVkGItQQEZu+utB85/ZReBV0asBhYyOTkWQDvpjQc++PUeqtPG8jYNoyPWftF8dzOz7UwXdV3d0NG6gSegOXEtd23Oy+C1kg497AVW+9T/tMRBlrCR1J1T9FiD4T7zfYwDO3BA4761Galv83h+kmelVQYmnMfjzvRkYJc+0x1pS7j/SvNgPoBCDl10uT4lownZu54NleEvv3FVfgZZAXPPO2qdO2Bsgm5ffblEkzey7lSnCn4nXQu8uWBIBouMiCCCvez573VGKv91rCkmzKti1I5+WbhlBwx6SK6xtExwIYQQWSh5FXOe01eg7JHyqHan5ou0Ia2b24IpqKIFFWKfkD5xBc0onvU2LPnwAIhA+UqGsezj//R+0b5ignpoF/KIW9e7jbvj0F+CPMkQPq7ocPkXRwAEDfy8mIi6f7V1uDWtmosAyoXPnFAR/yDL1DbG5CAW8gVjaaL//gtuhjx91kTbtnPHgbhTIOyA4HeDyeh4AHXm9LAMl3ITXbDgsQI91lOshb57NxICLDtiRIidJj1KPBH3/4CchiC/G6fJkZzmU5E78JQJhyL9QbO/nXW9lh57xG8/q+Cb00dL9Q7FpTx3Sh82ZA2EbFYXzzV4mOpomkjIm5OIzHFEGnvizodQMcphFhx4aLrYt+ZE5/UJIhBAgyc2ab67ANIWVX+o7/lmqhjWqSJ94lsJrwrQarui/f8rW0S7wqjTFR8W6sPJdEd/bBCS8AhuPl5ABcBACelGgjrlhAJtyXcFE7Rqj77pOVKEZfWK72m/A29NRRBTlIXvUBjcxWwPDN6gF8w8JxoEvUG8opjRP+zlSJMprW7Owj33ujCli1Z9hQCPQiGK6mJoq+KHTUpfPxuhfUPNQdy6AM8peGKqkaLJN+gIfaE4iAk2sw7nPVkFN5hqja9idny8JfWS9edJ3x9OkXWM+eOyo2/d4iSAs3UpM7CGC6ibRbj8nMXT51GHHNQuzNcblCQq84FFGITV2qGCK9YL5+8ZOvJfIHj0/K4sWsD7iOynfv8+stcMpv1mnDz39SKBq+64f+0G7Z4Rx3INHsqlxRU9oPwtHga/UDddV4HUBkGK7YnKrVQLo21iemjkFIupzprkZdRURLj+HrPvlp7PNHvAcyEybAnW2lv/ZB4ITbv4O62OBv3pBEggV1QvuXi9aN6iK3YpMctmP9olBSOlCm6oYyeyl2NBeHhHgPBCRFwWBf0JgcGhfQ82rhTTQjbw0aqm+UjRtT20I2DDr4vBpt4HEf4ZID0AtoEUaq3qgKlCOgYekiQuMqMSsOt9d9Ngo9MwxD1Ez5VS9RvvV09G1xrTS2GtSoZ+BMKE6ckPSuX5PsXnOhXPheXm3n0QpI/qI9Di/m4bwN4P1Bhphm/ar0ZFd4XIlw6loZbMu8M5R1n9zvbFsy2YmWvsR2bfqlOeNvp1RNuyVffPc6TnpiAm1DWgvLmdj63RDQZ9jBARPWeALQs+OeZ9C7btKOnDQF9IFLKaSdNkU3EEfOI+Jv1cJ/f8sKD/sSsojjfKg3n4VxcIIG8iHgSVBWCLnLj3g2Vja4iBlDreNcG4xdg5kVJKfXZ0TVNlAgXPAHa0mUcluxaVCoeijEN355Gdm56mK+5sMClAeCk0gCDcPXqafXQPoaIpyNLguCdnbbeUcD9Q2VQQUQFvIRM6oS84xSgYkOOk9heg+Vx8HvkuTQesNsKcAAGBgt0SM7WMGgxJ7tHSoPVqRv+IJ89N+tatfhM7hgu+T4vo6BQl1zy8F6Vbq6814+ixyGqxK8p05s0+x+onjZRBrA/fDlSEyWQVYIdGMafiMuo8vM0AV/X4TXvaA2wlHXrgb9faW5UXQZIGcoxx7mByVkxHUZejiOnuWYgTwOw1OFl28Y6Hw35Rpnxt9eVpd9Ps0q3XwRRJfeFt4mb245+OrZbzNRuqIIZEqs9dsNuKAq0iSLtaMvnSeveWhO45Ey5h57jcP6jJ9NuVvFcN+nuoSHZcFXcKDLcFa9nxhyNFo24DgZJnWm6Jre+9iHlcyCN7gSjDLXUsAh8IeUEE24+FISIaEsIha/+VvjsydOAlvyXvruP8CL1omA9erbukNYYI2pZZRAJ4YB2J00R+9tBqgqHJGQAImh59AdBJRLUJCwJOtbS6YUCOL05PLxILoCyRFUAlxyXJsEQ9PNrGhU4nuDOHxtbWNpNmSeNzztKId/byqcbddh9IJk4wdDBHBQmA7xeAHfNPcUMfDaXHlZiK5MD4/S4yW5gungXeHch3R1sOOS7yXG9bxKasVmseze62VabaNzSaahPkduoLr2npEzdKVqlKsoJ1E0nJwA8q+Tj1cS7NEUGQcgqMaoHtEUPZwuYuUj7E//9tfY02fcb3zwx8EJ45Z3tRD9BwxAfWWBRlQ0tERiKJdnqGiS7i6a1jOxp1WL9CIyerokvcsaIVwDn9ZjM5ABAMgHV1SDOpQQNasTbyv4aGw6C2kLVGXHdb5r9a7Apf9+ioSzXwlS/AQ8reN5ex4ZenSaQjPIrnW3x54+7yyZBFkNXhg+KK4tdmeB5AHWa9wmllG4guIbHrgIMoliSo/Ykc9Y8pztX0svWAqJ4JtndxFWvAhcK/gLazKZoEwBC4NWvk07/PwV/sWkATQi1NE/nCWU4HdxEYBhoYMzkr5x4uJBTWjAsSRaPMCqWC6fukXfvvVwblSPR8uE/7GF+zWPrz/AuRUltGDgZySrt3w3EkgAh4OSbFqDuoQSChUsVAsG/MFN67YIPEMadKs0GMJgT4+vsXA0CByeomwgpzxkGuCRgTvOcWoZix7SaA+xY+nV7uoPr+KlK7vj7RCt1naai407q5CrNMhbpgGJ+brBE4FOFkqFSxfAPZRlwu5f6rs5WGbVoFbhHxdHDP5VD5iYLARj6M7JdT5NA6aDDqsWYjl9N7Juh/03GuoxJ+BWQxYopDdZLXUJzchiQRiQlo+mVZuuNN/5+ZFs4G0mVnSdIncWSIECQ07cIvS0lbg2EIdaMiR5kK/5Q/PJpatmyblA2ZXhidi5Mp9aNd2hd8W/8FLSAD0Qw72YoMK30oJhbel9NAtof3ggAQBiNH/gHKFnrNVg2Fx/WAi+CRgn5zydb19yCsTPIpvmjxCx0pG2fG8QPZfd4qO5wg2mUjj8f/HTf709cdn/bTU8meFn0uM1+uX//Y9aNOoRV41MiZPgeq7ocR3alOZaDNx+8GVxc0ukCXQQPCHhbrwO1solscWVdDsiarJJ9fZLrI/+cqHMpLX1IWA8Bhkl/vJ/Afh2A/6LS/Q9IkH944HnzcFhZChRBQt5DLyHuKgf+YtbJrAmr+/DVKgcQmfgrqEkcMmLX2n9Jzxq0tBWDs1L6gy7JIwHLR7tRIGRFo9XnOqu/+zaqqqqPBIIWZAvToh1JngyDzl7GzhWq8FlkH/iP8kDR6cFGMrNc3cu64VXdhNW5Y48YtR0xYkurExf/g4H2ia+z4QbxzHKcIvUxOs4LeplWwu/ocjaC59+3+ckkL4Q14fVdzA8xVItoNLiZePNab8bS+OVR0ZITcTbD99rbNBmcNII3CjBWXrBRqCNz7Oz+1TIJDCRNgS6S4lGHvj+Cy9FfrXqBm3U5X9kWT2nWy7ZYFtGmXCtKAyMsCuV/8Nde+kXyQuGr0pMzSEBYfVx1806B8g5B+pC+uotQa+qnUjwNSAiLhYFeNnCOTZ2+M/Bzj1XmGZi/U2LIKo+VIRRXsSoosu5fayBWkA+qCTXMVVdTbxB4SMxrbs3PHE5Ve2YLD94S3Hdtt/TBpz8LBXOLjiwILX54GtdthJxQyKa7u5ae2Zwwb++58ZjCvRuuAsKYC+VJwtSENBJGXdi6w0Whl4WH8qB0fpD3Q4HNCpcCgR8kMPLt3hDQhDQayhWvEBx41k40QXioS8o1dmRkD0TyMM4dHiBjK08lCc36oOG1xZPz1oEP19J6rTHkd/AkGp+XElzmbCVREXKRo2jG6YqvLp4kLvqvZ+D0GMsuTsKsAa2QQSD0SOucXGdStZr9Hu6UrkTL7dX+RJpQvrYAncGzvzjc6Gz7ruEnfWPU7TTf32rOvTsl4DAvgMnI65a5eAcNPzJJ/QUoBAcnzgCv3Vzl04ZPWPGvd42pc0Ho8dewFlWjy2gPwPSRkH9IJAVWonrgLopzeXfvjoCQ+Fy4mge1n6tuRsXjAG9p3uT+x6Be4AS4bIZwWpE92OavAOIjLBHXaEnWzrgvAdoepdPBVWjCrdBj4lJeIDrMJOGwWcMdbfnvvQLvmzKyUwPpcnNMXE00QlQywMAYcQ2s4wuG4VjQzmxBpqv+jYB+i5yXZudIaq2ytXuUllg0GHBrTydxKD+0A73W2/tB3DeKU64hzI3KF0G7Uhc9X+TAmz4SCryvOuwb2lm0Ze4oSAEyDkgGQmAfbYQToRU7xwtHKOHi70DKB3DPHKjLIgvaVJSqQw/5y16xqNy9T4G+7/tCSkHrhYPHnXu2qrcU6fYobT7Q2k5FyoDJ57P+57wCFW1Cugs0O+A//YkLtzJEC4xlkbLN/efkN6t5VZcvU0ohUNX4to21ZNKXpaA6ndwNOg6ve15z58LIehZY2Nqko588pfzeLGi4/rzTfMmwgUgBxg5+It2sS6AnRm+wA5OXglNL9yE1xME31xgXt1HnRsLjb/td+Bmz9GYfMaigA4lCWCHhQ8SYCipCTvWk29fcibnTq4LzgHouuV6bGMkbFzN71fN0gvXgGeNK7exelqkl1aDAxVQlYQYOAdGVReQL80jLEJyYJyfgTtX4kQsKljekAygveEulVpkPes9RnognQRSJ4Fjb1kKw7lPcB4ILHAvIoVIWIAQuKgqGKx/FQAXceI76mo2Syv4Rh12Ie4t5XluLWwoTQGmDYfMByrce0cQruUPGVKdft6jO+k1760Lfv/F6XTwWf9i2UW/Ak9kM0otG1ndoYD8Q3qMmrVzaQ5Zt63lNjLhPlcZcvZiUF+JRxrQUPyccPGlQzXBuJPmlq0fZ3z0m7MSMgPwc2ON5gth4ElOluHRyXd3Yaum/khY0QJMGufoau0a0mKuTWI0UiOCGesg7Zq66e65H1YTgMIxdswPl9K+Y5+1lIwFYVEFllDXCfUKCCLg+/zpYCTooXc2yHJrvUbXkIzCVTBcTtSK99PB8OoL+hVcksKtdNBXvtfgSjbkU6amQ03hX0lTI0iHXM5UaO3gCm62j/x+4jP0naFqpXJYr5HbiKrOMdSsctwRQDbkug0bigDjbtzQBa7VvawIXVjQAQfXq33GfwQGK1/g3VcDbC2wEcGB3+5Lh0aJT8qQuGTjggPJq/ZVl9C469YEb/z0GZbVfb5LWVwOy+s9WPDFbKOaYOGcjTS960qDhgyFm8iq9fPC7LjTw13+8e32lDvwLQKUs3beDP5OlAMPKRyWD997FAueyqQ75l4kStdMIqqOHXWdusCoTOCDExrKWU67Hfmdd71VXnytVkI/ePFdltfv5ZhIK1Fd+fI1hPm6g2jouTpE64RcVQe9Tqxh6fmr0MWBpgj/JeTveIBd4ENefBAXIFsXd5GV5O78pgB+MnAvXhAvqbrEdsUVfGPc3Rr2v/0GSHr9YqPGxiH/cIxVtMuQT4RjylczYJhUTz68BlW8Zy1Dg8N02FL1gkc/8q+1iyUkGrCY/VzEmfnP0dar11wYf+sufAUFipEYpmDjlgQGlxfIXRrgb4fmD9gAnVcNrgyvJx12d7hYn1FbLRxaSfp2a02dSD3Svsd+QfTwag0XCQOhyxAAPmlzqQp9VlALlK042d2x/BbjjWuP56/9PeRHqQsslLwXyqBVvHZHTmzhGz+iVvXtulmeT5QAcAS2Ol8n+D+cCbT1QMbc0MS7v8HrgFbVBeoVP+EFvzF9zDVvs97jnrFNQz4NlHn6AFFBGm9o2gnhydl9SIyrwXWUKY402nbsVPcH1CvyEtSt7pauKJSGw7cvywWp0rytSGp126HAngekAmFcYijpMdeMbgNlJT4kmRyhGkHg7Gd3Kf1PegvG+KYi2wrWauMAE+UKN2hcz64kemQ+lCvxIYfaxtbGkPJYO+Z3tVd/eIv77Wsv0PJVd4tFrw+RgT5pJUDpKLlLA9/0WkjsWDaUCDdT4D5afiP3gRscIGmZQgkXk+qBrZY7cO7fP+Lc/RoX4gPqeTiQD/QQhBh6Dle2zr+Eb5j/uENX3SJiu5Apqf+upyQjhFg/I2gvnXpMYNc3T5Gdq+6jNTv6mWq6ix/2qEdWAHx9xtLzyogbn8W6DGzgoxotA6UTHXw1iw2/YLOwKp5WC4d/KKw4frUC57BanX5HAewzTjnbQrWInGP160LqrqOB2eKSIaIwXdixbl5PF9uVDyaQLh/9eitHkwJkLNy/nYUzdkBnj1ut4BVoS+3SqFsCKQfLz6/WoxUzaHrBWhff0fT2D2pERlSnIjS7htC0Ll/RIybJ102gXC19yrZPQLroKeGks8aN2NF8+zdnk7R84myae2X83Z/9N/7kaQ9a67/ArXylt5LQrVj5eV/zwxf/JKp3jqauo7tExTHXbhKBAiqqfNwf04uOXuV/kbpFQHLEeoWGsU0pHPpBPL3fd5pdiY3ara9HOHU5tbRMIWJlA+xlU34Zf2jUR8a/TnjVGrzhfvP1639qvn7dL4wXLngs9vpP3jNfu/ZVt3jlOZBGustCIH/9j/9S9IShOlSzgrCio/9Nx1wr96hHneEPnrca990n0wld895m1v3oe1goY7UcVeG7eZ2ftGp14FRsLhF6uBS/IgsKgivJogWkLDRDpokd3/lDwsrt2cJ1IwIXi6GrnBSAQkAvgjuCBrN3iEBOYpO2pBHonsDGDfAacWxZGetx5EcgcJmCSxXqbjuzFzhz1SD8y74ITvzpwsTFdiHimTOlvqy3bh5OKjadHxSWzglzFTUQAk/jcF666krrlaseiv954Euxv414NPrwMX+L/W34k9HJP3yK71x5KbTobCiLTCoB7F1x/ZgFHMupspkUDsfXpVoqu3+ft6tCcMJvPyKhzP+zqeYS/MoNCFmXtEBFEA+nURRVVdQslYqhvGLL2e662T9yVn96k7N6xo3u1sU/AE/mhEBA764oilzQWddq8FSSBS7bsC3i5gxYrEQK/hMcddV6L0brvasEfBuBH8r18/+6lPY/8c9CuOvDCu4xhZOzXrzOiITseB52tsRoOG87VIWNs7JYETJSRwNylXxJqC6smDckhN4rk3I3lNQlDViVqCpcLRzJ36J27dPpCKs+LnaVYedPAaG3eY/m95YTGx60dU4dgzpp3dYSLfw1GEVFwqD9aK2GfATogYLn4z0R3PLN8aJiy6m2XLiKc0IaxzV2Krfyw27NmIAwLuJmzY+JUfETbkavD1PjZNWNF1CGg9zdcz4SiuqCu0YcJbhdKeiHO0vgUKE+qzUdMl3v4w9AjUXDyuy8PlNIZo//UicOfh3H5//1SQtoEmSHlqNDd8aAfs2wYtd0091ob/BceypuLJcRAZQQwO8o4hreevJzfPIN6TLugJuobKRdRzyiOVvwU2py+QOgzY3eb/gidPGTb9Kc3q/FXL0kJGLyzQEvRqeF1JuIKw4L524FzZigO6lQGdrxQM8b/oWKjZbk4ROWoOBWFgzswbI9W5LROhqemsB0OKeR7C16/rAEYXUq1BLNxRdz7YiL5yrBrGVxEnCxOYGN1q9UT5MwujUIzRv4kdL/xMQ3FVva2PcH2fisOc+Mds2qU8KiMhM8Ow70I1+1Qd8eCMyNKencBGdG4abG7GgYh7QxHhAOCwLZYRG8YsC/QBx4GxAeLnnRwl+qI6/+QAY2uhx8twr2b0he3IwLn1yjTbz5r0TVPne5Y+FnuzDrPUkLy4D3uFR3bTXiWkrEdbSI4yghGDgiKbloP3KqDe/xOgw4gKrxIQJn6iYlLf+/ocuee4FOmmxhYPPJyo++jwF9nTRh1EuN0BX/eVZkdns7ZkOOODSsU666QHn80+Sj5wDO0vK3Ei6s5LqFSJbyO5GKqN6ZyUS8LB+0lAnmoUt9JVFpMmMOnZ4W2UF69DfkxU4Iv/dEY7dJ7zEzaSB9pff9wvq9pxzIgMm6+NHPzNwPghPulAsUAc2yAC83PPOqBm5u7H553Z73/FnCjI80HOkxwxjbG/LA3digFWi8+NYzNH8VBkka9BAgt5wK8D48ivDyAA+EMoea1YobyF7JApE39ZGXep/Ql5bUEDwZEZ6QtcLvBWzYAGzUQj/iimXqdR/eSNXQFw5OVHOHEvzOYAOeKBQH3EBXHuCRwyjR+xq0HyzhkQLcy5gLpAxpqVtodtGzwTsW/FqGy/iehHtizw384A/gkkRkvyy1CywaBpYJDpyrU1lWr7Wsx5iX1a5D31csXJ8F1xsireQyQ32kd+Oi68DtUGwgLKiC5E1tg/2DsUIXAerJZGTxm91hSIiLRpn8rn2ydAbZQgWDtSiCBjN2kK7jE08IOzUCp97ziSB8maqB7KoGytWgkcGh6F5/Cj0UKxgym5au/xbKB726HII00tgbBlU08CCgbhQVuEUF/oNhD/zKJ3lAOooCf9cBHXvNJzB0+9zFtV+xYp05NtStAk0UZVMc8JpcaDRoBdhEvAN0j+SABAV2AHmognFL0eIlGsnotkbpMeKe4M1fvInpYxnwB88l8BUT+XUekMk/UD6qwi9OM8AwqLG3i1EXfnpE7zp0eej7T1ytFo36B9NClSGjGD+bj3aJH1AFufBLzxgfRdidv/wbf1CvKD+UE6+rTo0SNktU2mXoV2zwSbeFJtzyVz8/JMnG5xBBVxS3xGcayKfU0bcKBIjlwU97NXLv3pCyhL/30BdEZX/nkYJ1xLbAZYA+A20kYS84h4e/oEvMW0n20LFC5aoW2c45GI8k6SQxlrRPyJri93J5BnNdtwfF1y1wXhWv4/RFEgCZMrlnEbh/QguVgzHJnfABTTWMDoNv6FIullW0hujh+VEeNCPxzTA4KYeBSpkSdsq1CC+lvKZYKH3GvhXqd6Z86glojn4pMaOqEi+NBN0yEnEw3TIYDJUpQbtMDzq7CI+XpTuxCtwSAiFlChadtZBm9Pit0m3Yj5zux7wpQhkVERGlEbsUmkiVqnJTUcDLYjCMxVdx5C8MC1UYMKp2jRqyy5SIqGbg6VbwonHPsawe1+mHn/0BtPK9OhE0GWJW6sQuISCbhrL55VelrE4pFUZVOjGi2Bs2iIQ+JYn0O2WTm9P9QdLlsBvMHuMmAxEaEbeSBa1yVXFi0J3h0iAAA8bFLagkuTDK4HaFWyB/NeS5SwlQm/LsPqvMXhPvF3n979AHTPqQDpvUJJvisYoAh048BPoNYT1imWRZyhiUiYh4eYZjxhotT11g2RK70AbH/Wqe2v2o34H3GIugndiltfrCA+o0oNm7iIiVR7hjyp0qfHR4m6QFx3LQWwlVNUuuZ8EuIRnAfP1XmIRRHqTWnKdvsec+cz2LFg+DsT5crudZdwxQF4yBz+cS24jXsPF3nR469e6voLLRpZa9oRexcwE9AzTI6H9+MJpWlnxflG8YJAIRA+d8wOUA6U2VcHu7csGDfw8MPm8txMVtkOU9fhINIhEHoFjT/zLUWfDcr4UWDEKzdBOGw6GxAtloSCqKHpocvGnW1Lr3+ue6PfOvR9lLpo4SZvUw8M76Q6o9hRUvALnSVCY/+yiTtGGQAp1ZXGiBXUQJbIZh1iqmBRay0dd8Fhh73WKZHrY/+SPTlvUCv1nWq9ee6az77EooexQpBC7CEAxlgDTNuKIWHb2UZHR9PnTew2sS92Eae2IP2VV71mNH8fnPH+9SOgIMdrBw7F7EMfNCxAIDrvOoAf4CuiUWDRhE0bdDb7wOyrpEyerxlX71O59BmvKd1KbmHX/8pJO5WXO1sGvSQEUOh/qEG3G2AloHjJ6DWUa425H304v+2aS92jBt3xMQomJjduz5i+6mjjGIU1zaIuvUIyT0gM2qsJJRuF479ra3taMu+ljeC0jI1t5I6AGgkIpVw6OPnvJqRHUHRUUAGKPjF7yCbYInBTYFJgrkWU7jb93yR3ftrO+rZkVfb0luh8skhUItoZcNHl9JaMRVE9l5f1jqhe02pM6GOpUbIPGyAnvt7K4inCW9EA0CcDWmHs6qoV2GrZE3NBF10qWkeGnEqi7tA/4nUAs4CDC20lQNF1IAa1kwEg1ZNBTYQbuPKpU3A+A+2etAGrWNE0gkl373znBjzcfD+fbvepNYRR4MPTIgEg5moU0KnDPcxfIGbFH6Hf+dcuyPF0AjlV979tK7D6LeX5teHRlVUbI8n1bt6GZR1cblprZjUxgegynhYgUw/IwulcTM3MaKivb7IAXThR8kllpGEiLe1/rgz8c4W74+QlRs6U3N6nzBnQijuDAM59TBtdICFSScs40VDFrF+p0yXzv60oWQRo13v0wT5W2QrPYE3zQnB+7qZhsxDcjbkwPLBIXTcIsuDsO1SHgdKxwhNxhsChL6wnOoixx77WfdiRXXSCDiyLQRoDMq4hqo1NDyB2wH7z3xpkeHISEngBmVO3vzR45+J6yL4TEO5U7CkiekJJAG2d6BuojS6B/7vSBc5xSF0e5y4WgSAJYt2RtAaCBjIxl0zsTQeX9cL8PqVPSBimSVAY0OfvDA13D2yh/C8X0YXJWBYcivDcaBn/ZZM7YP7Et2bPAQIZNSK2CahOuBABJTObBcPUL004Dbd5NfsgEyoTwdqsvmAOXzTxG50d8XvRtUyDGm0OSEbDKmjMC7Br8WOhtFN3DXSdzc3Vtsl0RgHcJ/HJzvGrequNM+IWwIWMnYOOBIvFBc90BvocUGCvdj2g2lmzhqX/7dE5AvEg1+XxCiyHi42wHeI+PDdReEM+HX8uMkylEbD+NgmEywEfj31JVpz6NRGRsD5Cllx/M66XhyAzlB2AYw21WBQGAN/L09QVZ+PJQf9Y5pNJusMB8/nX0dzSpPAiAP3NokfSHZJgUoo5STkCgL58VwE0rv3dIWFbnVkMaHWQsHN2diXUAOPfmUjzyKnacTDRcvqZ3cRcX5p50Wvox4oM+859Eq+f20G0o3cUjjgt/9AeNg45XeEqCe9dX5u148eWU/gHgNyVX3aKqMe8G/L5FOXTkRGLZn2hgPSVbGbwn2yLPBo6XlQfiy7evAMuFvUgGKxm+YxWw59IJDNtFkACTB5cBytR2hmTAka9ITj3YEOFdSF/iZqVgliye9spoLNODGDj9Ki9FQmnUPP9o+sWd8/MXGnzj2jJOI11Tsee+ehx+tRdhHOlLuuiTWFvkh6ubZ0OFHazEaSrPu4UdLCurYgwuDHhjtCKdWwUmFIPjAMgt+k7tBD7qaAilUcBrOt1AkRF1DTKHt0ZkaSVOxh8zS08HDD+4QJEi+7uEHHfDYU59QNBO4wfW6hiQC86eE4tqrXOALfLiTRIA0+BERqHslo6uV1X3QAdF4Ujg0UJeQ/PO9mm8DcQ4KgBNhAE90Dg8LqDRpE3t7ATWCu6pxNy7MaIKwkq4nNL7OdviiSTQU3h6Hn91eaChuaw8/6aTDlwenS+REOF7zPZBaz67u4cfHp6qJyfNOU5aWwpULaOTCI5xHSpojAbnj88nOQ1jyaSmOCRmxO3zxyT7QkGEm+/BFk2govD0OP7u90FDc1h6Jhg8HPu3b5z7ubY06ecunu3DgU1Y8audVISyC69rgNx+OHDjCeN2PjxP+GF8+XQUknggeMORVV1YlratFVc0l3ufL/KvJA43+vnfSh1/4UoXixJnL1Bql33FTopzcmHfFf6qwsqHSD7gJ+PYGVJic9fP/PCSAtgA/2GJa9YSuMfiNFJKub288vrOfO/ffg5x1X/TmVVsLqWPlCSOaQRkNQnTGucvlsElPq6DBtFKS0WOHWnT0OmfsTStDodAGPxkJvwySlL0rnRMJwkI5jZcvfczd/u1lSrQ021HTXErqb4rYkQCl8U5HWGrf46fqQvyYdQLCir14cRGxq48h8eowUZmDD/uxtjpqFaKXF/zLqODxqhDL6lnNcvt9Fzz/78sSuolNubeIFS8aLqLbC4WWFiMctAl3tUbG2jKCwwC1w4SeWeOy8OcZ17yR+CiIbHyYP64KN+Y8O4xuXThIhPKiMKRvdv61+UE5WbwmTkJZBs/oHVXy+5VZ435UnJ5emPhuYL3GJC+0AeS7fvfdV0sk0YXvdGOLXx7CyzcPpqG0w4TLB1O7qhcQVReVuBEdv/wtuw38wfWDlFgkRLgarBFaaCfRQ+sFVVcorvWdkjtwhXribctZ4QhZhvaQv61RV0bjv9c8yjfPv4zWbM9x9UyXCgerKykAhXU+wlKAsAJJJCysrFrDfez4C5gTe4wbVYWUqXH/SaqszA4FU5wwj2bEwoVzSPdRf41c+I8pIKcOclr2O3dcYG+a9/NgdOsxcSW9Sm63Are0plL9+/F/BoN0jYYyNxIl/YrwLZ98ieG+QcuPVvBVM4805/zzruDWOZfGtLxq3F0BYrSwNULCQsRFIL2aRbJ3UD19NY/kLKZm1UKiBjdUDDmppHDEldG6DUre1gok0gJQ8fqdWU7AHMCrd50qyrecTys2HaXzKH72i7hUI7g7Bn73wNvoMqFl7xe/hUOFS6hrEQXOVcZIXEkjNK//XJpe8LarhWeEc/JWkpP/kviSeaclrbr6Nf59xWPutkXgYRWDh5We8rAQHmEZjDOlmvWFIaEgP0nWkBArK2FIsb+PvFhY1U9SoyqHMxVrMWHcHQbswBnuRuDGCc/p++vQrV89BPIBeXqEZb527SR304KfatUbR5tahgOE0SZr6rAJYs0Q7ggSzNrOQpmXhG+f+4UM8wzaI6wV0442P3/8TnXDp983g/mQP4f8W2lSHL/bYIMEcrUgAc8xrnQdOov2PuYl7dTfTQV9VIMM2HBaNTz00/Dq+pt3C9Vlr99qb5hzuW6Wd7OJSoQaEbg1DsaErDCmNyz1e656wEE6yiIdLpQJN010GLGjRBcmMdN6bND6HvuidtwvnqBd+qKnmrCldhnitgZ+/UrCij15xuOiYv2lilmZ6bAQENbuPdM6GlgJnWbS3atpAk2T6Dn+tWQDiFSAZ4V7O0HzVDnuhwS9K5i5f96eh8xHh7w1rtg1RHQb+bra//gPwYiQrGRjlULKfZsYUDvIyPBerfUywv1YXqJAY8U9oXAPLrn7wt5wBH4vVoH4WtvoCO9VA1zoaZwHM+DIwbRD9vbvTrTnPPOo8ddh/+Xbvj4a9FA7qe2L0mRgg4QDP8nlQqFC1rRfX0z+d8N71sqPbhSOXYgfveBqWDKUt1EgV+EG3EAON2WH27At73HgdbnbKW4miPFdqBTISou4ViCPEKOqyF4y5c7Ycye/68x95hwQAztjGAnP7HQT8iBX7fDYrdqmCwf374L6bYioOxj45YTkS4FAKYAewGqDNBBJVGBSZVOAFrC79P7ybFKe4m+7Htj7wv+yMQrqaOm7aDjtJe3MBxbJ/BvQixQM75P34nlD6Tbx8FB7Dv8kru0F6c4lKKMt8peA5oKQuofLkBpTVE3T9FzweE+JPXPeI/bUn50GDT0IsXgLSAvJwolvnNfXeOasu+x5L/wROqYjFFVPlyt9vAYLwLJIw/TuajK8e7z75ddJwLIVpmh6OnHdkeZHv/9T/OVL7uDL3i/ET4NBZCRQv+ydC0ySNJRDOo1YnuQAdYj/YY9RBb/72fC1vQHioFoY2IlRrldEd3aKyuOy8YEhSfurbVH+b3seaBqUaOBECCvGlS5D39T19HnQguTnsVAaKWBdyCu77987zeYckH+CeOAEXA0Y+zXSoOSSY2lOCBmndfnveS8+hIPkmcYdqrsKo3pYxMdZy6f9LP7aNaNlrhDclAafiIN65Eum9SMf3neDKFl5Q0S1+wmqgm+kwxgU2yZ6SvtPrymQZRAcmjsTuBc9ECINE2Mo37r4J8aMv17H3/hJL5DH85Y7IxjueYMuNKBNNNIKgDLBbaVlUEVWUmVBV5PKoTFzq7YHsirqPQ1OMsDWUDlgdnDiNct2BuYDWUKrgjNFXc/GXfUsnfR8hR+MXX+HyOGBogMl1EaGhC2Bp0fkIU+nicMP3gvIIUgiAoZZDlXdmJotwsaWE0npmh8YX/9ngK+P/ZowxgMwPvvxAvPbV2/mO5ZfF3KrCqNKlgODRI4PDNqKqPaER1wuNHzKY2qWHTKKe4myDTfHdy77sZj+VGbH1mnjQFKvS/4gN+5mq/odUvIg8/feJawGa2nNU/DWA2pR2hs4zsIxwpXcrnXx6yqvowE5g5rqtAX4u24Da+rh3dwMgBrwoxbQ629Xeo99XXvj+7gZnY26AOAQqFU6aUjGPQ+/rLLobd79I3HIPPADMvj+vdwCZr/ZoDTAKwoRLjdIOowNdl7kfvrg6TJsP14K6EzaVNXHf862dy6/2V0x7RqVmNkxlulSx8Y5qmYNK6EAtbrCc//yfgFqZQTyMwJ5tubG80nJ6qviOz+/nU+7RW7xlEx7TyBBniCLQhgLgkCeh5Vs4JCQCL4D5DOhF0seQAq0X6hNxqgaUnseLfezTiguWYAeEZ+SMeLaBA5oVjaTe6A3+bDkgZpuKtD4IVOm4AQaU5cELn7qSXo/brvTRoYMGTQsa/3DKyvILssOOmhsSNhMgDJJyK1h4NnQoLWL6UaJopnlqsINBb/ZJ6cx90MAOLHtsoAIO2V5hLvjBRf98DqSUkN6woaHhAYJZ2hG5VnW/Jd+SrRImk2DMN6Fsu2vZCANGKgL8jkCH8LgHuMMBne46SR6TvgtR/nxDfzABxDnfqobPUbiWpqlpeHey4V81UfX25kDLxBbt4bR5rEcftSkAoqhC9eKqAx1Cv/jQ9ukACRBjgD7wO5tB4w8EpvzJwdeVwUyyS43nYV7JH1DQQkapFRPU0NpGUQLpQOVppOmHAocehjPM4jQ08GQGRgylrAJYCqHBk1MPWsZG3DCmyyStwUbHAa1BYEzRd1L3oYOLIMGZQinZVAlkKYQNfGdi+YDOASKj1/cApsP5aw1h37vt3b/039h9574R97/1Cd5r2On8XD+5rBbxTRh4YQ43LCfsjJws3DITNlA69M/jfWvNkRWmJwcQZgvnDtKLP3fnXowEpbPo9HwkDz2ASRQr6HYSsCuVCNOuRImNSRIbKKqjIQUTsKimuBHJXSnCtq2y4DUcPnu/h1TDoTHVOA/rZs7658/t+Y/Oggvg7xt10G1EDJ/AUWLV0ARbXBt0ARbbX4tglQEZk1VTuMvf/8v7tbFk1Qn1seVbarj9QS5SgrHr+YAgRazo66cGDzz/mUyzDO4pGjKePH8IcSMny3i0QzBmA2WhLyzfwVRFXpQw2Fa2OVUKeIly37EGLgE+7kV9YD/UPwmX1bPh0K3zfkLtN4Sn7Bq1+v4xizXQZmTb7zY3TT3p1rV5mNMLd2BIdNe67Cw8SvEpZyqBrDRfBrOfpco+O38fbQpmZdgOASjekY517Q3wj/632YMqps/X/PRKHPWP+9U13/2AzOY50CaUI31C4r5MyiTqmvEDhV8Hrrty0shgiFiW4LW1vUZbNPnuc6q6X1JrGosN8ovUIkowPUG+wIQiau6cYXrWcU0p/cLoRve/4UfVA8gKxIgj895pr9Y+MJtSunqm209g0uy2EPOukCZ0YdirsGCMCCK0XCcBDJWCUVbTRyrRBG8gigMOnoaAObMYaqaD0O9/sKoHBQklm6Bk+QqAXyZHwcv+8wHQqlqVhFRdOxfAwOP/xc74a7NCbn9aB0GrFsA/EABjIqi6F8P+19EY4fHBO5lD+I0WpJ2hOdyu1QLRqkx58nb3bnPXadEi4dijwWG4MfqOKA8+Kkm/6s51fpxt56qnXLPfFBcp/5qzv4AsuvG5BuvdJe8/QQLhLDbxRnNBvt0abgQEHBrqJ3Z6yua0fM3oWveavCrKf61phMW6A8/4cWVYAUN5/wrdPs8+THR1gBkwHVMTScsYVNNB79Ez/wkdMeCM+Be+R2NugC3oovxxIm/FmXrJ+nCLjBp419qgY5NqB4J20RPeyPys8WX+kG18PUEWQFhPXPWzbx8091avKTIUkMO+DB76SkBWRfwDyNQHKJE4fY1NKPrPKXvhNlk3M1f6zk9t0C0KkgX7RM7k2yx9due9ldPHeWum3Usj1cdDR5cX4WIsCunf5CTGm7qmBdIKRTHZCKct1nN7n534Lr3X2uo3jsCmC/mieWyilcNc5465dWwygcn7SMUyA34PwWXVtEqwSEV26hwa+TwtEGVtj8SbrlfNToPRbLhN8l7dLUexjNnjhdbvr4JDADIyp9UbkTHvvap5XDwL/q/FPjRm/O8ELlmqHVGKzsoqHY45bYph5cdj0TBcdiPn56RjQMXTWpwqHhAQXcGb/z0AaKnz8TOa/c9ewM1gm1aY2An3M0Hsgv5QRKQntQngMeEKBJl6yaE7ZIiW4lAX+0NsRsF+kQ44rSMSpbb9wPttHt+Er5t3vWBcx54MZBbtATSxD3l5TATf+EoZT1GLApc9MRz4Z8t/ZFyzLV3ssyeHztmLI6SYDk8J2FvYGMEhTCuRXg4vqmnG6s4SVRs7AtpYvxkzGV5Sl+4kNFda7OEcFXPkUme04ACedXNTMZdd5twrBqvQTWu2PYG5usNA4A6LSMbTjsFYaHhN/OQPbfYsbKv4PZ5esXqESKQBm4CbfSROVQEsBT8b9Y4tGj0FIWHPoXGm3g1qe2e4GJHL1dMyHLJCeqmHvL+VkJWr8+b8tQrm9y+BX6lNw0F3kwDaV/HtdwqxTVwXNZIQwGDYQq0dIsIowKfZIUak1d9/cZzQL3DbOwMwG3a17wVvikQ5HGIwovVUZf/MZZR+CN99A1zUDY4Elve7Kk7/Buvy21pQqffO50POP7H2uEX/p7EKyzwFiFH8LcabVtwmbvCRi/GsY41pv5qwu6A5GB18WwmKjYUEJdrXE4dtIkJtACQr/TswJkO5RhM63/WFhrMqsbXKijfd6/WrsDnldgZudBhGVWFZPXniVneZGlKAnu6ph7+LZJgYm9cfyav2HIhV6Hjlwpv3FbB4uVXBxlTqrTuw/4ZuPy59btD2w2o16Ye7YaE3vxfmZeS379EBDNLqWuCBtAha0wEZB4Ili9cy00fauHXCU5ea86GWROFE+/rMjApt/HX0fAT92G7ghlqxjql34SHAz3GPu2/04oCoHxYkehRyfnExOGHYb3XVnTk9D/usDP7P6cOOu1PlmDFYWpQaGMyrGFw6qCtxHcN5TuWjEEC9OWXpOhH6jAEsxzGzXgXouC7XrKI+5C9fYF1DErARbc1jHTtXUyZXkkJg24A9Z08eBoBCzCjXY2KNS1/LJUE+EYFNgbifzP5SBLbdZpuVXa3lCB6T40aHD7Kx8+iOi6vId0Of0cdfAquaLcwPUzLj9Y2gPQYPnaXp3Iogw2vKUe7GWuDjZFLhgdX2wuCzBvIH8KEC/oDhzaYhmQh58R8WeWNkLYi1n0+hMcrBgWIo7lUg8waXjIATYIzx1DiSno1Tct9yzrxty/QUZMqIQ2MD8nu1THVom4YHv49JP20u4sDp//mGZZd9G6MBKpxRxLpTTcAEJhxpvEQgVGkHe9vrZ972O6gjkeP6m2MlW3sBl2CLmfgksVXuJxBVj8QlhaswCFHjCisArSO3RmqJzmSebnCaJ5RES/rxnauO6AIKwEwVt2d/8KVwoqPlZUMHSRUd4NGh6EQx2MQRVtKjrnhKdL35MT2I+1gqDDul89ipZz77bmbEqc52DOhRNp+PtjIpRW4FZtyiVGRSxSc6gK+bGQoTYHXcFcFpkUq4c8aJAsvxMtKfPmQ7mxeMAb+yIUOGq42PLzE/hvCiE4MQrO6zyB9x76R0W0gPp3F4T2SUIP3NYZEfLyfdhm2gw457WUayvxSw+cMPgk3CJwW8eZFCsmy/42S15KFzasZr9zcA6QJQKP0LyYDoC/ZfxFHhHMrPEkCWZW43xPFSsXKSwbQeNEuqcJEdXFPumt5YhI1OfI0A9jg/MZC4/P+M4Zv/ebcCDVzLSUNGEIOVxoGZSIgDArDxh1KVs8PI0d+D70rWd7mNpL9AFskziNr8E9389UbjrDfvGWc/dq142KvXnNs7NUb6h0WHpNvHGdPvuFY+5Urj+VfPtNFzJjR6FO1ZkF213sBr6EOcQiUR6K7hgXsqmyX4pOpRggTel4GThgnrIZowa1wr3wfFutChgPK1n6tOVsXjxJUCbt42TP8eoA+BTsNJD9mkIBLwrlvhc96cIEf3GLv0r9PZhg65TczqZ423VTSTcYthvyM1/cCyOcCAUNN5fFt3xyOl1AnMqzjIGWrslyVx8u7U4YeljThhuuh3QFjAqw3wW2SVrDLkySrsEIwFvO+7ppENsW1fKpGec3ObrRqg/SwklBhLcfTp6TxBU/fCeTf1XCxfjkw2b4qWqEqjmTU4OeBaz54Ca9Ag2vz7UagAeDqRzjjYRHd9X176VuzrW9f+9BaOuVDLo+36h0Q/qH13TsfmN++9bH59avTza2LziBHpEcwLZCtxQbiMfHuDihBBljHcMi5v/iLF/9YcH4id2EkTXDY2pj+YAiHCxoVvZgVDF6NVxKyJdJSi9eqomT5QLgQAtLCCHunhR4PspYV56zLYZ9xPfwt3o9poVx+rBYB74d0JNFrRSO/pjl9ZjM7hrNt4Ec1RFrgbeNL2Jxn8Yqt/erqGs7b1CYaAuYBkHJpWV1CpLqkK1zSYRgrTVlG6miA7+1lj69gqDu8Ck7PLwW7qJYSQQT8SQpQX7gC2azpytVIrn+1QyqrpUCjwkoGI0u3eo05i2xbOhGUGJbzJfhJjQaAxgq14Gp2JY1Fipbz3P7vslBorW+g7TZnBEoE9aqaEohE9nUwPLRwuh6KBEggrDElqJJKbyjZYqAXI0+AaPzPyiOwrIB8/vVrpxiPn/wC3zjvRmFV97BYECp9X5vFKVRjLtyvbtCPuvQr/yJmUSun3nN0mrDjPeCSJi8nRKgH6MEBxLU4ze33BR1ydmI75gbitgiyLpXjbl1LQ9kLcPtoSLrh14HAKrB1QpetEivaVWxdjst7pI5keAcilNctVxgVBbjWxHNikkULkD14WGAlttJl0E7ZoFhWv1LQVQ2+59Vm1dRM4HgQOzt8/Ks50YgIZAC7iwNhLZasSfs/Vwxwln1wI/BBBlhY4nIjgDDfz2bBjNfDE372obwMaG/jxMSxs9zvAd6B9/VMBr5O64B1i0sQXNcl3KgeEH1k7APxvx/5u+gjRz8Qe3DE0/G/DH469sFv/uCUb7wQuqtuTD4zbVwNEMJxb/EoCaMiF9JBpybWrNW7SQlFMki8IlOBRic9rAbSRHV7uYGUoZyloaN+gPNhiMYFaB5kOjS7z07GxCrOAvjYQ04l7wmkBiQs8LGIcIxMy6zGL/NIO+kgyNYPbmHAVdO6CccErxq8T1Rfo55u+wPZHUjLpKHcbVIZovvhJXClCskUpZOxkgRox0LFtTVKsDvUqexhAB1ZaU0GGhMSjNi6Is+t2XEaqdw8HoYUHOSGJg//NwD0riAAtzymbnr3+SKt64es39idkBYk1THDX8hrn0BvSM73yAOfg7SF1w1ODGrGMXuQaMnN3Ky5k8Qrb1OsqutCvOb8sF0+mjmxdNyKmlN827Zx/RGqCnx/j4Zz5rC8/p+A3mp3svCjeXUT0NOIbQRxpsFvi3sD74MfquqmqootcJ7w/tqgzBIyHZDNELa501YjYNzQFaA31Uge0F3gj04DFIfhCdtvpABtCk9TlZvCTryqD3RZClZZkgGjAsnvtsjI3y6VoRYOK4aBc5XcYjOJ5OBXIHdxoZpj97SXfZDvhXRIZbUY1ozfnUSMqks0aYLYuPclLoRBDNe2a5R+JzwdOucP8p1JQIfpHXvLfR2+2cK/3v9tCQbDPOYaIebEI8yO6a7jkCgPiJia5YL34UJPil1Ag7lKsgKBGHhXNRaJs6werwSufnOOH7yn/sBV0QOQEE5e4X9oW/UAV7DC0J8hTAvEhG3g6za1pNfWEMKNskBaFH69ojSgXJQJAqX6QZK2edDRTMS/fTeNVJcMQGvw1mChnpIDtAVgLKhNZrp9x3pDQlDPLmhBNXDRY35ZkUkCqIjjqmAr2odtmNnFv9qpgL257MFlfYoiZ/uyc0LRTUfYKowGhdjrXboEwN3nuO8kGKzJcoq+1LYseZvm9MO1PpBUG65obwNAAdrFBrAxukzjiQPqGtepQbXboLeG56z8RuyCfcJQ0KY8Wmqpw89/iA+7ZApUgvwgRYP6Ewn/oMHqACRKCTXGIHunlfN0+wM6jhyfxkB+HmM1CimZ6PBtqGR+bNOCdFG1fbBgKvrWcK2jxfAg8wY2wOE8pWpNkAZ9wqK0BhyvUoeGQI1yi2m8nBxgB4uLAc2qPva2pV39q52rMcsxvdcTx58583LhGBNsF9xWudhnX2A0pEAU7pSyMdf+nd7813Zcc9Uw0PpAeN6EA0kCC4tLB0hiu9O2AKTMag+gCunV7QOga6q4cSVil2MLLlNHXfEbJ5j/WPiYy7fug+xd1bTiUAYHCgIZoMe4JzCASdeMGzVpPBjCOaOEV9PmdcJtksGN6nTcP8vjAPlPPaAuMFAAiQvFrVuuvSO3IVCP+IPn7q4VEVKzvT8Mk8G7gcvSEJIAsBCcV49yVQg9Ugz1XC3fiZKBgWCxxYI1ci2Wr86OBmSL2qGc6cAE5T1I9bZu8jo2noScSQbIIUke5TFXf3aUKF59pmJVd7dYCHTW+Jor+VTQjdGoCFaywqHTAuNunEXISHx8jg2u3YYhewJoFfw8B3yVxg+F2ww9HiZw8z58AcKlWVl+Am2A/XkXHrC6KdFBNWHmEBEp2GrkH/Gi2m3Y9frAC19MP+/PO9EuvLj1IK9hmGWYNTSYDqSFV1HF9U0IyQHCPD+MOwr4aT3hVH52vg0hM4V6TmPBSDedx/BTTLLSIaCeQJ43A6JIClUMTcnAfqKjbAMlkvmTUHp3HtvVG7oJNBe44F3ueIBjwB3CFL2KZRTuwCuoGdmj0IzCUhrM2EFxh0kwURAxKVJijyuYRkI8GuSO2xMqOmFA9a0tefD0Urw04s544HrimsPll0uhsvc0wFrgHWAN4GDj5O4Cdfik/wO3wv98cMcCn0IJ6BCEosNAquGDKwEID3CiBEHeoCo/4dVqF8tTjfTX5KtKDasKgYSGj7KJcC0rlL84ZouHlHDubwIjJz0cvPb9N9nhJ8uHFD7Z19Nh3b9do7SSBDN2Qa8AGUJ6DWUJBoe9BpwwWrZxhDHr75m1IW0Dr4Nb/nY36jpDvRFM4+0Ly+0IhTA9VE4DBWVQng7rzBCgikwlkN4n6ER1GIpBVUj3t6100WzITlPVy1heP9zSx6NyPKFdDy8hoawt0LPCHyhf0mSUPgD0jyCZ2kNUb+/tX5YG6p8nBYkGAtCMr14YzbcsukBRWIZFdYIfMPCj7QW4i2uuwQwlrZSGsqfrx8q3/2VZ9mxw7QU5zMD37RRtFQ1lTKbBzP/RUNY7DR7BzHcYHG4gcyoLZU5T9eBGEdx7/6rmQRaTA13Z0ApMVKK83BCkTvB/zmla7vrQtW/+KXDTjBfYmBu/Rb3BIZ/ONqa7hG6tnWtjUJaNcAGMSRJWA/HhErr2is749qUT1A1f9dgd0CaQ6ViL3hrEa3aOcfb1fT8sE4xwHNAPCWdtI9nZ1XgZy9MBdiJ1JlZN7wbe5gD8kC3I06FkuRegzAz0AQ7MLrXbiI14qbaRsT5jdlItvFmuxUoiWXkQ3HUEbgTVzf32jcH+xWQLhZAymK9c3VvsWHYzEXa2A30lElJj0snhD/RUuMKZZvd+J3je36f6QbLR+eftCpQP65UyLcb0tLfCP100KXTnwotCdyxo+Lhz4YWhO+ZdHPnpwvNDv1pzrnra7z5mhSOimBbI3GwjxqGO3AmEKjYQ9naWlr+YcBsuIIk2oAPgKfQEqaIG+c7lZ9pznjsXGm3C85H7s/vnjUHWhpPeD8ayvZZDenHpsTWgb2A/aANQFXqIqpUbj3LjVaO4EBHMA4nRj9Yi+ESDDpwuilccTau2jRSaXNqEc3d7WwwMFRl4YIyp5TS7aLUvQ0fZvczHXfFBD27UDHZx3RpkL0OSBgaDUlyFxUtZ98M9wgKFSKG0IefuAEd1oyL3bkaFNtYEOwBcUBeGhcSO93RXfjw0cdX/TQpATbKhgAWlC9eZKDbPu4Dq6RqM89GNb9Cw/cYoqB1TrMxe67lrvs16j5HLGNCQ8bdDIJ0rrE4pjryE+WN5mnh4N7UU6LFjT0mZStO6rFWHn/dX4jpVKiQLaQNn+EL58OaWQKvgb4DGNXvl9N/Fnph4sheGk+hNa8S5x19ksV7jFgrCo3LYLs26YYAMUB+ccLPmIuiQxvuXd8/xNhP+fXK6xZx65zlgM6eoThxyUEDvjaTJqFA8PRWzPuO/8a+2KP/mAvWKv87mhd1JrHSQwBfPgVgT9pIMgAUoRMV9xHhZvM9xcntu7OVlw4HfXdwxtqDLir0OiJk8SbFDZjp0wrFCd9e6IVj5gNY3nNZBEqb53HmjeOnKq3RVfqoN2b5RmVBohRKmC5PQgsHPi+N/vBCvQ3la1XO3BtyVLznKBtXSxtgigMekK0QR8VJbHfmTj9W+414D77RC5QZY4d4fbEh4IELRXNWJ9iDxmhviL191kgzE4H1D1gkdcIatDZvwFXgspRQ6YuxY9iRHhJcXZ7gbqSjfMJ7vXHop3/LNQKg+bMT4bmeDyy0agq9Xb5qFUpuXrh/iLnv/R251yTFyt9PGOjeUiwtF0fBWvl0/7obE6v12R1074GbVAMWs6IbznOg4QMD+dN0uQDXi8NgSQag3tjVMSO2kuzQWUK6luOZmS8+sgjEsXJE122hjbE8gYeJLoCFqMWJFexHD6JNQal3ldhQgTzl845zn85qSM3jltrEmw9dCcCTYsDzQOUmFu47N7fSei5Ts/lPTD79UThZjMP425/BSbQPsbi61+mzKIe9oDcD0cb0ydSxGc3Iq6VHffwKofAkO/bARN2RrUregeK4EiYgWn8CLl14hVk7H7YPlUKkxubCu/FNBMwdsIFlF35osUKNw/GYEZrU3ICHIi/GgChFqis+OvX7Dnfh1aEgLd0SVT3PhQI9Lel0NHDIMk8L4KIOxYspg87Wrf0nMmuNDKgyw9rGCH+4C78qiMRoxSCBjKaWhdZguhGBv3aDMbQE/D2kVIh7vCz99dB4D+tb2/WSkvYGKAh5ytHA50UO4G4escxQUfj0lulq4hKV3Xc8dy7efJMkL2eK8C7gDIIUosBa/OpLMvC/Ry3WoUL5uZJ7m69edR6yaMyPMgtan7LNCoX2CBeM0jVui9h//1M5YdFVtEBhgcw//3tZjty8j02worz0PGbsNgO4oYRo27GDgiEuWKDm9p3IW3hIiBuqzwXyACRhXdBe/REPiu84wZv/rBnzRHIO8GA0jUW8Al/Y/Ybqg2nqdWHBhH4sxOacGDfEIs3NIxcbLzC8fv8V8+bKjOBcBXxe1Q+QGjkQYx+8Lxl696lhn1r9ucUvWXK4rahqwkLTnRgFkpoO3SYNZ3yqFR832r3bUPKfUpTP/KZx+6Yk7ZWDD69iWthveVAr4VdjBBLK2qDlF2/wg3EJbKkQyrFI4tJqlF6wAZgM2gwsdo6yGARZnext1ZvM1M8eKxWVNdsvbCgkiBx25PFrana/57MKAVX5YXEkD43akzhoCKBxcBoc5VLFoKHuhev5jLxVd8rB8Rw0NWkZKCoAX/AaL9d7UxtDUePsGtADUpvdemKzLwI0fvyKCaR9xbMi+rhsC2KNiKOk8RMwCd93nV/NP/ngmWTg1iHIBGq0HgJQ7eMYfpsPpYjkls48dIHDuDFxiGiUh4MhAGtky9zZRU/KA9eZ1p4gZ9+bx1+7AfePxoxn1ZMW/8frWKdeHxYwH86zZ950rStb+Obzlq5/gIlETBwzgs8j0GwRcxnk7kFYE0mbp338qQVgdBWmT9tpZR4AH3NvFzynIdWtJBK4A4zahoZx1tM9x2/2r0sOqRWD4ORUkq/sSwV2wAvQR4EgWwAjkAlJCsviWhUfTQlfu3IANfk+DaU/IRgE/5v/uuhEq8QjccQAcU+hJGzM+AJCCLqA3V4LL9Qm3PA2WGvcNXYdDfiGmmcdejaRZkLL6nKN4deqnWfvFmiYcrdS5rzAvHdkaQLdb9d4j37JyB8/R7CpgUNbIPlEAIJK4CBCiR/LMOc/80Sr+pu5HR/ciLaw3WXdC4GYNxVrRMe8b6UVLVLsSXF/8sG1CIfWB9YpLVKAFcFdLd+2tiya6S6b+N/7th69bIf1me8PckZBmARwBTBsyD4lYrNBe+f4xuTT9ttii/06xl777LC9ePT6m58vyIFn5ye8FDAdBOLOizMrsvYRpgU9A3sTL8PtwydoGvp5QhyrfsfRwbkW7u/jR3Ebm2joMArpWMAXwiNeo/c/emriaMF70tFDocOzD350hZv/zNS0YUWzwEyiuuWulqbYYwKcqcYltmcX6+X87Wzvy8kUgJz4lkvL6sdoFdXSi2Uv+d4T19q2vMEoGNLZNSX3gfI1DuBosoWldvhNGTRTf4ARtg3ns92YJjIQvfUL+CnViltpn9P36pBcTk/ZYI03+LiECeh+cccOvmW6kangpJN5gvFrgDWA1MKTVaChru83Cf8m48YPaj9vCj8y/6d8ldKimB4gdyPo0ePv8s0G50uOEtMKxJ06+XOxY+i+ihXzvB+5ACfYAzgvCDTB2iXFWMHAKS8/9RfCqd1YJcS80rvsa9BghfVmPgFzj8RNv1natuM9UwjjBjZWxVx51gXJjPAVqzuXcBGqpAAEqCa68DmVUEKZbwjaC3KjOpsKEYSrLAL1mK0zR5E7HMoN95IEahjgoIBKp3feUO0In/fZl1mPoroTcfsx2gV+PCCqK1w+PPT3xmRC1jo6TMLR77+FMMoB6h7JT3Y0Sp8tRNwdumPY82gvqJMGisqIhTky1q1ZSPaNUfgYctx2ShpscQN5AGFBn3Enn2xaPF0tfz/CDOkKZXrlfuTSTz3kCV7T3lvsmsYY/IlAfSA4KEY6dwyu3jidWzdnCqDyDxCtPh98z8Xw/hxcnXnEGMytP47GK02k8nlfXwPzfJgNrE25SiWP3E2b1uXvlVf9IXDudGVUni3jViapdk9jqp8XY05D8RhlTug6eSbsMeUOxq6GLgjI2MjEuU4BCCDXA+K51Z7hx4/LoyqndKb0f66RBjwAbPeqNMbZLLTp8mp3df1rQrsR35MC29/0wXJINNBEXiBISD6iUdwmpYmCIuaOoWQ16KT9TcaInhlV+ZEil/SG8AJLVMD6WYV9khc1KKApXqUvBqyFO/rCpSo8j3/fJCu9rXLC2A/KCIDPvY+Y3L42HP7tguwe0K1HuC16FwP8wHLS0rErXqtmAZJUIlpWMQicag1m8cSfJ6rbKFcLy3ivcu9fqMEBvintxC0VV+ZZvTjS/fS3xRlu7yuQ3JNSJZjp8jLtz+feIFlRs8BOIfNu+aYDGpzDuaPi5KrBKaDryqHve2EGYC7/eAR6FyRzL9ozLQ5Nl2BPQB2D++5MHhmAWtFSLuo6J+cNtdovz3AdkmoEL/rmBDT71GVcNb3KBXkDz2OL3qmMkALgByEbjAWEHSdXWK8js5y6CetJBN/JJnh91T8jr2jn/WMIGTHzc0DLWCCgXw/i4W8Q+gJ02yEM5U7mthNw4CQkDRku4Epy6BpiDQwyuELzuKGEXd5+Q98DhJ9EgMB6+t+m4cEsg8g098pJHAif+bJ0fXLeu2xMyD2HVBMjaWSeA0DkO9GlQXhmYHKDagMwdGN9ldl1J1ZBczoB1izqp2ytJBacVFppK/qBv5epg+VSjsd6uAyDdAlzxHFBF6brRoqYq8TK07DVlnPaBTNue9rMjRLzyh6pTk4tyIAVBQJPzBWoQaOgtPFz/F7KFTlvB6abaMre4Tpoqk4D84YBfyBfOcVGjn0SbAerRFa+/jkNLKzjr5S+UPuNeZ5SXKfj+2D68LOhIFVPPdMPGtt5i+/LLzOl/Pt0PlEsO/PNa+PaCnZARCPb9RBl+4aPgtW/kQFpoYnDLvssmKx3uh3xxqATt2dehBgdOY2EKuB4Uwn0nYF+oJWP87iLTV5Le458OHfuTT0E++95770U5293DQZEBUg4ro2c3t3jFSFBeGqcahCVx/gplAqkEt4XILPqG9T4u8RarlGkvwbZkjbdp9yPnQxdSg0MgrG0vpOOBPSrkD7arUM0qL2DhQnxtIrHXe7so1Tds7K2DfO2XJ4odiy90AuDYyUV0++419wTaOXoLLTlAkMSvNCCccEoYWGvQVJnAaPCAKuBSJ/7tbY+LL/bKdN9SO3jZPx+B0q5Ai4PMof2g6TYCx2ZxlkE0N3q0+9VTPxU81guuYisEcRslLUonXm2EznvwMdZ73BNwdaNmVzKiqjgJ32SSQJOspy/42w/aL2SZmOpoZgUTwZz1atHIZyOXvfQEyobH/ffL4W1HQMrMS1dl0GpjvLDNAikc288DpfYGVBE2QHCWuJrR5evguCvLEiH4T11DlBd6jp1kab1GLwLJoyowFmgR/t+H4bQzZHsVwsUlmtzYdXz83Z/384PaC7KyzNevO4M7xgUacUCAfX29pX0AmdXmhycOjBy8v5IDBwjbP20hGjahBJHAKaMsb6ty+KTnbTWyLORWwxWt0caL9YGDW+RUINUjY4+d/Ceybar3LUsI9NOsh7pkFqIZ/1AGnviAk9ZtZcQq1ghTwOQVIK7WdwoNAdMVFDxVkDdslmhudu8ltMuAewMjJ/3TjyLl8087DMZ792Q5G784HYbZulQ2NLikAbKWw2moIRgmRwlRF5PMonp77NcSVkJZ8OuSnqNW0XDGhjjH13Qc7E9knOQAxRKUKyFCdq0/lm74coh3vW0nBtGQ4ZDeFbSgAnfzwvN5TfFoC1+noDhmQN7uwAMbF9aJrD34VRoZIuFzNTlVjXW0RxqtOGSeSAaYLiSvgi8h89sTcg8HPx7eB+d7pSXvxYUyGEfGrpeWb3uyPoPn/f11Gkj/IMrSTMZN3DtKLg1o6MCMHCA18ArSSMXm02Of/vc6/sXd6TL9yZMb9QplPV/9omEecfartNvh98WyBn8U4jGmu1HpyCKxgD7BDOrL2RJAOji0lls/B3mNogqTGgVHTBG5fX4THDDuHTpsUvt85Xsf8PPz2o+gvUnxiglE0zVJBzx5HSPqHIbVBIY3Dk3vstou27YpIWdCP/UqFQuCv9BqTbXLoMVEDZQoHMbZicIlASCQbDJcCQjdLCsgtjECLCkfC4CG50drEySUY75y9SQSLz8+Qg0m11xxB5qcnKPosAOG5N45ziPiRD9upNcQbJtyCIe48AdOEOOxO52WHjJP79cz4kY8LIdChya3m4J4GB/kaCQtLAcckgVq00rYXKI+4beGdjvqfyySPzMkohAX0oZh6Z5pegfkLcuOpm7niC1f32StWX8y2EeATprU4CS8b/gQ9LqSNeySstClL7/Fhp75AHRML9la1np8OyHAYwp1HW8pIr5KCDbgkWQjBOZflXFAEoyP2zljMalrK0Eel6t1TS19DQ9mP6OOuOTB8JVvTGHjf17tz+E1nG77QbYbUEIeU9WjVau8QHqYIAcUuWE76wjgk1W0H+5GWf7gBSGnQu7Ii3YhwwF7NXgI9NbC9Dvxaxhrb1VwwzG/Z0wugH05DM8oGel+/PtjEhcbMsrmAtNINJj4Vy/14Ru/vFqhpLdBcMtoF18HQBLvuIN5v/I/+JV/1F81VVtmF1wsaFlMBYFlbD96qw/4B38VOMH0/ez2gipXRXv5o8Ul7qt3gFyJc1BoreyNIXTJU3Noeu5rMRGo0XFWBYuF9/t6qXtgseV6NS1MIsaOASRaer057RfH+kk1mBekBRUuCU1O+IdOvfeT4C9X36r0HPUkDAvnmLZTCuRjKhgNiFG4ONHuOyS1fLv7kEQlr+P/uEW9JGm5ph+6D8Ow3GKqhWewomP+EfrZd3fq43/yuUwLyQqIFc+TAXva3YN4rOIkv2hJc0oSgOqE+sQ3mNwo7TNmDj3pjr32YKtXodhw4QeNg3OjckD8kTEPhe2ys6M0DZmvXtyOBpgOV7nNXC1SRUKZT0Run/cLP6jVQKKSZf7i2XQruvU69+v//AxUF6ZaqIoIB6giGUXHDh23Q4EOxIoZtNfYK0OXvzTDC5E9DsrsRKf89By6aeEdonLLCSyQsU0QF7eRaLXAYDzgVXBFuFzHTfDUYOg6/YZP5mOYbyfewtWVnxwh5j57q7N+9tUskrcNKBT3A4HwOiKgB+HaKnjsKg1nfhL88aeXwb3guntpAWo9DPgb03X5Z3/rY25bfitfN+t6qkVqoLQuMAGUe++igaxwG/wCXXKjKpNkdH80fPNnf4Z0ylFX8NtoY/TLgnEkcfBotLv56f3nio1fTeI7V40SjhkE74PhF8mZogI9ojlghshOUhq4hkQFB3eFfM0I38UFxVE9FKO5/eapg097WTvpnveBcEsS+WFWdcvdUcD8E/nWPHrMdTRa9XdqV6fjE08IRM7YW8EdANQn1B8NMYvELLHcveK98zP6HrEG666uzHsJVzcw+sDwB4UZvZMRF2oc34dqx6dFTQFVwOeJkxiLzAjfueDH0JBWS0PBoDaofDFjhhrPd7qxDdMjxAGCDqZx+ZsEBFRFmH7eumNy0nv4FjbiSrmJXl3w5e+km5uW5LGaiojQ0pyADkOPNpC5Nn8G3kVItwKBjK1s3E8TC/hqIdavD4rtH+Ta29dkN5b/7rQUGkgP1ZDxP9+8v/rCuiBkVZZZuaqAqCFRVx8NIQDcamoxQQ2q612HVIsxV5WAb7iXvhqCTyJ4oEyUzLxPJyUlWXY4uy+xKo91K7YfI2p2DBXRXT0Usypdpw5yVi3QBC0agK4iUk0j2RtoZrelSk7veURN+9IsXbwuMmZCJR1wKy6kw8a3TwJtT/jllOTM4xX9jKfP+GWwfNU1MS1bTnt4sZIDYB2ugAyuojkkmPFu2p2LvgdKBpGlzLXtu47adyOh1PiLF1/Hd234uVK1sZ8Dxui9dpEcBkYIqvAgjzKDRTbpQ8/8h/69xx6S1+uQbGuRKLv/ZwoHIKSRT57MmjPcSjQMRMKW0BbE2o/yrMXTcnnZ2ixmVGVzwfKFHslSNF3DySpGYQDo2ha14hXMtUvcYLhcKRhUro++qowWHllaJ6290k8GEvYdf/Waq/nWRT8NVG8+zFAzcNzb6EvhHQFQpas7NYodzNmo9Bn3dPCS5/+U0FldfTVIPhDRc8vnv3CssfA/dwe2LzwvrueAm4VvuidN1zjSgX4UWJgqDg3lfG5f+85FWVlFZViwZBpBCgcP/EaCBxrVXjblh+MnknATU4yAF3DPrJgXoz72l15HwZcjgUDs7yOeFEbVFQyG2Z1h9CSYyiO8ksX0/Nn6aX/+rTbivE9BZpSpnt72LeSoH66gVPkGV79CifG5etIUjgAHkblMF0HGVVG1/YjIt++M5XyV3KvIL1yrgRXbGQ9fvL3QUNz2OPzsGkRD8fd1+Lc1CQ3d39TDT6JZQFuCQ84vAXDlvNxxNJGeHx4DNwW/El3p/9aS1R73oDdTm54fJalAOZzZTx1P4hVHRUiMeRv1JXmqB4DEKVgABFTWqUec+7V/eS+dNSaoHBKBtnfxePxbM5i3i3IbaxC9nOQp3jNBYclX4UXIWfPxpfHJf8iTV9sIvoF1usMXby80FLc9Dj+7BtFQ/H0d/m1NQkP3N/Xwk2gxIA0kGtc/wPwlESIh1SWlxCFJco97OtXUAsgjxIKnNOvb/14CxNDT5OCI8OSLCFrjzDWIoWWW0nDGtyBn7UflUGb/VKJBwpIFg0rBc63XYZuUvN5zhRWHAOSr5HpZuO5GUJVQLRhyN88/mykR3PNdjssTMqeQQnsA2wXamX8kSClxtAlJtgd8IsU2rVrp/YeKkpUn69TJchUdmnNy970ChQGnUK4AYZFQ3re0/8lL5XWQtSF97ktY6c+oY27YTLN6zFSoi8+xIX7d5yMdD8gdSgHKh4M5ZgYMDc8Xn/6hTyLY/00hhRR2w2sXM+9LI9+9dSnhIs915SqGTuABomhMUVUc1vFv+Kn3LvauN+wY7Yuw5A2scEQx+L+zuZ65S4D7iCupJSsmFb4EWoiQnSvPs9fPPsq7DlUBteCfp5DCIQ/fu5LEFC8uHeKs/nQSUfUgLjiWbygkEX4rFriNUkzNqYGWuyjCWGL/9gbJtFHCwkImGr9ZsXYtzes/X3DHpPiKRaNbf3QMYFQq/SyuhETIKunhxqsniO2LevsuZFJd3BRS6GSQbTi68JVuNLrj9EB0W2/GVCaYAo0o2Z2711SpHSc0p89XgeyeK/Bv4B35sEIG7oH9NW4ZHhl/aYz2GjeNcKeGIfF1Ah8GRID/BbdwMzXLOMWY/sAZflAKKaSwG7LhK18/P4JXrJtkKWH5CgOwggzsBGCuawuS3fNjbdx1ib3bG2WY/RGWdMvo4GuigT4nfEQUvVxR8IOU+JTEU0QygYvdHC2NhOPbBoht35wOzFwEzCxfek14hymkcKgC2gCup4Qf0YNb4pRQ1abBXAvjOJAl27tC/qD4dhLQCAuklRFufU77TJS7iwIanVvbJ2H5hYUfyungE9cpXQbNtYhWreC2vUkeFiYg8N1u7DJc5yjzxUmX4zWUWwamkMKhDdnwjSdPPU1Ei89ymVxPCVc6QfPAb7Lge5euHWeFwz4TJtuIl4FvGh0OIvbnYUn4pGWzgae8D2XdqlMbXzTtHKQgODVpkFDX7OFsXXSuse6LQYlCo9x+rBRSOGSAdl/bBuLlvUX1ttNYfNcAk4bBr0nuRHstwLfSFBDHdUzW59gp4WEXlfsh+0STCAsgC6lP/NnHlKnLXbnyneMeP0knLXRtcVm/jvxpRg8Ts/91lZj7aJofnEIKhypk24y/cetl3DbG6dQFjsBXcBqfH+ooyCVJ3GWOUIjQ0zboQy+YQUaeU/tlHP+3QeyXsHz3THorgJ0so+s8W8/cqXIDAjuJl8UdauE2XqoecTd8eaWzYclQX14ptx8rhRQOeiTsHs/5t+8MEhtmXawJp7vBwuBjJHdHhloAcSrcIpyqJWrXoZ/S7sNwZ1HZVhOyN4bmFEC+zc3GXDubhLLmqS6+PoWElXw+wF4Dd3mUzGpUdnPMyuvND34z0AttVhlTSOFAh9cgX/lJlrV48u0w5OqDe3QJfMGZdoLGiqCMaLi9GRHrlJGXT8FLTXUsmtSYfdaTE3jayMvnctv60mIRKL2rdIanhRIwNseF+CyUScX6Ly4T2749geNWud5TwxRppXDQA+0c7B3XTwadnLxxzqrpP2BMzeAMv83gdoo2AD4Ux736Y0oap8GMxdqRk77wg5qEJhfCVwQqxFIKhi4kuf3mMbsGZ5CAs/btxnUE0MvCX0EUHmJc5+WbLzOfu+gEGQgAKTtH75JCCu0H2Q6tFy4bYK/6+CaVkUy5gKGzOBUSitDdOKGBjCW0+1Gf+w6FHL3B+X7lbC7rykbPj7/tO5HZ613i4s6LyX23sC7k2hLB8Su8RER3HeuWrbmA71jcBURE7xCpNUVaKRyUwEaPDb5yy5Zc1yw5m1dsPsVRw/jleWwUncfucViKq68UbTY54aez/KtNIitEcwlLDgsjvUZuUx33UxHI2obbU6BCILdOweIgCxOK4oTwGwJO7DTro79cAZWJ5UyRVQoHJep2xNqsX54tjMrLAsJUCcUH+Z3D7JEf0NNjrsFMPbtYKPqX4W6HybVXgEYXiu6JZhEWsqDf+ImlRtaxotFvCztuyE84dZYnhgjXVQwlg4RErI+zbuZV1ppPRpCZM0H81FPDFA4u+PaMtu2aa788XGycNylcs/YwU8sCL0J+Or+T2DuIwWCkY0WJUjj8XX34Rd/gVZBfeoYyShPQXA+rFpHLny7V+57wb8isSpOfmCKd4nUdBD4NEdwVJgyNqaINcP73sweFPa/AC0uRVgoHD9Ce4ZDzy87bN90uHOsEi4SBCeQul50DIAkSJ9CSwtVIzOXsHX3Cbcv90CZ7V4hmE5avHPihNs0e8p3SdejHlkurcV0FLrf3oyUVko1QTjhTiBsQVrSr6cZ0GZhCCgcJkKT8U2K8ccONIrbrRFXYERu3PZafROscEIzJLzpzO2YrPY6cxnILvgP+kE/v4bdZnNGqQtFhE2vUwWf+F04360yupJVsmmxwyjgDd1gAZblUW0pDaf+Iq6Hapf/NVVIKKXQ2+I0dnQfV+uT34/jaL64XgvfgVEGfpbONIPDzQkg2lbT3mP8Ejrw08ZJzs9FiwkIvCw914l2fUD2yMMY1h3Gb4ToLP0pSIJdY4PtSXBLoYpZW8HjkjoVP5Zzyi0rpmaaQwgEObHf+KamZ9psh9rqvbqbRHYcrjClAWGj8ncbOcXMCRTjgTlGLZnZbFOg3biYrGidfw0HClZGagRYRVh0PBVneUAacNIUFsxbI1e/g/vlhHQ5JVoy4zLWoYIFVNLPro6Hb5z4uw9B9FinHKoWDAtK74sUbCpXt33wvsHXuD0QgCxwr3AGh8wwFJZgiFG5i29ygHD7p3+T/Zlb5zk7LuMf/bREwYyQvQMh46OjfsvjOXzhEBQcHAzrWm0l4dswxmNAi60lG4d3hm2e9jRWLysFfGTGFFA5g1LXl6CPj7hDV238LHkyWW/up+c7zQAm9Kwaug8BXg9TA65Ffrv4hyB5H3sBw5A4ZsRloFRtjhgB8LBknvY6ZyTN7f65ZldLLkt5OBwHfI8RJRvCsgKzCa0lmjzvCY+9+HysWlYO/ftQUUjhg4Td02a7iz573Q2KUXaVxo1OSlQRVRIhHCQnnfq0NO/9/yBNQBsk5cN4ifmgz9zF44T/n8nD2GybRXaQQ/3K7A8mKCRe/GE6Eoi+l6YX3hW+a8T4ddW7Mr+AUUjjg4Xe8+I+w375pAi9deTU3Y4c7cqsnaP+djKyAjQSBdhnluiBM+0Q/52/T/KAWkxWi1YQFmcstiQEVPJA2g+X0nkPsOBAIrn5v32UO6MXJx7foclJlMUkreDx86xe4NsxKkFVrlJNCCp0BCbLCX+ODPw62Ni68ixs1x2gUBhaK5namSXaEHF1RJgI8Sll6wTyW0eVj5Ae/TbaqPbaVhyUVFrn0HxvUgWc+TRy7Ehg/cbld4CkFagq3a1b05Syz6+ORuhPsgBRZpXCQQDYk4/1f9+Uly+7gpWtOVxUWcJQAp9yVLw53NuCOCJbtElYw8L/Ba6bO9y/j/FvyCQuE8Ca8WX51dPOsqbTL4NkgVVwRltynSkZqQyTIijmGwtXQeiWrx32hW796Sob5k5IpskrhYADYs4b2HFv4Ri+yffmPyPKp19NABnWJinuit9mUTpsB2zsuK7KjnHYb8Ql1HfSuytG7Arh+rBajzQrsu3skO/v6Gv2Iyx4V3NkRVJCrWJu6WXKCHf91TEWo4XVqTtHtO8+9aaoM85SSmmBP4aAA2DN+rt3mQuSLec9e62z84g4SysYA2tmGgRLgIsD/VL6qJ0ic9Rj9T+3Kyev80DaRt80ICxQL+gXSuvhioR5/42cst98HMRGo1GEcC/TSamZF1E6w45yVElxBMwvv0c/+4/SioktqH5WmkMKBDrRlOHCk4MBvlvnkyTfR0pVXp+laiFMVRg+d09YFU1yNm9R2nJjS/fCpeo8Rsxljsm22lSPRLi4lCGeowy94mejhOXIuSxIunrQcUGR8H4nhflegmMUkveAf4Vu+eBVXzSbICklTRk4hhQMUdWyZg2eVYT7/vat5yZofhZjZPUqC+D27zklW3v+yATJVW6EcecmT9MhLSr3QtvGuEG1KWD5hSNLQJ9zxJUnLe8/SMndorslas/0MzlnhzZQ7oBJ1GUnv8lTk9q+exLB7771XliFFVikc6PDJCkyZiorF72bbb954nrth9i8D1O0ZFUBWhONYsFMSlnwqKEzmqpESmt3nQ/2Ya2fhWou29K4Qbe5hobIB8slF6IJHptHs3v9V7Cj8hbvPNJ9U5D2MuAquYFeDa2l24Z/qPg28//77UxPsKRwswEXY0rMKrXr3bGfR5CeoFsw3qC7A2LHbbpcRUdtAoaowcSfRzwI//vg5vJLggbZEew0J5dYRrHDEeqIH37ZyBs8nVo38xj0O7fxo+4X3hBH4yjbV/2/vS+CsKK71a+nuu83GDDDDDDCsArKpoBgFEVzQp88l+ekjJuZnjImJW9Soz2f0aUyeSfzH+E/ec33G+HzGGBC3aBQliigaEFRwQxZZBmbYZmfuvb1U1Tunui8O44AgzMy9c/uDnu7bXb1UnXO+Oqe6ukqZ8fWkeNBPopc98qQ+FrwN1AlDhMhxgD5jAzu2WRU7D3/9e96Kp35LI4mEBBrQZAXWECTNKvg0yjzLa6SpgiHvmwMnzGOMrUP7hMOH3JnocsaOHXP1e6RsxH8RJZNwM4aNUX7QuG9kGtiZ9Ch4Vp/yPpXXx4+99hXGDrOR9jCJnzJEiNwF6jIaN5IVvg1M3XfK1WLz8msiEauvZEBWSAlZS1aBDSrJHBLxiFXwmHXBPS/qfYBDTVaILiMs9H6wYsAxs8TI6fN5vxHPCMd2LAIExHR/h70CvTAkK7+B3VjJCvv/JvKjRU+1/9ymKwojRIjuhLr1Vt2RUtvKh88NTt1/+lWyft3344Y3KE2CMDBLyUoDp9WjhJpuG2Mlg59jxUNfpLS0GW0U8xSkOqTo0sIIag4gLsXd1fMnuXN/eD8V3pGKmZqdOxMGupjayxQeg3QfkkS/+xPXLr1HHwvJKkQvQWDUsILQ6YV/G5Le/unF3vrF1yYiZixJo5JIiKaymKzQSPEFgB6JQXp10WlXftuYeSNO2+VintDug6SHFF0aEuJDByQjrVGnLTVHn/qYtArW4bhZlH2xb5YmKxzPyrOZ4tZaVjzgrnZklamNQrIKkdPQJBU4C/b8Ow5LNdb8q1q74KfMjMWSJCqIEFlNVhqMSSZsQoS3wzziX+7l3s4lmqzmzNEvDoJUhxzdUihIWkg0gGjq14ffKZ22HwH7GDiUMTpTmtF0JoGvkKzMxHpeUnVt5LKFz8N52BDZZYwdIkR3Ae0AVqjLurJ2n/7xic6mpdfLHWtm0UihVn8dYHSTXX5VwGMKrjwuKHdYtOjF6Jn3XMjGTG3VxwJb1wm7AF3e6I7ADASkkzbGn/8oi/d9JkawqwPXgvHHYMfxrCAMNGJrNVlNueBlSI9khWlCrypETgP1H1ZozJqsUn8467v2qpd/LhtrTjIiMQ4UpbtXZz1ZKQyEGItyF9iDLyVHnn9Xd5EVotsKJyAsHSImH/3WuWTr+78w0vVjXKNQUGBr/bkNNT7EMDB65WIcIiZDVjnTZpVrzxui6xHoBKiEHyHI1q3lqYfP+aZKNl1M3OR4g0iiR10QArwrTJHdwM/s4irJU0bROtZvxG9jl/ztXrRtfagb9L5bPCwECgwypidNjJ9942us+tj/8iRtJJ6DE59Cbs2V2MAeu+qtRyBNTpNVZjtEfiPQA1AJrfuG/PvtY9NPfPcHqrnuZ5bTPB4PAlkJPepCDmgMtjEreNakS9KstPqx6Ow5TwWHMI/dYqfdRlgIyJRQ6lZGSyY02q0tT/CqyU8TuyUFBbFGlQ7+ffsG9iB9LpGVXoJnZ8G+EHmKQP7a8wAlpu78Xxxjf7bkp9HapbdzIoscHpMQUeAQMVk5nlVHaLLCrNhJxSvHP0VLhs2hBQVbIZ/ohBySwQ32B91uVChIJCLMqPrw6SH2a3fdygoH/NW6aO5fYX8a9udUA3vmeWFtwdIXtpOwu9k/qhU2/HQoz4C6jWuQu99e9cQlV8oNb/+AtNaNU9ESf9ZAtINsfxMYADtx42w8SglBo6WfGFUjL4h8+8kP9LHAnnXCbkCPFRhmFFY89YczqqKjpzewqf+qG+5yCaiYu5Vy3tUzxZoFtzNGGo1jL/6VdcK1izNpcJ1JF6L3AmSNFRQasJa1rP3wcPuxC24Q6eaZRMlKRrHHNAta1nOErPA/5SSiHGo7dm3kyNmXGuf+Dl+I6WHIAd1aGfcoYbXPbE9k/mCAygnPqz1B94lLZjk1y6617PpTHWUIxc1FvP9hT0Zn/Ph5OvyUTUF6Xda5lMcQ+4dAtqi/fsN68+Yy9/mbzhCb/nGe8pyZhvLiHhi9wklOs2gK+S8FshXjIkFTvM3j21n54f8Zu/Sl30A+MRLqEX3uUZbPCBo3c8WQM4JC4DOnnrlmhlr72g2W03Ca40EWQDFjEBUmzb4bWFHVX6SU82KXLfgQ2E3PdhsSV+9BR1lKpSLuH885TNi7zlTp1m/FW9eNTdM4EdQKpuHKwlFC9wEMBU3lMleRJCkc8Fj86iW3gB5v70kdzqkCzAaAsDI1JFfL/jg+tfDu35vppuM9qYjkEQgFQCkpV6bXyj34xYqr3qGHnfJLj4q3E2f8vx0gZD2SBazDjrA5jMBocUGjZeSFy4rSRv8pctX8a0jz5lNNZRPHLBFECTDrHPKqAmAjO6wkc9u46jf6MWPGDXdFxp35PuTbgP2QqZ6pcEPCOgCAsHSbFRKO895T48UrtzwqU83jKOUMwkB/RFSdDuSNU/bDhp4oQzguH3LcXD7k+N9ZJ9+4NHMtXAPCRvkcQ0Z2qAu4lu/+aaTz8d+u8z59ZbbBSJFnxCXB5iohQF9yz8bAs9JkxZP1XFVNeon0G/0f8fPvfTOj/36qnkFIWPuJ9sJy5v/seG/FnP+vko0TCTNNFPBeP+QG0QMfUeWmk9SM1bDy0X+lX7/vj9G+Qz7WafyaGokOw+LQ68pSdCYnCPernT9f9C2xduFspUQ16EIREBSKHKUO/76oE9kODANxAlTsH8lKh+BQ5FfEL372DX0Mw9oerlxzrkB7Au3JKvXEJbNkzTvXs1T9SZJgQ6o/9PPelBNEDMpNCZcO44wTV7Gd1LCWsJKBf1fn3PNMbMDo9UFSvE/GIHpUKUJ8jkAm6E3trkykUpX2A7POFM21pxIvNcVU7kApwKFiVqALudVWlQGSFUYJ+NWJpMY6OvSE6+NjrnqeTp7cpSMwHAhCwtoHsEaBFS6aRFJPXnGy2rD4Gsuu/yfHk+AzW/rjbTis0+8VcFiPAQbXi8gUcJskbqJ/LYkknmXRklfVyFnLYjOu2RCkztxXIySv7kf78kdkZKCWzKmw3/vDJKG8GaRl27mG3TCME0HSLKErpUyTQC7Cb7NSxCSCesT4jJYMuid+5aLf6mNBeWSDLu4hmBB7AmuVYJOpRf95lL30oTsNu3G6K/wGdlDQA+qljG1blBkSpE4NL8kipI2k4oO30H4j56jSYfNE8641BRfe1wiKgTUaygY2/e8vs0FZejsy5RyUvTZQgEFe+LdC124e4bVsPU01bLww1rpxpKAmsVkc7BxCKOmB95G7tqSZinBlKod53KpjhRUPx65afLM+lkVkhQgJay8AQSEZoQvM1Kq/HZ5+7oZHVarpCBxlUXHrgMmqPXwFAUVnEGm6beB7pYk0i7bz4dOeNsee8SAtmvIxHTpU9/oPTkE5hY3zXYjAMFGmWMa6rNVrtxr2kBkj6bInLnLXLvoXq21LtWskiDLiOGodJsOhkXLahnzPikomXQ50bbPSob+OXL7wTmDgtowNZJPehYTVCVBQICS/gf3Vu6d4yx66TyUbx+kGdqCXQ/eaGqJDrfn4lQa4bZ6Tgps384ET36SjTv9LZPrV8+E5cBwejUCBECF5HQIEJKVlmZE3Avab3tIHTnCW/flCte2T6ZCknzKsGGMGfiOKDVRwTu4XP2RfEUYVDu2k7BZCKyfeEj3j5w+z6qm1kM+s7HoTElYHIClklNf9y+WnuDVv3KTaGk7EDqFf1sD+VRDUcLCBH214eppvm5htQIobFTc/pAMmvhn/xu9eoUVVq4JTNFChYIXPgXFM1ilWtgLKDcsMy+4L5ZZKpYaRZ66cITe/c4JMNkyk3BxiErcYqxSBL1gYyB/i+kMp/56C1juoJ7HNyk2nJK04/Nds/Bn/HZt+/fqgjLImDGyPnC/4Q4VASCAjX4ndud8/1d247GozXX+6A84P9rOCROgKdUmZBX238C/l0qZR6hKbRoiIla4jZvxtIr13WMWEldGZN6+i5UO3BqdpZJ4dN/F3NipaT6J9+XQsGylVmffiTaPd1a+NAxueTIV7nEw1jkmoNppWYM4sghUKOsJdJvvuRoasotSjtuO10oL+f45+45472LDjN+rjWepdIXqFAA4FcAbp2267DTep++ovpnjvPnm75TSe5L8NPPAG9q8KTVzYr4tx2PI4jn9vEZckjRKH9al+mxaUz+d26m3PjNZEp/+wngw5sTljhJmasT3ykbzalwPmH3+3L4eGdeuKo2/fUgJlO0jS+NHSbjpF7Vw/PWZviwtwvhweBx/MEjjBApBUt8i9u6DJCnJlUfCsXLeVRIueid34yY3AUBgGYrlhWWWtxx4SFgAEpUMEWAz1wXNj0i/e9DC1myeh/ORBNrAfDOCB4D9+4A/qJGzGvSS4BIJ4VlELGzD+DTrwyOdpou+ixg2bNlakWh3ygwfwkwl8q5gJFxF51d4VGF0m/5h3LA9OHryUkQHETPcZXcHSzjSxYfGZavsnJxh2Q3+oJIg040SyqMAaQ58GASBs9Cr4+sQkkrCy2yQrrnwoet17PwvIKusa2DtD3hMWCgqE5Dewv3n/ZG/x7/+gUk1jDn0D+8FBK5uu+VClBJNu2iWe4/JoUQPtM3QlHfa1V9mR33zdHDB+BaRwg9M0OhgxKmSvaPfqkC/EF75xwzRq26px3oo507zPXp8pt66arLx0GeWmpXjEBE8Wz8aygDN7H0ll4HtWTDHpMOUmCRsw7g51+r8/GB920sZcIStEXhNWe7Jyn7lmhrN6we0q2XAcxbdB+nMbLJ/skaGvdHoLTEzCw4ORMUo8RdOwcyc87A7KI5t46eAP1Yhp75OpN6yMRCJrOlPEdsaeQSbNF9p5ehLBcyJwndnG59vrc4JLVe28+fsJ5LNFR8gtKydIL11NGO1PCSvjRBVAAuLpSzAMv/2TsHR7qT1gD3YoSGoqF2oy5pDS4T/nI2f+KTbrlvWZ8s0FskL0SgF9GUAy4BXrdg3tZaQe/95pqnb5j410/WmuwGAgy6cIzzTQo/iUBGp1qaE8YgCDuSRCBI9ul2Z0A6F8PRXuBhYtWEeqp9REDj+1ho44rRby3RhcqlMEStxZ3jtV6gNR9nYE1B57K+cvJU8gpyKy/tUBYuWLg7y6dwfKtobh8JRD4cQhRLpDudNaaSmHCCQp/abXwrd9+sN0PVlpDnf43B8gWaFHbkChgIZsZX0GPRg58zf3syFH1+njWdzA3hl6tbA6g7Zy3U7hw33h5mnepy/cZKUbZgUN7FrAweGsB+QEvQTMFmYKaMwDFXWIoVzCIReCxYhtFu0gxQNW8UjhJ0Bwa4Sd3EClVyvKhrYkBh3VSqpn7iJVY5KguXrMri8Dkk6GSDrW0J0RUuYYov25iI7n7w1ATBHavCmeWvF8Adu0rFA0ri3gZnyAiCSGgLs5kqRax5BUwyhuN1ZZso1IIYC8TZBnlEiGb3jxH9ZGeP/80Huo1aBMBeiDwLfc61lBxePRH791BxRAMih3lEVONQ3kheDaAwSFZITGYZD3545NvXL7/cxungIRVre+Dewq+GEjKKH2wOCvxI9ZHUJFinAlgNs4SbO4ZIUVm1hR1RpaPOBTVVCyhhjxz6hkm836z7a3NG1Lea4QpaPHClJYKUnfMZK29Jdk0iRUbrzuPj2fjqS1t7QZo9HL8uVszfbFLFrisYGttYzUrGEtjjCMwpJovHxUX2FYlV6qZSjZtWMkaa4dpXZtHSl31Q+NyjZTCYfgh+ggP6IMC7ZNeD4iFHagkhLC/jzU84weeClOjchntLjq3vhVi+/SxwIb2JcMsxV5JUgQlG6z0oby/tyJqZdve1Qmmw+nnHMFtXAueVb7Cx0+Yi3KQDnRjJE/IJ9KuIoIV+Ia3A6Jw/cyK5EkkcQOEi/dyuJlW0hhxWbab3gtjRVDKDF0h+wzpMEs6t9MIiW74ErYA9+B8vT0jQ4AKAewFIjNSNy2mwpZc0MRbfi0j2qt6S/TqXLWsKFSNtYMVKmGStKyrULZLRVKpONKjy8Fj08NRk0TtjjDmWd0/rBhCrbg4uAo5h9B7QYUbBDyKp6q56p87AesdOSt0QsffVofbtdum4vIG8G2F5Tz/E9P8D5+9k7Z1jiZcoNnYwP7oQTq8B6ixpAYf0qwc1gzMHC0cgRExVg5u/DXgXQ2hFsOsholhksZg/3KgbPTLFHWBiFHCo6ngP/TuB8CbEULKhxWWO6pSEJSYVPZtN1UrXUmMAlTzACWUVG4W5R4TkKmm+JUqhj8tiB0McAjMgnjkJZacM0IPJIFZGRCaMswB/jVOISGcCvgLN9HgOdvly989D0yml/QlRPj0lQ2F65NWMW4l2Qk8R+xibctCYaI0WWDnK9PyEHkhXBRUBkh6Qb2uuVXs2T9LIG+BcXKHgvCF2Y+ADIM/9G0A8XFnKOfoj+TQ76S/oLbEGAhmelFf+oLe6CoBDOJiz16iPKAYPClG1QGUNCGKYCY4GQDaAXYT7ocyAnDbGAZimsDrgKshCXv+kwEQCKSQKBISrgHLM9fGDITrD83Mn+tjS+/Cao99JtAKIoESbE2wZK8dNg8XjXuQevr976pj6tboSBvy8kwsD16vbCDWkUv3nPXTXfXvnZdJL3zdHt3Azv2s8ppGR4yBOEjlJRWalhwG4/gTviJxJ/ZI/2uXv4PvQkr2JAQIUrkLrQf+I39nIDc8NIaeBlcwzGgLNiGe+EODFn9C8Fv3OGnwnvib0ge3CVER2AZUignCwIIR6jtqnjAM+Y//fzeyKjTVujjc+Zwct55OdHP6svQq5Ug41kBGPnghSPTL998N0vVT8NX3L2hgb0noEkN4VPX5wawm5FQpfAYLLuJZ/ehz/UNnSN93EdISF8NSFbI8ExCvODZ21nlEfdEfjj/AdD7naD3PTphRFegVyvJbsL64/RoOknuF3UfncsMo0hGil3i2kZoJCFyFkBBEC7j946MuEnFCis+tUZOu844554FoPM4ySno94G/EMl29Lq3Yp3htg0nOmTg5J+xgZP+pHi0KZ7ebhIc+VPH/SFC5BYUYYJwQ8RkGwevyjEGHTVH9h8y2zjnsgxZYUWcs28C94W88jDks1cMdbatO1c0110Yt7ceoYcPydFJLkPkH3R7H2OSC5dHuUPaaOE6Vjr0f3nZ4Ccj5z30kU7jkxWE2L0nDGyPvDFSkJ7fqqJUiTP3+2d4617/jvK8EwzlRvXgbJxL/alGnpF4iNyAjgaAjHCsNMkslzC+hJWNfDzyg789xRjbFhAV8FRu9Vw/UOQPYaFAFy7kdMYMHdfbG98Y6829/N9VW/1U0IZy3R8LazAAvr/CdYgQPY2MTmJfOSlwJElvJ030W2JOOP9X1qyfLtZpemHj+t6Qd4YJwsV2O6yJsMc7d5++4gr3079faiS3j/GsIql7TisB+hGSVoiehX4jy7nArjeGu4s5xKgzj5x9rzXqG79jY6a25otX1R550ejeHoFwZUBcyoiy+80pl35XVE99EPYR02lET4soxqE6w0gyRIjuBeqdblhnprScZoMIh4nSYU9HTrhqthVjd9PRx+OMNrpCzSeyQuStF9FO4LCpOFnwq+r0mldmEuF+j9WvORaHaknTmESXHHxxnr8lFaLbgNWjrigVtWSamcohqaIhK4iReIwVDX4h8p1HcWwzr73u4jqfkPdmCMJnmVoKti37yctPFzVLzlapplMt6VRJHJKYRfE7FaCu7Bh9NEQvBGX4VRIxpI36CDoXqyfcXECrJjwbO/OXL9I+Q5swWW/qtf5VEPoNAL/GmguKcr7uuwK/K1P3nXKRrF97LpXeSEZ5sT6gx53CQvNruBAhDhaZRnUciNHA0WOF10YNaw3rU/1y9Eev3gfEtEEf9okKe0LnVQjYEaHhtQN6W7DCGs5/k7j88Qnqo2cvE6tfnS0ZL6BmlOL8hDgQHDpcmCZEiK8KYCogH10JUuW2KSqlzasmPseP+vZ91pSLFuk0vk7mXVvV3hAaXSfIKInG8gcL3ZamI7zVC26QWz86OapsK80LFGHY4dRF4grDxBAHBPCqJFR8+m10RLZRx5WEVU583ag66jd8+ElvPflxS/N54E1BUrTPvA3/OkNIWJ3ADxF1raYVBX6b6YfOqhaR+HTaWDObttSeHPFaic0LiNQTrIL+ScnC0gyxL0A8p4mKSo/H5C7i0AiRifJltN+o/2FOeqF58bx1jDE9THVHHQzhIzSxfaCj0kilEt68SyeJmndPFsKbSZJNx0WJTV1wyAQHjwuLMw8mNgix/9B9qfzhqgmTrn7z57EIUbHS5Yqbr7GCfn+PXvLC26A0zX76MATcF0LD2g8ESgQ65I9YihMiOAtuP00sf+I84tpHwp4hBpVxT+ILaZxxB4tV9+YKyzdPAUrg6wEwFiWC4sDynsL5Iul6QtkH5oRvzLPOuvNF0Cn/7V9IVPuF0KAOAB2JCz0we+l/n6OW//k7Ytsn0yA0LCBmIgKlit99ocpC0rCM8w0+WWnCwjUjThJHO9zFSqres46a/Qg/8fq5oBi2Tot9AAEZnQqxb4TG9BUQEBcuGAYqsn1bwlt27zHe5qWXiC3Lz+HSiSkjSqQRl6CJ2MbFaFCDhui90G1URA+5DfSTZsxpI8JMOHzQUX81hn/tf/jYcxbSvk+0EXIbJg/0B08L26n2FyFhfUWgdwUr0DXfhZerV0fSS2+roE7qMGpE/1ntWHV2NLV1sOc6xOUJIvGtIrpd+jvFsNx7C3Q/KhxJgTJChc0jIqnHvk9ZpfW8cvwzoBlPqaJBH0cm/WQbGzx4jwZ1REhWB4bQcA4Ce1O89Lt/GinfefwIlayfQpWYqpINk6OqjQtJiYszD3MDQ0acdQHndghlkGP4vCEdhAcVEHjUxKIeSfNCoiLFKyg33yAm/0f06Avep8dc/nFGNzL6EpLUV0doLIcAGW8LtzMeFwL293Weu2GGWP3SDOk647HXPJFeucVwsgBIQA2IB/w3SBgdwAVCeWQpQEjw34/q9WCP0iMW/PRwAldm4Pjp62ik6CM6+OiF0TN/+RpL9N2sEwPgWKY5IAz/DhKhgRxiBMqp2yfak5ez6Z1jxII7zhV1K2eSdMtwxYw4M6wYJgUNxnARhKHZC9jvc88tRM8CQz6sSLRXBYKBXQwlJqWTJsJLsUjBRlo+dhE/+nvzzAlnv5mReVCJYYP6HnoQ4uAQGkYXIVBYJC5c7x5craX23X7WmsUnkPVvnCc2L5spU019OWNUGXGimAmhBhFwMpgGhIuhfHoUfkdPPd8fSMWh1E1RKRzFrIIWNmDCQjbixHnmsd98lSUGb9HpP5c5Iuyh3gUIDaKLESgxAvTXr2nlprdiyX88UGxKq5IakeNE/dpZsv6zqXG3ocQTkggjSgR2LqQcAkes28O3jN0B/y0fOLnYsCgl5zJNuEgTA/ykpFHWRsuGLmF9B7/EkulFhmHV0MPOaSKT/jmFxARA+WiCComq6xASVjchQ1wdlVk2N5e5838yyKv7aAQzYhPAWiaTXXVHmU5zuUEc4gqcZdmC6trCaZ38xnrfA4NLhfI7GGQICsoRBcSZdAmXNjGBsxSPkJRR0kgSZe8BEy2DYl9hlFWvNmZeX8MqJmzzr+AjkK2+SkhWXYtQ4bsZ7ZR7jwZ6hFSqVCy6+wjx/rwJom3nOEg5AhINokJURYgdwYZePT08zpisZ01Gb0CzF1wX/QJ97RCdAFgESwhWUERIKxSidAkRnxKEgxg44yRNLFeZkTpIU8MJW6dipR+ZY05ZaZx88/twwtbgUhogx4zHG5JUNyJU8B5EQF5a8dGCcJ0BkFeMfPLiROejZ6eKug+OJk1bRkthl1HGE5TyBGPMBJIiEhJqKaKbgGaj3YUM9KH2O/ICmpzaZ1vTCe6CssLZKBmjODO+kMpTUiaJEq1Q/k20qHw1q5q8nE84+y1j9Bnvwj79fV8GIK/MTOFh+1QPIe+UOZsR1Nq4fOHNkkw2VDvvPX60qnlnKtn+6TGiftNo4qYSYDWccpNSw6KEmVRShj6Yfy424aMDkEeeF7qcsIL8Q5aRlXT2JThRLvCSI5VwFQWWIpFEihUOWMP6j1lGB09ZLEed+Ha0/9h17YkoqFCQpPQ1Q5LqeYSElaVo531hyAF+lGIbFj5iVTe/YZIdO+Ju+egqYcTG05a6o0hTzZGyZcvhll1fxtwUEehIYB8vhp1UTbBejh0dwYjhomBy+tr4th68DTDnnNMByB7kBzOAjd2wA4kJJ8LCjrhEAGW7hEoHR0cANgem4RHimCXNrLhyFS0Z9J4qLn9PenxFLLm9pkHYu5LDz3IHfe18O1POcEUsE13ueL8Q2YOQsLIYAWlhuAibaD971vBgXUX2wvtLxabX+/Bd2/qRSLSasOgw5SZHULttmLJbqrnTWmaRFCGeCyEQuh4MyIxjFwq9Rk7EzqvaWNGR0Ayggabub+nIEo/5Pw81yWkCQmTCWZ3P3bfAtidY4QKPqbQDSSEXhAogJmyDIrAgzRgG8UiUODzRTGMlm0i8z2eK8rXMs9dSJ7WRFhRtswYd39R89AWNxcWDmzqWJyJT5ojOjofoWewWTojsRmBIGXkhwXRmbKZSqQpv8SNVcvPSSlW/vlKmmqoIZZVwal9wQcqkEH2JcEuJdItjzGVMeRAq4aTXsCBzABXgrXCNXSThqsgYsPYdD7wp8od/84NRH/+qGX70ryT8O+A+OIBkhPcCksJxq/U3ehSeCb3HlDQU4VYL4WYjYXwnlMdOILJ6OLeWW4kttKy6jg6ZUWuOO2uzKqmog/P16AjtsT9lGiK7kBFWiBwDGFsmdMHlC21e7QFEVO7VfTBIrnm1Wm79uJo01gyULbUDiNPcn7hOIZUyArRkARtYwAomXNKilBlwZWAFYAeKLpl/P+ANsGpkM4DPObu1CFbB1hcR0FDmrw9sBEeOxEfUVwPXSQFrIXPhVy9KugoWuLeLXcthnwNEalNu7CLRwu2soGIrKR60hZeP2mgOn7GBDD22BoipFi/dGYIywwWfQnuVuD9E7mCvChYi99CBxNAg93jz2BFAZAlI2E9tXlnh1K+uZM6uAWrbRxXKTleo1u1lcte2EiCoYiXcIpVsikEIZsFFgdgIxJOeASQCp4PtY4gIB/R6b4CHw1T+NvzjOF8t9+BkD3jKJ6J4aZoAGTFuNatYaRMpqtgJHtU23nfUNlVQVksLK2vN4dPq4ArbIW+79LX2go7khAuc498/RI6CkP8DFhCy0zHDjkEAAAAASUVORK5CYII="/>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png;base64,%20iVBORw0KGgoAAAANSUhEUgAAASwAAAEsCAYAAAB5fY51AAAAAXNSR0IArs4c6QAAAARnQU1BAACxjwv8YQUAAAAJcEhZcwAADsMAAA7DAcdvqGQAAMg0SURBVHhe7F0HgBXF+Z+ZLa9db3CUo1dBURABUcHeS1RMrDG2GLvRNJOo6TFGjSb28lcTo2ILKBZUEAWliYL03uHuuP7e2zrz/77Zfccd3MH1d8D76fL2dmZnvvnmm998Mzs7S0kKBy2EEAx+sI4VOPAcweFwKKX4u0/A/QERLysgi9/s7rqkh6CkUOxY0tVZPq07da0CSLILJzQTMsiCXHL92xqEgP8pEVVwugskqIY/dxJGd7CiMTu0ASdtdwXbQYW1Ve1x4hbaa9BOkC/m3dk4QD4smwoHlg//FnCfC6dYNjyHbFM4mJAirIMEfuNNHAi+vwYL94QhQo5dsiGf7fymgG9dnketily3fHMOMcoyBXcyCedZIlqWQRlLE0yNENcKi3hFEG7XvYMiYWiUEg3T3BcEEQ7Et4C44JdYQhCL6BGTBdJihDsxYds1IpRZrah6OeRVSQMZlTSnRzkN5uxiOX1LRI/DS7TC4aVwbymUrUYm2gigbAmyRqAeUgR2ECBFWAco6hAUotHGCPFUCMi1l0zpwjd/1UXsXJ3PKjfnCTua77puPqFKBmNKGicikxGaBqSSTokbEdwNEcEDcL9OXJtRIAAGFED9LCUD+Dk2hwUSAgPB7RYe/4PicDxRFBdksqE8JmVqXFAlCnFrII9qCK2GKNXg3VURxkqJFiyhGd1LaddhJYE+Y3aSoefuAPmQzGw/6Xpoqs5S6LxIVF4KnRx+Y5PYBzkFxdo5GdbKj7LY9nkZbrwml2hpPYmm9xCCFwkrVkSsmh7UrOmqOLFMncQJccHZgfEe5y60YAVIA/wfpsLhOSgCD/jby0C2cnm9rYA51DIfJEsF8JXwRqv4S7ktc2PEhREknCkw+mMKjGlDxGLBGhLM2EFDmVuoFt4MCW3ktrlZcYwtbiBYqnQZVuX0P6UyMuT0StBZg0PMpug1hc6DtrO8FNoNdTwDPORQD8DIhpm6+PZlrWbXtqCe1i2HRLr2J7ZxGKnePlxUbR3Ca3b2Va3qbJUbQEjcJyPNO4CcJDERhpwk53y8/4EVkEBk28UbIBT+hqvtaiuQhUcWkhDlL1yBg/nXvexRHgb/QKjjkZsLhAakJgkNiMylOrH1jGqW3mU9yeiygqb3XOKGspepTnyVVb6iOJLXw9iSNd7uOXaSBXrE+S7UL86BeQVOkVanRrsaYQotg09QiTkYbESyYSWADUwUb+7DV08baW+ZO1oUrzqSVG0bIIzqAs4dGNkplCoapaoGNKNQ8JZgxIcNUdICUg+SEDLTAVn/shQwSPXKBEAa84iOUQ5Ezh3CXUsAkXHBgaaZKmggo5xkdV+j5A9YRLsfNU8rGrWQFo1eA7o1ZRo+ZEewu13sdx4whY7FAWmwByPqkBQOTeoRFALCi8w5jx8l1s4+WpQsP0LUFPeBYV4G3BIB1yLMqBLAm11ozXIuCFKDdOBG+SvZyktJVroXcIDDKxOqzQOWC4qOpZcA/ciyq6AHdCHBy7SJ4DEi3BqIW0NCWRtZweAlbNApC7RxP57PKFvr3bkb2Dn4pyny6gTYXdspdDh8kpJ1AI2h3jIDLkTE+frFwWLxlOFOybqhVFj9gIiKYDDYnXCrS4iYzIFhnsuhMVKgKhjiId9Bil46Mm2Pt+TfhxCg1B6xJAhG+l/ANziE5C5RYBSsKgqJc41QNVAMQ+NtQjibGVPXKF2GLKdDzlmqHX3FcqiTcnm/jzqdSoq8koRDzpg7A3zDR5KqZ/TgAeTY035dJDbM6eUQdwiM3I6gZvQIYVQMCosoE65DbOjwOdPhwHkoIDnpT0B6kOaBOsTrCKCSPAKTc3ZIaTBWdghzTaIShygqI3ESISKct5YGMxcDq33DnOh3rNvIjepJN29iGQNL/KQkEnWISJFXxyFl4B0ENHA07Lpkhefi25fDsUVT03Vd607Cece4FdtOFiUrxuvx4nzGLWLRAOEKHFTDRgHeEzY9ISeeMZ0UWg5gLhwzwo83Egd9M+YYRCMW8JpOzEBOJcntN4dldvsEFP6ltat0fXjYWTX02GuiUH/gBNevS/zFv1NoP6SMvgPgGzaO2XAoIYds4t57Gbn+yh7usv+ebK397FxRvHIcNavycXhHtTDEDnDPg0KOEkqKoNofUt9IYkBB8Bej3KLCNMAVcwkPZFXQ3H7z1b7HTVGHHv8B7Zm+kdJRcr0X1C8yXmKoKOs3hfZBqhG0E3ySomTyZEonTaqdRIduOcOa/eREvvR/54nipWOEbRYQpkaoogexNuA+fKInAdH9x3qpeuoooP8KQ3F0lUDxsjYIY9CLYLW4jkW4Uw31VaEUDJ3HBp34rnbiLz5mlBb7t2P9pSbp2xGphtDGqCUqNPw6BmstfnukM/fZCaJ07WjhWIMJU3rpwswUwiUudNDemijZTiRHpTyq5EPWB1QEVCfUpDdpz2BUrigKDBq1agjYwqi6kmV2X8BGXz9TG3XJXIiJrx1hLUL9eXUI11JeVxsh1SjaCD5RSdOWFwC8ckuu+f79h9MdS0a4jI6hRvU4zarqobpxYhCcONeBqHCNFPIUNIhUfXRaYA0RihP2UEUcBu4wXAxSG9wonVhaRgkJZ88hjvEVLTzs68BJv1jCCoZu92+ttQ1EXftIoflINZBWYk+iwiGBeP9XOU7Fll7cjo8X0bILaNn64zWnkjhEI44SRm+KE+6C8rmc7U3hwILnA0NHg68vCc5U16Aaj8u6dXP7LWCZRf9jrvGJmpa9gX7v6dp3Gxvq1FJoHlKE1QqAASLhoA7RAAWZeV9AdBnV3176vyucdXMu1mq293FwEKGlCaKoLtwAAwzO4IaU3g8SSM+LAHnhk0bhMsWOwgDQJq6esVPpM+Zt1vf459VI/2V0xGkxWf917CVFXM1HquG0AH5PycDgEu+iUbHojbHGklev5Wu/PI0IO5uowQBhKhAUTtvK93ZTuj6oISe7sK5x+orhAlXixA0qRDUrHPapetjZL6sn3Dm91tt6/XWFXHwxklZqfqsZSDWiZsD3qNCll0aGROVM//0Z9rL3zhWV28fAUK+3Rp1MlwuwXJzv8EZ8qQn0QwdQ6cBbUN3+JL2qUGILVgPEtYkEQl+rA06eol/w2BSwIfkO4542lcK+kWpITUADRBV03v3FGCCq44WiniSMmqMjJBoyHUocJQg2C3YLZJYiqkMXcp6LMc8Vd00WgFFjnGgODWQupIo6g/Q6Zmbwwie+Apuq9OLvHi7CtdRQsRGkGtQ+4BtR3Qn1sPnKD4tE9faxYJDfJzuXnBoAD9+iQeKyIJAZ9q+u51alkAICLEdQ5oIRgc/tKJobw/cXiZ3Z+3MeyJjMWWBG5EdPb2Qsv1pG38PmUqiPFGE1gjo9HoJue/qcQG7RyJPFmk+u5yWrz8L3z2wtA3tR3P0OzEsoKW2m0CgkcYGHLpexcKZZFQzcLUKye81Rh579z9jWBe9nRS6rxnmtxB0p0tobKW+gAQBZKWTyZJxUxyGgEOtnjMoxy/7tfvnUc27xqjOEHuaWnoFP/fDtf5xZT5FVCvsG2AfYCU7Gq7iToq3ncKGGOS/bONae9fATgerS14zCHRMhpurbHa6zT6yaT8FHqpnVARgIEjjYi/f0j3/92lBz4UtXu5sXnU1UtRcjNIRdHpqd7P/gH4yXQgrNhTc5L1kJ7YhwKgzhOtuU/P4fqodd/LI+4ZYvZTx//hRPweIOeY8r1eAA3vDvPrCH++WkOheim/nEaae7lZvOoYQfG3Jq8k2iEJdo0rpEalV6Cm0EgU+TwZRw5XxI5SQqgpVMC38pgunT6MX/nhLu1nejjOcR1yFPWod0o/OICpTgGwH8HbRfnHSYS5xz+Y4Vl4ft8r4WUJitpkEHiLuJpBZ9ptA+ELhyHshLdWOKBg68oWWWkOzeL1I1MjV0zi1f0y4T5WfN0GYPZdI6ZBsfTj+hmfh/UjHvpSxr3Zdj3fLVvyTbvxmnqRqxlYiL3V/qyV8KHQIwNoEPccA0VddQVKeGWHlDv1Zyix4xi8Z9kH7crWVeLHkckk8SD0nC8j2rhIvNjfVfDiEz/najs+6z6wRTAkSLcLkwHdxwsIlDUkcpJA/IW+htySeKZo0Kf5o0p99b6ll/fjAw4ISv97RfedMhgkOuMUJlJzbSk72T9d+rrrc2zL2CxMuPYnoozDkYC85QAVKT6ikkE4mJedyp33VMk6mBZcrgM17RL3r8MehJEyvlFbDl2v3WDnYcMg3S65VwqYK3mZ6xfsZg9807fkSs2NnCiQ/SqGA21X26AgcrhRQ6AeSkPPScqrAZfltS6OlrgaA+UIdd9IJ+9u8Xyjh7dMIHMw6Jhum70HLMz/n2iPnaPceKkhWXiMptl2nCCNgE96XSXcKd1EvKKXQ64BCRMgW/sQhWGqMWCwgWzn1T5A16xT7x159lFQ3Dua1DAgd94/TJCriKcvHPi9PiWdq5onTtzeGKFWPjLIvgbkbYOTEh8PlyCil0YuAkheLiKz4hWk1iWpflrNex/wxUb3yVXvthBdq4H/GgxUH99AvICssnJycB2XGl4vdi3exH1LK1Y6NqgcsZ41S4Ck2RVQoHBHBWy1Fg7MejNNtVYruGuMum/skUykPx+a92T4wkEr8HIw7ags2YMUOdOHGit7/2xs9Hxl694S8iXjkafOt0wjQ5kYkGkEIKByJwNwhv51qL0nhVjHYb+hqNpN0f/tFHm5GwcPrDj3pQ4aAjLL93wfcAXS5EuvH6tee5K6ffBBdHKbi8Ra4sZlDw1MR6swBa8/4H+E9RJfC9EmlGTVUnpgJ1hPfhdLL8WyaZqo8mAhXFKXNBhQpxHSSv1WqPw+8q1wd/Unjl36MpwjpAABWVWJsi+Jy/d7eWz7jQ3bXhh2Gz+EiDBIlLoUfCypTeVQp7IvEYHdhjt7HL1rHbTqTu8JPvdTXIuXfANY936rYVj5nkJdzQEPdB9++FhuZdQ383cROeemcAeRViy3/8u1IAC+ZMcNAUvtKqLWY53R8N/mTWi2D3DmgMq6ZWgwcbDhojSIzbkaxqXri4q+IaN7qlq6+JWKXdoyzLJUBXOFclI6eAFFBr1LvJwLsEusQBB56COqW7CocMkjE4/AP/w49ANxUnesGZhfRwO2jkpzqAcEwNXFoKyWAkSUnyb0lfECFBcpili1ljEhAVuxZJjNJhwBOZb236h2LHI+sNDdl1mGDadySS/2Tkznn/8sKkumr1czDioKjwhGclz2c91dVc/tZD7o6l56jEjjh6hkMcR0Hbx/AUUFHIGxTIBdkBKAN5QfbYLlAQUIYLHbVwgTJw4Q/8MhXIA5f6CIeqwTgLZUc5YzWUOzGqajEazjdpRqEFw5M4pGIjdSHJyArBxkWJTpgaFLHyAK/cphPHCBOqhiDfNGFUpgkzGoKYGgzTITsHaA2hwK/CqKICtcFgHvL31yShOyfThyJgJodMJyTrjRGX2YYq1NAaltH1j6Fb5/yfDEM1HwJPCQ/4RgwVhfsHeZPrMx4eYcx96h9urHyUUAIhMHZsdIe0VwWkAf8zDi4SkhSjnMOZTZhrQ3uHg7gEaAF4K0BMNT1Ogxk7RThnG4vkb2GRnC0ikLad6pGdQg/vYq6oUGPVVSZ3om5VsRGuWGdV1RRzEcwRWd0HCSAekVgQlANH3XMaiNCK6E6aVVFBqtSYonQZqoXD/QO2ItKoqma4gUgms2M5wogWUrO6K4/v6kaqinuIaHF3YVYXak40rHLgROBQKAzwlUq4GgC5NSQy9OwgAN+oQqY8+DxpKBWQEZTUMZnQIuuVrO53Bn4y8120/UOFrBAHNGFBRcnXEuCXmq9cfba76cufEyuKTwI16JG9Dv4QGzZ4Qwb0nqDYYN8MnCLmmkQBklLRSQJiitGIQ0IZm2koaz1RwxuIom0C4tpK48Z2zuNlSnp+VOQPMPT8gXHSo79Buo43Qc8W3G2jvmVGbQisR6gsFU51snpRkMSXBqxNK0N01/IQrdkS4sCcQgt3FareDeL0JGZNH2JU9hWxsqIwj+oEiczlMOiHUwUOIDO5+4GQg9cDnsCwLAxfwOfgASv6GiW7592BYy79iI66IYa2j3GgXqS9H+w4IBuzX0lQR+AvCBEynjnje6JkzY91YY23oZPlTDlkJtexRYLjhCQFHhP0tMIBfwPICZ0qRSGmgAaspe2gir4F4m2FMddWRtVNPCN3Ky0YupP1GLXTPvL7JWFKy6Cblu+nNQeJBuNjX/qubVAtaVyQj1ZDSHZk9Sd57uoZXe2d33Ul5Vu7E9fuQRS9B/B0d2LFe3I7XhhmJhWuS2wQjaMHhgTmzbVhQgeUXdSSlZxgV79jmYV/D94y+9+gQ/SsZDkOFbJCHHANuk4DgY5TpNmTf3yus3r6z8IiNjwmQlCpClDWwb8djOdJSSVA+/PmulXKiIXDIyIqYHhUDiO9EqKFt9DCIcuAmJbrg89bIboftg6IqcpPZi/4+k0cCdRtEPUaRwvJp27aiLp/75kvMEzjeUBaYatsRx+2/O3B9uoPh4qStUPAAysSRORDUjAaFdk6IfheC3Ew6cTn5mWKngplQp0Qso7hX8YdKpi6mEQKnq6dYD8EyQrRaSurMUBFIRkJsfr9dHvrivOczx78a1AhhXHcvRi3AoVBgRfzYAVQE05q45wNBYaSH+w0XcJtizI1TjO7ryP5A+crRWNma0deOp9m5K9pyKh9PSaIHcPl0RkbQB2CQ3kT525jsoLb3ctd8NJIZ+2n4/mmBWNITWl/Idw0oagqVQIquJ6YKBI7Ulen7NwkWckJdlMVanAlSy94MHTbV8/KML8NHGpkhTigCEvMmKHSiRMdUV6eZcz+6yQ+/8UHoZGmc6ZCxcGQ6CBeDOpNLOOiVxgkuBajdg3RFEHMQG6VkjdwPul2+Me8YNAsq3jV8szY2ijJH8rJhPvwDX7cKjVBTmjg8jgYjN0nsrpHoryUzLxPEfEy7LwCTpexA8m2b491tnx9iti1dqxmlefIWXolBEcQbQcfT8KVzvHRB6gcnHwjimMwoYXXK9nd7g7cOOstrDOsSyyjF/PQwwHTwBNkxTnPN54+44d8y4K7lUBavouNGE0OqtmPetAAelmfpChjrkEDIg5OlULiWlY1y+v7hQhmzaSOuYCoyiZ76AUV6SMvrQRj9j6FXmfIkDhPAK/5pwcF6pYvUd66ZYS/VbLkvXRjySvZonJXd5HZ5SgaK50gytYfFzJ35eJ8l8VC4M4EPM8Vec8j+Q4HzlnhDreUOwQ8q7Uks+dPw2N+MD0xwX6w1V1z0ekbuW+MWFHAVVX5xr/OuZaXr78hwqxeURGGykMbO4jICkuEO01CqcBowXc0iA79foxlxWkwfTGhynzQxTei77iVwbMfXMkYK/HvrAXoLNHYDslhQ8Jm8BztBn/rAlywHOfDe/o7qz8bIuz44eB8jiJm9VEhtzrNxcl6fNrIdKwJgUsl8HmGf2u7Yo8J9mU0u/BPwZ/83xuMDTT9Mh10nU1z0akbeqJH8SsrI/7MWdfz7Utuiqh2ryjN4MTBp+wHB1lJ5sVRG06gC5dqcGrhJhKquo24zjqWXriIDThhVuDMv8yGQu/wb5MA/SBBoR6wdR3SBt0Q6ugHDaoegSF5WR//fpxYOu0EXlNyJChvAAwPuwUoVy0XiINptfpsz44R56wwfYpLF5iymKR3eSpy+9zHZViKrGrRqRu7b2hygt1cN+8Sd/bjf4wEWH6UpnPiWlB/OGd64AOsUA5rwSLxhRToZE2TcKeGhHNWs4EnTWOn3D05mNFnhRfbA+gmMd+SIqlmojHdcS76OO/ceoGzYfbZvHLr4eBfRZgaCgJdeCQHrNIe3haSFaTKmWMqQgmuIOkF/4jc/tWTMsxvA6k69tBpGzwaFVSSC+PADPuzR85zZjzwuKIF0hyi4NNA2bb9qAcs5NM+HP5hK3AshVg1hCghg3YdMl3rPfYlZdxdn7KsrDLQBZY1cSBSJNVG8AkBD5fcdx+l99/PRVlZpvPdy2Od1TN+yDd+dRblVhrHN4nUEC5Shkpw22xyfjdZGYpQw+toZuE94Vu+eFWGgWxQz3sNaQ9ldMpGDxUlX7eB35D1+vUXOcvf+ytjSiFnqmzkB8OclSCKC82EqnYNC1CHxLXsctZ77Jtw/XWh6iuDY04qYUWXxGVcv5fFc0SKrNoWoF9QqZx6qCUIsX59UMz7S64p7IE0XnER37n8/JBZ3M3iCrHVdEkyMHzHl5pabIveBDuk4VoECHG9mlN0u372H6ezonHxe++9l90P5OlHTcFHp2v4CaNBI4o/dcZlonT1z4IiPjxO8PEz2smBS1ZYAEoVucxA4zGKk+lRPXcLC6RPJ1ro49Do739NRl6/qrbR+HMXCGxQ/mkK7YSG9I3XxMw/94uvmDGCWjUnCNc+Ixzb2s9xBTFpEHwz3ETPgejNa0u1E+y4jk7RlytZPe7bee5NU4ugk0rIkarzvdFpGv+exmK8+sNznLVf/CzCq8dHacQbBh7QZIXLLwTRqA1dOSGOFt7JOF/I8gd8Qg6/6IPgmGuW+VFRF+hRydOU0SYHiToA/dd6OXzbwl7OJw+dZW1dcDJxndHUtbvjV5otoeLQHuoXRupNaFM4tS49K/k0UFnMMrs+Hrr1q6dkWIqs9olOQwB1CItasx4e4cx+6h8aj4+3cdcTubvigbmCXc5RgOkh2UIZBeVWDHrldazomGmB8x97imUXrpfxvPJjGXF+KjUU6CSAekHiwrqpnTeEa13NFy+8lm/79hxuRIcQNZCGARSnwiDmvjpWaQ8QARf/CkVfStIKHk89DWw6GlVsRwIrKlFJ/IvHupmfP/GKa1WPYxRGTlQ9YN8NlMYpF3+CDRoVjGiRUqXLsMn6eQ/+ixUetlTGaaBBpND54JNJwuuSO1bENy3sT2b+/Wq+cfa13KjKp8FMqHJ8KISeVq2XXAtpD4n9rLTwWppeeF/41i/+LcPADiDdVEe1HySdCKQh3HefJE7cKTT+3dQH3fiuo8EqNNx14YAkK6AdgdsxAzQeVRQnxljv8f/VB591SSCnz89o16ErsNw+WSFbN/peXAqdA1g/PlHJOUisv2DPo9bXZBzxF63vCecoA097UdiGG3Krva8wMcXBB0TyXjhwzgoNQ74bqEXW4wr20C2fv47hmF6KrJqGpHtYta/cgGdlL//oenvr1z+Fyo7gKyiIA23eyjNMKoJAVBYOZ9O7LCLBnGfVotGz9LP/tBIMc69XZ/A3hQMHe9Yd/m1+8PuBzuavxtPKrVeJWNn4IDGpoWbgazbSs2LCVeR+ViywimR1+1V47N3v01HnHnL7WbUWSSWDRM9SKkRG2vPn/JAXr72bmbt6OFoah34M3eoDhqykuw9Gx1ybBWBUECeBbTSU+YmSXvh24Lp334Ny4gZ4RLz+ukIuvjg1/DsI4JMNVKXnHcHfqvHcBSeK8nXfA2/rlIAb7WvhGlWcipfrcdgSltn1H8FbvnwB7znQyCohLyJZMieNEPzC45CIx1+95nKxed4dYWPnkVE106Gug7tPHjBAsoLCwEhATm1YxLE3KD2OepWc+/iLoa691sk43upqHFakXP+DDAlbhrqVBsB3rO1iffyby53VM64iijZIJVx3qfYdSy94InSATrCjvHVlxYf26FH4f3YYkkJYfmXhIexlH4223vzxIxESGxNlaQLdZlBEUuRqCTzPigniWJTYsbjSZeB8ZejFv9FOuuMLrGBAiqgOEci6njmTyi2QwMatlZ8Md967+5/EihcQLe2hyF0LnvbjHVBzVlgW+KFQNiaK/6XRgptsMmFCUuZdO5wYZOE9RoJTkRd74LD/CLNmokKJ5uJuoVCZftROD0EYbqJEI241i5JgqTLotCccy/hn2hUvl8pg2YGmiOpQQm3j9kDjnz7YI6hwHUy7lB73y3IIP9DIKvHdBM1e/NZId/a/bqV9T/pd8PR75LutWF5AhxFXUggLC7jznyekpavB3/Ed3/1IUZRM/MjpgfKFG9+r4io3FZ1xEg/kfa72PPIpK+/Ij9NPvn2njOMZ7gHj8qfQdkjUPWLP+u/oBt4agKySrPDc/t/PT7TWfHS/KN80Qu01+iVR0O/B0Hn/XF83TkegQwkCCoe9i9i+/ZtIelb3c0XxikvBS8nAl+ogsMPJsyXwngISqrpxxWVa1NSyX2Hdjvijfsn/vYlkhWVMlPNAMcwU2hZ16n4vmz4QbAIElEtuQFZJRPFXrjndXjP9LiW2azxVtDR3x/JLaPGa8yFOFsbBuPLGDkCHZQSFwsqTlZX12SPjxa51N6tOtAsoAK4wCOz8hIVkJb1A7gibBbbRQOZ/6Kgrfxe67OUPoeIMKGNqviqFWqAdoN37tn9AAMkKGqs8Rbmtd+85XmxfeHvAKD2D43d1Q5lW2K3MdSu2XRl//dqz5U0ewXVIGTvSw5JeB1/18VBevOoH4YoVY+1ANkeioqTz78WOdid/HfklrE1qn7HPhu5adHPwpJ+v9I1S9khYRoyQQgoItIcDyiZ2E49Kvpl8hLPsfw+w2K7TTIcTrgRcapt6TMslYatkhFj/xRV8zZzhaPcQv0NIq0OIAguClYaNOvbwqL+IaNktCnGDB8okO0jP8VPpEauYxUKFi9SjLv+bfspvXsWQ3VFSRJXCgQ1on7UfJkayin9030s8VjmUKoqC+4vgXvMyHs7fwhjDIUqMBjP/F77rmyvhPu/r635bx/P2QLuTRd0CGK9c/SNiVJ+piziQlep2drLCyXWsHBCSRUg1i2cPncIGnf5L/ZTL3/bXoMijPSsohRQ6AgmywnP7vV8fF5/+uyc9slIVQeH/Og/E8NyhGle4HRbR0uPNN39yk3j9Yj0R7P+2C9qVMEAJchiIv+bGzw/jm+ddIez4YIcGMLRDvLuWQuB2MKB77EmIHSOxcNGrpO9xDwXPf+RTSvvgfFVqYj2FgwK+LddOsDsr3/sVMyuPkZ6V/GoTYg8zh65cMBWaCC10V8+4wS4YNxLSwY035buWfqw2R4d4ONWfP58rPn3kxyJednSAERgHonvZeb0ruWxBCBjEuxSG7lGuRd5QT7rjz+Fz//YZVIgNFYK9UWpiPYUDGmDHFHc2xVP8237njoli28LbdKPsNM6hCeAwECmpAecCr3HwvBRFY2q8ZIizeubVxod/7u0HtxvazcvxWRvZNmi+et1pztJ3/qME0yIcyg7XUAudFjgMVLjDXCJqWCj7/eBd394OhdmGFQzBUKwUWaVw4APbqH+q2LOfOsKe86+HNatiPO6mKifY8YXtfQBYDv6HJoEbERJhqwUDbwreMP0laB8WthXAHm5Z69HuXo711OlD3eKlPyVUCbvoV4H30rnJSnGZY+ASdpdlFb0Suuvbn/hkJSsvRVYpHAxAe/ZtmYolU4Y4sx99TsTKxtlyq8wATrDvk6wQ0Iy9lqworu5EdW4ZP3Le/Mlp8lo7cUu7JJpQRjQa7eHo4e+R0jXHET0CXIUl7JxLGGon2J04+Lm6peT2+XPw9Ht+D+Uo9ckqtcNCCgcF/PbpTbB/+odjjPd/9byIVwyhTIUGoIrE08CmQA4XOVdsPZOoZWvHWhvnXwjp98T04VfuG+ZHbRO0OWH5AkovhP37glNJ8crvB3Q5ObebkTsZ5AQ7UBEOAznTXJbd52/Boy55jg08c4tfntTkegoHBcCed5PV5OtOdb5+43fUqBxJmKbhBLv38Lt5kO0aHBRNhbuNypPMZ8+4TF5vh9FImxJWgk2xcZuLXjlMVGw5K2iV9TNoWFCOrN352rycYAeolOOEWzXL6vFc4ISfP0XH3rhBRpDFSQ0DUziwgW0TDmzv0pbt1246xd644HbdKj8Jhz5C7u6LbkULPSLu0hgJCJUbPZwdK883v3ruCLyMXJDghbZAm3tYAKkYPv+VK4XrjnckHeD312VY5wMoVCU2frG1hkSy3w/d8sU9bPjpmxMVnCKrFA4SJFogsz59+Bh78+e/0oxdZ1hyBbvueuusWu5QINlB0jj3BeTlDHFXfnCjWPRC1u7gtkGbEZbfuIXcM2fttLHu1kXnhXl1ga2k4aKz/U7gJQMwzoNaAnK1LUIV7YPQnd/+FMqQmLOC0xRZpXDgw7dnZCMmVkwb6ix49gkRLZtgNfFpYJMBoyiHBommKBlizWffNyrKR8GoJYDtCPnBj9UqtBlhJRo3bvBlvv/H24ii9DS9uerONw4EoANFKWMhcGRFdtGrypl/+gNjFOespNApskrhYADaM9iyfMdVzHrsKGPKz14SsfJh+KqZUOTrNm1DVgCcpobBH3ewyVMWAXK81Xzqgh5+cJugTQgrwZ6c85CVNvg0t2T9BJA97BANvas2I8U2AegSJ9mBq2jYKiXRSO+p2qAJTwaO+v63fozU08AUDgokyArP42/cfLI579kHRLxiRGKCHXttGbENge0d0xZakPHtS08hoeCJIEcaOgAJnmgN2opMZAO3XruuN18361oieD4IKAM6GwTDdwM5JU6cxIKF3yg9Rz+unfHAHBmWGNamkMIBDLDjxPyrR1avXnua2DD7DtUsPwE8HznBjtdbPMHeFIAHF2JWkFdsnhR//Scj/autRqsJK9HIgT5DomrHWF6y6nSih+WOOp1tzZV8IgjyutyFf5UN6shL/xb83p0zQf7U6zYpHHTAtml9eP+xfPP8u3Vz15m2C+bvT7C3J1nJtIVLDZZGROXWiWLrAvSygti+UCY/WovQFh6WLLgz9WejObcmacRWIFVQTSf0VEBhKjehk1G2sb7H/Z9+6m//673IfG9tb5RCCgcy6hCCYi16a7jz7euPsPiuk7yngW04wb4fAClQwXQ3xKsV4TonOx/ed3oiCGRsMVm2irBQOdjQ4VdzV380kexccpqrZxCgK6Vd3c0WAD8YoXJLcZRgDQnnTA1d9p8/QwGwDCDnfalhYAoHPMCW5SgBDiEWvDDcnf4bnGA/ghMFly606QR7k8BtZilphBjlx1jfvPk9kA93c2jVJpctJiyvofve1Ue/O5kLNiEITgrHTfnkovbOAxzSg0RMhREf1cJTImN++A9QGn7YVMrZGgWmkEJnALTH3XNW79wxMT7z4Ud5vHJY7Qr2Vg7FWgLkAZepPCAMhTjRo5wvnzzHD5Ly+qfNQmsLAfkKzV7xwbnCrDrapkF8VOgHdRYAGSlMRHgNNYP5n7OeI1+mx966AoeBEJh65SaFAx7oPABkw7Nxgn3NjJ9pRsWxlILhN7afVUcBRjEueHiCi77ON69dzktXwRDMD2nB0LBFhOUrCP/h9uLXxoqqbeMiJBZ2WADGWJ1not2fR6PEsViUBErVHiOeCfzg/z7zQu+TZfDOU0jhwITf6HFeSI9PvvUke8uCO3Wz/HRcCyXXWWGfnMTpGcpxd1JdaEyE3J2rjnPn/2c0yuq3vY4hrATEjBeCfNHkKyGZItPBvJHJOtFwEJQihCuEFYspA095wsof+BH4zXG4WLs+JYUUDlT4ZCVP4cjiaz+5VzPLTrXc2gn21o6gWg+UENqhgyMv4WQ4m+ddFf/PZYVeYPPR7AKhkpAdsdFb+VmDnQ1fnqZRN8tlOBx0Ow1ZgSvMGbcZCGSxgkFfBah4LP3ke/C7gShjavlCCgcFsC363koUfKpdpmAuZd7LGjJCZwAHWahKqBYJ8K2LzuN2fIjPI81e5tASBvYUMfWn2Xzp1B8Q185xQV2C4dOJzuFd4cM/rMqggoLxjfphF/6BTnp+lx8sK9k/TSGFAxZox9jw/cYfZWOvfpgqgS+CNA6BClxP1sRVfSAvYEsEV4Ez10xnTD/D+Prlfolg/7dJaBZhJVgRz+14ZV+xYe73iBoMciRJZNFOAspUHhIxqLbAdlY44jX1pDs/x+u+/CmySuGgQcKe0bbDJ9w9ixUMmBxTczYE3BpKGMO3+jqPveNycjVIROmqc8SiN470rzZrtNNcD0uSkti6Io8bleNZzfb+VNEY0ADSfOfwruT8o8sMnFMLZE4Pnvv3/4NKld9MSyGFgxE+acm2LI6/eQrL7Paq4chFhhiKl5MOb/U7oa4aEsHY9j4iVjKmmvMuKDugyTzUXMKSMGb9bZhbvescAbcLwb3J606gF++pIOU6j1Ga3nWhktH9Ldp10DpUCCgm9VJzCgczOPATDQ84fTMn9E01q8dc5hgKNEsw+s5h93LKCBeauzYRjn2sNuXu4/ygJm+l3GTCwgSx0eOvKF15FKnYcDzXI8gS7fpeUrOANUaF4uAuV2n5LwWumzLdD0khhYMaXmfseSqhG6YvZwNPeYi7tg0tQbKEjNQZwDmzFeCNWNlIZ9X0iXgJZG/yCKhJhOWzn1zWby96bRR3+digXQVDQdXtNBPtuGUMFt2oJLTHqFfVnkfMgL9iIHvqpeYUDgmAncsPP8BwImqbxhdKr9Gvu7YRY8LEXUo6xTIecG6YyzQe4jGVOObh1vrPx/hBCZ7ZJ5ozJJSNni/893hiVR/j4ldfgSY6A7BrwZ0hBHrFWtoONaPLM/qZf12+OziFFA4tRL738E6l38THqB5aL5c5cPyCTWdpsNBSgXood/q7Mx46Gy8B2TZJtv0SVoL10EuB8yxn17pjNKuyp83CENhJNudjitBwHahjxpXCw95SqT4P5HVQdpTbj5VCCgc9/HYq7V4/8e65pMvQaQ5RS4PCoNBOOkdbEJzaVAcSdbq625ecyLd9nY+XQWYQfd9eVrMIx/z88QnEiQ/VeRwcOxXXMXSK4SCwKsOFtFTR1+pn3Ps0ufhfhh/SOeRLIYUOBjR82bZDZ//jJWgX87j3jq+c6MKTZAJ5Az9zH8BRqlk10F47awLfNCe0O7hxNImwJPPdey/jy985g1Klh0mQHXG5aPKB28Zobpy4Wmg76z16Kus5Brc6xrG87GW8WCmkcOgA2yvaPrYBVtj/O5LZ80M73HUztBNo76yztAlh4YsxTA3xNXMuiH3yVKZ/fZ/YJ2H5jR5+YPx79QW9RPHK4zRiZ7voznWC4SCOyUE+Bb/TCtX0LT3jry/KgBRSSAHheVkXPjyNBsIf6CQGzUSBa51g4MFdYFWFUKaF+daFJ9KMcE+8nCBaGacB7I905I3i25dD5sqpJwrbLIBxJz5x6Byv4YAcqhslMTVnk5LT56NgQb9VSK4YhEQr46SQwqELz8vqMmwNCWZOj4Z6bqJODBsGT/baLPm6Dm59QxnhsXLgFTq2qmprnh/cKC/tj7A8LJucJtZ+fhZhSsRBPgDXplMAWEkTDqF6+if6qB98sPtqiqxSSMFvB7KNB4edPY/lDXxLFSZ6Gk1r9x0AHCUpCqO0fN1JgWm/7p647P/uhUYFR2YGyPFu3I70FCUrx8HgKyAojL+S/N4glAbEwwUdFourWbtIMOMTNvKqxDKG1LxVCinshjfbPu6mTTS///8cLb2YyA+xC2CzZHfsIBqIINQwEaXrxjs7VvbHqwneaQj7YloZxnllLsvIH0vtqi5QSpzNg/+TPRyE7EHjwowSpc+Yt4IjJy3Aq8BiuGd0yrtKIQUf2B4A+GqasGPFS5Xe494Ujhll+El5ltiNNDnAVoyLvYmikbBblkMCoaNAVjksRJllpD2wX9fQfu9PPUjFtomSk3G9F/6bRKBnhb0DCM6IFo4KJfgmPfqaNX5wp1jNm0IKnQyyzaZPer6CDT/nJfijSlPQ+0j+YlLIHMZywnFsl4BfdaQz6+HD/aCmExawGxCytyOns3Fub1G8YiwFtw1SB65AYkwioFeg4NJyxzRZwaCPBGPLUdZEL+LHSiGFFHxgu/DbtK3l9V/MCofPMohWw1wTApPtZeFLKoK6OCys3nGktWjycD9ILk3yz2vRmIclI3Ih0uGmoWq8pKtQA7LEMoNkQaqWUhV1zJ0arc+Y/wZ7nFQiw1I4ZICGXPfwL6fQBNDuo2LK4DPeIJxvCTIH+Gq/g6z2BzgbLgsQ3a7oSmKlw6BOw8A02Nr3qt99EpYz77lBcN8RKrGQJ5I/mQ0yMOFQE/4l4ZxV7NirZrJxl8T90DbrKeo2hsYOP2qL0VCadQ8/mkRD4XUPP1qT0dj9e16vG7Y/NHRv4vCjtBgNpYcGnThkJMCecVqDumk1dPjRWoyG0qx7+NHaFIm0AxPu+Jio2ncW0YARXFxb0GZtpyXwlzhw5BlBlIH2d++NSAT5v7XYJ706K94/jFrR4TYNQGnBQ4Mi+0HJAVWE/HKzom9lA06axjIGSu8KK6Gu4bYGdYwFfxs7WgU/j30edeRIYK84iaOBuI2iTt5Y9/X05p8nwmR4U9LeT3nq6rQ1kPLgyT7qGsNr47UU+ylP4mgx6uhjzzQTR1vprBaos0T9AiqUbofPcII5a1Q3Bpc6w+p3zm3c+p3RHnzF1HH+xb3qGSu3HlBRADl/JYrXDRaxigEc3DW4FT/o0KZKbC5AeqbhJjeuvSl47J3vwN9t3hthpfoHbvjX2NFYg2kS8P490mvoqM0Dz/cI2/PYrzyoJzhkffv34Bd49zLUOmEyHA64TahwKJiGH60eMI4ft6FD6tOP2mRgXn6ecm4Sjlp5/HANjjAcQTikXH64jIfX4JD3Y1hzgHn4aTV6+Om3yPbgfqmTuuntcbRIZ/uDL6+UOXDWgzNZIH2uRhxoVdi0kwwcFnovRHcT278biZdQF17Qbj3XEzRRIIwI572iDwx7OGLtuiBKI1A7yf0iDvAlV4QFfmM4SsO5z4Rv//IOlLctKxbSY6SiIkNkZWlQWFQWupR1lYXnmJ8J+dbIiy0A5KNDIpmYRwPC4yXM3yAzZ0bJhAkoRxYc9QrqC4XXcFFcDORJvPC9F7BcWKf+nyQuRF82/U9jSOWmgaJicxdRvQMaPucsd1CMBoIlJKfXZrfHsauDQ09dATcW+7c1CO+DtPcFQY5I3fLAeeIUCQO/so0yNmmjNlkP8JOoWzDGAFn/+QhnxfSR7o4lg3j55q7ASxmQdJDIHW+hLvT0ciW/7ybRe9wS/Zjr5oLcm/FexJ7p7Q+YH8gfgVN5X92bfL1jWmXyBMZTOLErrzYRsjyEpEFamBzqTCYL/2BeskuG8ygkbOL1tgToApL19BD/++ibeXzXA5TbIY5fh64tXnJAKSMBMBHDpYvZLV+dF8zquglklZ1DQuZ6AmIA/KBxu8bnj37PnfPkr0JG8ciYmulS3sHf5d8DuFlgyClX4ul95qqDTnkgePaf30JDxAL5UVqMRDpCfKfb36w42p561zUwps6metggroP9j8BMmMKIMI0gDElX8dsWPhoOh7d59+1WaGNI5MFn/KOHufGrc9z1n59Eg+k2Js5dzqAm5P3QQqDndnWhh1+M3PXtO8b7vx7kznvxN1SLBAVjjicJAnph7mhEC1cwPfhW8Pa50/aUA04gVXlN3mRNuWusu/6LM3i07CjwVbtDL5QH9ZoGvZqGEhIlYMPdUZC0Ev4qA2PYRrTgGqX30d/opz/0JYtEtsp0PTuR6cJ5VvyVK07nqz+/lAYiUWh/WBJKFBhm4PtiVpxpRccs48GuL4d+8NjahB4wnT2B6U6ePJlNmjRJevh81+qe5lt3nMYrNowmLu8PltkNZM0DDzsN8tBxgTTcgz2LQ6liEEWtgHorBi1vBFm+I/3GfxE85+FPIT9JlPvLGyB1F3/0uBOFXXMFMavSKNUdjg+asEz+uiVqVCjKoNOnmAPOfz9j1LmlcO9+v3OZyFuIGapYuPn42PQ/XExsowvVMwwoExQFapaqXBjlIZbebaN20l1TtBGXfIr34e0J2doC4vXXFQo6jv3nihNI+cb7WMmyCY6WDsWEOsWyJgmCKTzI48xw+FZt4j136CJtKp14tVG33hoiLLREEX/xkj+Jbd/8UDErCm01ApbHk0hYoEbGeNCpZkZGn39Fbv/qTyDjtroFaQ12G5NQ7a9fOcJ667Z3IhGlBzg6EFgneVz9ReIkZmil6om/uE1PC02mo26wmyJHIk718xedolRtfiBUsWIE0bATR5XjrX5VCIvERFqM6aFbQj9f/nz83V+crH75+HQ1DbejhvylPBgXD4tE3bDFApHfhn++7K+QB2ThGfYe55nxZ849jUR3XMrjladEeEXYdQVwAJqnAsnKt8cJdW2oe/BliUtULCrTSYyFLRop+IYIdy4L5byvX/jybJaXVwVp4iJd3HOsq/H8BT8Nbv/0LkLxK+QoH2QL6cI94ItWE6Pb+K+VjMKf6Je+MBfiN9i468m74D950SVvHMOqdp4qbONM3Sztr3KDOEAdLlWJUOCo0648bUC+3IYa44SpGrhzaXESyZutMGUq7Tdhhn7m71dA+lBX90I93L9XXdXNP/rA4TeC3P8M0xroSMAGJLBMqBSACzYQ7LmEdB32u/Dl/34L7kPb2acNJML5qmkBvmvzNcZ7v/5jJGBnEQV0JmyIAaXAt0jsXSSudtuin3rPn9Sjf/gE3of37yvt5gLSlHXAi5cVGtPuu4at/fj3jp4FBURWTiJhUeYqrqG4hFYo/U/6v0Bc/S279vnqurr1a0AWQgoKAXAKY//SVcO563ThYLSYFIYlC9CJytdwTD0Luja6CGTclgjyf1sFVAaWH+DoIy9byLoO/jgmMqpNcHyiJMxjIggkEoTzkBt3wkRowSBf+/E55esWhv0k9imHn7bMg1VuOMyt3HZETM0jUR4SUREUMRHCtAXk5Vo2qLpg6Nts5OVy9T5R06mlRAwL48j4IS++CLqmCAOnhKuEFsIh117A/MR3M9Ks9+89n+9Y/GCoev15zI6FoyyDG1qmY2sZrqMAd1ENDtV11DQ8HBPCokqWGyNBwhxTV8rXjA5VL73Fqdx8LcnJkZutAaTtSCtXAwYBWaIkCLoKga5Q1qCocUOiRkTAFwrE7IC6r8Zca19iyvV55rJ3LqWlGx4MVSy7VanZ1t+CvhJkdk090/HlhfGrysEjQa9EuHDuMJ27WpoTV7NdrDPqxEN6+aqTWfm6f/Cti34Rf/vWcWLB9RqSVd38GgJ4rBbRQ1Vxr154QucxHpDliil5ImxsGk5LV1xpz3k8scVv0z6ksGY1dAeKTQKRKtvTmevpDOyLBh0HRqJcD9fIOLvRJnZeB17jLxi6XRPul66WXkmhK0CywrYmYyQDwJfy1T+qRNySVcfElGrs0euRdS1hISAAdC6YuXV5P7e6pH+YWowz6GF48ggLywBScmpHCcvt+6XoPW6lvO71Em2qXCw7/iqDzn4flLFOhZ4ULrqCg43DAUMRUKhCFCrSxLYl4yP5A3qikfp625eOZLrWqk8PJ0rw6AivgXQIDO/A0eAuZMFh+MShpK6CbxSwUORj/aRfLZfycAMqC9wh+alviC9QFtyLDK+ho4Jy1Z8awvt83QScnfPHObP/9RB4Hj2jSibniuZSGObCoVLhKGCocAAjyLK7MOZ1VRgmwuEokJGQZKaESUzrGWXB7K8YY2u9XDyj9wCnKJ+vJ6krUBukjb8ootBwB+sGUFdvQlTlGWu/edhd9+UfWM22wVElH6QMOfh0GuWRcoGsoG0mD2hg8vD/hvyhTDbGQ7vl0ME54H5ydfMXl4rVM/4RXx691M8KK6zR+nJdqBOpb69MWJbacmF9uZaIs2xCq7ad43720E2QVh7oOzHsbEJbwbQxj0R9JtL20ofRjMAK8SO3OXx7lTbp6IH1tOths4Rt2rIOk/m6DnQ/sn0xIJ3yTYNpdlGvhD4T8sp/fHiKnvl/Ot306QiotjQHKwdcR1wnIcOSAMwb/sevHxIRyp4VPPv+VX5Qe0BWlnbKzz+GnFcSJQAF53JM4MkBvSjBdgzaMapzhVF+otj6cQ6GA+rqck/IdPnnj40WRs0o8AawEYPdoO1AFpgyJCpsyxVZveczI/oNBGAPy1TwHiBot/7Ra8e/sK0m/q4Dv4JlfuYjx/ayvp38C6HoWTaKhwkB0WMYAntTMBCOcwfQ4imuccNiwDVgGtwOEpfoUKLbldhZfKAePukL7z6ZRn3DxlxlWTxd4b+QOF4FNNwGUFZsPHiQDe91if/tuOd55bbzYOiV7qgRfJ0BhIGOyUu9FpAaiE6ljCA1ahJafJ1M5A2SwGRZzUAuF9HSI8SmL+82/n3prZCffBLn62ovKIoiK0bC0zb+ufsAxSC1MBxOu/wU41/H3SOjYjmaAZkFathPFy/hdUgExswytN0RHHdxGe12+AfEMW3cKcuXKilAHUCdQrWADux4mqqHDoPL9Tb226uRicrPNbJhwSjo5yPSsWo/ot8vUG7MHz0KU8+toGZ0LmPpiadWbSoYGhseAPzqSBnN6TvP0rO2qK6BgUBRCXgtAyhU5xsXnGV99EiCsOrE2Q2/UWC6Oi9fP0axKgc6LIiX6hgGo+A6gM8V56znkf/Tjzpvix8gsacFwd/1Lu0xuQjFkOUIO5Hc8aJ803EwvIGryPh7NFD4S3ejLOzWsCAIoOkBEmYGibiVisbjQBTQ6MGCDDXNEIo2VT3h5q/9OxvVfV3Z6mfWOGpevqwwPu2hX/JY6UkgezoSKKYjq8RPBm3BI1dVkqsC3iF4wHAYTIFBoSw0k0RbKxt6Xwk9My1AhGUOddfPucZ4/9fnigVPwfAQ9YRPOevD3WNEkZChHkAam2qgUyffLdtyfvzVq68WM06QL98D9tV51UedlDuYKjw99T6/ikWKZpFgegmQP3p3UIDG67fdAblD74M0zvBVHWPWY9mJEPynrmKlkDU71wac4pVHgoGH8csWcLVj1VgXUPnoFRDXdJS8fvMJVTfiZTQIMIwGCaINIMurjrhgNgllLtDxiXy91xcgW7QsNchEyeqxxOGD8KpvqPV05f8NQVTEv/voaOoYQ4M0Dl2zilYhE8WGCF6cVxgttIMWDp1GRl5fjn+2EDJd66tn+zPKx4eIgZMCkI3swuvIB54TdailZWw2Ql3fNZS0x20969GYkvlSNNDlE1vP3KTg5LtZRlnuwBkslDsPlG76ZWqSQTcSSV726xB+dqYpRtlZvGzDlXA5jLqBX2g6yFkeEiSkchMGeHGmgP45C8TdYGa5q6dXuURxg+AQak5cYTCIlb20LLMsMFg+DBGp6ioqjBit+HBn2Qd3WcXbhmBZmjKnBQntVRRJhvCPtAVu9xSbFtxi1xw5FtJC0sI06xpNp4Oneyw/5RWEbwAPegm4q3EYUqO971XejgKqVP4yqKvyTSPc1Z/hkh6EDPAajSe4vCAyinKA2QZSpgRwPIk9CV5PCsAYsIsXru2QwhGfBo+4sCoR4v+2B6QetGOu+4YTdZ5FYVgon5B6WcK/3v9MJSG3It3VQuPF1u+KZKCvzz3gGcaSyadxzossG9ojXKgtATQnhdtwiURZ3oCvNr562zKoC5ycaim8elz9aS8Srzzc8razTlzGfzF39AyITQLFSvcRrwRvmfuz8M++uyl854LbQj9fdrN+wRP3qN1HPAPl/8pynC3KgBP/rV/yjFzSAKi1lRYiUXIJ5/VfnkCiu34YciqygLBxHghqXdRmgMQjyQEuOJxUm45Y7QjtMxbKfIPmDniFZvR8lamhqYbDFlku3QbjZ3s32Xk/qGycA8PJeRZMo6GKVce5JavOJ0vf6yIjNFxv+wV2OrgUgSgaU2s2H+luW3mj9f5vEi/voqLrlbUTQspXsGqxqfYZ8xlIvEsFu4AaaE39tgqyZYAFUFWnvGrbEBLdnviijuzTExUlBQcFBwPpPQcQs7pQPtZGFxHtJUkAtTEVBtbAtgbPH/gFGXlppR8khW8PoGIkwVAKwyB1vpPe81tqx7G9cGw8GAf+gQYvuIVTOdFdx5uz/o5j7Xrw08B/BClfl+Fu+mIC5XY3V4HhWV1DBh3D8AaHvTvJ8Av+N+Cqp1rbO0vd8MotOcKs7o57DaEJSKklcI4KLlg1RO0/4cXg6BufZMGgN8GPoZRW64OOnxu88tU/BM/88xX6mGse0geMw7VM1fL23Qm1GJgXpIflTLfXzzlNr9pwrBGAkbWLDwHq2huc4jDQMaBeWDEtHPamfsmz14XvWXVm6KcLrwxfN/Xm8E0f3xD6xdLvhe5eeF7g2J/8jgWzvuGOZVNcA8bqvHIiPSGXcu5yQ80kfMeSq43p9x/hBbW8g4DODBVKbD2H6DsW/MDZMOdiKFdXLB8Et6YeOwIgqqCTs0/mZNiFs4AsSlWcMYR254d3OKAT8JwsRaO6WZZLA5l9QUZcqiDtJiGYNBKxdk4GcY3DBHeoC+pONNBkQPas3CEmZ5xldl8T2rH4OzCCuo962xNSL5ETblzNcvu9z7hcNYCtB3/hX1QqCKZGiCjfOJrvXFZr+GgAMlJCp+vXB83VXxwnYuV9cTtnORyUC6qwAuBEOJAOeHFaeF3w+Fs/gOFg/Ud+TUCd1gYieHUG5JhBHCtD7DnDBUDBwDCIqwZ3iMETEkSkg+z4ugu+zoIHpUfR9QGW+RTpXVJSm67/2wpg9rL85ru/Oo2wwGh8IocuH/IoXkfgIwD8SzN3KTS715dKzyOuD5/68xu1IWfMhuDEC+8SKBMN5WzdqlsvBi/46/eUnF4Pw7CmSnXiDCflvSzlv5gFE2qAB6Nbe3MtfCJ4vd1k4F5TgU0HZg9K4fjOrdi17vr4w6N/6F33tj2SkToxcKGu1nPUt/jRVZMEYEDtQHnabcpl38CqglriBJxXcBSYHuhD4vGuXiB273Vgrfwoi1TtHAa9GhAWWDQ2qWQBeihQHMpfwfIHzif2NnxLM9E7t7dcMn069MJNcPaJrYZhKIqXcCzlh4Hl46PzMK9ROBcjzO3fDMPrgHo6rXz/5hBZ9cE5MMTOksRSV3LwABQ3TmwW3kK7Dv0cCrYLrnqtq5WAThJnhHHlq38lAVkGItQQEZu+utB85/ZReBV0asBhYyOTkWQDvpjQc++PUeqtPG8jYNoyPWftF8dzOz7UwXdV3d0NG6gSegOXEtd23Oy+C1kg497AVW+9T/tMRBlrCR1J1T9FiD4T7zfYwDO3BA4761Galv83h+kmelVQYmnMfjzvRkYJc+0x1pS7j/SvNgPoBCDl10uT4lownZu54NleEvv3FVfgZZAXPPO2qdO2Bsgm5ffblEkzey7lSnCn4nXQu8uWBIBouMiCCCvez573VGKv91rCkmzKti1I5+WbhlBwx6SK6xtExwIYQQWSh5FXOe01eg7JHyqHan5ou0Ia2b24IpqKIFFWKfkD5xBc0onvU2LPnwAIhA+UqGsezj//R+0b5ignpoF/KIW9e7jbvj0F+CPMkQPq7ocPkXRwAEDfy8mIi6f7V1uDWtmosAyoXPnFAR/yDL1DbG5CAW8gVjaaL//gtuhjx91kTbtnPHgbhTIOyA4HeDyeh4AHXm9LAMl3ITXbDgsQI91lOshb57NxICLDtiRIidJj1KPBH3/4CchiC/G6fJkZzmU5E78JQJhyL9QbO/nXW9lh57xG8/q+Cb00dL9Q7FpTx3Sh82ZA2EbFYXzzV4mOpomkjIm5OIzHFEGnvizodQMcphFhx4aLrYt+ZE5/UJIhBAgyc2ab67ANIWVX+o7/lmqhjWqSJ94lsJrwrQarui/f8rW0S7wqjTFR8W6sPJdEd/bBCS8AhuPl5ABcBACelGgjrlhAJtyXcFE7Rqj77pOVKEZfWK72m/A29NRRBTlIXvUBjcxWwPDN6gF8w8JxoEvUG8opjRP+zlSJMprW7Owj33ujCli1Z9hQCPQiGK6mJoq+KHTUpfPxuhfUPNQdy6AM8peGKqkaLJN+gIfaE4iAk2sw7nPVkFN5hqja9idny8JfWS9edJ3x9OkXWM+eOyo2/d4iSAs3UpM7CGC6ibRbj8nMXT51GHHNQuzNcblCQq84FFGITV2qGCK9YL5+8ZOvJfIHj0/K4sWsD7iOynfv8+stcMpv1mnDz39SKBq+64f+0G7Z4Rx3INHsqlxRU9oPwtHga/UDddV4HUBkGK7YnKrVQLo21iemjkFIupzprkZdRURLj+HrPvlp7PNHvAcyEybAnW2lv/ZB4ITbv4O62OBv3pBEggV1QvuXi9aN6iK3YpMctmP9olBSOlCm6oYyeyl2NBeHhHgPBCRFwWBf0JgcGhfQ82rhTTQjbw0aqm+UjRtT20I2DDr4vBpt4HEf4ZID0AtoEUaq3qgKlCOgYekiQuMqMSsOt9d9Ngo9MwxD1Ez5VS9RvvV09G1xrTS2GtSoZ+BMKE6ckPSuX5PsXnOhXPheXm3n0QpI/qI9Di/m4bwN4P1Bhphm/ar0ZFd4XIlw6loZbMu8M5R1n9zvbFsy2YmWvsR2bfqlOeNvp1RNuyVffPc6TnpiAm1DWgvLmdj63RDQZ9jBARPWeALQs+OeZ9C7btKOnDQF9IFLKaSdNkU3EEfOI+Jv1cJ/f8sKD/sSsojjfKg3n4VxcIIG8iHgSVBWCLnLj3g2Vja4iBlDreNcG4xdg5kVJKfXZ0TVNlAgXPAHa0mUcluxaVCoeijEN355Gdm56mK+5sMClAeCk0gCDcPXqafXQPoaIpyNLguCdnbbeUcD9Q2VQQUQFvIRM6oS84xSgYkOOk9heg+Vx8HvkuTQesNsKcAAGBgt0SM7WMGgxJ7tHSoPVqRv+IJ89N+tatfhM7hgu+T4vo6BQl1zy8F6Vbq6814+ixyGqxK8p05s0+x+onjZRBrA/fDlSEyWQVYIdGMafiMuo8vM0AV/X4TXvaA2wlHXrgb9faW5UXQZIGcoxx7mByVkxHUZejiOnuWYgTwOw1OFl28Y6Hw35Rpnxt9eVpd9Ps0q3XwRRJfeFt4mb245+OrZbzNRuqIIZEqs9dsNuKAq0iSLtaMvnSeveWhO45Ey5h57jcP6jJ9NuVvFcN+nuoSHZcFXcKDLcFa9nxhyNFo24DgZJnWm6Jre+9iHlcyCN7gSjDLXUsAh8IeUEE24+FISIaEsIha/+VvjsydOAlvyXvruP8CL1omA9erbukNYYI2pZZRAJ4YB2J00R+9tBqgqHJGQAImh59AdBJRLUJCwJOtbS6YUCOL05PLxILoCyRFUAlxyXJsEQ9PNrGhU4nuDOHxtbWNpNmSeNzztKId/byqcbddh9IJk4wdDBHBQmA7xeAHfNPcUMfDaXHlZiK5MD4/S4yW5gungXeHch3R1sOOS7yXG9bxKasVmseze62VabaNzSaahPkduoLr2npEzdKVqlKsoJ1E0nJwA8q+Tj1cS7NEUGQcgqMaoHtEUPZwuYuUj7E//9tfY02fcb3zwx8EJ45Z3tRD9BwxAfWWBRlQ0tERiKJdnqGiS7i6a1jOxp1WL9CIyerokvcsaIVwDn9ZjM5ABAMgHV1SDOpQQNasTbyv4aGw6C2kLVGXHdb5r9a7Apf9+ioSzXwlS/AQ8reN5ex4ZenSaQjPIrnW3x54+7yyZBFkNXhg+KK4tdmeB5AHWa9wmllG4guIbHrgIMoliSo/Ykc9Y8pztX0svWAqJ4JtndxFWvAhcK/gLazKZoEwBC4NWvk07/PwV/sWkATQi1NE/nCWU4HdxEYBhoYMzkr5x4uJBTWjAsSRaPMCqWC6fukXfvvVwblSPR8uE/7GF+zWPrz/AuRUltGDgZySrt3w3EkgAh4OSbFqDuoQSChUsVAsG/MFN67YIPEMadKs0GMJgT4+vsXA0CByeomwgpzxkGuCRgTvOcWoZix7SaA+xY+nV7uoPr+KlK7vj7RCt1naai407q5CrNMhbpgGJ+brBE4FOFkqFSxfAPZRlwu5f6rs5WGbVoFbhHxdHDP5VD5iYLARj6M7JdT5NA6aDDqsWYjl9N7Juh/03GuoxJ+BWQxYopDdZLXUJzchiQRiQlo+mVZuuNN/5+ZFs4G0mVnSdIncWSIECQ07cIvS0lbg2EIdaMiR5kK/5Q/PJpatmyblA2ZXhidi5Mp9aNd2hd8W/8FLSAD0Qw72YoMK30oJhbel9NAtof3ggAQBiNH/gHKFnrNVg2Fx/WAi+CRgn5zydb19yCsTPIpvmjxCx0pG2fG8QPZfd4qO5wg2mUjj8f/HTf709cdn/bTU8meFn0uM1+uX//Y9aNOoRV41MiZPgeq7ocR3alOZaDNx+8GVxc0ukCXQQPCHhbrwO1solscWVdDsiarJJ9fZLrI/+cqHMpLX1IWA8Bhkl/vJ/Afh2A/6LS/Q9IkH944HnzcFhZChRBQt5DLyHuKgf+YtbJrAmr+/DVKgcQmfgrqEkcMmLX2n9Jzxq0tBWDs1L6gy7JIwHLR7tRIGRFo9XnOqu/+zaqqqqPBIIWZAvToh1JngyDzl7GzhWq8FlkH/iP8kDR6cFGMrNc3cu64VXdhNW5Y48YtR0xYkurExf/g4H2ia+z4QbxzHKcIvUxOs4LeplWwu/ocjaC59+3+ckkL4Q14fVdzA8xVItoNLiZePNab8bS+OVR0ZITcTbD99rbNBmcNII3CjBWXrBRqCNz7Oz+1TIJDCRNgS6S4lGHvj+Cy9FfrXqBm3U5X9kWT2nWy7ZYFtGmXCtKAyMsCuV/8Nde+kXyQuGr0pMzSEBYfVx1806B8g5B+pC+uotQa+qnUjwNSAiLhYFeNnCOTZ2+M/Bzj1XmGZi/U2LIKo+VIRRXsSoosu5fayBWkA+qCTXMVVdTbxB4SMxrbs3PHE5Ve2YLD94S3Hdtt/TBpz8LBXOLjiwILX54GtdthJxQyKa7u5ae2Zwwb++58ZjCvRuuAsKYC+VJwtSENBJGXdi6w0Whl4WH8qB0fpD3Q4HNCpcCgR8kMPLt3hDQhDQayhWvEBx41k40QXioS8o1dmRkD0TyMM4dHiBjK08lCc36oOG1xZPz1oEP19J6rTHkd/AkGp+XElzmbCVREXKRo2jG6YqvLp4kLvqvZ+D0GMsuTsKsAa2QQSD0SOucXGdStZr9Hu6UrkTL7dX+RJpQvrYAncGzvzjc6Gz7ruEnfWPU7TTf32rOvTsl4DAvgMnI65a5eAcNPzJJ/QUoBAcnzgCv3Vzl04ZPWPGvd42pc0Ho8dewFlWjy2gPwPSRkH9IJAVWonrgLopzeXfvjoCQ+Fy4mge1n6tuRsXjAG9p3uT+x6Be4AS4bIZwWpE92OavAOIjLBHXaEnWzrgvAdoepdPBVWjCrdBj4lJeIDrMJOGwWcMdbfnvvQLvmzKyUwPpcnNMXE00QlQywMAYcQ2s4wuG4VjQzmxBpqv+jYB+i5yXZudIaq2ytXuUllg0GHBrTydxKD+0A73W2/tB3DeKU64hzI3KF0G7Uhc9X+TAmz4SCryvOuwb2lm0Ze4oSAEyDkgGQmAfbYQToRU7xwtHKOHi70DKB3DPHKjLIgvaVJSqQw/5y16xqNy9T4G+7/tCSkHrhYPHnXu2qrcU6fYobT7Q2k5FyoDJ57P+57wCFW1Cugs0O+A//YkLtzJEC4xlkbLN/efkN6t5VZcvU0ohUNX4to21ZNKXpaA6ndwNOg6ve15z58LIehZY2Nqko588pfzeLGi4/rzTfMmwgUgBxg5+It2sS6AnRm+wA5OXglNL9yE1xME31xgXt1HnRsLjb/td+Bmz9GYfMaigA4lCWCHhQ8SYCipCTvWk29fcibnTq4LzgHouuV6bGMkbFzN71fN0gvXgGeNK7exelqkl1aDAxVQlYQYOAdGVReQL80jLEJyYJyfgTtX4kQsKljekAygveEulVpkPes9RnognQRSJ4Fjb1kKw7lPcB4ILHAvIoVIWIAQuKgqGKx/FQAXceI76mo2Syv4Rh12Ie4t5XluLWwoTQGmDYfMByrce0cQruUPGVKdft6jO+k1760Lfv/F6XTwWf9i2UW/Ak9kM0otG1ndoYD8Q3qMmrVzaQ5Zt63lNjLhPlcZcvZiUF+JRxrQUPyccPGlQzXBuJPmlq0fZ3z0m7MSMgPwc2ON5gth4ElOluHRyXd3Yaum/khY0QJMGufoau0a0mKuTWI0UiOCGesg7Zq66e65H1YTgMIxdswPl9K+Y5+1lIwFYVEFllDXCfUKCCLg+/zpYCTooXc2yHJrvUbXkIzCVTBcTtSK99PB8OoL+hVcksKtdNBXvtfgSjbkU6amQ03hX0lTI0iHXM5UaO3gCm62j/x+4jP0naFqpXJYr5HbiKrOMdSsctwRQDbkug0bigDjbtzQBa7VvawIXVjQAQfXq33GfwQGK1/g3VcDbC2wEcGB3+5Lh0aJT8qQuGTjggPJq/ZVl9C469YEb/z0GZbVfb5LWVwOy+s9WPDFbKOaYOGcjTS960qDhgyFm8iq9fPC7LjTw13+8e32lDvwLQKUs3beDP5OlAMPKRyWD997FAueyqQ75l4kStdMIqqOHXWdusCoTOCDExrKWU67Hfmdd71VXnytVkI/ePFdltfv5ZhIK1Fd+fI1hPm6g2jouTpE64RcVQe9Tqxh6fmr0MWBpgj/JeTveIBd4ENefBAXIFsXd5GV5O78pgB+MnAvXhAvqbrEdsUVfGPc3Rr2v/0GSHr9YqPGxiH/cIxVtMuQT4RjylczYJhUTz68BlW8Zy1Dg8N02FL1gkc/8q+1iyUkGrCY/VzEmfnP0dar11wYf+sufAUFipEYpmDjlgQGlxfIXRrgb4fmD9gAnVcNrgyvJx12d7hYn1FbLRxaSfp2a02dSD3Svsd+QfTwag0XCQOhyxAAPmlzqQp9VlALlK042d2x/BbjjWuP56/9PeRHqQsslLwXyqBVvHZHTmzhGz+iVvXtulmeT5QAcAS2Ol8n+D+cCbT1QMbc0MS7v8HrgFbVBeoVP+EFvzF9zDVvs97jnrFNQz4NlHn6AFFBGm9o2gnhydl9SIyrwXWUKY402nbsVPcH1CvyEtSt7pauKJSGw7cvywWp0rytSGp126HAngekAmFcYijpMdeMbgNlJT4kmRyhGkHg7Gd3Kf1PegvG+KYi2wrWauMAE+UKN2hcz64kemQ+lCvxIYfaxtbGkPJYO+Z3tVd/eIv77Wsv0PJVd4tFrw+RgT5pJUDpKLlLA9/0WkjsWDaUCDdT4D5afiP3gRscIGmZQgkXk+qBrZY7cO7fP+Lc/RoX4gPqeTiQD/QQhBh6Dle2zr+Eb5j/uENX3SJiu5Apqf+upyQjhFg/I2gvnXpMYNc3T5Gdq+6jNTv6mWq6ix/2qEdWAHx9xtLzyogbn8W6DGzgoxotA6UTHXw1iw2/YLOwKp5WC4d/KKw4frUC57BanX5HAewzTjnbQrWInGP160LqrqOB2eKSIaIwXdixbl5PF9uVDyaQLh/9eitHkwJkLNy/nYUzdkBnj1ut4BVoS+3SqFsCKQfLz6/WoxUzaHrBWhff0fT2D2pERlSnIjS7htC0Ll/RIybJ102gXC19yrZPQLroKeGks8aN2NF8+zdnk7R84myae2X83Z/9N/7kaQ9a67/ArXylt5LQrVj5eV/zwxf/JKp3jqauo7tExTHXbhKBAiqqfNwf04uOXuV/kbpFQHLEeoWGsU0pHPpBPL3fd5pdiY3ara9HOHU5tbRMIWJlA+xlU34Zf2jUR8a/TnjVGrzhfvP1639qvn7dL4wXLngs9vpP3jNfu/ZVt3jlOZBGustCIH/9j/9S9IShOlSzgrCio/9Nx1wr96hHneEPnrca990n0wld895m1v3oe1goY7UcVeG7eZ2ftGp14FRsLhF6uBS/IgsKgivJogWkLDRDpokd3/lDwsrt2cJ1IwIXi6GrnBSAQkAvgjuCBrN3iEBOYpO2pBHonsDGDfAacWxZGetx5EcgcJmCSxXqbjuzFzhz1SD8y74ITvzpwsTFdiHimTOlvqy3bh5OKjadHxSWzglzFTUQAk/jcF666krrlaseiv954Euxv414NPrwMX+L/W34k9HJP3yK71x5KbTobCiLTCoB7F1x/ZgFHMupspkUDsfXpVoqu3+ft6tCcMJvPyKhzP+zqeYS/MoNCFmXtEBFEA+nURRVVdQslYqhvGLL2e662T9yVn96k7N6xo3u1sU/AE/mhEBA764oilzQWddq8FSSBS7bsC3i5gxYrEQK/hMcddV6L0brvasEfBuBH8r18/+6lPY/8c9CuOvDCu4xhZOzXrzOiITseB52tsRoOG87VIWNs7JYETJSRwNylXxJqC6smDckhN4rk3I3lNQlDViVqCpcLRzJ36J27dPpCKs+LnaVYedPAaG3eY/m95YTGx60dU4dgzpp3dYSLfw1GEVFwqD9aK2GfATogYLn4z0R3PLN8aJiy6m2XLiKc0IaxzV2Krfyw27NmIAwLuJmzY+JUfETbkavD1PjZNWNF1CGg9zdcz4SiuqCu0YcJbhdKeiHO0vgUKE+qzUdMl3v4w9AjUXDyuy8PlNIZo//UicOfh3H5//1SQtoEmSHlqNDd8aAfs2wYtd0091ob/BceypuLJcRAZQQwO8o4hreevJzfPIN6TLugJuobKRdRzyiOVvwU2py+QOgzY3eb/gidPGTb9Kc3q/FXL0kJGLyzQEvRqeF1JuIKw4L524FzZigO6lQGdrxQM8b/oWKjZbk4ROWoOBWFgzswbI9W5LROhqemsB0OKeR7C16/rAEYXUq1BLNxRdz7YiL5yrBrGVxEnCxOYGN1q9UT5MwujUIzRv4kdL/xMQ3FVva2PcH2fisOc+Mds2qU8KiMhM8Ow70I1+1Qd8eCMyNKencBGdG4abG7GgYh7QxHhAOCwLZYRG8YsC/QBx4GxAeLnnRwl+qI6/+QAY2uhx8twr2b0he3IwLn1yjTbz5r0TVPne5Y+FnuzDrPUkLy4D3uFR3bTXiWkrEdbSI4yghGDgiKbloP3KqDe/xOgw4gKrxIQJn6iYlLf+/ocuee4FOmmxhYPPJyo++jwF9nTRh1EuN0BX/eVZkdns7ZkOOODSsU666QHn80+Sj5wDO0vK3Ei6s5LqFSJbyO5GKqN6ZyUS8LB+0lAnmoUt9JVFpMmMOnZ4W2UF69DfkxU4Iv/dEY7dJ7zEzaSB9pff9wvq9pxzIgMm6+NHPzNwPghPulAsUAc2yAC83PPOqBm5u7H553Z73/FnCjI80HOkxwxjbG/LA3digFWi8+NYzNH8VBkka9BAgt5wK8D48ivDyAA+EMoea1YobyF7JApE39ZGXep/Ql5bUEDwZEZ6QtcLvBWzYAGzUQj/iimXqdR/eSNXQFw5OVHOHEvzOYAOeKBQH3EBXHuCRwyjR+xq0HyzhkQLcy5gLpAxpqVtodtGzwTsW/FqGy/iehHtizw384A/gkkRkvyy1CywaBpYJDpyrU1lWr7Wsx5iX1a5D31csXJ8F1xsireQyQ32kd+Oi68DtUGwgLKiC5E1tg/2DsUIXAerJZGTxm91hSIiLRpn8rn2ydAbZQgWDtSiCBjN2kK7jE08IOzUCp97ziSB8maqB7KoGytWgkcGh6F5/Cj0UKxgym5au/xbKB726HII00tgbBlU08CCgbhQVuEUF/oNhD/zKJ3lAOooCf9cBHXvNJzB0+9zFtV+xYp05NtStAk0UZVMc8JpcaDRoBdhEvAN0j+SABAV2AHmognFL0eIlGsnotkbpMeKe4M1fvInpYxnwB88l8BUT+XUekMk/UD6qwi9OM8AwqLG3i1EXfnpE7zp0eej7T1ytFo36B9NClSGjGD+bj3aJH1AFufBLzxgfRdidv/wbf1CvKD+UE6+rTo0SNktU2mXoV2zwSbeFJtzyVz8/JMnG5xBBVxS3xGcayKfU0bcKBIjlwU97NXLv3pCyhL/30BdEZX/nkYJ1xLbAZYA+A20kYS84h4e/oEvMW0n20LFC5aoW2c45GI8k6SQxlrRPyJri93J5BnNdtwfF1y1wXhWv4/RFEgCZMrlnEbh/QguVgzHJnfABTTWMDoNv6FIullW0hujh+VEeNCPxzTA4KYeBSpkSdsq1CC+lvKZYKH3GvhXqd6Z86glojn4pMaOqEi+NBN0yEnEw3TIYDJUpQbtMDzq7CI+XpTuxCtwSAiFlChadtZBm9Pit0m3Yj5zux7wpQhkVERGlEbsUmkiVqnJTUcDLYjCMxVdx5C8MC1UYMKp2jRqyy5SIqGbg6VbwonHPsawe1+mHn/0BtPK9OhE0GWJW6sQuISCbhrL55VelrE4pFUZVOjGi2Bs2iIQ+JYn0O2WTm9P9QdLlsBvMHuMmAxEaEbeSBa1yVXFi0J3h0iAAA8bFLagkuTDK4HaFWyB/NeS5SwlQm/LsPqvMXhPvF3n979AHTPqQDpvUJJvisYoAh048BPoNYT1imWRZyhiUiYh4eYZjxhotT11g2RK70AbH/Wqe2v2o34H3GIugndiltfrCA+o0oNm7iIiVR7hjyp0qfHR4m6QFx3LQWwlVNUuuZ8EuIRnAfP1XmIRRHqTWnKdvsec+cz2LFg+DsT5crudZdwxQF4yBz+cS24jXsPF3nR469e6voLLRpZa9oRexcwE9AzTI6H9+MJpWlnxflG8YJAIRA+d8wOUA6U2VcHu7csGDfw8MPm8txMVtkOU9fhINIhEHoFjT/zLUWfDcr4UWDEKzdBOGw6GxAtloSCqKHpocvGnW1Lr3+ue6PfOvR9lLpo4SZvUw8M76Q6o9hRUvALnSVCY/+yiTtGGQAp1ZXGiBXUQJbIZh1iqmBRay0dd8Fhh73WKZHrY/+SPTlvUCv1nWq9ee6az77EooexQpBC7CEAxlgDTNuKIWHb2UZHR9PnTew2sS92Eae2IP2VV71mNH8fnPH+9SOgIMdrBw7F7EMfNCxAIDrvOoAf4CuiUWDRhE0bdDb7wOyrpEyerxlX71O59BmvKd1KbmHX/8pJO5WXO1sGvSQEUOh/qEG3G2AloHjJ6DWUa425H304v+2aS92jBt3xMQomJjduz5i+6mjjGIU1zaIuvUIyT0gM2qsJJRuF479ra3taMu+ljeC0jI1t5I6AGgkIpVw6OPnvJqRHUHRUUAGKPjF7yCbYInBTYFJgrkWU7jb93yR3ftrO+rZkVfb0luh8skhUItoZcNHl9JaMRVE9l5f1jqhe02pM6GOpUbIPGyAnvt7K4inCW9EA0CcDWmHs6qoV2GrZE3NBF10qWkeGnEqi7tA/4nUAs4CDC20lQNF1IAa1kwEg1ZNBTYQbuPKpU3A+A+2etAGrWNE0gkl373znBjzcfD+fbvepNYRR4MPTIgEg5moU0KnDPcxfIGbFH6Hf+dcuyPF0AjlV979tK7D6LeX5teHRlVUbI8n1bt6GZR1cblprZjUxgegynhYgUw/IwulcTM3MaKivb7IAXThR8kllpGEiLe1/rgz8c4W74+QlRs6U3N6nzBnQijuDAM59TBtdICFSScs40VDFrF+p0yXzv60oWQRo13v0wT5W2QrPYE3zQnB+7qZhsxDcjbkwPLBIXTcIsuDsO1SHgdKxwhNxhsChL6wnOoixx77WfdiRXXSCDiyLQRoDMq4hqo1NDyB2wH7z3xpkeHISEngBmVO3vzR45+J6yL4TEO5U7CkiekJJAG2d6BuojS6B/7vSBc5xSF0e5y4WgSAJYt2RtAaCBjIxl0zsTQeX9cL8PqVPSBimSVAY0OfvDA13D2yh/C8X0YXJWBYcivDcaBn/ZZM7YP7Et2bPAQIZNSK2CahOuBABJTObBcPUL004Dbd5NfsgEyoTwdqsvmAOXzTxG50d8XvRtUyDGm0OSEbDKmjMC7Br8WOhtFN3DXSdzc3Vtsl0RgHcJ/HJzvGrequNM+IWwIWMnYOOBIvFBc90BvocUGCvdj2g2lmzhqX/7dE5AvEg1+XxCiyHi42wHeI+PDdReEM+HX8uMkylEbD+NgmEywEfj31JVpz6NRGRsD5Cllx/M66XhyAzlB2AYw21WBQGAN/L09QVZ+PJQf9Y5pNJusMB8/nX0dzSpPAiAP3NokfSHZJgUoo5STkCgL58VwE0rv3dIWFbnVkMaHWQsHN2diXUAOPfmUjzyKnacTDRcvqZ3cRcX5p50Wvox4oM+859Eq+f20G0o3cUjjgt/9AeNg45XeEqCe9dX5u148eWU/gHgNyVX3aKqMe8G/L5FOXTkRGLZn2hgPSVbGbwn2yLPBo6XlQfiy7evAMuFvUgGKxm+YxWw59IJDNtFkACTB5cBytR2hmTAka9ITj3YEOFdSF/iZqVgliye9spoLNODGDj9Ki9FQmnUPP9o+sWd8/MXGnzj2jJOI11Tsee+ehx+tRdhHOlLuuiTWFvkh6ubZ0OFHazEaSrPu4UdLCurYgwuDHhjtCKdWwUmFIPjAMgt+k7tBD7qaAilUcBrOt1AkRF1DTKHt0ZkaSVOxh8zS08HDD+4QJEi+7uEHHfDYU59QNBO4wfW6hiQC86eE4tqrXOALfLiTRIA0+BERqHslo6uV1X3QAdF4Ujg0UJeQ/PO9mm8DcQ4KgBNhAE90Dg8LqDRpE3t7ATWCu6pxNy7MaIKwkq4nNL7OdviiSTQU3h6Hn91eaChuaw8/6aTDlwenS+REOF7zPZBaz67u4cfHp6qJyfNOU5aWwpULaOTCI5xHSpojAbnj88nOQ1jyaSmOCRmxO3zxyT7QkGEm+/BFk2govD0OP7u90FDc1h6Jhg8HPu3b5z7ubY06ecunu3DgU1Y8audVISyC69rgNx+OHDjCeN2PjxP+GF8+XQUknggeMORVV1YlratFVc0l3ufL/KvJA43+vnfSh1/4UoXixJnL1Bql33FTopzcmHfFf6qwsqHSD7gJ+PYGVJic9fP/PCSAtgA/2GJa9YSuMfiNFJKub288vrOfO/ffg5x1X/TmVVsLqWPlCSOaQRkNQnTGucvlsElPq6DBtFKS0WOHWnT0OmfsTStDodAGPxkJvwySlL0rnRMJwkI5jZcvfczd/u1lSrQ021HTXErqb4rYkQCl8U5HWGrf46fqQvyYdQLCir14cRGxq48h8eowUZmDD/uxtjpqFaKXF/zLqODxqhDL6lnNcvt9Fzz/78sSuolNubeIFS8aLqLbC4WWFiMctAl3tUbG2jKCwwC1w4SeWeOy8OcZ17yR+CiIbHyYP64KN+Y8O4xuXThIhPKiMKRvdv61+UE5WbwmTkJZBs/oHVXy+5VZ435UnJ5emPhuYL3GJC+0AeS7fvfdV0sk0YXvdGOLXx7CyzcPpqG0w4TLB1O7qhcQVReVuBEdv/wtuw38wfWDlFgkRLgarBFaaCfRQ+sFVVcorvWdkjtwhXribctZ4QhZhvaQv61RV0bjv9c8yjfPv4zWbM9x9UyXCgerKykAhXU+wlKAsAJJJCysrFrDfez4C5gTe4wbVYWUqXH/SaqszA4FU5wwj2bEwoVzSPdRf41c+I8pIKcOclr2O3dcYG+a9/NgdOsxcSW9Sm63Are0plL9+/F/BoN0jYYyNxIl/YrwLZ98ieG+QcuPVvBVM4805/zzruDWOZfGtLxq3F0BYrSwNULCQsRFIL2aRbJ3UD19NY/kLKZm1UKiBjdUDDmppHDEldG6DUre1gok0gJQ8fqdWU7AHMCrd50qyrecTys2HaXzKH72i7hUI7g7Bn73wNvoMqFl7xe/hUOFS6hrEQXOVcZIXEkjNK//XJpe8LarhWeEc/JWkpP/kviSeaclrbr6Nf59xWPutkXgYRWDh5We8rAQHmEZjDOlmvWFIaEgP0nWkBArK2FIsb+PvFhY1U9SoyqHMxVrMWHcHQbswBnuRuDGCc/p++vQrV89BPIBeXqEZb527SR304KfatUbR5tahgOE0SZr6rAJYs0Q7ggSzNrOQpmXhG+f+4UM8wzaI6wV0442P3/8TnXDp983g/mQP4f8W2lSHL/bYIMEcrUgAc8xrnQdOov2PuYl7dTfTQV9VIMM2HBaNTz00/Dq+pt3C9Vlr99qb5hzuW6Wd7OJSoQaEbg1DsaErDCmNyz1e656wEE6yiIdLpQJN010GLGjRBcmMdN6bND6HvuidtwvnqBd+qKnmrCldhnitgZ+/UrCij15xuOiYv2lilmZ6bAQENbuPdM6GlgJnWbS3atpAk2T6Dn+tWQDiFSAZ4V7O0HzVDnuhwS9K5i5f96eh8xHh7w1rtg1RHQb+bra//gPwYiQrGRjlULKfZsYUDvIyPBerfUywv1YXqJAY8U9oXAPLrn7wt5wBH4vVoH4WtvoCO9VA1zoaZwHM+DIwbRD9vbvTrTnPPOo8ddh/+Xbvj4a9FA7qe2L0mRgg4QDP8nlQqFC1rRfX0z+d8N71sqPbhSOXYgfveBqWDKUt1EgV+EG3EAON2WH27At73HgdbnbKW4miPFdqBTISou4ViCPEKOqyF4y5c7Ycye/68x95hwQAztjGAnP7HQT8iBX7fDYrdqmCwf374L6bYioOxj45YTkS4FAKYAewGqDNBBJVGBSZVOAFrC79P7ybFKe4m+7Htj7wv+yMQrqaOm7aDjtJe3MBxbJ/BvQixQM75P34nlD6Tbx8FB7Dv8kru0F6c4lKKMt8peA5oKQuofLkBpTVE3T9FzweE+JPXPeI/bUn50GDT0IsXgLSAvJwolvnNfXeOasu+x5L/wROqYjFFVPlyt9vAYLwLJIw/TuajK8e7z75ddJwLIVpmh6OnHdkeZHv/9T/OVL7uDL3i/ET4NBZCRQv+ydC0ySNJRDOo1YnuQAdYj/YY9RBb/72fC1vQHioFoY2IlRrldEd3aKyuOy8YEhSfurbVH+b3seaBqUaOBECCvGlS5D39T19HnQguTnsVAaKWBdyCu77987zeYckH+CeOAEXA0Y+zXSoOSSY2lOCBmndfnveS8+hIPkmcYdqrsKo3pYxMdZy6f9LP7aNaNlrhDclAafiIN65Eum9SMf3neDKFl5Q0S1+wmqgm+kwxgU2yZ6SvtPrymQZRAcmjsTuBc9ECINE2Mo37r4J8aMv17H3/hJL5DH85Y7IxjueYMuNKBNNNIKgDLBbaVlUEVWUmVBV5PKoTFzq7YHsirqPQ1OMsDWUDlgdnDiNct2BuYDWUKrgjNFXc/GXfUsnfR8hR+MXX+HyOGBogMl1EaGhC2Bp0fkIU+nicMP3gvIIUgiAoZZDlXdmJotwsaWE0npmh8YX/9ngK+P/ZowxgMwPvvxAvPbV2/mO5ZfF3KrCqNKlgODRI4PDNqKqPaER1wuNHzKY2qWHTKKe4myDTfHdy77sZj+VGbH1mnjQFKvS/4gN+5mq/odUvIg8/feJawGa2nNU/DWA2pR2hs4zsIxwpXcrnXx6yqvowE5g5rqtAX4u24Da+rh3dwMgBrwoxbQ629Xeo99XXvj+7gZnY26AOAQqFU6aUjGPQ+/rLLobd79I3HIPPADMvj+vdwCZr/ZoDTAKwoRLjdIOowNdl7kfvrg6TJsP14K6EzaVNXHf862dy6/2V0x7RqVmNkxlulSx8Y5qmYNK6EAtbrCc//yfgFqZQTyMwJ5tubG80nJ6qviOz+/nU+7RW7xlEx7TyBBniCLQhgLgkCeh5Vs4JCQCL4D5DOhF0seQAq0X6hNxqgaUnseLfezTiguWYAeEZ+SMeLaBA5oVjaTe6A3+bDkgZpuKtD4IVOm4AQaU5cELn7qSXo/brvTRoYMGTQsa/3DKyvILssOOmhsSNhMgDJJyK1h4NnQoLWL6UaJopnlqsINBb/ZJ6cx90MAOLHtsoAIO2V5hLvjBRf98DqSUkN6woaHhAYJZ2hG5VnW/Jd+SrRImk2DMN6Fsu2vZCANGKgL8jkCH8LgHuMMBne46SR6TvgtR/nxDfzABxDnfqobPUbiWpqlpeHey4V81UfX25kDLxBbt4bR5rEcftSkAoqhC9eKqAx1Cv/jQ9ukACRBjgD7wO5tB4w8EpvzJwdeVwUyyS43nYV7JH1DQQkapFRPU0NpGUQLpQOVppOmHAocehjPM4jQ08GQGRgylrAJYCqHBk1MPWsZG3DCmyyStwUbHAa1BYEzRd1L3oYOLIMGZQinZVAlkKYQNfGdi+YDOASKj1/cApsP5aw1h37vt3b/039h9574R97/1Cd5r2On8XD+5rBbxTRh4YQ43LCfsjJws3DITNlA69M/jfWvNkRWmJwcQZgvnDtKLP3fnXowEpbPo9HwkDz2ASRQr6HYSsCuVCNOuRImNSRIbKKqjIQUTsKimuBHJXSnCtq2y4DUcPnu/h1TDoTHVOA/rZs7658/t+Y/Oggvg7xt10G1EDJ/AUWLV0ARbXBt0ARbbX4tglQEZk1VTuMvf/8v7tbFk1Qn1seVbarj9QS5SgrHr+YAgRazo66cGDzz/mUyzDO4pGjKePH8IcSMny3i0QzBmA2WhLyzfwVRFXpQw2Fa2OVUKeIly37EGLgE+7kV9YD/UPwmX1bPh0K3zfkLtN4Sn7Bq1+v4xizXQZmTb7zY3TT3p1rV5mNMLd2BIdNe67Cw8SvEpZyqBrDRfBrOfpco+O38fbQpmZdgOASjekY517Q3wj/632YMqps/X/PRKHPWP+9U13/2AzOY50CaUI31C4r5MyiTqmvEDhV8Hrrty0shgiFiW4LW1vUZbNPnuc6q6X1JrGosN8ovUIkowPUG+wIQiau6cYXrWcU0p/cLoRve/4UfVA8gKxIgj895pr9Y+MJtSunqm209g0uy2EPOukCZ0YdirsGCMCCK0XCcBDJWCUVbTRyrRBG8gigMOnoaAObMYaqaD0O9/sKoHBQklm6Bk+QqAXyZHwcv+8wHQqlqVhFRdOxfAwOP/xc74a7NCbn9aB0GrFsA/EABjIqi6F8P+19EY4fHBO5lD+I0WpJ2hOdyu1QLRqkx58nb3bnPXadEi4dijwWG4MfqOKA8+Kkm/6s51fpxt56qnXLPfFBcp/5qzv4AsuvG5BuvdJe8/QQLhLDbxRnNBvt0abgQEHBrqJ3Z6yua0fM3oWveavCrKf61phMW6A8/4cWVYAUN5/wrdPs8+THR1gBkwHVMTScsYVNNB79Ez/wkdMeCM+Be+R2NugC3oovxxIm/FmXrJ+nCLjBp419qgY5NqB4J20RPeyPys8WX+kG18PUEWQFhPXPWzbx8091avKTIUkMO+DB76SkBWRfwDyNQHKJE4fY1NKPrPKXvhNlk3M1f6zk9t0C0KkgX7RM7k2yx9due9ldPHeWum3Usj1cdDR5cX4WIsCunf5CTGm7qmBdIKRTHZCKct1nN7n534Lr3X2uo3jsCmC/mieWyilcNc5465dWwygcn7SMUyA34PwWXVtEqwSEV26hwa+TwtEGVtj8SbrlfNToPRbLhN8l7dLUexjNnjhdbvr4JDADIyp9UbkTHvvap5XDwL/q/FPjRm/O8ELlmqHVGKzsoqHY45bYph5cdj0TBcdiPn56RjQMXTWpwqHhAQXcGb/z0AaKnz8TOa/c9ewM1gm1aY2An3M0Hsgv5QRKQntQngMeEKBJl6yaE7ZIiW4lAX+0NsRsF+kQ44rSMSpbb9wPttHt+Er5t3vWBcx54MZBbtATSxD3l5TATf+EoZT1GLApc9MRz4Z8t/ZFyzLV3ssyeHztmLI6SYDk8J2FvYGMEhTCuRXg4vqmnG6s4SVRs7AtpYvxkzGV5Sl+4kNFda7OEcFXPkUme04ACedXNTMZdd5twrBqvQTWu2PYG5usNA4A6LSMbTjsFYaHhN/OQPbfYsbKv4PZ5esXqESKQBm4CbfSROVQEsBT8b9Y4tGj0FIWHPoXGm3g1qe2e4GJHL1dMyHLJCeqmHvL+VkJWr8+b8tQrm9y+BX6lNw0F3kwDaV/HtdwqxTVwXNZIQwGDYQq0dIsIowKfZIUak1d9/cZzQL3DbOwMwG3a17wVvikQ5HGIwovVUZf/MZZR+CN99A1zUDY4Elve7Kk7/Buvy21pQqffO50POP7H2uEX/p7EKyzwFiFH8LcabVtwmbvCRi/GsY41pv5qwu6A5GB18WwmKjYUEJdrXE4dtIkJtACQr/TswJkO5RhM63/WFhrMqsbXKijfd6/WrsDnldgZudBhGVWFZPXniVneZGlKAnu6ph7+LZJgYm9cfyav2HIhV6Hjlwpv3FbB4uVXBxlTqrTuw/4ZuPy59btD2w2o16Ye7YaE3vxfmZeS379EBDNLqWuCBtAha0wEZB4Ili9cy00fauHXCU5ea86GWROFE+/rMjApt/HX0fAT92G7ghlqxjql34SHAz3GPu2/04oCoHxYkehRyfnExOGHYb3XVnTk9D/usDP7P6cOOu1PlmDFYWpQaGMyrGFw6qCtxHcN5TuWjEEC9OWXpOhH6jAEsxzGzXgXouC7XrKI+5C9fYF1DErARbc1jHTtXUyZXkkJg24A9Z08eBoBCzCjXY2KNS1/LJUE+EYFNgbifzP5SBLbdZpuVXa3lCB6T40aHD7Kx8+iOi6vId0Of0cdfAquaLcwPUzLj9Y2gPQYPnaXp3Iogw2vKUe7GWuDjZFLhgdX2wuCzBvIH8KEC/oDhzaYhmQh58R8WeWNkLYi1n0+hMcrBgWIo7lUg8waXjIATYIzx1DiSno1Tct9yzrxty/QUZMqIQ2MD8nu1THVom4YHv49JP20u4sDp//mGZZd9G6MBKpxRxLpTTcAEJhxpvEQgVGkHe9vrZ972O6gjkeP6m2MlW3sBl2CLmfgksVXuJxBVj8QlhaswCFHjCisArSO3RmqJzmSebnCaJ5RES/rxnauO6AIKwEwVt2d/8KVwoqPlZUMHSRUd4NGh6EQx2MQRVtKjrnhKdL35MT2I+1gqDDul89ipZz77bmbEqc52DOhRNp+PtjIpRW4FZtyiVGRSxSc6gK+bGQoTYHXcFcFpkUq4c8aJAsvxMtKfPmQ7mxeMAb+yIUOGq42PLzE/hvCiE4MQrO6zyB9x76R0W0gPp3F4T2SUIP3NYZEfLyfdhm2gw457WUayvxSw+cMPgk3CJwW8eZFCsmy/42S15KFzasZr9zcA6QJQKP0LyYDoC/ZfxFHhHMrPEkCWZW43xPFSsXKSwbQeNEuqcJEdXFPumt5YhI1OfI0A9jg/MZC4/P+M4Zv/ebcCDVzLSUNGEIOVxoGZSIgDArDxh1KVs8PI0d+D70rWd7mNpL9AFskziNr8E9389UbjrDfvGWc/dq142KvXnNs7NUb6h0WHpNvHGdPvuFY+5Urj+VfPtNFzJjR6FO1ZkF213sBr6EOcQiUR6K7hgXsqmyX4pOpRggTel4GThgnrIZowa1wr3wfFutChgPK1n6tOVsXjxJUCbt42TP8eoA+BTsNJD9mkIBLwrlvhc96cIEf3GLv0r9PZhg65TczqZ423VTSTcYthvyM1/cCyOcCAUNN5fFt3xyOl1AnMqzjIGWrslyVx8u7U4YeljThhuuh3QFjAqw3wW2SVrDLkySrsEIwFvO+7ppENsW1fKpGec3ObrRqg/SwklBhLcfTp6TxBU/fCeTf1XCxfjkw2b4qWqEqjmTU4OeBaz54Ca9Ag2vz7UagAeDqRzjjYRHd9X176VuzrW9f+9BaOuVDLo+36h0Q/qH13TsfmN++9bH59avTza2LziBHpEcwLZCtxQbiMfHuDihBBljHcMi5v/iLF/9YcH4id2EkTXDY2pj+YAiHCxoVvZgVDF6NVxKyJdJSi9eqomT5QLgQAtLCCHunhR4PspYV56zLYZ9xPfwt3o9poVx+rBYB74d0JNFrRSO/pjl9ZjM7hrNt4Ec1RFrgbeNL2Jxn8Yqt/erqGs7b1CYaAuYBkHJpWV1CpLqkK1zSYRgrTVlG6miA7+1lj69gqDu8Ck7PLwW7qJYSQQT8SQpQX7gC2azpytVIrn+1QyqrpUCjwkoGI0u3eo05i2xbOhGUGJbzJfhJjQaAxgq14Gp2JY1Fipbz3P7vslBorW+g7TZnBEoE9aqaEohE9nUwPLRwuh6KBEggrDElqJJKbyjZYqAXI0+AaPzPyiOwrIB8/vVrpxiPn/wC3zjvRmFV97BYECp9X5vFKVRjLtyvbtCPuvQr/yJmUSun3nN0mrDjPeCSJi8nRKgH6MEBxLU4ze33BR1ydmI75gbitgiyLpXjbl1LQ9kLcPtoSLrh14HAKrB1QpetEivaVWxdjst7pI5keAcilNctVxgVBbjWxHNikkULkD14WGAlttJl0E7ZoFhWv1LQVQ2+59Vm1dRM4HgQOzt8/Ks50YgIZAC7iwNhLZasSfs/Vwxwln1wI/BBBlhY4nIjgDDfz2bBjNfDE372obwMaG/jxMSxs9zvAd6B9/VMBr5O64B1i0sQXNcl3KgeEH1k7APxvx/5u+gjRz8Qe3DE0/G/DH469sFv/uCUb7wQuqtuTD4zbVwNEMJxb/EoCaMiF9JBpybWrNW7SQlFMki8IlOBRic9rAbSRHV7uYGUoZyloaN+gPNhiMYFaB5kOjS7z07GxCrOAvjYQ04l7wmkBiQs8LGIcIxMy6zGL/NIO+kgyNYPbmHAVdO6CccErxq8T1Rfo55u+wPZHUjLpKHcbVIZovvhJXClCskUpZOxkgRox0LFtTVKsDvUqexhAB1ZaU0GGhMSjNi6Is+t2XEaqdw8HoYUHOSGJg//NwD0riAAtzymbnr3+SKt64es39idkBYk1THDX8hrn0BvSM73yAOfg7SF1w1ODGrGMXuQaMnN3Ky5k8Qrb1OsqutCvOb8sF0+mjmxdNyKmlN827Zx/RGqCnx/j4Zz5rC8/p+A3mp3svCjeXUT0NOIbQRxpsFvi3sD74MfquqmqootcJ7w/tqgzBIyHZDNELa501YjYNzQFaA31Uge0F3gj04DFIfhCdtvpABtCk9TlZvCTryqD3RZClZZkgGjAsnvtsjI3y6VoRYOK4aBc5XcYjOJ5OBXIHdxoZpj97SXfZDvhXRIZbUY1ozfnUSMqks0aYLYuPclLoRBDNe2a5R+JzwdOucP8p1JQIfpHXvLfR2+2cK/3v9tCQbDPOYaIebEI8yO6a7jkCgPiJia5YL34UJPil1Ag7lKsgKBGHhXNRaJs6werwSufnOOH7yn/sBV0QOQEE5e4X9oW/UAV7DC0J8hTAvEhG3g6za1pNfWEMKNskBaFH69ojSgXJQJAqX6QZK2edDRTMS/fTeNVJcMQGvw1mChnpIDtAVgLKhNZrp9x3pDQlDPLmhBNXDRY35ZkUkCqIjjqmAr2odtmNnFv9qpgL257MFlfYoiZ/uyc0LRTUfYKowGhdjrXboEwN3nuO8kGKzJcoq+1LYseZvm9MO1PpBUG65obwNAAdrFBrAxukzjiQPqGtepQbXboLeG56z8RuyCfcJQ0KY8Wmqpw89/iA+7ZApUgvwgRYP6Ewn/oMHqACRKCTXGIHunlfN0+wM6jhyfxkB+HmM1CimZ6PBtqGR+bNOCdFG1fbBgKvrWcK2jxfAg8wY2wOE8pWpNkAZ9wqK0BhyvUoeGQI1yi2m8nBxgB4uLAc2qPva2pV39q52rMcsxvdcTx58583LhGBNsF9xWudhnX2A0pEAU7pSyMdf+nd7813Zcc9Uw0PpAeN6EA0kCC4tLB0hiu9O2AKTMag+gCunV7QOga6q4cSVil2MLLlNHXfEbJ5j/WPiYy7fug+xd1bTiUAYHCgIZoMe4JzCASdeMGzVpPBjCOaOEV9PmdcJtksGN6nTcP8vjAPlPPaAuMFAAiQvFrVuuvSO3IVCP+IPn7q4VEVKzvT8Mk8G7gcvSEJIAsBCcV49yVQg9Ugz1XC3fiZKBgWCxxYI1ci2Wr86OBmSL2qGc6cAE5T1I9bZu8jo2noScSQbIIUke5TFXf3aUKF59pmJVd7dYCHTW+Jor+VTQjdGoCFaywqHTAuNunEXISHx8jg2u3YYhewJoFfw8B3yVxg+F2ww9HiZw8z58AcKlWVl+Am2A/XkXHrC6KdFBNWHmEBEp2GrkH/Gi2m3Y9frAC19MP+/PO9EuvLj1IK9hmGWYNTSYDqSFV1HF9U0IyQHCPD+MOwr4aT3hVH52vg0hM4V6TmPBSDedx/BTTLLSIaCeQJ43A6JIClUMTcnAfqKjbAMlkvmTUHp3HtvVG7oJNBe44F3ueIBjwB3CFL2KZRTuwCuoGdmj0IzCUhrM2EFxh0kwURAxKVJijyuYRkI8GuSO2xMqOmFA9a0tefD0Urw04s544HrimsPll0uhsvc0wFrgHWAN4GDj5O4Cdfik/wO3wv98cMcCn0IJ6BCEosNAquGDKwEID3CiBEHeoCo/4dVqF8tTjfTX5KtKDasKgYSGj7KJcC0rlL84ZouHlHDubwIjJz0cvPb9N9nhJ8uHFD7Z19Nh3b9do7SSBDN2Qa8AGUJ6DWUJBoe9BpwwWrZxhDHr75m1IW0Dr4Nb/nY36jpDvRFM4+0Ly+0IhTA9VE4DBWVQng7rzBCgikwlkN4n6ER1GIpBVUj3t6100WzITlPVy1heP9zSx6NyPKFdDy8hoawt0LPCHyhf0mSUPgD0jyCZ2kNUb+/tX5YG6p8nBYkGAtCMr14YzbcsukBRWIZFdYIfMPCj7QW4i2uuwQwlrZSGsqfrx8q3/2VZ9mxw7QU5zMD37RRtFQ1lTKbBzP/RUNY7DR7BzHcYHG4gcyoLZU5T9eBGEdx7/6rmQRaTA13Z0ApMVKK83BCkTvB/zmla7vrQtW/+KXDTjBfYmBu/Rb3BIZ/ONqa7hG6tnWtjUJaNcAGMSRJWA/HhErr2is749qUT1A1f9dgd0CaQ6ViL3hrEa3aOcfb1fT8sE4xwHNAPCWdtI9nZ1XgZy9MBdiJ1JlZN7wbe5gD8kC3I06FkuRegzAz0AQ7MLrXbiI14qbaRsT5jdlItvFmuxUoiWXkQ3HUEbgTVzf32jcH+xWQLhZAymK9c3VvsWHYzEXa2A30lElJj0snhD/RUuMKZZvd+J3je36f6QbLR+eftCpQP65UyLcb0tLfCP100KXTnwotCdyxo+Lhz4YWhO+ZdHPnpwvNDv1pzrnra7z5mhSOimBbI3GwjxqGO3AmEKjYQ9naWlr+YcBsuIIk2oAPgKfQEqaIG+c7lZ9pznjsXGm3C85H7s/vnjUHWhpPeD8ayvZZDenHpsTWgb2A/aANQFXqIqpUbj3LjVaO4EBHMA4nRj9Yi+ESDDpwuilccTau2jRSaXNqEc3d7WwwMFRl4YIyp5TS7aLUvQ0fZvczHXfFBD27UDHZx3RpkL0OSBgaDUlyFxUtZ98M9wgKFSKG0IefuAEd1oyL3bkaFNtYEOwBcUBeGhcSO93RXfjw0cdX/TQpATbKhgAWlC9eZKDbPu4Dq6RqM89GNb9Cw/cYoqB1TrMxe67lrvs16j5HLGNCQ8bdDIJ0rrE4pjryE+WN5mnh4N7UU6LFjT0mZStO6rFWHn/dX4jpVKiQLaQNn+EL58OaWQKvgb4DGNXvl9N/Fnph4sheGk+hNa8S5x19ksV7jFgrCo3LYLs26YYAMUB+ccLPmIuiQxvuXd8/xNhP+fXK6xZx65zlgM6eoThxyUEDvjaTJqFA8PRWzPuO/8a+2KP/mAvWKv87mhd1JrHSQwBfPgVgT9pIMgAUoRMV9xHhZvM9xcntu7OVlw4HfXdwxtqDLir0OiJk8SbFDZjp0wrFCd9e6IVj5gNY3nNZBEqb53HmjeOnKq3RVfqoN2b5RmVBohRKmC5PQgsHPi+N/vBCvQ3la1XO3BtyVLznKBtXSxtgigMekK0QR8VJbHfmTj9W+414D77RC5QZY4d4fbEh4IELRXNWJ9iDxmhviL191kgzE4H1D1gkdcIatDZvwFXgspRQ6YuxY9iRHhJcXZ7gbqSjfMJ7vXHop3/LNQKg+bMT4bmeDyy0agq9Xb5qFUpuXrh/iLnv/R251yTFyt9PGOjeUiwtF0fBWvl0/7obE6v12R1074GbVAMWs6IbznOg4QMD+dN0uQDXi8NgSQag3tjVMSO2kuzQWUK6luOZmS8+sgjEsXJE122hjbE8gYeJLoCFqMWJFexHD6JNQal3ldhQgTzl845zn85qSM3jltrEmw9dCcCTYsDzQOUmFu47N7fSei5Ts/lPTD79UThZjMP425/BSbQPsbi61+mzKIe9oDcD0cb0ydSxGc3Iq6VHffwKofAkO/bARN2RrUregeK4EiYgWn8CLl14hVk7H7YPlUKkxubCu/FNBMwdsIFlF35osUKNw/GYEZrU3ICHIi/GgChFqis+OvX7Dnfh1aEgLd0SVT3PhQI9Lel0NHDIMk8L4KIOxYspg87Wrf0nMmuNDKgyw9rGCH+4C78qiMRoxSCBjKaWhdZguhGBv3aDMbQE/D2kVIh7vCz99dB4D+tb2/WSkvYGKAh5ytHA50UO4G4escxQUfj0lulq4hKV3Xc8dy7efJMkL2eK8C7gDIIUosBa/OpLMvC/Ry3WoUL5uZJ7m69edR6yaMyPMgtan7LNCoX2CBeM0jVui9h//1M5YdFVtEBhgcw//3tZjty8j02worz0PGbsNgO4oYRo27GDgiEuWKDm9p3IW3hIiBuqzwXyACRhXdBe/REPiu84wZv/rBnzRHIO8GA0jUW8Al/Y/Ybqg2nqdWHBhH4sxOacGDfEIs3NIxcbLzC8fv8V8+bKjOBcBXxe1Q+QGjkQYx+8Lxl696lhn1r9ucUvWXK4rahqwkLTnRgFkpoO3SYNZ3yqFR832r3bUPKfUpTP/KZx+6Yk7ZWDD69iWthveVAr4VdjBBLK2qDlF2/wg3EJbKkQyrFI4tJqlF6wAZgM2gwsdo6yGARZnext1ZvM1M8eKxWVNdsvbCgkiBx25PFrana/57MKAVX5YXEkD43akzhoCKBxcBoc5VLFoKHuhev5jLxVd8rB8Rw0NWkZKCoAX/AaL9d7UxtDUePsGtADUpvdemKzLwI0fvyKCaR9xbMi+rhsC2KNiKOk8RMwCd93nV/NP/ngmWTg1iHIBGq0HgJQ7eMYfpsPpYjkls48dIHDuDFxiGiUh4MhAGtky9zZRU/KA9eZ1p4gZ9+bx1+7AfePxoxn1ZMW/8frWKdeHxYwH86zZ950rStb+Obzlq5/gIlETBwzgs8j0GwRcxnk7kFYE0mbp338qQVgdBWmT9tpZR4AH3NvFzynIdWtJBK4A4zahoZx1tM9x2/2r0sOqRWD4ORUkq/sSwV2wAvQR4EgWwAjkAlJCsviWhUfTQlfu3IANfk+DaU/IRgE/5v/uuhEq8QjccQAcU+hJGzM+AJCCLqA3V4LL9Qm3PA2WGvcNXYdDfiGmmcdejaRZkLL6nKN4deqnWfvFmiYcrdS5rzAvHdkaQLdb9d4j37JyB8/R7CpgUNbIPlEAIJK4CBCiR/LMOc/80Sr+pu5HR/ciLaw3WXdC4GYNxVrRMe8b6UVLVLsSXF/8sG1CIfWB9YpLVKAFcFdLd+2tiya6S6b+N/7th69bIf1me8PckZBmARwBTBsyD4lYrNBe+f4xuTT9ttii/06xl777LC9ePT6m58vyIFn5ye8FDAdBOLOizMrsvYRpgU9A3sTL8PtwydoGvp5QhyrfsfRwbkW7u/jR3Ebm2joMArpWMAXwiNeo/c/emriaMF70tFDocOzD350hZv/zNS0YUWzwEyiuuWulqbYYwKcqcYltmcX6+X87Wzvy8kUgJz4lkvL6sdoFdXSi2Uv+d4T19q2vMEoGNLZNSX3gfI1DuBosoWldvhNGTRTf4ARtg3ns92YJjIQvfUL+CnViltpn9P36pBcTk/ZYI03+LiECeh+cccOvmW6kangpJN5gvFrgDWA1MKTVaChru83Cf8m48YPaj9vCj8y/6d8ldKimB4gdyPo0ePv8s0G50uOEtMKxJ06+XOxY+i+ihXzvB+5ACfYAzgvCDTB2iXFWMHAKS8/9RfCqd1YJcS80rvsa9BghfVmPgFzj8RNv1natuM9UwjjBjZWxVx51gXJjPAVqzuXcBGqpAAEqCa68DmVUEKZbwjaC3KjOpsKEYSrLAL1mK0zR5E7HMoN95IEahjgoIBKp3feUO0In/fZl1mPoroTcfsx2gV+PCCqK1w+PPT3xmRC1jo6TMLR77+FMMoB6h7JT3Y0Sp8tRNwdumPY82gvqJMGisqIhTky1q1ZSPaNUfgYctx2ShpscQN5AGFBn3Enn2xaPF0tfz/CDOkKZXrlfuTSTz3kCV7T3lvsmsYY/IlAfSA4KEY6dwyu3jidWzdnCqDyDxCtPh98z8Xw/hxcnXnEGMytP47GK02k8nlfXwPzfJgNrE25SiWP3E2b1uXvlVf9IXDudGVUni3jViapdk9jqp8XY05D8RhlTug6eSbsMeUOxq6GLgjI2MjEuU4BCCDXA+K51Z7hx4/LoyqndKb0f66RBjwAbPeqNMbZLLTp8mp3df1rQrsR35MC29/0wXJINNBEXiBISD6iUdwmpYmCIuaOoWQ16KT9TcaInhlV+ZEil/SG8AJLVMD6WYV9khc1KKApXqUvBqyFO/rCpSo8j3/fJCu9rXLC2A/KCIDPvY+Y3L42HP7tguwe0K1HuC16FwP8wHLS0rErXqtmAZJUIlpWMQicag1m8cSfJ6rbKFcLy3ivcu9fqMEBvintxC0VV+ZZvTjS/fS3xRlu7yuQ3JNSJZjp8jLtz+feIFlRs8BOIfNu+aYDGpzDuaPi5KrBKaDryqHve2EGYC7/eAR6FyRzL9ozLQ5Nl2BPQB2D++5MHhmAWtFSLuo6J+cNtdovz3AdkmoEL/rmBDT71GVcNb3KBXkDz2OL3qmMkALgByEbjAWEHSdXWK8js5y6CetJBN/JJnh91T8jr2jn/WMIGTHzc0DLWCCgXw/i4W8Q+gJ02yEM5U7mthNw4CQkDRku4Epy6BpiDQwyuELzuKGEXd5+Q98DhJ9EgMB6+t+m4cEsg8g098pJHAif+bJ0fXLeu2xMyD2HVBMjaWSeA0DkO9GlQXhmYHKDagMwdGN9ldl1J1ZBczoB1izqp2ytJBacVFppK/qBv5epg+VSjsd6uAyDdAlzxHFBF6brRoqYq8TK07DVlnPaBTNue9rMjRLzyh6pTk4tyIAVBQJPzBWoQaOgtPFz/F7KFTlvB6abaMre4Tpoqk4D84YBfyBfOcVGjn0SbAerRFa+/jkNLKzjr5S+UPuNeZ5SXKfj+2D68LOhIFVPPdMPGtt5i+/LLzOl/Pt0PlEsO/PNa+PaCnZARCPb9RBl+4aPgtW/kQFpoYnDLvssmKx3uh3xxqATt2dehBgdOY2EKuB4Uwn0nYF+oJWP87iLTV5Le458OHfuTT0E++95770U5293DQZEBUg4ro2c3t3jFSFBeGqcahCVx/gplAqkEt4XILPqG9T4u8RarlGkvwbZkjbdp9yPnQxdSg0MgrG0vpOOBPSrkD7arUM0qL2DhQnxtIrHXe7so1Tds7K2DfO2XJ4odiy90AuDYyUV0++419wTaOXoLLTlAkMSvNCCccEoYWGvQVJnAaPCAKuBSJ/7tbY+LL/bKdN9SO3jZPx+B0q5Ai4PMof2g6TYCx2ZxlkE0N3q0+9VTPxU81guuYisEcRslLUonXm2EznvwMdZ73BNwdaNmVzKiqjgJ32SSQJOspy/42w/aL2SZmOpoZgUTwZz1atHIZyOXvfQEyobH/ffL4W1HQMrMS1dl0GpjvLDNAikc288DpfYGVBE2QHCWuJrR5evguCvLEiH4T11DlBd6jp1kab1GLwLJoyowFmgR/t+H4bQzZHsVwsUlmtzYdXz83Z/384PaC7KyzNevO4M7xgUacUCAfX29pX0AmdXmhycOjBy8v5IDBwjbP20hGjahBJHAKaMsb6ty+KTnbTWyLORWwxWt0caL9YGDW+RUINUjY4+d/Ceybar3LUsI9NOsh7pkFqIZ/1AGnviAk9ZtZcQq1ghTwOQVIK7WdwoNAdMVFDxVkDdslmhudu8ltMuAewMjJ/3TjyLl8087DMZ792Q5G784HYbZulQ2NLikAbKWw2moIRgmRwlRF5PMonp77NcSVkJZ8OuSnqNW0XDGhjjH13Qc7E9knOQAxRKUKyFCdq0/lm74coh3vW0nBtGQ4ZDeFbSgAnfzwvN5TfFoC1+noDhmQN7uwAMbF9aJrD34VRoZIuFzNTlVjXW0RxqtOGSeSAaYLiSvgi8h89sTcg8HPx7eB+d7pSXvxYUyGEfGrpeWb3uyPoPn/f11Gkj/IMrSTMZN3DtKLg1o6MCMHCA18ArSSMXm02Of/vc6/sXd6TL9yZMb9QplPV/9omEecfartNvh98WyBn8U4jGmu1HpyCKxgD7BDOrL2RJAOji0lls/B3mNogqTGgVHTBG5fX4THDDuHTpsUvt85Xsf8PPz2o+gvUnxiglE0zVJBzx5HSPqHIbVBIY3Dk3vstou27YpIWdCP/UqFQuCv9BqTbXLoMVEDZQoHMbZicIlASCQbDJcCQjdLCsgtjECLCkfC4CG50drEySUY75y9SQSLz8+Qg0m11xxB5qcnKPosAOG5N45ziPiRD9upNcQbJtyCIe48AdOEOOxO52WHjJP79cz4kY8LIdChya3m4J4GB/kaCQtLAcckgVq00rYXKI+4beGdjvqfyySPzMkohAX0oZh6Z5pegfkLcuOpm7niC1f32StWX8y2EeATprU4CS8b/gQ9LqSNeySstClL7/Fhp75AHRML9la1np8OyHAYwp1HW8pIr5KCDbgkWQjBOZflXFAEoyP2zljMalrK0Eel6t1TS19DQ9mP6OOuOTB8JVvTGHjf17tz+E1nG77QbYbUEIeU9WjVau8QHqYIAcUuWE76wjgk1W0H+5GWf7gBSGnQu7Ii3YhwwF7NXgI9NbC9Dvxaxhrb1VwwzG/Z0wugH05DM8oGel+/PtjEhcbMsrmAtNINJj4Vy/14Ru/vFqhpLdBcMtoF18HQBLvuIN5v/I/+JV/1F81VVtmF1wsaFlMBYFlbD96qw/4B38VOMH0/ez2gipXRXv5o8Ul7qt3gFyJc1BoreyNIXTJU3Noeu5rMRGo0XFWBYuF9/t6qXtgseV6NS1MIsaOASRaer057RfH+kk1mBekBRUuCU1O+IdOvfeT4C9X36r0HPUkDAvnmLZTCuRjKhgNiFG4ONHuOyS1fLv7kEQlr+P/uEW9JGm5ph+6D8Ow3GKqhWewomP+EfrZd3fq43/yuUwLyQqIFc+TAXva3YN4rOIkv2hJc0oSgOqE+sQ3mNwo7TNmDj3pjr32YKtXodhw4QeNg3OjckD8kTEPhe2ys6M0DZmvXtyOBpgOV7nNXC1SRUKZT0Run/cLP6jVQKKSZf7i2XQruvU69+v//AxUF6ZaqIoIB6giGUXHDh23Q4EOxIoZtNfYK0OXvzTDC5E9DsrsRKf89By6aeEdonLLCSyQsU0QF7eRaLXAYDzgVXBFuFzHTfDUYOg6/YZP5mOYbyfewtWVnxwh5j57q7N+9tUskrcNKBT3A4HwOiKgB+HaKnjsKg1nfhL88aeXwb3guntpAWo9DPgb03X5Z3/rY25bfitfN+t6qkVqoLQuMAGUe++igaxwG/wCXXKjKpNkdH80fPNnf4Z0ylFX8NtoY/TLgnEkcfBotLv56f3nio1fTeI7V40SjhkE74PhF8mZogI9ojlghshOUhq4hkQFB3eFfM0I38UFxVE9FKO5/eapg097WTvpnveBcEsS+WFWdcvdUcD8E/nWPHrMdTRa9XdqV6fjE08IRM7YW8EdANQn1B8NMYvELLHcveK98zP6HrEG666uzHsJVzcw+sDwB4UZvZMRF2oc34dqx6dFTQFVwOeJkxiLzAjfueDH0JBWS0PBoDaofDFjhhrPd7qxDdMjxAGCDqZx+ZsEBFRFmH7eumNy0nv4FjbiSrmJXl3w5e+km5uW5LGaiojQ0pyADkOPNpC5Nn8G3kVItwKBjK1s3E8TC/hqIdavD4rtH+Ta29dkN5b/7rQUGkgP1ZDxP9+8v/rCuiBkVZZZuaqAqCFRVx8NIQDcamoxQQ2q612HVIsxV5WAb7iXvhqCTyJ4oEyUzLxPJyUlWXY4uy+xKo91K7YfI2p2DBXRXT0Usypdpw5yVi3QBC0agK4iUk0j2RtoZrelSk7veURN+9IsXbwuMmZCJR1wKy6kw8a3TwJtT/jllOTM4xX9jKfP+GWwfNU1MS1bTnt4sZIDYB2ugAyuojkkmPFu2p2LvgdKBpGlzLXtu47adyOh1PiLF1/Hd234uVK1sZ8Dxui9dpEcBkYIqvAgjzKDRTbpQ8/8h/69xx6S1+uQbGuRKLv/ZwoHIKSRT57MmjPcSjQMRMKW0BbE2o/yrMXTcnnZ2ixmVGVzwfKFHslSNF3DySpGYQDo2ha14hXMtUvcYLhcKRhUro++qowWHllaJ6290k8GEvYdf/Waq/nWRT8NVG8+zFAzcNzb6EvhHQFQpas7NYodzNmo9Bn3dPCS5/+U0FldfTVIPhDRc8vnv3CssfA/dwe2LzwvrueAm4VvuidN1zjSgX4UWJgqDg3lfG5f+85FWVlFZViwZBpBCgcP/EaCBxrVXjblh+MnknATU4yAF3DPrJgXoz72l15HwZcjgUDs7yOeFEbVFQyG2Z1h9CSYyiO8ksX0/Nn6aX/+rTbivE9BZpSpnt72LeSoH66gVPkGV79CifG5etIUjgAHkblMF0HGVVG1/YjIt++M5XyV3KvIL1yrgRXbGQ9fvL3QUNz2OPzsGkRD8fd1+Lc1CQ3d39TDT6JZQFuCQ84vAXDlvNxxNJGeHx4DNwW/El3p/9aS1R73oDdTm54fJalAOZzZTx1P4hVHRUiMeRv1JXmqB4DEKVgABFTWqUec+7V/eS+dNSaoHBKBtnfxePxbM5i3i3IbaxC9nOQp3jNBYclX4UXIWfPxpfHJf8iTV9sIvoF1usMXby80FLc9Dj+7BtFQ/H0d/m1NQkP3N/Xwk2gxIA0kGtc/wPwlESIh1SWlxCFJco97OtXUAsgjxIKnNOvb/14CxNDT5OCI8OSLCFrjzDWIoWWW0nDGtyBn7UflUGb/VKJBwpIFg0rBc63XYZuUvN5zhRWHAOSr5HpZuO5GUJVQLRhyN88/mykR3PNdjssTMqeQQnsA2wXamX8kSClxtAlJtgd8IsU2rVrp/YeKkpUn69TJchUdmnNy970ChQGnUK4AYZFQ3re0/8lL5XWQtSF97ktY6c+oY27YTLN6zFSoi8+xIX7d5yMdD8gdSgHKh4M5ZgYMDc8Xn/6hTyLY/00hhRR2w2sXM+9LI9+9dSnhIs915SqGTuABomhMUVUc1vFv+Kn3LvauN+wY7Yuw5A2scEQx+L+zuZ65S4D7iCupJSsmFb4EWoiQnSvPs9fPPsq7DlUBteCfp5DCIQ/fu5LEFC8uHeKs/nQSUfUgLjiWbygkEX4rFriNUkzNqYGWuyjCWGL/9gbJtFHCwkImGr9ZsXYtzes/X3DHpPiKRaNbf3QMYFQq/SyuhETIKunhxqsniO2LevsuZFJd3BRS6GSQbTi68JVuNLrj9EB0W2/GVCaYAo0o2Z2711SpHSc0p89XgeyeK/Bv4B35sEIG7oH9NW4ZHhl/aYz2GjeNcKeGIfF1Ah8GRID/BbdwMzXLOMWY/sAZflAKKaSwG7LhK18/P4JXrJtkKWH5CgOwggzsBGCuawuS3fNjbdx1ib3bG2WY/RGWdMvo4GuigT4nfEQUvVxR8IOU+JTEU0QygYvdHC2NhOPbBoht35wOzFwEzCxfek14hymkcKgC2gCup4Qf0YNb4pRQ1abBXAvjOJAl27tC/qD4dhLQCAuklRFufU77TJS7iwIanVvbJ2H5hYUfyungE9cpXQbNtYhWreC2vUkeFiYg8N1u7DJc5yjzxUmX4zWUWwamkMKhDdnwjSdPPU1Ei89ymVxPCVc6QfPAb7Lge5euHWeFwz4TJtuIl4FvGh0OIvbnYUn4pGWzgae8D2XdqlMbXzTtHKQgODVpkFDX7OFsXXSuse6LQYlCo9x+rBRSOGSAdl/bBuLlvUX1ttNYfNcAk4bBr0nuRHstwLfSFBDHdUzW59gp4WEXlfsh+0STCAsgC6lP/NnHlKnLXbnyneMeP0knLXRtcVm/jvxpRg8Ts/91lZj7aJofnEIKhypk24y/cetl3DbG6dQFjsBXcBqfH+ooyCVJ3GWOUIjQ0zboQy+YQUaeU/tlHP+3QeyXsHz3THorgJ0so+s8W8/cqXIDAjuJl8UdauE2XqoecTd8eaWzYclQX14ptx8rhRQOeiTsHs/5t+8MEhtmXawJp7vBwuBjJHdHhloAcSrcIpyqJWrXoZ/S7sNwZ1HZVhOyN4bmFEC+zc3GXDubhLLmqS6+PoWElXw+wF4Dd3mUzGpUdnPMyuvND34z0AttVhlTSOFAh9cgX/lJlrV48u0w5OqDe3QJfMGZdoLGiqCMaLi9GRHrlJGXT8FLTXUsmtSYfdaTE3jayMvnctv60mIRKL2rdIanhRIwNseF+CyUScX6Ly4T2749geNWud5TwxRppXDQA+0c7B3XTwadnLxxzqrpP2BMzeAMv83gdoo2AD4Ux736Y0oap8GMxdqRk77wg5qEJhfCVwQqxFIKhi4kuf3mMbsGZ5CAs/btxnUE0MvCX0EUHmJc5+WbLzOfu+gEGQgAKTtH75JCCu0H2Q6tFy4bYK/6+CaVkUy5gKGzOBUSitDdOKGBjCW0+1Gf+w6FHL3B+X7lbC7rykbPj7/tO5HZ613i4s6LyX23sC7k2hLB8Su8RER3HeuWrbmA71jcBURE7xCpNUVaKRyUwEaPDb5yy5Zc1yw5m1dsPsVRw/jleWwUncfucViKq68UbTY54aez/KtNIitEcwlLDgsjvUZuUx33UxHI2obbU6BCILdOweIgCxOK4oTwGwJO7DTro79cAZWJ5UyRVQoHJep2xNqsX54tjMrLAsJUCcUH+Z3D7JEf0NNjrsFMPbtYKPqX4W6HybVXgEYXiu6JZhEWsqDf+ImlRtaxotFvCztuyE84dZYnhgjXVQwlg4RErI+zbuZV1ppPRpCZM0H81FPDFA4u+PaMtu2aa788XGycNylcs/YwU8sCL0J+Or+T2DuIwWCkY0WJUjj8XX34Rd/gVZBfeoYyShPQXA+rFpHLny7V+57wb8isSpOfmCKd4nUdBD4NEdwVJgyNqaINcP73sweFPa/AC0uRVgoHD9Ce4ZDzy87bN90uHOsEi4SBCeQul50DIAkSJ9CSwtVIzOXsHX3Cbcv90CZ7V4hmE5avHPihNs0e8p3SdejHlkurcV0FLrf3oyUVko1QTjhTiBsQVrSr6cZ0GZhCCgcJkKT8U2K8ccONIrbrRFXYERu3PZafROscEIzJLzpzO2YrPY6cxnILvgP+kE/v4bdZnNGqQtFhE2vUwWf+F04360yupJVsmmxwyjgDd1gAZblUW0pDaf+Iq6Hapf/NVVIKKXQ2+I0dnQfV+uT34/jaL64XgvfgVEGfpbONIPDzQkg2lbT3mP8Ejrw08ZJzs9FiwkIvCw914l2fUD2yMMY1h3Gb4ToLP0pSIJdY4PtSXBLoYpZW8HjkjoVP5Zzyi0rpmaaQwgEObHf+KamZ9psh9rqvbqbRHYcrjClAWGj8ncbOcXMCRTjgTlGLZnZbFOg3biYrGidfw0HClZGagRYRVh0PBVneUAacNIUFsxbI1e/g/vlhHQ5JVoy4zLWoYIFVNLPro6Hb5z4uw9B9FinHKoWDAtK74sUbCpXt33wvsHXuD0QgCxwr3AGh8wwFJZgiFG5i29ygHD7p3+T/Zlb5zk7LuMf/bREwYyQvQMh46OjfsvjOXzhEBQcHAzrWm0l4dswxmNAi60lG4d3hm2e9jRWLysFfGTGFFA5g1LXl6CPj7hDV238LHkyWW/up+c7zQAm9Kwaug8BXg9TA65Ffrv4hyB5H3sBw5A4ZsRloFRtjhgB8LBknvY6ZyTN7f65ZldLLkt5OBwHfI8RJRvCsgKzCa0lmjzvCY+9+HysWlYO/ftQUUjhg4Td02a7iz573Q2KUXaVxo1OSlQRVRIhHCQnnfq0NO/9/yBNQBsk5cN4ifmgz9zF44T/n8nD2GybRXaQQ/3K7A8mKCRe/GE6Eoi+l6YX3hW+a8T4ddW7Mr+AUUjjg4Xe8+I+w375pAi9deTU3Y4c7cqsnaP+djKyAjQSBdhnluiBM+0Q/52/T/KAWkxWi1YQFmcstiQEVPJA2g+X0nkPsOBAIrn5v32UO6MXJx7foclJlMUkreDx86xe4NsxKkFVrlJNCCp0BCbLCX+ODPw62Ni68ixs1x2gUBhaK5namSXaEHF1RJgI8Sll6wTyW0eVj5Ae/TbaqPbaVhyUVFrn0HxvUgWc+TRy7Ehg/cbld4CkFagq3a1b05Syz6+ORuhPsgBRZpXCQQDYk4/1f9+Uly+7gpWtOVxUWcJQAp9yVLw53NuCOCJbtElYw8L/Ba6bO9y/j/FvyCQuE8Ca8WX51dPOsqbTL4NkgVVwRltynSkZqQyTIijmGwtXQeiWrx32hW796Sob5k5IpskrhYADYs4b2HFv4Ri+yffmPyPKp19NABnWJinuit9mUTpsB2zsuK7KjnHYb8Ql1HfSuytG7Arh+rBajzQrsu3skO/v6Gv2Iyx4V3NkRVJCrWJu6WXKCHf91TEWo4XVqTtHtO8+9aaoM85SSmmBP4aAA2DN+rt3mQuSLec9e62z84g4SysYA2tmGgRLgIsD/VL6qJ0ic9Rj9T+3Kyev80DaRt80ICxQL+gXSuvhioR5/42cst98HMRGo1GEcC/TSamZF1E6w45yVElxBMwvv0c/+4/SioktqH5WmkMKBDrRlOHCk4MBvlvnkyTfR0pVXp+laiFMVRg+d09YFU1yNm9R2nJjS/fCpeo8Rsxljsm22lSPRLi4lCGeowy94mejhOXIuSxIunrQcUGR8H4nhflegmMUkveAf4Vu+eBVXzSbICklTRk4hhQMUdWyZg2eVYT7/vat5yZofhZjZPUqC+D27zklW3v+yATJVW6EcecmT9MhLSr3QtvGuEG1KWD5hSNLQJ9zxJUnLe8/SMndorslas/0MzlnhzZQ7oBJ1GUnv8lTk9q+exLB7771XliFFVikc6PDJCkyZiorF72bbb954nrth9i8D1O0ZFUBWhONYsFMSlnwqKEzmqpESmt3nQ/2Ya2fhWou29K4Qbe5hobIB8slF6IJHptHs3v9V7Cj8hbvPNJ9U5D2MuAquYFeDa2l24Z/qPg28//77UxPsKRwswEXY0rMKrXr3bGfR5CeoFsw3qC7A2LHbbpcRUdtAoaowcSfRzwI//vg5vJLggbZEew0J5dYRrHDEeqIH37ZyBs8nVo38xj0O7fxo+4X3hBH4yjbV/2/vS+CsKK71a+nuu83GDDDDDDCsArKpoBgFEVzQp88l+ekjJuZnjImJW9Soz2f0aUyeSfzH+E/ec33G+HzGGBC3aBQliigaEFRwQxZZBmbYZmfuvb1U1Tunui8O44AgzMy9c/uDnu7bXb1UnXO+Oqe6ukqZ8fWkeNBPopc98qQ+FrwN1AlDhMhxgD5jAzu2WRU7D3/9e96Kp35LI4mEBBrQZAXWECTNKvg0yjzLa6SpgiHvmwMnzGOMrUP7hMOH3JnocsaOHXP1e6RsxH8RJZNwM4aNUX7QuG9kGtiZ9Ch4Vp/yPpXXx4+99hXGDrOR9jCJnzJEiNwF6jIaN5IVvg1M3XfK1WLz8msiEauvZEBWSAlZS1aBDSrJHBLxiFXwmHXBPS/qfYBDTVaILiMs9H6wYsAxs8TI6fN5vxHPCMd2LAIExHR/h70CvTAkK7+B3VjJCvv/JvKjRU+1/9ymKwojRIjuhLr1Vt2RUtvKh88NTt1/+lWyft3344Y3KE2CMDBLyUoDp9WjhJpuG2Mlg59jxUNfpLS0GW0U8xSkOqTo0sIIag4gLsXd1fMnuXN/eD8V3pGKmZqdOxMGupjayxQeg3QfkkS/+xPXLr1HHwvJKkQvQWDUsILQ6YV/G5Le/unF3vrF1yYiZixJo5JIiKaymKzQSPEFgB6JQXp10WlXftuYeSNO2+VintDug6SHFF0aEuJDByQjrVGnLTVHn/qYtArW4bhZlH2xb5YmKxzPyrOZ4tZaVjzgrnZklamNQrIKkdPQJBU4C/b8Ow5LNdb8q1q74KfMjMWSJCqIEFlNVhqMSSZsQoS3wzziX+7l3s4lmqzmzNEvDoJUhxzdUihIWkg0gGjq14ffKZ22HwH7GDiUMTpTmtF0JoGvkKzMxHpeUnVt5LKFz8N52BDZZYwdIkR3Ae0AVqjLurJ2n/7xic6mpdfLHWtm0UihVn8dYHSTXX5VwGMKrjwuKHdYtOjF6Jn3XMjGTG3VxwJb1wm7AF3e6I7ADASkkzbGn/8oi/d9JkawqwPXgvHHYMfxrCAMNGJrNVlNueBlSI9khWlCrypETgP1H1ZozJqsUn8467v2qpd/LhtrTjIiMQ4UpbtXZz1ZKQyEGItyF9iDLyVHnn9Xd5EVotsKJyAsHSImH/3WuWTr+78w0vVjXKNQUGBr/bkNNT7EMDB65WIcIiZDVjnTZpVrzxui6xHoBKiEHyHI1q3lqYfP+aZKNl1M3OR4g0iiR10QArwrTJHdwM/s4irJU0bROtZvxG9jl/ztXrRtfagb9L5bPCwECgwypidNjJ9942us+tj/8iRtJJ6DE59Cbs2V2MAeu+qtRyBNTpNVZjtEfiPQA1AJrfuG/PvtY9NPfPcHqrnuZ5bTPB4PAlkJPepCDmgMtjEreNakS9KstPqx6Ow5TwWHMI/dYqfdRlgIyJRQ6lZGSyY02q0tT/CqyU8TuyUFBbFGlQ7+ffsG9iB9LpGVXoJnZ8G+EHmKQP7a8wAlpu78Xxxjf7bkp9HapbdzIoscHpMQUeAQMVk5nlVHaLLCrNhJxSvHP0VLhs2hBQVbIZ/ohBySwQ32B91uVChIJCLMqPrw6SH2a3fdygoH/NW6aO5fYX8a9udUA3vmeWFtwdIXtpOwu9k/qhU2/HQoz4C6jWuQu99e9cQlV8oNb/+AtNaNU9ESf9ZAtINsfxMYADtx42w8SglBo6WfGFUjL4h8+8kP9LHAnnXCbkCPFRhmFFY89YczqqKjpzewqf+qG+5yCaiYu5Vy3tUzxZoFtzNGGo1jL/6VdcK1izNpcJ1JF6L3AmSNFRQasJa1rP3wcPuxC24Q6eaZRMlKRrHHNAta1nOErPA/5SSiHGo7dm3kyNmXGuf+Dl+I6WHIAd1aGfcoYbXPbE9k/mCAygnPqz1B94lLZjk1y6617PpTHWUIxc1FvP9hT0Zn/Ph5OvyUTUF6Xda5lMcQ+4dAtqi/fsN68+Yy9/mbzhCb/nGe8pyZhvLiHhi9wklOs2gK+S8FshXjIkFTvM3j21n54f8Zu/Sl30A+MRLqEX3uUZbPCBo3c8WQM4JC4DOnnrlmhlr72g2W03Ca40EWQDFjEBUmzb4bWFHVX6SU82KXLfgQ2E3PdhsSV+9BR1lKpSLuH885TNi7zlTp1m/FW9eNTdM4EdQKpuHKwlFC9wEMBU3lMleRJCkc8Fj86iW3gB5v70kdzqkCzAaAsDI1JFfL/jg+tfDu35vppuM9qYjkEQgFQCkpV6bXyj34xYqr3qGHnfJLj4q3E2f8vx0gZD2SBazDjrA5jMBocUGjZeSFy4rSRv8pctX8a0jz5lNNZRPHLBFECTDrHPKqAmAjO6wkc9u46jf6MWPGDXdFxp35PuTbgP2QqZ6pcEPCOgCAsHSbFRKO895T48UrtzwqU83jKOUMwkB/RFSdDuSNU/bDhp4oQzguH3LcXD7k+N9ZJ9+4NHMtXAPCRvkcQ0Z2qAu4lu/+aaTz8d+u8z59ZbbBSJFnxCXB5iohQF9yz8bAs9JkxZP1XFVNeon0G/0f8fPvfTOj/36qnkFIWPuJ9sJy5v/seG/FnP+vko0TCTNNFPBeP+QG0QMfUeWmk9SM1bDy0X+lX7/vj9G+Qz7WafyaGokOw+LQ68pSdCYnCPernT9f9C2xduFspUQ16EIREBSKHKUO/76oE9kODANxAlTsH8lKh+BQ5FfEL372DX0Mw9oerlxzrkB7Au3JKvXEJbNkzTvXs1T9SZJgQ6o/9PPelBNEDMpNCZcO44wTV7Gd1LCWsJKBf1fn3PNMbMDo9UFSvE/GIHpUKUJ8jkAm6E3trkykUpX2A7POFM21pxIvNcVU7kApwKFiVqALudVWlQGSFUYJ+NWJpMY6OvSE6+NjrnqeTp7cpSMwHAhCwtoHsEaBFS6aRFJPXnGy2rD4Gsuu/yfHk+AzW/rjbTis0+8VcFiPAQbXi8gUcJskbqJ/LYkknmXRklfVyFnLYjOu2RCkztxXIySv7kf78kdkZKCWzKmw3/vDJKG8GaRl27mG3TCME0HSLKErpUyTQC7Cb7NSxCSCesT4jJYMuid+5aLf6mNBeWSDLu4hmBB7AmuVYJOpRf95lL30oTsNu3G6K/wGdlDQA+qljG1blBkSpE4NL8kipI2k4oO30H4j56jSYfNE8641BRfe1wiKgTUaygY2/e8vs0FZejsy5RyUvTZQgEFe+LdC124e4bVsPU01bLww1rpxpKAmsVkc7BxCKOmB95G7tqSZinBlKod53KpjhRUPx65afLM+lkVkhQgJay8AQSEZoQvM1Kq/HZ5+7oZHVarpCBxlUXHrgMmqPXwFAUVnEGm6beB7pYk0i7bz4dOeNsee8SAtmvIxHTpU9/oPTkE5hY3zXYjAMFGmWMa6rNVrtxr2kBkj6bInLnLXLvoXq21LtWskiDLiOGodJsOhkXLahnzPikomXQ50bbPSob+OXL7wTmDgtowNZJPehYTVCVBQICS/gf3Vu6d4yx66TyUbx+kGdqCXQ/eaGqJDrfn4lQa4bZ6Tgps384ET36SjTv9LZPrV8+E5cBwejUCBECF5HQIEJKVlmZE3Avab3tIHTnCW/flCte2T6ZCknzKsGGMGfiOKDVRwTu4XP2RfEUYVDu2k7BZCKyfeEj3j5w+z6qm1kM+s7HoTElYHIClklNf9y+WnuDVv3KTaGk7EDqFf1sD+VRDUcLCBH214eppvm5htQIobFTc/pAMmvhn/xu9eoUVVq4JTNFChYIXPgXFM1ilWtgLKDcsMy+4L5ZZKpYaRZ66cITe/c4JMNkyk3BxiErcYqxSBL1gYyB/i+kMp/56C1juoJ7HNyk2nJK04/Nds/Bn/HZt+/fqgjLImDGyPnC/4Q4VASCAjX4ndud8/1d247GozXX+6A84P9rOCROgKdUmZBX238C/l0qZR6hKbRoiIla4jZvxtIr13WMWEldGZN6+i5UO3BqdpZJ4dN/F3NipaT6J9+XQsGylVmffiTaPd1a+NAxueTIV7nEw1jkmoNppWYM4sghUKOsJdJvvuRoasotSjtuO10oL+f45+45472LDjN+rjWepdIXqFAA4FcAbp2267DTep++ovpnjvPnm75TSe5L8NPPAG9q8KTVzYr4tx2PI4jn9vEZckjRKH9al+mxaUz+d26m3PjNZEp/+wngw5sTljhJmasT3ykbzalwPmH3+3L4eGdeuKo2/fUgJlO0jS+NHSbjpF7Vw/PWZviwtwvhweBx/MEjjBApBUt8i9u6DJCnJlUfCsXLeVRIueid34yY3AUBgGYrlhWWWtxx4SFgAEpUMEWAz1wXNj0i/e9DC1myeh/ORBNrAfDOCB4D9+4A/qJGzGvSS4BIJ4VlELGzD+DTrwyOdpou+ixg2bNlakWh3ygwfwkwl8q5gJFxF51d4VGF0m/5h3LA9OHryUkQHETPcZXcHSzjSxYfGZavsnJxh2Q3+oJIg040SyqMAaQ58GASBs9Cr4+sQkkrCy2yQrrnwoet17PwvIKusa2DtD3hMWCgqE5Dewv3n/ZG/x7/+gUk1jDn0D+8FBK5uu+VClBJNu2iWe4/JoUQPtM3QlHfa1V9mR33zdHDB+BaRwg9M0OhgxKmSvaPfqkC/EF75xwzRq26px3oo507zPXp8pt66arLx0GeWmpXjEBE8Wz8aygDN7H0ll4HtWTDHpMOUmCRsw7g51+r8/GB920sZcIStEXhNWe7Jyn7lmhrN6we0q2XAcxbdB+nMbLJ/skaGvdHoLTEzCw4ORMUo8RdOwcyc87A7KI5t46eAP1Yhp75OpN6yMRCJrOlPEdsaeQSbNF9p5ehLBcyJwndnG59vrc4JLVe28+fsJ5LNFR8gtKydIL11NGO1PCSvjRBVAAuLpSzAMv/2TsHR7qT1gD3YoSGoqF2oy5pDS4T/nI2f+KTbrlvWZ8s0FskL0SgF9GUAy4BXrdg3tZaQe/95pqnb5j410/WmuwGAgy6cIzzTQo/iUBGp1qaE8YgCDuSRCBI9ul2Z0A6F8PRXuBhYtWEeqp9REDj+1ho44rRby3RhcqlMEStxZ3jtV6gNR9nYE1B57K+cvJU8gpyKy/tUBYuWLg7y6dwfKtobh8JRD4cQhRLpDudNaaSmHCCQp/abXwrd9+sN0PVlpDnf43B8gWaFHbkChgIZsZX0GPRg58zf3syFH1+njWdzA3hl6tbA6g7Zy3U7hw33h5mnepy/cZKUbZgUN7FrAweGsB+QEvQTMFmYKaMwDFXWIoVzCIReCxYhtFu0gxQNW8UjhJ0Bwa4Sd3EClVyvKhrYkBh3VSqpn7iJVY5KguXrMri8Dkk6GSDrW0J0RUuYYov25iI7n7w1ATBHavCmeWvF8Adu0rFA0ri3gZnyAiCSGgLs5kqRax5BUwyhuN1ZZso1IIYC8TZBnlEiGb3jxH9ZGeP/80Huo1aBMBeiDwLfc61lBxePRH791BxRAMih3lEVONQ3kheDaAwSFZITGYZD3545NvXL7/cxungIRVre+Dewq+GEjKKH2wOCvxI9ZHUJFinAlgNs4SbO4ZIUVm1hR1RpaPOBTVVCyhhjxz6hkm836z7a3NG1Lea4QpaPHClJYKUnfMZK29Jdk0iRUbrzuPj2fjqS1t7QZo9HL8uVszfbFLFrisYGttYzUrGEtjjCMwpJovHxUX2FYlV6qZSjZtWMkaa4dpXZtHSl31Q+NyjZTCYfgh+ggP6IMC7ZNeD4iFHagkhLC/jzU84weeClOjchntLjq3vhVi+/SxwIb2JcMsxV5JUgQlG6z0oby/tyJqZdve1Qmmw+nnHMFtXAueVb7Cx0+Yi3KQDnRjJE/IJ9KuIoIV+Ia3A6Jw/cyK5EkkcQOEi/dyuJlW0hhxWbab3gtjRVDKDF0h+wzpMEs6t9MIiW74ErYA9+B8vT0jQ4AKAewFIjNSNy2mwpZc0MRbfi0j2qt6S/TqXLWsKFSNtYMVKmGStKyrULZLRVKpONKjy8Fj08NRk0TtjjDmWd0/rBhCrbg4uAo5h9B7QYUbBDyKp6q56p87AesdOSt0QsffVofbtdum4vIG8G2F5Tz/E9P8D5+9k7Z1jiZcoNnYwP7oQTq8B6ixpAYf0qwc1gzMHC0cgRExVg5u/DXgXQ2hFsOsholhksZg/3KgbPTLFHWBiFHCo6ngP/TuB8CbEULKhxWWO6pSEJSYVPZtN1UrXUmMAlTzACWUVG4W5R4TkKmm+JUqhj8tiB0McAjMgnjkJZacM0IPJIFZGRCaMswB/jVOISGcCvgLN9HgOdvly989D0yml/QlRPj0lQ2F65NWMW4l2Qk8R+xibctCYaI0WWDnK9PyEHkhXBRUBkh6Qb2uuVXs2T9LIG+BcXKHgvCF2Y+ADIM/9G0A8XFnKOfoj+TQ76S/oLbEGAhmelFf+oLe6CoBDOJiz16iPKAYPClG1QGUNCGKYCY4GQDaAXYT7ocyAnDbGAZimsDrgKshCXv+kwEQCKSQKBISrgHLM9fGDITrD83Mn+tjS+/Cao99JtAKIoESbE2wZK8dNg8XjXuQevr976pj6tboSBvy8kwsD16vbCDWkUv3nPXTXfXvnZdJL3zdHt3Azv2s8ppGR4yBOEjlJRWalhwG4/gTviJxJ/ZI/2uXv4PvQkr2JAQIUrkLrQf+I39nIDc8NIaeBlcwzGgLNiGe+EODFn9C8Fv3OGnwnvib0ge3CVER2AZUignCwIIR6jtqnjAM+Y//fzeyKjTVujjc+Zwct55OdHP6svQq5Ug41kBGPnghSPTL998N0vVT8NX3L2hgb0noEkN4VPX5wawm5FQpfAYLLuJZ/ehz/UNnSN93EdISF8NSFbI8ExCvODZ21nlEfdEfjj/AdD7naD3PTphRFegVyvJbsL64/RoOknuF3UfncsMo0hGil3i2kZoJCFyFkBBEC7j946MuEnFCis+tUZOu844554FoPM4ySno94G/EMl29Lq3Yp3htg0nOmTg5J+xgZP+pHi0KZ7ebhIc+VPH/SFC5BYUYYJwQ8RkGwevyjEGHTVH9h8y2zjnsgxZYUWcs28C94W88jDks1cMdbatO1c0110Yt7ceoYcPydFJLkPkH3R7H2OSC5dHuUPaaOE6Vjr0f3nZ4Ccj5z30kU7jkxWE2L0nDGyPvDFSkJ7fqqJUiTP3+2d4617/jvK8EwzlRvXgbJxL/alGnpF4iNyAjgaAjHCsNMkslzC+hJWNfDzyg789xRjbFhAV8FRu9Vw/UOQPYaFAFy7kdMYMHdfbG98Y6829/N9VW/1U0IZy3R8LazAAvr/CdYgQPY2MTmJfOSlwJElvJ030W2JOOP9X1qyfLtZpemHj+t6Qd4YJwsV2O6yJsMc7d5++4gr3079faiS3j/GsIql7TisB+hGSVoiehX4jy7nArjeGu4s5xKgzj5x9rzXqG79jY6a25otX1R550ejeHoFwZUBcyoiy+80pl35XVE99EPYR02lET4soxqE6w0gyRIjuBeqdblhnprScZoMIh4nSYU9HTrhqthVjd9PRx+OMNrpCzSeyQuStF9FO4LCpOFnwq+r0mldmEuF+j9WvORaHaknTmESXHHxxnr8lFaLbgNWjrigVtWSamcohqaIhK4iReIwVDX4h8p1HcWwzr73u4jqfkPdmCMJnmVoKti37yctPFzVLzlapplMt6VRJHJKYRfE7FaCu7Bh9NEQvBGX4VRIxpI36CDoXqyfcXECrJjwbO/OXL9I+Q5swWW/qtf5VEPoNAL/GmguKcr7uuwK/K1P3nXKRrF97LpXeSEZ5sT6gx53CQvNruBAhDhaZRnUciNHA0WOF10YNaw3rU/1y9Eev3gfEtEEf9okKe0LnVQjYEaHhtQN6W7DCGs5/k7j88Qnqo2cvE6tfnS0ZL6BmlOL8hDgQHDpcmCZEiK8KYCogH10JUuW2KSqlzasmPseP+vZ91pSLFuk0vk7mXVvV3hAaXSfIKInG8gcL3ZamI7zVC26QWz86OapsK80LFGHY4dRF4grDxBAHBPCqJFR8+m10RLZRx5WEVU583ag66jd8+ElvPflxS/N54E1BUrTPvA3/OkNIWJ3ADxF1raYVBX6b6YfOqhaR+HTaWDObttSeHPFaic0LiNQTrIL+ScnC0gyxL0A8p4mKSo/H5C7i0AiRifJltN+o/2FOeqF58bx1jDE9THVHHQzhIzSxfaCj0kilEt68SyeJmndPFsKbSZJNx0WJTV1wyAQHjwuLMw8mNgix/9B9qfzhqgmTrn7z57EIUbHS5Yqbr7GCfn+PXvLC26A0zX76MATcF0LD2g8ESgQ65I9YihMiOAtuP00sf+I84tpHwp4hBpVxT+ILaZxxB4tV9+YKyzdPAUrg6wEwFiWC4sDynsL5Iul6QtkH5oRvzLPOuvNF0Cn/7V9IVPuF0KAOAB2JCz0we+l/n6OW//k7Ytsn0yA0LCBmIgKlit99ocpC0rCM8w0+WWnCwjUjThJHO9zFSqres46a/Qg/8fq5oBi2Tot9AAEZnQqxb4TG9BUQEBcuGAYqsn1bwlt27zHe5qWXiC3Lz+HSiSkjSqQRl6CJ2MbFaFCDhui90G1URA+5DfSTZsxpI8JMOHzQUX81hn/tf/jYcxbSvk+0EXIbJg/0B08L26n2FyFhfUWgdwUr0DXfhZerV0fSS2+roE7qMGpE/1ntWHV2NLV1sOc6xOUJIvGtIrpd+jvFsNx7C3Q/KhxJgTJChc0jIqnHvk9ZpfW8cvwzoBlPqaJBH0cm/WQbGzx4jwZ1REhWB4bQcA4Ce1O89Lt/GinfefwIlayfQpWYqpINk6OqjQtJiYszD3MDQ0acdQHndghlkGP4vCEdhAcVEHjUxKIeSfNCoiLFKyg33yAm/0f06Avep8dc/nFGNzL6EpLUV0doLIcAGW8LtzMeFwL293Weu2GGWP3SDOk647HXPJFeucVwsgBIQA2IB/w3SBgdwAVCeWQpQEjw34/q9WCP0iMW/PRwAldm4Pjp62ik6CM6+OiF0TN/+RpL9N2sEwPgWKY5IAz/DhKhgRxiBMqp2yfak5ez6Z1jxII7zhV1K2eSdMtwxYw4M6wYJgUNxnARhKHZC9jvc88tRM8CQz6sSLRXBYKBXQwlJqWTJsJLsUjBRlo+dhE/+nvzzAlnv5mReVCJYYP6HnoQ4uAQGkYXIVBYJC5c7x5craX23X7WmsUnkPVvnCc2L5spU019OWNUGXGimAmhBhFwMpgGhIuhfHoUfkdPPd8fSMWh1E1RKRzFrIIWNmDCQjbixHnmsd98lSUGb9HpP5c5Iuyh3gUIDaKLESgxAvTXr2nlprdiyX88UGxKq5IakeNE/dpZsv6zqXG3ocQTkggjSgR2LqQcAkes28O3jN0B/y0fOLnYsCgl5zJNuEgTA/ykpFHWRsuGLmF9B7/EkulFhmHV0MPOaSKT/jmFxARA+WiCComq6xASVjchQ1wdlVk2N5e5838yyKv7aAQzYhPAWiaTXXVHmU5zuUEc4gqcZdmC6trCaZ38xnrfA4NLhfI7GGQICsoRBcSZdAmXNjGBsxSPkJRR0kgSZe8BEy2DYl9hlFWvNmZeX8MqJmzzr+AjkK2+SkhWXYtQ4bsZ7ZR7jwZ6hFSqVCy6+wjx/rwJom3nOEg5AhINokJURYgdwYZePT08zpisZ01Gb0CzF1wX/QJ97RCdAFgESwhWUERIKxSidAkRnxKEgxg44yRNLFeZkTpIU8MJW6dipR+ZY05ZaZx88/twwtbgUhogx4zHG5JUNyJU8B5EQF5a8dGCcJ0BkFeMfPLiROejZ6eKug+OJk1bRkthl1HGE5TyBGPMBJIiEhJqKaKbgGaj3YUM9KH2O/ICmpzaZ1vTCe6CssLZKBmjODO+kMpTUiaJEq1Q/k20qHw1q5q8nE84+y1j9Bnvwj79fV8GIK/MTOFh+1QPIe+UOZsR1Nq4fOHNkkw2VDvvPX60qnlnKtn+6TGiftNo4qYSYDWccpNSw6KEmVRShj6Yfy424aMDkEeeF7qcsIL8Q5aRlXT2JThRLvCSI5VwFQWWIpFEihUOWMP6j1lGB09ZLEed+Ha0/9h17YkoqFCQpPQ1Q5LqeYSElaVo531hyAF+lGIbFj5iVTe/YZIdO+Ju+egqYcTG05a6o0hTzZGyZcvhll1fxtwUEehIYB8vhp1UTbBejh0dwYjhomBy+tr4th68DTDnnNMByB7kBzOAjd2wA4kJJ8LCjrhEAGW7hEoHR0cANgem4RHimCXNrLhyFS0Z9J4qLn9PenxFLLm9pkHYu5LDz3IHfe18O1POcEUsE13ueL8Q2YOQsLIYAWlhuAibaD971vBgXUX2wvtLxabX+/Bd2/qRSLSasOgw5SZHULttmLJbqrnTWmaRFCGeCyEQuh4MyIxjFwq9Rk7EzqvaWNGR0Ayggabub+nIEo/5Pw81yWkCQmTCWZ3P3bfAtidY4QKPqbQDSSEXhAogJmyDIrAgzRgG8UiUODzRTGMlm0i8z2eK8rXMs9dSJ7WRFhRtswYd39R89AWNxcWDmzqWJyJT5ojOjofoWewWTojsRmBIGXkhwXRmbKZSqQpv8SNVcvPSSlW/vlKmmqoIZZVwal9wQcqkEH2JcEuJdItjzGVMeRAq4aTXsCBzABXgrXCNXSThqsgYsPYdD7wp8od/84NRH/+qGX70ryT8O+A+OIBkhPcCksJxq/U3ehSeCb3HlDQU4VYL4WYjYXwnlMdOILJ6OLeWW4kttKy6jg6ZUWuOO2uzKqmog/P16AjtsT9lGiK7kBFWiBwDGFsmdMHlC21e7QFEVO7VfTBIrnm1Wm79uJo01gyULbUDiNPcn7hOIZUyArRkARtYwAomXNKilBlwZWAFYAeKLpl/P+ANsGpkM4DPObu1CFbB1hcR0FDmrw9sBEeOxEfUVwPXSQFrIXPhVy9KugoWuLeLXcthnwNEalNu7CLRwu2soGIrKR60hZeP2mgOn7GBDD22BoipFi/dGYIywwWfQnuVuD9E7mCvChYi99CBxNAg93jz2BFAZAlI2E9tXlnh1K+uZM6uAWrbRxXKTleo1u1lcte2EiCoYiXcIpVsikEIZsFFgdgIxJOeASQCp4PtY4gIB/R6b4CHw1T+NvzjOF8t9+BkD3jKJ6J4aZoAGTFuNatYaRMpqtgJHtU23nfUNlVQVksLK2vN4dPq4ArbIW+79LX2go7khAuc498/RI6CkP8DFhCy0zHDjkEAAAAASUVORK5CYII="/>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data:image/png;base64,%20iVBORw0KGgoAAAANSUhEUgAAASwAAAEsCAYAAAB5fY51AAAAAXNSR0IArs4c6QAAAARnQU1BAACxjwv8YQUAAAAJcEhZcwAADsMAAA7DAcdvqGQAAMg0SURBVHhe7F0HgBXF+Z+ZLa9db3CUo1dBURABUcHeS1RMrDG2GLvRNJOo6TFGjSb28lcTo2ILKBZUEAWliYL03uHuuP7e2zrz/77Zfccd3MH1d8D76fL2dmZnvvnmm998Mzs7S0kKBy2EEAx+sI4VOPAcweFwKKX4u0/A/QERLysgi9/s7rqkh6CkUOxY0tVZPq07da0CSLILJzQTMsiCXHL92xqEgP8pEVVwugskqIY/dxJGd7CiMTu0ASdtdwXbQYW1Ve1x4hbaa9BOkC/m3dk4QD4smwoHlg//FnCfC6dYNjyHbFM4mJAirIMEfuNNHAi+vwYL94QhQo5dsiGf7fymgG9dnketily3fHMOMcoyBXcyCedZIlqWQRlLE0yNENcKi3hFEG7XvYMiYWiUEg3T3BcEEQ7Et4C44JdYQhCL6BGTBdJihDsxYds1IpRZrah6OeRVSQMZlTSnRzkN5uxiOX1LRI/DS7TC4aVwbymUrUYm2gigbAmyRqAeUgR2ECBFWAco6hAUotHGCPFUCMi1l0zpwjd/1UXsXJ3PKjfnCTua77puPqFKBmNKGicikxGaBqSSTokbEdwNEcEDcL9OXJtRIAAGFED9LCUD+Dk2hwUSAgPB7RYe/4PicDxRFBdksqE8JmVqXFAlCnFrII9qCK2GKNXg3VURxkqJFiyhGd1LaddhJYE+Y3aSoefuAPmQzGw/6Xpoqs5S6LxIVF4KnRx+Y5PYBzkFxdo5GdbKj7LY9nkZbrwml2hpPYmm9xCCFwkrVkSsmh7UrOmqOLFMncQJccHZgfEe5y60YAVIA/wfpsLhOSgCD/jby0C2cnm9rYA51DIfJEsF8JXwRqv4S7ktc2PEhREknCkw+mMKjGlDxGLBGhLM2EFDmVuoFt4MCW3ktrlZcYwtbiBYqnQZVuX0P6UyMuT0StBZg0PMpug1hc6DtrO8FNoNdTwDPORQD8DIhpm6+PZlrWbXtqCe1i2HRLr2J7ZxGKnePlxUbR3Ca3b2Va3qbJUbQEjcJyPNO4CcJDERhpwk53y8/4EVkEBk28UbIBT+hqvtaiuQhUcWkhDlL1yBg/nXvexRHgb/QKjjkZsLhAakJgkNiMylOrH1jGqW3mU9yeiygqb3XOKGspepTnyVVb6iOJLXw9iSNd7uOXaSBXrE+S7UL86BeQVOkVanRrsaYQotg09QiTkYbESyYSWADUwUb+7DV08baW+ZO1oUrzqSVG0bIIzqAs4dGNkplCoapaoGNKNQ8JZgxIcNUdICUg+SEDLTAVn/shQwSPXKBEAa84iOUQ5Ezh3CXUsAkXHBgaaZKmggo5xkdV+j5A9YRLsfNU8rGrWQFo1eA7o1ZRo+ZEewu13sdx4whY7FAWmwByPqkBQOTeoRFALCi8w5jx8l1s4+WpQsP0LUFPeBYV4G3BIB1yLMqBLAm11ozXIuCFKDdOBG+SvZyktJVroXcIDDKxOqzQOWC4qOpZcA/ciyq6AHdCHBy7SJ4DEi3BqIW0NCWRtZweAlbNApC7RxP57PKFvr3bkb2Dn4pyny6gTYXdspdDh8kpJ1AI2h3jIDLkTE+frFwWLxlOFOybqhVFj9gIiKYDDYnXCrS4iYzIFhnsuhMVKgKhjiId9Bil46Mm2Pt+TfhxCg1B6xJAhG+l/ANziE5C5RYBSsKgqJc41QNVAMQ+NtQjibGVPXKF2GLKdDzlmqHX3FcqiTcnm/jzqdSoq8koRDzpg7A3zDR5KqZ/TgAeTY035dJDbM6eUQdwiM3I6gZvQIYVQMCosoE65DbOjwOdPhwHkoIDnpT0B6kOaBOsTrCKCSPAKTc3ZIaTBWdghzTaIShygqI3ESISKct5YGMxcDq33DnOh3rNvIjepJN29iGQNL/KQkEnWISJFXxyFl4B0ENHA07Lpkhefi25fDsUVT03Vd607Cece4FdtOFiUrxuvx4nzGLWLRAOEKHFTDRgHeEzY9ISeeMZ0UWg5gLhwzwo83Egd9M+YYRCMW8JpOzEBOJcntN4dldvsEFP6ltat0fXjYWTX02GuiUH/gBNevS/zFv1NoP6SMvgPgGzaO2XAoIYds4t57Gbn+yh7usv+ebK397FxRvHIcNavycXhHtTDEDnDPg0KOEkqKoNofUt9IYkBB8Bej3KLCNMAVcwkPZFXQ3H7z1b7HTVGHHv8B7Zm+kdJRcr0X1C8yXmKoKOs3hfZBqhG0E3ySomTyZEonTaqdRIduOcOa/eREvvR/54nipWOEbRYQpkaoogexNuA+fKInAdH9x3qpeuoooP8KQ3F0lUDxsjYIY9CLYLW4jkW4Uw31VaEUDJ3HBp34rnbiLz5mlBb7t2P9pSbp2xGphtDGqCUqNPw6BmstfnukM/fZCaJ07WjhWIMJU3rpwswUwiUudNDemijZTiRHpTyq5EPWB1QEVCfUpDdpz2BUrigKDBq1agjYwqi6kmV2X8BGXz9TG3XJXIiJrx1hLUL9eXUI11JeVxsh1SjaCD5RSdOWFwC8ckuu+f79h9MdS0a4jI6hRvU4zarqobpxYhCcONeBqHCNFPIUNIhUfXRaYA0RihP2UEUcBu4wXAxSG9wonVhaRgkJZ88hjvEVLTzs68BJv1jCCoZu92+ttQ1EXftIoflINZBWYk+iwiGBeP9XOU7Fll7cjo8X0bILaNn64zWnkjhEI44SRm+KE+6C8rmc7U3hwILnA0NHg68vCc5U16Aaj8u6dXP7LWCZRf9jrvGJmpa9gX7v6dp3Gxvq1FJoHlKE1QqAASLhoA7RAAWZeV9AdBnV3176vyucdXMu1mq293FwEKGlCaKoLtwAAwzO4IaU3g8SSM+LAHnhk0bhMsWOwgDQJq6esVPpM+Zt1vf459VI/2V0xGkxWf917CVFXM1HquG0AH5PycDgEu+iUbHojbHGklev5Wu/PI0IO5uowQBhKhAUTtvK93ZTuj6oISe7sK5x+orhAlXixA0qRDUrHPapetjZL6sn3Dm91tt6/XWFXHwxklZqfqsZSDWiZsD3qNCll0aGROVM//0Z9rL3zhWV28fAUK+3Rp1MlwuwXJzv8EZ8qQn0QwdQ6cBbUN3+JL2qUGILVgPEtYkEQl+rA06eol/w2BSwIfkO4542lcK+kWpITUADRBV03v3FGCCq44WiniSMmqMjJBoyHUocJQg2C3YLZJYiqkMXcp6LMc8Vd00WgFFjnGgODWQupIo6g/Q6Zmbwwie+Apuq9OLvHi7CtdRQsRGkGtQ+4BtR3Qn1sPnKD4tE9faxYJDfJzuXnBoAD9+iQeKyIJAZ9q+u51alkAICLEdQ5oIRgc/tKJobw/cXiZ3Z+3MeyJjMWWBG5EdPb2Qsv1pG38PmUqiPFGE1gjo9HoJue/qcQG7RyJPFmk+u5yWrz8L3z2wtA3tR3P0OzEsoKW2m0CgkcYGHLpexcKZZFQzcLUKye81Rh579z9jWBe9nRS6rxnmtxB0p0tobKW+gAQBZKWTyZJxUxyGgEOtnjMoxy/7tfvnUc27xqjOEHuaWnoFP/fDtf5xZT5FVCvsG2AfYCU7Gq7iToq3ncKGGOS/bONae9fATgerS14zCHRMhpurbHa6zT6yaT8FHqpnVARgIEjjYi/f0j3/92lBz4UtXu5sXnU1UtRcjNIRdHpqd7P/gH4yXQgrNhTc5L1kJ7YhwKgzhOtuU/P4fqodd/LI+4ZYvZTx//hRPweIOeY8r1eAA3vDvPrCH++WkOheim/nEaae7lZvOoYQfG3Jq8k2iEJdo0rpEalV6Cm0EgU+TwZRw5XxI5SQqgpVMC38pgunT6MX/nhLu1nejjOcR1yFPWod0o/OICpTgGwH8HbRfnHSYS5xz+Y4Vl4ft8r4WUJitpkEHiLuJpBZ9ptA+ELhyHshLdWOKBg68oWWWkOzeL1I1MjV0zi1f0y4T5WfN0GYPZdI6ZBsfTj+hmfh/UjHvpSxr3Zdj3fLVvyTbvxmnqRqxlYiL3V/qyV8KHQIwNoEPccA0VddQVKeGWHlDv1Zyix4xi8Z9kH7crWVeLHkckk8SD0nC8j2rhIvNjfVfDiEz/najs+6z6wRTAkSLcLkwHdxwsIlDUkcpJA/IW+htySeKZo0Kf5o0p99b6ll/fjAw4ISv97RfedMhgkOuMUJlJzbSk72T9d+rrrc2zL2CxMuPYnoozDkYC85QAVKT6ikkE4mJedyp33VMk6mBZcrgM17RL3r8MehJEyvlFbDl2v3WDnYcMg3S65VwqYK3mZ6xfsZg9807fkSs2NnCiQ/SqGA21X26AgcrhRQ6AeSkPPScqrAZfltS6OlrgaA+UIdd9IJ+9u8Xyjh7dMIHMw6Jhum70HLMz/n2iPnaPceKkhWXiMptl2nCCNgE96XSXcKd1EvKKXQ64BCRMgW/sQhWGqMWCwgWzn1T5A16xT7x159lFQ3Dua1DAgd94/TJCriKcvHPi9PiWdq5onTtzeGKFWPjLIvgbkbYOTEh8PlyCil0YuAkheLiKz4hWk1iWpflrNex/wxUb3yVXvthBdq4H/GgxUH99AvICssnJycB2XGl4vdi3exH1LK1Y6NqgcsZ41S4Ck2RVQoHBHBWy1Fg7MejNNtVYruGuMum/skUykPx+a92T4wkEr8HIw7ags2YMUOdOHGit7/2xs9Hxl694S8iXjkafOt0wjQ5kYkGkEIKByJwNwhv51qL0nhVjHYb+hqNpN0f/tFHm5GwcPrDj3pQ4aAjLL93wfcAXS5EuvH6tee5K6ffBBdHKbi8Ra4sZlDw1MR6swBa8/4H+E9RJfC9EmlGTVUnpgJ1hPfhdLL8WyaZqo8mAhXFKXNBhQpxHSSv1WqPw+8q1wd/Unjl36MpwjpAABWVWJsi+Jy/d7eWz7jQ3bXhh2Gz+EiDBIlLoUfCypTeVQp7IvEYHdhjt7HL1rHbTqTu8JPvdTXIuXfANY936rYVj5nkJdzQEPdB9++FhuZdQ383cROeemcAeRViy3/8u1IAC+ZMcNAUvtKqLWY53R8N/mTWi2D3DmgMq6ZWgwcbDhojSIzbkaxqXri4q+IaN7qlq6+JWKXdoyzLJUBXOFclI6eAFFBr1LvJwLsEusQBB56COqW7CocMkjE4/AP/w49ANxUnesGZhfRwO2jkpzqAcEwNXFoKyWAkSUnyb0lfECFBcpili1ljEhAVuxZJjNJhwBOZb236h2LHI+sNDdl1mGDadySS/2Tkznn/8sKkumr1czDioKjwhGclz2c91dVc/tZD7o6l56jEjjh6hkMcR0Hbx/AUUFHIGxTIBdkBKAN5QfbYLlAQUIYLHbVwgTJw4Q/8MhXIA5f6CIeqwTgLZUc5YzWUOzGqajEazjdpRqEFw5M4pGIjdSHJyArBxkWJTpgaFLHyAK/cphPHCBOqhiDfNGFUpgkzGoKYGgzTITsHaA2hwK/CqKICtcFgHvL31yShOyfThyJgJodMJyTrjRGX2YYq1NAaltH1j6Fb5/yfDEM1HwJPCQ/4RgwVhfsHeZPrMx4eYcx96h9urHyUUAIhMHZsdIe0VwWkAf8zDi4SkhSjnMOZTZhrQ3uHg7gEaAF4K0BMNT1Ogxk7RThnG4vkb2GRnC0ikLad6pGdQg/vYq6oUGPVVSZ3om5VsRGuWGdV1RRzEcwRWd0HCSAekVgQlANH3XMaiNCK6E6aVVFBqtSYonQZqoXD/QO2ItKoqma4gUgms2M5wogWUrO6K4/v6kaqinuIaHF3YVYXak40rHLgROBQKAzwlUq4GgC5NSQy9OwgAN+oQqY8+DxpKBWQEZTUMZnQIuuVrO53Bn4y8120/UOFrBAHNGFBRcnXEuCXmq9cfba76cufEyuKTwI16JG9Dv4QGzZ4Qwb0nqDYYN8MnCLmmkQBklLRSQJiitGIQ0IZm2koaz1RwxuIom0C4tpK48Z2zuNlSnp+VOQPMPT8gXHSo79Buo43Qc8W3G2jvmVGbQisR6gsFU51snpRkMSXBqxNK0N01/IQrdkS4sCcQgt3FareDeL0JGZNH2JU9hWxsqIwj+oEiczlMOiHUwUOIDO5+4GQg9cDnsCwLAxfwOfgASv6GiW7592BYy79iI66IYa2j3GgXqS9H+w4IBuzX0lQR+AvCBEynjnje6JkzY91YY23oZPlTDlkJtexRYLjhCQFHhP0tMIBfwPICZ0qRSGmgAaspe2gir4F4m2FMddWRtVNPCN3Ky0YupP1GLXTPvL7JWFKy6Cblu+nNQeJBuNjX/qubVAtaVyQj1ZDSHZk9Sd57uoZXe2d33Ul5Vu7E9fuQRS9B/B0d2LFe3I7XhhmJhWuS2wQjaMHhgTmzbVhQgeUXdSSlZxgV79jmYV/D94y+9+gQ/SsZDkOFbJCHHANuk4DgY5TpNmTf3yus3r6z8IiNjwmQlCpClDWwb8djOdJSSVA+/PmulXKiIXDIyIqYHhUDiO9EqKFt9DCIcuAmJbrg89bIboftg6IqcpPZi/4+k0cCdRtEPUaRwvJp27aiLp/75kvMEzjeUBaYatsRx+2/O3B9uoPh4qStUPAAysSRORDUjAaFdk6IfheC3Ew6cTn5mWKngplQp0Qso7hX8YdKpi6mEQKnq6dYD8EyQrRaSurMUBFIRkJsfr9dHvrivOczx78a1AhhXHcvRi3AoVBgRfzYAVQE05q45wNBYaSH+w0XcJtizI1TjO7ryP5A+crRWNma0deOp9m5K9pyKh9PSaIHcPl0RkbQB2CQ3kT525jsoLb3ctd8NJIZ+2n4/mmBWNITWl/Idw0oagqVQIquJ6YKBI7Ulen7NwkWckJdlMVanAlSy94MHTbV8/KML8NHGpkhTigCEvMmKHSiRMdUV6eZcz+6yQ+/8UHoZGmc6ZCxcGQ6CBeDOpNLOOiVxgkuBajdg3RFEHMQG6VkjdwPul2+Me8YNAsq3jV8szY2ijJH8rJhPvwDX7cKjVBTmjg8jgYjN0nsrpHoryUzLxPEfEy7LwCTpexA8m2b491tnx9iti1dqxmlefIWXolBEcQbQcfT8KVzvHRB6gcnHwjimMwoYXXK9nd7g7cOOstrDOsSyyjF/PQwwHTwBNkxTnPN54+44d8y4K7lUBavouNGE0OqtmPetAAelmfpChjrkEDIg5OlULiWlY1y+v7hQhmzaSOuYCoyiZ76AUV6SMvrQRj9j6FXmfIkDhPAK/5pwcF6pYvUd66ZYS/VbLkvXRjySvZonJXd5HZ5SgaK50gytYfFzJ35eJ8l8VC4M4EPM8Vec8j+Q4HzlnhDreUOwQ8q7Uks+dPw2N+MD0xwX6w1V1z0ekbuW+MWFHAVVX5xr/OuZaXr78hwqxeURGGykMbO4jICkuEO01CqcBowXc0iA79foxlxWkwfTGhynzQxTei77iVwbMfXMkYK/HvrAXoLNHYDslhQ8Jm8BztBn/rAlywHOfDe/o7qz8bIuz44eB8jiJm9VEhtzrNxcl6fNrIdKwJgUsl8HmGf2u7Yo8J9mU0u/BPwZ/83xuMDTT9Mh10nU1z0akbeqJH8SsrI/7MWdfz7Utuiqh2ryjN4MTBp+wHB1lJ5sVRG06gC5dqcGrhJhKquo24zjqWXriIDThhVuDMv8yGQu/wb5MA/SBBoR6wdR3SBt0Q6ugHDaoegSF5WR//fpxYOu0EXlNyJChvAAwPuwUoVy0XiINptfpsz44R56wwfYpLF5iymKR3eSpy+9zHZViKrGrRqRu7b2hygt1cN+8Sd/bjf4wEWH6UpnPiWlB/OGd64AOsUA5rwSLxhRToZE2TcKeGhHNWs4EnTWOn3D05mNFnhRfbA+gmMd+SIqlmojHdcS76OO/ceoGzYfbZvHLr4eBfRZgaCgJdeCQHrNIe3haSFaTKmWMqQgmuIOkF/4jc/tWTMsxvA6k69tBpGzwaFVSSC+PADPuzR85zZjzwuKIF0hyi4NNA2bb9qAcs5NM+HP5hK3AshVg1hCghg3YdMl3rPfYlZdxdn7KsrDLQBZY1cSBSJNVG8AkBD5fcdx+l99/PRVlZpvPdy2Od1TN+yDd+dRblVhrHN4nUEC5Shkpw22xyfjdZGYpQw+toZuE94Vu+eFWGgWxQz3sNaQ9ldMpGDxUlX7eB35D1+vUXOcvf+ytjSiFnqmzkB8OclSCKC82EqnYNC1CHxLXsctZ77Jtw/XWh6iuDY04qYUWXxGVcv5fFc0SKrNoWoF9QqZx6qCUIsX59UMz7S64p7IE0XnER37n8/JBZ3M3iCrHVdEkyMHzHl5pabIveBDuk4VoECHG9mlN0u372H6ezonHxe++9l90P5OlHTcFHp2v4CaNBI4o/dcZlonT1z4IiPjxO8PEz2smBS1ZYAEoVucxA4zGKk+lRPXcLC6RPJ1ro49Do739NRl6/qrbR+HMXCGxQ/mkK7YSG9I3XxMw/94uvmDGCWjUnCNc+Ixzb2s9xBTFpEHwz3ETPgejNa0u1E+y4jk7RlytZPe7bee5NU4ugk0rIkarzvdFpGv+exmK8+sNznLVf/CzCq8dHacQbBh7QZIXLLwTRqA1dOSGOFt7JOF/I8gd8Qg6/6IPgmGuW+VFRF+hRydOU0SYHiToA/dd6OXzbwl7OJw+dZW1dcDJxndHUtbvjV5otoeLQHuoXRupNaFM4tS49K/k0UFnMMrs+Hrr1q6dkWIqs9olOQwB1CItasx4e4cx+6h8aj4+3cdcTubvigbmCXc5RgOkh2UIZBeVWDHrldazomGmB8x97imUXrpfxvPJjGXF+KjUU6CSAekHiwrqpnTeEa13NFy+8lm/79hxuRIcQNZCGARSnwiDmvjpWaQ8QARf/CkVfStIKHk89DWw6GlVsRwIrKlFJ/IvHupmfP/GKa1WPYxRGTlQ9YN8NlMYpF3+CDRoVjGiRUqXLsMn6eQ/+ixUetlTGaaBBpND54JNJwuuSO1bENy3sT2b+/Wq+cfa13KjKp8FMqHJ8KISeVq2XXAtpD4n9rLTwWppeeF/41i/+LcPADiDdVEe1HySdCKQh3HefJE7cKTT+3dQH3fiuo8EqNNx14YAkK6AdgdsxAzQeVRQnxljv8f/VB591SSCnz89o16ErsNw+WSFbN/peXAqdA1g/PlHJOUisv2DPo9bXZBzxF63vCecoA097UdiGG3Krva8wMcXBB0TyXjhwzgoNQ74bqEXW4wr20C2fv47hmF6KrJqGpHtYta/cgGdlL//oenvr1z+Fyo7gKyiIA23eyjNMKoJAVBYOZ9O7LCLBnGfVotGz9LP/tBIMc69XZ/A3hQMHe9Yd/m1+8PuBzuavxtPKrVeJWNn4IDGpoWbgazbSs2LCVeR+ViywimR1+1V47N3v01HnHnL7WbUWSSWDRM9SKkRG2vPn/JAXr72bmbt6OFoah34M3eoDhqykuw9Gx1ybBWBUECeBbTSU+YmSXvh24Lp334Ny4gZ4RLz+ukIuvjg1/DsI4JMNVKXnHcHfqvHcBSeK8nXfA2/rlIAb7WvhGlWcipfrcdgSltn1H8FbvnwB7znQyCohLyJZMieNEPzC45CIx1+95nKxed4dYWPnkVE106Gug7tPHjBAsoLCwEhATm1YxLE3KD2OepWc+/iLoa691sk43upqHFakXP+DDAlbhrqVBsB3rO1iffyby53VM64iijZIJVx3qfYdSy94InSATrCjvHVlxYf26FH4f3YYkkJYfmXhIexlH4223vzxIxESGxNlaQLdZlBEUuRqCTzPigniWJTYsbjSZeB8ZejFv9FOuuMLrGBAiqgOEci6njmTyi2QwMatlZ8Md967+5/EihcQLe2hyF0LnvbjHVBzVlgW+KFQNiaK/6XRgptsMmFCUuZdO5wYZOE9RoJTkRd74LD/CLNmokKJ5uJuoVCZftROD0EYbqJEI241i5JgqTLotCccy/hn2hUvl8pg2YGmiOpQQm3j9kDjnz7YI6hwHUy7lB73y3IIP9DIKvHdBM1e/NZId/a/bqV9T/pd8PR75LutWF5AhxFXUggLC7jznyekpavB3/Ed3/1IUZRM/MjpgfKFG9+r4io3FZ1xEg/kfa72PPIpK+/Ij9NPvn2njOMZ7gHj8qfQdkjUPWLP+u/oBt4agKySrPDc/t/PT7TWfHS/KN80Qu01+iVR0O/B0Hn/XF83TkegQwkCCoe9i9i+/ZtIelb3c0XxikvBS8nAl+ogsMPJsyXwngISqrpxxWVa1NSyX2Hdjvijfsn/vYlkhWVMlPNAMcwU2hZ16n4vmz4QbAIElEtuQFZJRPFXrjndXjP9LiW2azxVtDR3x/JLaPGa8yFOFsbBuPLGDkCHZQSFwsqTlZX12SPjxa51N6tOtAsoAK4wCOz8hIVkJb1A7gibBbbRQOZ/6Kgrfxe67OUPoeIMKGNqviqFWqAdoN37tn9AAMkKGqs8Rbmtd+85XmxfeHvAKD2D43d1Q5lW2K3MdSu2XRl//dqz5U0ewXVIGTvSw5JeB1/18VBevOoH4YoVY+1ANkeioqTz78WOdid/HfklrE1qn7HPhu5adHPwpJ+v9I1S9khYRoyQQgoItIcDyiZ2E49Kvpl8hLPsfw+w2K7TTIcTrgRcapt6TMslYatkhFj/xRV8zZzhaPcQv0NIq0OIAguClYaNOvbwqL+IaNktCnGDB8okO0jP8VPpEauYxUKFi9SjLv+bfspvXsWQ3VFSRJXCgQ1on7UfJkayin9030s8VjmUKoqC+4vgXvMyHs7fwhjDIUqMBjP/F77rmyvhPu/r635bx/P2QLuTRd0CGK9c/SNiVJ+piziQlep2drLCyXWsHBCSRUg1i2cPncIGnf5L/ZTL3/bXoMijPSsohRQ6AgmywnP7vV8fF5/+uyc9slIVQeH/Og/E8NyhGle4HRbR0uPNN39yk3j9Yj0R7P+2C9qVMEAJchiIv+bGzw/jm+ddIez4YIcGMLRDvLuWQuB2MKB77EmIHSOxcNGrpO9xDwXPf+RTSvvgfFVqYj2FgwK+LddOsDsr3/sVMyuPkZ6V/GoTYg8zh65cMBWaCC10V8+4wS4YNxLSwY035buWfqw2R4d4ONWfP58rPn3kxyJednSAERgHonvZeb0ruWxBCBjEuxSG7lGuRd5QT7rjz+Fz//YZVIgNFYK9UWpiPYUDGmDHFHc2xVP8237njoli28LbdKPsNM6hCeAwECmpAecCr3HwvBRFY2q8ZIizeubVxod/7u0HtxvazcvxWRvZNmi+et1pztJ3/qME0yIcyg7XUAudFjgMVLjDXCJqWCj7/eBd394OhdmGFQzBUKwUWaVw4APbqH+q2LOfOsKe86+HNatiPO6mKifY8YXtfQBYDv6HJoEbERJhqwUDbwreMP0laB8WthXAHm5Z69HuXo711OlD3eKlPyVUCbvoV4H30rnJSnGZY+ASdpdlFb0Suuvbn/hkJSsvRVYpHAxAe/ZtmYolU4Y4sx99TsTKxtlyq8wATrDvk6wQ0Iy9lqworu5EdW4ZP3Le/Mlp8lo7cUu7JJpQRjQa7eHo4e+R0jXHET0CXIUl7JxLGGon2J04+Lm6peT2+XPw9Ht+D+Uo9ckqtcNCCgcF/PbpTbB/+odjjPd/9byIVwyhTIUGoIrE08CmQA4XOVdsPZOoZWvHWhvnXwjp98T04VfuG+ZHbRO0OWH5AkovhP37glNJ8crvB3Q5ObebkTsZ5AQ7UBEOAznTXJbd52/Boy55jg08c4tfntTkegoHBcCed5PV5OtOdb5+43fUqBxJmKbhBLv38Lt5kO0aHBRNhbuNypPMZ8+4TF5vh9FImxJWgk2xcZuLXjlMVGw5K2iV9TNoWFCOrN352rycYAeolOOEWzXL6vFc4ISfP0XH3rhBRpDFSQ0DUziwgW0TDmzv0pbt1246xd644HbdKj8Jhz5C7u6LbkULPSLu0hgJCJUbPZwdK883v3ruCLyMXJDghbZAm3tYAKkYPv+VK4XrjnckHeD312VY5wMoVCU2frG1hkSy3w/d8sU9bPjpmxMVnCKrFA4SJFogsz59+Bh78+e/0oxdZ1hyBbvueuusWu5QINlB0jj3BeTlDHFXfnCjWPRC1u7gtkGbEZbfuIXcM2fttLHu1kXnhXl1ga2k4aKz/U7gJQMwzoNaAnK1LUIV7YPQnd/+FMqQmLOC0xRZpXDgw7dnZCMmVkwb6ix49gkRLZtgNfFpYJMBoyiHBommKBlizWffNyrKR8GoJYDtCPnBj9UqtBlhJRo3bvBlvv/H24ii9DS9uerONw4EoANFKWMhcGRFdtGrypl/+gNjFOespNApskrhYADaM9iyfMdVzHrsKGPKz14SsfJh+KqZUOTrNm1DVgCcpobBH3ewyVMWAXK81Xzqgh5+cJugTQgrwZ6c85CVNvg0t2T9BJA97BANvas2I8U2AegSJ9mBq2jYKiXRSO+p2qAJTwaO+v63fozU08AUDgokyArP42/cfLI579kHRLxiRGKCHXttGbENge0d0xZakPHtS08hoeCJIEcaOgAJnmgN2opMZAO3XruuN18361oieD4IKAM6GwTDdwM5JU6cxIKF3yg9Rz+unfHAHBmWGNamkMIBDLDjxPyrR1avXnua2DD7DtUsPwE8HznBjtdbPMHeFIAHF2JWkFdsnhR//Scj/autRqsJK9HIgT5DomrHWF6y6nSih+WOOp1tzZV8IgjyutyFf5UN6shL/xb83p0zQf7U6zYpHHTAtml9eP+xfPP8u3Vz15m2C+bvT7C3J1nJtIVLDZZGROXWiWLrAvSygti+UCY/WovQFh6WLLgz9WejObcmacRWIFVQTSf0VEBhKjehk1G2sb7H/Z9+6m//673IfG9tb5RCCgcy6hCCYi16a7jz7euPsPiuk7yngW04wb4fAClQwXQ3xKsV4TonOx/ed3oiCGRsMVm2irBQOdjQ4VdzV380kexccpqrZxCgK6Vd3c0WAD8YoXJLcZRgDQnnTA1d9p8/QwGwDCDnfalhYAoHPMCW5SgBDiEWvDDcnf4bnGA/ghMFly606QR7k8BtZilphBjlx1jfvPk9kA93c2jVJpctJiyvofve1Ue/O5kLNiEITgrHTfnkovbOAxzSg0RMhREf1cJTImN++A9QGn7YVMrZGgWmkEJnALTH3XNW79wxMT7z4Ud5vHJY7Qr2Vg7FWgLkAZepPCAMhTjRo5wvnzzHD5Ly+qfNQmsLAfkKzV7xwbnCrDrapkF8VOgHdRYAGSlMRHgNNYP5n7OeI1+mx966AoeBEJh65SaFAx7oPABkw7Nxgn3NjJ9pRsWxlILhN7afVUcBRjEueHiCi77ON69dzktXwRDMD2nB0LBFhOUrCP/h9uLXxoqqbeMiJBZ2WADGWJ1not2fR6PEsViUBErVHiOeCfzg/z7zQu+TZfDOU0jhwITf6HFeSI9PvvUke8uCO3Wz/HRcCyXXWWGfnMTpGcpxd1JdaEyE3J2rjnPn/2c0yuq3vY4hrATEjBeCfNHkKyGZItPBvJHJOtFwEJQihCuEFYspA095wsof+BH4zXG4WLs+JYUUDlT4ZCVP4cjiaz+5VzPLTrXc2gn21o6gWg+UENqhgyMv4WQ4m+ddFf/PZYVeYPPR7AKhkpAdsdFb+VmDnQ1fnqZRN8tlOBx0Ow1ZgSvMGbcZCGSxgkFfBah4LP3ke/C7gShjavlCCgcFsC363koUfKpdpmAuZd7LGjJCZwAHWahKqBYJ8K2LzuN2fIjPI81e5tASBvYUMfWn2Xzp1B8Q185xQV2C4dOJzuFd4cM/rMqggoLxjfphF/6BTnp+lx8sK9k/TSGFAxZox9jw/cYfZWOvfpgqgS+CNA6BClxP1sRVfSAvYEsEV4Ez10xnTD/D+Prlfolg/7dJaBZhJVgRz+14ZV+xYe73iBoMciRJZNFOAspUHhIxqLbAdlY44jX1pDs/x+u+/CmySuGgQcKe0bbDJ9w9ixUMmBxTczYE3BpKGMO3+jqPveNycjVIROmqc8SiN470rzZrtNNcD0uSkti6Io8bleNZzfb+VNEY0ADSfOfwruT8o8sMnFMLZE4Pnvv3/4NKld9MSyGFgxE+acm2LI6/eQrL7Paq4chFhhiKl5MOb/U7oa4aEsHY9j4iVjKmmvMuKDugyTzUXMKSMGb9bZhbvescAbcLwb3J606gF++pIOU6j1Ga3nWhktH9Ldp10DpUCCgm9VJzCgczOPATDQ84fTMn9E01q8dc5hgKNEsw+s5h93LKCBeauzYRjn2sNuXu4/ygJm+l3GTCwgSx0eOvKF15FKnYcDzXI8gS7fpeUrOANUaF4uAuV2n5LwWumzLdD0khhYMaXmfseSqhG6YvZwNPeYi7tg0tQbKEjNQZwDmzFeCNWNlIZ9X0iXgJZG/yCKhJhOWzn1zWby96bRR3+digXQVDQdXtNBPtuGUMFt2oJLTHqFfVnkfMgL9iIHvqpeYUDgmAncsPP8BwImqbxhdKr9Gvu7YRY8LEXUo6xTIecG6YyzQe4jGVOObh1vrPx/hBCZ7ZJ5ozJJSNni/893hiVR/j4ldfgSY6A7BrwZ0hBHrFWtoONaPLM/qZf12+OziFFA4tRL738E6l38THqB5aL5c5cPyCTWdpsNBSgXood/q7Mx46Gy8B2TZJtv0SVoL10EuB8yxn17pjNKuyp83CENhJNudjitBwHahjxpXCw95SqT4P5HVQdpTbj5VCCgc9/HYq7V4/8e65pMvQaQ5RS4PCoNBOOkdbEJzaVAcSdbq625ecyLd9nY+XQWYQfd9eVrMIx/z88QnEiQ/VeRwcOxXXMXSK4SCwKsOFtFTR1+pn3Ps0ufhfhh/SOeRLIYUOBjR82bZDZ//jJWgX87j3jq+c6MKTZAJ5Az9zH8BRqlk10F47awLfNCe0O7hxNImwJPPdey/jy985g1Klh0mQHXG5aPKB28Zobpy4Wmg76z16Kus5Brc6xrG87GW8WCmkcOgA2yvaPrYBVtj/O5LZ80M73HUztBNo76yztAlh4YsxTA3xNXMuiH3yVKZ/fZ/YJ2H5jR5+YPx79QW9RPHK4zRiZ7voznWC4SCOyUE+Bb/TCtX0LT3jry/KgBRSSAHheVkXPjyNBsIf6CQGzUSBa51g4MFdYFWFUKaF+daFJ9KMcE+8nCBaGacB7I905I3i25dD5sqpJwrbLIBxJz5x6Byv4YAcqhslMTVnk5LT56NgQb9VSK4YhEQr46SQwqELz8vqMmwNCWZOj4Z6bqJODBsGT/baLPm6Dm59QxnhsXLgFTq2qmprnh/cKC/tj7A8LJucJtZ+fhZhSsRBPgDXplMAWEkTDqF6+if6qB98sPtqiqxSSMFvB7KNB4edPY/lDXxLFSZ6Gk1r9x0AHCUpCqO0fN1JgWm/7p647P/uhUYFR2YGyPFu3I70FCUrx8HgKyAojL+S/N4glAbEwwUdFourWbtIMOMTNvKqxDKG1LxVCinshjfbPu6mTTS///8cLb2YyA+xC2CzZHfsIBqIINQwEaXrxjs7VvbHqwneaQj7YloZxnllLsvIH0vtqi5QSpzNg/+TPRyE7EHjwowSpc+Yt4IjJy3Aq8BiuGd0yrtKIQUf2B4A+GqasGPFS5Xe494Ujhll+El5ltiNNDnAVoyLvYmikbBblkMCoaNAVjksRJllpD2wX9fQfu9PPUjFtomSk3G9F/6bRKBnhb0DCM6IFo4KJfgmPfqaNX5wp1jNm0IKnQyyzaZPer6CDT/nJfijSlPQ+0j+YlLIHMZywnFsl4BfdaQz6+HD/aCmExawGxCytyOns3Fub1G8YiwFtw1SB65AYkwioFeg4NJyxzRZwaCPBGPLUdZEL+LHSiGFFHxgu/DbtK3l9V/MCofPMohWw1wTApPtZeFLKoK6OCys3nGktWjycD9ILk3yz2vRmIclI3Ih0uGmoWq8pKtQA7LEMoNkQaqWUhV1zJ0arc+Y/wZ7nFQiw1I4ZICGXPfwL6fQBNDuo2LK4DPeIJxvCTIH+Gq/g6z2BzgbLgsQ3a7oSmKlw6BOw8A02Nr3qt99EpYz77lBcN8RKrGQJ5I/mQ0yMOFQE/4l4ZxV7NirZrJxl8T90DbrKeo2hsYOP2qL0VCadQ8/mkRD4XUPP1qT0dj9e16vG7Y/NHRv4vCjtBgNpYcGnThkJMCecVqDumk1dPjRWoyG0qx7+NHaFIm0AxPu+Jio2ncW0YARXFxb0GZtpyXwlzhw5BlBlIH2d++NSAT5v7XYJ706K94/jFrR4TYNQGnBQ4Mi+0HJAVWE/HKzom9lA06axjIGSu8KK6Gu4bYGdYwFfxs7WgU/j30edeRIYK84iaOBuI2iTt5Y9/X05p8nwmR4U9LeT3nq6rQ1kPLgyT7qGsNr47UU+ylP4mgx6uhjzzQTR1vprBaos0T9AiqUbofPcII5a1Q3Bpc6w+p3zm3c+p3RHnzF1HH+xb3qGSu3HlBRADl/JYrXDRaxigEc3DW4FT/o0KZKbC5AeqbhJjeuvSl47J3vwN9t3hthpfoHbvjX2NFYg2kS8P490mvoqM0Dz/cI2/PYrzyoJzhkffv34Bd49zLUOmEyHA64TahwKJiGH60eMI4ft6FD6tOP2mRgXn6ecm4Sjlp5/HANjjAcQTikXH64jIfX4JD3Y1hzgHn4aTV6+Om3yPbgfqmTuuntcbRIZ/uDL6+UOXDWgzNZIH2uRhxoVdi0kwwcFnovRHcT278biZdQF17Qbj3XEzRRIIwI572iDwx7OGLtuiBKI1A7yf0iDvAlV4QFfmM4SsO5z4Rv//IOlLctKxbSY6SiIkNkZWlQWFQWupR1lYXnmJ8J+dbIiy0A5KNDIpmYRwPC4yXM3yAzZ0bJhAkoRxYc9QrqC4XXcFFcDORJvPC9F7BcWKf+nyQuRF82/U9jSOWmgaJicxdRvQMaPucsd1CMBoIlJKfXZrfHsauDQ09dATcW+7c1CO+DtPcFQY5I3fLAeeIUCQO/so0yNmmjNlkP8JOoWzDGAFn/+QhnxfSR7o4lg3j55q7ASxmQdJDIHW+hLvT0ciW/7ybRe9wS/Zjr5oLcm/FexJ7p7Q+YH8gfgVN5X92bfL1jWmXyBMZTOLErrzYRsjyEpEFamBzqTCYL/2BeskuG8ygkbOL1tgToApL19BD/++ibeXzXA5TbIY5fh64tXnJAKSMBMBHDpYvZLV+dF8zquglklZ1DQuZ6AmIA/KBxu8bnj37PnfPkr0JG8ciYmulS3sHf5d8DuFlgyClX4ul95qqDTnkgePaf30JDxAL5UVqMRDpCfKfb36w42p561zUwps6metggroP9j8BMmMKIMI0gDElX8dsWPhoOh7d59+1WaGNI5MFn/KOHufGrc9z1n59Eg+k2Js5dzqAm5P3QQqDndnWhh1+M3PXtO8b7vx7kznvxN1SLBAVjjicJAnph7mhEC1cwPfhW8Pa50/aUA04gVXlN3mRNuWusu/6LM3i07CjwVbtDL5QH9ZoGvZqGEhIlYMPdUZC0Ev4qA2PYRrTgGqX30d/opz/0JYtEtsp0PTuR6cJ5VvyVK07nqz+/lAYiUWh/WBJKFBhm4PtiVpxpRccs48GuL4d+8NjahB4wnT2B6U6ePJlNmjRJevh81+qe5lt3nMYrNowmLu8PltkNZM0DDzsN8tBxgTTcgz2LQ6liEEWtgHorBi1vBFm+I/3GfxE85+FPIT9JlPvLGyB1F3/0uBOFXXMFMavSKNUdjg+asEz+uiVqVCjKoNOnmAPOfz9j1LmlcO9+v3OZyFuIGapYuPn42PQ/XExsowvVMwwoExQFapaqXBjlIZbebaN20l1TtBGXfIr34e0J2doC4vXXFQo6jv3nihNI+cb7WMmyCY6WDsWEOsWyJgmCKTzI48xw+FZt4j136CJtKp14tVG33hoiLLREEX/xkj+Jbd/8UDErCm01ApbHk0hYoEbGeNCpZkZGn39Fbv/qTyDjtroFaQ12G5NQ7a9fOcJ667Z3IhGlBzg6EFgneVz9ReIkZmil6om/uE1PC02mo26wmyJHIk718xedolRtfiBUsWIE0bATR5XjrX5VCIvERFqM6aFbQj9f/nz83V+crH75+HQ1DbejhvylPBgXD4tE3bDFApHfhn++7K+QB2ThGfYe55nxZ849jUR3XMrjladEeEXYdQVwAJqnAsnKt8cJdW2oe/BliUtULCrTSYyFLRop+IYIdy4L5byvX/jybJaXVwVp4iJd3HOsq/H8BT8Nbv/0LkLxK+QoH2QL6cI94ItWE6Pb+K+VjMKf6Je+MBfiN9i468m74D950SVvHMOqdp4qbONM3Sztr3KDOEAdLlWJUOCo0648bUC+3IYa44SpGrhzaXESyZutMGUq7Tdhhn7m71dA+lBX90I93L9XXdXNP/rA4TeC3P8M0xroSMAGJLBMqBSACzYQ7LmEdB32u/Dl/34L7kPb2acNJML5qmkBvmvzNcZ7v/5jJGBnEQV0JmyIAaXAt0jsXSSudtuin3rPn9Sjf/gE3of37yvt5gLSlHXAi5cVGtPuu4at/fj3jp4FBURWTiJhUeYqrqG4hFYo/U/6v0Bc/S279vnqurr1a0AWQgoKAXAKY//SVcO563ThYLSYFIYlC9CJytdwTD0Luja6CGTclgjyf1sFVAaWH+DoIy9byLoO/jgmMqpNcHyiJMxjIggkEoTzkBt3wkRowSBf+/E55esWhv0k9imHn7bMg1VuOMyt3HZETM0jUR4SUREUMRHCtAXk5Vo2qLpg6Nts5OVy9T5R06mlRAwL48j4IS++CLqmCAOnhKuEFsIh117A/MR3M9Ks9+89n+9Y/GCoev15zI6FoyyDG1qmY2sZrqMAd1ENDtV11DQ8HBPCokqWGyNBwhxTV8rXjA5VL73Fqdx8LcnJkZutAaTtSCtXAwYBWaIkCLoKga5Q1qCocUOiRkTAFwrE7IC6r8Zca19iyvV55rJ3LqWlGx4MVSy7VanZ1t+CvhJkdk090/HlhfGrysEjQa9EuHDuMJ27WpoTV7NdrDPqxEN6+aqTWfm6f/Cti34Rf/vWcWLB9RqSVd38GgJ4rBbRQ1Vxr154QucxHpDliil5ImxsGk5LV1xpz3k8scVv0z6ksGY1dAeKTQKRKtvTmevpDOyLBh0HRqJcD9fIOLvRJnZeB17jLxi6XRPul66WXkmhK0CywrYmYyQDwJfy1T+qRNySVcfElGrs0euRdS1hISAAdC6YuXV5P7e6pH+YWowz6GF48ggLywBScmpHCcvt+6XoPW6lvO71Em2qXCw7/iqDzn4flLFOhZ4ULrqCg43DAUMRUKhCFCrSxLYl4yP5A3qikfp625eOZLrWqk8PJ0rw6AivgXQIDO/A0eAuZMFh+MShpK6CbxSwUORj/aRfLZfycAMqC9wh+alviC9QFtyLDK+ho4Jy1Z8awvt83QScnfPHObP/9RB4Hj2jSibniuZSGObCoVLhKGCocAAjyLK7MOZ1VRgmwuEokJGQZKaESUzrGWXB7K8YY2u9XDyj9wCnKJ+vJ6krUBukjb8ootBwB+sGUFdvQlTlGWu/edhd9+UfWM22wVElH6QMOfh0GuWRcoGsoG0mD2hg8vD/hvyhTDbGQ7vl0ME54H5ydfMXl4rVM/4RXx691M8KK6zR+nJdqBOpb69MWJbacmF9uZaIs2xCq7ad43720E2QVh7oOzHsbEJbwbQxj0R9JtL20ofRjMAK8SO3OXx7lTbp6IH1tOths4Rt2rIOk/m6DnQ/sn0xIJ3yTYNpdlGvhD4T8sp/fHiKnvl/Ot306QiotjQHKwdcR1wnIcOSAMwb/sevHxIRyp4VPPv+VX5Qe0BWlnbKzz+GnFcSJQAF53JM4MkBvSjBdgzaMapzhVF+otj6cQ6GA+rqck/IdPnnj40WRs0o8AawEYPdoO1AFpgyJCpsyxVZveczI/oNBGAPy1TwHiBot/7Ra8e/sK0m/q4Dv4JlfuYjx/ayvp38C6HoWTaKhwkB0WMYAntTMBCOcwfQ4imuccNiwDVgGtwOEpfoUKLbldhZfKAePukL7z6ZRn3DxlxlWTxd4b+QOF4FNNwGUFZsPHiQDe91if/tuOd55bbzYOiV7qgRfJ0BhIGOyUu9FpAaiE6ljCA1ahJafJ1M5A2SwGRZzUAuF9HSI8SmL+82/n3prZCffBLn62ovKIoiK0bC0zb+ufsAxSC1MBxOu/wU41/H3SOjYjmaAZkFathPFy/hdUgExswytN0RHHdxGe12+AfEMW3cKcuXKilAHUCdQrWADux4mqqHDoPL9Tb226uRicrPNbJhwSjo5yPSsWo/ot8vUG7MHz0KU8+toGZ0LmPpiadWbSoYGhseAPzqSBnN6TvP0rO2qK6BgUBRCXgtAyhU5xsXnGV99EiCsOrE2Q2/UWC6Oi9fP0axKgc6LIiX6hgGo+A6gM8V56znkf/Tjzpvix8gsacFwd/1Lu0xuQjFkOUIO5Hc8aJ803EwvIGryPh7NFD4S3ejLOzWsCAIoOkBEmYGibiVisbjQBTQ6MGCDDXNEIo2VT3h5q/9OxvVfV3Z6mfWOGpevqwwPu2hX/JY6UkgezoSKKYjq8RPBm3BI1dVkqsC3iF4wHAYTIFBoSw0k0RbKxt6Xwk9My1AhGUOddfPucZ4/9fnigVPwfAQ9YRPOevD3WNEkZChHkAam2qgUyffLdtyfvzVq68WM06QL98D9tV51UedlDuYKjw99T6/ikWKZpFgegmQP3p3UIDG67fdAblD74M0zvBVHWPWY9mJEPynrmKlkDU71wac4pVHgoGH8csWcLVj1VgXUPnoFRDXdJS8fvMJVTfiZTQIMIwGCaINIMurjrhgNgllLtDxiXy91xcgW7QsNchEyeqxxOGD8KpvqPV05f8NQVTEv/voaOoYQ4M0Dl2zilYhE8WGCF6cVxgttIMWDp1GRl5fjn+2EDJd66tn+zPKx4eIgZMCkI3swuvIB54TdailZWw2Ql3fNZS0x20969GYkvlSNNDlE1vP3KTg5LtZRlnuwBkslDsPlG76ZWqSQTcSSV726xB+dqYpRtlZvGzDlXA5jLqBX2g6yFkeEiSkchMGeHGmgP45C8TdYGa5q6dXuURxg+AQak5cYTCIlb20LLMsMFg+DBGp6ioqjBit+HBn2Qd3WcXbhmBZmjKnBQntVRRJhvCPtAVu9xSbFtxi1xw5FtJC0sI06xpNp4Oneyw/5RWEbwAPegm4q3EYUqO971XejgKqVP4yqKvyTSPc1Z/hkh6EDPAajSe4vCAyinKA2QZSpgRwPIk9CV5PCsAYsIsXru2QwhGfBo+4sCoR4v+2B6QetGOu+4YTdZ5FYVgon5B6WcK/3v9MJSG3It3VQuPF1u+KZKCvzz3gGcaSyadxzossG9ojXKgtATQnhdtwiURZ3oCvNr562zKoC5ycaim8elz9aS8Srzzc8razTlzGfzF39AyITQLFSvcRrwRvmfuz8M++uyl854LbQj9fdrN+wRP3qN1HPAPl/8pynC3KgBP/rV/yjFzSAKi1lRYiUXIJ5/VfnkCiu34YciqygLBxHghqXdRmgMQjyQEuOJxUm45Y7QjtMxbKfIPmDniFZvR8lamhqYbDFlku3QbjZ3s32Xk/qGycA8PJeRZMo6GKVce5JavOJ0vf6yIjNFxv+wV2OrgUgSgaU2s2H+luW3mj9f5vEi/voqLrlbUTQspXsGqxqfYZ8xlIvEsFu4AaaE39tgqyZYAFUFWnvGrbEBLdnviijuzTExUlBQcFBwPpPQcQs7pQPtZGFxHtJUkAtTEVBtbAtgbPH/gFGXlppR8khW8PoGIkwVAKwyB1vpPe81tqx7G9cGw8GAf+gQYvuIVTOdFdx5uz/o5j7Xrw08B/BClfl+Fu+mIC5XY3V4HhWV1DBh3D8AaHvTvJ8Av+N+Cqp1rbO0vd8MotOcKs7o57DaEJSKklcI4KLlg1RO0/4cXg6BufZMGgN8GPoZRW64OOnxu88tU/BM/88xX6mGse0geMw7VM1fL23Qm1GJgXpIflTLfXzzlNr9pwrBGAkbWLDwHq2huc4jDQMaBeWDEtHPamfsmz14XvWXVm6KcLrwxfN/Xm8E0f3xD6xdLvhe5eeF7g2J/8jgWzvuGOZVNcA8bqvHIiPSGXcu5yQ80kfMeSq43p9x/hBbW8g4DODBVKbD2H6DsW/MDZMOdiKFdXLB8Et6YeOwIgqqCTs0/mZNiFs4AsSlWcMYR254d3OKAT8JwsRaO6WZZLA5l9QUZcqiDtJiGYNBKxdk4GcY3DBHeoC+pONNBkQPas3CEmZ5xldl8T2rH4OzCCuo962xNSL5ETblzNcvu9z7hcNYCtB3/hX1QqCKZGiCjfOJrvXFZr+GgAMlJCp+vXB83VXxwnYuV9cTtnORyUC6qwAuBEOJAOeHFaeF3w+Fs/gOFg/Ud+TUCd1gYieHUG5JhBHCtD7DnDBUDBwDCIqwZ3iMETEkSkg+z4ugu+zoIHpUfR9QGW+RTpXVJSm67/2wpg9rL85ru/Oo2wwGh8IocuH/IoXkfgIwD8SzN3KTS715dKzyOuD5/68xu1IWfMhuDEC+8SKBMN5WzdqlsvBi/46/eUnF4Pw7CmSnXiDCflvSzlv5gFE2qAB6Nbe3MtfCJ4vd1k4F5TgU0HZg9K4fjOrdi17vr4w6N/6F33tj2SkToxcKGu1nPUt/jRVZMEYEDtQHnabcpl38CqglriBJxXcBSYHuhD4vGuXiB273Vgrfwoi1TtHAa9GhAWWDQ2qWQBeihQHMpfwfIHzif2NnxLM9E7t7dcMn069MJNcPaJrYZhKIqXcCzlh4Hl46PzMK9ROBcjzO3fDMPrgHo6rXz/5hBZ9cE5MMTOksRSV3LwABQ3TmwW3kK7Dv0cCrYLrnqtq5WAThJnhHHlq38lAVkGItQQEZu+utB85/ZReBV0asBhYyOTkWQDvpjQc++PUeqtPG8jYNoyPWftF8dzOz7UwXdV3d0NG6gSegOXEtd23Oy+C1kg497AVW+9T/tMRBlrCR1J1T9FiD4T7zfYwDO3BA4761Galv83h+kmelVQYmnMfjzvRkYJc+0x1pS7j/SvNgPoBCDl10uT4lownZu54NleEvv3FVfgZZAXPPO2qdO2Bsgm5ffblEkzey7lSnCn4nXQu8uWBIBouMiCCCvez573VGKv91rCkmzKti1I5+WbhlBwx6SK6xtExwIYQQWSh5FXOe01eg7JHyqHan5ou0Ia2b24IpqKIFFWKfkD5xBc0onvU2LPnwAIhA+UqGsezj//R+0b5ignpoF/KIW9e7jbvj0F+CPMkQPq7ocPkXRwAEDfy8mIi6f7V1uDWtmosAyoXPnFAR/yDL1DbG5CAW8gVjaaL//gtuhjx91kTbtnPHgbhTIOyA4HeDyeh4AHXm9LAMl3ITXbDgsQI91lOshb57NxICLDtiRIidJj1KPBH3/4CchiC/G6fJkZzmU5E78JQJhyL9QbO/nXW9lh57xG8/q+Cb00dL9Q7FpTx3Sh82ZA2EbFYXzzV4mOpomkjIm5OIzHFEGnvizodQMcphFhx4aLrYt+ZE5/UJIhBAgyc2ab67ANIWVX+o7/lmqhjWqSJ94lsJrwrQarui/f8rW0S7wqjTFR8W6sPJdEd/bBCS8AhuPl5ABcBACelGgjrlhAJtyXcFE7Rqj77pOVKEZfWK72m/A29NRRBTlIXvUBjcxWwPDN6gF8w8JxoEvUG8opjRP+zlSJMprW7Owj33ujCli1Z9hQCPQiGK6mJoq+KHTUpfPxuhfUPNQdy6AM8peGKqkaLJN+gIfaE4iAk2sw7nPVkFN5hqja9idny8JfWS9edJ3x9OkXWM+eOyo2/d4iSAs3UpM7CGC6ibRbj8nMXT51GHHNQuzNcblCQq84FFGITV2qGCK9YL5+8ZOvJfIHj0/K4sWsD7iOynfv8+stcMpv1mnDz39SKBq+64f+0G7Z4Rx3INHsqlxRU9oPwtHga/UDddV4HUBkGK7YnKrVQLo21iemjkFIupzprkZdRURLj+HrPvlp7PNHvAcyEybAnW2lv/ZB4ITbv4O62OBv3pBEggV1QvuXi9aN6iK3YpMctmP9olBSOlCm6oYyeyl2NBeHhHgPBCRFwWBf0JgcGhfQ82rhTTQjbw0aqm+UjRtT20I2DDr4vBpt4HEf4ZID0AtoEUaq3qgKlCOgYekiQuMqMSsOt9d9Ngo9MwxD1Ez5VS9RvvV09G1xrTS2GtSoZ+BMKE6ckPSuX5PsXnOhXPheXm3n0QpI/qI9Di/m4bwN4P1Bhphm/ar0ZFd4XIlw6loZbMu8M5R1n9zvbFsy2YmWvsR2bfqlOeNvp1RNuyVffPc6TnpiAm1DWgvLmdj63RDQZ9jBARPWeALQs+OeZ9C7btKOnDQF9IFLKaSdNkU3EEfOI+Jv1cJ/f8sKD/sSsojjfKg3n4VxcIIG8iHgSVBWCLnLj3g2Vja4iBlDreNcG4xdg5kVJKfXZ0TVNlAgXPAHa0mUcluxaVCoeijEN355Gdm56mK+5sMClAeCk0gCDcPXqafXQPoaIpyNLguCdnbbeUcD9Q2VQQUQFvIRM6oS84xSgYkOOk9heg+Vx8HvkuTQesNsKcAAGBgt0SM7WMGgxJ7tHSoPVqRv+IJ89N+tatfhM7hgu+T4vo6BQl1zy8F6Vbq6814+ixyGqxK8p05s0+x+onjZRBrA/fDlSEyWQVYIdGMafiMuo8vM0AV/X4TXvaA2wlHXrgb9faW5UXQZIGcoxx7mByVkxHUZejiOnuWYgTwOw1OFl28Y6Hw35Rpnxt9eVpd9Ps0q3XwRRJfeFt4mb245+OrZbzNRuqIIZEqs9dsNuKAq0iSLtaMvnSeveWhO45Ey5h57jcP6jJ9NuVvFcN+nuoSHZcFXcKDLcFa9nxhyNFo24DgZJnWm6Jre+9iHlcyCN7gSjDLXUsAh8IeUEE24+FISIaEsIha/+VvjsydOAlvyXvruP8CL1omA9erbukNYYI2pZZRAJ4YB2J00R+9tBqgqHJGQAImh59AdBJRLUJCwJOtbS6YUCOL05PLxILoCyRFUAlxyXJsEQ9PNrGhU4nuDOHxtbWNpNmSeNzztKId/byqcbddh9IJk4wdDBHBQmA7xeAHfNPcUMfDaXHlZiK5MD4/S4yW5gungXeHch3R1sOOS7yXG9bxKasVmseze62VabaNzSaahPkduoLr2npEzdKVqlKsoJ1E0nJwA8q+Tj1cS7NEUGQcgqMaoHtEUPZwuYuUj7E//9tfY02fcb3zwx8EJ45Z3tRD9BwxAfWWBRlQ0tERiKJdnqGiS7i6a1jOxp1WL9CIyerokvcsaIVwDn9ZjM5ABAMgHV1SDOpQQNasTbyv4aGw6C2kLVGXHdb5r9a7Apf9+ioSzXwlS/AQ8reN5ex4ZenSaQjPIrnW3x54+7yyZBFkNXhg+KK4tdmeB5AHWa9wmllG4guIbHrgIMoliSo/Ykc9Y8pztX0svWAqJ4JtndxFWvAhcK/gLazKZoEwBC4NWvk07/PwV/sWkATQi1NE/nCWU4HdxEYBhoYMzkr5x4uJBTWjAsSRaPMCqWC6fukXfvvVwblSPR8uE/7GF+zWPrz/AuRUltGDgZySrt3w3EkgAh4OSbFqDuoQSChUsVAsG/MFN67YIPEMadKs0GMJgT4+vsXA0CByeomwgpzxkGuCRgTvOcWoZix7SaA+xY+nV7uoPr+KlK7vj7RCt1naai407q5CrNMhbpgGJ+brBE4FOFkqFSxfAPZRlwu5f6rs5WGbVoFbhHxdHDP5VD5iYLARj6M7JdT5NA6aDDqsWYjl9N7Juh/03GuoxJ+BWQxYopDdZLXUJzchiQRiQlo+mVZuuNN/5+ZFs4G0mVnSdIncWSIECQ07cIvS0lbg2EIdaMiR5kK/5Q/PJpatmyblA2ZXhidi5Mp9aNd2hd8W/8FLSAD0Qw72YoMK30oJhbel9NAtof3ggAQBiNH/gHKFnrNVg2Fx/WAi+CRgn5zydb19yCsTPIpvmjxCx0pG2fG8QPZfd4qO5wg2mUjj8f/HTf709cdn/bTU8meFn0uM1+uX//Y9aNOoRV41MiZPgeq7ocR3alOZaDNx+8GVxc0ukCXQQPCHhbrwO1solscWVdDsiarJJ9fZLrI/+cqHMpLX1IWA8Bhkl/vJ/Afh2A/6LS/Q9IkH944HnzcFhZChRBQt5DLyHuKgf+YtbJrAmr+/DVKgcQmfgrqEkcMmLX2n9Jzxq0tBWDs1L6gy7JIwHLR7tRIGRFo9XnOqu/+zaqqqqPBIIWZAvToh1JngyDzl7GzhWq8FlkH/iP8kDR6cFGMrNc3cu64VXdhNW5Y48YtR0xYkurExf/g4H2ia+z4QbxzHKcIvUxOs4LeplWwu/ocjaC59+3+ckkL4Q14fVdzA8xVItoNLiZePNab8bS+OVR0ZITcTbD99rbNBmcNII3CjBWXrBRqCNz7Oz+1TIJDCRNgS6S4lGHvj+Cy9FfrXqBm3U5X9kWT2nWy7ZYFtGmXCtKAyMsCuV/8Nde+kXyQuGr0pMzSEBYfVx1806B8g5B+pC+uotQa+qnUjwNSAiLhYFeNnCOTZ2+M/Bzj1XmGZi/U2LIKo+VIRRXsSoosu5fayBWkA+qCTXMVVdTbxB4SMxrbs3PHE5Ve2YLD94S3Hdtt/TBpz8LBXOLjiwILX54GtdthJxQyKa7u5ae2Zwwb++58ZjCvRuuAsKYC+VJwtSENBJGXdi6w0Whl4WH8qB0fpD3Q4HNCpcCgR8kMPLt3hDQhDQayhWvEBx41k40QXioS8o1dmRkD0TyMM4dHiBjK08lCc36oOG1xZPz1oEP19J6rTHkd/AkGp+XElzmbCVREXKRo2jG6YqvLp4kLvqvZ+D0GMsuTsKsAa2QQSD0SOucXGdStZr9Hu6UrkTL7dX+RJpQvrYAncGzvzjc6Gz7ruEnfWPU7TTf32rOvTsl4DAvgMnI65a5eAcNPzJJ/QUoBAcnzgCv3Vzl04ZPWPGvd42pc0Ho8dewFlWjy2gPwPSRkH9IJAVWonrgLopzeXfvjoCQ+Fy4mge1n6tuRsXjAG9p3uT+x6Be4AS4bIZwWpE92OavAOIjLBHXaEnWzrgvAdoepdPBVWjCrdBj4lJeIDrMJOGwWcMdbfnvvQLvmzKyUwPpcnNMXE00QlQywMAYcQ2s4wuG4VjQzmxBpqv+jYB+i5yXZudIaq2ytXuUllg0GHBrTydxKD+0A73W2/tB3DeKU64hzI3KF0G7Uhc9X+TAmz4SCryvOuwb2lm0Ze4oSAEyDkgGQmAfbYQToRU7xwtHKOHi70DKB3DPHKjLIgvaVJSqQw/5y16xqNy9T4G+7/tCSkHrhYPHnXu2qrcU6fYobT7Q2k5FyoDJ57P+57wCFW1Cugs0O+A//YkLtzJEC4xlkbLN/efkN6t5VZcvU0ohUNX4to21ZNKXpaA6ndwNOg6ve15z58LIehZY2Nqko588pfzeLGi4/rzTfMmwgUgBxg5+It2sS6AnRm+wA5OXglNL9yE1xME31xgXt1HnRsLjb/td+Bmz9GYfMaigA4lCWCHhQ8SYCipCTvWk29fcibnTq4LzgHouuV6bGMkbFzN71fN0gvXgGeNK7exelqkl1aDAxVQlYQYOAdGVReQL80jLEJyYJyfgTtX4kQsKljekAygveEulVpkPes9RnognQRSJ4Fjb1kKw7lPcB4ILHAvIoVIWIAQuKgqGKx/FQAXceI76mo2Syv4Rh12Ie4t5XluLWwoTQGmDYfMByrce0cQruUPGVKdft6jO+k1760Lfv/F6XTwWf9i2UW/Ak9kM0otG1ndoYD8Q3qMmrVzaQ5Zt63lNjLhPlcZcvZiUF+JRxrQUPyccPGlQzXBuJPmlq0fZ3z0m7MSMgPwc2ON5gth4ElOluHRyXd3Yaum/khY0QJMGufoau0a0mKuTWI0UiOCGesg7Zq66e65H1YTgMIxdswPl9K+Y5+1lIwFYVEFllDXCfUKCCLg+/zpYCTooXc2yHJrvUbXkIzCVTBcTtSK99PB8OoL+hVcksKtdNBXvtfgSjbkU6amQ03hX0lTI0iHXM5UaO3gCm62j/x+4jP0naFqpXJYr5HbiKrOMdSsctwRQDbkug0bigDjbtzQBa7VvawIXVjQAQfXq33GfwQGK1/g3VcDbC2wEcGB3+5Lh0aJT8qQuGTjggPJq/ZVl9C469YEb/z0GZbVfb5LWVwOy+s9WPDFbKOaYOGcjTS960qDhgyFm8iq9fPC7LjTw13+8e32lDvwLQKUs3beDP5OlAMPKRyWD997FAueyqQ75l4kStdMIqqOHXWdusCoTOCDExrKWU67Hfmdd71VXnytVkI/ePFdltfv5ZhIK1Fd+fI1hPm6g2jouTpE64RcVQe9Tqxh6fmr0MWBpgj/JeTveIBd4ENefBAXIFsXd5GV5O78pgB+MnAvXhAvqbrEdsUVfGPc3Rr2v/0GSHr9YqPGxiH/cIxVtMuQT4RjylczYJhUTz68BlW8Zy1Dg8N02FL1gkc/8q+1iyUkGrCY/VzEmfnP0dar11wYf+sufAUFipEYpmDjlgQGlxfIXRrgb4fmD9gAnVcNrgyvJx12d7hYn1FbLRxaSfp2a02dSD3Svsd+QfTwag0XCQOhyxAAPmlzqQp9VlALlK042d2x/BbjjWuP56/9PeRHqQsslLwXyqBVvHZHTmzhGz+iVvXtulmeT5QAcAS2Ol8n+D+cCbT1QMbc0MS7v8HrgFbVBeoVP+EFvzF9zDVvs97jnrFNQz4NlHn6AFFBGm9o2gnhydl9SIyrwXWUKY402nbsVPcH1CvyEtSt7pauKJSGw7cvywWp0rytSGp126HAngekAmFcYijpMdeMbgNlJT4kmRyhGkHg7Gd3Kf1PegvG+KYi2wrWauMAE+UKN2hcz64kemQ+lCvxIYfaxtbGkPJYO+Z3tVd/eIv77Wsv0PJVd4tFrw+RgT5pJUDpKLlLA9/0WkjsWDaUCDdT4D5afiP3gRscIGmZQgkXk+qBrZY7cO7fP+Lc/RoX4gPqeTiQD/QQhBh6Dle2zr+Eb5j/uENX3SJiu5Apqf+upyQjhFg/I2gvnXpMYNc3T5Gdq+6jNTv6mWq6ix/2qEdWAHx9xtLzyogbn8W6DGzgoxotA6UTHXw1iw2/YLOwKp5WC4d/KKw4frUC57BanX5HAewzTjnbQrWInGP160LqrqOB2eKSIaIwXdixbl5PF9uVDyaQLh/9eitHkwJkLNy/nYUzdkBnj1ut4BVoS+3SqFsCKQfLz6/WoxUzaHrBWhff0fT2D2pERlSnIjS7htC0Ll/RIybJ102gXC19yrZPQLroKeGks8aN2NF8+zdnk7R84myae2X83Z/9N/7kaQ9a67/ArXylt5LQrVj5eV/zwxf/JKp3jqauo7tExTHXbhKBAiqqfNwf04uOXuV/kbpFQHLEeoWGsU0pHPpBPL3fd5pdiY3ara9HOHU5tbRMIWJlA+xlU34Zf2jUR8a/TnjVGrzhfvP1639qvn7dL4wXLngs9vpP3jNfu/ZVt3jlOZBGustCIH/9j/9S9IShOlSzgrCio/9Nx1wr96hHneEPnrca990n0wld895m1v3oe1goY7UcVeG7eZ2ftGp14FRsLhF6uBS/IgsKgivJogWkLDRDpokd3/lDwsrt2cJ1IwIXi6GrnBSAQkAvgjuCBrN3iEBOYpO2pBHonsDGDfAacWxZGetx5EcgcJmCSxXqbjuzFzhz1SD8y74ITvzpwsTFdiHimTOlvqy3bh5OKjadHxSWzglzFTUQAk/jcF666krrlaseiv954Euxv414NPrwMX+L/W34k9HJP3yK71x5KbTobCiLTCoB7F1x/ZgFHMupspkUDsfXpVoqu3+ft6tCcMJvPyKhzP+zqeYS/MoNCFmXtEBFEA+nURRVVdQslYqhvGLL2e662T9yVn96k7N6xo3u1sU/AE/mhEBA764oilzQWddq8FSSBS7bsC3i5gxYrEQK/hMcddV6L0brvasEfBuBH8r18/+6lPY/8c9CuOvDCu4xhZOzXrzOiITseB52tsRoOG87VIWNs7JYETJSRwNylXxJqC6smDckhN4rk3I3lNQlDViVqCpcLRzJ36J27dPpCKs+LnaVYedPAaG3eY/m95YTGx60dU4dgzpp3dYSLfw1GEVFwqD9aK2GfATogYLn4z0R3PLN8aJiy6m2XLiKc0IaxzV2Krfyw27NmIAwLuJmzY+JUfETbkavD1PjZNWNF1CGg9zdcz4SiuqCu0YcJbhdKeiHO0vgUKE+qzUdMl3v4w9AjUXDyuy8PlNIZo//UicOfh3H5//1SQtoEmSHlqNDd8aAfs2wYtd0091ob/BceypuLJcRAZQQwO8o4hreevJzfPIN6TLugJuobKRdRzyiOVvwU2py+QOgzY3eb/gidPGTb9Kc3q/FXL0kJGLyzQEvRqeF1JuIKw4L524FzZigO6lQGdrxQM8b/oWKjZbk4ROWoOBWFgzswbI9W5LROhqemsB0OKeR7C16/rAEYXUq1BLNxRdz7YiL5yrBrGVxEnCxOYGN1q9UT5MwujUIzRv4kdL/xMQ3FVva2PcH2fisOc+Mds2qU8KiMhM8Ow70I1+1Qd8eCMyNKencBGdG4abG7GgYh7QxHhAOCwLZYRG8YsC/QBx4GxAeLnnRwl+qI6/+QAY2uhx8twr2b0he3IwLn1yjTbz5r0TVPne5Y+FnuzDrPUkLy4D3uFR3bTXiWkrEdbSI4yghGDgiKbloP3KqDe/xOgw4gKrxIQJn6iYlLf+/ocuee4FOmmxhYPPJyo++jwF9nTRh1EuN0BX/eVZkdns7ZkOOODSsU666QHn80+Sj5wDO0vK3Ei6s5LqFSJbyO5GKqN6ZyUS8LB+0lAnmoUt9JVFpMmMOnZ4W2UF69DfkxU4Iv/dEY7dJ7zEzaSB9pff9wvq9pxzIgMm6+NHPzNwPghPulAsUAc2yAC83PPOqBm5u7H553Z73/FnCjI80HOkxwxjbG/LA3digFWi8+NYzNH8VBkka9BAgt5wK8D48ivDyAA+EMoea1YobyF7JApE39ZGXep/Ql5bUEDwZEZ6QtcLvBWzYAGzUQj/iimXqdR/eSNXQFw5OVHOHEvzOYAOeKBQH3EBXHuCRwyjR+xq0HyzhkQLcy5gLpAxpqVtodtGzwTsW/FqGy/iehHtizw384A/gkkRkvyy1CywaBpYJDpyrU1lWr7Wsx5iX1a5D31csXJ8F1xsireQyQ32kd+Oi68DtUGwgLKiC5E1tg/2DsUIXAerJZGTxm91hSIiLRpn8rn2ydAbZQgWDtSiCBjN2kK7jE08IOzUCp97ziSB8maqB7KoGytWgkcGh6F5/Cj0UKxgym5au/xbKB726HII00tgbBlU08CCgbhQVuEUF/oNhD/zKJ3lAOooCf9cBHXvNJzB0+9zFtV+xYp05NtStAk0UZVMc8JpcaDRoBdhEvAN0j+SABAV2AHmognFL0eIlGsnotkbpMeKe4M1fvInpYxnwB88l8BUT+XUekMk/UD6qwi9OM8AwqLG3i1EXfnpE7zp0eej7T1ytFo36B9NClSGjGD+bj3aJH1AFufBLzxgfRdidv/wbf1CvKD+UE6+rTo0SNktU2mXoV2zwSbeFJtzyVz8/JMnG5xBBVxS3xGcayKfU0bcKBIjlwU97NXLv3pCyhL/30BdEZX/nkYJ1xLbAZYA+A20kYS84h4e/oEvMW0n20LFC5aoW2c45GI8k6SQxlrRPyJri93J5BnNdtwfF1y1wXhWv4/RFEgCZMrlnEbh/QguVgzHJnfABTTWMDoNv6FIullW0hujh+VEeNCPxzTA4KYeBSpkSdsq1CC+lvKZYKH3GvhXqd6Z86glojn4pMaOqEi+NBN0yEnEw3TIYDJUpQbtMDzq7CI+XpTuxCtwSAiFlChadtZBm9Pit0m3Yj5zux7wpQhkVERGlEbsUmkiVqnJTUcDLYjCMxVdx5C8MC1UYMKp2jRqyy5SIqGbg6VbwonHPsawe1+mHn/0BtPK9OhE0GWJW6sQuISCbhrL55VelrE4pFUZVOjGi2Bs2iIQ+JYn0O2WTm9P9QdLlsBvMHuMmAxEaEbeSBa1yVXFi0J3h0iAAA8bFLagkuTDK4HaFWyB/NeS5SwlQm/LsPqvMXhPvF3n979AHTPqQDpvUJJvisYoAh048BPoNYT1imWRZyhiUiYh4eYZjxhotT11g2RK70AbH/Wqe2v2o34H3GIugndiltfrCA+o0oNm7iIiVR7hjyp0qfHR4m6QFx3LQWwlVNUuuZ8EuIRnAfP1XmIRRHqTWnKdvsec+cz2LFg+DsT5crudZdwxQF4yBz+cS24jXsPF3nR469e6voLLRpZa9oRexcwE9AzTI6H9+MJpWlnxflG8YJAIRA+d8wOUA6U2VcHu7csGDfw8MPm8txMVtkOU9fhINIhEHoFjT/zLUWfDcr4UWDEKzdBOGw6GxAtloSCqKHpocvGnW1Lr3+ue6PfOvR9lLpo4SZvUw8M76Q6o9hRUvALnSVCY/+yiTtGGQAp1ZXGiBXUQJbIZh1iqmBRay0dd8Fhh73WKZHrY/+SPTlvUCv1nWq9ee6az77EooexQpBC7CEAxlgDTNuKIWHb2UZHR9PnTew2sS92Eae2IP2VV71mNH8fnPH+9SOgIMdrBw7F7EMfNCxAIDrvOoAf4CuiUWDRhE0bdDb7wOyrpEyerxlX71O59BmvKd1KbmHX/8pJO5WXO1sGvSQEUOh/qEG3G2AloHjJ6DWUa425H304v+2aS92jBt3xMQomJjduz5i+6mjjGIU1zaIuvUIyT0gM2qsJJRuF479ra3taMu+ljeC0jI1t5I6AGgkIpVw6OPnvJqRHUHRUUAGKPjF7yCbYInBTYFJgrkWU7jb93yR3ftrO+rZkVfb0luh8skhUItoZcNHl9JaMRVE9l5f1jqhe02pM6GOpUbIPGyAnvt7K4inCW9EA0CcDWmHs6qoV2GrZE3NBF10qWkeGnEqi7tA/4nUAs4CDC20lQNF1IAa1kwEg1ZNBTYQbuPKpU3A+A+2etAGrWNE0gkl373znBjzcfD+fbvepNYRR4MPTIgEg5moU0KnDPcxfIGbFH6Hf+dcuyPF0AjlV979tK7D6LeX5teHRlVUbI8n1bt6GZR1cblprZjUxgegynhYgUw/IwulcTM3MaKivb7IAXThR8kllpGEiLe1/rgz8c4W74+QlRs6U3N6nzBnQijuDAM59TBtdICFSScs40VDFrF+p0yXzv60oWQRo13v0wT5W2QrPYE3zQnB+7qZhsxDcjbkwPLBIXTcIsuDsO1SHgdKxwhNxhsChL6wnOoixx77WfdiRXXSCDiyLQRoDMq4hqo1NDyB2wH7z3xpkeHISEngBmVO3vzR45+J6yL4TEO5U7CkiekJJAG2d6BuojS6B/7vSBc5xSF0e5y4WgSAJYt2RtAaCBjIxl0zsTQeX9cL8PqVPSBimSVAY0OfvDA13D2yh/C8X0YXJWBYcivDcaBn/ZZM7YP7Et2bPAQIZNSK2CahOuBABJTObBcPUL004Dbd5NfsgEyoTwdqsvmAOXzTxG50d8XvRtUyDGm0OSEbDKmjMC7Br8WOhtFN3DXSdzc3Vtsl0RgHcJ/HJzvGrequNM+IWwIWMnYOOBIvFBc90BvocUGCvdj2g2lmzhqX/7dE5AvEg1+XxCiyHi42wHeI+PDdReEM+HX8uMkylEbD+NgmEywEfj31JVpz6NRGRsD5Cllx/M66XhyAzlB2AYw21WBQGAN/L09QVZ+PJQf9Y5pNJusMB8/nX0dzSpPAiAP3NokfSHZJgUoo5STkCgL58VwE0rv3dIWFbnVkMaHWQsHN2diXUAOPfmUjzyKnacTDRcvqZ3cRcX5p50Wvox4oM+859Eq+f20G0o3cUjjgt/9AeNg45XeEqCe9dX5u148eWU/gHgNyVX3aKqMe8G/L5FOXTkRGLZn2hgPSVbGbwn2yLPBo6XlQfiy7evAMuFvUgGKxm+YxWw59IJDNtFkACTB5cBytR2hmTAka9ITj3YEOFdSF/iZqVgliye9spoLNODGDj9Ki9FQmnUPP9o+sWd8/MXGnzj2jJOI11Tsee+ehx+tRdhHOlLuuiTWFvkh6ubZ0OFHazEaSrPu4UdLCurYgwuDHhjtCKdWwUmFIPjAMgt+k7tBD7qaAilUcBrOt1AkRF1DTKHt0ZkaSVOxh8zS08HDD+4QJEi+7uEHHfDYU59QNBO4wfW6hiQC86eE4tqrXOALfLiTRIA0+BERqHslo6uV1X3QAdF4Ujg0UJeQ/PO9mm8DcQ4KgBNhAE90Dg8LqDRpE3t7ATWCu6pxNy7MaIKwkq4nNL7OdviiSTQU3h6Hn91eaChuaw8/6aTDlwenS+REOF7zPZBaz67u4cfHp6qJyfNOU5aWwpULaOTCI5xHSpojAbnj88nOQ1jyaSmOCRmxO3zxyT7QkGEm+/BFk2govD0OP7u90FDc1h6Jhg8HPu3b5z7ubY06ecunu3DgU1Y8audVISyC69rgNx+OHDjCeN2PjxP+GF8+XQUknggeMORVV1YlratFVc0l3ufL/KvJA43+vnfSh1/4UoXixJnL1Bql33FTopzcmHfFf6qwsqHSD7gJ+PYGVJic9fP/PCSAtgA/2GJa9YSuMfiNFJKub288vrOfO/ffg5x1X/TmVVsLqWPlCSOaQRkNQnTGucvlsElPq6DBtFKS0WOHWnT0OmfsTStDodAGPxkJvwySlL0rnRMJwkI5jZcvfczd/u1lSrQ021HTXErqb4rYkQCl8U5HWGrf46fqQvyYdQLCir14cRGxq48h8eowUZmDD/uxtjpqFaKXF/zLqODxqhDL6lnNcvt9Fzz/78sSuolNubeIFS8aLqLbC4WWFiMctAl3tUbG2jKCwwC1w4SeWeOy8OcZ17yR+CiIbHyYP64KN+Y8O4xuXThIhPKiMKRvdv61+UE5WbwmTkJZBs/oHVXy+5VZ435UnJ5emPhuYL3GJC+0AeS7fvfdV0sk0YXvdGOLXx7CyzcPpqG0w4TLB1O7qhcQVReVuBEdv/wtuw38wfWDlFgkRLgarBFaaCfRQ+sFVVcorvWdkjtwhXribctZ4QhZhvaQv61RV0bjv9c8yjfPv4zWbM9x9UyXCgerKykAhXU+wlKAsAJJJCysrFrDfez4C5gTe4wbVYWUqXH/SaqszA4FU5wwj2bEwoVzSPdRf41c+I8pIKcOclr2O3dcYG+a9/NgdOsxcSW9Sm63Are0plL9+/F/BoN0jYYyNxIl/YrwLZ98ieG+QcuPVvBVM4805/zzruDWOZfGtLxq3F0BYrSwNULCQsRFIL2aRbJ3UD19NY/kLKZm1UKiBjdUDDmppHDEldG6DUre1gok0gJQ8fqdWU7AHMCrd50qyrecTys2HaXzKH72i7hUI7g7Bn73wNvoMqFl7xe/hUOFS6hrEQXOVcZIXEkjNK//XJpe8LarhWeEc/JWkpP/kviSeaclrbr6Nf59xWPutkXgYRWDh5We8rAQHmEZjDOlmvWFIaEgP0nWkBArK2FIsb+PvFhY1U9SoyqHMxVrMWHcHQbswBnuRuDGCc/p++vQrV89BPIBeXqEZb527SR304KfatUbR5tahgOE0SZr6rAJYs0Q7ggSzNrOQpmXhG+f+4UM8wzaI6wV0442P3/8TnXDp983g/mQP4f8W2lSHL/bYIMEcrUgAc8xrnQdOov2PuYl7dTfTQV9VIMM2HBaNTz00/Dq+pt3C9Vlr99qb5hzuW6Wd7OJSoQaEbg1DsaErDCmNyz1e656wEE6yiIdLpQJN010GLGjRBcmMdN6bND6HvuidtwvnqBd+qKnmrCldhnitgZ+/UrCij15xuOiYv2lilmZ6bAQENbuPdM6GlgJnWbS3atpAk2T6Dn+tWQDiFSAZ4V7O0HzVDnuhwS9K5i5f96eh8xHh7w1rtg1RHQb+bra//gPwYiQrGRjlULKfZsYUDvIyPBerfUywv1YXqJAY8U9oXAPLrn7wt5wBH4vVoH4WtvoCO9VA1zoaZwHM+DIwbRD9vbvTrTnPPOo8ddh/+Xbvj4a9FA7qe2L0mRgg4QDP8nlQqFC1rRfX0z+d8N71sqPbhSOXYgfveBqWDKUt1EgV+EG3EAON2WH27At73HgdbnbKW4miPFdqBTISou4ViCPEKOqyF4y5c7Ycye/68x95hwQAztjGAnP7HQT8iBX7fDYrdqmCwf374L6bYioOxj45YTkS4FAKYAewGqDNBBJVGBSZVOAFrC79P7ybFKe4m+7Htj7wv+yMQrqaOm7aDjtJe3MBxbJ/BvQixQM75P34nlD6Tbx8FB7Dv8kru0F6c4lKKMt8peA5oKQuofLkBpTVE3T9FzweE+JPXPeI/bUn50GDT0IsXgLSAvJwolvnNfXeOasu+x5L/wROqYjFFVPlyt9vAYLwLJIw/TuajK8e7z75ddJwLIVpmh6OnHdkeZHv/9T/OVL7uDL3i/ET4NBZCRQv+ydC0ySNJRDOo1YnuQAdYj/YY9RBb/72fC1vQHioFoY2IlRrldEd3aKyuOy8YEhSfurbVH+b3seaBqUaOBECCvGlS5D39T19HnQguTnsVAaKWBdyCu77987zeYckH+CeOAEXA0Y+zXSoOSSY2lOCBmndfnveS8+hIPkmcYdqrsKo3pYxMdZy6f9LP7aNaNlrhDclAafiIN65Eum9SMf3neDKFl5Q0S1+wmqgm+kwxgU2yZ6SvtPrymQZRAcmjsTuBc9ECINE2Mo37r4J8aMv17H3/hJL5DH85Y7IxjueYMuNKBNNNIKgDLBbaVlUEVWUmVBV5PKoTFzq7YHsirqPQ1OMsDWUDlgdnDiNct2BuYDWUKrgjNFXc/GXfUsnfR8hR+MXX+HyOGBogMl1EaGhC2Bp0fkIU+nicMP3gvIIUgiAoZZDlXdmJotwsaWE0npmh8YX/9ngK+P/ZowxgMwPvvxAvPbV2/mO5ZfF3KrCqNKlgODRI4PDNqKqPaER1wuNHzKY2qWHTKKe4myDTfHdy77sZj+VGbH1mnjQFKvS/4gN+5mq/odUvIg8/feJawGa2nNU/DWA2pR2hs4zsIxwpXcrnXx6yqvowE5g5rqtAX4u24Da+rh3dwMgBrwoxbQ629Xeo99XXvj+7gZnY26AOAQqFU6aUjGPQ+/rLLobd79I3HIPPADMvj+vdwCZr/ZoDTAKwoRLjdIOowNdl7kfvrg6TJsP14K6EzaVNXHf862dy6/2V0x7RqVmNkxlulSx8Y5qmYNK6EAtbrCc//yfgFqZQTyMwJ5tubG80nJ6qviOz+/nU+7RW7xlEx7TyBBniCLQhgLgkCeh5Vs4JCQCL4D5DOhF0seQAq0X6hNxqgaUnseLfezTiguWYAeEZ+SMeLaBA5oVjaTe6A3+bDkgZpuKtD4IVOm4AQaU5cELn7qSXo/brvTRoYMGTQsa/3DKyvILssOOmhsSNhMgDJJyK1h4NnQoLWL6UaJopnlqsINBb/ZJ6cx90MAOLHtsoAIO2V5hLvjBRf98DqSUkN6woaHhAYJZ2hG5VnW/Jd+SrRImk2DMN6Fsu2vZCANGKgL8jkCH8LgHuMMBne46SR6TvgtR/nxDfzABxDnfqobPUbiWpqlpeHey4V81UfX25kDLxBbt4bR5rEcftSkAoqhC9eKqAx1Cv/jQ9ukACRBjgD7wO5tB4w8EpvzJwdeVwUyyS43nYV7JH1DQQkapFRPU0NpGUQLpQOVppOmHAocehjPM4jQ08GQGRgylrAJYCqHBk1MPWsZG3DCmyyStwUbHAa1BYEzRd1L3oYOLIMGZQinZVAlkKYQNfGdi+YDOASKj1/cApsP5aw1h37vt3b/039h9574R97/1Cd5r2On8XD+5rBbxTRh4YQ43LCfsjJws3DITNlA69M/jfWvNkRWmJwcQZgvnDtKLP3fnXowEpbPo9HwkDz2ASRQr6HYSsCuVCNOuRImNSRIbKKqjIQUTsKimuBHJXSnCtq2y4DUcPnu/h1TDoTHVOA/rZs7658/t+Y/Oggvg7xt10G1EDJ/AUWLV0ARbXBt0ARbbX4tglQEZk1VTuMvf/8v7tbFk1Qn1seVbarj9QS5SgrHr+YAgRazo66cGDzz/mUyzDO4pGjKePH8IcSMny3i0QzBmA2WhLyzfwVRFXpQw2Fa2OVUKeIly37EGLgE+7kV9YD/UPwmX1bPh0K3zfkLtN4Sn7Bq1+v4xizXQZmTb7zY3TT3p1rV5mNMLd2BIdNe67Cw8SvEpZyqBrDRfBrOfpco+O38fbQpmZdgOASjekY517Q3wj/632YMqps/X/PRKHPWP+9U13/2AzOY50CaUI31C4r5MyiTqmvEDhV8Hrrty0shgiFiW4LW1vUZbNPnuc6q6X1JrGosN8ovUIkowPUG+wIQiau6cYXrWcU0p/cLoRve/4UfVA8gKxIgj895pr9Y+MJtSunqm209g0uy2EPOukCZ0YdirsGCMCCK0XCcBDJWCUVbTRyrRBG8gigMOnoaAObMYaqaD0O9/sKoHBQklm6Bk+QqAXyZHwcv+8wHQqlqVhFRdOxfAwOP/xc74a7NCbn9aB0GrFsA/EABjIqi6F8P+19EY4fHBO5lD+I0WpJ2hOdyu1QLRqkx58nb3bnPXadEi4dijwWG4MfqOKA8+Kkm/6s51fpxt56qnXLPfFBcp/5qzv4AsuvG5BuvdJe8/QQLhLDbxRnNBvt0abgQEHBrqJ3Z6yua0fM3oWveavCrKf61phMW6A8/4cWVYAUN5/wrdPs8+THR1gBkwHVMTScsYVNNB79Ez/wkdMeCM+Be+R2NugC3oovxxIm/FmXrJ+nCLjBp419qgY5NqB4J20RPeyPys8WX+kG18PUEWQFhPXPWzbx8091avKTIUkMO+DB76SkBWRfwDyNQHKJE4fY1NKPrPKXvhNlk3M1f6zk9t0C0KkgX7RM7k2yx9due9ldPHeWum3Usj1cdDR5cX4WIsCunf5CTGm7qmBdIKRTHZCKct1nN7n534Lr3X2uo3jsCmC/mieWyilcNc5465dWwygcn7SMUyA34PwWXVtEqwSEV26hwa+TwtEGVtj8SbrlfNToPRbLhN8l7dLUexjNnjhdbvr4JDADIyp9UbkTHvvap5XDwL/q/FPjRm/O8ELlmqHVGKzsoqHY45bYph5cdj0TBcdiPn56RjQMXTWpwqHhAQXcGb/z0AaKnz8TOa/c9ewM1gm1aY2An3M0Hsgv5QRKQntQngMeEKBJl6yaE7ZIiW4lAX+0NsRsF+kQ44rSMSpbb9wPttHt+Er5t3vWBcx54MZBbtATSxD3l5TATf+EoZT1GLApc9MRz4Z8t/ZFyzLV3ssyeHztmLI6SYDk8J2FvYGMEhTCuRXg4vqmnG6s4SVRs7AtpYvxkzGV5Sl+4kNFda7OEcFXPkUme04ACedXNTMZdd5twrBqvQTWu2PYG5usNA4A6LSMbTjsFYaHhN/OQPbfYsbKv4PZ5esXqESKQBm4CbfSROVQEsBT8b9Y4tGj0FIWHPoXGm3g1qe2e4GJHL1dMyHLJCeqmHvL+VkJWr8+b8tQrm9y+BX6lNw0F3kwDaV/HtdwqxTVwXNZIQwGDYQq0dIsIowKfZIUak1d9/cZzQL3DbOwMwG3a17wVvikQ5HGIwovVUZf/MZZR+CN99A1zUDY4Elve7Kk7/Buvy21pQqffO50POP7H2uEX/p7EKyzwFiFH8LcabVtwmbvCRi/GsY41pv5qwu6A5GB18WwmKjYUEJdrXE4dtIkJtACQr/TswJkO5RhM63/WFhrMqsbXKijfd6/WrsDnldgZudBhGVWFZPXniVneZGlKAnu6ph7+LZJgYm9cfyav2HIhV6Hjlwpv3FbB4uVXBxlTqrTuw/4ZuPy59btD2w2o16Ye7YaE3vxfmZeS379EBDNLqWuCBtAha0wEZB4Ili9cy00fauHXCU5ea86GWROFE+/rMjApt/HX0fAT92G7ghlqxjql34SHAz3GPu2/04oCoHxYkehRyfnExOGHYb3XVnTk9D/usDP7P6cOOu1PlmDFYWpQaGMyrGFw6qCtxHcN5TuWjEEC9OWXpOhH6jAEsxzGzXgXouC7XrKI+5C9fYF1DErARbc1jHTtXUyZXkkJg24A9Z08eBoBCzCjXY2KNS1/LJUE+EYFNgbifzP5SBLbdZpuVXa3lCB6T40aHD7Kx8+iOi6vId0Of0cdfAquaLcwPUzLj9Y2gPQYPnaXp3Iogw2vKUe7GWuDjZFLhgdX2wuCzBvIH8KEC/oDhzaYhmQh58R8WeWNkLYi1n0+hMcrBgWIo7lUg8waXjIATYIzx1DiSno1Tct9yzrxty/QUZMqIQ2MD8nu1THVom4YHv49JP20u4sDp//mGZZd9G6MBKpxRxLpTTcAEJhxpvEQgVGkHe9vrZ972O6gjkeP6m2MlW3sBl2CLmfgksVXuJxBVj8QlhaswCFHjCisArSO3RmqJzmSebnCaJ5RES/rxnauO6AIKwEwVt2d/8KVwoqPlZUMHSRUd4NGh6EQx2MQRVtKjrnhKdL35MT2I+1gqDDul89ipZz77bmbEqc52DOhRNp+PtjIpRW4FZtyiVGRSxSc6gK+bGQoTYHXcFcFpkUq4c8aJAsvxMtKfPmQ7mxeMAb+yIUOGq42PLzE/hvCiE4MQrO6zyB9x76R0W0gPp3F4T2SUIP3NYZEfLyfdhm2gw457WUayvxSw+cMPgk3CJwW8eZFCsmy/42S15KFzasZr9zcA6QJQKP0LyYDoC/ZfxFHhHMrPEkCWZW43xPFSsXKSwbQeNEuqcJEdXFPumt5YhI1OfI0A9jg/MZC4/P+M4Zv/ebcCDVzLSUNGEIOVxoGZSIgDArDxh1KVs8PI0d+D70rWd7mNpL9AFskziNr8E9389UbjrDfvGWc/dq142KvXnNs7NUb6h0WHpNvHGdPvuFY+5Urj+VfPtNFzJjR6FO1ZkF213sBr6EOcQiUR6K7hgXsqmyX4pOpRggTel4GThgnrIZowa1wr3wfFutChgPK1n6tOVsXjxJUCbt42TP8eoA+BTsNJD9mkIBLwrlvhc96cIEf3GLv0r9PZhg65TczqZ423VTSTcYthvyM1/cCyOcCAUNN5fFt3xyOl1AnMqzjIGWrslyVx8u7U4YeljThhuuh3QFjAqw3wW2SVrDLkySrsEIwFvO+7ppENsW1fKpGec3ObrRqg/SwklBhLcfTp6TxBU/fCeTf1XCxfjkw2b4qWqEqjmTU4OeBaz54Ca9Ag2vz7UagAeDqRzjjYRHd9X176VuzrW9f+9BaOuVDLo+36h0Q/qH13TsfmN++9bH59avTza2LziBHpEcwLZCtxQbiMfHuDihBBljHcMi5v/iLF/9YcH4id2EkTXDY2pj+YAiHCxoVvZgVDF6NVxKyJdJSi9eqomT5QLgQAtLCCHunhR4PspYV56zLYZ9xPfwt3o9poVx+rBYB74d0JNFrRSO/pjl9ZjM7hrNt4Ec1RFrgbeNL2Jxn8Yqt/erqGs7b1CYaAuYBkHJpWV1CpLqkK1zSYRgrTVlG6miA7+1lj69gqDu8Ck7PLwW7qJYSQQT8SQpQX7gC2azpytVIrn+1QyqrpUCjwkoGI0u3eo05i2xbOhGUGJbzJfhJjQaAxgq14Gp2JY1Fipbz3P7vslBorW+g7TZnBEoE9aqaEohE9nUwPLRwuh6KBEggrDElqJJKbyjZYqAXI0+AaPzPyiOwrIB8/vVrpxiPn/wC3zjvRmFV97BYECp9X5vFKVRjLtyvbtCPuvQr/yJmUSun3nN0mrDjPeCSJi8nRKgH6MEBxLU4ze33BR1ydmI75gbitgiyLpXjbl1LQ9kLcPtoSLrh14HAKrB1QpetEivaVWxdjst7pI5keAcilNctVxgVBbjWxHNikkULkD14WGAlttJl0E7ZoFhWv1LQVQ2+59Vm1dRM4HgQOzt8/Ks50YgIZAC7iwNhLZasSfs/Vwxwln1wI/BBBlhY4nIjgDDfz2bBjNfDE372obwMaG/jxMSxs9zvAd6B9/VMBr5O64B1i0sQXNcl3KgeEH1k7APxvx/5u+gjRz8Qe3DE0/G/DH469sFv/uCUb7wQuqtuTD4zbVwNEMJxb/EoCaMiF9JBpybWrNW7SQlFMki8IlOBRic9rAbSRHV7uYGUoZyloaN+gPNhiMYFaB5kOjS7z07GxCrOAvjYQ04l7wmkBiQs8LGIcIxMy6zGL/NIO+kgyNYPbmHAVdO6CccErxq8T1Rfo55u+wPZHUjLpKHcbVIZovvhJXClCskUpZOxkgRox0LFtTVKsDvUqexhAB1ZaU0GGhMSjNi6Is+t2XEaqdw8HoYUHOSGJg//NwD0riAAtzymbnr3+SKt64es39idkBYk1THDX8hrn0BvSM73yAOfg7SF1w1ODGrGMXuQaMnN3Ky5k8Qrb1OsqutCvOb8sF0+mjmxdNyKmlN827Zx/RGqCnx/j4Zz5rC8/p+A3mp3svCjeXUT0NOIbQRxpsFvi3sD74MfquqmqootcJ7w/tqgzBIyHZDNELa501YjYNzQFaA31Uge0F3gj04DFIfhCdtvpABtCk9TlZvCTryqD3RZClZZkgGjAsnvtsjI3y6VoRYOK4aBc5XcYjOJ5OBXIHdxoZpj97SXfZDvhXRIZbUY1ozfnUSMqks0aYLYuPclLoRBDNe2a5R+JzwdOucP8p1JQIfpHXvLfR2+2cK/3v9tCQbDPOYaIebEI8yO6a7jkCgPiJia5YL34UJPil1Ag7lKsgKBGHhXNRaJs6werwSufnOOH7yn/sBV0QOQEE5e4X9oW/UAV7DC0J8hTAvEhG3g6za1pNfWEMKNskBaFH69ojSgXJQJAqX6QZK2edDRTMS/fTeNVJcMQGvw1mChnpIDtAVgLKhNZrp9x3pDQlDPLmhBNXDRY35ZkUkCqIjjqmAr2odtmNnFv9qpgL257MFlfYoiZ/uyc0LRTUfYKowGhdjrXboEwN3nuO8kGKzJcoq+1LYseZvm9MO1PpBUG65obwNAAdrFBrAxukzjiQPqGtepQbXboLeG56z8RuyCfcJQ0KY8Wmqpw89/iA+7ZApUgvwgRYP6Ewn/oMHqACRKCTXGIHunlfN0+wM6jhyfxkB+HmM1CimZ6PBtqGR+bNOCdFG1fbBgKvrWcK2jxfAg8wY2wOE8pWpNkAZ9wqK0BhyvUoeGQI1yi2m8nBxgB4uLAc2qPva2pV39q52rMcsxvdcTx58583LhGBNsF9xWudhnX2A0pEAU7pSyMdf+nd7813Zcc9Uw0PpAeN6EA0kCC4tLB0hiu9O2AKTMag+gCunV7QOga6q4cSVil2MLLlNHXfEbJ5j/WPiYy7fug+xd1bTiUAYHCgIZoMe4JzCASdeMGzVpPBjCOaOEV9PmdcJtksGN6nTcP8vjAPlPPaAuMFAAiQvFrVuuvSO3IVCP+IPn7q4VEVKzvT8Mk8G7gcvSEJIAsBCcV49yVQg9Ugz1XC3fiZKBgWCxxYI1ci2Wr86OBmSL2qGc6cAE5T1I9bZu8jo2noScSQbIIUke5TFXf3aUKF59pmJVd7dYCHTW+Jor+VTQjdGoCFaywqHTAuNunEXISHx8jg2u3YYhewJoFfw8B3yVxg+F2ww9HiZw8z58AcKlWVl+Am2A/XkXHrC6KdFBNWHmEBEp2GrkH/Gi2m3Y9frAC19MP+/PO9EuvLj1IK9hmGWYNTSYDqSFV1HF9U0IyQHCPD+MOwr4aT3hVH52vg0hM4V6TmPBSDedx/BTTLLSIaCeQJ43A6JIClUMTcnAfqKjbAMlkvmTUHp3HtvVG7oJNBe44F3ueIBjwB3CFL2KZRTuwCuoGdmj0IzCUhrM2EFxh0kwURAxKVJijyuYRkI8GuSO2xMqOmFA9a0tefD0Urw04s544HrimsPll0uhsvc0wFrgHWAN4GDj5O4Cdfik/wO3wv98cMcCn0IJ6BCEosNAquGDKwEID3CiBEHeoCo/4dVqF8tTjfTX5KtKDasKgYSGj7KJcC0rlL84ZouHlHDubwIjJz0cvPb9N9nhJ8uHFD7Z19Nh3b9do7SSBDN2Qa8AGUJ6DWUJBoe9BpwwWrZxhDHr75m1IW0Dr4Nb/nY36jpDvRFM4+0Ly+0IhTA9VE4DBWVQng7rzBCgikwlkN4n6ER1GIpBVUj3t6100WzITlPVy1heP9zSx6NyPKFdDy8hoawt0LPCHyhf0mSUPgD0jyCZ2kNUb+/tX5YG6p8nBYkGAtCMr14YzbcsukBRWIZFdYIfMPCj7QW4i2uuwQwlrZSGsqfrx8q3/2VZ9mxw7QU5zMD37RRtFQ1lTKbBzP/RUNY7DR7BzHcYHG4gcyoLZU5T9eBGEdx7/6rmQRaTA13Z0ApMVKK83BCkTvB/zmla7vrQtW/+KXDTjBfYmBu/Rb3BIZ/ONqa7hG6tnWtjUJaNcAGMSRJWA/HhErr2is749qUT1A1f9dgd0CaQ6ViL3hrEa3aOcfb1fT8sE4xwHNAPCWdtI9nZ1XgZy9MBdiJ1JlZN7wbe5gD8kC3I06FkuRegzAz0AQ7MLrXbiI14qbaRsT5jdlItvFmuxUoiWXkQ3HUEbgTVzf32jcH+xWQLhZAymK9c3VvsWHYzEXa2A30lElJj0snhD/RUuMKZZvd+J3je36f6QbLR+eftCpQP65UyLcb0tLfCP100KXTnwotCdyxo+Lhz4YWhO+ZdHPnpwvNDv1pzrnra7z5mhSOimBbI3GwjxqGO3AmEKjYQ9naWlr+YcBsuIIk2oAPgKfQEqaIG+c7lZ9pznjsXGm3C85H7s/vnjUHWhpPeD8ayvZZDenHpsTWgb2A/aANQFXqIqpUbj3LjVaO4EBHMA4nRj9Yi+ESDDpwuilccTau2jRSaXNqEc3d7WwwMFRl4YIyp5TS7aLUvQ0fZvczHXfFBD27UDHZx3RpkL0OSBgaDUlyFxUtZ98M9wgKFSKG0IefuAEd1oyL3bkaFNtYEOwBcUBeGhcSO93RXfjw0cdX/TQpATbKhgAWlC9eZKDbPu4Dq6RqM89GNb9Cw/cYoqB1TrMxe67lrvs16j5HLGNCQ8bdDIJ0rrE4pjryE+WN5mnh4N7UU6LFjT0mZStO6rFWHn/dX4jpVKiQLaQNn+EL58OaWQKvgb4DGNXvl9N/Fnph4sheGk+hNa8S5x19ksV7jFgrCo3LYLs26YYAMUB+ccLPmIuiQxvuXd8/xNhP+fXK6xZx65zlgM6eoThxyUEDvjaTJqFA8PRWzPuO/8a+2KP/mAvWKv87mhd1JrHSQwBfPgVgT9pIMgAUoRMV9xHhZvM9xcntu7OVlw4HfXdwxtqDLir0OiJk8SbFDZjp0wrFCd9e6IVj5gNY3nNZBEqb53HmjeOnKq3RVfqoN2b5RmVBohRKmC5PQgsHPi+N/vBCvQ3la1XO3BtyVLznKBtXSxtgigMekK0QR8VJbHfmTj9W+414D77RC5QZY4d4fbEh4IELRXNWJ9iDxmhviL191kgzE4H1D1gkdcIatDZvwFXgspRQ6YuxY9iRHhJcXZ7gbqSjfMJ7vXHop3/LNQKg+bMT4bmeDyy0agq9Xb5qFUpuXrh/iLnv/R251yTFyt9PGOjeUiwtF0fBWvl0/7obE6v12R1074GbVAMWs6IbznOg4QMD+dN0uQDXi8NgSQag3tjVMSO2kuzQWUK6luOZmS8+sgjEsXJE122hjbE8gYeJLoCFqMWJFexHD6JNQal3ldhQgTzl845zn85qSM3jltrEmw9dCcCTYsDzQOUmFu47N7fSei5Ts/lPTD79UThZjMP425/BSbQPsbi61+mzKIe9oDcD0cb0ydSxGc3Iq6VHffwKofAkO/bARN2RrUregeK4EiYgWn8CLl14hVk7H7YPlUKkxubCu/FNBMwdsIFlF35osUKNw/GYEZrU3ICHIi/GgChFqis+OvX7Dnfh1aEgLd0SVT3PhQI9Lel0NHDIMk8L4KIOxYspg87Wrf0nMmuNDKgyw9rGCH+4C78qiMRoxSCBjKaWhdZguhGBv3aDMbQE/D2kVIh7vCz99dB4D+tb2/WSkvYGKAh5ytHA50UO4G4escxQUfj0lulq4hKV3Xc8dy7efJMkL2eK8C7gDIIUosBa/OpLMvC/Ry3WoUL5uZJ7m69edR6yaMyPMgtan7LNCoX2CBeM0jVui9h//1M5YdFVtEBhgcw//3tZjty8j02worz0PGbsNgO4oYRo27GDgiEuWKDm9p3IW3hIiBuqzwXyACRhXdBe/REPiu84wZv/rBnzRHIO8GA0jUW8Al/Y/Ybqg2nqdWHBhH4sxOacGDfEIs3NIxcbLzC8fv8V8+bKjOBcBXxe1Q+QGjkQYx+8Lxl696lhn1r9ucUvWXK4rahqwkLTnRgFkpoO3SYNZ3yqFR832r3bUPKfUpTP/KZx+6Yk7ZWDD69iWthveVAr4VdjBBLK2qDlF2/wg3EJbKkQyrFI4tJqlF6wAZgM2gwsdo6yGARZnext1ZvM1M8eKxWVNdsvbCgkiBx25PFrana/57MKAVX5YXEkD43akzhoCKBxcBoc5VLFoKHuhev5jLxVd8rB8Rw0NWkZKCoAX/AaL9d7UxtDUePsGtADUpvdemKzLwI0fvyKCaR9xbMi+rhsC2KNiKOk8RMwCd93nV/NP/ngmWTg1iHIBGq0HgJQ7eMYfpsPpYjkls48dIHDuDFxiGiUh4MhAGtky9zZRU/KA9eZ1p4gZ9+bx1+7AfePxoxn1ZMW/8frWKdeHxYwH86zZ950rStb+Obzlq5/gIlETBwzgs8j0GwRcxnk7kFYE0mbp338qQVgdBWmT9tpZR4AH3NvFzynIdWtJBK4A4zahoZx1tM9x2/2r0sOqRWD4ORUkq/sSwV2wAvQR4EgWwAjkAlJCsviWhUfTQlfu3IANfk+DaU/IRgE/5v/uuhEq8QjccQAcU+hJGzM+AJCCLqA3V4LL9Qm3PA2WGvcNXYdDfiGmmcdejaRZkLL6nKN4deqnWfvFmiYcrdS5rzAvHdkaQLdb9d4j37JyB8/R7CpgUNbIPlEAIJK4CBCiR/LMOc/80Sr+pu5HR/ciLaw3WXdC4GYNxVrRMe8b6UVLVLsSXF/8sG1CIfWB9YpLVKAFcFdLd+2tiya6S6b+N/7th69bIf1me8PckZBmARwBTBsyD4lYrNBe+f4xuTT9ttii/06xl777LC9ePT6m58vyIFn5ye8FDAdBOLOizMrsvYRpgU9A3sTL8PtwydoGvp5QhyrfsfRwbkW7u/jR3Ebm2joMArpWMAXwiNeo/c/emriaMF70tFDocOzD350hZv/zNS0YUWzwEyiuuWulqbYYwKcqcYltmcX6+X87Wzvy8kUgJz4lkvL6sdoFdXSi2Uv+d4T19q2vMEoGNLZNSX3gfI1DuBosoWldvhNGTRTf4ARtg3ns92YJjIQvfUL+CnViltpn9P36pBcTk/ZYI03+LiECeh+cccOvmW6kangpJN5gvFrgDWA1MKTVaChru83Cf8m48YPaj9vCj8y/6d8ldKimB4gdyPo0ePv8s0G50uOEtMKxJ06+XOxY+i+ihXzvB+5ACfYAzgvCDTB2iXFWMHAKS8/9RfCqd1YJcS80rvsa9BghfVmPgFzj8RNv1natuM9UwjjBjZWxVx51gXJjPAVqzuXcBGqpAAEqCa68DmVUEKZbwjaC3KjOpsKEYSrLAL1mK0zR5E7HMoN95IEahjgoIBKp3feUO0In/fZl1mPoroTcfsx2gV+PCCqK1w+PPT3xmRC1jo6TMLR77+FMMoB6h7JT3Y0Sp8tRNwdumPY82gvqJMGisqIhTky1q1ZSPaNUfgYctx2ShpscQN5AGFBn3Enn2xaPF0tfz/CDOkKZXrlfuTSTz3kCV7T3lvsmsYY/IlAfSA4KEY6dwyu3jidWzdnCqDyDxCtPh98z8Xw/hxcnXnEGMytP47GK02k8nlfXwPzfJgNrE25SiWP3E2b1uXvlVf9IXDudGVUni3jViapdk9jqp8XY05D8RhlTug6eSbsMeUOxq6GLgjI2MjEuU4BCCDXA+K51Z7hx4/LoyqndKb0f66RBjwAbPeqNMbZLLTp8mp3df1rQrsR35MC29/0wXJINNBEXiBISD6iUdwmpYmCIuaOoWQ16KT9TcaInhlV+ZEil/SG8AJLVMD6WYV9khc1KKApXqUvBqyFO/rCpSo8j3/fJCu9rXLC2A/KCIDPvY+Y3L42HP7tguwe0K1HuC16FwP8wHLS0rErXqtmAZJUIlpWMQicag1m8cSfJ6rbKFcLy3ivcu9fqMEBvintxC0VV+ZZvTjS/fS3xRlu7yuQ3JNSJZjp8jLtz+feIFlRs8BOIfNu+aYDGpzDuaPi5KrBKaDryqHve2EGYC7/eAR6FyRzL9ozLQ5Nl2BPQB2D++5MHhmAWtFSLuo6J+cNtdovz3AdkmoEL/rmBDT71GVcNb3KBXkDz2OL3qmMkALgByEbjAWEHSdXWK8js5y6CetJBN/JJnh91T8jr2jn/WMIGTHzc0DLWCCgXw/i4W8Q+gJ02yEM5U7mthNw4CQkDRku4Epy6BpiDQwyuELzuKGEXd5+Q98DhJ9EgMB6+t+m4cEsg8g098pJHAif+bJ0fXLeu2xMyD2HVBMjaWSeA0DkO9GlQXhmYHKDagMwdGN9ldl1J1ZBczoB1izqp2ytJBacVFppK/qBv5epg+VSjsd6uAyDdAlzxHFBF6brRoqYq8TK07DVlnPaBTNue9rMjRLzyh6pTk4tyIAVBQJPzBWoQaOgtPFz/F7KFTlvB6abaMre4Tpoqk4D84YBfyBfOcVGjn0SbAerRFa+/jkNLKzjr5S+UPuNeZ5SXKfj+2D68LOhIFVPPdMPGtt5i+/LLzOl/Pt0PlEsO/PNa+PaCnZARCPb9RBl+4aPgtW/kQFpoYnDLvssmKx3uh3xxqATt2dehBgdOY2EKuB4Uwn0nYF+oJWP87iLTV5Le458OHfuTT0E++95770U5293DQZEBUg4ro2c3t3jFSFBeGqcahCVx/gplAqkEt4XILPqG9T4u8RarlGkvwbZkjbdp9yPnQxdSg0MgrG0vpOOBPSrkD7arUM0qL2DhQnxtIrHXe7so1Tds7K2DfO2XJ4odiy90AuDYyUV0++419wTaOXoLLTlAkMSvNCCccEoYWGvQVJnAaPCAKuBSJ/7tbY+LL/bKdN9SO3jZPx+B0q5Ai4PMof2g6TYCx2ZxlkE0N3q0+9VTPxU81guuYisEcRslLUonXm2EznvwMdZ73BNwdaNmVzKiqjgJ32SSQJOspy/42w/aL2SZmOpoZgUTwZz1atHIZyOXvfQEyobH/ffL4W1HQMrMS1dl0GpjvLDNAikc288DpfYGVBE2QHCWuJrR5evguCvLEiH4T11DlBd6jp1kab1GLwLJoyowFmgR/t+H4bQzZHsVwsUlmtzYdXz83Z/384PaC7KyzNevO4M7xgUacUCAfX29pX0AmdXmhycOjBy8v5IDBwjbP20hGjahBJHAKaMsb6ty+KTnbTWyLORWwxWt0caL9YGDW+RUINUjY4+d/Ceybar3LUsI9NOsh7pkFqIZ/1AGnviAk9ZtZcQq1ghTwOQVIK7WdwoNAdMVFDxVkDdslmhudu8ltMuAewMjJ/3TjyLl8087DMZ792Q5G784HYbZulQ2NLikAbKWw2moIRgmRwlRF5PMonp77NcSVkJZ8OuSnqNW0XDGhjjH13Qc7E9knOQAxRKUKyFCdq0/lm74coh3vW0nBtGQ4ZDeFbSgAnfzwvN5TfFoC1+noDhmQN7uwAMbF9aJrD34VRoZIuFzNTlVjXW0RxqtOGSeSAaYLiSvgi8h89sTcg8HPx7eB+d7pSXvxYUyGEfGrpeWb3uyPoPn/f11Gkj/IMrSTMZN3DtKLg1o6MCMHCA18ArSSMXm02Of/vc6/sXd6TL9yZMb9QplPV/9omEecfartNvh98WyBn8U4jGmu1HpyCKxgD7BDOrL2RJAOji0lls/B3mNogqTGgVHTBG5fX4THDDuHTpsUvt85Xsf8PPz2o+gvUnxiglE0zVJBzx5HSPqHIbVBIY3Dk3vstou27YpIWdCP/UqFQuCv9BqTbXLoMVEDZQoHMbZicIlASCQbDJcCQjdLCsgtjECLCkfC4CG50drEySUY75y9SQSLz8+Qg0m11xxB5qcnKPosAOG5N45ziPiRD9upNcQbJtyCIe48AdOEOOxO52WHjJP79cz4kY8LIdChya3m4J4GB/kaCQtLAcckgVq00rYXKI+4beGdjvqfyySPzMkohAX0oZh6Z5pegfkLcuOpm7niC1f32StWX8y2EeATprU4CS8b/gQ9LqSNeySstClL7/Fhp75AHRML9la1np8OyHAYwp1HW8pIr5KCDbgkWQjBOZflXFAEoyP2zljMalrK0Eel6t1TS19DQ9mP6OOuOTB8JVvTGHjf17tz+E1nG77QbYbUEIeU9WjVau8QHqYIAcUuWE76wjgk1W0H+5GWf7gBSGnQu7Ii3YhwwF7NXgI9NbC9Dvxaxhrb1VwwzG/Z0wugH05DM8oGel+/PtjEhcbMsrmAtNINJj4Vy/14Ru/vFqhpLdBcMtoF18HQBLvuIN5v/I/+JV/1F81VVtmF1wsaFlMBYFlbD96qw/4B38VOMH0/ez2gipXRXv5o8Ul7qt3gFyJc1BoreyNIXTJU3Noeu5rMRGo0XFWBYuF9/t6qXtgseV6NS1MIsaOASRaer057RfH+kk1mBekBRUuCU1O+IdOvfeT4C9X36r0HPUkDAvnmLZTCuRjKhgNiFG4ONHuOyS1fLv7kEQlr+P/uEW9JGm5ph+6D8Ow3GKqhWewomP+EfrZd3fq43/yuUwLyQqIFc+TAXva3YN4rOIkv2hJc0oSgOqE+sQ3mNwo7TNmDj3pjr32YKtXodhw4QeNg3OjckD8kTEPhe2ys6M0DZmvXtyOBpgOV7nNXC1SRUKZT0Run/cLP6jVQKKSZf7i2XQruvU69+v//AxUF6ZaqIoIB6giGUXHDh23Q4EOxIoZtNfYK0OXvzTDC5E9DsrsRKf89By6aeEdonLLCSyQsU0QF7eRaLXAYDzgVXBFuFzHTfDUYOg6/YZP5mOYbyfewtWVnxwh5j57q7N+9tUskrcNKBT3A4HwOiKgB+HaKnjsKg1nfhL88aeXwb3guntpAWo9DPgb03X5Z3/rY25bfitfN+t6qkVqoLQuMAGUe++igaxwG/wCXXKjKpNkdH80fPNnf4Z0ylFX8NtoY/TLgnEkcfBotLv56f3nio1fTeI7V40SjhkE74PhF8mZogI9ojlghshOUhq4hkQFB3eFfM0I38UFxVE9FKO5/eapg097WTvpnveBcEsS+WFWdcvdUcD8E/nWPHrMdTRa9XdqV6fjE08IRM7YW8EdANQn1B8NMYvELLHcveK98zP6HrEG666uzHsJVzcw+sDwB4UZvZMRF2oc34dqx6dFTQFVwOeJkxiLzAjfueDH0JBWS0PBoDaofDFjhhrPd7qxDdMjxAGCDqZx+ZsEBFRFmH7eumNy0nv4FjbiSrmJXl3w5e+km5uW5LGaiojQ0pyADkOPNpC5Nn8G3kVItwKBjK1s3E8TC/hqIdavD4rtH+Ta29dkN5b/7rQUGkgP1ZDxP9+8v/rCuiBkVZZZuaqAqCFRVx8NIQDcamoxQQ2q612HVIsxV5WAb7iXvhqCTyJ4oEyUzLxPJyUlWXY4uy+xKo91K7YfI2p2DBXRXT0Usypdpw5yVi3QBC0agK4iUk0j2RtoZrelSk7veURN+9IsXbwuMmZCJR1wKy6kw8a3TwJtT/jllOTM4xX9jKfP+GWwfNU1MS1bTnt4sZIDYB2ugAyuojkkmPFu2p2LvgdKBpGlzLXtu47adyOh1PiLF1/Hd234uVK1sZ8Dxui9dpEcBkYIqvAgjzKDRTbpQ8/8h/69xx6S1+uQbGuRKLv/ZwoHIKSRT57MmjPcSjQMRMKW0BbE2o/yrMXTcnnZ2ixmVGVzwfKFHslSNF3DySpGYQDo2ha14hXMtUvcYLhcKRhUro++qowWHllaJ6290k8GEvYdf/Waq/nWRT8NVG8+zFAzcNzb6EvhHQFQpas7NYodzNmo9Bn3dPCS5/+U0FldfTVIPhDRc8vnv3CssfA/dwe2LzwvrueAm4VvuidN1zjSgX4UWJgqDg3lfG5f+85FWVlFZViwZBpBCgcP/EaCBxrVXjblh+MnknATU4yAF3DPrJgXoz72l15HwZcjgUDs7yOeFEbVFQyG2Z1h9CSYyiO8ksX0/Nn6aX/+rTbivE9BZpSpnt72LeSoH66gVPkGV79CifG5etIUjgAHkblMF0HGVVG1/YjIt++M5XyV3KvIL1yrgRXbGQ9fvL3QUNz2OPzsGkRD8fd1+Lc1CQ3d39TDT6JZQFuCQ84vAXDlvNxxNJGeHx4DNwW/El3p/9aS1R73oDdTm54fJalAOZzZTx1P4hVHRUiMeRv1JXmqB4DEKVgABFTWqUec+7V/eS+dNSaoHBKBtnfxePxbM5i3i3IbaxC9nOQp3jNBYclX4UXIWfPxpfHJf8iTV9sIvoF1usMXby80FLc9Dj+7BtFQ/H0d/m1NQkP3N/Xwk2gxIA0kGtc/wPwlESIh1SWlxCFJco97OtXUAsgjxIKnNOvb/14CxNDT5OCI8OSLCFrjzDWIoWWW0nDGtyBn7UflUGb/VKJBwpIFg0rBc63XYZuUvN5zhRWHAOSr5HpZuO5GUJVQLRhyN88/mykR3PNdjssTMqeQQnsA2wXamX8kSClxtAlJtgd8IsU2rVrp/YeKkpUn69TJchUdmnNy970ChQGnUK4AYZFQ3re0/8lL5XWQtSF97ktY6c+oY27YTLN6zFSoi8+xIX7d5yMdD8gdSgHKh4M5ZgYMDc8Xn/6hTyLY/00hhRR2w2sXM+9LI9+9dSnhIs915SqGTuABomhMUVUc1vFv+Kn3LvauN+wY7Yuw5A2scEQx+L+zuZ65S4D7iCupJSsmFb4EWoiQnSvPs9fPPsq7DlUBteCfp5DCIQ/fu5LEFC8uHeKs/nQSUfUgLjiWbygkEX4rFriNUkzNqYGWuyjCWGL/9gbJtFHCwkImGr9ZsXYtzes/X3DHpPiKRaNbf3QMYFQq/SyuhETIKunhxqsniO2LevsuZFJd3BRS6GSQbTi68JVuNLrj9EB0W2/GVCaYAo0o2Z2711SpHSc0p89XgeyeK/Bv4B35sEIG7oH9NW4ZHhl/aYz2GjeNcKeGIfF1Ah8GRID/BbdwMzXLOMWY/sAZflAKKaSwG7LhK18/P4JXrJtkKWH5CgOwggzsBGCuawuS3fNjbdx1ib3bG2WY/RGWdMvo4GuigT4nfEQUvVxR8IOU+JTEU0QygYvdHC2NhOPbBoht35wOzFwEzCxfek14hymkcKgC2gCup4Qf0YNb4pRQ1abBXAvjOJAl27tC/qD4dhLQCAuklRFufU77TJS7iwIanVvbJ2H5hYUfyungE9cpXQbNtYhWreC2vUkeFiYg8N1u7DJc5yjzxUmX4zWUWwamkMKhDdnwjSdPPU1Ei89ymVxPCVc6QfPAb7Lge5euHWeFwz4TJtuIl4FvGh0OIvbnYUn4pGWzgae8D2XdqlMbXzTtHKQgODVpkFDX7OFsXXSuse6LQYlCo9x+rBRSOGSAdl/bBuLlvUX1ttNYfNcAk4bBr0nuRHstwLfSFBDHdUzW59gp4WEXlfsh+0STCAsgC6lP/NnHlKnLXbnyneMeP0knLXRtcVm/jvxpRg8Ts/91lZj7aJofnEIKhypk24y/cetl3DbG6dQFjsBXcBqfH+ooyCVJ3GWOUIjQ0zboQy+YQUaeU/tlHP+3QeyXsHz3THorgJ0so+s8W8/cqXIDAjuJl8UdauE2XqoecTd8eaWzYclQX14ptx8rhRQOeiTsHs/5t+8MEhtmXawJp7vBwuBjJHdHhloAcSrcIpyqJWrXoZ/S7sNwZ1HZVhOyN4bmFEC+zc3GXDubhLLmqS6+PoWElXw+wF4Dd3mUzGpUdnPMyuvND34z0AttVhlTSOFAh9cgX/lJlrV48u0w5OqDe3QJfMGZdoLGiqCMaLi9GRHrlJGXT8FLTXUsmtSYfdaTE3jayMvnctv60mIRKL2rdIanhRIwNseF+CyUScX6Ly4T2749geNWud5TwxRppXDQA+0c7B3XTwadnLxxzqrpP2BMzeAMv83gdoo2AD4Ux736Y0oap8GMxdqRk77wg5qEJhfCVwQqxFIKhi4kuf3mMbsGZ5CAs/btxnUE0MvCX0EUHmJc5+WbLzOfu+gEGQgAKTtH75JCCu0H2Q6tFy4bYK/6+CaVkUy5gKGzOBUSitDdOKGBjCW0+1Gf+w6FHL3B+X7lbC7rykbPj7/tO5HZ613i4s6LyX23sC7k2hLB8Su8RER3HeuWrbmA71jcBURE7xCpNUVaKRyUwEaPDb5yy5Zc1yw5m1dsPsVRw/jleWwUncfucViKq68UbTY54aez/KtNIitEcwlLDgsjvUZuUx33UxHI2obbU6BCILdOweIgCxOK4oTwGwJO7DTro79cAZWJ5UyRVQoHJep2xNqsX54tjMrLAsJUCcUH+Z3D7JEf0NNjrsFMPbtYKPqX4W6HybVXgEYXiu6JZhEWsqDf+ImlRtaxotFvCztuyE84dZYnhgjXVQwlg4RErI+zbuZV1ppPRpCZM0H81FPDFA4u+PaMtu2aa788XGycNylcs/YwU8sCL0J+Or+T2DuIwWCkY0WJUjj8XX34Rd/gVZBfeoYyShPQXA+rFpHLny7V+57wb8isSpOfmCKd4nUdBD4NEdwVJgyNqaINcP73sweFPa/AC0uRVgoHD9Ce4ZDzy87bN90uHOsEi4SBCeQul50DIAkSJ9CSwtVIzOXsHX3Cbcv90CZ7V4hmE5avHPihNs0e8p3SdejHlkurcV0FLrf3oyUVko1QTjhTiBsQVrSr6cZ0GZhCCgcJkKT8U2K8ccONIrbrRFXYERu3PZafROscEIzJLzpzO2YrPY6cxnILvgP+kE/v4bdZnNGqQtFhE2vUwWf+F04360yupJVsmmxwyjgDd1gAZblUW0pDaf+Iq6Hapf/NVVIKKXQ2+I0dnQfV+uT34/jaL64XgvfgVEGfpbONIPDzQkg2lbT3mP8Ejrw08ZJzs9FiwkIvCw914l2fUD2yMMY1h3Gb4ToLP0pSIJdY4PtSXBLoYpZW8HjkjoVP5Zzyi0rpmaaQwgEObHf+KamZ9psh9rqvbqbRHYcrjClAWGj8ncbOcXMCRTjgTlGLZnZbFOg3biYrGidfw0HClZGagRYRVh0PBVneUAacNIUFsxbI1e/g/vlhHQ5JVoy4zLWoYIFVNLPro6Hb5z4uw9B9FinHKoWDAtK74sUbCpXt33wvsHXuD0QgCxwr3AGh8wwFJZgiFG5i29ygHD7p3+T/Zlb5zk7LuMf/bREwYyQvQMh46OjfsvjOXzhEBQcHAzrWm0l4dswxmNAi60lG4d3hm2e9jRWLysFfGTGFFA5g1LXl6CPj7hDV238LHkyWW/up+c7zQAm9Kwaug8BXg9TA65Ffrv4hyB5H3sBw5A4ZsRloFRtjhgB8LBknvY6ZyTN7f65ZldLLkt5OBwHfI8RJRvCsgKzCa0lmjzvCY+9+HysWlYO/ftQUUjhg4Td02a7iz573Q2KUXaVxo1OSlQRVRIhHCQnnfq0NO/9/yBNQBsk5cN4ifmgz9zF44T/n8nD2GybRXaQQ/3K7A8mKCRe/GE6Eoi+l6YX3hW+a8T4ddW7Mr+AUUjjg4Xe8+I+w375pAi9deTU3Y4c7cqsnaP+djKyAjQSBdhnluiBM+0Q/52/T/KAWkxWi1YQFmcstiQEVPJA2g+X0nkPsOBAIrn5v32UO6MXJx7foclJlMUkreDx86xe4NsxKkFVrlJNCCp0BCbLCX+ODPw62Ni68ixs1x2gUBhaK5namSXaEHF1RJgI8Sll6wTyW0eVj5Ae/TbaqPbaVhyUVFrn0HxvUgWc+TRy7Ehg/cbld4CkFagq3a1b05Syz6+ORuhPsgBRZpXCQQDYk4/1f9+Uly+7gpWtOVxUWcJQAp9yVLw53NuCOCJbtElYw8L/Ba6bO9y/j/FvyCQuE8Ca8WX51dPOsqbTL4NkgVVwRltynSkZqQyTIijmGwtXQeiWrx32hW796Sob5k5IpskrhYADYs4b2HFv4Ri+yffmPyPKp19NABnWJinuit9mUTpsB2zsuK7KjnHYb8Ql1HfSuytG7Arh+rBajzQrsu3skO/v6Gv2Iyx4V3NkRVJCrWJu6WXKCHf91TEWo4XVqTtHtO8+9aaoM85SSmmBP4aAA2DN+rt3mQuSLec9e62z84g4SysYA2tmGgRLgIsD/VL6qJ0ic9Rj9T+3Kyev80DaRt80ICxQL+gXSuvhioR5/42cst98HMRGo1GEcC/TSamZF1E6w45yVElxBMwvv0c/+4/SioktqH5WmkMKBDrRlOHCk4MBvlvnkyTfR0pVXp+laiFMVRg+d09YFU1yNm9R2nJjS/fCpeo8Rsxljsm22lSPRLi4lCGeowy94mejhOXIuSxIunrQcUGR8H4nhflegmMUkveAf4Vu+eBVXzSbICklTRk4hhQMUdWyZg2eVYT7/vat5yZofhZjZPUqC+D27zklW3v+yATJVW6EcecmT9MhLSr3QtvGuEG1KWD5hSNLQJ9zxJUnLe8/SMndorslas/0MzlnhzZQ7oBJ1GUnv8lTk9q+exLB7771XliFFVikc6PDJCkyZiorF72bbb954nrth9i8D1O0ZFUBWhONYsFMSlnwqKEzmqpESmt3nQ/2Ya2fhWou29K4Qbe5hobIB8slF6IJHptHs3v9V7Cj8hbvPNJ9U5D2MuAquYFeDa2l24Z/qPg28//77UxPsKRwswEXY0rMKrXr3bGfR5CeoFsw3qC7A2LHbbpcRUdtAoaowcSfRzwI//vg5vJLggbZEew0J5dYRrHDEeqIH37ZyBs8nVo38xj0O7fxo+4X3hBH4yjbV/2/vS+CsKK71a+nuu83GDDDDDDCsArKpoBgFEVzQp88l+ekjJuZnjImJW9Soz2f0aUyeSfzH+E/ec33G+HzGGBC3aBQliigaEFRwQxZZBmbYZmfuvb1U1Tunui8O44AgzMy9c/uDnu7bXb1UnXO+Oqe6ukqZ8fWkeNBPopc98qQ+FrwN1AlDhMhxgD5jAzu2WRU7D3/9e96Kp35LI4mEBBrQZAXWECTNKvg0yjzLa6SpgiHvmwMnzGOMrUP7hMOH3JnocsaOHXP1e6RsxH8RJZNwM4aNUX7QuG9kGtiZ9Ch4Vp/yPpXXx4+99hXGDrOR9jCJnzJEiNwF6jIaN5IVvg1M3XfK1WLz8msiEauvZEBWSAlZS1aBDSrJHBLxiFXwmHXBPS/qfYBDTVaILiMs9H6wYsAxs8TI6fN5vxHPCMd2LAIExHR/h70CvTAkK7+B3VjJCvv/JvKjRU+1/9ymKwojRIjuhLr1Vt2RUtvKh88NTt1/+lWyft3344Y3KE2CMDBLyUoDp9WjhJpuG2Mlg59jxUNfpLS0GW0U8xSkOqTo0sIIag4gLsXd1fMnuXN/eD8V3pGKmZqdOxMGupjayxQeg3QfkkS/+xPXLr1HHwvJKkQvQWDUsILQ6YV/G5Le/unF3vrF1yYiZixJo5JIiKaymKzQSPEFgB6JQXp10WlXftuYeSNO2+VintDug6SHFF0aEuJDByQjrVGnLTVHn/qYtArW4bhZlH2xb5YmKxzPyrOZ4tZaVjzgrnZklamNQrIKkdPQJBU4C/b8Ow5LNdb8q1q74KfMjMWSJCqIEFlNVhqMSSZsQoS3wzziX+7l3s4lmqzmzNEvDoJUhxzdUihIWkg0gGjq14ffKZ22HwH7GDiUMTpTmtF0JoGvkKzMxHpeUnVt5LKFz8N52BDZZYwdIkR3Ae0AVqjLurJ2n/7xic6mpdfLHWtm0UihVn8dYHSTXX5VwGMKrjwuKHdYtOjF6Jn3XMjGTG3VxwJb1wm7AF3e6I7ADASkkzbGn/8oi/d9JkawqwPXgvHHYMfxrCAMNGJrNVlNueBlSI9khWlCrypETgP1H1ZozJqsUn8467v2qpd/LhtrTjIiMQ4UpbtXZz1ZKQyEGItyF9iDLyVHnn9Xd5EVotsKJyAsHSImH/3WuWTr+78w0vVjXKNQUGBr/bkNNT7EMDB65WIcIiZDVjnTZpVrzxui6xHoBKiEHyHI1q3lqYfP+aZKNl1M3OR4g0iiR10QArwrTJHdwM/s4irJU0bROtZvxG9jl/ztXrRtfagb9L5bPCwECgwypidNjJ9942us+tj/8iRtJJ6DE59Cbs2V2MAeu+qtRyBNTpNVZjtEfiPQA1AJrfuG/PvtY9NPfPcHqrnuZ5bTPB4PAlkJPepCDmgMtjEreNakS9KstPqx6Ow5TwWHMI/dYqfdRlgIyJRQ6lZGSyY02q0tT/CqyU8TuyUFBbFGlQ7+ffsG9iB9LpGVXoJnZ8G+EHmKQP7a8wAlpu78Xxxjf7bkp9HapbdzIoscHpMQUeAQMVk5nlVHaLLCrNhJxSvHP0VLhs2hBQVbIZ/ohBySwQ32B91uVChIJCLMqPrw6SH2a3fdygoH/NW6aO5fYX8a9udUA3vmeWFtwdIXtpOwu9k/qhU2/HQoz4C6jWuQu99e9cQlV8oNb/+AtNaNU9ESf9ZAtINsfxMYADtx42w8SglBo6WfGFUjL4h8+8kP9LHAnnXCbkCPFRhmFFY89YczqqKjpzewqf+qG+5yCaiYu5Vy3tUzxZoFtzNGGo1jL/6VdcK1izNpcJ1JF6L3AmSNFRQasJa1rP3wcPuxC24Q6eaZRMlKRrHHNAta1nOErPA/5SSiHGo7dm3kyNmXGuf+Dl+I6WHIAd1aGfcoYbXPbE9k/mCAygnPqz1B94lLZjk1y6617PpTHWUIxc1FvP9hT0Zn/Ph5OvyUTUF6Xda5lMcQ+4dAtqi/fsN68+Yy9/mbzhCb/nGe8pyZhvLiHhi9wklOs2gK+S8FshXjIkFTvM3j21n54f8Zu/Sl30A+MRLqEX3uUZbPCBo3c8WQM4JC4DOnnrlmhlr72g2W03Ca40EWQDFjEBUmzb4bWFHVX6SU82KXLfgQ2E3PdhsSV+9BR1lKpSLuH885TNi7zlTp1m/FW9eNTdM4EdQKpuHKwlFC9wEMBU3lMleRJCkc8Fj86iW3gB5v70kdzqkCzAaAsDI1JFfL/jg+tfDu35vppuM9qYjkEQgFQCkpV6bXyj34xYqr3qGHnfJLj4q3E2f8vx0gZD2SBazDjrA5jMBocUGjZeSFy4rSRv8pctX8a0jz5lNNZRPHLBFECTDrHPKqAmAjO6wkc9u46jf6MWPGDXdFxp35PuTbgP2QqZ6pcEPCOgCAsHSbFRKO895T48UrtzwqU83jKOUMwkB/RFSdDuSNU/bDhp4oQzguH3LcXD7k+N9ZJ9+4NHMtXAPCRvkcQ0Z2qAu4lu/+aaTz8d+u8z59ZbbBSJFnxCXB5iohQF9yz8bAs9JkxZP1XFVNeon0G/0f8fPvfTOj/36qnkFIWPuJ9sJy5v/seG/FnP+vko0TCTNNFPBeP+QG0QMfUeWmk9SM1bDy0X+lX7/vj9G+Qz7WafyaGokOw+LQ68pSdCYnCPernT9f9C2xduFspUQ16EIREBSKHKUO/76oE9kODANxAlTsH8lKh+BQ5FfEL372DX0Mw9oerlxzrkB7Au3JKvXEJbNkzTvXs1T9SZJgQ6o/9PPelBNEDMpNCZcO44wTV7Gd1LCWsJKBf1fn3PNMbMDo9UFSvE/GIHpUKUJ8jkAm6E3trkykUpX2A7POFM21pxIvNcVU7kApwKFiVqALudVWlQGSFUYJ+NWJpMY6OvSE6+NjrnqeTp7cpSMwHAhCwtoHsEaBFS6aRFJPXnGy2rD4Gsuu/yfHk+AzW/rjbTis0+8VcFiPAQbXi8gUcJskbqJ/LYkknmXRklfVyFnLYjOu2RCkztxXIySv7kf78kdkZKCWzKmw3/vDJKG8GaRl27mG3TCME0HSLKErpUyTQC7Cb7NSxCSCesT4jJYMuid+5aLf6mNBeWSDLu4hmBB7AmuVYJOpRf95lL30oTsNu3G6K/wGdlDQA+qljG1blBkSpE4NL8kipI2k4oO30H4j56jSYfNE8641BRfe1wiKgTUaygY2/e8vs0FZejsy5RyUvTZQgEFe+LdC124e4bVsPU01bLww1rpxpKAmsVkc7BxCKOmB95G7tqSZinBlKod53KpjhRUPx65afLM+lkVkhQgJay8AQSEZoQvM1Kq/HZ5+7oZHVarpCBxlUXHrgMmqPXwFAUVnEGm6beB7pYk0i7bz4dOeNsee8SAtmvIxHTpU9/oPTkE5hY3zXYjAMFGmWMa6rNVrtxr2kBkj6bInLnLXLvoXq21LtWskiDLiOGodJsOhkXLahnzPikomXQ50bbPSob+OXL7wTmDgtowNZJPehYTVCVBQICS/gf3Vu6d4yx66TyUbx+kGdqCXQ/eaGqJDrfn4lQa4bZ6Tgps384ET36SjTv9LZPrV8+E5cBwejUCBECF5HQIEJKVlmZE3Avab3tIHTnCW/flCte2T6ZCknzKsGGMGfiOKDVRwTu4XP2RfEUYVDu2k7BZCKyfeEj3j5w+z6qm1kM+s7HoTElYHIClklNf9y+WnuDVv3KTaGk7EDqFf1sD+VRDUcLCBH214eppvm5htQIobFTc/pAMmvhn/xu9eoUVVq4JTNFChYIXPgXFM1ilWtgLKDcsMy+4L5ZZKpYaRZ66cITe/c4JMNkyk3BxiErcYqxSBL1gYyB/i+kMp/56C1juoJ7HNyk2nJK04/Nds/Bn/HZt+/fqgjLImDGyPnC/4Q4VASCAjX4ndud8/1d247GozXX+6A84P9rOCROgKdUmZBX238C/l0qZR6hKbRoiIla4jZvxtIr13WMWEldGZN6+i5UO3BqdpZJ4dN/F3NipaT6J9+XQsGylVmffiTaPd1a+NAxueTIV7nEw1jkmoNppWYM4sghUKOsJdJvvuRoasotSjtuO10oL+f45+45472LDjN+rjWepdIXqFAA4FcAbp2267DTep++ovpnjvPnm75TSe5L8NPPAG9q8KTVzYr4tx2PI4jn9vEZckjRKH9al+mxaUz+d26m3PjNZEp/+wngw5sTljhJmasT3ykbzalwPmH3+3L4eGdeuKo2/fUgJlO0jS+NHSbjpF7Vw/PWZviwtwvhweBx/MEjjBApBUt8i9u6DJCnJlUfCsXLeVRIueid34yY3AUBgGYrlhWWWtxx4SFgAEpUMEWAz1wXNj0i/e9DC1myeh/ORBNrAfDOCB4D9+4A/qJGzGvSS4BIJ4VlELGzD+DTrwyOdpou+ixg2bNlakWh3ygwfwkwl8q5gJFxF51d4VGF0m/5h3LA9OHryUkQHETPcZXcHSzjSxYfGZavsnJxh2Q3+oJIg040SyqMAaQ58GASBs9Cr4+sQkkrCy2yQrrnwoet17PwvIKusa2DtD3hMWCgqE5Dewv3n/ZG/x7/+gUk1jDn0D+8FBK5uu+VClBJNu2iWe4/JoUQPtM3QlHfa1V9mR33zdHDB+BaRwg9M0OhgxKmSvaPfqkC/EF75xwzRq26px3oo507zPXp8pt66arLx0GeWmpXjEBE8Wz8aygDN7H0ll4HtWTDHpMOUmCRsw7g51+r8/GB920sZcIStEXhNWe7Jyn7lmhrN6we0q2XAcxbdB+nMbLJ/skaGvdHoLTEzCw4ORMUo8RdOwcyc87A7KI5t46eAP1Yhp75OpN6yMRCJrOlPEdsaeQSbNF9p5ehLBcyJwndnG59vrc4JLVe28+fsJ5LNFR8gtKydIL11NGO1PCSvjRBVAAuLpSzAMv/2TsHR7qT1gD3YoSGoqF2oy5pDS4T/nI2f+KTbrlvWZ8s0FskL0SgF9GUAy4BXrdg3tZaQe/95pqnb5j410/WmuwGAgy6cIzzTQo/iUBGp1qaE8YgCDuSRCBI9ul2Z0A6F8PRXuBhYtWEeqp9REDj+1ho44rRby3RhcqlMEStxZ3jtV6gNR9nYE1B57K+cvJU8gpyKy/tUBYuWLg7y6dwfKtobh8JRD4cQhRLpDudNaaSmHCCQp/abXwrd9+sN0PVlpDnf43B8gWaFHbkChgIZsZX0GPRg58zf3syFH1+njWdzA3hl6tbA6g7Zy3U7hw33h5mnepy/cZKUbZgUN7FrAweGsB+QEvQTMFmYKaMwDFXWIoVzCIReCxYhtFu0gxQNW8UjhJ0Bwa4Sd3EClVyvKhrYkBh3VSqpn7iJVY5KguXrMri8Dkk6GSDrW0J0RUuYYov25iI7n7w1ATBHavCmeWvF8Adu0rFA0ri3gZnyAiCSGgLs5kqRax5BUwyhuN1ZZso1IIYC8TZBnlEiGb3jxH9ZGeP/80Huo1aBMBeiDwLfc61lBxePRH791BxRAMih3lEVONQ3kheDaAwSFZITGYZD3545NvXL7/cxungIRVre+Dewq+GEjKKH2wOCvxI9ZHUJFinAlgNs4SbO4ZIUVm1hR1RpaPOBTVVCyhhjxz6hkm836z7a3NG1Lea4QpaPHClJYKUnfMZK29Jdk0iRUbrzuPj2fjqS1t7QZo9HL8uVszfbFLFrisYGttYzUrGEtjjCMwpJovHxUX2FYlV6qZSjZtWMkaa4dpXZtHSl31Q+NyjZTCYfgh+ggP6IMC7ZNeD4iFHagkhLC/jzU84weeClOjchntLjq3vhVi+/SxwIb2JcMsxV5JUgQlG6z0oby/tyJqZdve1Qmmw+nnHMFtXAueVb7Cx0+Yi3KQDnRjJE/IJ9KuIoIV+Ia3A6Jw/cyK5EkkcQOEi/dyuJlW0hhxWbab3gtjRVDKDF0h+wzpMEs6t9MIiW74ErYA9+B8vT0jQ4AKAewFIjNSNy2mwpZc0MRbfi0j2qt6S/TqXLWsKFSNtYMVKmGStKyrULZLRVKpONKjy8Fj08NRk0TtjjDmWd0/rBhCrbg4uAo5h9B7QYUbBDyKp6q56p87AesdOSt0QsffVofbtdum4vIG8G2F5Tz/E9P8D5+9k7Z1jiZcoNnYwP7oQTq8B6ixpAYf0qwc1gzMHC0cgRExVg5u/DXgXQ2hFsOsholhksZg/3KgbPTLFHWBiFHCo6ngP/TuB8CbEULKhxWWO6pSEJSYVPZtN1UrXUmMAlTzACWUVG4W5R4TkKmm+JUqhj8tiB0McAjMgnjkJZacM0IPJIFZGRCaMswB/jVOISGcCvgLN9HgOdvly989D0yml/QlRPj0lQ2F65NWMW4l2Qk8R+xibctCYaI0WWDnK9PyEHkhXBRUBkh6Qb2uuVXs2T9LIG+BcXKHgvCF2Y+ADIM/9G0A8XFnKOfoj+TQ76S/oLbEGAhmelFf+oLe6CoBDOJiz16iPKAYPClG1QGUNCGKYCY4GQDaAXYT7ocyAnDbGAZimsDrgKshCXv+kwEQCKSQKBISrgHLM9fGDITrD83Mn+tjS+/Cao99JtAKIoESbE2wZK8dNg8XjXuQevr976pj6tboSBvy8kwsD16vbCDWkUv3nPXTXfXvnZdJL3zdHt3Azv2s8ppGR4yBOEjlJRWalhwG4/gTviJxJ/ZI/2uXv4PvQkr2JAQIUrkLrQf+I39nIDc8NIaeBlcwzGgLNiGe+EODFn9C8Fv3OGnwnvib0ge3CVER2AZUignCwIIR6jtqnjAM+Y//fzeyKjTVujjc+Zwct55OdHP6svQq5Ug41kBGPnghSPTL998N0vVT8NX3L2hgb0noEkN4VPX5wawm5FQpfAYLLuJZ/ehz/UNnSN93EdISF8NSFbI8ExCvODZ21nlEfdEfjj/AdD7naD3PTphRFegVyvJbsL64/RoOknuF3UfncsMo0hGil3i2kZoJCFyFkBBEC7j946MuEnFCis+tUZOu844554FoPM4ySno94G/EMl29Lq3Yp3htg0nOmTg5J+xgZP+pHi0KZ7ebhIc+VPH/SFC5BYUYYJwQ8RkGwevyjEGHTVH9h8y2zjnsgxZYUWcs28C94W88jDks1cMdbatO1c0110Yt7ceoYcPydFJLkPkH3R7H2OSC5dHuUPaaOE6Vjr0f3nZ4Ccj5z30kU7jkxWE2L0nDGyPvDFSkJ7fqqJUiTP3+2d4617/jvK8EwzlRvXgbJxL/alGnpF4iNyAjgaAjHCsNMkslzC+hJWNfDzyg789xRjbFhAV8FRu9Vw/UOQPYaFAFy7kdMYMHdfbG98Y6829/N9VW/1U0IZy3R8LazAAvr/CdYgQPY2MTmJfOSlwJElvJ030W2JOOP9X1qyfLtZpemHj+t6Qd4YJwsV2O6yJsMc7d5++4gr3079faiS3j/GsIql7TisB+hGSVoiehX4jy7nArjeGu4s5xKgzj5x9rzXqG79jY6a25otX1R550ejeHoFwZUBcyoiy+80pl35XVE99EPYR02lET4soxqE6w0gyRIjuBeqdblhnprScZoMIh4nSYU9HTrhqthVjd9PRx+OMNrpCzSeyQuStF9FO4LCpOFnwq+r0mldmEuF+j9WvORaHaknTmESXHHxxnr8lFaLbgNWjrigVtWSamcohqaIhK4iReIwVDX4h8p1HcWwzr73u4jqfkPdmCMJnmVoKti37yctPFzVLzlapplMt6VRJHJKYRfE7FaCu7Bh9NEQvBGX4VRIxpI36CDoXqyfcXECrJjwbO/OXL9I+Q5swWW/qtf5VEPoNAL/GmguKcr7uuwK/K1P3nXKRrF97LpXeSEZ5sT6gx53CQvNruBAhDhaZRnUciNHA0WOF10YNaw3rU/1y9Eev3gfEtEEf9okKe0LnVQjYEaHhtQN6W7DCGs5/k7j88Qnqo2cvE6tfnS0ZL6BmlOL8hDgQHDpcmCZEiK8KYCogH10JUuW2KSqlzasmPseP+vZ91pSLFuk0vk7mXVvV3hAaXSfIKInG8gcL3ZamI7zVC26QWz86OapsK80LFGHY4dRF4grDxBAHBPCqJFR8+m10RLZRx5WEVU583ag66jd8+ElvPflxS/N54E1BUrTPvA3/OkNIWJ3ADxF1raYVBX6b6YfOqhaR+HTaWDObttSeHPFaic0LiNQTrIL+ScnC0gyxL0A8p4mKSo/H5C7i0AiRifJltN+o/2FOeqF58bx1jDE9THVHHQzhIzSxfaCj0kilEt68SyeJmndPFsKbSZJNx0WJTV1wyAQHjwuLMw8mNgix/9B9qfzhqgmTrn7z57EIUbHS5Yqbr7GCfn+PXvLC26A0zX76MATcF0LD2g8ESgQ65I9YihMiOAtuP00sf+I84tpHwp4hBpVxT+ILaZxxB4tV9+YKyzdPAUrg6wEwFiWC4sDynsL5Iul6QtkH5oRvzLPOuvNF0Cn/7V9IVPuF0KAOAB2JCz0we+l/n6OW//k7Ytsn0yA0LCBmIgKlit99ocpC0rCM8w0+WWnCwjUjThJHO9zFSqres46a/Qg/8fq5oBi2Tot9AAEZnQqxb4TG9BUQEBcuGAYqsn1bwlt27zHe5qWXiC3Lz+HSiSkjSqQRl6CJ2MbFaFCDhui90G1URA+5DfSTZsxpI8JMOHzQUX81hn/tf/jYcxbSvk+0EXIbJg/0B08L26n2FyFhfUWgdwUr0DXfhZerV0fSS2+roE7qMGpE/1ntWHV2NLV1sOc6xOUJIvGtIrpd+jvFsNx7C3Q/KhxJgTJChc0jIqnHvk9ZpfW8cvwzoBlPqaJBH0cm/WQbGzx4jwZ1REhWB4bQcA4Ce1O89Lt/GinfefwIlayfQpWYqpINk6OqjQtJiYszD3MDQ0acdQHndghlkGP4vCEdhAcVEHjUxKIeSfNCoiLFKyg33yAm/0f06Avep8dc/nFGNzL6EpLUV0doLIcAGW8LtzMeFwL293Weu2GGWP3SDOk647HXPJFeucVwsgBIQA2IB/w3SBgdwAVCeWQpQEjw34/q9WCP0iMW/PRwAldm4Pjp62ik6CM6+OiF0TN/+RpL9N2sEwPgWKY5IAz/DhKhgRxiBMqp2yfak5ez6Z1jxII7zhV1K2eSdMtwxYw4M6wYJgUNxnARhKHZC9jvc88tRM8CQz6sSLRXBYKBXQwlJqWTJsJLsUjBRlo+dhE/+nvzzAlnv5mReVCJYYP6HnoQ4uAQGkYXIVBYJC5c7x5craX23X7WmsUnkPVvnCc2L5spU019OWNUGXGimAmhBhFwMpgGhIuhfHoUfkdPPd8fSMWh1E1RKRzFrIIWNmDCQjbixHnmsd98lSUGb9HpP5c5Iuyh3gUIDaKLESgxAvTXr2nlprdiyX88UGxKq5IakeNE/dpZsv6zqXG3ocQTkggjSgR2LqQcAkes28O3jN0B/y0fOLnYsCgl5zJNuEgTA/ykpFHWRsuGLmF9B7/EkulFhmHV0MPOaSKT/jmFxARA+WiCComq6xASVjchQ1wdlVk2N5e5838yyKv7aAQzYhPAWiaTXXVHmU5zuUEc4gqcZdmC6trCaZ38xnrfA4NLhfI7GGQICsoRBcSZdAmXNjGBsxSPkJRR0kgSZe8BEy2DYl9hlFWvNmZeX8MqJmzzr+AjkK2+SkhWXYtQ4bsZ7ZR7jwZ6hFSqVCy6+wjx/rwJom3nOEg5AhINokJURYgdwYZePT08zpisZ01Gb0CzF1wX/QJ97RCdAFgESwhWUERIKxSidAkRnxKEgxg44yRNLFeZkTpIU8MJW6dipR+ZY05ZaZx88/twwtbgUhogx4zHG5JUNyJU8B5EQF5a8dGCcJ0BkFeMfPLiROejZ6eKug+OJk1bRkthl1HGE5TyBGPMBJIiEhJqKaKbgGaj3YUM9KH2O/ICmpzaZ1vTCe6CssLZKBmjODO+kMpTUiaJEq1Q/k20qHw1q5q8nE84+y1j9Bnvwj79fV8GIK/MTOFh+1QPIe+UOZsR1Nq4fOHNkkw2VDvvPX60qnlnKtn+6TGiftNo4qYSYDWccpNSw6KEmVRShj6Yfy424aMDkEeeF7qcsIL8Q5aRlXT2JThRLvCSI5VwFQWWIpFEihUOWMP6j1lGB09ZLEed+Ha0/9h17YkoqFCQpPQ1Q5LqeYSElaVo531hyAF+lGIbFj5iVTe/YZIdO+Ju+egqYcTG05a6o0hTzZGyZcvhll1fxtwUEehIYB8vhp1UTbBejh0dwYjhomBy+tr4th68DTDnnNMByB7kBzOAjd2wA4kJJ8LCjrhEAGW7hEoHR0cANgem4RHimCXNrLhyFS0Z9J4qLn9PenxFLLm9pkHYu5LDz3IHfe18O1POcEUsE13ueL8Q2YOQsLIYAWlhuAibaD971vBgXUX2wvtLxabX+/Bd2/qRSLSasOgw5SZHULttmLJbqrnTWmaRFCGeCyEQuh4MyIxjFwq9Rk7EzqvaWNGR0Ayggabub+nIEo/5Pw81yWkCQmTCWZ3P3bfAtidY4QKPqbQDSSEXhAogJmyDIrAgzRgG8UiUODzRTGMlm0i8z2eK8rXMs9dSJ7WRFhRtswYd39R89AWNxcWDmzqWJyJT5ojOjofoWewWTojsRmBIGXkhwXRmbKZSqQpv8SNVcvPSSlW/vlKmmqoIZZVwal9wQcqkEH2JcEuJdItjzGVMeRAq4aTXsCBzABXgrXCNXSThqsgYsPYdD7wp8od/84NRH/+qGX70ryT8O+A+OIBkhPcCksJxq/U3ehSeCb3HlDQU4VYL4WYjYXwnlMdOILJ6OLeWW4kttKy6jg6ZUWuOO2uzKqmog/P16AjtsT9lGiK7kBFWiBwDGFsmdMHlC21e7QFEVO7VfTBIrnm1Wm79uJo01gyULbUDiNPcn7hOIZUyArRkARtYwAomXNKilBlwZWAFYAeKLpl/P+ANsGpkM4DPObu1CFbB1hcR0FDmrw9sBEeOxEfUVwPXSQFrIXPhVy9KugoWuLeLXcthnwNEalNu7CLRwu2soGIrKR60hZeP2mgOn7GBDD22BoipFi/dGYIywwWfQnuVuD9E7mCvChYi99CBxNAg93jz2BFAZAlI2E9tXlnh1K+uZM6uAWrbRxXKTleo1u1lcte2EiCoYiXcIpVsikEIZsFFgdgIxJOeASQCp4PtY4gIB/R6b4CHw1T+NvzjOF8t9+BkD3jKJ6J4aZoAGTFuNatYaRMpqtgJHtU23nfUNlVQVksLK2vN4dPq4ArbIW+79LX2go7khAuc498/RI6CkP8DFhCy0zHDjkEAAAAASUVORK5CYII="/>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Shape 391"/>
          <p:cNvSpPr txBox="1"/>
          <p:nvPr/>
        </p:nvSpPr>
        <p:spPr>
          <a:xfrm>
            <a:off x="2713844" y="4656135"/>
            <a:ext cx="3706652" cy="86177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0"/>
              <a:buFont typeface="Arial"/>
              <a:buNone/>
              <a:tabLst/>
              <a:defRPr/>
            </a:pPr>
            <a:r>
              <a:rPr kumimoji="0" lang="en-US" sz="5000" b="1" i="0" u="none" strike="noStrike" kern="0" cap="none" spc="0" normalizeH="0" baseline="0" noProof="0" dirty="0">
                <a:ln>
                  <a:noFill/>
                </a:ln>
                <a:solidFill>
                  <a:srgbClr val="4D4D4F"/>
                </a:solidFill>
                <a:effectLst/>
                <a:uLnTx/>
                <a:uFillTx/>
                <a:latin typeface="Futura Std Book" panose="020B0802020204020204" pitchFamily="34" charset="0"/>
                <a:sym typeface="Arial"/>
              </a:rPr>
              <a:t>Thank you</a:t>
            </a:r>
            <a:endParaRPr kumimoji="0" sz="1400" b="0" i="0" u="none" strike="noStrike" kern="0" cap="none" spc="0" normalizeH="0" baseline="0" noProof="0" dirty="0">
              <a:ln>
                <a:noFill/>
              </a:ln>
              <a:solidFill>
                <a:srgbClr val="000000"/>
              </a:solidFill>
              <a:effectLst/>
              <a:uLnTx/>
              <a:uFillTx/>
              <a:latin typeface="Futura Std Book" panose="020B0802020204020204" pitchFamily="34" charset="0"/>
              <a:sym typeface="Arial"/>
            </a:endParaRPr>
          </a:p>
        </p:txBody>
      </p:sp>
      <p:pic>
        <p:nvPicPr>
          <p:cNvPr id="10" name="Shape 392"/>
          <p:cNvPicPr preferRelativeResize="0"/>
          <p:nvPr/>
        </p:nvPicPr>
        <p:blipFill rotWithShape="1">
          <a:blip r:embed="rId4" cstate="print">
            <a:alphaModFix/>
          </a:blip>
          <a:srcRect/>
          <a:stretch/>
        </p:blipFill>
        <p:spPr>
          <a:xfrm>
            <a:off x="3225778" y="1273448"/>
            <a:ext cx="2692444" cy="2692444"/>
          </a:xfrm>
          <a:prstGeom prst="rect">
            <a:avLst/>
          </a:prstGeom>
          <a:noFill/>
          <a:ln>
            <a:noFill/>
          </a:ln>
        </p:spPr>
      </p:pic>
    </p:spTree>
    <p:extLst>
      <p:ext uri="{BB962C8B-B14F-4D97-AF65-F5344CB8AC3E}">
        <p14:creationId xmlns:p14="http://schemas.microsoft.com/office/powerpoint/2010/main" val="283637673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5012</TotalTime>
  <Words>3532</Words>
  <Application>Microsoft Office PowerPoint</Application>
  <PresentationFormat>On-screen Show (4:3)</PresentationFormat>
  <Paragraphs>357</Paragraphs>
  <Slides>20</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Open Sans</vt:lpstr>
      <vt:lpstr>Arial,Sans-Serif</vt:lpstr>
      <vt:lpstr>Arial</vt:lpstr>
      <vt:lpstr>Open Sans SemiBold</vt:lpstr>
      <vt:lpstr>Wingdings</vt:lpstr>
      <vt:lpstr>Carme</vt:lpstr>
      <vt:lpstr>Courier New</vt:lpstr>
      <vt:lpstr>Futura Std Book</vt:lpstr>
      <vt:lpstr>Futura Std Bold</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EDUCATION &amp;  ENGAGEMENT STRATEGIES</dc:title>
  <dc:creator>Veka, Clay</dc:creator>
  <cp:lastModifiedBy>McClymont, Keelan</cp:lastModifiedBy>
  <cp:revision>269</cp:revision>
  <cp:lastPrinted>2019-06-13T18:39:26Z</cp:lastPrinted>
  <dcterms:modified xsi:type="dcterms:W3CDTF">2019-06-13T23:50:36Z</dcterms:modified>
</cp:coreProperties>
</file>