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2"/>
  </p:notesMasterIdLst>
  <p:sldIdLst>
    <p:sldId id="293" r:id="rId6"/>
    <p:sldId id="317" r:id="rId7"/>
    <p:sldId id="503" r:id="rId8"/>
    <p:sldId id="511" r:id="rId9"/>
    <p:sldId id="510" r:id="rId10"/>
    <p:sldId id="507" r:id="rId11"/>
    <p:sldId id="318" r:id="rId12"/>
    <p:sldId id="292" r:id="rId13"/>
    <p:sldId id="316" r:id="rId14"/>
    <p:sldId id="504" r:id="rId15"/>
    <p:sldId id="502" r:id="rId16"/>
    <p:sldId id="509" r:id="rId17"/>
    <p:sldId id="506" r:id="rId18"/>
    <p:sldId id="300" r:id="rId19"/>
    <p:sldId id="305" r:id="rId20"/>
    <p:sldId id="28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A00"/>
    <a:srgbClr val="41B6E6"/>
    <a:srgbClr val="AC4FC6"/>
    <a:srgbClr val="333333"/>
    <a:srgbClr val="6CC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BD52D-28A3-48EE-ADFC-159C26E40FAB}" v="86" dt="2019-06-18T22:31:38.345"/>
    <p1510:client id="{16DAA431-F93A-47AD-B96D-E10FFB042E25}" v="42" dt="2019-06-19T14:58:24.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86" autoAdjust="0"/>
  </p:normalViewPr>
  <p:slideViewPr>
    <p:cSldViewPr>
      <p:cViewPr varScale="1">
        <p:scale>
          <a:sx n="101" d="100"/>
          <a:sy n="101" d="100"/>
        </p:scale>
        <p:origin x="1914"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90" d="100"/>
          <a:sy n="90" d="100"/>
        </p:scale>
        <p:origin x="37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South Park Blocks</a:t>
            </a:r>
            <a:r>
              <a:rPr lang="en-US" baseline="0"/>
              <a:t>: $6.5M</a:t>
            </a:r>
            <a:endParaRPr lang="en-US"/>
          </a:p>
        </c:rich>
      </c:tx>
      <c:layout>
        <c:manualLayout>
          <c:xMode val="edge"/>
          <c:yMode val="edge"/>
          <c:x val="0.34701241183026393"/>
          <c:y val="3.3872209391839873E-2"/>
        </c:manualLayout>
      </c:layout>
      <c:overlay val="0"/>
    </c:title>
    <c:autoTitleDeleted val="0"/>
    <c:plotArea>
      <c:layout>
        <c:manualLayout>
          <c:layoutTarget val="inner"/>
          <c:xMode val="edge"/>
          <c:yMode val="edge"/>
          <c:x val="0.30283532937543445"/>
          <c:y val="0.22553630081637299"/>
          <c:w val="0.45334262677746212"/>
          <c:h val="0.75696701884550843"/>
        </c:manualLayout>
      </c:layout>
      <c:doughnutChart>
        <c:varyColors val="1"/>
        <c:ser>
          <c:idx val="0"/>
          <c:order val="0"/>
          <c:spPr>
            <a:solidFill>
              <a:schemeClr val="bg1">
                <a:lumMod val="95000"/>
              </a:schemeClr>
            </a:solidFill>
          </c:spPr>
          <c:dPt>
            <c:idx val="2"/>
            <c:bubble3D val="0"/>
            <c:spPr>
              <a:solidFill>
                <a:schemeClr val="bg1">
                  <a:lumMod val="65000"/>
                </a:schemeClr>
              </a:solidFill>
            </c:spPr>
            <c:extLst>
              <c:ext xmlns:c16="http://schemas.microsoft.com/office/drawing/2014/chart" uri="{C3380CC4-5D6E-409C-BE32-E72D297353CC}">
                <c16:uniqueId val="{00000001-73C4-43DE-B63E-AD8C7A0B7FA2}"/>
              </c:ext>
            </c:extLst>
          </c:dPt>
          <c:dPt>
            <c:idx val="3"/>
            <c:bubble3D val="0"/>
            <c:spPr>
              <a:solidFill>
                <a:schemeClr val="bg1">
                  <a:lumMod val="50000"/>
                </a:schemeClr>
              </a:solidFill>
            </c:spPr>
            <c:extLst>
              <c:ext xmlns:c16="http://schemas.microsoft.com/office/drawing/2014/chart" uri="{C3380CC4-5D6E-409C-BE32-E72D297353CC}">
                <c16:uniqueId val="{00000003-73C4-43DE-B63E-AD8C7A0B7FA2}"/>
              </c:ext>
            </c:extLst>
          </c:dPt>
          <c:dLbls>
            <c:dLbl>
              <c:idx val="0"/>
              <c:delete val="1"/>
              <c:extLst>
                <c:ext xmlns:c15="http://schemas.microsoft.com/office/drawing/2012/chart" uri="{CE6537A1-D6FC-4f65-9D91-7224C49458BB}"/>
                <c:ext xmlns:c16="http://schemas.microsoft.com/office/drawing/2014/chart" uri="{C3380CC4-5D6E-409C-BE32-E72D297353CC}">
                  <c16:uniqueId val="{00000004-73C4-43DE-B63E-AD8C7A0B7FA2}"/>
                </c:ext>
              </c:extLst>
            </c:dLbl>
            <c:dLbl>
              <c:idx val="1"/>
              <c:layout>
                <c:manualLayout>
                  <c:x val="-4.4260027662517354E-2"/>
                  <c:y val="8.31408775981523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3C4-43DE-B63E-AD8C7A0B7FA2}"/>
                </c:ext>
              </c:extLst>
            </c:dLbl>
            <c:dLbl>
              <c:idx val="2"/>
              <c:layout>
                <c:manualLayout>
                  <c:x val="-6.613383167914437E-2"/>
                  <c:y val="-9.173788579031319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3C4-43DE-B63E-AD8C7A0B7FA2}"/>
                </c:ext>
              </c:extLst>
            </c:dLbl>
            <c:dLbl>
              <c:idx val="3"/>
              <c:layout>
                <c:manualLayout>
                  <c:x val="9.7228483197921531E-2"/>
                  <c:y val="6.7801366309970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3C4-43DE-B63E-AD8C7A0B7FA2}"/>
                </c:ext>
              </c:extLst>
            </c:dLbl>
            <c:dLbl>
              <c:idx val="4"/>
              <c:delete val="1"/>
              <c:extLst>
                <c:ext xmlns:c15="http://schemas.microsoft.com/office/drawing/2012/chart" uri="{CE6537A1-D6FC-4f65-9D91-7224C49458BB}"/>
                <c:ext xmlns:c16="http://schemas.microsoft.com/office/drawing/2014/chart" uri="{C3380CC4-5D6E-409C-BE32-E72D297353CC}">
                  <c16:uniqueId val="{00000006-73C4-43DE-B63E-AD8C7A0B7FA2}"/>
                </c:ext>
              </c:extLst>
            </c:dLbl>
            <c:dLbl>
              <c:idx val="5"/>
              <c:delete val="1"/>
              <c:extLst>
                <c:ext xmlns:c15="http://schemas.microsoft.com/office/drawing/2012/chart" uri="{CE6537A1-D6FC-4f65-9D91-7224C49458BB}"/>
                <c:ext xmlns:c16="http://schemas.microsoft.com/office/drawing/2014/chart" uri="{C3380CC4-5D6E-409C-BE32-E72D297353CC}">
                  <c16:uniqueId val="{00000007-73C4-43DE-B63E-AD8C7A0B7FA2}"/>
                </c:ext>
              </c:extLst>
            </c:dLbl>
            <c:dLbl>
              <c:idx val="6"/>
              <c:delete val="1"/>
              <c:extLst>
                <c:ext xmlns:c15="http://schemas.microsoft.com/office/drawing/2012/chart" uri="{CE6537A1-D6FC-4f65-9D91-7224C49458BB}"/>
                <c:ext xmlns:c16="http://schemas.microsoft.com/office/drawing/2014/chart" uri="{C3380CC4-5D6E-409C-BE32-E72D297353CC}">
                  <c16:uniqueId val="{00000008-73C4-43DE-B63E-AD8C7A0B7FA2}"/>
                </c:ext>
              </c:extLst>
            </c:dLbl>
            <c:dLbl>
              <c:idx val="7"/>
              <c:delete val="1"/>
              <c:extLst>
                <c:ext xmlns:c15="http://schemas.microsoft.com/office/drawing/2012/chart" uri="{CE6537A1-D6FC-4f65-9D91-7224C49458BB}"/>
                <c:ext xmlns:c16="http://schemas.microsoft.com/office/drawing/2014/chart" uri="{C3380CC4-5D6E-409C-BE32-E72D297353CC}">
                  <c16:uniqueId val="{00000009-73C4-43DE-B63E-AD8C7A0B7FA2}"/>
                </c:ext>
              </c:extLst>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'Updated Doughnuts'!$G$41:$G$48</c:f>
              <c:strCache>
                <c:ptCount val="8"/>
                <c:pt idx="0">
                  <c:v>Housing</c:v>
                </c:pt>
                <c:pt idx="1">
                  <c:v>Economic Development</c:v>
                </c:pt>
                <c:pt idx="2">
                  <c:v>Infrastructure</c:v>
                </c:pt>
                <c:pt idx="3">
                  <c:v>Property Redevelopment</c:v>
                </c:pt>
                <c:pt idx="4">
                  <c:v>Housing</c:v>
                </c:pt>
                <c:pt idx="5">
                  <c:v>Infrastructure/Grant</c:v>
                </c:pt>
                <c:pt idx="6">
                  <c:v>Mission Related Investments</c:v>
                </c:pt>
                <c:pt idx="7">
                  <c:v>Program Related Investments</c:v>
                </c:pt>
              </c:strCache>
            </c:strRef>
          </c:cat>
          <c:val>
            <c:numRef>
              <c:f>'Updated Doughnuts'!$H$41:$H$48</c:f>
              <c:numCache>
                <c:formatCode>0.0</c:formatCode>
                <c:ptCount val="8"/>
                <c:pt idx="0">
                  <c:v>0</c:v>
                </c:pt>
                <c:pt idx="1">
                  <c:v>0.8</c:v>
                </c:pt>
                <c:pt idx="2">
                  <c:v>2</c:v>
                </c:pt>
                <c:pt idx="3">
                  <c:v>3.7</c:v>
                </c:pt>
              </c:numCache>
            </c:numRef>
          </c:val>
          <c:extLst>
            <c:ext xmlns:c16="http://schemas.microsoft.com/office/drawing/2014/chart" uri="{C3380CC4-5D6E-409C-BE32-E72D297353CC}">
              <c16:uniqueId val="{0000000A-73C4-43DE-B63E-AD8C7A0B7FA2}"/>
            </c:ext>
          </c:extLst>
        </c:ser>
        <c:ser>
          <c:idx val="1"/>
          <c:order val="1"/>
          <c:dPt>
            <c:idx val="5"/>
            <c:bubble3D val="0"/>
            <c:spPr>
              <a:solidFill>
                <a:srgbClr val="92D050"/>
              </a:solidFill>
            </c:spPr>
            <c:extLst>
              <c:ext xmlns:c16="http://schemas.microsoft.com/office/drawing/2014/chart" uri="{C3380CC4-5D6E-409C-BE32-E72D297353CC}">
                <c16:uniqueId val="{0000000C-73C4-43DE-B63E-AD8C7A0B7FA2}"/>
              </c:ext>
            </c:extLst>
          </c:dPt>
          <c:dPt>
            <c:idx val="6"/>
            <c:bubble3D val="0"/>
            <c:spPr>
              <a:solidFill>
                <a:schemeClr val="accent4"/>
              </a:solidFill>
            </c:spPr>
            <c:extLst>
              <c:ext xmlns:c16="http://schemas.microsoft.com/office/drawing/2014/chart" uri="{C3380CC4-5D6E-409C-BE32-E72D297353CC}">
                <c16:uniqueId val="{0000000E-73C4-43DE-B63E-AD8C7A0B7FA2}"/>
              </c:ext>
            </c:extLst>
          </c:dPt>
          <c:dPt>
            <c:idx val="7"/>
            <c:bubble3D val="0"/>
            <c:spPr>
              <a:solidFill>
                <a:srgbClr val="00B0F0"/>
              </a:solidFill>
            </c:spPr>
            <c:extLst>
              <c:ext xmlns:c16="http://schemas.microsoft.com/office/drawing/2014/chart" uri="{C3380CC4-5D6E-409C-BE32-E72D297353CC}">
                <c16:uniqueId val="{00000010-73C4-43DE-B63E-AD8C7A0B7FA2}"/>
              </c:ext>
            </c:extLst>
          </c:dPt>
          <c:dLbls>
            <c:dLbl>
              <c:idx val="0"/>
              <c:delete val="1"/>
              <c:extLst>
                <c:ext xmlns:c15="http://schemas.microsoft.com/office/drawing/2012/chart" uri="{CE6537A1-D6FC-4f65-9D91-7224C49458BB}"/>
                <c:ext xmlns:c16="http://schemas.microsoft.com/office/drawing/2014/chart" uri="{C3380CC4-5D6E-409C-BE32-E72D297353CC}">
                  <c16:uniqueId val="{00000011-73C4-43DE-B63E-AD8C7A0B7FA2}"/>
                </c:ext>
              </c:extLst>
            </c:dLbl>
            <c:dLbl>
              <c:idx val="1"/>
              <c:delete val="1"/>
              <c:extLst>
                <c:ext xmlns:c15="http://schemas.microsoft.com/office/drawing/2012/chart" uri="{CE6537A1-D6FC-4f65-9D91-7224C49458BB}"/>
                <c:ext xmlns:c16="http://schemas.microsoft.com/office/drawing/2014/chart" uri="{C3380CC4-5D6E-409C-BE32-E72D297353CC}">
                  <c16:uniqueId val="{00000012-73C4-43DE-B63E-AD8C7A0B7FA2}"/>
                </c:ext>
              </c:extLst>
            </c:dLbl>
            <c:dLbl>
              <c:idx val="2"/>
              <c:delete val="1"/>
              <c:extLst>
                <c:ext xmlns:c15="http://schemas.microsoft.com/office/drawing/2012/chart" uri="{CE6537A1-D6FC-4f65-9D91-7224C49458BB}"/>
                <c:ext xmlns:c16="http://schemas.microsoft.com/office/drawing/2014/chart" uri="{C3380CC4-5D6E-409C-BE32-E72D297353CC}">
                  <c16:uniqueId val="{00000013-73C4-43DE-B63E-AD8C7A0B7FA2}"/>
                </c:ext>
              </c:extLst>
            </c:dLbl>
            <c:dLbl>
              <c:idx val="3"/>
              <c:delete val="1"/>
              <c:extLst>
                <c:ext xmlns:c15="http://schemas.microsoft.com/office/drawing/2012/chart" uri="{CE6537A1-D6FC-4f65-9D91-7224C49458BB}"/>
                <c:ext xmlns:c16="http://schemas.microsoft.com/office/drawing/2014/chart" uri="{C3380CC4-5D6E-409C-BE32-E72D297353CC}">
                  <c16:uniqueId val="{00000014-73C4-43DE-B63E-AD8C7A0B7FA2}"/>
                </c:ext>
              </c:extLst>
            </c:dLbl>
            <c:dLbl>
              <c:idx val="4"/>
              <c:delete val="1"/>
              <c:extLst>
                <c:ext xmlns:c15="http://schemas.microsoft.com/office/drawing/2012/chart" uri="{CE6537A1-D6FC-4f65-9D91-7224C49458BB}"/>
                <c:ext xmlns:c16="http://schemas.microsoft.com/office/drawing/2014/chart" uri="{C3380CC4-5D6E-409C-BE32-E72D297353CC}">
                  <c16:uniqueId val="{00000015-73C4-43DE-B63E-AD8C7A0B7FA2}"/>
                </c:ext>
              </c:extLst>
            </c:dLbl>
            <c:dLbl>
              <c:idx val="5"/>
              <c:layout>
                <c:manualLayout>
                  <c:x val="6.2129288831660155E-2"/>
                  <c:y val="-8.3140857416187111E-2"/>
                </c:manualLayout>
              </c:layout>
              <c:showLegendKey val="0"/>
              <c:showVal val="0"/>
              <c:showCatName val="1"/>
              <c:showSerName val="0"/>
              <c:showPercent val="1"/>
              <c:showBubbleSize val="0"/>
              <c:extLst>
                <c:ext xmlns:c15="http://schemas.microsoft.com/office/drawing/2012/chart" uri="{CE6537A1-D6FC-4f65-9D91-7224C49458BB}">
                  <c15:layout>
                    <c:manualLayout>
                      <c:w val="0.20902081885205739"/>
                      <c:h val="0.1694026769344224"/>
                    </c:manualLayout>
                  </c15:layout>
                </c:ext>
                <c:ext xmlns:c16="http://schemas.microsoft.com/office/drawing/2014/chart" uri="{C3380CC4-5D6E-409C-BE32-E72D297353CC}">
                  <c16:uniqueId val="{0000000C-73C4-43DE-B63E-AD8C7A0B7FA2}"/>
                </c:ext>
              </c:extLst>
            </c:dLbl>
            <c:dLbl>
              <c:idx val="6"/>
              <c:layout>
                <c:manualLayout>
                  <c:x val="0.103273397879207"/>
                  <c:y val="4.61893764434180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73C4-43DE-B63E-AD8C7A0B7FA2}"/>
                </c:ext>
              </c:extLst>
            </c:dLbl>
            <c:dLbl>
              <c:idx val="7"/>
              <c:layout>
                <c:manualLayout>
                  <c:x val="-0.1327800829875519"/>
                  <c:y val="-5.23479599692070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73C4-43DE-B63E-AD8C7A0B7FA2}"/>
                </c:ext>
              </c:extLst>
            </c:dLbl>
            <c:spPr>
              <a:noFill/>
              <a:ln>
                <a:noFill/>
              </a:ln>
              <a:effectLst/>
            </c:spPr>
            <c:txPr>
              <a:bodyPr/>
              <a:lstStyle/>
              <a:p>
                <a:pPr>
                  <a:defRPr sz="12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'Updated Doughnuts'!$G$41:$G$48</c:f>
              <c:strCache>
                <c:ptCount val="8"/>
                <c:pt idx="0">
                  <c:v>Housing</c:v>
                </c:pt>
                <c:pt idx="1">
                  <c:v>Economic Development</c:v>
                </c:pt>
                <c:pt idx="2">
                  <c:v>Infrastructure</c:v>
                </c:pt>
                <c:pt idx="3">
                  <c:v>Property Redevelopment</c:v>
                </c:pt>
                <c:pt idx="4">
                  <c:v>Housing</c:v>
                </c:pt>
                <c:pt idx="5">
                  <c:v>Infrastructure/Grant</c:v>
                </c:pt>
                <c:pt idx="6">
                  <c:v>Mission Related Investments</c:v>
                </c:pt>
                <c:pt idx="7">
                  <c:v>Program Related Investments</c:v>
                </c:pt>
              </c:strCache>
            </c:strRef>
          </c:cat>
          <c:val>
            <c:numRef>
              <c:f>'Updated Doughnuts'!$I$41:$I$48</c:f>
              <c:numCache>
                <c:formatCode>General</c:formatCode>
                <c:ptCount val="8"/>
                <c:pt idx="4">
                  <c:v>0</c:v>
                </c:pt>
                <c:pt idx="5">
                  <c:v>2.2000000000000002</c:v>
                </c:pt>
                <c:pt idx="6">
                  <c:v>0.8</c:v>
                </c:pt>
                <c:pt idx="7">
                  <c:v>3.5</c:v>
                </c:pt>
              </c:numCache>
            </c:numRef>
          </c:val>
          <c:extLst>
            <c:ext xmlns:c16="http://schemas.microsoft.com/office/drawing/2014/chart" uri="{C3380CC4-5D6E-409C-BE32-E72D297353CC}">
              <c16:uniqueId val="{00000016-73C4-43DE-B63E-AD8C7A0B7FA2}"/>
            </c:ext>
          </c:extLst>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Oregon Convention</a:t>
            </a:r>
            <a:r>
              <a:rPr lang="en-US" baseline="0"/>
              <a:t> Center</a:t>
            </a:r>
            <a:endParaRPr lang="en-US"/>
          </a:p>
          <a:p>
            <a:pPr>
              <a:defRPr/>
            </a:pPr>
            <a:r>
              <a:rPr lang="en-US"/>
              <a:t>Five-Year</a:t>
            </a:r>
            <a:r>
              <a:rPr lang="en-US" baseline="0"/>
              <a:t> Expenditures: $31M</a:t>
            </a:r>
            <a:endParaRPr lang="en-US"/>
          </a:p>
        </c:rich>
      </c:tx>
      <c:layout>
        <c:manualLayout>
          <c:xMode val="edge"/>
          <c:yMode val="edge"/>
          <c:x val="0.29353154507138901"/>
          <c:y val="2.46343341031563E-2"/>
        </c:manualLayout>
      </c:layout>
      <c:overlay val="0"/>
    </c:title>
    <c:autoTitleDeleted val="0"/>
    <c:plotArea>
      <c:layout>
        <c:manualLayout>
          <c:layoutTarget val="inner"/>
          <c:xMode val="edge"/>
          <c:yMode val="edge"/>
          <c:x val="0.30283529911458201"/>
          <c:y val="0.20612003176277299"/>
          <c:w val="0.45334262677746201"/>
          <c:h val="0.75696701884550799"/>
        </c:manualLayout>
      </c:layout>
      <c:doughnutChart>
        <c:varyColors val="1"/>
        <c:ser>
          <c:idx val="0"/>
          <c:order val="0"/>
          <c:dPt>
            <c:idx val="0"/>
            <c:bubble3D val="0"/>
            <c:spPr>
              <a:solidFill>
                <a:schemeClr val="accent3">
                  <a:lumMod val="40000"/>
                  <a:lumOff val="60000"/>
                </a:schemeClr>
              </a:solidFill>
            </c:spPr>
            <c:extLst>
              <c:ext xmlns:c16="http://schemas.microsoft.com/office/drawing/2014/chart" uri="{C3380CC4-5D6E-409C-BE32-E72D297353CC}">
                <c16:uniqueId val="{00000001-08CF-4550-9D16-778F4FD13AA7}"/>
              </c:ext>
            </c:extLst>
          </c:dPt>
          <c:dPt>
            <c:idx val="1"/>
            <c:bubble3D val="0"/>
            <c:spPr>
              <a:solidFill>
                <a:schemeClr val="accent3">
                  <a:lumMod val="75000"/>
                </a:schemeClr>
              </a:solidFill>
            </c:spPr>
            <c:extLst>
              <c:ext xmlns:c16="http://schemas.microsoft.com/office/drawing/2014/chart" uri="{C3380CC4-5D6E-409C-BE32-E72D297353CC}">
                <c16:uniqueId val="{00000003-08CF-4550-9D16-778F4FD13AA7}"/>
              </c:ext>
            </c:extLst>
          </c:dPt>
          <c:dPt>
            <c:idx val="3"/>
            <c:bubble3D val="0"/>
            <c:spPr>
              <a:solidFill>
                <a:schemeClr val="tx1">
                  <a:lumMod val="65000"/>
                  <a:lumOff val="35000"/>
                </a:schemeClr>
              </a:solidFill>
            </c:spPr>
            <c:extLst>
              <c:ext xmlns:c16="http://schemas.microsoft.com/office/drawing/2014/chart" uri="{C3380CC4-5D6E-409C-BE32-E72D297353CC}">
                <c16:uniqueId val="{00000005-08CF-4550-9D16-778F4FD13AA7}"/>
              </c:ext>
            </c:extLst>
          </c:dPt>
          <c:dLbls>
            <c:dLbl>
              <c:idx val="0"/>
              <c:layout>
                <c:manualLayout>
                  <c:x val="1.29091747349009E-2"/>
                  <c:y val="-3.38722093918399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CF-4550-9D16-778F4FD13AA7}"/>
                </c:ext>
              </c:extLst>
            </c:dLbl>
            <c:dLbl>
              <c:idx val="1"/>
              <c:layout>
                <c:manualLayout>
                  <c:x val="6.2701705855232798E-2"/>
                  <c:y val="-4.61896189073364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CF-4550-9D16-778F4FD13AA7}"/>
                </c:ext>
              </c:extLst>
            </c:dLbl>
            <c:dLbl>
              <c:idx val="2"/>
              <c:layout>
                <c:manualLayout>
                  <c:x val="-9.2208681383706706E-2"/>
                  <c:y val="8.00611009074212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8CF-4550-9D16-778F4FD13AA7}"/>
                </c:ext>
              </c:extLst>
            </c:dLbl>
            <c:dLbl>
              <c:idx val="3"/>
              <c:layout>
                <c:manualLayout>
                  <c:x val="4.2415859843245703E-2"/>
                  <c:y val="-9.54580446497304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CF-4550-9D16-778F4FD13AA7}"/>
                </c:ext>
              </c:extLst>
            </c:dLbl>
            <c:dLbl>
              <c:idx val="4"/>
              <c:delete val="1"/>
              <c:extLst>
                <c:ext xmlns:c15="http://schemas.microsoft.com/office/drawing/2012/chart" uri="{CE6537A1-D6FC-4f65-9D91-7224C49458BB}"/>
                <c:ext xmlns:c16="http://schemas.microsoft.com/office/drawing/2014/chart" uri="{C3380CC4-5D6E-409C-BE32-E72D297353CC}">
                  <c16:uniqueId val="{00000007-08CF-4550-9D16-778F4FD13AA7}"/>
                </c:ext>
              </c:extLst>
            </c:dLbl>
            <c:dLbl>
              <c:idx val="5"/>
              <c:delete val="1"/>
              <c:extLst>
                <c:ext xmlns:c15="http://schemas.microsoft.com/office/drawing/2012/chart" uri="{CE6537A1-D6FC-4f65-9D91-7224C49458BB}"/>
                <c:ext xmlns:c16="http://schemas.microsoft.com/office/drawing/2014/chart" uri="{C3380CC4-5D6E-409C-BE32-E72D297353CC}">
                  <c16:uniqueId val="{00000008-08CF-4550-9D16-778F4FD13AA7}"/>
                </c:ext>
              </c:extLst>
            </c:dLbl>
            <c:dLbl>
              <c:idx val="6"/>
              <c:delete val="1"/>
              <c:extLst>
                <c:ext xmlns:c15="http://schemas.microsoft.com/office/drawing/2012/chart" uri="{CE6537A1-D6FC-4f65-9D91-7224C49458BB}"/>
                <c:ext xmlns:c16="http://schemas.microsoft.com/office/drawing/2014/chart" uri="{C3380CC4-5D6E-409C-BE32-E72D297353CC}">
                  <c16:uniqueId val="{00000009-08CF-4550-9D16-778F4FD13AA7}"/>
                </c:ext>
              </c:extLst>
            </c:dLbl>
            <c:dLbl>
              <c:idx val="7"/>
              <c:delete val="1"/>
              <c:extLst>
                <c:ext xmlns:c15="http://schemas.microsoft.com/office/drawing/2012/chart" uri="{CE6537A1-D6FC-4f65-9D91-7224C49458BB}"/>
                <c:ext xmlns:c16="http://schemas.microsoft.com/office/drawing/2014/chart" uri="{C3380CC4-5D6E-409C-BE32-E72D297353CC}">
                  <c16:uniqueId val="{0000000A-08CF-4550-9D16-778F4FD13AA7}"/>
                </c:ext>
              </c:extLst>
            </c:dLbl>
            <c:spPr>
              <a:noFill/>
              <a:ln>
                <a:noFill/>
              </a:ln>
              <a:effectLst/>
            </c:spPr>
            <c:txPr>
              <a:bodyPr/>
              <a:lstStyle/>
              <a:p>
                <a:pPr>
                  <a:defRPr sz="11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'Updated Doughnuts'!$G$51:$G$58</c:f>
              <c:strCache>
                <c:ptCount val="8"/>
                <c:pt idx="0">
                  <c:v>Housing</c:v>
                </c:pt>
                <c:pt idx="1">
                  <c:v>Economic Development</c:v>
                </c:pt>
                <c:pt idx="2">
                  <c:v>Infrastructure</c:v>
                </c:pt>
                <c:pt idx="3">
                  <c:v>Property Redevelopment</c:v>
                </c:pt>
                <c:pt idx="4">
                  <c:v>Housing</c:v>
                </c:pt>
                <c:pt idx="5">
                  <c:v>Infrastructure/Grant</c:v>
                </c:pt>
                <c:pt idx="6">
                  <c:v>Mission Related Investments</c:v>
                </c:pt>
                <c:pt idx="7">
                  <c:v>Program Related Investments</c:v>
                </c:pt>
              </c:strCache>
            </c:strRef>
          </c:cat>
          <c:val>
            <c:numRef>
              <c:f>'Updated Doughnuts'!$H$51:$H$58</c:f>
              <c:numCache>
                <c:formatCode>0.0</c:formatCode>
                <c:ptCount val="8"/>
                <c:pt idx="0">
                  <c:v>3</c:v>
                </c:pt>
                <c:pt idx="1">
                  <c:v>0.6</c:v>
                </c:pt>
                <c:pt idx="2">
                  <c:v>2</c:v>
                </c:pt>
                <c:pt idx="3">
                  <c:v>25.2</c:v>
                </c:pt>
              </c:numCache>
            </c:numRef>
          </c:val>
          <c:extLst>
            <c:ext xmlns:c16="http://schemas.microsoft.com/office/drawing/2014/chart" uri="{C3380CC4-5D6E-409C-BE32-E72D297353CC}">
              <c16:uniqueId val="{0000000B-08CF-4550-9D16-778F4FD13AA7}"/>
            </c:ext>
          </c:extLst>
        </c:ser>
        <c:ser>
          <c:idx val="1"/>
          <c:order val="1"/>
          <c:dPt>
            <c:idx val="4"/>
            <c:bubble3D val="0"/>
            <c:spPr>
              <a:noFill/>
            </c:spPr>
            <c:extLst>
              <c:ext xmlns:c16="http://schemas.microsoft.com/office/drawing/2014/chart" uri="{C3380CC4-5D6E-409C-BE32-E72D297353CC}">
                <c16:uniqueId val="{0000000D-08CF-4550-9D16-778F4FD13AA7}"/>
              </c:ext>
            </c:extLst>
          </c:dPt>
          <c:dPt>
            <c:idx val="5"/>
            <c:bubble3D val="0"/>
            <c:spPr>
              <a:solidFill>
                <a:srgbClr val="92D050"/>
              </a:solidFill>
            </c:spPr>
            <c:extLst>
              <c:ext xmlns:c16="http://schemas.microsoft.com/office/drawing/2014/chart" uri="{C3380CC4-5D6E-409C-BE32-E72D297353CC}">
                <c16:uniqueId val="{0000000F-08CF-4550-9D16-778F4FD13AA7}"/>
              </c:ext>
            </c:extLst>
          </c:dPt>
          <c:dPt>
            <c:idx val="6"/>
            <c:bubble3D val="0"/>
            <c:spPr>
              <a:solidFill>
                <a:srgbClr val="FFC000"/>
              </a:solidFill>
            </c:spPr>
            <c:extLst>
              <c:ext xmlns:c16="http://schemas.microsoft.com/office/drawing/2014/chart" uri="{C3380CC4-5D6E-409C-BE32-E72D297353CC}">
                <c16:uniqueId val="{00000011-08CF-4550-9D16-778F4FD13AA7}"/>
              </c:ext>
            </c:extLst>
          </c:dPt>
          <c:dPt>
            <c:idx val="7"/>
            <c:bubble3D val="0"/>
            <c:spPr>
              <a:solidFill>
                <a:srgbClr val="00B0F0"/>
              </a:solidFill>
            </c:spPr>
            <c:extLst>
              <c:ext xmlns:c16="http://schemas.microsoft.com/office/drawing/2014/chart" uri="{C3380CC4-5D6E-409C-BE32-E72D297353CC}">
                <c16:uniqueId val="{00000013-08CF-4550-9D16-778F4FD13AA7}"/>
              </c:ext>
            </c:extLst>
          </c:dPt>
          <c:dLbls>
            <c:dLbl>
              <c:idx val="0"/>
              <c:delete val="1"/>
              <c:extLst>
                <c:ext xmlns:c15="http://schemas.microsoft.com/office/drawing/2012/chart" uri="{CE6537A1-D6FC-4f65-9D91-7224C49458BB}"/>
                <c:ext xmlns:c16="http://schemas.microsoft.com/office/drawing/2014/chart" uri="{C3380CC4-5D6E-409C-BE32-E72D297353CC}">
                  <c16:uniqueId val="{00000014-08CF-4550-9D16-778F4FD13AA7}"/>
                </c:ext>
              </c:extLst>
            </c:dLbl>
            <c:dLbl>
              <c:idx val="1"/>
              <c:delete val="1"/>
              <c:extLst>
                <c:ext xmlns:c15="http://schemas.microsoft.com/office/drawing/2012/chart" uri="{CE6537A1-D6FC-4f65-9D91-7224C49458BB}"/>
                <c:ext xmlns:c16="http://schemas.microsoft.com/office/drawing/2014/chart" uri="{C3380CC4-5D6E-409C-BE32-E72D297353CC}">
                  <c16:uniqueId val="{00000015-08CF-4550-9D16-778F4FD13AA7}"/>
                </c:ext>
              </c:extLst>
            </c:dLbl>
            <c:dLbl>
              <c:idx val="2"/>
              <c:delete val="1"/>
              <c:extLst>
                <c:ext xmlns:c15="http://schemas.microsoft.com/office/drawing/2012/chart" uri="{CE6537A1-D6FC-4f65-9D91-7224C49458BB}"/>
                <c:ext xmlns:c16="http://schemas.microsoft.com/office/drawing/2014/chart" uri="{C3380CC4-5D6E-409C-BE32-E72D297353CC}">
                  <c16:uniqueId val="{00000016-08CF-4550-9D16-778F4FD13AA7}"/>
                </c:ext>
              </c:extLst>
            </c:dLbl>
            <c:dLbl>
              <c:idx val="3"/>
              <c:delete val="1"/>
              <c:extLst>
                <c:ext xmlns:c15="http://schemas.microsoft.com/office/drawing/2012/chart" uri="{CE6537A1-D6FC-4f65-9D91-7224C49458BB}"/>
                <c:ext xmlns:c16="http://schemas.microsoft.com/office/drawing/2014/chart" uri="{C3380CC4-5D6E-409C-BE32-E72D297353CC}">
                  <c16:uniqueId val="{00000017-08CF-4550-9D16-778F4FD13AA7}"/>
                </c:ext>
              </c:extLst>
            </c:dLbl>
            <c:dLbl>
              <c:idx val="4"/>
              <c:delete val="1"/>
              <c:extLst>
                <c:ext xmlns:c15="http://schemas.microsoft.com/office/drawing/2012/chart" uri="{CE6537A1-D6FC-4f65-9D91-7224C49458BB}"/>
                <c:ext xmlns:c16="http://schemas.microsoft.com/office/drawing/2014/chart" uri="{C3380CC4-5D6E-409C-BE32-E72D297353CC}">
                  <c16:uniqueId val="{0000000D-08CF-4550-9D16-778F4FD13AA7}"/>
                </c:ext>
              </c:extLst>
            </c:dLbl>
            <c:dLbl>
              <c:idx val="5"/>
              <c:layout>
                <c:manualLayout>
                  <c:x val="0.103273252669143"/>
                  <c:y val="-5.8506785958914502E-2"/>
                </c:manualLayout>
              </c:layout>
              <c:tx>
                <c:rich>
                  <a:bodyPr/>
                  <a:lstStyle/>
                  <a:p>
                    <a:r>
                      <a:rPr lang="en-US"/>
                      <a:t>Infrastructure/Grant
15%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8CF-4550-9D16-778F4FD13AA7}"/>
                </c:ext>
              </c:extLst>
            </c:dLbl>
            <c:dLbl>
              <c:idx val="6"/>
              <c:layout>
                <c:manualLayout>
                  <c:x val="0.158977134268039"/>
                  <c:y val="1.2576309582255699E-2"/>
                </c:manualLayout>
              </c:layout>
              <c:tx>
                <c:rich>
                  <a:bodyPr/>
                  <a:lstStyle/>
                  <a:p>
                    <a:r>
                      <a:rPr lang="en-US"/>
                      <a:t>Mission Related Investments
48%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8CF-4550-9D16-778F4FD13AA7}"/>
                </c:ext>
              </c:extLst>
            </c:dLbl>
            <c:dLbl>
              <c:idx val="7"/>
              <c:layout>
                <c:manualLayout>
                  <c:x val="-0.10696173351775"/>
                  <c:y val="-5.2347959969207103E-2"/>
                </c:manualLayout>
              </c:layout>
              <c:tx>
                <c:rich>
                  <a:bodyPr/>
                  <a:lstStyle/>
                  <a:p>
                    <a:r>
                      <a:rPr lang="en-US"/>
                      <a:t>Program Related Investments
37%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08CF-4550-9D16-778F4FD13AA7}"/>
                </c:ext>
              </c:extLst>
            </c:dLbl>
            <c:spPr>
              <a:noFill/>
              <a:ln>
                <a:noFill/>
              </a:ln>
              <a:effectLst/>
            </c:spPr>
            <c:txPr>
              <a:bodyPr/>
              <a:lstStyle/>
              <a:p>
                <a:pPr>
                  <a:defRPr sz="11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'Updated Doughnuts'!$G$51:$G$58</c:f>
              <c:strCache>
                <c:ptCount val="8"/>
                <c:pt idx="0">
                  <c:v>Housing</c:v>
                </c:pt>
                <c:pt idx="1">
                  <c:v>Economic Development</c:v>
                </c:pt>
                <c:pt idx="2">
                  <c:v>Infrastructure</c:v>
                </c:pt>
                <c:pt idx="3">
                  <c:v>Property Redevelopment</c:v>
                </c:pt>
                <c:pt idx="4">
                  <c:v>Housing</c:v>
                </c:pt>
                <c:pt idx="5">
                  <c:v>Infrastructure/Grant</c:v>
                </c:pt>
                <c:pt idx="6">
                  <c:v>Mission Related Investments</c:v>
                </c:pt>
                <c:pt idx="7">
                  <c:v>Program Related Investments</c:v>
                </c:pt>
              </c:strCache>
            </c:strRef>
          </c:cat>
          <c:val>
            <c:numRef>
              <c:f>'Updated Doughnuts'!$I$51:$I$58</c:f>
              <c:numCache>
                <c:formatCode>General</c:formatCode>
                <c:ptCount val="8"/>
                <c:pt idx="4">
                  <c:v>3</c:v>
                </c:pt>
                <c:pt idx="5">
                  <c:v>2</c:v>
                </c:pt>
                <c:pt idx="6">
                  <c:v>6.3</c:v>
                </c:pt>
                <c:pt idx="7">
                  <c:v>4.9000000000000004</c:v>
                </c:pt>
              </c:numCache>
            </c:numRef>
          </c:val>
          <c:extLst>
            <c:ext xmlns:c16="http://schemas.microsoft.com/office/drawing/2014/chart" uri="{C3380CC4-5D6E-409C-BE32-E72D297353CC}">
              <c16:uniqueId val="{00000018-08CF-4550-9D16-778F4FD13AA7}"/>
            </c:ext>
          </c:extLst>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DEABE4-8143-4C14-8F26-D00B170D4FE6}" type="datetimeFigureOut">
              <a:rPr lang="en-US" smtClean="0"/>
              <a:t>06/19/2019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0515D9-9B54-4161-B4F6-0D6EABA9FE50}" type="slidenum">
              <a:rPr lang="en-US" smtClean="0"/>
              <a:t>‹#›</a:t>
            </a:fld>
            <a:endParaRPr lang="en-US"/>
          </a:p>
        </p:txBody>
      </p:sp>
    </p:spTree>
    <p:extLst>
      <p:ext uri="{BB962C8B-B14F-4D97-AF65-F5344CB8AC3E}">
        <p14:creationId xmlns:p14="http://schemas.microsoft.com/office/powerpoint/2010/main" val="25831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 Choose one of 3</a:t>
            </a:r>
            <a:r>
              <a:rPr lang="en-US" b="1" baseline="0" dirty="0"/>
              <a:t> colors and delete the others.</a:t>
            </a:r>
          </a:p>
          <a:p>
            <a:endParaRPr lang="en-US" b="1" baseline="0" dirty="0"/>
          </a:p>
          <a:p>
            <a:r>
              <a:rPr lang="en-US" b="1" baseline="0" dirty="0"/>
              <a:t>Go to Insert &gt; Header &amp; Footer and edit the footer text with your presentation title and meeting date, then click Apply to All.</a:t>
            </a:r>
            <a:endParaRPr lang="en-US" b="1" dirty="0"/>
          </a:p>
          <a:p>
            <a:endParaRPr lang="en-US" dirty="0"/>
          </a:p>
        </p:txBody>
      </p:sp>
      <p:sp>
        <p:nvSpPr>
          <p:cNvPr id="4" name="Slide Number Placeholder 3"/>
          <p:cNvSpPr>
            <a:spLocks noGrp="1"/>
          </p:cNvSpPr>
          <p:nvPr>
            <p:ph type="sldNum" sz="quarter" idx="10"/>
          </p:nvPr>
        </p:nvSpPr>
        <p:spPr/>
        <p:txBody>
          <a:bodyPr/>
          <a:lstStyle/>
          <a:p>
            <a:pPr defTabSz="931774">
              <a:defRPr/>
            </a:pPr>
            <a:fld id="{DD0515D9-9B54-4161-B4F6-0D6EABA9FE50}"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195454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0" i="0" u="none" strike="noStrike" kern="1200" dirty="0">
              <a:solidFill>
                <a:schemeClr val="tx1"/>
              </a:solidFill>
            </a:endParaRPr>
          </a:p>
          <a:p>
            <a:pPr marL="390420" indent="-390420">
              <a:spcBef>
                <a:spcPts val="820"/>
              </a:spcBef>
              <a:spcAft>
                <a:spcPts val="820"/>
              </a:spcAft>
              <a:buFont typeface="Arial" panose="020B0604020202020204" pitchFamily="34" charset="0"/>
              <a:buChar char="•"/>
            </a:pPr>
            <a:r>
              <a:rPr lang="en-US" dirty="0">
                <a:solidFill>
                  <a:schemeClr val="tx1">
                    <a:lumMod val="75000"/>
                    <a:lumOff val="25000"/>
                  </a:schemeClr>
                </a:solidFill>
              </a:rPr>
              <a:t>Support Convention Center Hotel construction </a:t>
            </a:r>
          </a:p>
          <a:p>
            <a:pPr rtl="0" eaLnBrk="1" fontAlgn="b" latinLnBrk="0" hangingPunct="1"/>
            <a:endParaRPr lang="en-US" sz="16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4F812-691B-43C4-82F7-D19F094ADD51}"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0" i="0" u="none" strike="noStrike" kern="1200" dirty="0">
              <a:solidFill>
                <a:schemeClr val="tx1"/>
              </a:solidFill>
            </a:endParaRPr>
          </a:p>
          <a:p>
            <a:pPr marL="390420" indent="-390420">
              <a:spcBef>
                <a:spcPts val="820"/>
              </a:spcBef>
              <a:spcAft>
                <a:spcPts val="820"/>
              </a:spcAft>
              <a:buFont typeface="Arial" panose="020B0604020202020204" pitchFamily="34" charset="0"/>
              <a:buChar char="•"/>
            </a:pPr>
            <a:r>
              <a:rPr lang="en-US" dirty="0">
                <a:solidFill>
                  <a:schemeClr val="tx1">
                    <a:lumMod val="75000"/>
                    <a:lumOff val="25000"/>
                  </a:schemeClr>
                </a:solidFill>
              </a:rPr>
              <a:t>Support Convention Center Hotel construction </a:t>
            </a:r>
          </a:p>
          <a:p>
            <a:pPr marL="390420" indent="-390420">
              <a:spcBef>
                <a:spcPts val="820"/>
              </a:spcBef>
              <a:spcAft>
                <a:spcPts val="820"/>
              </a:spcAft>
              <a:buFont typeface="Arial" panose="020B0604020202020204" pitchFamily="34" charset="0"/>
              <a:buChar char="•"/>
            </a:pPr>
            <a:r>
              <a:rPr lang="en-US" sz="1600" b="1" dirty="0">
                <a:solidFill>
                  <a:schemeClr val="tx1">
                    <a:lumMod val="75000"/>
                    <a:lumOff val="25000"/>
                  </a:schemeClr>
                </a:solidFill>
              </a:rPr>
              <a:t>City process led by OMF</a:t>
            </a:r>
          </a:p>
          <a:p>
            <a:pPr marL="847620" lvl="1" indent="-390420">
              <a:spcBef>
                <a:spcPts val="820"/>
              </a:spcBef>
              <a:spcAft>
                <a:spcPts val="820"/>
              </a:spcAft>
              <a:buFont typeface="Arial" panose="020B0604020202020204" pitchFamily="34" charset="0"/>
              <a:buChar char="•"/>
            </a:pPr>
            <a:r>
              <a:rPr lang="en-US" sz="1200" b="0" i="0" u="none" strike="noStrike" kern="1200" baseline="0" dirty="0">
                <a:solidFill>
                  <a:schemeClr val="tx1"/>
                </a:solidFill>
                <a:latin typeface="+mn-lt"/>
                <a:ea typeface="+mn-ea"/>
                <a:cs typeface="+mn-cs"/>
              </a:rPr>
              <a:t>Provide downtown office space needed for forecasted 5-year growth of 220 City employees</a:t>
            </a:r>
          </a:p>
          <a:p>
            <a:pPr marL="847620" lvl="1" indent="-390420">
              <a:spcBef>
                <a:spcPts val="820"/>
              </a:spcBef>
              <a:spcAft>
                <a:spcPts val="820"/>
              </a:spcAft>
              <a:buFont typeface="Arial" panose="020B0604020202020204" pitchFamily="34" charset="0"/>
              <a:buChar char="•"/>
            </a:pPr>
            <a:r>
              <a:rPr lang="en-US" sz="1200" b="0" i="0" u="none" strike="noStrike" kern="1200" baseline="0" dirty="0">
                <a:solidFill>
                  <a:schemeClr val="tx1"/>
                </a:solidFill>
                <a:latin typeface="+mn-lt"/>
                <a:ea typeface="+mn-ea"/>
                <a:cs typeface="+mn-cs"/>
              </a:rPr>
              <a:t>Optimize Portland Building usage</a:t>
            </a:r>
          </a:p>
          <a:p>
            <a:pPr marL="847620" lvl="1" indent="-390420">
              <a:spcBef>
                <a:spcPts val="820"/>
              </a:spcBef>
              <a:spcAft>
                <a:spcPts val="820"/>
              </a:spcAft>
              <a:buFont typeface="Arial" panose="020B0604020202020204" pitchFamily="34" charset="0"/>
              <a:buChar char="•"/>
            </a:pPr>
            <a:r>
              <a:rPr lang="en-US" sz="1200" b="0" i="0" u="none" strike="noStrike" kern="1200" baseline="0" dirty="0">
                <a:solidFill>
                  <a:schemeClr val="tx1"/>
                </a:solidFill>
                <a:latin typeface="+mn-lt"/>
                <a:ea typeface="+mn-ea"/>
                <a:cs typeface="+mn-cs"/>
              </a:rPr>
              <a:t>Avoid fluctuations in market rates for future leased space</a:t>
            </a:r>
          </a:p>
          <a:p>
            <a:pPr marL="847620" lvl="1" indent="-390420">
              <a:spcBef>
                <a:spcPts val="820"/>
              </a:spcBef>
              <a:spcAft>
                <a:spcPts val="820"/>
              </a:spcAft>
              <a:buFont typeface="Arial" panose="020B0604020202020204" pitchFamily="34" charset="0"/>
              <a:buChar char="•"/>
            </a:pPr>
            <a:r>
              <a:rPr lang="en-US" sz="1200" b="0" i="0" u="none" strike="noStrike" kern="1200" baseline="0" dirty="0">
                <a:solidFill>
                  <a:schemeClr val="tx1"/>
                </a:solidFill>
                <a:latin typeface="+mn-lt"/>
                <a:ea typeface="+mn-ea"/>
                <a:cs typeface="+mn-cs"/>
              </a:rPr>
              <a:t>Savings through reduction of move costs over time through flexibility between bureau spaces</a:t>
            </a:r>
          </a:p>
          <a:p>
            <a:pPr marL="847620" lvl="1" indent="-390420">
              <a:spcBef>
                <a:spcPts val="820"/>
              </a:spcBef>
              <a:spcAft>
                <a:spcPts val="820"/>
              </a:spcAft>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847620" lvl="1" indent="-390420">
              <a:spcBef>
                <a:spcPts val="820"/>
              </a:spcBef>
              <a:spcAft>
                <a:spcPts val="820"/>
              </a:spcAft>
              <a:buFont typeface="Arial" panose="020B0604020202020204" pitchFamily="34" charset="0"/>
              <a:buChar char="•"/>
            </a:pPr>
            <a:endParaRPr lang="en-US" sz="16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4F812-691B-43C4-82F7-D19F094ADD51}"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02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Prosper Portland staff has an active presence in Lloyd including relationship management with the business and growing residential communities and serving on organizational boards. </a:t>
            </a:r>
          </a:p>
          <a:p>
            <a:pPr marL="628650" lvl="1" indent="-171450">
              <a:buFontTx/>
              <a:buChar char="-"/>
            </a:pPr>
            <a:r>
              <a:rPr lang="en-US" dirty="0"/>
              <a:t>Keeps them informed of public investment activities via regular board engagement and through the budget outreach process</a:t>
            </a:r>
          </a:p>
          <a:p>
            <a:pPr marL="628650" lvl="1" indent="-171450">
              <a:buFontTx/>
              <a:buChar char="-"/>
            </a:pPr>
            <a:r>
              <a:rPr lang="en-US" dirty="0"/>
              <a:t>Feedback guides investment and program opportunities ranging from grants and development opportunities</a:t>
            </a:r>
          </a:p>
          <a:p>
            <a:pPr marL="457200" lvl="1" indent="0">
              <a:buFontTx/>
              <a:buNone/>
            </a:pPr>
            <a:endParaRPr lang="en-US" dirty="0"/>
          </a:p>
          <a:p>
            <a:pPr marL="171450" lvl="0" indent="-171450">
              <a:buFontTx/>
              <a:buChar char="-"/>
            </a:pPr>
            <a:r>
              <a:rPr lang="en-US" dirty="0"/>
              <a:t>Area’s stakeholders have been involved since the initial design and development of the parking garage as part of bringing the Convention Center Hotel to the area. This effort builds on the plan to construct the tower. </a:t>
            </a:r>
          </a:p>
          <a:p>
            <a:pPr marL="0" lvl="0" indent="0">
              <a:buFontTx/>
              <a:buNone/>
            </a:pPr>
            <a:endParaRPr lang="en-US" dirty="0"/>
          </a:p>
          <a:p>
            <a:pPr marL="171450" lvl="0" indent="-171450">
              <a:buFontTx/>
              <a:buChar char="-"/>
            </a:pPr>
            <a:r>
              <a:rPr lang="en-US" dirty="0"/>
              <a:t>Organizations provided guidance including: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Prosper staff worked with Go Lloyd on a parking strategy that will reduce the number of stalls to be delivered with the building and leverage the existing parking and transit infrastructure investments.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Use this an opportunity to push the architectural bounds of Lloyd’s design guidelines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Preference for Prosper to seek a private tenant to grow jobs in the area, but are supportive of a public tenant use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Building should help reflect principles of being an </a:t>
            </a:r>
            <a:r>
              <a:rPr lang="en-US" dirty="0" err="1"/>
              <a:t>Ecodistrict</a:t>
            </a:r>
            <a:r>
              <a:rPr lang="en-US" dirty="0"/>
              <a:t>.</a:t>
            </a:r>
          </a:p>
          <a:p>
            <a:pPr marL="171450" lvl="0" indent="-171450">
              <a:buFontTx/>
              <a:buChar char="-"/>
            </a:pPr>
            <a:endParaRPr lang="en-US" dirty="0"/>
          </a:p>
          <a:p>
            <a:pPr marL="171450" lvl="0" indent="-171450">
              <a:buFontTx/>
              <a:buChar char="-"/>
            </a:pPr>
            <a:r>
              <a:rPr lang="en-US" dirty="0"/>
              <a:t>With that, we have received positive feedback on this plan.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515D9-9B54-4161-B4F6-0D6EABA9FE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9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14</a:t>
            </a:fld>
            <a:endParaRPr lang="en-US"/>
          </a:p>
        </p:txBody>
      </p:sp>
    </p:spTree>
    <p:extLst>
      <p:ext uri="{BB962C8B-B14F-4D97-AF65-F5344CB8AC3E}">
        <p14:creationId xmlns:p14="http://schemas.microsoft.com/office/powerpoint/2010/main" val="9000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15</a:t>
            </a:fld>
            <a:endParaRPr lang="en-US"/>
          </a:p>
        </p:txBody>
      </p:sp>
    </p:spTree>
    <p:extLst>
      <p:ext uri="{BB962C8B-B14F-4D97-AF65-F5344CB8AC3E}">
        <p14:creationId xmlns:p14="http://schemas.microsoft.com/office/powerpoint/2010/main" val="137641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16</a:t>
            </a:fld>
            <a:endParaRPr lang="en-US"/>
          </a:p>
        </p:txBody>
      </p:sp>
    </p:spTree>
    <p:extLst>
      <p:ext uri="{BB962C8B-B14F-4D97-AF65-F5344CB8AC3E}">
        <p14:creationId xmlns:p14="http://schemas.microsoft.com/office/powerpoint/2010/main" val="151368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Portland City Council (the “Council”) adopted the South Park Blocks Urban Renewal Plan (as amended, the “Plan”) on July 24, 1985, by Ordinance No. 157635, which Plan had previously been approved and adopted by the Portland Development Commission on July 9, 1985 via Resolution No. 3362, to provide tax increment funding and urban renewal authority to eliminate blight and foster the development and redevelopment in order to protect the public health, safety, and welfare of the City of Portland;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“primary goal” of the Plan is “to improve the condition and appearance of the Area, eliminate blight and blighting influences, to increase and improve housing, expand public facilities and upgrade the South Park Blocks;” the Plan’s general goals for public improvements to support housing, cultural and park areas is to “provide improvements necessary to promote downtown as the entertainment and cultural center of the metropolitan area, …[and to] establish the South Park Blocks as an art and cultural center in the City and region;” and the Plan’s general goal for historic preservation is to “Identify, preserve, protect and dramatize historical structures and locations within downtown, and to promote the conservation of designated City landmarks”;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Like the previous OCC scenario, ORS 457.085 (2)(j) requires that an urban renewal plan contains a project that includes a public building to also contain an explanation of how that public building will serve or benefit the urban renewal area;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Section 900(C) of the Plan, revised on April 11, 2012 via Amendment No. 11 pursuant to PDC Board Resolution No</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6933 provides that amendments that “identify a project that includes a public building” are to be considered “Council-Approved Amendments” that require approval by both the Prosper Portland Commission by resolution and by the City Council by resolution, but do not require any of the procedural or notice requirements found in ORS Chapter 457, including but not limited to the procedures set forth in ORS 457.085(4) and (5), and that “to the extent that a Council-approved amendment involves a public building, such amendment shall explain how the building serves or benefits the urban renewal area”;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Plan reached its last date to issue bonded indebtedness on July 23, 2008, yet land area within the Plan can still be characterized as blighted and requires tax increment resources for investment beyond the current time constraints and availability of the existing Plan;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Multnomah County Central Public Library (“Central Library”) and the Arlene Schnitzer Concert Hall are both located in the South Park Blocks URA and in need of capital improvements in order to continue to provide safe, attractive amenities to city residents and visitors.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With Council’s authorization, Prosper Portland will direct approximately $3M of tax increment resources to support these improvements. The agency will enter into intergovernmental agreements with these public entities to ensure adherence to investment guidelines including approved costs, construction and workforce polies, and timelines.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2</a:t>
            </a:fld>
            <a:endParaRPr lang="en-US"/>
          </a:p>
        </p:txBody>
      </p:sp>
    </p:spTree>
    <p:extLst>
      <p:ext uri="{BB962C8B-B14F-4D97-AF65-F5344CB8AC3E}">
        <p14:creationId xmlns:p14="http://schemas.microsoft.com/office/powerpoint/2010/main" val="173559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opportunity to be a supportive fiscal partner and invest in two significant cultural assets in our downtown—the Central Library and Arlene Schnitzer Concert Hall—both which have been serving the community since the early 1900s.</a:t>
            </a:r>
          </a:p>
          <a:p>
            <a:endParaRPr lang="en-US" dirty="0"/>
          </a:p>
          <a:p>
            <a:endParaRPr lang="en-US" dirty="0"/>
          </a:p>
          <a:p>
            <a:pPr marL="171450" indent="-171450">
              <a:buFont typeface="Arial" panose="020B0604020202020204" pitchFamily="34" charset="0"/>
              <a:buChar char="•"/>
            </a:pPr>
            <a:r>
              <a:rPr lang="en-US" sz="1200" kern="1200" dirty="0">
                <a:solidFill>
                  <a:schemeClr val="tx1"/>
                </a:solidFill>
                <a:latin typeface="+mn-lt"/>
                <a:ea typeface="+mn-ea"/>
                <a:cs typeface="+mn-cs"/>
              </a:rPr>
              <a:t>Central Library </a:t>
            </a:r>
          </a:p>
          <a:p>
            <a:pPr marL="628650" lvl="1" indent="-171450">
              <a:buFont typeface="Arial" panose="020B0604020202020204" pitchFamily="34" charset="0"/>
              <a:buChar char="•"/>
            </a:pPr>
            <a:r>
              <a:rPr lang="en-US" sz="1200" kern="1200" dirty="0">
                <a:solidFill>
                  <a:schemeClr val="tx1"/>
                </a:solidFill>
                <a:latin typeface="+mn-lt"/>
                <a:ea typeface="+mn-ea"/>
                <a:cs typeface="+mn-cs"/>
              </a:rPr>
              <a:t>Opened its doors in 1913, and has since been providing a historic public space for all to gather, learn, create, and access the community’s collective knowledge and resources.  </a:t>
            </a:r>
          </a:p>
          <a:p>
            <a:pPr marL="628650" lvl="1" indent="-171450">
              <a:buFont typeface="Arial" panose="020B0604020202020204" pitchFamily="34" charset="0"/>
              <a:buChar char="•"/>
            </a:pPr>
            <a:r>
              <a:rPr lang="en-US" sz="1200" kern="1200" dirty="0">
                <a:solidFill>
                  <a:schemeClr val="tx1"/>
                </a:solidFill>
                <a:latin typeface="+mn-lt"/>
                <a:ea typeface="+mn-ea"/>
                <a:cs typeface="+mn-cs"/>
              </a:rPr>
              <a:t>Receives approximately 665,000 visits per year for a variety of purposes including access to books and periodicals, job search assistance, and public gathering space.  </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 building was renovated in 1997 and Multnomah County staff has more recently identified a series of infrastructure improvements necessary to continue to provide quality services and experience for the community.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Improvements–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library uses a lot of power—particularly for its heating and air, lighting, and office equipment used by both staff and daily patrons. And it only has one electrical transformer to service all of that demand, and that transformer is failing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Prosper Portland’s fiscal partnership will enable the library to replace the current transformer with two new ones and add a new heating ventilating air conditioning unit that will balance the load on the transformers and improve the building’s efficiency.</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The library will also increase the safety of the emergency exit path leading from the US Bank Room which hosts daily public and library meetings as well as library programs—with sometimes over 100 people at a time</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To do this, it will install a more accessible landing and path from the exit as well as address longstanding landscaping issues to remedy some visual barrier challenges and water consumption issues.</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Central Library staff, is currently refining the scopes and collecting bids for the projects. It’s currently estimated to be about $1.5M.</a:t>
            </a:r>
          </a:p>
          <a:p>
            <a:pPr marL="628650" lvl="1"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Arlene Schnitzer Concert Hall </a:t>
            </a:r>
          </a:p>
          <a:p>
            <a:pPr marL="628650" lvl="1" indent="-171450">
              <a:buFont typeface="Arial" panose="020B0604020202020204" pitchFamily="34" charset="0"/>
              <a:buChar char="•"/>
            </a:pPr>
            <a:r>
              <a:rPr lang="en-US" sz="1200" kern="1200" dirty="0">
                <a:solidFill>
                  <a:schemeClr val="tx1"/>
                </a:solidFill>
                <a:latin typeface="+mn-lt"/>
                <a:ea typeface="+mn-ea"/>
                <a:cs typeface="+mn-cs"/>
              </a:rPr>
              <a:t>A hallmark of Portland’s performing arts venues. It has served the Portland community since 1928.  </a:t>
            </a:r>
          </a:p>
          <a:p>
            <a:pPr marL="628650" lvl="1" indent="-171450">
              <a:buFont typeface="Arial" panose="020B0604020202020204" pitchFamily="34" charset="0"/>
              <a:buChar char="•"/>
            </a:pPr>
            <a:r>
              <a:rPr lang="en-US" sz="1200" kern="1200" dirty="0">
                <a:solidFill>
                  <a:schemeClr val="tx1"/>
                </a:solidFill>
                <a:latin typeface="+mn-lt"/>
                <a:ea typeface="+mn-ea"/>
                <a:cs typeface="+mn-cs"/>
              </a:rPr>
              <a:t>It originally opened as the Portland Publix Theater and then operated as the Paramount Theater.  In 1972, the Portland City Council voted to give exterior of the Arlene Schnitzer Concert Hall Landmark Status; the building was subsequently placed on the National Register of Historic Places in 1976.  </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 Schnitzer concert hall marquees require critical seismic, electrical, and cosmetic upgrades, including replacing rusting sheet metal; upgrading electrical wiring; updating structural elements to meet current seismic code; restoring the sign cabinet to its original appearance; and replacing the letter boards with electronic LED graphical displays. The estimated project cost for these improvements is $1,800,000 and work is expected to be completed by late 2020.  </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 City partners with Metro to program, operate and maintain the Portland 5 venues. Metro staff, which is currently working through the permitting process for marquee upgrades, has committed to meeting the terms of the South Park Block Urban Renewal Area funds including the using the money in a way that is consistent with tax increment fund requirements and spending timelines.  </a:t>
            </a:r>
          </a:p>
          <a:p>
            <a:endParaRPr lang="en-US" dirty="0"/>
          </a:p>
        </p:txBody>
      </p:sp>
      <p:sp>
        <p:nvSpPr>
          <p:cNvPr id="4" name="Slide Number Placeholder 3"/>
          <p:cNvSpPr>
            <a:spLocks noGrp="1"/>
          </p:cNvSpPr>
          <p:nvPr>
            <p:ph type="sldNum" sz="quarter" idx="10"/>
          </p:nvPr>
        </p:nvSpPr>
        <p:spPr/>
        <p:txBody>
          <a:bodyPr/>
          <a:lstStyle/>
          <a:p>
            <a:fld id="{DD0515D9-9B54-4161-B4F6-0D6EABA9FE50}" type="slidenum">
              <a:rPr lang="en-US" smtClean="0"/>
              <a:t>3</a:t>
            </a:fld>
            <a:endParaRPr lang="en-US"/>
          </a:p>
        </p:txBody>
      </p:sp>
    </p:spTree>
    <p:extLst>
      <p:ext uri="{BB962C8B-B14F-4D97-AF65-F5344CB8AC3E}">
        <p14:creationId xmlns:p14="http://schemas.microsoft.com/office/powerpoint/2010/main" val="348594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City issued bonds on April 25, 2019 to refund the 2020-2024 maturities of the South Park Blocks Urban Renewal and Redevelopment Bonds, 2008 Series B (“2008B Bonds”) and to </a:t>
            </a:r>
            <a:r>
              <a:rPr lang="en-US" sz="1200" kern="1200" dirty="0" err="1">
                <a:solidFill>
                  <a:schemeClr val="tx1"/>
                </a:solidFill>
                <a:effectLst/>
                <a:latin typeface="+mn-lt"/>
                <a:ea typeface="+mn-ea"/>
                <a:cs typeface="+mn-cs"/>
              </a:rPr>
              <a:t>defease</a:t>
            </a:r>
            <a:r>
              <a:rPr lang="en-US" sz="1200" kern="1200" dirty="0">
                <a:solidFill>
                  <a:schemeClr val="tx1"/>
                </a:solidFill>
                <a:effectLst/>
                <a:latin typeface="+mn-lt"/>
                <a:ea typeface="+mn-ea"/>
                <a:cs typeface="+mn-cs"/>
              </a:rPr>
              <a:t> the 2019 maturity.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refunding bonds were authorized by Ordinance 189428 passed by the City Council on March 20, 2019.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refunding achieved Net Present Value Savings of almost $2 million.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security for the 2008B Refunded Bonds included a debt service reserve of $3,341,047. The 2019 Refunding Bond eliminated the City’s debt service reserve requirement. Accordingly, $1,341,047 was contributed to the refunding, leaving $2 million of remaining reserves to be available for projects within the South Park Blocks URA.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remaining $2 million 2008B reserve funds have been set aside for Prosper Portland to provide a grant to Multnomah County for capital improvements to the Multnomah County Central Library.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requested by the City’s bond counsel, and to fulfill federal Internal Revenue Code requirements, Prosper Portland staff have committed to having a binding commitment (through an executed intergovernmental agreement (“IGA”)), to spend 5% of the reserve funds within 6 months and to spend at least 85% within three years.</a:t>
            </a:r>
          </a:p>
          <a:p>
            <a:endParaRPr lang="en-US" dirty="0"/>
          </a:p>
        </p:txBody>
      </p:sp>
      <p:sp>
        <p:nvSpPr>
          <p:cNvPr id="4" name="Slide Number Placeholder 3"/>
          <p:cNvSpPr>
            <a:spLocks noGrp="1"/>
          </p:cNvSpPr>
          <p:nvPr>
            <p:ph type="sldNum" sz="quarter" idx="5"/>
          </p:nvPr>
        </p:nvSpPr>
        <p:spPr/>
        <p:txBody>
          <a:bodyPr/>
          <a:lstStyle/>
          <a:p>
            <a:fld id="{DD0515D9-9B54-4161-B4F6-0D6EABA9FE50}" type="slidenum">
              <a:rPr lang="en-US" smtClean="0"/>
              <a:t>4</a:t>
            </a:fld>
            <a:endParaRPr lang="en-US"/>
          </a:p>
        </p:txBody>
      </p:sp>
    </p:spTree>
    <p:extLst>
      <p:ext uri="{BB962C8B-B14F-4D97-AF65-F5344CB8AC3E}">
        <p14:creationId xmlns:p14="http://schemas.microsoft.com/office/powerpoint/2010/main" val="353477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4F812-691B-43C4-82F7-D19F094ADD51}"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25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Prosper Portland staff met with the </a:t>
            </a:r>
            <a:r>
              <a:rPr lang="en-US" sz="1200" kern="1200" dirty="0">
                <a:solidFill>
                  <a:schemeClr val="tx1"/>
                </a:solidFill>
                <a:effectLst/>
                <a:latin typeface="+mn-lt"/>
                <a:ea typeface="+mn-ea"/>
                <a:cs typeface="+mn-cs"/>
              </a:rPr>
              <a:t>Downtown Portland Neighborhood Association Land Use and Transportation Committee and the Portland Business Alliance Central City Standing Committee to share the details of these two projects opportunities. </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Both groups were very supportive of both projects and our agency’s investment in them – in particular as they improve the overall performance of the buildings including the aesthetics and safety.</a:t>
            </a:r>
          </a:p>
          <a:p>
            <a:pPr marL="171450" lvl="0" indent="-171450">
              <a:buFontTx/>
              <a:buChar char="-"/>
            </a:pPr>
            <a:endParaRPr lang="en-US" sz="1200" kern="1200" dirty="0">
              <a:solidFill>
                <a:schemeClr val="tx1"/>
              </a:solidFill>
              <a:effectLst/>
              <a:latin typeface="+mn-lt"/>
              <a:ea typeface="+mn-ea"/>
              <a:cs typeface="+mn-cs"/>
            </a:endParaRPr>
          </a:p>
          <a:p>
            <a:pPr marL="171450" lvl="0" indent="-171450">
              <a:buFontTx/>
              <a:buChar char="-"/>
            </a:pPr>
            <a:r>
              <a:rPr lang="en-US" sz="1200" kern="1200" dirty="0">
                <a:solidFill>
                  <a:schemeClr val="tx1"/>
                </a:solidFill>
                <a:effectLst/>
                <a:latin typeface="+mn-lt"/>
                <a:ea typeface="+mn-ea"/>
                <a:cs typeface="+mn-cs"/>
              </a:rPr>
              <a:t>Prosper staff will continue to keep them apprised as the projects progress.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0515D9-9B54-4161-B4F6-0D6EABA9FE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92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 Choose one of 3</a:t>
            </a:r>
            <a:r>
              <a:rPr lang="en-US" b="1" baseline="0" dirty="0"/>
              <a:t> colors and delete the others.</a:t>
            </a:r>
          </a:p>
          <a:p>
            <a:endParaRPr lang="en-US" b="1" baseline="0" dirty="0"/>
          </a:p>
          <a:p>
            <a:r>
              <a:rPr lang="en-US" b="1" baseline="0" dirty="0"/>
              <a:t>Go to Insert &gt; Header &amp; Footer and edit the footer text with your presentation title and meeting date, then click Apply to All.</a:t>
            </a:r>
            <a:endParaRPr lang="en-US" b="1" dirty="0"/>
          </a:p>
          <a:p>
            <a:endParaRPr lang="en-US" dirty="0"/>
          </a:p>
        </p:txBody>
      </p:sp>
      <p:sp>
        <p:nvSpPr>
          <p:cNvPr id="4" name="Slide Number Placeholder 3"/>
          <p:cNvSpPr>
            <a:spLocks noGrp="1"/>
          </p:cNvSpPr>
          <p:nvPr>
            <p:ph type="sldNum" sz="quarter" idx="10"/>
          </p:nvPr>
        </p:nvSpPr>
        <p:spPr/>
        <p:txBody>
          <a:bodyPr/>
          <a:lstStyle/>
          <a:p>
            <a:pPr defTabSz="931774">
              <a:defRPr/>
            </a:pPr>
            <a:fld id="{DD0515D9-9B54-4161-B4F6-0D6EABA9FE50}"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206570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Prosper Portland, the assumed business name of the Portland Development Commission is the designated urban renewal authority of the City of Portland under ORS Chapter 457. In this role, Prosper Portland delivers economic and urban development programs to build an equitable economy for Portland.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Prosper Portland is governed by a volunteer Board of Commissioners who are approved by City Council and report directly to Portland’s Mayor. The Board is authorized by the City Charter to administer the business activities of the agency.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Oregon Convention Center (“OCC”) is one of 11 tax increment financing districts. It is guided by an Urban Renewal Plan, as amended (the “Plan”) was originally adopted by the Portland Development Commission (“PDC”) Board of Commissioners (the “Board”) on April 19, 1989 (Resolution 3774) and adopted by City Council by Ordinance No. 161925 on May 18th, 1989;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Prosper Portland is participating in the development of the OCC HQ Hotel Garage (“OCC Garage”) as authorized by Prosper Portland Board Resolution No. 7165 by entering into a Parking Structure Development Agreement with Mortenson Development to design and construct a parking garage on behalf of the agency that supports the development and operation of the adjacent Convention Center Hotel, a 600-room hotel to be owned and operated by Hyatt Corporation.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the design and development process, the site was identified to have additional development capacity beyond the parking garage for which the agency invested $3,000,000 of additional costs to support a future phase office tower.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furtherance of that investment and a mixed-use project, Prosper Portland is considering developing the 100 Multnomah office tower of approximately 100,000 square foot commercial office space, which may include public and/or private tenants and public/governmental meeting spaces.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Section 1002 of the Urban Renewal Plan (added on May 11, 2011 via Amendment 18 pursuant to Prosper Portland Board Resolution No. 6873), provides that amendments that identify a project that includes a public building are to be considered “Council-Approved Amendments” that require approval by both the Prosper Portland Commission by resolution and by the City Council by resolution, but do not require any of the procedural or notice requirements found in ORS Chapter 457.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ORS 457.085 (2)(j) requires that an urban renewal plan that contains a project that includes a public building to also contain an explanation of how that public building will serve or benefit the urban renewal area– the additional development of the OCC Garage to include commercial office space which may include public tenants and public/governmental meetings spaces will benefit the Plan area by leading to increased employment and economic development activity within the city and the Plan area.</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Prosper Portland Board of Commissioners approved the Twenty-first Amendment to the Oregon Convention Center Urban Renewal Plan, pending City Council approval.  attached hereto as Exhibit A (the “ Twenty-first Amendment”);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Key Plan amendments related to this action: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Plan Amendment No. 9 (Section 601(k)) (via PDC Board Resolution No. 5519) on August 9, 2000 added “public building facilities supportive of the residential and business community development such as meeting, conference, educational, recreational, or cultural spaces” to the anticipated improvements to the Plan area;</a:t>
            </a:r>
          </a:p>
        </p:txBody>
      </p:sp>
      <p:sp>
        <p:nvSpPr>
          <p:cNvPr id="4" name="Slide Number Placeholder 3"/>
          <p:cNvSpPr>
            <a:spLocks noGrp="1"/>
          </p:cNvSpPr>
          <p:nvPr>
            <p:ph type="sldNum" sz="quarter" idx="10"/>
          </p:nvPr>
        </p:nvSpPr>
        <p:spPr/>
        <p:txBody>
          <a:bodyPr/>
          <a:lstStyle/>
          <a:p>
            <a:fld id="{DD0515D9-9B54-4161-B4F6-0D6EABA9FE50}" type="slidenum">
              <a:rPr lang="en-US" smtClean="0"/>
              <a:t>9</a:t>
            </a:fld>
            <a:endParaRPr lang="en-US"/>
          </a:p>
        </p:txBody>
      </p:sp>
    </p:spTree>
    <p:extLst>
      <p:ext uri="{BB962C8B-B14F-4D97-AF65-F5344CB8AC3E}">
        <p14:creationId xmlns:p14="http://schemas.microsoft.com/office/powerpoint/2010/main" val="30345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OCC is 410 acres and bounded by the Willamette River to the west, NE Schuler St to the north, NE 16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Avenue to the east and I84 at the south.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Key purposes of the plan include “maximizing the regional job potential of the Oregon Convention Center” by “encouraging other support industries and businesses to locate in the Area or to upgrade existing facilities;” “foster the opportunity for office development in the area…; “create opportunities within the area for businesses to expand and service the convention trade,” by reinforcing the expansion of the Central City and the economic expansion of the eastside; and by encouraging lodging, entertainment, restaurant and retail development in the corridor between the OCC and the Lloyd Center.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100 Multnomah project will complete the build out of the block with the Convention Center Hotel. It will leverage Prosper Portland’s investment in the hotel garage by further activating the ground floor and creating additional space to grow employment in the area. </a:t>
            </a:r>
          </a:p>
        </p:txBody>
      </p:sp>
      <p:sp>
        <p:nvSpPr>
          <p:cNvPr id="4" name="Slide Number Placeholder 3"/>
          <p:cNvSpPr>
            <a:spLocks noGrp="1"/>
          </p:cNvSpPr>
          <p:nvPr>
            <p:ph type="sldNum" sz="quarter" idx="10"/>
          </p:nvPr>
        </p:nvSpPr>
        <p:spPr/>
        <p:txBody>
          <a:bodyPr/>
          <a:lstStyle/>
          <a:p>
            <a:fld id="{DD0515D9-9B54-4161-B4F6-0D6EABA9FE50}" type="slidenum">
              <a:rPr lang="en-US" smtClean="0"/>
              <a:t>10</a:t>
            </a:fld>
            <a:endParaRPr lang="en-US"/>
          </a:p>
        </p:txBody>
      </p:sp>
    </p:spTree>
    <p:extLst>
      <p:ext uri="{BB962C8B-B14F-4D97-AF65-F5344CB8AC3E}">
        <p14:creationId xmlns:p14="http://schemas.microsoft.com/office/powerpoint/2010/main" val="160897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74700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12650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6965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B9D03-9C7C-4E9F-A2DF-853AE71DCFD9}" type="datetime1">
              <a:rPr lang="en-US" smtClean="0"/>
              <a:t>06/19/2019</a:t>
            </a:fld>
            <a:endParaRPr lang="en-US"/>
          </a:p>
        </p:txBody>
      </p:sp>
      <p:sp>
        <p:nvSpPr>
          <p:cNvPr id="5" name="Footer Placeholder 4"/>
          <p:cNvSpPr>
            <a:spLocks noGrp="1"/>
          </p:cNvSpPr>
          <p:nvPr>
            <p:ph type="ftr" sz="quarter" idx="11"/>
          </p:nvPr>
        </p:nvSpPr>
        <p:spPr/>
        <p:txBody>
          <a:bodyPr/>
          <a:lstStyle/>
          <a:p>
            <a:r>
              <a:rPr lang="en-US"/>
              <a:t>PDC FY 2014-15 Proposed Budget</a:t>
            </a:r>
          </a:p>
        </p:txBody>
      </p:sp>
      <p:sp>
        <p:nvSpPr>
          <p:cNvPr id="6" name="Slide Number Placeholder 5"/>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412613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25BF7-5D4F-42FE-A1BE-37A62E4E4032}" type="datetime1">
              <a:rPr lang="en-US" smtClean="0"/>
              <a:t>06/19/2019</a:t>
            </a:fld>
            <a:endParaRPr lang="en-US"/>
          </a:p>
        </p:txBody>
      </p:sp>
      <p:sp>
        <p:nvSpPr>
          <p:cNvPr id="5" name="Footer Placeholder 4"/>
          <p:cNvSpPr>
            <a:spLocks noGrp="1"/>
          </p:cNvSpPr>
          <p:nvPr>
            <p:ph type="ftr" sz="quarter" idx="11"/>
          </p:nvPr>
        </p:nvSpPr>
        <p:spPr/>
        <p:txBody>
          <a:bodyPr/>
          <a:lstStyle/>
          <a:p>
            <a:r>
              <a:rPr lang="en-US"/>
              <a:t>PDC FY 2014-15 Proposed Budget</a:t>
            </a:r>
          </a:p>
        </p:txBody>
      </p:sp>
      <p:sp>
        <p:nvSpPr>
          <p:cNvPr id="6" name="Slide Number Placeholder 5"/>
          <p:cNvSpPr>
            <a:spLocks noGrp="1"/>
          </p:cNvSpPr>
          <p:nvPr>
            <p:ph type="sldNum" sz="quarter" idx="12"/>
          </p:nvPr>
        </p:nvSpPr>
        <p:spPr>
          <a:xfrm>
            <a:off x="6096000" y="6324600"/>
            <a:ext cx="304800" cy="365125"/>
          </a:xfrm>
        </p:spPr>
        <p:txBody>
          <a:bodyPr/>
          <a:lstStyle/>
          <a:p>
            <a:fld id="{589792CD-5448-4E74-8F11-BA0C4D749473}" type="slidenum">
              <a:rPr lang="en-US" smtClean="0"/>
              <a:pPr/>
              <a:t>‹#›</a:t>
            </a:fld>
            <a:endParaRPr lang="en-US" dirty="0"/>
          </a:p>
        </p:txBody>
      </p:sp>
    </p:spTree>
    <p:extLst>
      <p:ext uri="{BB962C8B-B14F-4D97-AF65-F5344CB8AC3E}">
        <p14:creationId xmlns:p14="http://schemas.microsoft.com/office/powerpoint/2010/main" val="132274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A7CFD-5F18-4043-B302-5E230C7360A1}" type="datetime1">
              <a:rPr lang="en-US" smtClean="0"/>
              <a:t>06/19/2019</a:t>
            </a:fld>
            <a:endParaRPr lang="en-US"/>
          </a:p>
        </p:txBody>
      </p:sp>
      <p:sp>
        <p:nvSpPr>
          <p:cNvPr id="5" name="Footer Placeholder 4"/>
          <p:cNvSpPr>
            <a:spLocks noGrp="1"/>
          </p:cNvSpPr>
          <p:nvPr>
            <p:ph type="ftr" sz="quarter" idx="11"/>
          </p:nvPr>
        </p:nvSpPr>
        <p:spPr/>
        <p:txBody>
          <a:bodyPr/>
          <a:lstStyle/>
          <a:p>
            <a:r>
              <a:rPr lang="en-US"/>
              <a:t>PDC FY 2014-15 Proposed Budget</a:t>
            </a:r>
          </a:p>
        </p:txBody>
      </p:sp>
      <p:sp>
        <p:nvSpPr>
          <p:cNvPr id="6" name="Slide Number Placeholder 5"/>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368256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863A8A-31A7-484E-8098-179D3CAE9D50}" type="datetime1">
              <a:rPr lang="en-US" smtClean="0"/>
              <a:t>06/19/2019</a:t>
            </a:fld>
            <a:endParaRPr lang="en-US"/>
          </a:p>
        </p:txBody>
      </p:sp>
      <p:sp>
        <p:nvSpPr>
          <p:cNvPr id="6" name="Footer Placeholder 5"/>
          <p:cNvSpPr>
            <a:spLocks noGrp="1"/>
          </p:cNvSpPr>
          <p:nvPr>
            <p:ph type="ftr" sz="quarter" idx="11"/>
          </p:nvPr>
        </p:nvSpPr>
        <p:spPr/>
        <p:txBody>
          <a:bodyPr/>
          <a:lstStyle/>
          <a:p>
            <a:r>
              <a:rPr lang="en-US"/>
              <a:t>PDC FY 2014-15 Proposed Budget</a:t>
            </a:r>
          </a:p>
        </p:txBody>
      </p:sp>
      <p:sp>
        <p:nvSpPr>
          <p:cNvPr id="7" name="Slide Number Placeholder 6"/>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173918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2686F-1597-4606-8673-3A98C17E9E07}" type="datetime1">
              <a:rPr lang="en-US" smtClean="0"/>
              <a:t>06/19/2019</a:t>
            </a:fld>
            <a:endParaRPr lang="en-US"/>
          </a:p>
        </p:txBody>
      </p:sp>
      <p:sp>
        <p:nvSpPr>
          <p:cNvPr id="8" name="Footer Placeholder 7"/>
          <p:cNvSpPr>
            <a:spLocks noGrp="1"/>
          </p:cNvSpPr>
          <p:nvPr>
            <p:ph type="ftr" sz="quarter" idx="11"/>
          </p:nvPr>
        </p:nvSpPr>
        <p:spPr/>
        <p:txBody>
          <a:bodyPr/>
          <a:lstStyle/>
          <a:p>
            <a:r>
              <a:rPr lang="en-US"/>
              <a:t>PDC FY 2014-15 Proposed Budget</a:t>
            </a:r>
          </a:p>
        </p:txBody>
      </p:sp>
      <p:sp>
        <p:nvSpPr>
          <p:cNvPr id="9" name="Slide Number Placeholder 8"/>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40863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0AFBB-9621-4A4D-AE96-D2936701077A}" type="datetime1">
              <a:rPr lang="en-US" smtClean="0"/>
              <a:t>06/19/2019</a:t>
            </a:fld>
            <a:endParaRPr lang="en-US"/>
          </a:p>
        </p:txBody>
      </p:sp>
      <p:sp>
        <p:nvSpPr>
          <p:cNvPr id="4" name="Footer Placeholder 3"/>
          <p:cNvSpPr>
            <a:spLocks noGrp="1"/>
          </p:cNvSpPr>
          <p:nvPr>
            <p:ph type="ftr" sz="quarter" idx="11"/>
          </p:nvPr>
        </p:nvSpPr>
        <p:spPr/>
        <p:txBody>
          <a:bodyPr/>
          <a:lstStyle/>
          <a:p>
            <a:r>
              <a:rPr lang="en-US"/>
              <a:t>PDC FY 2014-15 Proposed Budget</a:t>
            </a:r>
          </a:p>
        </p:txBody>
      </p:sp>
      <p:sp>
        <p:nvSpPr>
          <p:cNvPr id="5" name="Slide Number Placeholder 4"/>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12249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53BA-6748-4209-AEBC-9F5D5271E87D}" type="datetime1">
              <a:rPr lang="en-US" smtClean="0"/>
              <a:t>06/19/2019</a:t>
            </a:fld>
            <a:endParaRPr lang="en-US"/>
          </a:p>
        </p:txBody>
      </p:sp>
      <p:sp>
        <p:nvSpPr>
          <p:cNvPr id="3" name="Footer Placeholder 2"/>
          <p:cNvSpPr>
            <a:spLocks noGrp="1"/>
          </p:cNvSpPr>
          <p:nvPr>
            <p:ph type="ftr" sz="quarter" idx="11"/>
          </p:nvPr>
        </p:nvSpPr>
        <p:spPr/>
        <p:txBody>
          <a:bodyPr/>
          <a:lstStyle/>
          <a:p>
            <a:r>
              <a:rPr lang="en-US"/>
              <a:t>PDC FY 2014-15 Proposed Budget</a:t>
            </a:r>
          </a:p>
        </p:txBody>
      </p:sp>
      <p:sp>
        <p:nvSpPr>
          <p:cNvPr id="4" name="Slide Number Placeholder 3"/>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1565206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02260E-7475-4C65-BC0E-798D341E0C89}" type="datetime1">
              <a:rPr lang="en-US" smtClean="0"/>
              <a:t>06/19/2019</a:t>
            </a:fld>
            <a:endParaRPr lang="en-US"/>
          </a:p>
        </p:txBody>
      </p:sp>
      <p:sp>
        <p:nvSpPr>
          <p:cNvPr id="6" name="Footer Placeholder 5"/>
          <p:cNvSpPr>
            <a:spLocks noGrp="1"/>
          </p:cNvSpPr>
          <p:nvPr>
            <p:ph type="ftr" sz="quarter" idx="11"/>
          </p:nvPr>
        </p:nvSpPr>
        <p:spPr/>
        <p:txBody>
          <a:bodyPr/>
          <a:lstStyle/>
          <a:p>
            <a:r>
              <a:rPr lang="en-US"/>
              <a:t>PDC FY 2014-15 Proposed Budget</a:t>
            </a:r>
          </a:p>
        </p:txBody>
      </p:sp>
      <p:sp>
        <p:nvSpPr>
          <p:cNvPr id="7" name="Slide Number Placeholder 6"/>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97944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563825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C600A-F672-48C1-AB25-91A2223146FA}" type="datetime1">
              <a:rPr lang="en-US" smtClean="0"/>
              <a:t>06/19/2019</a:t>
            </a:fld>
            <a:endParaRPr lang="en-US"/>
          </a:p>
        </p:txBody>
      </p:sp>
      <p:sp>
        <p:nvSpPr>
          <p:cNvPr id="6" name="Footer Placeholder 5"/>
          <p:cNvSpPr>
            <a:spLocks noGrp="1"/>
          </p:cNvSpPr>
          <p:nvPr>
            <p:ph type="ftr" sz="quarter" idx="11"/>
          </p:nvPr>
        </p:nvSpPr>
        <p:spPr/>
        <p:txBody>
          <a:bodyPr/>
          <a:lstStyle/>
          <a:p>
            <a:r>
              <a:rPr lang="en-US"/>
              <a:t>PDC FY 2014-15 Proposed Budget</a:t>
            </a:r>
          </a:p>
        </p:txBody>
      </p:sp>
      <p:sp>
        <p:nvSpPr>
          <p:cNvPr id="7" name="Slide Number Placeholder 6"/>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123536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D4B6F-2428-4DB2-B65C-A78AE642341C}" type="datetime1">
              <a:rPr lang="en-US" smtClean="0"/>
              <a:t>06/19/2019</a:t>
            </a:fld>
            <a:endParaRPr lang="en-US"/>
          </a:p>
        </p:txBody>
      </p:sp>
      <p:sp>
        <p:nvSpPr>
          <p:cNvPr id="5" name="Footer Placeholder 4"/>
          <p:cNvSpPr>
            <a:spLocks noGrp="1"/>
          </p:cNvSpPr>
          <p:nvPr>
            <p:ph type="ftr" sz="quarter" idx="11"/>
          </p:nvPr>
        </p:nvSpPr>
        <p:spPr/>
        <p:txBody>
          <a:bodyPr/>
          <a:lstStyle/>
          <a:p>
            <a:r>
              <a:rPr lang="en-US"/>
              <a:t>PDC FY 2014-15 Proposed Budget</a:t>
            </a:r>
          </a:p>
        </p:txBody>
      </p:sp>
      <p:sp>
        <p:nvSpPr>
          <p:cNvPr id="6" name="Slide Number Placeholder 5"/>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1172690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89F3-3465-4F30-A81A-F8D261768195}" type="datetime1">
              <a:rPr lang="en-US" smtClean="0"/>
              <a:t>06/19/2019</a:t>
            </a:fld>
            <a:endParaRPr lang="en-US"/>
          </a:p>
        </p:txBody>
      </p:sp>
      <p:sp>
        <p:nvSpPr>
          <p:cNvPr id="5" name="Footer Placeholder 4"/>
          <p:cNvSpPr>
            <a:spLocks noGrp="1"/>
          </p:cNvSpPr>
          <p:nvPr>
            <p:ph type="ftr" sz="quarter" idx="11"/>
          </p:nvPr>
        </p:nvSpPr>
        <p:spPr/>
        <p:txBody>
          <a:bodyPr/>
          <a:lstStyle/>
          <a:p>
            <a:r>
              <a:rPr lang="en-US"/>
              <a:t>PDC FY 2014-15 Proposed Budget</a:t>
            </a:r>
          </a:p>
        </p:txBody>
      </p:sp>
      <p:sp>
        <p:nvSpPr>
          <p:cNvPr id="6" name="Slide Number Placeholder 5"/>
          <p:cNvSpPr>
            <a:spLocks noGrp="1"/>
          </p:cNvSpPr>
          <p:nvPr>
            <p:ph type="sldNum" sz="quarter" idx="12"/>
          </p:nvPr>
        </p:nvSpPr>
        <p:spPr/>
        <p:txBody>
          <a:bodyPr/>
          <a:lstStyle/>
          <a:p>
            <a:fld id="{589792CD-5448-4E74-8F11-BA0C4D749473}" type="slidenum">
              <a:rPr lang="en-US" smtClean="0"/>
              <a:pPr/>
              <a:t>‹#›</a:t>
            </a:fld>
            <a:endParaRPr lang="en-US"/>
          </a:p>
        </p:txBody>
      </p:sp>
    </p:spTree>
    <p:extLst>
      <p:ext uri="{BB962C8B-B14F-4D97-AF65-F5344CB8AC3E}">
        <p14:creationId xmlns:p14="http://schemas.microsoft.com/office/powerpoint/2010/main" val="30258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XX, 20XX</a:t>
            </a:r>
          </a:p>
        </p:txBody>
      </p:sp>
      <p:sp>
        <p:nvSpPr>
          <p:cNvPr id="5" name="Footer Placeholder 4"/>
          <p:cNvSpPr>
            <a:spLocks noGrp="1"/>
          </p:cNvSpPr>
          <p:nvPr>
            <p:ph type="ftr" sz="quarter" idx="11"/>
          </p:nvPr>
        </p:nvSpPr>
        <p:spPr/>
        <p:txBody>
          <a:bodyPr/>
          <a:lstStyle/>
          <a:p>
            <a:r>
              <a:rPr lang="en-US"/>
              <a:t>BOARD OF COMMISSIONERS MEETING - INFO /ACTION - DATE</a:t>
            </a:r>
          </a:p>
        </p:txBody>
      </p:sp>
      <p:sp>
        <p:nvSpPr>
          <p:cNvPr id="6" name="Slide Number Placeholder 5"/>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24065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93260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XX, 20XX</a:t>
            </a:r>
          </a:p>
        </p:txBody>
      </p:sp>
      <p:sp>
        <p:nvSpPr>
          <p:cNvPr id="8" name="Footer Placeholder 7"/>
          <p:cNvSpPr>
            <a:spLocks noGrp="1"/>
          </p:cNvSpPr>
          <p:nvPr>
            <p:ph type="ftr" sz="quarter" idx="11"/>
          </p:nvPr>
        </p:nvSpPr>
        <p:spPr/>
        <p:txBody>
          <a:bodyPr/>
          <a:lstStyle/>
          <a:p>
            <a:r>
              <a:rPr lang="en-US"/>
              <a:t>BOARD OF COMMISSIONERS MEETING - INFO /ACTION - DATE</a:t>
            </a:r>
          </a:p>
        </p:txBody>
      </p:sp>
      <p:sp>
        <p:nvSpPr>
          <p:cNvPr id="9" name="Slide Number Placeholder 8"/>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10015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July XX, 20XX</a:t>
            </a:r>
          </a:p>
        </p:txBody>
      </p:sp>
      <p:sp>
        <p:nvSpPr>
          <p:cNvPr id="4" name="Footer Placeholder 3"/>
          <p:cNvSpPr>
            <a:spLocks noGrp="1"/>
          </p:cNvSpPr>
          <p:nvPr>
            <p:ph type="ftr" sz="quarter" idx="11"/>
          </p:nvPr>
        </p:nvSpPr>
        <p:spPr/>
        <p:txBody>
          <a:bodyPr/>
          <a:lstStyle/>
          <a:p>
            <a:r>
              <a:rPr lang="en-US"/>
              <a:t>BOARD OF COMMISSIONERS MEETING - INFO /ACTION - DATE</a:t>
            </a:r>
          </a:p>
        </p:txBody>
      </p:sp>
      <p:sp>
        <p:nvSpPr>
          <p:cNvPr id="5" name="Slide Number Placeholder 4"/>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193530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XX, 20XX</a:t>
            </a:r>
          </a:p>
        </p:txBody>
      </p:sp>
      <p:sp>
        <p:nvSpPr>
          <p:cNvPr id="3" name="Footer Placeholder 2"/>
          <p:cNvSpPr>
            <a:spLocks noGrp="1"/>
          </p:cNvSpPr>
          <p:nvPr>
            <p:ph type="ftr" sz="quarter" idx="11"/>
          </p:nvPr>
        </p:nvSpPr>
        <p:spPr/>
        <p:txBody>
          <a:bodyPr/>
          <a:lstStyle/>
          <a:p>
            <a:r>
              <a:rPr lang="en-US"/>
              <a:t>BOARD OF COMMISSIONERS MEETING - INFO /ACTION - DATE</a:t>
            </a:r>
          </a:p>
        </p:txBody>
      </p:sp>
      <p:sp>
        <p:nvSpPr>
          <p:cNvPr id="4" name="Slide Number Placeholder 3"/>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01533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207712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XX, 20XX</a:t>
            </a:r>
          </a:p>
        </p:txBody>
      </p:sp>
      <p:sp>
        <p:nvSpPr>
          <p:cNvPr id="6" name="Footer Placeholder 5"/>
          <p:cNvSpPr>
            <a:spLocks noGrp="1"/>
          </p:cNvSpPr>
          <p:nvPr>
            <p:ph type="ftr" sz="quarter" idx="11"/>
          </p:nvPr>
        </p:nvSpPr>
        <p:spPr/>
        <p:txBody>
          <a:bodyPr/>
          <a:lstStyle/>
          <a:p>
            <a:r>
              <a:rPr lang="en-US"/>
              <a:t>BOARD OF COMMISSIONERS MEETING - INFO /ACTION - DATE</a:t>
            </a:r>
          </a:p>
        </p:txBody>
      </p:sp>
      <p:sp>
        <p:nvSpPr>
          <p:cNvPr id="7" name="Slide Number Placeholder 6"/>
          <p:cNvSpPr>
            <a:spLocks noGrp="1"/>
          </p:cNvSpPr>
          <p:nvPr>
            <p:ph type="sldNum" sz="quarter" idx="12"/>
          </p:nvPr>
        </p:nvSpPr>
        <p:spPr/>
        <p:txBody>
          <a:bodyPr/>
          <a:lstStyle/>
          <a:p>
            <a:fld id="{6BD2AA98-B86B-4C3E-8B8F-342D75AFD488}" type="slidenum">
              <a:rPr lang="en-US" smtClean="0"/>
              <a:t>‹#›</a:t>
            </a:fld>
            <a:endParaRPr lang="en-US"/>
          </a:p>
        </p:txBody>
      </p:sp>
    </p:spTree>
    <p:extLst>
      <p:ext uri="{BB962C8B-B14F-4D97-AF65-F5344CB8AC3E}">
        <p14:creationId xmlns:p14="http://schemas.microsoft.com/office/powerpoint/2010/main" val="349489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XX, 20XX</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BOARD OF COMMISSIONERS MEETING - INFO /ACTION - 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2AA98-B86B-4C3E-8B8F-342D75AFD488}" type="slidenum">
              <a:rPr lang="en-US" smtClean="0"/>
              <a:t>‹#›</a:t>
            </a:fld>
            <a:endParaRPr lang="en-US"/>
          </a:p>
        </p:txBody>
      </p:sp>
    </p:spTree>
    <p:extLst>
      <p:ext uri="{BB962C8B-B14F-4D97-AF65-F5344CB8AC3E}">
        <p14:creationId xmlns:p14="http://schemas.microsoft.com/office/powerpoint/2010/main" val="318610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2F22F-CB50-4155-9583-B43EAC7290D8}" type="datetime1">
              <a:rPr lang="en-US" smtClean="0"/>
              <a:t>06/19/2019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PDC FY 2014-15 Proposed Budget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792CD-5448-4E74-8F11-BA0C4D749473}" type="slidenum">
              <a:rPr lang="en-US" smtClean="0"/>
              <a:pPr/>
              <a:t>‹#›</a:t>
            </a:fld>
            <a:endParaRPr lang="en-US"/>
          </a:p>
        </p:txBody>
      </p:sp>
    </p:spTree>
    <p:extLst>
      <p:ext uri="{BB962C8B-B14F-4D97-AF65-F5344CB8AC3E}">
        <p14:creationId xmlns:p14="http://schemas.microsoft.com/office/powerpoint/2010/main" val="958322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AA00"/>
        </a:solidFill>
        <a:effectLst/>
      </p:bgPr>
    </p:bg>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Cond"/>
              <a:ea typeface="+mn-ea"/>
              <a:cs typeface="+mn-cs"/>
            </a:endParaRPr>
          </a:p>
        </p:txBody>
      </p:sp>
      <p:sp>
        <p:nvSpPr>
          <p:cNvPr id="6" name="Footer Placeholder 5"/>
          <p:cNvSpPr>
            <a:spLocks noGrp="1"/>
          </p:cNvSpPr>
          <p:nvPr>
            <p:ph type="ftr" sz="quarter" idx="11"/>
          </p:nvPr>
        </p:nvSpPr>
        <p:spPr>
          <a:xfrm>
            <a:off x="0" y="5867400"/>
            <a:ext cx="9144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PORTLAND CITY COUNCIL – 13</a:t>
            </a:r>
            <a:r>
              <a:rPr kumimoji="0" lang="en-US" sz="1600" b="0" i="0" u="none" strike="noStrike" kern="1200" cap="none" spc="0" normalizeH="0" baseline="30000" noProof="0" dirty="0">
                <a:ln>
                  <a:noFill/>
                </a:ln>
                <a:solidFill>
                  <a:prstClr val="white"/>
                </a:solidFill>
                <a:effectLst/>
                <a:uLnTx/>
                <a:uFillTx/>
                <a:latin typeface="Franklin Gothic Medium Cond"/>
                <a:ea typeface="+mn-ea"/>
                <a:cs typeface="+mn-cs"/>
              </a:rPr>
              <a:t>TH</a:t>
            </a: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 AMENDMENT TO SOUTH PARK BLOCKS URBAN RENEWAL PLAN</a:t>
            </a:r>
            <a:b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b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JUNE 19, 2019</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300" y="1219200"/>
            <a:ext cx="3257400" cy="3244362"/>
          </a:xfrm>
          <a:prstGeom prst="rect">
            <a:avLst/>
          </a:prstGeom>
        </p:spPr>
      </p:pic>
    </p:spTree>
    <p:extLst>
      <p:ext uri="{BB962C8B-B14F-4D97-AF65-F5344CB8AC3E}">
        <p14:creationId xmlns:p14="http://schemas.microsoft.com/office/powerpoint/2010/main" val="35549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Rectangle 6">
            <a:extLst>
              <a:ext uri="{FF2B5EF4-FFF2-40B4-BE49-F238E27FC236}">
                <a16:creationId xmlns:a16="http://schemas.microsoft.com/office/drawing/2014/main" id="{298B3CF0-2C26-4B56-ACBA-4FA02362B15E}"/>
              </a:ext>
            </a:extLst>
          </p:cNvPr>
          <p:cNvSpPr/>
          <p:nvPr/>
        </p:nvSpPr>
        <p:spPr>
          <a:xfrm>
            <a:off x="92948" y="-44508"/>
            <a:ext cx="8670052" cy="830997"/>
          </a:xfrm>
          <a:prstGeom prst="rect">
            <a:avLst/>
          </a:prstGeom>
        </p:spPr>
        <p:txBody>
          <a:bodyPr wrap="square">
            <a:spAutoFit/>
          </a:bodyPr>
          <a:lstStyle/>
          <a:p>
            <a:r>
              <a:rPr lang="en-US" sz="4800" dirty="0">
                <a:solidFill>
                  <a:srgbClr val="EAAA00"/>
                </a:solidFill>
                <a:latin typeface="+mj-lt"/>
              </a:rPr>
              <a:t>OREGON CONVENTION CENTER</a:t>
            </a:r>
          </a:p>
        </p:txBody>
      </p:sp>
      <p:pic>
        <p:nvPicPr>
          <p:cNvPr id="2" name="Picture 1">
            <a:extLst>
              <a:ext uri="{FF2B5EF4-FFF2-40B4-BE49-F238E27FC236}">
                <a16:creationId xmlns:a16="http://schemas.microsoft.com/office/drawing/2014/main" id="{1375D760-AE7A-4F75-A9B4-D223935DCA66}"/>
              </a:ext>
            </a:extLst>
          </p:cNvPr>
          <p:cNvPicPr>
            <a:picLocks noChangeAspect="1"/>
          </p:cNvPicPr>
          <p:nvPr/>
        </p:nvPicPr>
        <p:blipFill rotWithShape="1">
          <a:blip r:embed="rId4"/>
          <a:srcRect l="15000" t="26292" r="15833" b="11614"/>
          <a:stretch/>
        </p:blipFill>
        <p:spPr>
          <a:xfrm>
            <a:off x="249197" y="912139"/>
            <a:ext cx="8357553" cy="5538103"/>
          </a:xfrm>
          <a:prstGeom prst="rect">
            <a:avLst/>
          </a:prstGeom>
        </p:spPr>
      </p:pic>
      <p:sp>
        <p:nvSpPr>
          <p:cNvPr id="3" name="TextBox 2">
            <a:extLst>
              <a:ext uri="{FF2B5EF4-FFF2-40B4-BE49-F238E27FC236}">
                <a16:creationId xmlns:a16="http://schemas.microsoft.com/office/drawing/2014/main" id="{70883965-B664-4882-8AD1-3F3E5148319F}"/>
              </a:ext>
            </a:extLst>
          </p:cNvPr>
          <p:cNvSpPr txBox="1"/>
          <p:nvPr/>
        </p:nvSpPr>
        <p:spPr>
          <a:xfrm rot="19401952">
            <a:off x="5833052" y="4476347"/>
            <a:ext cx="943686" cy="461665"/>
          </a:xfrm>
          <a:prstGeom prst="rect">
            <a:avLst/>
          </a:prstGeom>
          <a:noFill/>
        </p:spPr>
        <p:txBody>
          <a:bodyPr wrap="square" rtlCol="0">
            <a:spAutoFit/>
          </a:bodyPr>
          <a:lstStyle/>
          <a:p>
            <a:r>
              <a:rPr lang="en-US" sz="2400" dirty="0">
                <a:solidFill>
                  <a:schemeClr val="bg1">
                    <a:lumMod val="50000"/>
                  </a:schemeClr>
                </a:solidFill>
              </a:rPr>
              <a:t>I-84</a:t>
            </a:r>
          </a:p>
        </p:txBody>
      </p:sp>
      <p:sp>
        <p:nvSpPr>
          <p:cNvPr id="10" name="TextBox 9">
            <a:extLst>
              <a:ext uri="{FF2B5EF4-FFF2-40B4-BE49-F238E27FC236}">
                <a16:creationId xmlns:a16="http://schemas.microsoft.com/office/drawing/2014/main" id="{E0F995B3-BBE3-4726-8445-51A565BA32BB}"/>
              </a:ext>
            </a:extLst>
          </p:cNvPr>
          <p:cNvSpPr txBox="1"/>
          <p:nvPr/>
        </p:nvSpPr>
        <p:spPr>
          <a:xfrm>
            <a:off x="5693427" y="1320225"/>
            <a:ext cx="2357321" cy="461665"/>
          </a:xfrm>
          <a:prstGeom prst="rect">
            <a:avLst/>
          </a:prstGeom>
          <a:noFill/>
        </p:spPr>
        <p:txBody>
          <a:bodyPr wrap="square" rtlCol="0">
            <a:spAutoFit/>
          </a:bodyPr>
          <a:lstStyle/>
          <a:p>
            <a:r>
              <a:rPr lang="en-US" sz="2400" dirty="0">
                <a:solidFill>
                  <a:schemeClr val="bg1">
                    <a:lumMod val="50000"/>
                  </a:schemeClr>
                </a:solidFill>
              </a:rPr>
              <a:t>NE Broadway</a:t>
            </a:r>
          </a:p>
        </p:txBody>
      </p:sp>
      <p:sp>
        <p:nvSpPr>
          <p:cNvPr id="11" name="TextBox 10">
            <a:extLst>
              <a:ext uri="{FF2B5EF4-FFF2-40B4-BE49-F238E27FC236}">
                <a16:creationId xmlns:a16="http://schemas.microsoft.com/office/drawing/2014/main" id="{F91B802F-9AD6-4DF0-B2D5-CD3396079B32}"/>
              </a:ext>
            </a:extLst>
          </p:cNvPr>
          <p:cNvSpPr txBox="1"/>
          <p:nvPr/>
        </p:nvSpPr>
        <p:spPr>
          <a:xfrm rot="2608970">
            <a:off x="584323" y="3223892"/>
            <a:ext cx="2357321" cy="461665"/>
          </a:xfrm>
          <a:prstGeom prst="rect">
            <a:avLst/>
          </a:prstGeom>
          <a:noFill/>
        </p:spPr>
        <p:txBody>
          <a:bodyPr wrap="square" rtlCol="0">
            <a:spAutoFit/>
          </a:bodyPr>
          <a:lstStyle/>
          <a:p>
            <a:r>
              <a:rPr lang="en-US" sz="2400" dirty="0">
                <a:solidFill>
                  <a:schemeClr val="bg1">
                    <a:lumMod val="50000"/>
                  </a:schemeClr>
                </a:solidFill>
              </a:rPr>
              <a:t>Interstate Ave.</a:t>
            </a:r>
          </a:p>
        </p:txBody>
      </p:sp>
      <p:sp>
        <p:nvSpPr>
          <p:cNvPr id="4" name="Rectangle 3">
            <a:extLst>
              <a:ext uri="{FF2B5EF4-FFF2-40B4-BE49-F238E27FC236}">
                <a16:creationId xmlns:a16="http://schemas.microsoft.com/office/drawing/2014/main" id="{2AA0955A-0364-4F6D-950B-CE0992BDE153}"/>
              </a:ext>
            </a:extLst>
          </p:cNvPr>
          <p:cNvSpPr/>
          <p:nvPr/>
        </p:nvSpPr>
        <p:spPr>
          <a:xfrm>
            <a:off x="3356344" y="3657600"/>
            <a:ext cx="258726" cy="279978"/>
          </a:xfrm>
          <a:prstGeom prst="rect">
            <a:avLst/>
          </a:prstGeom>
          <a:solidFill>
            <a:schemeClr val="accent1">
              <a:alpha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89FA667-90A0-4971-ADAD-A92FF1E28F64}"/>
              </a:ext>
            </a:extLst>
          </p:cNvPr>
          <p:cNvSpPr txBox="1"/>
          <p:nvPr/>
        </p:nvSpPr>
        <p:spPr>
          <a:xfrm>
            <a:off x="2438400" y="3195935"/>
            <a:ext cx="2357321" cy="461665"/>
          </a:xfrm>
          <a:prstGeom prst="rect">
            <a:avLst/>
          </a:prstGeom>
          <a:noFill/>
        </p:spPr>
        <p:txBody>
          <a:bodyPr wrap="square" rtlCol="0">
            <a:spAutoFit/>
          </a:bodyPr>
          <a:lstStyle/>
          <a:p>
            <a:r>
              <a:rPr lang="en-US" sz="2400" dirty="0">
                <a:solidFill>
                  <a:schemeClr val="accent1">
                    <a:lumMod val="75000"/>
                  </a:schemeClr>
                </a:solidFill>
              </a:rPr>
              <a:t>100 Multnomah</a:t>
            </a:r>
          </a:p>
        </p:txBody>
      </p:sp>
    </p:spTree>
    <p:extLst>
      <p:ext uri="{BB962C8B-B14F-4D97-AF65-F5344CB8AC3E}">
        <p14:creationId xmlns:p14="http://schemas.microsoft.com/office/powerpoint/2010/main" val="21224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096000" y="6400800"/>
            <a:ext cx="609600" cy="288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92CD-5448-4E74-8F11-BA0C4D7494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5127438"/>
            <a:ext cx="2553104" cy="1417824"/>
          </a:xfrm>
          <a:prstGeom prst="rect">
            <a:avLst/>
          </a:prstGeom>
        </p:spPr>
      </p:pic>
      <p:sp>
        <p:nvSpPr>
          <p:cNvPr id="15" name="Rectangle 14"/>
          <p:cNvSpPr/>
          <p:nvPr/>
        </p:nvSpPr>
        <p:spPr>
          <a:xfrm>
            <a:off x="1172" y="-10476"/>
            <a:ext cx="9144001"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6CC24A"/>
                </a:solidFill>
                <a:effectLst/>
                <a:uLnTx/>
                <a:uFillTx/>
                <a:latin typeface="Franklin Gothic Demi"/>
                <a:ea typeface="+mn-ea"/>
                <a:cs typeface="+mn-cs"/>
              </a:rPr>
              <a:t>OREGON CONVENTION CENTER BUDGET SUMMARY</a:t>
            </a:r>
          </a:p>
        </p:txBody>
      </p:sp>
      <p:sp>
        <p:nvSpPr>
          <p:cNvPr id="13" name="Content Placeholder 6">
            <a:extLst>
              <a:ext uri="{FF2B5EF4-FFF2-40B4-BE49-F238E27FC236}">
                <a16:creationId xmlns:a16="http://schemas.microsoft.com/office/drawing/2014/main" id="{6C803348-DF3F-4EBB-AE5E-BEAAB7C2ACEA}"/>
              </a:ext>
            </a:extLst>
          </p:cNvPr>
          <p:cNvSpPr txBox="1">
            <a:spLocks/>
          </p:cNvSpPr>
          <p:nvPr/>
        </p:nvSpPr>
        <p:spPr>
          <a:xfrm>
            <a:off x="-38504" y="1549471"/>
            <a:ext cx="4153304" cy="974801"/>
          </a:xfrm>
          <a:prstGeom prst="rect">
            <a:avLst/>
          </a:prstGeom>
          <a:solidFill>
            <a:srgbClr val="92D050"/>
          </a:solidFill>
          <a:ln>
            <a:noFill/>
          </a:ln>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Recent Accomplishments</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Convention Center Hotel &amp; parking garage</a:t>
            </a:r>
          </a:p>
        </p:txBody>
      </p:sp>
      <p:graphicFrame>
        <p:nvGraphicFramePr>
          <p:cNvPr id="11" name="Chart 10">
            <a:extLst>
              <a:ext uri="{FF2B5EF4-FFF2-40B4-BE49-F238E27FC236}">
                <a16:creationId xmlns:a16="http://schemas.microsoft.com/office/drawing/2014/main" id="{00000000-0008-0000-0700-000016000000}"/>
              </a:ext>
            </a:extLst>
          </p:cNvPr>
          <p:cNvGraphicFramePr>
            <a:graphicFrameLocks/>
          </p:cNvGraphicFramePr>
          <p:nvPr>
            <p:extLst/>
          </p:nvPr>
        </p:nvGraphicFramePr>
        <p:xfrm>
          <a:off x="3200399" y="1105271"/>
          <a:ext cx="6400801" cy="3833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6">
            <a:extLst>
              <a:ext uri="{FF2B5EF4-FFF2-40B4-BE49-F238E27FC236}">
                <a16:creationId xmlns:a16="http://schemas.microsoft.com/office/drawing/2014/main" id="{1097C178-D3DF-479A-A45C-67ED6957D6AB}"/>
              </a:ext>
            </a:extLst>
          </p:cNvPr>
          <p:cNvSpPr txBox="1">
            <a:spLocks/>
          </p:cNvSpPr>
          <p:nvPr/>
        </p:nvSpPr>
        <p:spPr>
          <a:xfrm>
            <a:off x="-38504" y="2584884"/>
            <a:ext cx="4153304" cy="2429157"/>
          </a:xfrm>
          <a:prstGeom prst="rect">
            <a:avLst/>
          </a:prstGeom>
          <a:solidFill>
            <a:srgbClr val="00B0F0"/>
          </a:solidFill>
          <a:ln>
            <a:noFill/>
          </a:ln>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Upcoming Activities</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160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100 Multnomah office tower predevelopment</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Priority areas</a:t>
            </a:r>
          </a:p>
          <a:p>
            <a:pPr marL="800100" marR="0" lvl="1" indent="-342900" algn="l" defTabSz="914400" rtl="0" eaLnBrk="1" fontAlgn="auto" latinLnBrk="0" hangingPunct="1">
              <a:lnSpc>
                <a:spcPct val="100000"/>
              </a:lnSpc>
              <a:spcBef>
                <a:spcPct val="2000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Rose Quarter/NE Broadway</a:t>
            </a:r>
          </a:p>
          <a:p>
            <a:pPr marL="800100" marR="0" lvl="1" indent="-342900" algn="l" defTabSz="914400" rtl="0" eaLnBrk="1" fontAlgn="auto" latinLnBrk="0" hangingPunct="1">
              <a:lnSpc>
                <a:spcPct val="100000"/>
              </a:lnSpc>
              <a:spcBef>
                <a:spcPct val="2000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MLK/Grand</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Asset Management</a:t>
            </a:r>
          </a:p>
          <a:p>
            <a:pPr marL="800100" marR="0" lvl="1" indent="-342900" algn="l" defTabSz="914400" rtl="0" eaLnBrk="1" fontAlgn="auto" latinLnBrk="0" hangingPunct="1">
              <a:lnSpc>
                <a:spcPct val="100000"/>
              </a:lnSpc>
              <a:spcBef>
                <a:spcPct val="2000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Inn at the Convention Center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Tx/>
              <a:buChar char="-"/>
              <a:tabLst/>
              <a:defRPr/>
            </a:pPr>
            <a:endParaRPr kumimoji="0" lang="en-US" sz="16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pic>
        <p:nvPicPr>
          <p:cNvPr id="12" name="Picture 11">
            <a:extLst>
              <a:ext uri="{FF2B5EF4-FFF2-40B4-BE49-F238E27FC236}">
                <a16:creationId xmlns:a16="http://schemas.microsoft.com/office/drawing/2014/main" id="{D9E65F4D-1450-4EB7-A584-36DE814F4E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221" b="14456"/>
          <a:stretch/>
        </p:blipFill>
        <p:spPr>
          <a:xfrm>
            <a:off x="2715985" y="5127438"/>
            <a:ext cx="2797629" cy="1417824"/>
          </a:xfrm>
          <a:prstGeom prst="rect">
            <a:avLst/>
          </a:prstGeom>
        </p:spPr>
      </p:pic>
    </p:spTree>
    <p:extLst>
      <p:ext uri="{BB962C8B-B14F-4D97-AF65-F5344CB8AC3E}">
        <p14:creationId xmlns:p14="http://schemas.microsoft.com/office/powerpoint/2010/main" val="8550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096000" y="6400800"/>
            <a:ext cx="609600" cy="288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92CD-5448-4E74-8F11-BA0C4D7494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p:cNvSpPr/>
          <p:nvPr/>
        </p:nvSpPr>
        <p:spPr>
          <a:xfrm>
            <a:off x="1173" y="-10476"/>
            <a:ext cx="609482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6CC24A"/>
                </a:solidFill>
                <a:effectLst/>
                <a:uLnTx/>
                <a:uFillTx/>
                <a:latin typeface="Franklin Gothic Demi"/>
                <a:ea typeface="+mn-ea"/>
                <a:cs typeface="+mn-cs"/>
              </a:rPr>
              <a:t>100 MULTNOMAH PROJECT SUMMARY</a:t>
            </a:r>
          </a:p>
        </p:txBody>
      </p:sp>
      <p:sp>
        <p:nvSpPr>
          <p:cNvPr id="5" name="Rectangle 4">
            <a:extLst>
              <a:ext uri="{FF2B5EF4-FFF2-40B4-BE49-F238E27FC236}">
                <a16:creationId xmlns:a16="http://schemas.microsoft.com/office/drawing/2014/main" id="{42CD4DB0-09EF-498E-A578-BDD1EC15CAE0}"/>
              </a:ext>
            </a:extLst>
          </p:cNvPr>
          <p:cNvSpPr/>
          <p:nvPr/>
        </p:nvSpPr>
        <p:spPr>
          <a:xfrm>
            <a:off x="0" y="2209800"/>
            <a:ext cx="2362200" cy="2743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750" dirty="0"/>
              <a:t>Prosper Portland sold Block 47 for Convention Center Hotel construction</a:t>
            </a:r>
          </a:p>
          <a:p>
            <a:pPr>
              <a:spcAft>
                <a:spcPts val="1200"/>
              </a:spcAft>
            </a:pPr>
            <a:r>
              <a:rPr lang="en-US" sz="1750" dirty="0"/>
              <a:t>CCH garage permitted through Design Commission for future office expansion</a:t>
            </a:r>
          </a:p>
        </p:txBody>
      </p:sp>
      <p:graphicFrame>
        <p:nvGraphicFramePr>
          <p:cNvPr id="6" name="Table 5">
            <a:extLst>
              <a:ext uri="{FF2B5EF4-FFF2-40B4-BE49-F238E27FC236}">
                <a16:creationId xmlns:a16="http://schemas.microsoft.com/office/drawing/2014/main" id="{F7F3143D-AA7D-40F9-A041-9675F0857257}"/>
              </a:ext>
            </a:extLst>
          </p:cNvPr>
          <p:cNvGraphicFramePr>
            <a:graphicFrameLocks noGrp="1"/>
          </p:cNvGraphicFramePr>
          <p:nvPr>
            <p:extLst>
              <p:ext uri="{D42A27DB-BD31-4B8C-83A1-F6EECF244321}">
                <p14:modId xmlns:p14="http://schemas.microsoft.com/office/powerpoint/2010/main" val="392508351"/>
              </p:ext>
            </p:extLst>
          </p:nvPr>
        </p:nvGraphicFramePr>
        <p:xfrm>
          <a:off x="0" y="1610360"/>
          <a:ext cx="9144000" cy="370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5051995"/>
                    </a:ext>
                  </a:extLst>
                </a:gridCol>
                <a:gridCol w="1219200">
                  <a:extLst>
                    <a:ext uri="{9D8B030D-6E8A-4147-A177-3AD203B41FA5}">
                      <a16:colId xmlns:a16="http://schemas.microsoft.com/office/drawing/2014/main" val="3263905028"/>
                    </a:ext>
                  </a:extLst>
                </a:gridCol>
                <a:gridCol w="1219200">
                  <a:extLst>
                    <a:ext uri="{9D8B030D-6E8A-4147-A177-3AD203B41FA5}">
                      <a16:colId xmlns:a16="http://schemas.microsoft.com/office/drawing/2014/main" val="2289425057"/>
                    </a:ext>
                  </a:extLst>
                </a:gridCol>
                <a:gridCol w="1219200">
                  <a:extLst>
                    <a:ext uri="{9D8B030D-6E8A-4147-A177-3AD203B41FA5}">
                      <a16:colId xmlns:a16="http://schemas.microsoft.com/office/drawing/2014/main" val="4245291123"/>
                    </a:ext>
                  </a:extLst>
                </a:gridCol>
                <a:gridCol w="1295400">
                  <a:extLst>
                    <a:ext uri="{9D8B030D-6E8A-4147-A177-3AD203B41FA5}">
                      <a16:colId xmlns:a16="http://schemas.microsoft.com/office/drawing/2014/main" val="3538407821"/>
                    </a:ext>
                  </a:extLst>
                </a:gridCol>
                <a:gridCol w="1371600">
                  <a:extLst>
                    <a:ext uri="{9D8B030D-6E8A-4147-A177-3AD203B41FA5}">
                      <a16:colId xmlns:a16="http://schemas.microsoft.com/office/drawing/2014/main" val="4202267249"/>
                    </a:ext>
                  </a:extLst>
                </a:gridCol>
                <a:gridCol w="1600200">
                  <a:extLst>
                    <a:ext uri="{9D8B030D-6E8A-4147-A177-3AD203B41FA5}">
                      <a16:colId xmlns:a16="http://schemas.microsoft.com/office/drawing/2014/main" val="1308381637"/>
                    </a:ext>
                  </a:extLst>
                </a:gridCol>
              </a:tblGrid>
              <a:tr h="370840">
                <a:tc>
                  <a:txBody>
                    <a:bodyPr/>
                    <a:lstStyle/>
                    <a:p>
                      <a:pPr algn="ctr"/>
                      <a:r>
                        <a:rPr lang="en-US" dirty="0"/>
                        <a:t>2014</a:t>
                      </a:r>
                    </a:p>
                  </a:txBody>
                  <a:tcPr>
                    <a:solidFill>
                      <a:srgbClr val="EAAA00"/>
                    </a:solidFill>
                  </a:tcPr>
                </a:tc>
                <a:tc>
                  <a:txBody>
                    <a:bodyPr/>
                    <a:lstStyle/>
                    <a:p>
                      <a:pPr algn="ctr"/>
                      <a:r>
                        <a:rPr lang="en-US" dirty="0"/>
                        <a:t>2015</a:t>
                      </a:r>
                    </a:p>
                  </a:txBody>
                  <a:tcPr>
                    <a:solidFill>
                      <a:srgbClr val="EAAA00"/>
                    </a:solidFill>
                  </a:tcPr>
                </a:tc>
                <a:tc>
                  <a:txBody>
                    <a:bodyPr/>
                    <a:lstStyle/>
                    <a:p>
                      <a:pPr algn="ctr"/>
                      <a:r>
                        <a:rPr lang="en-US" dirty="0"/>
                        <a:t>2016</a:t>
                      </a:r>
                    </a:p>
                  </a:txBody>
                  <a:tcPr>
                    <a:solidFill>
                      <a:srgbClr val="EAAA00"/>
                    </a:solidFill>
                  </a:tcPr>
                </a:tc>
                <a:tc>
                  <a:txBody>
                    <a:bodyPr/>
                    <a:lstStyle/>
                    <a:p>
                      <a:pPr algn="ctr"/>
                      <a:r>
                        <a:rPr lang="en-US" dirty="0"/>
                        <a:t>2017</a:t>
                      </a:r>
                    </a:p>
                  </a:txBody>
                  <a:tcPr>
                    <a:solidFill>
                      <a:srgbClr val="EAAA00"/>
                    </a:solidFill>
                  </a:tcPr>
                </a:tc>
                <a:tc>
                  <a:txBody>
                    <a:bodyPr/>
                    <a:lstStyle/>
                    <a:p>
                      <a:pPr algn="ctr"/>
                      <a:r>
                        <a:rPr lang="en-US" dirty="0"/>
                        <a:t>2018</a:t>
                      </a:r>
                    </a:p>
                  </a:txBody>
                  <a:tcPr>
                    <a:solidFill>
                      <a:srgbClr val="EAAA00"/>
                    </a:solidFill>
                  </a:tcPr>
                </a:tc>
                <a:tc>
                  <a:txBody>
                    <a:bodyPr/>
                    <a:lstStyle/>
                    <a:p>
                      <a:pPr algn="ctr"/>
                      <a:r>
                        <a:rPr lang="en-US" dirty="0"/>
                        <a:t>2019</a:t>
                      </a:r>
                    </a:p>
                  </a:txBody>
                  <a:tcPr>
                    <a:solidFill>
                      <a:srgbClr val="EAAA00"/>
                    </a:solidFill>
                  </a:tcPr>
                </a:tc>
                <a:tc>
                  <a:txBody>
                    <a:bodyPr/>
                    <a:lstStyle/>
                    <a:p>
                      <a:pPr algn="ctr"/>
                      <a:r>
                        <a:rPr lang="en-US" dirty="0"/>
                        <a:t>2020</a:t>
                      </a:r>
                    </a:p>
                  </a:txBody>
                  <a:tcPr>
                    <a:solidFill>
                      <a:srgbClr val="EAAA00"/>
                    </a:solidFill>
                  </a:tcPr>
                </a:tc>
                <a:extLst>
                  <a:ext uri="{0D108BD9-81ED-4DB2-BD59-A6C34878D82A}">
                    <a16:rowId xmlns:a16="http://schemas.microsoft.com/office/drawing/2014/main" val="2567573077"/>
                  </a:ext>
                </a:extLst>
              </a:tr>
            </a:tbl>
          </a:graphicData>
        </a:graphic>
      </p:graphicFrame>
      <p:sp>
        <p:nvSpPr>
          <p:cNvPr id="7" name="Rectangle 6">
            <a:extLst>
              <a:ext uri="{FF2B5EF4-FFF2-40B4-BE49-F238E27FC236}">
                <a16:creationId xmlns:a16="http://schemas.microsoft.com/office/drawing/2014/main" id="{9D2FF1D8-BAC3-4AEF-8CFA-C6C6CC80A119}"/>
              </a:ext>
            </a:extLst>
          </p:cNvPr>
          <p:cNvSpPr/>
          <p:nvPr/>
        </p:nvSpPr>
        <p:spPr>
          <a:xfrm>
            <a:off x="2438401" y="2209800"/>
            <a:ext cx="1452282" cy="2743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750" dirty="0"/>
              <a:t>CCH garage funded with infrastructure to support future office tower</a:t>
            </a:r>
          </a:p>
        </p:txBody>
      </p:sp>
      <p:sp>
        <p:nvSpPr>
          <p:cNvPr id="8" name="Rectangle 7">
            <a:extLst>
              <a:ext uri="{FF2B5EF4-FFF2-40B4-BE49-F238E27FC236}">
                <a16:creationId xmlns:a16="http://schemas.microsoft.com/office/drawing/2014/main" id="{F473EAE1-887B-4710-91C6-F84AFCF2B9E1}"/>
              </a:ext>
            </a:extLst>
          </p:cNvPr>
          <p:cNvSpPr/>
          <p:nvPr/>
        </p:nvSpPr>
        <p:spPr>
          <a:xfrm>
            <a:off x="3962401" y="2209801"/>
            <a:ext cx="3733799" cy="274319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750" dirty="0"/>
              <a:t>Prosper Portland design and permitting of ~100,000 square foot office tower </a:t>
            </a:r>
          </a:p>
          <a:p>
            <a:pPr>
              <a:spcAft>
                <a:spcPts val="1200"/>
              </a:spcAft>
            </a:pPr>
            <a:r>
              <a:rPr lang="en-US" sz="1750" dirty="0"/>
              <a:t>Convention Center Hotel and garage construction started 2017, opening in February 2020</a:t>
            </a:r>
          </a:p>
        </p:txBody>
      </p:sp>
      <p:pic>
        <p:nvPicPr>
          <p:cNvPr id="11" name="Picture 10">
            <a:extLst>
              <a:ext uri="{FF2B5EF4-FFF2-40B4-BE49-F238E27FC236}">
                <a16:creationId xmlns:a16="http://schemas.microsoft.com/office/drawing/2014/main" id="{F367AC27-F679-4A9C-B820-4EBF8FC32D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21" b="14456"/>
          <a:stretch/>
        </p:blipFill>
        <p:spPr>
          <a:xfrm>
            <a:off x="6345199" y="-7873"/>
            <a:ext cx="2797629" cy="1417824"/>
          </a:xfrm>
          <a:prstGeom prst="rect">
            <a:avLst/>
          </a:prstGeom>
        </p:spPr>
      </p:pic>
      <p:sp>
        <p:nvSpPr>
          <p:cNvPr id="13" name="Content Placeholder 6">
            <a:extLst>
              <a:ext uri="{FF2B5EF4-FFF2-40B4-BE49-F238E27FC236}">
                <a16:creationId xmlns:a16="http://schemas.microsoft.com/office/drawing/2014/main" id="{B57A27CE-CF1C-4EB6-8B22-D954E98D7022}"/>
              </a:ext>
            </a:extLst>
          </p:cNvPr>
          <p:cNvSpPr txBox="1">
            <a:spLocks/>
          </p:cNvSpPr>
          <p:nvPr/>
        </p:nvSpPr>
        <p:spPr>
          <a:xfrm>
            <a:off x="3990477" y="5181601"/>
            <a:ext cx="2562724" cy="974801"/>
          </a:xfrm>
          <a:prstGeom prst="rect">
            <a:avLst/>
          </a:prstGeom>
          <a:solidFill>
            <a:schemeClr val="accent3">
              <a:lumMod val="75000"/>
            </a:schemeClr>
          </a:solidFill>
          <a:ln>
            <a:noFill/>
          </a:ln>
          <a:effectLst/>
        </p:spPr>
        <p:txBody>
          <a:bodyPr/>
          <a:lstStyle/>
          <a:p>
            <a:pPr marL="6350" lvl="0" indent="-6350">
              <a:spcBef>
                <a:spcPct val="20000"/>
              </a:spcBef>
              <a:defRPr/>
            </a:pPr>
            <a:r>
              <a:rPr lang="en-US" dirty="0">
                <a:solidFill>
                  <a:schemeClr val="bg1"/>
                </a:solidFill>
              </a:rPr>
              <a:t>City of Portland planning for downtown building space needs</a:t>
            </a:r>
            <a:endParaRPr kumimoji="0" lang="en-US" b="0" i="0" u="none" strike="noStrike" kern="1200" cap="none" spc="0" normalizeH="0" baseline="0" noProof="0" dirty="0">
              <a:ln>
                <a:noFill/>
              </a:ln>
              <a:solidFill>
                <a:schemeClr val="bg1"/>
              </a:solidFill>
              <a:effectLst/>
              <a:uLnTx/>
              <a:uFillTx/>
              <a:ea typeface="+mn-ea"/>
              <a:cs typeface="+mn-cs"/>
            </a:endParaRPr>
          </a:p>
        </p:txBody>
      </p:sp>
      <p:sp>
        <p:nvSpPr>
          <p:cNvPr id="14" name="Content Placeholder 6">
            <a:extLst>
              <a:ext uri="{FF2B5EF4-FFF2-40B4-BE49-F238E27FC236}">
                <a16:creationId xmlns:a16="http://schemas.microsoft.com/office/drawing/2014/main" id="{A24ECD04-579E-498A-954D-3177AF71ADEE}"/>
              </a:ext>
            </a:extLst>
          </p:cNvPr>
          <p:cNvSpPr txBox="1">
            <a:spLocks/>
          </p:cNvSpPr>
          <p:nvPr/>
        </p:nvSpPr>
        <p:spPr>
          <a:xfrm>
            <a:off x="6620970" y="5197399"/>
            <a:ext cx="1837230" cy="974801"/>
          </a:xfrm>
          <a:prstGeom prst="rect">
            <a:avLst/>
          </a:prstGeom>
          <a:solidFill>
            <a:schemeClr val="accent3">
              <a:lumMod val="75000"/>
            </a:schemeClr>
          </a:solidFill>
          <a:ln>
            <a:noFill/>
          </a:ln>
          <a:effectLst/>
        </p:spPr>
        <p:txBody>
          <a:bodyPr/>
          <a:lstStyle/>
          <a:p>
            <a:pPr marL="6350" lvl="0" indent="-6350">
              <a:spcBef>
                <a:spcPct val="20000"/>
              </a:spcBef>
              <a:defRPr/>
            </a:pPr>
            <a:r>
              <a:rPr lang="en-US" dirty="0">
                <a:solidFill>
                  <a:schemeClr val="bg1"/>
                </a:solidFill>
              </a:rPr>
              <a:t>Refinement of City’s space needs assessment</a:t>
            </a:r>
            <a:endParaRPr kumimoji="0" lang="en-US" b="0" i="0" u="none" strike="noStrike" kern="1200" cap="none" spc="0" normalizeH="0" baseline="0" noProof="0" dirty="0">
              <a:ln>
                <a:noFill/>
              </a:ln>
              <a:solidFill>
                <a:schemeClr val="bg1"/>
              </a:solidFill>
              <a:effectLst/>
              <a:uLnTx/>
              <a:uFillTx/>
              <a:ea typeface="+mn-ea"/>
              <a:cs typeface="+mn-cs"/>
            </a:endParaRPr>
          </a:p>
        </p:txBody>
      </p:sp>
      <p:sp>
        <p:nvSpPr>
          <p:cNvPr id="16" name="Rectangle 15">
            <a:extLst>
              <a:ext uri="{FF2B5EF4-FFF2-40B4-BE49-F238E27FC236}">
                <a16:creationId xmlns:a16="http://schemas.microsoft.com/office/drawing/2014/main" id="{8A781A2F-557B-4E15-8C3B-6ADCD97390CE}"/>
              </a:ext>
            </a:extLst>
          </p:cNvPr>
          <p:cNvSpPr/>
          <p:nvPr/>
        </p:nvSpPr>
        <p:spPr>
          <a:xfrm>
            <a:off x="7772401" y="2209800"/>
            <a:ext cx="1371599" cy="274319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750" dirty="0"/>
              <a:t>Office tower construction through 2021</a:t>
            </a:r>
          </a:p>
        </p:txBody>
      </p:sp>
    </p:spTree>
    <p:extLst>
      <p:ext uri="{BB962C8B-B14F-4D97-AF65-F5344CB8AC3E}">
        <p14:creationId xmlns:p14="http://schemas.microsoft.com/office/powerpoint/2010/main" val="363547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2" name="TextBox 1"/>
          <p:cNvSpPr txBox="1"/>
          <p:nvPr/>
        </p:nvSpPr>
        <p:spPr>
          <a:xfrm>
            <a:off x="107325" y="1219200"/>
            <a:ext cx="6462196" cy="470898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lumMod val="50000"/>
                  </a:prstClr>
                </a:solidFill>
                <a:effectLst/>
                <a:uLnTx/>
                <a:uFillTx/>
                <a:ea typeface="+mn-ea"/>
                <a:cs typeface="+mn-cs"/>
              </a:rPr>
              <a:t>New building should maximize density and employment opportunities in Lloyd</a:t>
            </a:r>
          </a:p>
          <a:p>
            <a:pPr marL="571500" indent="-571500">
              <a:spcAft>
                <a:spcPts val="1800"/>
              </a:spcAft>
              <a:buFont typeface="Arial" panose="020B0604020202020204" pitchFamily="34" charset="0"/>
              <a:buChar char="•"/>
              <a:defRPr/>
            </a:pPr>
            <a:r>
              <a:rPr lang="en-US" sz="2400" dirty="0">
                <a:solidFill>
                  <a:prstClr val="white">
                    <a:lumMod val="50000"/>
                  </a:prstClr>
                </a:solidFill>
              </a:rPr>
              <a:t>Priority to build out the site with a preference on private tenancy</a:t>
            </a:r>
          </a:p>
          <a:p>
            <a:pPr marL="571500" indent="-571500">
              <a:spcAft>
                <a:spcPts val="1800"/>
              </a:spcAft>
              <a:buFont typeface="Arial" panose="020B0604020202020204" pitchFamily="34" charset="0"/>
              <a:buChar char="•"/>
              <a:defRPr/>
            </a:pPr>
            <a:r>
              <a:rPr lang="en-US" sz="2400" dirty="0">
                <a:solidFill>
                  <a:prstClr val="white">
                    <a:lumMod val="50000"/>
                  </a:prstClr>
                </a:solidFill>
              </a:rPr>
              <a:t>Supportive of reduced parking program to leverage area’s transit investments</a:t>
            </a:r>
          </a:p>
          <a:p>
            <a:pPr marL="571500" marR="0" lvl="0" indent="-5715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dirty="0">
                <a:solidFill>
                  <a:prstClr val="white">
                    <a:lumMod val="50000"/>
                  </a:prstClr>
                </a:solidFill>
              </a:rPr>
              <a:t>Activate to bring more pedestrian traffic to the west end </a:t>
            </a:r>
          </a:p>
          <a:p>
            <a:pPr marL="571500" marR="0" lvl="0" indent="-5715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lumMod val="50000"/>
                  </a:prstClr>
                </a:solidFill>
                <a:effectLst/>
                <a:uLnTx/>
                <a:uFillTx/>
                <a:ea typeface="+mn-ea"/>
                <a:cs typeface="+mn-cs"/>
              </a:rPr>
              <a:t>LEED Gold aligns</a:t>
            </a:r>
            <a:r>
              <a:rPr lang="en-US" sz="2400" dirty="0">
                <a:solidFill>
                  <a:prstClr val="white">
                    <a:lumMod val="50000"/>
                  </a:prstClr>
                </a:solidFill>
              </a:rPr>
              <a:t> with neighborhood’s focus on sustainability</a:t>
            </a:r>
            <a:endParaRPr kumimoji="0" lang="en-US" sz="2400" b="0" i="0" u="none" strike="noStrike" kern="1200" cap="none" spc="0" normalizeH="0" baseline="0" noProof="0" dirty="0">
              <a:ln>
                <a:noFill/>
              </a:ln>
              <a:solidFill>
                <a:prstClr val="white">
                  <a:lumMod val="50000"/>
                </a:prstClr>
              </a:solidFill>
              <a:effectLst/>
              <a:uLnTx/>
              <a:uFillTx/>
              <a:ea typeface="+mn-ea"/>
              <a:cs typeface="+mn-cs"/>
            </a:endParaRPr>
          </a:p>
        </p:txBody>
      </p:sp>
      <p:sp>
        <p:nvSpPr>
          <p:cNvPr id="7" name="Rectangle 6">
            <a:extLst>
              <a:ext uri="{FF2B5EF4-FFF2-40B4-BE49-F238E27FC236}">
                <a16:creationId xmlns:a16="http://schemas.microsoft.com/office/drawing/2014/main" id="{298B3CF0-2C26-4B56-ACBA-4FA02362B15E}"/>
              </a:ext>
            </a:extLst>
          </p:cNvPr>
          <p:cNvSpPr/>
          <p:nvPr/>
        </p:nvSpPr>
        <p:spPr>
          <a:xfrm>
            <a:off x="92948" y="-44508"/>
            <a:ext cx="88224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EAAA00"/>
                </a:solidFill>
                <a:latin typeface="Franklin Gothic Demi"/>
              </a:rPr>
              <a:t>COMMUNITY FEEDBACK</a:t>
            </a:r>
            <a:endParaRPr kumimoji="0" lang="en-US" sz="4800" b="0" i="0" u="none" strike="noStrike" kern="1200" cap="none" spc="0" normalizeH="0" baseline="0" noProof="0" dirty="0">
              <a:ln>
                <a:noFill/>
              </a:ln>
              <a:solidFill>
                <a:srgbClr val="EAAA00"/>
              </a:solidFill>
              <a:effectLst/>
              <a:uLnTx/>
              <a:uFillTx/>
              <a:latin typeface="Franklin Gothic Demi"/>
              <a:ea typeface="+mn-ea"/>
              <a:cs typeface="+mn-cs"/>
            </a:endParaRPr>
          </a:p>
        </p:txBody>
      </p:sp>
      <p:pic>
        <p:nvPicPr>
          <p:cNvPr id="1026" name="Picture 2" descr="Image result for go lloyd logo">
            <a:extLst>
              <a:ext uri="{FF2B5EF4-FFF2-40B4-BE49-F238E27FC236}">
                <a16:creationId xmlns:a16="http://schemas.microsoft.com/office/drawing/2014/main" id="{4F68104C-B7C4-4800-AA83-35A4C5DED9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935" y="3055950"/>
            <a:ext cx="2350219" cy="1144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loyd ecodistrict logo">
            <a:extLst>
              <a:ext uri="{FF2B5EF4-FFF2-40B4-BE49-F238E27FC236}">
                <a16:creationId xmlns:a16="http://schemas.microsoft.com/office/drawing/2014/main" id="{921FFD66-C03E-4485-947A-4C009ACA0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099" y="4648200"/>
            <a:ext cx="1205154" cy="1428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loyd enhanced services district logo">
            <a:extLst>
              <a:ext uri="{FF2B5EF4-FFF2-40B4-BE49-F238E27FC236}">
                <a16:creationId xmlns:a16="http://schemas.microsoft.com/office/drawing/2014/main" id="{638F4DAD-9165-4977-BBF7-C7207C407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099" y="685800"/>
            <a:ext cx="130718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3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2" name="TextBox 1"/>
          <p:cNvSpPr txBox="1"/>
          <p:nvPr/>
        </p:nvSpPr>
        <p:spPr>
          <a:xfrm>
            <a:off x="609600" y="1676400"/>
            <a:ext cx="5562600" cy="769441"/>
          </a:xfrm>
          <a:prstGeom prst="rect">
            <a:avLst/>
          </a:prstGeom>
          <a:noFill/>
        </p:spPr>
        <p:txBody>
          <a:bodyPr wrap="square" rtlCol="0">
            <a:spAutoFit/>
          </a:bodyPr>
          <a:lstStyle/>
          <a:p>
            <a:r>
              <a:rPr lang="en-US" sz="4400" dirty="0">
                <a:solidFill>
                  <a:schemeClr val="bg1">
                    <a:lumMod val="50000"/>
                  </a:schemeClr>
                </a:solidFill>
              </a:rPr>
              <a:t>Franklin Gothic Medium</a:t>
            </a:r>
          </a:p>
        </p:txBody>
      </p:sp>
      <p:sp>
        <p:nvSpPr>
          <p:cNvPr id="7" name="Rectangle 6"/>
          <p:cNvSpPr/>
          <p:nvPr/>
        </p:nvSpPr>
        <p:spPr>
          <a:xfrm>
            <a:off x="457200" y="304800"/>
            <a:ext cx="8458200" cy="830997"/>
          </a:xfrm>
          <a:prstGeom prst="rect">
            <a:avLst/>
          </a:prstGeom>
        </p:spPr>
        <p:txBody>
          <a:bodyPr wrap="square">
            <a:spAutoFit/>
          </a:bodyPr>
          <a:lstStyle/>
          <a:p>
            <a:r>
              <a:rPr lang="en-US" sz="4800" dirty="0">
                <a:solidFill>
                  <a:srgbClr val="EAAA00"/>
                </a:solidFill>
                <a:latin typeface="+mj-lt"/>
              </a:rPr>
              <a:t>FRANKLIN GOTHIC DEMI</a:t>
            </a:r>
          </a:p>
        </p:txBody>
      </p:sp>
      <p:sp>
        <p:nvSpPr>
          <p:cNvPr id="10" name="TextBox 9"/>
          <p:cNvSpPr txBox="1"/>
          <p:nvPr/>
        </p:nvSpPr>
        <p:spPr>
          <a:xfrm>
            <a:off x="685800" y="2590800"/>
            <a:ext cx="7467600" cy="2800767"/>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chemeClr val="bg1">
                    <a:lumMod val="50000"/>
                  </a:schemeClr>
                </a:solidFill>
              </a:rPr>
              <a:t>Bullets</a:t>
            </a:r>
          </a:p>
          <a:p>
            <a:pPr marL="571500" indent="-571500">
              <a:buFont typeface="Arial" panose="020B0604020202020204" pitchFamily="34" charset="0"/>
              <a:buChar char="•"/>
            </a:pPr>
            <a:r>
              <a:rPr lang="en-US" sz="4400" dirty="0">
                <a:solidFill>
                  <a:schemeClr val="bg1">
                    <a:lumMod val="50000"/>
                  </a:schemeClr>
                </a:solidFill>
              </a:rPr>
              <a:t>Bullets</a:t>
            </a:r>
          </a:p>
          <a:p>
            <a:pPr marL="571500" indent="-571500">
              <a:buFont typeface="Arial" panose="020B0604020202020204" pitchFamily="34" charset="0"/>
              <a:buChar char="•"/>
            </a:pPr>
            <a:r>
              <a:rPr lang="en-US" sz="4400" dirty="0">
                <a:solidFill>
                  <a:schemeClr val="bg1">
                    <a:lumMod val="50000"/>
                  </a:schemeClr>
                </a:solidFill>
              </a:rPr>
              <a:t>Bullets</a:t>
            </a:r>
          </a:p>
          <a:p>
            <a:pPr marL="571500" indent="-571500">
              <a:buFont typeface="Arial" panose="020B0604020202020204" pitchFamily="34" charset="0"/>
              <a:buChar char="•"/>
            </a:pPr>
            <a:endParaRPr lang="en-US" sz="4400" dirty="0">
              <a:solidFill>
                <a:schemeClr val="bg1">
                  <a:lumMod val="50000"/>
                </a:schemeClr>
              </a:solidFill>
            </a:endParaRPr>
          </a:p>
        </p:txBody>
      </p:sp>
      <p:sp>
        <p:nvSpPr>
          <p:cNvPr id="11" name="Footer Placeholder 5">
            <a:extLst>
              <a:ext uri="{FF2B5EF4-FFF2-40B4-BE49-F238E27FC236}">
                <a16:creationId xmlns:a16="http://schemas.microsoft.com/office/drawing/2014/main" id="{AE1BDF3E-077B-4482-B347-8CE41F3E7945}"/>
              </a:ext>
            </a:extLst>
          </p:cNvPr>
          <p:cNvSpPr>
            <a:spLocks noGrp="1"/>
          </p:cNvSpPr>
          <p:nvPr>
            <p:ph type="ftr" sz="quarter" idx="11"/>
          </p:nvPr>
        </p:nvSpPr>
        <p:spPr>
          <a:xfrm>
            <a:off x="2514600" y="6356070"/>
            <a:ext cx="6400800" cy="365125"/>
          </a:xfrm>
        </p:spPr>
        <p:txBody>
          <a:bodyPr/>
          <a:lstStyle/>
          <a:p>
            <a:pPr algn="r"/>
            <a:r>
              <a:rPr lang="en-US" dirty="0"/>
              <a:t>BOARD OF COMMISSIONERS MEETING – TIF UPDATE &amp; PLAN AMENDMENTS – MAY 8, 2019</a:t>
            </a:r>
          </a:p>
        </p:txBody>
      </p:sp>
    </p:spTree>
    <p:extLst>
      <p:ext uri="{BB962C8B-B14F-4D97-AF65-F5344CB8AC3E}">
        <p14:creationId xmlns:p14="http://schemas.microsoft.com/office/powerpoint/2010/main" val="423966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12" name="Rectangle 11">
            <a:extLst>
              <a:ext uri="{FF2B5EF4-FFF2-40B4-BE49-F238E27FC236}">
                <a16:creationId xmlns:a16="http://schemas.microsoft.com/office/drawing/2014/main" id="{D4E52DCE-F1D6-4BC2-8B71-3C089639274F}"/>
              </a:ext>
            </a:extLst>
          </p:cNvPr>
          <p:cNvSpPr/>
          <p:nvPr/>
        </p:nvSpPr>
        <p:spPr>
          <a:xfrm>
            <a:off x="-10842" y="0"/>
            <a:ext cx="9144000" cy="830997"/>
          </a:xfrm>
          <a:prstGeom prst="rect">
            <a:avLst/>
          </a:prstGeom>
          <a:solidFill>
            <a:schemeClr val="bg1"/>
          </a:solidFill>
        </p:spPr>
        <p:txBody>
          <a:bodyPr wrap="square">
            <a:spAutoFit/>
          </a:bodyPr>
          <a:lstStyle/>
          <a:p>
            <a:r>
              <a:rPr lang="en-US" sz="4800" dirty="0">
                <a:solidFill>
                  <a:srgbClr val="EAAA00"/>
                </a:solidFill>
                <a:latin typeface="+mj-lt"/>
              </a:rPr>
              <a:t>INDEBTEDNESS &amp; DEFEASANCE</a:t>
            </a:r>
          </a:p>
        </p:txBody>
      </p:sp>
      <p:graphicFrame>
        <p:nvGraphicFramePr>
          <p:cNvPr id="10" name="Table 9">
            <a:extLst>
              <a:ext uri="{FF2B5EF4-FFF2-40B4-BE49-F238E27FC236}">
                <a16:creationId xmlns:a16="http://schemas.microsoft.com/office/drawing/2014/main" id="{BEEB9B80-F05F-4014-8090-B5D05AB92ED4}"/>
              </a:ext>
            </a:extLst>
          </p:cNvPr>
          <p:cNvGraphicFramePr>
            <a:graphicFrameLocks noGrp="1"/>
          </p:cNvGraphicFramePr>
          <p:nvPr>
            <p:extLst>
              <p:ext uri="{D42A27DB-BD31-4B8C-83A1-F6EECF244321}">
                <p14:modId xmlns:p14="http://schemas.microsoft.com/office/powerpoint/2010/main" val="2272302169"/>
              </p:ext>
            </p:extLst>
          </p:nvPr>
        </p:nvGraphicFramePr>
        <p:xfrm>
          <a:off x="116158" y="1084138"/>
          <a:ext cx="8890000" cy="3489898"/>
        </p:xfrm>
        <a:graphic>
          <a:graphicData uri="http://schemas.openxmlformats.org/drawingml/2006/table">
            <a:tbl>
              <a:tblPr/>
              <a:tblGrid>
                <a:gridCol w="1727200">
                  <a:extLst>
                    <a:ext uri="{9D8B030D-6E8A-4147-A177-3AD203B41FA5}">
                      <a16:colId xmlns:a16="http://schemas.microsoft.com/office/drawing/2014/main" val="258527966"/>
                    </a:ext>
                  </a:extLst>
                </a:gridCol>
                <a:gridCol w="914400">
                  <a:extLst>
                    <a:ext uri="{9D8B030D-6E8A-4147-A177-3AD203B41FA5}">
                      <a16:colId xmlns:a16="http://schemas.microsoft.com/office/drawing/2014/main" val="3772309516"/>
                    </a:ext>
                  </a:extLst>
                </a:gridCol>
                <a:gridCol w="1143000">
                  <a:extLst>
                    <a:ext uri="{9D8B030D-6E8A-4147-A177-3AD203B41FA5}">
                      <a16:colId xmlns:a16="http://schemas.microsoft.com/office/drawing/2014/main" val="2197765278"/>
                    </a:ext>
                  </a:extLst>
                </a:gridCol>
                <a:gridCol w="1219200">
                  <a:extLst>
                    <a:ext uri="{9D8B030D-6E8A-4147-A177-3AD203B41FA5}">
                      <a16:colId xmlns:a16="http://schemas.microsoft.com/office/drawing/2014/main" val="3477211728"/>
                    </a:ext>
                  </a:extLst>
                </a:gridCol>
                <a:gridCol w="1219200">
                  <a:extLst>
                    <a:ext uri="{9D8B030D-6E8A-4147-A177-3AD203B41FA5}">
                      <a16:colId xmlns:a16="http://schemas.microsoft.com/office/drawing/2014/main" val="4070295971"/>
                    </a:ext>
                  </a:extLst>
                </a:gridCol>
                <a:gridCol w="914400">
                  <a:extLst>
                    <a:ext uri="{9D8B030D-6E8A-4147-A177-3AD203B41FA5}">
                      <a16:colId xmlns:a16="http://schemas.microsoft.com/office/drawing/2014/main" val="3572496354"/>
                    </a:ext>
                  </a:extLst>
                </a:gridCol>
                <a:gridCol w="838200">
                  <a:extLst>
                    <a:ext uri="{9D8B030D-6E8A-4147-A177-3AD203B41FA5}">
                      <a16:colId xmlns:a16="http://schemas.microsoft.com/office/drawing/2014/main" val="3250313636"/>
                    </a:ext>
                  </a:extLst>
                </a:gridCol>
                <a:gridCol w="914400">
                  <a:extLst>
                    <a:ext uri="{9D8B030D-6E8A-4147-A177-3AD203B41FA5}">
                      <a16:colId xmlns:a16="http://schemas.microsoft.com/office/drawing/2014/main" val="2191903091"/>
                    </a:ext>
                  </a:extLst>
                </a:gridCol>
              </a:tblGrid>
              <a:tr h="571438">
                <a:tc>
                  <a:txBody>
                    <a:bodyPr/>
                    <a:lstStyle/>
                    <a:p>
                      <a:pPr algn="l" fontAlgn="t"/>
                      <a:r>
                        <a:rPr lang="en-US" sz="1200" b="1" i="0" u="none" strike="noStrike">
                          <a:effectLst/>
                          <a:latin typeface="Franklin Gothic Book" panose="020B0503020102020204" pitchFamily="34" charset="0"/>
                        </a:rPr>
                        <a:t>TIF District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a:effectLst/>
                          <a:latin typeface="Franklin Gothic Book" panose="020B0503020102020204" pitchFamily="34" charset="0"/>
                        </a:rPr>
                        <a:t>Maximum Indebtedness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a:effectLst/>
                          <a:latin typeface="Franklin Gothic Book" panose="020B0503020102020204" pitchFamily="34" charset="0"/>
                        </a:rPr>
                        <a:t>Indebtedness Remaining as of March 31, 2019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dirty="0">
                          <a:effectLst/>
                          <a:latin typeface="Franklin Gothic Book" panose="020B0503020102020204" pitchFamily="34" charset="0"/>
                        </a:rPr>
                        <a:t>Projected  Indebtedness to Be Issued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dirty="0">
                          <a:effectLst/>
                          <a:latin typeface="Franklin Gothic Book" panose="020B0503020102020204" pitchFamily="34" charset="0"/>
                        </a:rPr>
                        <a:t>Projected Indebtedness Not Issued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a:effectLst/>
                          <a:latin typeface="Franklin Gothic Book" panose="020B0503020102020204" pitchFamily="34" charset="0"/>
                        </a:rPr>
                        <a:t>Last Date to Issue Long Term Debt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dirty="0">
                          <a:effectLst/>
                          <a:latin typeface="Franklin Gothic Book" panose="020B0503020102020204" pitchFamily="34" charset="0"/>
                        </a:rPr>
                        <a:t>Est. Yr. of Bond Defeasance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t"/>
                      <a:r>
                        <a:rPr lang="en-US" sz="1200" b="1" i="0" u="none" strike="noStrike">
                          <a:effectLst/>
                          <a:latin typeface="Franklin Gothic Book" panose="020B0503020102020204" pitchFamily="34" charset="0"/>
                        </a:rPr>
                        <a:t>Acres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35833413"/>
                  </a:ext>
                </a:extLst>
              </a:tr>
              <a:tr h="255270">
                <a:tc>
                  <a:txBody>
                    <a:bodyPr/>
                    <a:lstStyle/>
                    <a:p>
                      <a:pPr algn="l" fontAlgn="b"/>
                      <a:r>
                        <a:rPr lang="en-US" sz="1200" b="0" i="0" u="none" strike="noStrike">
                          <a:effectLst/>
                          <a:latin typeface="Franklin Gothic Book" panose="020B0503020102020204" pitchFamily="34" charset="0"/>
                        </a:rPr>
                        <a:t>Downtown Waterfront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$165.0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     233.1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7833301"/>
                  </a:ext>
                </a:extLst>
              </a:tr>
              <a:tr h="255270">
                <a:tc>
                  <a:txBody>
                    <a:bodyPr/>
                    <a:lstStyle/>
                    <a:p>
                      <a:pPr algn="l" fontAlgn="b"/>
                      <a:r>
                        <a:rPr lang="en-US" sz="1200" b="0" i="0" u="none" strike="noStrike">
                          <a:effectLst/>
                          <a:latin typeface="Franklin Gothic Book" panose="020B0503020102020204" pitchFamily="34" charset="0"/>
                        </a:rPr>
                        <a:t>South Park Blocks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$143.6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$31.6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$31.6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     156.3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9393038"/>
                  </a:ext>
                </a:extLst>
              </a:tr>
              <a:tr h="255270">
                <a:tc>
                  <a:txBody>
                    <a:bodyPr/>
                    <a:lstStyle/>
                    <a:p>
                      <a:pPr algn="l" fontAlgn="b"/>
                      <a:r>
                        <a:rPr lang="en-US" sz="1200" b="0" i="0" u="none" strike="noStrike">
                          <a:effectLst/>
                          <a:latin typeface="Franklin Gothic Book" panose="020B0503020102020204" pitchFamily="34" charset="0"/>
                        </a:rPr>
                        <a:t>Airport Way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$72.6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     885.1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61615979"/>
                  </a:ext>
                </a:extLst>
              </a:tr>
              <a:tr h="255270">
                <a:tc>
                  <a:txBody>
                    <a:bodyPr/>
                    <a:lstStyle/>
                    <a:p>
                      <a:pPr algn="l" fontAlgn="b"/>
                      <a:r>
                        <a:rPr lang="en-US" sz="1200" b="0" i="0" u="none" strike="noStrike">
                          <a:effectLst/>
                          <a:latin typeface="Franklin Gothic Book" panose="020B0503020102020204" pitchFamily="34" charset="0"/>
                        </a:rPr>
                        <a:t>Convention Center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$167.5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effectLst/>
                          <a:latin typeface="Franklin Gothic Book" panose="020B0503020102020204" pitchFamily="34" charset="0"/>
                        </a:rPr>
                        <a:t>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0" u="none" strike="noStrike">
                          <a:effectLst/>
                          <a:latin typeface="Franklin Gothic Book" panose="020B0503020102020204" pitchFamily="34" charset="0"/>
                        </a:rPr>
                        <a:t>     410.0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69818915"/>
                  </a:ext>
                </a:extLst>
              </a:tr>
              <a:tr h="255270">
                <a:tc>
                  <a:txBody>
                    <a:bodyPr/>
                    <a:lstStyle/>
                    <a:p>
                      <a:pPr algn="l" fontAlgn="b"/>
                      <a:r>
                        <a:rPr lang="en-US" sz="1200" b="0" i="0" u="none" strike="noStrike">
                          <a:effectLst/>
                          <a:latin typeface="Franklin Gothic Book" panose="020B0503020102020204" pitchFamily="34" charset="0"/>
                        </a:rPr>
                        <a:t>Lents Town Center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$245.0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2,846.3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2904067"/>
                  </a:ext>
                </a:extLst>
              </a:tr>
              <a:tr h="255270">
                <a:tc>
                  <a:txBody>
                    <a:bodyPr/>
                    <a:lstStyle/>
                    <a:p>
                      <a:pPr algn="l" fontAlgn="b"/>
                      <a:r>
                        <a:rPr lang="en-US" sz="1200" b="0" i="0" u="none" strike="noStrike">
                          <a:effectLst/>
                          <a:latin typeface="Franklin Gothic Book" panose="020B0503020102020204" pitchFamily="34" charset="0"/>
                        </a:rPr>
                        <a:t>River District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$489.5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$52.1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$52.1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314.8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5142442"/>
                  </a:ext>
                </a:extLst>
              </a:tr>
              <a:tr h="255270">
                <a:tc>
                  <a:txBody>
                    <a:bodyPr/>
                    <a:lstStyle/>
                    <a:p>
                      <a:pPr algn="l" fontAlgn="b"/>
                      <a:r>
                        <a:rPr lang="en-US" sz="1200" b="0" i="0" u="none" strike="noStrike">
                          <a:effectLst/>
                          <a:latin typeface="Franklin Gothic Book" panose="020B0503020102020204" pitchFamily="34" charset="0"/>
                        </a:rPr>
                        <a:t>Gateway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$164.2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$108.2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$44.0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$64.2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effectLst/>
                          <a:latin typeface="Franklin Gothic Book" panose="020B050302010202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658.5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054774"/>
                  </a:ext>
                </a:extLst>
              </a:tr>
              <a:tr h="255270">
                <a:tc>
                  <a:txBody>
                    <a:bodyPr/>
                    <a:lstStyle/>
                    <a:p>
                      <a:pPr algn="l" fontAlgn="b"/>
                      <a:r>
                        <a:rPr lang="en-US" sz="1200" b="0" i="0" u="none" strike="noStrike">
                          <a:effectLst/>
                          <a:latin typeface="Franklin Gothic Book" panose="020B0503020102020204" pitchFamily="34" charset="0"/>
                        </a:rPr>
                        <a:t>Central Eastside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$126.0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708.5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6201776"/>
                  </a:ext>
                </a:extLst>
              </a:tr>
              <a:tr h="255270">
                <a:tc>
                  <a:txBody>
                    <a:bodyPr/>
                    <a:lstStyle/>
                    <a:p>
                      <a:pPr algn="l" fontAlgn="b"/>
                      <a:r>
                        <a:rPr lang="en-US" sz="1200" b="0" i="0" u="none" strike="noStrike">
                          <a:effectLst/>
                          <a:latin typeface="Franklin Gothic Book" panose="020B0503020102020204" pitchFamily="34" charset="0"/>
                        </a:rPr>
                        <a:t>North Macadam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$288.6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$122.4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$122.4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447.0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674327"/>
                  </a:ext>
                </a:extLst>
              </a:tr>
              <a:tr h="255270">
                <a:tc>
                  <a:txBody>
                    <a:bodyPr/>
                    <a:lstStyle/>
                    <a:p>
                      <a:pPr algn="l" fontAlgn="b"/>
                      <a:r>
                        <a:rPr lang="en-US" sz="1200" b="0" i="0" u="none" strike="noStrike">
                          <a:effectLst/>
                          <a:latin typeface="Franklin Gothic Book" panose="020B0503020102020204" pitchFamily="34" charset="0"/>
                        </a:rPr>
                        <a:t>Interstate Corridor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$335.0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$96.8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$96.8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  3,990.0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5668970"/>
                  </a:ext>
                </a:extLst>
              </a:tr>
              <a:tr h="255270">
                <a:tc>
                  <a:txBody>
                    <a:bodyPr/>
                    <a:lstStyle/>
                    <a:p>
                      <a:pPr algn="l" fontAlgn="b"/>
                      <a:r>
                        <a:rPr lang="en-US" sz="1200" b="0" i="0" u="none" strike="noStrike">
                          <a:effectLst/>
                          <a:latin typeface="Franklin Gothic Book" panose="020B0503020102020204" pitchFamily="34" charset="0"/>
                        </a:rPr>
                        <a:t>Neighborhood Prosperity Initiative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Franklin Gothic Book" panose="020B0503020102020204" pitchFamily="34" charset="0"/>
                        </a:rPr>
                        <a:t>$0.0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Franklin Gothic Book" panose="020B050302010202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dirty="0">
                          <a:effectLst/>
                          <a:latin typeface="Franklin Gothic Book" panose="020B0503020102020204" pitchFamily="34" charset="0"/>
                        </a:rPr>
                        <a:t>     803.7 </a:t>
                      </a:r>
                    </a:p>
                  </a:txBody>
                  <a:tcPr marL="0" marR="85725"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8717363"/>
                  </a:ext>
                </a:extLst>
              </a:tr>
            </a:tbl>
          </a:graphicData>
        </a:graphic>
      </p:graphicFrame>
      <p:sp>
        <p:nvSpPr>
          <p:cNvPr id="7" name="Footer Placeholder 5">
            <a:extLst>
              <a:ext uri="{FF2B5EF4-FFF2-40B4-BE49-F238E27FC236}">
                <a16:creationId xmlns:a16="http://schemas.microsoft.com/office/drawing/2014/main" id="{7115E3CB-BDBF-4EDF-B165-38571252CB04}"/>
              </a:ext>
            </a:extLst>
          </p:cNvPr>
          <p:cNvSpPr>
            <a:spLocks noGrp="1"/>
          </p:cNvSpPr>
          <p:nvPr>
            <p:ph type="ftr" sz="quarter" idx="11"/>
          </p:nvPr>
        </p:nvSpPr>
        <p:spPr>
          <a:xfrm>
            <a:off x="2514600" y="6356070"/>
            <a:ext cx="6400800" cy="365125"/>
          </a:xfrm>
        </p:spPr>
        <p:txBody>
          <a:bodyPr/>
          <a:lstStyle/>
          <a:p>
            <a:pPr algn="r"/>
            <a:r>
              <a:rPr lang="en-US" dirty="0"/>
              <a:t>BOARD OF COMMISSIONERS MEETING – TIF UPDATE &amp; PLAN AMENDMENTS – MAY 8, 2019</a:t>
            </a:r>
          </a:p>
        </p:txBody>
      </p:sp>
    </p:spTree>
    <p:extLst>
      <p:ext uri="{BB962C8B-B14F-4D97-AF65-F5344CB8AC3E}">
        <p14:creationId xmlns:p14="http://schemas.microsoft.com/office/powerpoint/2010/main" val="195263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pic>
        <p:nvPicPr>
          <p:cNvPr id="11" name="Picture 10">
            <a:extLst>
              <a:ext uri="{FF2B5EF4-FFF2-40B4-BE49-F238E27FC236}">
                <a16:creationId xmlns:a16="http://schemas.microsoft.com/office/drawing/2014/main" id="{4998243C-034A-4B3A-BEBF-DBC55AD24E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54" r="11841"/>
          <a:stretch/>
        </p:blipFill>
        <p:spPr>
          <a:xfrm>
            <a:off x="529542" y="908973"/>
            <a:ext cx="8084916" cy="5187027"/>
          </a:xfrm>
          <a:prstGeom prst="rect">
            <a:avLst/>
          </a:prstGeom>
        </p:spPr>
      </p:pic>
      <p:sp>
        <p:nvSpPr>
          <p:cNvPr id="12" name="Rectangle 11">
            <a:extLst>
              <a:ext uri="{FF2B5EF4-FFF2-40B4-BE49-F238E27FC236}">
                <a16:creationId xmlns:a16="http://schemas.microsoft.com/office/drawing/2014/main" id="{D0EAE041-6CE4-426D-80DD-DFBBFA302080}"/>
              </a:ext>
            </a:extLst>
          </p:cNvPr>
          <p:cNvSpPr/>
          <p:nvPr/>
        </p:nvSpPr>
        <p:spPr>
          <a:xfrm>
            <a:off x="-10842" y="0"/>
            <a:ext cx="9144000" cy="830997"/>
          </a:xfrm>
          <a:prstGeom prst="rect">
            <a:avLst/>
          </a:prstGeom>
          <a:solidFill>
            <a:schemeClr val="bg1"/>
          </a:solidFill>
        </p:spPr>
        <p:txBody>
          <a:bodyPr wrap="square">
            <a:spAutoFit/>
          </a:bodyPr>
          <a:lstStyle/>
          <a:p>
            <a:r>
              <a:rPr lang="en-US" sz="4800" dirty="0">
                <a:solidFill>
                  <a:srgbClr val="EAAA00"/>
                </a:solidFill>
                <a:latin typeface="+mj-lt"/>
              </a:rPr>
              <a:t>ACREAGE &amp; ASSESSED VALUE</a:t>
            </a:r>
          </a:p>
        </p:txBody>
      </p:sp>
      <p:sp>
        <p:nvSpPr>
          <p:cNvPr id="7" name="Footer Placeholder 5">
            <a:extLst>
              <a:ext uri="{FF2B5EF4-FFF2-40B4-BE49-F238E27FC236}">
                <a16:creationId xmlns:a16="http://schemas.microsoft.com/office/drawing/2014/main" id="{69B079D9-8814-451F-B4C8-22D27DDB0737}"/>
              </a:ext>
            </a:extLst>
          </p:cNvPr>
          <p:cNvSpPr>
            <a:spLocks noGrp="1"/>
          </p:cNvSpPr>
          <p:nvPr>
            <p:ph type="ftr" sz="quarter" idx="11"/>
          </p:nvPr>
        </p:nvSpPr>
        <p:spPr>
          <a:xfrm>
            <a:off x="2514600" y="6356070"/>
            <a:ext cx="6400800" cy="365125"/>
          </a:xfrm>
        </p:spPr>
        <p:txBody>
          <a:bodyPr/>
          <a:lstStyle/>
          <a:p>
            <a:pPr algn="r"/>
            <a:r>
              <a:rPr lang="en-US" dirty="0"/>
              <a:t>BOARD OF COMMISSIONERS MEETING – TIF UPDATE &amp; PLAN AMENDMENTS – MAY 8, 2019</a:t>
            </a:r>
          </a:p>
        </p:txBody>
      </p:sp>
    </p:spTree>
    <p:extLst>
      <p:ext uri="{BB962C8B-B14F-4D97-AF65-F5344CB8AC3E}">
        <p14:creationId xmlns:p14="http://schemas.microsoft.com/office/powerpoint/2010/main" val="346901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TextBox 6">
            <a:extLst>
              <a:ext uri="{FF2B5EF4-FFF2-40B4-BE49-F238E27FC236}">
                <a16:creationId xmlns:a16="http://schemas.microsoft.com/office/drawing/2014/main" id="{C3B88438-AC7A-418F-9F33-FAC00C68A2CC}"/>
              </a:ext>
            </a:extLst>
          </p:cNvPr>
          <p:cNvSpPr txBox="1"/>
          <p:nvPr/>
        </p:nvSpPr>
        <p:spPr>
          <a:xfrm>
            <a:off x="304800" y="1219200"/>
            <a:ext cx="83820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lumMod val="50000"/>
                  </a:schemeClr>
                </a:solidFill>
              </a:rPr>
              <a:t>Amend South Park Blocks Plan to include public buildings (Central Library &amp; Arlene Schnitzer Concert Hall)</a:t>
            </a:r>
          </a:p>
          <a:p>
            <a:pPr marL="571500" indent="-571500">
              <a:buFont typeface="Arial" panose="020B0604020202020204" pitchFamily="34" charset="0"/>
              <a:buChar char="•"/>
            </a:pPr>
            <a:endParaRPr lang="en-US" sz="3600" dirty="0">
              <a:solidFill>
                <a:schemeClr val="bg1">
                  <a:lumMod val="50000"/>
                </a:schemeClr>
              </a:solidFill>
            </a:endParaRPr>
          </a:p>
          <a:p>
            <a:pPr marL="571500" indent="-571500">
              <a:buFont typeface="Arial" panose="020B0604020202020204" pitchFamily="34" charset="0"/>
              <a:buChar char="•"/>
            </a:pPr>
            <a:r>
              <a:rPr lang="en-US" sz="3600" dirty="0">
                <a:solidFill>
                  <a:schemeClr val="bg1">
                    <a:lumMod val="50000"/>
                  </a:schemeClr>
                </a:solidFill>
              </a:rPr>
              <a:t>Subsequent IGAs with Multnomah County and Metro/City</a:t>
            </a:r>
          </a:p>
        </p:txBody>
      </p:sp>
      <p:sp>
        <p:nvSpPr>
          <p:cNvPr id="10" name="Rectangle 9">
            <a:extLst>
              <a:ext uri="{FF2B5EF4-FFF2-40B4-BE49-F238E27FC236}">
                <a16:creationId xmlns:a16="http://schemas.microsoft.com/office/drawing/2014/main" id="{435A5177-81C1-4F69-9509-7CF003D54EA6}"/>
              </a:ext>
            </a:extLst>
          </p:cNvPr>
          <p:cNvSpPr/>
          <p:nvPr/>
        </p:nvSpPr>
        <p:spPr>
          <a:xfrm>
            <a:off x="92948" y="-44508"/>
            <a:ext cx="9051052" cy="830997"/>
          </a:xfrm>
          <a:prstGeom prst="rect">
            <a:avLst/>
          </a:prstGeom>
        </p:spPr>
        <p:txBody>
          <a:bodyPr wrap="square">
            <a:spAutoFit/>
          </a:bodyPr>
          <a:lstStyle/>
          <a:p>
            <a:pPr lvl="0"/>
            <a:r>
              <a:rPr lang="en-US" sz="4800" dirty="0">
                <a:solidFill>
                  <a:srgbClr val="EAAA00"/>
                </a:solidFill>
                <a:latin typeface="Franklin Gothic Demi"/>
              </a:rPr>
              <a:t>PROPOSED ACTION &amp; CONTEXT</a:t>
            </a:r>
          </a:p>
        </p:txBody>
      </p:sp>
    </p:spTree>
    <p:extLst>
      <p:ext uri="{BB962C8B-B14F-4D97-AF65-F5344CB8AC3E}">
        <p14:creationId xmlns:p14="http://schemas.microsoft.com/office/powerpoint/2010/main" val="155370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7" name="Rectangle 6">
            <a:extLst>
              <a:ext uri="{FF2B5EF4-FFF2-40B4-BE49-F238E27FC236}">
                <a16:creationId xmlns:a16="http://schemas.microsoft.com/office/drawing/2014/main" id="{298B3CF0-2C26-4B56-ACBA-4FA02362B15E}"/>
              </a:ext>
            </a:extLst>
          </p:cNvPr>
          <p:cNvSpPr/>
          <p:nvPr/>
        </p:nvSpPr>
        <p:spPr>
          <a:xfrm>
            <a:off x="92947" y="-44508"/>
            <a:ext cx="3854283" cy="1569660"/>
          </a:xfrm>
          <a:prstGeom prst="rect">
            <a:avLst/>
          </a:prstGeom>
        </p:spPr>
        <p:txBody>
          <a:bodyPr wrap="square">
            <a:spAutoFit/>
          </a:bodyPr>
          <a:lstStyle/>
          <a:p>
            <a:r>
              <a:rPr lang="en-US" sz="4800" dirty="0">
                <a:solidFill>
                  <a:srgbClr val="EAAA00"/>
                </a:solidFill>
                <a:latin typeface="+mj-lt"/>
              </a:rPr>
              <a:t>SOUTH PARK BLOCKS</a:t>
            </a:r>
          </a:p>
        </p:txBody>
      </p:sp>
      <p:pic>
        <p:nvPicPr>
          <p:cNvPr id="3" name="Picture 2">
            <a:extLst>
              <a:ext uri="{FF2B5EF4-FFF2-40B4-BE49-F238E27FC236}">
                <a16:creationId xmlns:a16="http://schemas.microsoft.com/office/drawing/2014/main" id="{6DCEF666-7B95-4E3D-AE04-C26A4711CA39}"/>
              </a:ext>
            </a:extLst>
          </p:cNvPr>
          <p:cNvPicPr>
            <a:picLocks noChangeAspect="1"/>
          </p:cNvPicPr>
          <p:nvPr/>
        </p:nvPicPr>
        <p:blipFill rotWithShape="1">
          <a:blip r:embed="rId4"/>
          <a:srcRect l="36667" t="22904" r="34166" b="11614"/>
          <a:stretch/>
        </p:blipFill>
        <p:spPr>
          <a:xfrm>
            <a:off x="4936252" y="0"/>
            <a:ext cx="4114800" cy="6818809"/>
          </a:xfrm>
          <a:prstGeom prst="rect">
            <a:avLst/>
          </a:prstGeom>
        </p:spPr>
      </p:pic>
      <p:sp>
        <p:nvSpPr>
          <p:cNvPr id="6" name="Rectangle 5">
            <a:extLst>
              <a:ext uri="{FF2B5EF4-FFF2-40B4-BE49-F238E27FC236}">
                <a16:creationId xmlns:a16="http://schemas.microsoft.com/office/drawing/2014/main" id="{28D6D3FC-533F-4951-8DCB-DA0A788E75CE}"/>
              </a:ext>
            </a:extLst>
          </p:cNvPr>
          <p:cNvSpPr/>
          <p:nvPr/>
        </p:nvSpPr>
        <p:spPr>
          <a:xfrm rot="1372734">
            <a:off x="6506028" y="2012867"/>
            <a:ext cx="258726" cy="279978"/>
          </a:xfrm>
          <a:prstGeom prst="rect">
            <a:avLst/>
          </a:prstGeom>
          <a:solidFill>
            <a:schemeClr val="accent1">
              <a:alpha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39AA6BA-97A0-4322-8FD6-0ADE1AC8B2AA}"/>
              </a:ext>
            </a:extLst>
          </p:cNvPr>
          <p:cNvSpPr txBox="1"/>
          <p:nvPr/>
        </p:nvSpPr>
        <p:spPr>
          <a:xfrm>
            <a:off x="3947231" y="1608124"/>
            <a:ext cx="2357321" cy="830997"/>
          </a:xfrm>
          <a:prstGeom prst="rect">
            <a:avLst/>
          </a:prstGeom>
          <a:noFill/>
        </p:spPr>
        <p:txBody>
          <a:bodyPr wrap="square" rtlCol="0">
            <a:spAutoFit/>
          </a:bodyPr>
          <a:lstStyle/>
          <a:p>
            <a:pPr algn="r"/>
            <a:r>
              <a:rPr lang="en-US" sz="2400" dirty="0">
                <a:solidFill>
                  <a:schemeClr val="accent1">
                    <a:lumMod val="75000"/>
                  </a:schemeClr>
                </a:solidFill>
              </a:rPr>
              <a:t>Multnomah County Central Library</a:t>
            </a:r>
          </a:p>
        </p:txBody>
      </p:sp>
      <p:sp>
        <p:nvSpPr>
          <p:cNvPr id="12" name="Rectangle 11">
            <a:extLst>
              <a:ext uri="{FF2B5EF4-FFF2-40B4-BE49-F238E27FC236}">
                <a16:creationId xmlns:a16="http://schemas.microsoft.com/office/drawing/2014/main" id="{315D95FF-8465-4C2A-B47E-FC75F23821DC}"/>
              </a:ext>
            </a:extLst>
          </p:cNvPr>
          <p:cNvSpPr/>
          <p:nvPr/>
        </p:nvSpPr>
        <p:spPr>
          <a:xfrm rot="1305777">
            <a:off x="7122502" y="3115673"/>
            <a:ext cx="289632" cy="310617"/>
          </a:xfrm>
          <a:prstGeom prst="rect">
            <a:avLst/>
          </a:prstGeom>
          <a:solidFill>
            <a:schemeClr val="accent1">
              <a:alpha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3CF3358-052D-4592-8870-1AC85CC680D5}"/>
              </a:ext>
            </a:extLst>
          </p:cNvPr>
          <p:cNvSpPr txBox="1"/>
          <p:nvPr/>
        </p:nvSpPr>
        <p:spPr>
          <a:xfrm>
            <a:off x="5778501" y="3505200"/>
            <a:ext cx="1945663" cy="1200329"/>
          </a:xfrm>
          <a:prstGeom prst="rect">
            <a:avLst/>
          </a:prstGeom>
          <a:noFill/>
        </p:spPr>
        <p:txBody>
          <a:bodyPr wrap="square" rtlCol="0">
            <a:spAutoFit/>
          </a:bodyPr>
          <a:lstStyle/>
          <a:p>
            <a:pPr algn="r"/>
            <a:r>
              <a:rPr lang="en-US" sz="2400" dirty="0">
                <a:solidFill>
                  <a:schemeClr val="accent1">
                    <a:lumMod val="75000"/>
                  </a:schemeClr>
                </a:solidFill>
              </a:rPr>
              <a:t>Arlene Schnitzer Concert Hall</a:t>
            </a:r>
          </a:p>
        </p:txBody>
      </p:sp>
      <p:pic>
        <p:nvPicPr>
          <p:cNvPr id="4" name="Picture 3">
            <a:extLst>
              <a:ext uri="{FF2B5EF4-FFF2-40B4-BE49-F238E27FC236}">
                <a16:creationId xmlns:a16="http://schemas.microsoft.com/office/drawing/2014/main" id="{9E099F51-5BB3-435E-9E6C-EB1E8DD7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640" y="4151810"/>
            <a:ext cx="2069223" cy="2666999"/>
          </a:xfrm>
          <a:prstGeom prst="rect">
            <a:avLst/>
          </a:prstGeom>
        </p:spPr>
      </p:pic>
      <p:pic>
        <p:nvPicPr>
          <p:cNvPr id="15" name="Picture 14">
            <a:extLst>
              <a:ext uri="{FF2B5EF4-FFF2-40B4-BE49-F238E27FC236}">
                <a16:creationId xmlns:a16="http://schemas.microsoft.com/office/drawing/2014/main" id="{77DDC947-1A6E-49E4-A91F-97D3C75A52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030" y="1777630"/>
            <a:ext cx="3505200" cy="2103120"/>
          </a:xfrm>
          <a:prstGeom prst="rect">
            <a:avLst/>
          </a:prstGeom>
        </p:spPr>
      </p:pic>
      <p:sp>
        <p:nvSpPr>
          <p:cNvPr id="16" name="TextBox 15">
            <a:extLst>
              <a:ext uri="{FF2B5EF4-FFF2-40B4-BE49-F238E27FC236}">
                <a16:creationId xmlns:a16="http://schemas.microsoft.com/office/drawing/2014/main" id="{FD8A6FFF-56A1-4D9E-80C4-1C650A053006}"/>
              </a:ext>
            </a:extLst>
          </p:cNvPr>
          <p:cNvSpPr txBox="1"/>
          <p:nvPr/>
        </p:nvSpPr>
        <p:spPr>
          <a:xfrm rot="17530274">
            <a:off x="7306777" y="645977"/>
            <a:ext cx="2357321" cy="461665"/>
          </a:xfrm>
          <a:prstGeom prst="rect">
            <a:avLst/>
          </a:prstGeom>
          <a:noFill/>
        </p:spPr>
        <p:txBody>
          <a:bodyPr wrap="square" rtlCol="0">
            <a:spAutoFit/>
          </a:bodyPr>
          <a:lstStyle/>
          <a:p>
            <a:r>
              <a:rPr lang="en-US" sz="2400" dirty="0">
                <a:solidFill>
                  <a:schemeClr val="bg1">
                    <a:lumMod val="50000"/>
                  </a:schemeClr>
                </a:solidFill>
              </a:rPr>
              <a:t>SW Broadway</a:t>
            </a:r>
          </a:p>
        </p:txBody>
      </p:sp>
      <p:sp>
        <p:nvSpPr>
          <p:cNvPr id="18" name="TextBox 17">
            <a:extLst>
              <a:ext uri="{FF2B5EF4-FFF2-40B4-BE49-F238E27FC236}">
                <a16:creationId xmlns:a16="http://schemas.microsoft.com/office/drawing/2014/main" id="{DB919B80-0DE5-4D19-A62A-2DE057B83F87}"/>
              </a:ext>
            </a:extLst>
          </p:cNvPr>
          <p:cNvSpPr txBox="1"/>
          <p:nvPr/>
        </p:nvSpPr>
        <p:spPr>
          <a:xfrm rot="1391749">
            <a:off x="7516648" y="5389514"/>
            <a:ext cx="1806722" cy="461665"/>
          </a:xfrm>
          <a:prstGeom prst="rect">
            <a:avLst/>
          </a:prstGeom>
          <a:noFill/>
        </p:spPr>
        <p:txBody>
          <a:bodyPr wrap="square" rtlCol="0">
            <a:spAutoFit/>
          </a:bodyPr>
          <a:lstStyle/>
          <a:p>
            <a:r>
              <a:rPr lang="en-US" sz="2400" dirty="0">
                <a:solidFill>
                  <a:schemeClr val="bg1">
                    <a:lumMod val="50000"/>
                  </a:schemeClr>
                </a:solidFill>
              </a:rPr>
              <a:t>SW Columbia</a:t>
            </a:r>
          </a:p>
        </p:txBody>
      </p:sp>
    </p:spTree>
    <p:extLst>
      <p:ext uri="{BB962C8B-B14F-4D97-AF65-F5344CB8AC3E}">
        <p14:creationId xmlns:p14="http://schemas.microsoft.com/office/powerpoint/2010/main" val="67866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6691A7-8C48-47C4-B95A-C4B7CCE7C519}"/>
              </a:ext>
            </a:extLst>
          </p:cNvPr>
          <p:cNvSpPr>
            <a:spLocks noGrp="1"/>
          </p:cNvSpPr>
          <p:nvPr>
            <p:ph type="ftr" sz="quarter" idx="11"/>
          </p:nvPr>
        </p:nvSpPr>
        <p:spPr/>
        <p:txBody>
          <a:bodyPr/>
          <a:lstStyle/>
          <a:p>
            <a:r>
              <a:rPr lang="en-US"/>
              <a:t>BOARD OF COMMISSIONERS MEETING - INFO /ACTION - DATE</a:t>
            </a:r>
          </a:p>
        </p:txBody>
      </p:sp>
      <p:sp>
        <p:nvSpPr>
          <p:cNvPr id="5" name="Rectangle 4">
            <a:extLst>
              <a:ext uri="{FF2B5EF4-FFF2-40B4-BE49-F238E27FC236}">
                <a16:creationId xmlns:a16="http://schemas.microsoft.com/office/drawing/2014/main" id="{47D7192E-BDD6-417E-83A7-0BB926A782F7}"/>
              </a:ext>
            </a:extLst>
          </p:cNvPr>
          <p:cNvSpPr/>
          <p:nvPr/>
        </p:nvSpPr>
        <p:spPr>
          <a:xfrm>
            <a:off x="92947" y="-44508"/>
            <a:ext cx="9813053" cy="1569660"/>
          </a:xfrm>
          <a:prstGeom prst="rect">
            <a:avLst/>
          </a:prstGeom>
        </p:spPr>
        <p:txBody>
          <a:bodyPr wrap="square">
            <a:spAutoFit/>
          </a:bodyPr>
          <a:lstStyle/>
          <a:p>
            <a:r>
              <a:rPr lang="en-US" sz="4800" cap="all" dirty="0">
                <a:solidFill>
                  <a:srgbClr val="EAAA00"/>
                </a:solidFill>
                <a:latin typeface="+mj-lt"/>
              </a:rPr>
              <a:t>Proceeds from Bond Refunding</a:t>
            </a:r>
          </a:p>
        </p:txBody>
      </p:sp>
      <p:sp>
        <p:nvSpPr>
          <p:cNvPr id="6" name="TextBox 5">
            <a:extLst>
              <a:ext uri="{FF2B5EF4-FFF2-40B4-BE49-F238E27FC236}">
                <a16:creationId xmlns:a16="http://schemas.microsoft.com/office/drawing/2014/main" id="{9689008C-43EF-4A87-8D97-8369667A5B94}"/>
              </a:ext>
            </a:extLst>
          </p:cNvPr>
          <p:cNvSpPr txBox="1"/>
          <p:nvPr/>
        </p:nvSpPr>
        <p:spPr>
          <a:xfrm>
            <a:off x="381000" y="1752600"/>
            <a:ext cx="8229600" cy="4278094"/>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3600" dirty="0">
                <a:solidFill>
                  <a:schemeClr val="bg1">
                    <a:lumMod val="50000"/>
                  </a:schemeClr>
                </a:solidFill>
              </a:rPr>
              <a:t>Ordinance 189428 – Authorized refunding of 2008 tax-exempt bonds</a:t>
            </a:r>
          </a:p>
          <a:p>
            <a:pPr>
              <a:spcAft>
                <a:spcPts val="600"/>
              </a:spcAft>
            </a:pPr>
            <a:endParaRPr lang="en-US" sz="3600" dirty="0">
              <a:solidFill>
                <a:schemeClr val="bg1">
                  <a:lumMod val="50000"/>
                </a:schemeClr>
              </a:solidFill>
            </a:endParaRPr>
          </a:p>
          <a:p>
            <a:pPr marL="571500" indent="-571500">
              <a:spcAft>
                <a:spcPts val="600"/>
              </a:spcAft>
              <a:buFont typeface="Arial" panose="020B0604020202020204" pitchFamily="34" charset="0"/>
              <a:buChar char="•"/>
            </a:pPr>
            <a:r>
              <a:rPr lang="en-US" sz="3600" dirty="0">
                <a:solidFill>
                  <a:schemeClr val="bg1">
                    <a:lumMod val="50000"/>
                  </a:schemeClr>
                </a:solidFill>
              </a:rPr>
              <a:t>Bond reserve of $3.3 million released</a:t>
            </a:r>
          </a:p>
          <a:p>
            <a:pPr>
              <a:spcAft>
                <a:spcPts val="600"/>
              </a:spcAft>
            </a:pPr>
            <a:endParaRPr lang="en-US" sz="3600" dirty="0">
              <a:solidFill>
                <a:schemeClr val="bg1">
                  <a:lumMod val="50000"/>
                </a:schemeClr>
              </a:solidFill>
            </a:endParaRPr>
          </a:p>
          <a:p>
            <a:pPr marL="571500" indent="-571500">
              <a:spcAft>
                <a:spcPts val="600"/>
              </a:spcAft>
              <a:buFont typeface="Arial" panose="020B0604020202020204" pitchFamily="34" charset="0"/>
              <a:buChar char="•"/>
            </a:pPr>
            <a:r>
              <a:rPr lang="en-US" sz="3600" dirty="0">
                <a:solidFill>
                  <a:schemeClr val="bg1">
                    <a:lumMod val="50000"/>
                  </a:schemeClr>
                </a:solidFill>
              </a:rPr>
              <a:t>Added $2 million available for projects within the district</a:t>
            </a:r>
          </a:p>
        </p:txBody>
      </p:sp>
    </p:spTree>
    <p:extLst>
      <p:ext uri="{BB962C8B-B14F-4D97-AF65-F5344CB8AC3E}">
        <p14:creationId xmlns:p14="http://schemas.microsoft.com/office/powerpoint/2010/main" val="152660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096000" y="6400800"/>
            <a:ext cx="609600" cy="288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792CD-5448-4E74-8F11-BA0C4D74947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p:cNvSpPr/>
          <p:nvPr/>
        </p:nvSpPr>
        <p:spPr>
          <a:xfrm>
            <a:off x="1172" y="-10476"/>
            <a:ext cx="9144001"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6CC24A"/>
                </a:solidFill>
                <a:effectLst/>
                <a:uLnTx/>
                <a:uFillTx/>
                <a:latin typeface="Franklin Gothic Demi"/>
                <a:ea typeface="+mn-ea"/>
                <a:cs typeface="+mn-cs"/>
              </a:rPr>
              <a:t>SOUTH PARK BLOCKS BUDGET SUMMARY</a:t>
            </a:r>
          </a:p>
        </p:txBody>
      </p:sp>
      <p:sp>
        <p:nvSpPr>
          <p:cNvPr id="6" name="Content Placeholder 6">
            <a:extLst>
              <a:ext uri="{FF2B5EF4-FFF2-40B4-BE49-F238E27FC236}">
                <a16:creationId xmlns:a16="http://schemas.microsoft.com/office/drawing/2014/main" id="{B2E731CE-4BAE-4FD3-9B0B-B58454D15852}"/>
              </a:ext>
            </a:extLst>
          </p:cNvPr>
          <p:cNvSpPr txBox="1">
            <a:spLocks/>
          </p:cNvSpPr>
          <p:nvPr/>
        </p:nvSpPr>
        <p:spPr>
          <a:xfrm>
            <a:off x="-38504" y="1549471"/>
            <a:ext cx="4153304" cy="974801"/>
          </a:xfrm>
          <a:prstGeom prst="rect">
            <a:avLst/>
          </a:prstGeom>
          <a:solidFill>
            <a:srgbClr val="92D050"/>
          </a:solidFill>
          <a:ln>
            <a:noFill/>
          </a:ln>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Recent Accomplishments</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Small business assistance grants</a:t>
            </a:r>
          </a:p>
        </p:txBody>
      </p:sp>
      <p:sp>
        <p:nvSpPr>
          <p:cNvPr id="7" name="Content Placeholder 6">
            <a:extLst>
              <a:ext uri="{FF2B5EF4-FFF2-40B4-BE49-F238E27FC236}">
                <a16:creationId xmlns:a16="http://schemas.microsoft.com/office/drawing/2014/main" id="{8B237961-6492-4284-A4C4-67A51D915CB7}"/>
              </a:ext>
            </a:extLst>
          </p:cNvPr>
          <p:cNvSpPr txBox="1">
            <a:spLocks/>
          </p:cNvSpPr>
          <p:nvPr/>
        </p:nvSpPr>
        <p:spPr>
          <a:xfrm>
            <a:off x="-38504" y="2584884"/>
            <a:ext cx="4153304" cy="3206316"/>
          </a:xfrm>
          <a:prstGeom prst="rect">
            <a:avLst/>
          </a:prstGeom>
          <a:solidFill>
            <a:srgbClr val="00B0F0"/>
          </a:solidFill>
          <a:ln>
            <a:noFill/>
          </a:ln>
          <a:effectLst/>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Upcoming Activities</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Small business assistance grants</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Joyce Hotel – affordable ground floor commercial space (partnership with Portland Housing Bureau)</a:t>
            </a:r>
          </a:p>
          <a:p>
            <a:pPr marL="573088" marR="0" lvl="1" indent="-341313" algn="l" defTabSz="914400" rtl="0" eaLnBrk="1" fontAlgn="auto" latinLnBrk="0" hangingPunct="1">
              <a:lnSpc>
                <a:spcPct val="100000"/>
              </a:lnSpc>
              <a:spcBef>
                <a:spcPct val="2000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Community investments</a:t>
            </a:r>
          </a:p>
          <a:p>
            <a:pPr marL="800100" marR="0" lvl="1" indent="-342900" algn="l" defTabSz="914400" rtl="0" eaLnBrk="1" fontAlgn="auto" latinLnBrk="0" hangingPunct="1">
              <a:lnSpc>
                <a:spcPct val="100000"/>
              </a:lnSpc>
              <a:spcBef>
                <a:spcPct val="20000"/>
              </a:spcBef>
              <a:spcAft>
                <a:spcPts val="0"/>
              </a:spcAft>
              <a:buClrTx/>
              <a:buSzTx/>
              <a:buFontTx/>
              <a:buChar char="-"/>
              <a:tabLst/>
              <a:defRPr/>
            </a:pPr>
            <a:r>
              <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Multnomah County Central Library</a:t>
            </a:r>
          </a:p>
          <a:p>
            <a:pPr marL="800100" marR="0" lvl="1" indent="-342900" algn="l" defTabSz="914400" rtl="0" eaLnBrk="1" fontAlgn="auto" latinLnBrk="0" hangingPunct="1">
              <a:lnSpc>
                <a:spcPct val="100000"/>
              </a:lnSpc>
              <a:spcBef>
                <a:spcPct val="20000"/>
              </a:spcBef>
              <a:spcAft>
                <a:spcPts val="0"/>
              </a:spcAft>
              <a:buClrTx/>
              <a:buSzTx/>
              <a:buFontTx/>
              <a:buChar char="-"/>
              <a:tabLst/>
              <a:defRPr/>
            </a:pPr>
            <a:r>
              <a:rPr lang="en-US" dirty="0">
                <a:solidFill>
                  <a:prstClr val="black"/>
                </a:solidFill>
                <a:latin typeface="Franklin Gothic Medium" panose="020B0603020102020204" pitchFamily="34" charset="0"/>
              </a:rPr>
              <a:t>Schnitzer Concert Hall</a:t>
            </a:r>
            <a:endPar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Tx/>
              <a:buChar char="-"/>
              <a:tabLst/>
              <a:defRPr/>
            </a:pPr>
            <a:endPar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Tx/>
              <a:buChar char="-"/>
              <a:tabLst/>
              <a:defRPr/>
            </a:pPr>
            <a:endParaRPr kumimoji="0" lang="en-US"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endParaRPr>
          </a:p>
        </p:txBody>
      </p:sp>
      <p:graphicFrame>
        <p:nvGraphicFramePr>
          <p:cNvPr id="8" name="Chart 7">
            <a:extLst>
              <a:ext uri="{FF2B5EF4-FFF2-40B4-BE49-F238E27FC236}">
                <a16:creationId xmlns:a16="http://schemas.microsoft.com/office/drawing/2014/main" id="{E0892977-DB53-4AAC-A01D-8586791DE9F1}"/>
              </a:ext>
            </a:extLst>
          </p:cNvPr>
          <p:cNvGraphicFramePr>
            <a:graphicFrameLocks/>
          </p:cNvGraphicFramePr>
          <p:nvPr>
            <p:extLst>
              <p:ext uri="{D42A27DB-BD31-4B8C-83A1-F6EECF244321}">
                <p14:modId xmlns:p14="http://schemas.microsoft.com/office/powerpoint/2010/main" val="290164041"/>
              </p:ext>
            </p:extLst>
          </p:nvPr>
        </p:nvGraphicFramePr>
        <p:xfrm>
          <a:off x="3429000" y="1366837"/>
          <a:ext cx="6581775" cy="4119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707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2" name="TextBox 1"/>
          <p:cNvSpPr txBox="1"/>
          <p:nvPr/>
        </p:nvSpPr>
        <p:spPr>
          <a:xfrm>
            <a:off x="0" y="1561910"/>
            <a:ext cx="5867400" cy="3785652"/>
          </a:xfrm>
          <a:prstGeom prst="rect">
            <a:avLst/>
          </a:prstGeom>
          <a:noFill/>
        </p:spPr>
        <p:txBody>
          <a:bodyPr wrap="square" rtlCol="0">
            <a:spAutoFit/>
          </a:bodyPr>
          <a:lstStyle/>
          <a:p>
            <a:pPr marL="571500" marR="0" lvl="0" indent="-571500" algn="l" defTabSz="914400" rtl="0" eaLnBrk="1" fontAlgn="auto" latinLnBrk="0" hangingPunct="1">
              <a:spcBef>
                <a:spcPts val="0"/>
              </a:spcBef>
              <a:spcAft>
                <a:spcPts val="18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lumMod val="50000"/>
                  </a:prstClr>
                </a:solidFill>
                <a:effectLst/>
                <a:uLnTx/>
                <a:uFillTx/>
                <a:latin typeface="Franklin Gothic Medium Cond"/>
                <a:ea typeface="+mn-ea"/>
                <a:cs typeface="+mn-cs"/>
              </a:rPr>
              <a:t>Supportive of public investment in downtown’s cultural assets</a:t>
            </a:r>
          </a:p>
          <a:p>
            <a:pPr marL="571500" marR="0" lvl="0" indent="-571500" algn="l" defTabSz="914400" rtl="0" eaLnBrk="1" fontAlgn="auto" latinLnBrk="0" hangingPunct="1">
              <a:spcBef>
                <a:spcPts val="0"/>
              </a:spcBef>
              <a:spcAft>
                <a:spcPts val="1800"/>
              </a:spcAft>
              <a:buClrTx/>
              <a:buSzTx/>
              <a:buFont typeface="Arial" panose="020B0604020202020204" pitchFamily="34" charset="0"/>
              <a:buChar char="•"/>
              <a:tabLst/>
              <a:defRPr/>
            </a:pPr>
            <a:r>
              <a:rPr lang="en-US" sz="3000" dirty="0">
                <a:solidFill>
                  <a:prstClr val="white">
                    <a:lumMod val="50000"/>
                  </a:prstClr>
                </a:solidFill>
                <a:latin typeface="Franklin Gothic Medium Cond"/>
              </a:rPr>
              <a:t>Both projects will improve the appearance, safety and function of downtown buildings</a:t>
            </a:r>
          </a:p>
          <a:p>
            <a:pPr marL="571500" marR="0" lvl="0" indent="-571500" algn="l" defTabSz="914400" rtl="0" eaLnBrk="1" fontAlgn="auto" latinLnBrk="0" hangingPunct="1">
              <a:spcBef>
                <a:spcPts val="0"/>
              </a:spcBef>
              <a:spcAft>
                <a:spcPts val="1800"/>
              </a:spcAft>
              <a:buClrTx/>
              <a:buSzTx/>
              <a:buFont typeface="Arial" panose="020B0604020202020204" pitchFamily="34" charset="0"/>
              <a:buChar char="•"/>
              <a:tabLst/>
              <a:defRPr/>
            </a:pPr>
            <a:r>
              <a:rPr lang="en-US" sz="3000" dirty="0">
                <a:solidFill>
                  <a:prstClr val="white">
                    <a:lumMod val="50000"/>
                  </a:prstClr>
                </a:solidFill>
                <a:latin typeface="Franklin Gothic Medium Cond"/>
              </a:rPr>
              <a:t>Requested periodic updates as projects progress</a:t>
            </a:r>
            <a:endParaRPr kumimoji="0" lang="en-US" sz="3000" b="0" i="0" u="none" strike="noStrike" kern="1200" cap="none" spc="0" normalizeH="0" baseline="0" noProof="0" dirty="0">
              <a:ln>
                <a:noFill/>
              </a:ln>
              <a:solidFill>
                <a:prstClr val="white">
                  <a:lumMod val="50000"/>
                </a:prstClr>
              </a:solidFill>
              <a:effectLst/>
              <a:uLnTx/>
              <a:uFillTx/>
              <a:latin typeface="Franklin Gothic Medium Cond"/>
              <a:ea typeface="+mn-ea"/>
              <a:cs typeface="+mn-cs"/>
            </a:endParaRPr>
          </a:p>
        </p:txBody>
      </p:sp>
      <p:sp>
        <p:nvSpPr>
          <p:cNvPr id="7" name="Rectangle 6">
            <a:extLst>
              <a:ext uri="{FF2B5EF4-FFF2-40B4-BE49-F238E27FC236}">
                <a16:creationId xmlns:a16="http://schemas.microsoft.com/office/drawing/2014/main" id="{298B3CF0-2C26-4B56-ACBA-4FA02362B15E}"/>
              </a:ext>
            </a:extLst>
          </p:cNvPr>
          <p:cNvSpPr/>
          <p:nvPr/>
        </p:nvSpPr>
        <p:spPr>
          <a:xfrm>
            <a:off x="92948" y="-44508"/>
            <a:ext cx="88224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EAAA00"/>
                </a:solidFill>
                <a:latin typeface="Franklin Gothic Demi"/>
              </a:rPr>
              <a:t>COMMUNITY FEEDBACK</a:t>
            </a:r>
            <a:endParaRPr kumimoji="0" lang="en-US" sz="4800" b="0" i="0" u="none" strike="noStrike" kern="1200" cap="none" spc="0" normalizeH="0" baseline="0" noProof="0" dirty="0">
              <a:ln>
                <a:noFill/>
              </a:ln>
              <a:solidFill>
                <a:srgbClr val="EAAA00"/>
              </a:solidFill>
              <a:effectLst/>
              <a:uLnTx/>
              <a:uFillTx/>
              <a:latin typeface="Franklin Gothic Demi"/>
              <a:ea typeface="+mn-ea"/>
              <a:cs typeface="+mn-cs"/>
            </a:endParaRPr>
          </a:p>
        </p:txBody>
      </p:sp>
      <p:pic>
        <p:nvPicPr>
          <p:cNvPr id="2050" name="Picture 2" descr="Image result for portland business alliance logo">
            <a:extLst>
              <a:ext uri="{FF2B5EF4-FFF2-40B4-BE49-F238E27FC236}">
                <a16:creationId xmlns:a16="http://schemas.microsoft.com/office/drawing/2014/main" id="{60B40637-80F4-4B04-A779-5BBB2F408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560" y="3356351"/>
            <a:ext cx="3316010" cy="22066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ortland downtown neighborhood association logo">
            <a:extLst>
              <a:ext uri="{FF2B5EF4-FFF2-40B4-BE49-F238E27FC236}">
                <a16:creationId xmlns:a16="http://schemas.microsoft.com/office/drawing/2014/main" id="{05925536-48C0-4CC0-B5BB-7FFF8E540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593949"/>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B6E6"/>
        </a:solidFill>
        <a:effectLst/>
      </p:bgPr>
    </p:bg>
    <p:spTree>
      <p:nvGrpSpPr>
        <p:cNvPr id="1" name=""/>
        <p:cNvGrpSpPr/>
        <p:nvPr/>
      </p:nvGrpSpPr>
      <p:grpSpPr>
        <a:xfrm>
          <a:off x="0" y="0"/>
          <a:ext cx="0" cy="0"/>
          <a:chOff x="0" y="0"/>
          <a:chExt cx="0" cy="0"/>
        </a:xfrm>
      </p:grpSpPr>
      <p:sp>
        <p:nvSpPr>
          <p:cNvPr id="3" name="Rectangle 2"/>
          <p:cNvSpPr/>
          <p:nvPr/>
        </p:nvSpPr>
        <p:spPr>
          <a:xfrm>
            <a:off x="2133600" y="2895600"/>
            <a:ext cx="4648365" cy="923330"/>
          </a:xfrm>
          <a:prstGeom prst="rect">
            <a:avLst/>
          </a:prstGeom>
        </p:spPr>
        <p:txBody>
          <a:bodyPr wrap="none">
            <a:spAutoFit/>
          </a:bodyPr>
          <a:lstStyle/>
          <a:p>
            <a:r>
              <a:rPr lang="en-US" sz="5400" dirty="0">
                <a:solidFill>
                  <a:schemeClr val="bg1"/>
                </a:solidFill>
                <a:latin typeface="+mj-lt"/>
              </a:rPr>
              <a:t>QUESTIONS?</a:t>
            </a:r>
          </a:p>
        </p:txBody>
      </p:sp>
    </p:spTree>
    <p:extLst>
      <p:ext uri="{BB962C8B-B14F-4D97-AF65-F5344CB8AC3E}">
        <p14:creationId xmlns:p14="http://schemas.microsoft.com/office/powerpoint/2010/main" val="58150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AA00"/>
        </a:solidFill>
        <a:effectLst/>
      </p:bgPr>
    </p:bg>
    <p:spTree>
      <p:nvGrpSpPr>
        <p:cNvPr id="1" name=""/>
        <p:cNvGrpSpPr/>
        <p:nvPr/>
      </p:nvGrpSpPr>
      <p:grpSpPr>
        <a:xfrm>
          <a:off x="0" y="0"/>
          <a:ext cx="0" cy="0"/>
          <a:chOff x="0" y="0"/>
          <a:chExt cx="0" cy="0"/>
        </a:xfrm>
      </p:grpSpPr>
      <p:sp>
        <p:nvSpPr>
          <p:cNvPr id="10" name="Rectangle 9"/>
          <p:cNvSpPr/>
          <p:nvPr/>
        </p:nvSpPr>
        <p:spPr>
          <a:xfrm>
            <a:off x="0" y="5410200"/>
            <a:ext cx="9144000" cy="144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Cond"/>
              <a:ea typeface="+mn-ea"/>
              <a:cs typeface="+mn-cs"/>
            </a:endParaRPr>
          </a:p>
        </p:txBody>
      </p:sp>
      <p:sp>
        <p:nvSpPr>
          <p:cNvPr id="6" name="Footer Placeholder 5"/>
          <p:cNvSpPr>
            <a:spLocks noGrp="1"/>
          </p:cNvSpPr>
          <p:nvPr>
            <p:ph type="ftr" sz="quarter" idx="11"/>
          </p:nvPr>
        </p:nvSpPr>
        <p:spPr>
          <a:xfrm>
            <a:off x="0" y="5867400"/>
            <a:ext cx="9144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PORTLAND CITY COUNCIL – 21</a:t>
            </a:r>
            <a:r>
              <a:rPr kumimoji="0" lang="en-US" sz="1600" b="0" i="0" u="none" strike="noStrike" kern="1200" cap="none" spc="0" normalizeH="0" baseline="30000" noProof="0" dirty="0">
                <a:ln>
                  <a:noFill/>
                </a:ln>
                <a:solidFill>
                  <a:prstClr val="white"/>
                </a:solidFill>
                <a:effectLst/>
                <a:uLnTx/>
                <a:uFillTx/>
                <a:latin typeface="Franklin Gothic Medium Cond"/>
                <a:ea typeface="+mn-ea"/>
                <a:cs typeface="+mn-cs"/>
              </a:rPr>
              <a:t>ST</a:t>
            </a: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 AMENDMENT  TO OREGON CONVENTION CENTER URBAN RENEWAL PLAN</a:t>
            </a:r>
            <a:b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br>
            <a:r>
              <a:rPr kumimoji="0" lang="en-US" sz="1600" b="0" i="0" u="none" strike="noStrike" kern="1200" cap="none" spc="0" normalizeH="0" baseline="0" noProof="0" dirty="0">
                <a:ln>
                  <a:noFill/>
                </a:ln>
                <a:solidFill>
                  <a:prstClr val="white"/>
                </a:solidFill>
                <a:effectLst/>
                <a:uLnTx/>
                <a:uFillTx/>
                <a:latin typeface="Franklin Gothic Medium Cond"/>
                <a:ea typeface="+mn-ea"/>
                <a:cs typeface="+mn-cs"/>
              </a:rPr>
              <a:t>JUNE 19, 2019</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300" y="1219200"/>
            <a:ext cx="3257400" cy="3244362"/>
          </a:xfrm>
          <a:prstGeom prst="rect">
            <a:avLst/>
          </a:prstGeom>
        </p:spPr>
      </p:pic>
    </p:spTree>
    <p:extLst>
      <p:ext uri="{BB962C8B-B14F-4D97-AF65-F5344CB8AC3E}">
        <p14:creationId xmlns:p14="http://schemas.microsoft.com/office/powerpoint/2010/main" val="212058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514600" y="6356070"/>
            <a:ext cx="6400800" cy="365125"/>
          </a:xfrm>
        </p:spPr>
        <p:txBody>
          <a:bodyPr/>
          <a:lstStyle/>
          <a:p>
            <a:pPr algn="r"/>
            <a:r>
              <a:rPr lang="en-US" dirty="0"/>
              <a:t>BOARD OF COMMISSIONERS MEETING – TIF UPDATE &amp; PLAN AMENDMENTS – MAY 8, 2019</a:t>
            </a:r>
          </a:p>
        </p:txBody>
      </p:sp>
      <p:cxnSp>
        <p:nvCxnSpPr>
          <p:cNvPr id="8" name="Straight Connector 7"/>
          <p:cNvCxnSpPr/>
          <p:nvPr/>
        </p:nvCxnSpPr>
        <p:spPr>
          <a:xfrm>
            <a:off x="0" y="6172200"/>
            <a:ext cx="9144000" cy="0"/>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19200" cy="396595"/>
          </a:xfrm>
          <a:prstGeom prst="rect">
            <a:avLst/>
          </a:prstGeom>
        </p:spPr>
      </p:pic>
      <p:sp>
        <p:nvSpPr>
          <p:cNvPr id="2" name="TextBox 1"/>
          <p:cNvSpPr txBox="1"/>
          <p:nvPr/>
        </p:nvSpPr>
        <p:spPr>
          <a:xfrm>
            <a:off x="381000" y="1676400"/>
            <a:ext cx="8382000" cy="181588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lumMod val="50000"/>
                  </a:schemeClr>
                </a:solidFill>
              </a:rPr>
              <a:t>Amend Oregon Convention Center Plan to include public building (100 Multnomah)</a:t>
            </a:r>
          </a:p>
          <a:p>
            <a:pPr marL="571500" indent="-571500">
              <a:buFont typeface="Arial" panose="020B0604020202020204" pitchFamily="34" charset="0"/>
              <a:buChar char="•"/>
            </a:pPr>
            <a:endParaRPr lang="en-US" sz="4000" dirty="0">
              <a:solidFill>
                <a:schemeClr val="bg1">
                  <a:lumMod val="50000"/>
                </a:schemeClr>
              </a:solidFill>
            </a:endParaRPr>
          </a:p>
        </p:txBody>
      </p:sp>
      <p:sp>
        <p:nvSpPr>
          <p:cNvPr id="7" name="Rectangle 6">
            <a:extLst>
              <a:ext uri="{FF2B5EF4-FFF2-40B4-BE49-F238E27FC236}">
                <a16:creationId xmlns:a16="http://schemas.microsoft.com/office/drawing/2014/main" id="{298B3CF0-2C26-4B56-ACBA-4FA02362B15E}"/>
              </a:ext>
            </a:extLst>
          </p:cNvPr>
          <p:cNvSpPr/>
          <p:nvPr/>
        </p:nvSpPr>
        <p:spPr>
          <a:xfrm>
            <a:off x="92948" y="-44508"/>
            <a:ext cx="8822452" cy="830997"/>
          </a:xfrm>
          <a:prstGeom prst="rect">
            <a:avLst/>
          </a:prstGeom>
        </p:spPr>
        <p:txBody>
          <a:bodyPr wrap="square">
            <a:spAutoFit/>
          </a:bodyPr>
          <a:lstStyle/>
          <a:p>
            <a:r>
              <a:rPr lang="en-US" sz="4800" dirty="0">
                <a:solidFill>
                  <a:srgbClr val="EAAA00"/>
                </a:solidFill>
                <a:latin typeface="+mj-lt"/>
              </a:rPr>
              <a:t>PROPOSED ACTION &amp; CONTEXT</a:t>
            </a:r>
          </a:p>
        </p:txBody>
      </p:sp>
    </p:spTree>
    <p:extLst>
      <p:ext uri="{BB962C8B-B14F-4D97-AF65-F5344CB8AC3E}">
        <p14:creationId xmlns:p14="http://schemas.microsoft.com/office/powerpoint/2010/main" val="900762978"/>
      </p:ext>
    </p:extLst>
  </p:cSld>
  <p:clrMapOvr>
    <a:masterClrMapping/>
  </p:clrMapOvr>
</p:sld>
</file>

<file path=ppt/theme/theme1.xml><?xml version="1.0" encoding="utf-8"?>
<a:theme xmlns:a="http://schemas.openxmlformats.org/drawingml/2006/main" name="Office Theme">
  <a:themeElements>
    <a:clrScheme name="Prosper Portland">
      <a:dk1>
        <a:sysClr val="windowText" lastClr="000000"/>
      </a:dk1>
      <a:lt1>
        <a:sysClr val="window" lastClr="FFFFFF"/>
      </a:lt1>
      <a:dk2>
        <a:srgbClr val="1F497D"/>
      </a:dk2>
      <a:lt2>
        <a:srgbClr val="EEECE1"/>
      </a:lt2>
      <a:accent1>
        <a:srgbClr val="F79646"/>
      </a:accent1>
      <a:accent2>
        <a:srgbClr val="00B0F0"/>
      </a:accent2>
      <a:accent3>
        <a:srgbClr val="9BBB59"/>
      </a:accent3>
      <a:accent4>
        <a:srgbClr val="8064A2"/>
      </a:accent4>
      <a:accent5>
        <a:srgbClr val="FFC000"/>
      </a:accent5>
      <a:accent6>
        <a:srgbClr val="800080"/>
      </a:accent6>
      <a:hlink>
        <a:srgbClr val="4F81BD"/>
      </a:hlink>
      <a:folHlink>
        <a:srgbClr val="4F81BD"/>
      </a:folHlink>
    </a:clrScheme>
    <a:fontScheme name="Prosper Portland">
      <a:majorFont>
        <a:latin typeface="Franklin Gothic Demi"/>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c09f7e-5c63-4ddf-9620-63587dc1b718">
      <UserInfo>
        <DisplayName>Haack, Shelly</DisplayName>
        <AccountId>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80C52020B63348BE3B7DC7AA04A686" ma:contentTypeVersion="5" ma:contentTypeDescription="Create a new document." ma:contentTypeScope="" ma:versionID="17422d5c5e1c230c98634aed39a4cf51">
  <xsd:schema xmlns:xsd="http://www.w3.org/2001/XMLSchema" xmlns:xs="http://www.w3.org/2001/XMLSchema" xmlns:p="http://schemas.microsoft.com/office/2006/metadata/properties" xmlns:ns2="60c09f7e-5c63-4ddf-9620-63587dc1b718" xmlns:ns3="37dfe30a-9921-4802-bbe7-a89140e8c579" targetNamespace="http://schemas.microsoft.com/office/2006/metadata/properties" ma:root="true" ma:fieldsID="56a9c82ea74c624f2e1465291981981a" ns2:_="" ns3:_="">
    <xsd:import namespace="60c09f7e-5c63-4ddf-9620-63587dc1b718"/>
    <xsd:import namespace="37dfe30a-9921-4802-bbe7-a89140e8c579"/>
    <xsd:element name="properties">
      <xsd:complexType>
        <xsd:sequence>
          <xsd:element name="documentManagement">
            <xsd:complexType>
              <xsd:all>
                <xsd:element ref="ns2:SharedWithUsers" minOccurs="0"/>
                <xsd:element ref="ns2:SharedWithDetails" minOccurs="0"/>
                <xsd:element ref="ns2: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09f7e-5c63-4ddf-9620-63587dc1b7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fe30a-9921-4802-bbe7-a89140e8c57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73E33-D85E-4704-8AC1-987F39DDA493}">
  <ds:schemaRefs>
    <ds:schemaRef ds:uri="http://purl.org/dc/terms/"/>
    <ds:schemaRef ds:uri="60c09f7e-5c63-4ddf-9620-63587dc1b718"/>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http://schemas.openxmlformats.org/package/2006/metadata/core-properties"/>
    <ds:schemaRef ds:uri="37dfe30a-9921-4802-bbe7-a89140e8c579"/>
  </ds:schemaRefs>
</ds:datastoreItem>
</file>

<file path=customXml/itemProps2.xml><?xml version="1.0" encoding="utf-8"?>
<ds:datastoreItem xmlns:ds="http://schemas.openxmlformats.org/officeDocument/2006/customXml" ds:itemID="{C9DBFBFB-C0D8-4B08-B2B6-1A0CFA9DA84F}">
  <ds:schemaRefs>
    <ds:schemaRef ds:uri="http://schemas.microsoft.com/sharepoint/v3/contenttype/forms"/>
  </ds:schemaRefs>
</ds:datastoreItem>
</file>

<file path=customXml/itemProps3.xml><?xml version="1.0" encoding="utf-8"?>
<ds:datastoreItem xmlns:ds="http://schemas.openxmlformats.org/officeDocument/2006/customXml" ds:itemID="{08880918-288B-48C1-BDF4-9ACF0C3E2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09f7e-5c63-4ddf-9620-63587dc1b718"/>
    <ds:schemaRef ds:uri="37dfe30a-9921-4802-bbe7-a89140e8c5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2088</TotalTime>
  <Words>2648</Words>
  <Application>Microsoft Office PowerPoint</Application>
  <PresentationFormat>On-screen Show (4:3)</PresentationFormat>
  <Paragraphs>316</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Franklin Gothic Book</vt:lpstr>
      <vt:lpstr>Franklin Gothic Demi</vt:lpstr>
      <vt:lpstr>Franklin Gothic Medium</vt:lpstr>
      <vt:lpstr>Franklin Gothic Medium Cond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Development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Lisa</dc:creator>
  <cp:lastModifiedBy>Barnes, Tony</cp:lastModifiedBy>
  <cp:revision>133</cp:revision>
  <cp:lastPrinted>2019-05-08T18:22:19Z</cp:lastPrinted>
  <dcterms:created xsi:type="dcterms:W3CDTF">2017-06-20T19:04:03Z</dcterms:created>
  <dcterms:modified xsi:type="dcterms:W3CDTF">2019-06-19T14:58:24Z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0x0101009580C52020B63348BE3B7DC7AA04A686</vt:lpwstr>
  </property>
</Properties>
</file>