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65" r:id="rId2"/>
    <p:sldId id="357" r:id="rId3"/>
    <p:sldId id="388" r:id="rId4"/>
    <p:sldId id="366" r:id="rId5"/>
    <p:sldId id="365" r:id="rId6"/>
    <p:sldId id="364" r:id="rId7"/>
    <p:sldId id="367" r:id="rId8"/>
    <p:sldId id="370" r:id="rId9"/>
    <p:sldId id="368" r:id="rId10"/>
    <p:sldId id="369" r:id="rId11"/>
    <p:sldId id="371" r:id="rId12"/>
    <p:sldId id="372" r:id="rId13"/>
    <p:sldId id="376" r:id="rId14"/>
    <p:sldId id="377" r:id="rId15"/>
    <p:sldId id="375" r:id="rId16"/>
    <p:sldId id="374" r:id="rId17"/>
    <p:sldId id="373" r:id="rId18"/>
    <p:sldId id="378" r:id="rId19"/>
    <p:sldId id="363" r:id="rId20"/>
    <p:sldId id="359" r:id="rId21"/>
    <p:sldId id="360" r:id="rId22"/>
    <p:sldId id="356" r:id="rId23"/>
    <p:sldId id="379" r:id="rId24"/>
    <p:sldId id="382" r:id="rId25"/>
    <p:sldId id="383" r:id="rId26"/>
    <p:sldId id="389" r:id="rId27"/>
    <p:sldId id="390" r:id="rId28"/>
    <p:sldId id="391" r:id="rId29"/>
    <p:sldId id="393" r:id="rId30"/>
    <p:sldId id="361" r:id="rId31"/>
    <p:sldId id="36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31B6B9"/>
    <a:srgbClr val="FF6600"/>
    <a:srgbClr val="FBF5EB"/>
    <a:srgbClr val="ECF5E7"/>
    <a:srgbClr val="F6E9D6"/>
    <a:srgbClr val="C7E583"/>
    <a:srgbClr val="E2F2F0"/>
    <a:srgbClr val="FDFBED"/>
    <a:srgbClr val="275B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76648" autoAdjust="0"/>
  </p:normalViewPr>
  <p:slideViewPr>
    <p:cSldViewPr snapToGrid="0">
      <p:cViewPr varScale="1">
        <p:scale>
          <a:sx n="68" d="100"/>
          <a:sy n="68" d="100"/>
        </p:scale>
        <p:origin x="132"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2D12B-C10A-4883-AA14-5E4254F37982}" type="datetimeFigureOut">
              <a:rPr lang="en-US" smtClean="0"/>
              <a:t>7/3/2019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B405E-F27B-4BB5-B31C-8BBB0865F405}" type="slidenum">
              <a:rPr lang="en-US" smtClean="0"/>
              <a:t>‹#›</a:t>
            </a:fld>
            <a:endParaRPr lang="en-US"/>
          </a:p>
        </p:txBody>
      </p:sp>
    </p:spTree>
    <p:extLst>
      <p:ext uri="{BB962C8B-B14F-4D97-AF65-F5344CB8AC3E}">
        <p14:creationId xmlns:p14="http://schemas.microsoft.com/office/powerpoint/2010/main" val="2369691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going to click through several images around the site. You’ve seen these before but as a reminder, the larger image is the view looking away from the site and the view in the upper right corner is looking toward the site from relatively the same location. This is the historic Post Office building with a lovely trash and loading area at the north end.</a:t>
            </a:r>
          </a:p>
        </p:txBody>
      </p:sp>
      <p:sp>
        <p:nvSpPr>
          <p:cNvPr id="4" name="Slide Number Placeholder 3"/>
          <p:cNvSpPr>
            <a:spLocks noGrp="1"/>
          </p:cNvSpPr>
          <p:nvPr>
            <p:ph type="sldNum" sz="quarter" idx="10"/>
          </p:nvPr>
        </p:nvSpPr>
        <p:spPr/>
        <p:txBody>
          <a:bodyPr/>
          <a:lstStyle/>
          <a:p>
            <a:fld id="{9F8B405E-F27B-4BB5-B31C-8BBB0865F405}" type="slidenum">
              <a:rPr lang="en-US" smtClean="0"/>
              <a:t>5</a:t>
            </a:fld>
            <a:endParaRPr lang="en-US"/>
          </a:p>
        </p:txBody>
      </p:sp>
    </p:spTree>
    <p:extLst>
      <p:ext uri="{BB962C8B-B14F-4D97-AF65-F5344CB8AC3E}">
        <p14:creationId xmlns:p14="http://schemas.microsoft.com/office/powerpoint/2010/main" val="541833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in the staff memo, staff has concerns about the proposed phasing, particularly as it relates to delivery of the Green Loop. Notably, the phasing of the Green Loop elements are not specifically identified in the packet. As such, staff suggested that the northern portion of the Park with the Green Loop “offramp” (circled in red) should be developed in Phase 1 so that the Green Loop would not be developed as a dead end with no offramp. Staff also highlighted that this would ensure that a major portion of the public benefit would come early in the redevelopment rather than later. Staff also noted that the phasing is proposed in this way to maintain the existing parking garage but suggested that the Master Plan should require that the garage be demolished when a certain number of parking spaces have been constructed. This slide also covers Section 5 Infrastructure of the staff memo which noted in particular that the phasing and responsibility of the Green Loop’s delivery must be identified and made binding in the Master Plan approval.</a:t>
            </a:r>
          </a:p>
        </p:txBody>
      </p:sp>
      <p:sp>
        <p:nvSpPr>
          <p:cNvPr id="4" name="Slide Number Placeholder 3"/>
          <p:cNvSpPr>
            <a:spLocks noGrp="1"/>
          </p:cNvSpPr>
          <p:nvPr>
            <p:ph type="sldNum" sz="quarter" idx="10"/>
          </p:nvPr>
        </p:nvSpPr>
        <p:spPr/>
        <p:txBody>
          <a:bodyPr/>
          <a:lstStyle/>
          <a:p>
            <a:fld id="{9F8B405E-F27B-4BB5-B31C-8BBB0865F405}" type="slidenum">
              <a:rPr lang="en-US" smtClean="0"/>
              <a:t>25</a:t>
            </a:fld>
            <a:endParaRPr lang="en-US"/>
          </a:p>
        </p:txBody>
      </p:sp>
    </p:spTree>
    <p:extLst>
      <p:ext uri="{BB962C8B-B14F-4D97-AF65-F5344CB8AC3E}">
        <p14:creationId xmlns:p14="http://schemas.microsoft.com/office/powerpoint/2010/main" val="10017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specific uses are shown in the Scheme A massing diagrams; however, ground floor active use areas appear to be highlighted. The applicant has indicated that the buildings will each have parking podiums as no below-grade parking is proposed. While ground floor active use requirements may protect some areas such as NW Hoyt, NW Johnson, and the perimeter of the Park as was discussed in the previous DAR and generally shown in yellow here, not all ground levels are protected from parking at the perimeter, nor are upper levels (shown in white). Staff is particularly concerned about upper floor areas adjacent to public areas such as the park, rights-of-way, public access easement areas, the terminus of NW Park Avenue, as well as along the bridge ramps.</a:t>
            </a:r>
          </a:p>
        </p:txBody>
      </p:sp>
      <p:sp>
        <p:nvSpPr>
          <p:cNvPr id="4" name="Slide Number Placeholder 3"/>
          <p:cNvSpPr>
            <a:spLocks noGrp="1"/>
          </p:cNvSpPr>
          <p:nvPr>
            <p:ph type="sldNum" sz="quarter" idx="10"/>
          </p:nvPr>
        </p:nvSpPr>
        <p:spPr/>
        <p:txBody>
          <a:bodyPr/>
          <a:lstStyle/>
          <a:p>
            <a:fld id="{9F8B405E-F27B-4BB5-B31C-8BBB0865F405}" type="slidenum">
              <a:rPr lang="en-US" smtClean="0"/>
              <a:t>26</a:t>
            </a:fld>
            <a:endParaRPr lang="en-US"/>
          </a:p>
        </p:txBody>
      </p:sp>
    </p:spTree>
    <p:extLst>
      <p:ext uri="{BB962C8B-B14F-4D97-AF65-F5344CB8AC3E}">
        <p14:creationId xmlns:p14="http://schemas.microsoft.com/office/powerpoint/2010/main" val="3934615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Staff has expressed to the applicant that the massing diagrams are a bit confusing and intends to keep working with the applicant to identify how to make the massing diagrams that will be included in the Master Plan more easily understandable for staff, the Commission, and the general public (including developers). The massing diagram on page 30 represents the maximum limits of what each lot can accommodate with regard to height and footprint though it is unlikely any building will fill out those volumes and this is not representative of what will be built. The Scheme A diagrams are closer to what will actually be built but are only representative. That said, some of the elements shown in the Scheme A diagrams introduce interesting concepts that may want to captured in the approved Master Plan such as podiums rising above the elevated plaza and the recessed portion of the tower on Parcel 9 which allows more expansive views and solar access along the elevated Green Loop. Parcel 9 is on the left side of the oval.</a:t>
            </a:r>
          </a:p>
        </p:txBody>
      </p:sp>
      <p:sp>
        <p:nvSpPr>
          <p:cNvPr id="4" name="Slide Number Placeholder 3"/>
          <p:cNvSpPr>
            <a:spLocks noGrp="1"/>
          </p:cNvSpPr>
          <p:nvPr>
            <p:ph type="sldNum" sz="quarter" idx="10"/>
          </p:nvPr>
        </p:nvSpPr>
        <p:spPr/>
        <p:txBody>
          <a:bodyPr/>
          <a:lstStyle/>
          <a:p>
            <a:fld id="{9F8B405E-F27B-4BB5-B31C-8BBB0865F405}" type="slidenum">
              <a:rPr lang="en-US" smtClean="0"/>
              <a:t>27</a:t>
            </a:fld>
            <a:endParaRPr lang="en-US"/>
          </a:p>
        </p:txBody>
      </p:sp>
    </p:spTree>
    <p:extLst>
      <p:ext uri="{BB962C8B-B14F-4D97-AF65-F5344CB8AC3E}">
        <p14:creationId xmlns:p14="http://schemas.microsoft.com/office/powerpoint/2010/main" val="203567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diagram shows the maximum heights allowed on the site and also indicates that there will be a minimum height for the entire development; the park pavilion will be the one exception. Staff notes that a 100’ minimum height will require that all buildings are developed as high-rise construction which may limit some developers from developing here; however it will ensure that the city’s investment in this area will provide greater returns. Requiring taller heights will also help to reinforce the bridgehead/gateway character of this site. Also noted in the memo and mentioned earlier, staff has concerns about the need for activation requirements at upper levels and beneath the Green Loop. The map in the upper right shows where the applicant is proposing to located active uses (striped), parking entrances, and main entrances. This map shows little activation north of Johnson and again is only representative of the ground level. Staff also notes that the entire length of Hoyt, at the bottom, is required to meet the Ground Floor Active Use standard. </a:t>
            </a:r>
          </a:p>
        </p:txBody>
      </p:sp>
      <p:sp>
        <p:nvSpPr>
          <p:cNvPr id="4" name="Slide Number Placeholder 3"/>
          <p:cNvSpPr>
            <a:spLocks noGrp="1"/>
          </p:cNvSpPr>
          <p:nvPr>
            <p:ph type="sldNum" sz="quarter" idx="10"/>
          </p:nvPr>
        </p:nvSpPr>
        <p:spPr/>
        <p:txBody>
          <a:bodyPr/>
          <a:lstStyle/>
          <a:p>
            <a:fld id="{9F8B405E-F27B-4BB5-B31C-8BBB0865F405}" type="slidenum">
              <a:rPr lang="en-US" smtClean="0"/>
              <a:t>28</a:t>
            </a:fld>
            <a:endParaRPr lang="en-US"/>
          </a:p>
        </p:txBody>
      </p:sp>
    </p:spTree>
    <p:extLst>
      <p:ext uri="{BB962C8B-B14F-4D97-AF65-F5344CB8AC3E}">
        <p14:creationId xmlns:p14="http://schemas.microsoft.com/office/powerpoint/2010/main" val="1343983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pertains to Section 4 of the memo. We have already discussed staff’s concerns with the area north of Johnson and the underside of the Green Loop. I would just like to highlight that safety is of particular concern if this area is developed as an office campus with no night-time activity. Activation of this area should be required through the Master Plan rather than dependent on Design Review staff to advocate for during the Design Review process for each future building. This slide also shows the proposed vehicle access areas which not have been consolidated from the previous DAR. Consolidation of parking and loading access and other back-of-house uses is a requirement of the Master Plan.</a:t>
            </a:r>
          </a:p>
        </p:txBody>
      </p:sp>
      <p:sp>
        <p:nvSpPr>
          <p:cNvPr id="4" name="Slide Number Placeholder 3"/>
          <p:cNvSpPr>
            <a:spLocks noGrp="1"/>
          </p:cNvSpPr>
          <p:nvPr>
            <p:ph type="sldNum" sz="quarter" idx="10"/>
          </p:nvPr>
        </p:nvSpPr>
        <p:spPr/>
        <p:txBody>
          <a:bodyPr/>
          <a:lstStyle/>
          <a:p>
            <a:fld id="{9F8B405E-F27B-4BB5-B31C-8BBB0865F405}" type="slidenum">
              <a:rPr lang="en-US" smtClean="0"/>
              <a:t>29</a:t>
            </a:fld>
            <a:endParaRPr lang="en-US"/>
          </a:p>
        </p:txBody>
      </p:sp>
    </p:spTree>
    <p:extLst>
      <p:ext uri="{BB962C8B-B14F-4D97-AF65-F5344CB8AC3E}">
        <p14:creationId xmlns:p14="http://schemas.microsoft.com/office/powerpoint/2010/main" val="354440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surface parking lot is intended to be redeveloped as an additional North Park Block.</a:t>
            </a:r>
          </a:p>
        </p:txBody>
      </p:sp>
      <p:sp>
        <p:nvSpPr>
          <p:cNvPr id="4" name="Slide Number Placeholder 3"/>
          <p:cNvSpPr>
            <a:spLocks noGrp="1"/>
          </p:cNvSpPr>
          <p:nvPr>
            <p:ph type="sldNum" sz="quarter" idx="10"/>
          </p:nvPr>
        </p:nvSpPr>
        <p:spPr/>
        <p:txBody>
          <a:bodyPr/>
          <a:lstStyle/>
          <a:p>
            <a:fld id="{9F8B405E-F27B-4BB5-B31C-8BBB0865F405}" type="slidenum">
              <a:rPr lang="en-US" smtClean="0"/>
              <a:t>6</a:t>
            </a:fld>
            <a:endParaRPr lang="en-US"/>
          </a:p>
        </p:txBody>
      </p:sp>
    </p:spTree>
    <p:extLst>
      <p:ext uri="{BB962C8B-B14F-4D97-AF65-F5344CB8AC3E}">
        <p14:creationId xmlns:p14="http://schemas.microsoft.com/office/powerpoint/2010/main" val="24998506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upper right you can see the parking garage that is intended to stay until Phase 3.</a:t>
            </a:r>
          </a:p>
        </p:txBody>
      </p:sp>
      <p:sp>
        <p:nvSpPr>
          <p:cNvPr id="4" name="Slide Number Placeholder 3"/>
          <p:cNvSpPr>
            <a:spLocks noGrp="1"/>
          </p:cNvSpPr>
          <p:nvPr>
            <p:ph type="sldNum" sz="quarter" idx="10"/>
          </p:nvPr>
        </p:nvSpPr>
        <p:spPr/>
        <p:txBody>
          <a:bodyPr/>
          <a:lstStyle/>
          <a:p>
            <a:fld id="{9F8B405E-F27B-4BB5-B31C-8BBB0865F405}" type="slidenum">
              <a:rPr lang="en-US" smtClean="0"/>
              <a:t>8</a:t>
            </a:fld>
            <a:endParaRPr lang="en-US"/>
          </a:p>
        </p:txBody>
      </p:sp>
    </p:spTree>
    <p:extLst>
      <p:ext uri="{BB962C8B-B14F-4D97-AF65-F5344CB8AC3E}">
        <p14:creationId xmlns:p14="http://schemas.microsoft.com/office/powerpoint/2010/main" val="3696938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8B405E-F27B-4BB5-B31C-8BBB0865F405}" type="slidenum">
              <a:rPr lang="en-US" smtClean="0"/>
              <a:t>9</a:t>
            </a:fld>
            <a:endParaRPr lang="en-US"/>
          </a:p>
        </p:txBody>
      </p:sp>
    </p:spTree>
    <p:extLst>
      <p:ext uri="{BB962C8B-B14F-4D97-AF65-F5344CB8AC3E}">
        <p14:creationId xmlns:p14="http://schemas.microsoft.com/office/powerpoint/2010/main" val="1381931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area just to the right where Johnson is proposed to be re-routed at an angle under the Broadway Bridge ramp in order to gain more clearance.</a:t>
            </a:r>
          </a:p>
        </p:txBody>
      </p:sp>
      <p:sp>
        <p:nvSpPr>
          <p:cNvPr id="4" name="Slide Number Placeholder 3"/>
          <p:cNvSpPr>
            <a:spLocks noGrp="1"/>
          </p:cNvSpPr>
          <p:nvPr>
            <p:ph type="sldNum" sz="quarter" idx="10"/>
          </p:nvPr>
        </p:nvSpPr>
        <p:spPr/>
        <p:txBody>
          <a:bodyPr/>
          <a:lstStyle/>
          <a:p>
            <a:fld id="{9F8B405E-F27B-4BB5-B31C-8BBB0865F405}" type="slidenum">
              <a:rPr lang="en-US" smtClean="0"/>
              <a:t>17</a:t>
            </a:fld>
            <a:endParaRPr lang="en-US"/>
          </a:p>
        </p:txBody>
      </p:sp>
    </p:spTree>
    <p:extLst>
      <p:ext uri="{BB962C8B-B14F-4D97-AF65-F5344CB8AC3E}">
        <p14:creationId xmlns:p14="http://schemas.microsoft.com/office/powerpoint/2010/main" val="1911009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view of Station Way underneath the Broadway bridge ramp, near the Y. to the left is the back-of-house areas of Union Station. The upper view is looking west. You can see the private parking lot under the Lovejoy ramp</a:t>
            </a:r>
          </a:p>
        </p:txBody>
      </p:sp>
      <p:sp>
        <p:nvSpPr>
          <p:cNvPr id="4" name="Slide Number Placeholder 3"/>
          <p:cNvSpPr>
            <a:spLocks noGrp="1"/>
          </p:cNvSpPr>
          <p:nvPr>
            <p:ph type="sldNum" sz="quarter" idx="10"/>
          </p:nvPr>
        </p:nvSpPr>
        <p:spPr/>
        <p:txBody>
          <a:bodyPr/>
          <a:lstStyle/>
          <a:p>
            <a:fld id="{9F8B405E-F27B-4BB5-B31C-8BBB0865F405}" type="slidenum">
              <a:rPr lang="en-US" smtClean="0"/>
              <a:t>18</a:t>
            </a:fld>
            <a:endParaRPr lang="en-US"/>
          </a:p>
        </p:txBody>
      </p:sp>
    </p:spTree>
    <p:extLst>
      <p:ext uri="{BB962C8B-B14F-4D97-AF65-F5344CB8AC3E}">
        <p14:creationId xmlns:p14="http://schemas.microsoft.com/office/powerpoint/2010/main" val="1178449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these are the discussion topics as laid out in the staff memo. We may not talk about each of these sections, but this is the general framework of the rest of the presentation.</a:t>
            </a:r>
          </a:p>
        </p:txBody>
      </p:sp>
      <p:sp>
        <p:nvSpPr>
          <p:cNvPr id="4" name="Slide Number Placeholder 3"/>
          <p:cNvSpPr>
            <a:spLocks noGrp="1"/>
          </p:cNvSpPr>
          <p:nvPr>
            <p:ph type="sldNum" sz="quarter" idx="10"/>
          </p:nvPr>
        </p:nvSpPr>
        <p:spPr/>
        <p:txBody>
          <a:bodyPr/>
          <a:lstStyle/>
          <a:p>
            <a:fld id="{9F8B405E-F27B-4BB5-B31C-8BBB0865F405}" type="slidenum">
              <a:rPr lang="en-US" smtClean="0"/>
              <a:t>22</a:t>
            </a:fld>
            <a:endParaRPr lang="en-US"/>
          </a:p>
        </p:txBody>
      </p:sp>
    </p:spTree>
    <p:extLst>
      <p:ext uri="{BB962C8B-B14F-4D97-AF65-F5344CB8AC3E}">
        <p14:creationId xmlns:p14="http://schemas.microsoft.com/office/powerpoint/2010/main" val="1841668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quickly shows the designated view down Johnson toward Union Station and the views down Johnson and at the Broadway Bridge Y. If you remember from the photos in the earlier slides, and perhaps the first DAR, the site has unique constraints/opportunities with regard to bridge ramps at the north and east and Union Station at the terminus of Johnson. This site, particularly with an elevated plaza at the Broadway Bridge Y has the opportunity to really mark itself as a gateway into the Pearl District and the broader Downtown. Keeping those elements in mind as we move through the rest of these topics can help frame some of the discussion.</a:t>
            </a:r>
          </a:p>
        </p:txBody>
      </p:sp>
      <p:sp>
        <p:nvSpPr>
          <p:cNvPr id="4" name="Slide Number Placeholder 3"/>
          <p:cNvSpPr>
            <a:spLocks noGrp="1"/>
          </p:cNvSpPr>
          <p:nvPr>
            <p:ph type="sldNum" sz="quarter" idx="10"/>
          </p:nvPr>
        </p:nvSpPr>
        <p:spPr/>
        <p:txBody>
          <a:bodyPr/>
          <a:lstStyle/>
          <a:p>
            <a:fld id="{9F8B405E-F27B-4BB5-B31C-8BBB0865F405}" type="slidenum">
              <a:rPr lang="en-US" smtClean="0"/>
              <a:t>23</a:t>
            </a:fld>
            <a:endParaRPr lang="en-US"/>
          </a:p>
        </p:txBody>
      </p:sp>
    </p:spTree>
    <p:extLst>
      <p:ext uri="{BB962C8B-B14F-4D97-AF65-F5344CB8AC3E}">
        <p14:creationId xmlns:p14="http://schemas.microsoft.com/office/powerpoint/2010/main" val="21726267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noted in the staff memo, the Open Space calculations have been resolved. The biggest issue at the first DAR was the Green Loop and how it seemed to be driving the proposal; however, the intent and experience of the Green Loop wasn’t clearly understood by staff or the commission, due to a lack of information. What staff has come to understand is that the Green Loop is intended to have a wholly different experience than the commuter paths along Lovejoy and Broadway and this is an opportunity to create a truly unique experience in the city. With that understanding, staff is more accepting of the proposed alignment but still has concerns about what happens along the Green Loop, particularly underneath the bridge elements, as well as at the Broadway Bridge Y. Staff believes that the Master Plan must ultimately have some assurances through development standards that areas adjacent to the underside of the Green Loop (the areas captured within that circle) will be safe and pleasant at all hours.</a:t>
            </a:r>
          </a:p>
        </p:txBody>
      </p:sp>
      <p:sp>
        <p:nvSpPr>
          <p:cNvPr id="4" name="Slide Number Placeholder 3"/>
          <p:cNvSpPr>
            <a:spLocks noGrp="1"/>
          </p:cNvSpPr>
          <p:nvPr>
            <p:ph type="sldNum" sz="quarter" idx="10"/>
          </p:nvPr>
        </p:nvSpPr>
        <p:spPr/>
        <p:txBody>
          <a:bodyPr/>
          <a:lstStyle/>
          <a:p>
            <a:fld id="{9F8B405E-F27B-4BB5-B31C-8BBB0865F405}" type="slidenum">
              <a:rPr lang="en-US" smtClean="0"/>
              <a:t>24</a:t>
            </a:fld>
            <a:endParaRPr lang="en-US"/>
          </a:p>
        </p:txBody>
      </p:sp>
    </p:spTree>
    <p:extLst>
      <p:ext uri="{BB962C8B-B14F-4D97-AF65-F5344CB8AC3E}">
        <p14:creationId xmlns:p14="http://schemas.microsoft.com/office/powerpoint/2010/main" val="33824790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220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utline Slid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31BCE2-F2EC-4B90-9FB5-0CFEE17B5421}"/>
              </a:ext>
            </a:extLst>
          </p:cNvPr>
          <p:cNvSpPr>
            <a:spLocks noGrp="1"/>
          </p:cNvSpPr>
          <p:nvPr>
            <p:ph type="body" sz="quarter" idx="10"/>
          </p:nvPr>
        </p:nvSpPr>
        <p:spPr>
          <a:xfrm>
            <a:off x="6599238" y="1343025"/>
            <a:ext cx="4933950" cy="5514975"/>
          </a:xfrm>
        </p:spPr>
        <p:txBody>
          <a:bodyPr/>
          <a:lstStyle>
            <a:lvl1pPr marL="0" indent="0">
              <a:lnSpc>
                <a:spcPct val="100000"/>
              </a:lnSpc>
              <a:spcBef>
                <a:spcPts val="0"/>
              </a:spcBef>
              <a:buNone/>
              <a:defRPr b="1"/>
            </a:lvl1pPr>
          </a:lstStyle>
          <a:p>
            <a:pPr lvl="0"/>
            <a:r>
              <a:rPr lang="en-US"/>
              <a:t>Edit Master text styles</a:t>
            </a:r>
          </a:p>
        </p:txBody>
      </p:sp>
    </p:spTree>
    <p:extLst>
      <p:ext uri="{BB962C8B-B14F-4D97-AF65-F5344CB8AC3E}">
        <p14:creationId xmlns:p14="http://schemas.microsoft.com/office/powerpoint/2010/main" val="781095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Zoning Sheet">
    <p:spTree>
      <p:nvGrpSpPr>
        <p:cNvPr id="1" name=""/>
        <p:cNvGrpSpPr/>
        <p:nvPr/>
      </p:nvGrpSpPr>
      <p:grpSpPr>
        <a:xfrm>
          <a:off x="0" y="0"/>
          <a:ext cx="0" cy="0"/>
          <a:chOff x="0" y="0"/>
          <a:chExt cx="0" cy="0"/>
        </a:xfrm>
      </p:grpSpPr>
      <p:sp>
        <p:nvSpPr>
          <p:cNvPr id="11" name="Text Placeholder 4">
            <a:extLst>
              <a:ext uri="{FF2B5EF4-FFF2-40B4-BE49-F238E27FC236}">
                <a16:creationId xmlns:a16="http://schemas.microsoft.com/office/drawing/2014/main" id="{0EE0CB59-A523-49B6-92A9-F883112408B1}"/>
              </a:ext>
            </a:extLst>
          </p:cNvPr>
          <p:cNvSpPr>
            <a:spLocks noGrp="1"/>
          </p:cNvSpPr>
          <p:nvPr>
            <p:ph type="body" sz="quarter" idx="13" hasCustomPrompt="1"/>
          </p:nvPr>
        </p:nvSpPr>
        <p:spPr>
          <a:xfrm>
            <a:off x="8676528" y="592023"/>
            <a:ext cx="3147782" cy="4927328"/>
          </a:xfrm>
        </p:spPr>
        <p:txBody>
          <a:bodyPr/>
          <a:lstStyle>
            <a:lvl1pPr marL="0" indent="0">
              <a:lnSpc>
                <a:spcPct val="100000"/>
              </a:lnSpc>
              <a:spcBef>
                <a:spcPts val="0"/>
              </a:spcBef>
              <a:buNone/>
              <a:defRPr sz="2000" b="1"/>
            </a:lvl1pPr>
            <a:lvl2pPr marL="0" indent="0">
              <a:lnSpc>
                <a:spcPct val="100000"/>
              </a:lnSpc>
              <a:spcBef>
                <a:spcPts val="0"/>
              </a:spcBef>
              <a:buNone/>
              <a:defRPr sz="2000"/>
            </a:lvl2pPr>
          </a:lstStyle>
          <a:p>
            <a:pPr lvl="0"/>
            <a:r>
              <a:rPr lang="en-US" dirty="0"/>
              <a:t>Subject:</a:t>
            </a:r>
          </a:p>
          <a:p>
            <a:pPr lvl="1"/>
            <a:r>
              <a:rPr lang="en-US" dirty="0"/>
              <a:t>Secondary Content</a:t>
            </a:r>
          </a:p>
          <a:p>
            <a:pPr lvl="1"/>
            <a:endParaRPr lang="en-US" dirty="0"/>
          </a:p>
          <a:p>
            <a:pPr lvl="1"/>
            <a:endParaRPr lang="en-US" dirty="0"/>
          </a:p>
        </p:txBody>
      </p:sp>
      <p:sp>
        <p:nvSpPr>
          <p:cNvPr id="5" name="Text Placeholder 4">
            <a:extLst>
              <a:ext uri="{FF2B5EF4-FFF2-40B4-BE49-F238E27FC236}">
                <a16:creationId xmlns:a16="http://schemas.microsoft.com/office/drawing/2014/main" id="{8F79441F-7047-459B-BE28-E8D43E66F50E}"/>
              </a:ext>
            </a:extLst>
          </p:cNvPr>
          <p:cNvSpPr>
            <a:spLocks noGrp="1"/>
          </p:cNvSpPr>
          <p:nvPr>
            <p:ph type="body" sz="quarter" idx="12" hasCustomPrompt="1"/>
          </p:nvPr>
        </p:nvSpPr>
        <p:spPr>
          <a:xfrm>
            <a:off x="5074045" y="592023"/>
            <a:ext cx="3147782" cy="4927328"/>
          </a:xfrm>
        </p:spPr>
        <p:txBody>
          <a:bodyPr/>
          <a:lstStyle>
            <a:lvl1pPr marL="0" indent="0">
              <a:lnSpc>
                <a:spcPct val="100000"/>
              </a:lnSpc>
              <a:spcBef>
                <a:spcPts val="0"/>
              </a:spcBef>
              <a:buNone/>
              <a:defRPr sz="2000" b="1"/>
            </a:lvl1pPr>
            <a:lvl2pPr marL="0" indent="0">
              <a:lnSpc>
                <a:spcPct val="100000"/>
              </a:lnSpc>
              <a:spcBef>
                <a:spcPts val="0"/>
              </a:spcBef>
              <a:buNone/>
              <a:defRPr sz="2000"/>
            </a:lvl2pPr>
          </a:lstStyle>
          <a:p>
            <a:pPr lvl="0"/>
            <a:r>
              <a:rPr lang="en-US" dirty="0"/>
              <a:t>Subject:</a:t>
            </a:r>
          </a:p>
          <a:p>
            <a:pPr lvl="1"/>
            <a:r>
              <a:rPr lang="en-US" dirty="0"/>
              <a:t>Secondary Content</a:t>
            </a:r>
          </a:p>
          <a:p>
            <a:pPr lvl="1"/>
            <a:endParaRPr lang="en-US" dirty="0"/>
          </a:p>
          <a:p>
            <a:pPr lvl="1"/>
            <a:endParaRPr lang="en-US" dirty="0"/>
          </a:p>
        </p:txBody>
      </p:sp>
      <p:sp>
        <p:nvSpPr>
          <p:cNvPr id="12" name="Picture Placeholder 11">
            <a:extLst>
              <a:ext uri="{FF2B5EF4-FFF2-40B4-BE49-F238E27FC236}">
                <a16:creationId xmlns:a16="http://schemas.microsoft.com/office/drawing/2014/main" id="{846BD40A-9BDD-4E63-926C-B3FE8BE80720}"/>
              </a:ext>
            </a:extLst>
          </p:cNvPr>
          <p:cNvSpPr>
            <a:spLocks noGrp="1"/>
          </p:cNvSpPr>
          <p:nvPr>
            <p:ph type="pic" sz="quarter" idx="10" hasCustomPrompt="1"/>
          </p:nvPr>
        </p:nvSpPr>
        <p:spPr>
          <a:xfrm>
            <a:off x="455613" y="592138"/>
            <a:ext cx="4164012" cy="4532312"/>
          </a:xfrm>
        </p:spPr>
        <p:txBody>
          <a:bodyPr/>
          <a:lstStyle>
            <a:lvl1pPr>
              <a:defRPr/>
            </a:lvl1pPr>
          </a:lstStyle>
          <a:p>
            <a:r>
              <a:rPr lang="en-US" dirty="0"/>
              <a:t>Zoning Map here</a:t>
            </a:r>
          </a:p>
        </p:txBody>
      </p:sp>
      <p:sp>
        <p:nvSpPr>
          <p:cNvPr id="3" name="Text Placeholder 2">
            <a:extLst>
              <a:ext uri="{FF2B5EF4-FFF2-40B4-BE49-F238E27FC236}">
                <a16:creationId xmlns:a16="http://schemas.microsoft.com/office/drawing/2014/main" id="{980EED98-1EFA-4680-801F-8D516B5D6F5F}"/>
              </a:ext>
            </a:extLst>
          </p:cNvPr>
          <p:cNvSpPr>
            <a:spLocks noGrp="1"/>
          </p:cNvSpPr>
          <p:nvPr>
            <p:ph type="body" sz="quarter" idx="11" hasCustomPrompt="1"/>
          </p:nvPr>
        </p:nvSpPr>
        <p:spPr>
          <a:xfrm>
            <a:off x="6779741" y="5519351"/>
            <a:ext cx="4956645" cy="1037543"/>
          </a:xfrm>
        </p:spPr>
        <p:txBody>
          <a:bodyPr anchor="b"/>
          <a:lstStyle>
            <a:lvl1pPr marL="0" indent="0" algn="r">
              <a:buNone/>
              <a:defRPr sz="4400" b="1"/>
            </a:lvl1pPr>
            <a:lvl2pPr marL="457200" indent="0">
              <a:buNone/>
              <a:defRPr/>
            </a:lvl2pPr>
          </a:lstStyle>
          <a:p>
            <a:pPr lvl="0"/>
            <a:r>
              <a:rPr lang="en-US" dirty="0"/>
              <a:t>Title Here</a:t>
            </a:r>
          </a:p>
        </p:txBody>
      </p:sp>
    </p:spTree>
    <p:extLst>
      <p:ext uri="{BB962C8B-B14F-4D97-AF65-F5344CB8AC3E}">
        <p14:creationId xmlns:p14="http://schemas.microsoft.com/office/powerpoint/2010/main" val="2265871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ag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24181CB-98B1-483E-B315-38459F17929C}"/>
              </a:ext>
            </a:extLst>
          </p:cNvPr>
          <p:cNvSpPr>
            <a:spLocks noGrp="1"/>
          </p:cNvSpPr>
          <p:nvPr>
            <p:ph type="pic" sz="quarter" idx="10" hasCustomPrompt="1"/>
          </p:nvPr>
        </p:nvSpPr>
        <p:spPr>
          <a:xfrm>
            <a:off x="0" y="0"/>
            <a:ext cx="12192000" cy="6858000"/>
          </a:xfrm>
        </p:spPr>
        <p:txBody>
          <a:bodyPr/>
          <a:lstStyle>
            <a:lvl1pPr>
              <a:defRPr/>
            </a:lvl1pPr>
          </a:lstStyle>
          <a:p>
            <a:r>
              <a:rPr lang="en-US" dirty="0"/>
              <a:t>Insert Photo – “Send to back”</a:t>
            </a:r>
          </a:p>
        </p:txBody>
      </p:sp>
      <p:sp>
        <p:nvSpPr>
          <p:cNvPr id="6" name="Text Placeholder 2">
            <a:extLst>
              <a:ext uri="{FF2B5EF4-FFF2-40B4-BE49-F238E27FC236}">
                <a16:creationId xmlns:a16="http://schemas.microsoft.com/office/drawing/2014/main" id="{0356132C-017A-4F3E-B4F0-F614FC422A0B}"/>
              </a:ext>
            </a:extLst>
          </p:cNvPr>
          <p:cNvSpPr>
            <a:spLocks noGrp="1"/>
          </p:cNvSpPr>
          <p:nvPr>
            <p:ph type="body" sz="quarter" idx="12" hasCustomPrompt="1"/>
          </p:nvPr>
        </p:nvSpPr>
        <p:spPr>
          <a:xfrm>
            <a:off x="6005385" y="6405457"/>
            <a:ext cx="6186615" cy="461665"/>
          </a:xfrm>
          <a:solidFill>
            <a:schemeClr val="bg1"/>
          </a:solidFill>
        </p:spPr>
        <p:txBody>
          <a:bodyPr lIns="274320" tIns="91440" rIns="274320" bIns="91440" anchor="b">
            <a:spAutoFit/>
          </a:bodyPr>
          <a:lstStyle>
            <a:lvl1pPr marL="0" indent="0" algn="r">
              <a:spcBef>
                <a:spcPts val="0"/>
              </a:spcBef>
              <a:spcAft>
                <a:spcPts val="0"/>
              </a:spcAft>
              <a:buNone/>
              <a:defRPr sz="2000" b="1"/>
            </a:lvl1pPr>
          </a:lstStyle>
          <a:p>
            <a:pPr lvl="0"/>
            <a:r>
              <a:rPr lang="en-US" dirty="0"/>
              <a:t>Brief caption</a:t>
            </a:r>
          </a:p>
        </p:txBody>
      </p:sp>
    </p:spTree>
    <p:extLst>
      <p:ext uri="{BB962C8B-B14F-4D97-AF65-F5344CB8AC3E}">
        <p14:creationId xmlns:p14="http://schemas.microsoft.com/office/powerpoint/2010/main" val="419888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scussion Topic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9566391-2712-40B2-A88D-260EEEC3A0C1}"/>
              </a:ext>
            </a:extLst>
          </p:cNvPr>
          <p:cNvSpPr>
            <a:spLocks noGrp="1"/>
          </p:cNvSpPr>
          <p:nvPr>
            <p:ph type="body" sz="quarter" idx="10"/>
          </p:nvPr>
        </p:nvSpPr>
        <p:spPr>
          <a:xfrm>
            <a:off x="1115977" y="1024451"/>
            <a:ext cx="6998120" cy="5703608"/>
          </a:xfrm>
        </p:spPr>
        <p:txBody>
          <a:bodyPr/>
          <a:lstStyle>
            <a:lvl1pPr marL="0" indent="0">
              <a:lnSpc>
                <a:spcPct val="100000"/>
              </a:lnSpc>
              <a:spcBef>
                <a:spcPts val="0"/>
              </a:spcBef>
              <a:buNone/>
              <a:defRPr b="1"/>
            </a:lvl1pPr>
            <a:lvl2pPr marL="0" indent="-457200">
              <a:lnSpc>
                <a:spcPct val="100000"/>
              </a:lnSpc>
              <a:spcBef>
                <a:spcPts val="0"/>
              </a:spcBef>
              <a:buFont typeface="+mj-lt"/>
              <a:buAutoNum type="arabicPeriod"/>
              <a:defRPr sz="2800"/>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023142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etail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3B390556-77F3-4DCD-B875-9F4AE6198B25}"/>
              </a:ext>
            </a:extLst>
          </p:cNvPr>
          <p:cNvSpPr>
            <a:spLocks noGrp="1"/>
          </p:cNvSpPr>
          <p:nvPr>
            <p:ph type="pic" sz="quarter" idx="10"/>
          </p:nvPr>
        </p:nvSpPr>
        <p:spPr>
          <a:xfrm>
            <a:off x="6615113" y="1023938"/>
            <a:ext cx="4605337" cy="4610100"/>
          </a:xfrm>
        </p:spPr>
        <p:txBody>
          <a:bodyPr/>
          <a:lstStyle/>
          <a:p>
            <a:r>
              <a:rPr lang="en-US"/>
              <a:t>Click icon to add picture</a:t>
            </a:r>
          </a:p>
        </p:txBody>
      </p:sp>
      <p:sp>
        <p:nvSpPr>
          <p:cNvPr id="3" name="Text Placeholder 2">
            <a:extLst>
              <a:ext uri="{FF2B5EF4-FFF2-40B4-BE49-F238E27FC236}">
                <a16:creationId xmlns:a16="http://schemas.microsoft.com/office/drawing/2014/main" id="{F5144637-CADC-4562-B6B4-AAABF6B69300}"/>
              </a:ext>
            </a:extLst>
          </p:cNvPr>
          <p:cNvSpPr>
            <a:spLocks noGrp="1"/>
          </p:cNvSpPr>
          <p:nvPr>
            <p:ph type="body" sz="quarter" idx="11"/>
          </p:nvPr>
        </p:nvSpPr>
        <p:spPr>
          <a:xfrm>
            <a:off x="1115977" y="1023938"/>
            <a:ext cx="5130819" cy="2701925"/>
          </a:xfrm>
        </p:spPr>
        <p:txBody>
          <a:bodyPr/>
          <a:lstStyle>
            <a:lvl1pPr marL="0" indent="0">
              <a:lnSpc>
                <a:spcPct val="100000"/>
              </a:lnSpc>
              <a:spcBef>
                <a:spcPts val="0"/>
              </a:spcBef>
              <a:buNone/>
              <a:defRPr b="1"/>
            </a:lvl1pPr>
          </a:lstStyle>
          <a:p>
            <a:pPr lvl="0"/>
            <a:r>
              <a:rPr lang="en-US"/>
              <a:t>Edit Master text styles</a:t>
            </a:r>
          </a:p>
        </p:txBody>
      </p:sp>
    </p:spTree>
    <p:extLst>
      <p:ext uri="{BB962C8B-B14F-4D97-AF65-F5344CB8AC3E}">
        <p14:creationId xmlns:p14="http://schemas.microsoft.com/office/powerpoint/2010/main" val="2191016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Image-Cap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5CDA417-A8A1-491D-8861-077D94C16DB5}"/>
              </a:ext>
            </a:extLst>
          </p:cNvPr>
          <p:cNvSpPr>
            <a:spLocks noGrp="1"/>
          </p:cNvSpPr>
          <p:nvPr>
            <p:ph type="pic" sz="quarter" idx="13"/>
          </p:nvPr>
        </p:nvSpPr>
        <p:spPr>
          <a:xfrm>
            <a:off x="0" y="0"/>
            <a:ext cx="6689725" cy="5148263"/>
          </a:xfrm>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6701BD99-E992-414C-95A8-AD5CE43E4962}"/>
              </a:ext>
            </a:extLst>
          </p:cNvPr>
          <p:cNvSpPr>
            <a:spLocks noGrp="1"/>
          </p:cNvSpPr>
          <p:nvPr>
            <p:ph type="body" sz="quarter" idx="11" hasCustomPrompt="1"/>
          </p:nvPr>
        </p:nvSpPr>
        <p:spPr>
          <a:xfrm>
            <a:off x="5852161" y="5787453"/>
            <a:ext cx="5884226" cy="769441"/>
          </a:xfrm>
        </p:spPr>
        <p:txBody>
          <a:bodyPr anchor="b">
            <a:spAutoFit/>
          </a:bodyPr>
          <a:lstStyle>
            <a:lvl1pPr marL="0" indent="0" algn="r">
              <a:lnSpc>
                <a:spcPct val="100000"/>
              </a:lnSpc>
              <a:spcBef>
                <a:spcPts val="0"/>
              </a:spcBef>
              <a:buNone/>
              <a:defRPr sz="4400" b="1"/>
            </a:lvl1pPr>
            <a:lvl2pPr marL="457200" indent="0">
              <a:buNone/>
              <a:defRPr/>
            </a:lvl2pPr>
          </a:lstStyle>
          <a:p>
            <a:pPr lvl="0"/>
            <a:r>
              <a:rPr lang="en-US" dirty="0"/>
              <a:t>Title Here</a:t>
            </a:r>
          </a:p>
        </p:txBody>
      </p:sp>
      <p:sp>
        <p:nvSpPr>
          <p:cNvPr id="4" name="Text Placeholder 2">
            <a:extLst>
              <a:ext uri="{FF2B5EF4-FFF2-40B4-BE49-F238E27FC236}">
                <a16:creationId xmlns:a16="http://schemas.microsoft.com/office/drawing/2014/main" id="{38511870-B930-4934-9969-136B61B0224B}"/>
              </a:ext>
            </a:extLst>
          </p:cNvPr>
          <p:cNvSpPr>
            <a:spLocks noGrp="1"/>
          </p:cNvSpPr>
          <p:nvPr>
            <p:ph type="body" sz="quarter" idx="12" hasCustomPrompt="1"/>
          </p:nvPr>
        </p:nvSpPr>
        <p:spPr>
          <a:xfrm>
            <a:off x="577516" y="5148648"/>
            <a:ext cx="6111663" cy="1122496"/>
          </a:xfrm>
        </p:spPr>
        <p:txBody>
          <a:bodyPr>
            <a:normAutofit/>
          </a:bodyPr>
          <a:lstStyle>
            <a:lvl1pPr marL="0" indent="0" algn="r">
              <a:lnSpc>
                <a:spcPct val="100000"/>
              </a:lnSpc>
              <a:spcBef>
                <a:spcPts val="0"/>
              </a:spcBef>
              <a:buNone/>
              <a:defRPr sz="2400" b="1"/>
            </a:lvl1pPr>
          </a:lstStyle>
          <a:p>
            <a:pPr lvl="0"/>
            <a:r>
              <a:rPr lang="en-US" dirty="0"/>
              <a:t>Optional caption – position as needed</a:t>
            </a:r>
          </a:p>
        </p:txBody>
      </p:sp>
    </p:spTree>
    <p:extLst>
      <p:ext uri="{BB962C8B-B14F-4D97-AF65-F5344CB8AC3E}">
        <p14:creationId xmlns:p14="http://schemas.microsoft.com/office/powerpoint/2010/main" val="43913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8940D2-6C0C-42CA-B4CF-4C8BBE9ED4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E02CB6A-C8D0-45D9-A6F2-4B43B910A4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2981314"/>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60" r:id="rId3"/>
    <p:sldLayoutId id="2147483655" r:id="rId4"/>
    <p:sldLayoutId id="2147483650" r:id="rId5"/>
    <p:sldLayoutId id="2147483652" r:id="rId6"/>
    <p:sldLayoutId id="2147483654" r:id="rId7"/>
  </p:sldLayoutIdLst>
  <p:txStyles>
    <p:titleStyle>
      <a:lvl1pPr algn="l" defTabSz="914400" rtl="0" eaLnBrk="1" latinLnBrk="0" hangingPunct="1">
        <a:lnSpc>
          <a:spcPct val="90000"/>
        </a:lnSpc>
        <a:spcBef>
          <a:spcPct val="0"/>
        </a:spcBef>
        <a:buNone/>
        <a:defRPr sz="4400" kern="1200">
          <a:solidFill>
            <a:schemeClr val="tx1">
              <a:lumMod val="75000"/>
              <a:lumOff val="25000"/>
            </a:schemeClr>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EE6D408-610A-4F15-8666-285A6F9BE641}"/>
              </a:ext>
            </a:extLst>
          </p:cNvPr>
          <p:cNvSpPr txBox="1"/>
          <p:nvPr/>
        </p:nvSpPr>
        <p:spPr>
          <a:xfrm>
            <a:off x="6324065" y="3489051"/>
            <a:ext cx="5124142" cy="2149751"/>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EA 19-147114 DA</a:t>
            </a:r>
          </a:p>
          <a:p>
            <a:pPr>
              <a:spcBef>
                <a:spcPct val="0"/>
              </a:spcBef>
            </a:pPr>
            <a:r>
              <a:rPr lang="en-US" altLang="en-US" sz="3200" b="1" dirty="0">
                <a:solidFill>
                  <a:schemeClr val="tx1">
                    <a:lumMod val="75000"/>
                    <a:lumOff val="25000"/>
                  </a:schemeClr>
                </a:solidFill>
                <a:latin typeface="Arial" panose="020B0604020202020204" pitchFamily="34" charset="0"/>
                <a:cs typeface="Arial" panose="020B0604020202020204" pitchFamily="34" charset="0"/>
              </a:rPr>
              <a:t>Broadway Corridor Master Plan</a:t>
            </a:r>
          </a:p>
          <a:p>
            <a:pPr>
              <a:spcBef>
                <a:spcPct val="0"/>
              </a:spcBef>
              <a:buFontTx/>
              <a:buNone/>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buFontTx/>
              <a:buNone/>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July 18, 2016</a:t>
            </a:r>
          </a:p>
          <a:p>
            <a:pPr>
              <a:spcBef>
                <a:spcPct val="0"/>
              </a:spcBef>
            </a:pPr>
            <a:endParaRPr lang="en-US" altLang="en-US" sz="2000" b="1" dirty="0">
              <a:solidFill>
                <a:schemeClr val="tx1">
                  <a:lumMod val="75000"/>
                  <a:lumOff val="25000"/>
                </a:schemeClr>
              </a:solidFill>
              <a:latin typeface="Arial" panose="020B0604020202020204" pitchFamily="34" charset="0"/>
              <a:cs typeface="Arial" panose="020B0604020202020204" pitchFamily="34" charset="0"/>
            </a:endParaRPr>
          </a:p>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Staff Presentation</a:t>
            </a:r>
          </a:p>
          <a:p>
            <a:pPr>
              <a:spcBef>
                <a:spcPct val="0"/>
              </a:spcBef>
              <a:buFontTx/>
              <a:buNone/>
            </a:pPr>
            <a:endParaRPr lang="en-US" altLang="en-US" sz="3600" b="1" dirty="0">
              <a:solidFill>
                <a:schemeClr val="tx1">
                  <a:lumMod val="75000"/>
                  <a:lumOff val="25000"/>
                </a:schemeClr>
              </a:solidFill>
              <a:latin typeface="Arial" panose="020B0604020202020204" pitchFamily="34" charset="0"/>
              <a:cs typeface="Arial" panose="020B0604020202020204" pitchFamily="34" charset="0"/>
            </a:endParaRPr>
          </a:p>
        </p:txBody>
      </p:sp>
      <p:pic>
        <p:nvPicPr>
          <p:cNvPr id="1026" name="Picture 1">
            <a:extLst>
              <a:ext uri="{FF2B5EF4-FFF2-40B4-BE49-F238E27FC236}">
                <a16:creationId xmlns:a16="http://schemas.microsoft.com/office/drawing/2014/main" id="{FB5D6CCB-1BBF-4CCE-9412-A97D1911E5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5355"/>
          <a:stretch/>
        </p:blipFill>
        <p:spPr bwMode="auto">
          <a:xfrm>
            <a:off x="6096001" y="1396208"/>
            <a:ext cx="1260388" cy="1119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B45B53F-C6D6-4055-8254-877D46410D2E}"/>
              </a:ext>
            </a:extLst>
          </p:cNvPr>
          <p:cNvSpPr txBox="1"/>
          <p:nvPr/>
        </p:nvSpPr>
        <p:spPr>
          <a:xfrm>
            <a:off x="6365591" y="2651480"/>
            <a:ext cx="5418578" cy="634876"/>
          </a:xfrm>
          <a:prstGeom prst="rect">
            <a:avLst/>
          </a:prstGeom>
          <a:solidFill>
            <a:srgbClr val="31B6B9"/>
          </a:solidFill>
        </p:spPr>
        <p:txBody>
          <a:bodyPr wrap="square" rtlCol="0">
            <a:noAutofit/>
          </a:bodyPr>
          <a:lstStyle/>
          <a:p>
            <a:pPr>
              <a:spcBef>
                <a:spcPct val="0"/>
              </a:spcBef>
              <a:buFontTx/>
              <a:buNone/>
            </a:pPr>
            <a:r>
              <a:rPr lang="en-US" altLang="en-US" sz="3200" b="1" dirty="0">
                <a:solidFill>
                  <a:schemeClr val="bg1"/>
                </a:solidFill>
                <a:latin typeface="Arial" panose="020B0604020202020204" pitchFamily="34" charset="0"/>
                <a:cs typeface="Arial" panose="020B0604020202020204" pitchFamily="34" charset="0"/>
              </a:rPr>
              <a:t>2</a:t>
            </a:r>
            <a:r>
              <a:rPr lang="en-US" altLang="en-US" sz="3200" b="1" baseline="30000" dirty="0">
                <a:solidFill>
                  <a:schemeClr val="bg1"/>
                </a:solidFill>
                <a:latin typeface="Arial" panose="020B0604020202020204" pitchFamily="34" charset="0"/>
                <a:cs typeface="Arial" panose="020B0604020202020204" pitchFamily="34" charset="0"/>
              </a:rPr>
              <a:t>nd</a:t>
            </a:r>
            <a:r>
              <a:rPr lang="en-US" altLang="en-US" sz="3200" b="1" dirty="0">
                <a:solidFill>
                  <a:schemeClr val="bg1"/>
                </a:solidFill>
                <a:latin typeface="Arial" panose="020B0604020202020204" pitchFamily="34" charset="0"/>
                <a:cs typeface="Arial" panose="020B0604020202020204" pitchFamily="34" charset="0"/>
              </a:rPr>
              <a:t> Design Advice Request</a:t>
            </a:r>
          </a:p>
        </p:txBody>
      </p:sp>
      <p:sp>
        <p:nvSpPr>
          <p:cNvPr id="5" name="TextBox 4">
            <a:extLst>
              <a:ext uri="{FF2B5EF4-FFF2-40B4-BE49-F238E27FC236}">
                <a16:creationId xmlns:a16="http://schemas.microsoft.com/office/drawing/2014/main" id="{8DA64391-2638-439E-B377-A4EFCFFBF295}"/>
              </a:ext>
            </a:extLst>
          </p:cNvPr>
          <p:cNvSpPr txBox="1"/>
          <p:nvPr/>
        </p:nvSpPr>
        <p:spPr>
          <a:xfrm>
            <a:off x="7442983" y="1513745"/>
            <a:ext cx="4172368" cy="903406"/>
          </a:xfrm>
          <a:prstGeom prst="rect">
            <a:avLst/>
          </a:prstGeom>
          <a:noFill/>
        </p:spPr>
        <p:txBody>
          <a:bodyPr wrap="square" rtlCol="0">
            <a:noAutofit/>
          </a:bodyPr>
          <a:lstStyle/>
          <a:p>
            <a:pPr>
              <a:spcBef>
                <a:spcPct val="0"/>
              </a:spcBef>
            </a:pPr>
            <a:r>
              <a:rPr lang="en-US" altLang="en-US" sz="2000" dirty="0">
                <a:solidFill>
                  <a:schemeClr val="tx1">
                    <a:lumMod val="75000"/>
                    <a:lumOff val="25000"/>
                  </a:schemeClr>
                </a:solidFill>
                <a:latin typeface="Arial" panose="020B0604020202020204" pitchFamily="34" charset="0"/>
                <a:cs typeface="Arial" panose="020B0604020202020204" pitchFamily="34" charset="0"/>
              </a:rPr>
              <a:t>City of Portland</a:t>
            </a:r>
          </a:p>
          <a:p>
            <a:pPr>
              <a:spcBef>
                <a:spcPct val="0"/>
              </a:spcBef>
            </a:pPr>
            <a:r>
              <a:rPr lang="en-US" altLang="en-US" sz="3400" spc="-150" dirty="0">
                <a:solidFill>
                  <a:schemeClr val="tx1">
                    <a:lumMod val="75000"/>
                    <a:lumOff val="25000"/>
                  </a:schemeClr>
                </a:solidFill>
                <a:latin typeface="Arial" panose="020B0604020202020204" pitchFamily="34" charset="0"/>
                <a:cs typeface="Arial" panose="020B0604020202020204" pitchFamily="34" charset="0"/>
              </a:rPr>
              <a:t>Design Commission</a:t>
            </a:r>
          </a:p>
        </p:txBody>
      </p:sp>
      <p:pic>
        <p:nvPicPr>
          <p:cNvPr id="6" name="Picture 5">
            <a:extLst>
              <a:ext uri="{FF2B5EF4-FFF2-40B4-BE49-F238E27FC236}">
                <a16:creationId xmlns:a16="http://schemas.microsoft.com/office/drawing/2014/main" id="{412E713D-FAE4-47CD-82BE-5FAD62B2C269}"/>
              </a:ext>
            </a:extLst>
          </p:cNvPr>
          <p:cNvPicPr>
            <a:picLocks noChangeAspect="1"/>
          </p:cNvPicPr>
          <p:nvPr/>
        </p:nvPicPr>
        <p:blipFill>
          <a:blip r:embed="rId3"/>
          <a:stretch>
            <a:fillRect/>
          </a:stretch>
        </p:blipFill>
        <p:spPr>
          <a:xfrm>
            <a:off x="164475" y="690360"/>
            <a:ext cx="5888256" cy="5597381"/>
          </a:xfrm>
          <a:prstGeom prst="rect">
            <a:avLst/>
          </a:prstGeom>
        </p:spPr>
      </p:pic>
    </p:spTree>
    <p:extLst>
      <p:ext uri="{BB962C8B-B14F-4D97-AF65-F5344CB8AC3E}">
        <p14:creationId xmlns:p14="http://schemas.microsoft.com/office/powerpoint/2010/main" val="1826634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0EDEAC7-7C4B-4B2D-8856-E8AA6D1F05DA}"/>
              </a:ext>
            </a:extLst>
          </p:cNvPr>
          <p:cNvPicPr>
            <a:picLocks noGrp="1" noChangeAspect="1"/>
          </p:cNvPicPr>
          <p:nvPr>
            <p:ph type="pic" sz="quarter" idx="10"/>
          </p:nvPr>
        </p:nvPicPr>
        <p:blipFill>
          <a:blip r:embed="rId2"/>
          <a:srcRect l="3588" r="3588"/>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northwest @ 9</a:t>
            </a:r>
            <a:r>
              <a:rPr lang="en-US" baseline="30000" dirty="0">
                <a:solidFill>
                  <a:srgbClr val="FFC000"/>
                </a:solidFill>
              </a:rPr>
              <a:t>th</a:t>
            </a:r>
            <a:r>
              <a:rPr lang="en-US" dirty="0">
                <a:solidFill>
                  <a:srgbClr val="FFC000"/>
                </a:solidFill>
              </a:rPr>
              <a:t> &amp; Irving</a:t>
            </a:r>
          </a:p>
        </p:txBody>
      </p:sp>
      <p:pic>
        <p:nvPicPr>
          <p:cNvPr id="7" name="Picture 6">
            <a:extLst>
              <a:ext uri="{FF2B5EF4-FFF2-40B4-BE49-F238E27FC236}">
                <a16:creationId xmlns:a16="http://schemas.microsoft.com/office/drawing/2014/main" id="{CB02D10F-5C2E-4973-83AC-AE530580B84B}"/>
              </a:ext>
            </a:extLst>
          </p:cNvPr>
          <p:cNvPicPr>
            <a:picLocks noChangeAspect="1"/>
          </p:cNvPicPr>
          <p:nvPr/>
        </p:nvPicPr>
        <p:blipFill>
          <a:blip r:embed="rId3"/>
          <a:stretch>
            <a:fillRect/>
          </a:stretch>
        </p:blipFill>
        <p:spPr>
          <a:xfrm>
            <a:off x="8944947" y="-9122"/>
            <a:ext cx="3247053" cy="1940953"/>
          </a:xfrm>
          <a:prstGeom prst="rect">
            <a:avLst/>
          </a:prstGeom>
          <a:ln w="28575">
            <a:solidFill>
              <a:schemeClr val="tx1"/>
            </a:solidFill>
          </a:ln>
        </p:spPr>
      </p:pic>
    </p:spTree>
    <p:extLst>
      <p:ext uri="{BB962C8B-B14F-4D97-AF65-F5344CB8AC3E}">
        <p14:creationId xmlns:p14="http://schemas.microsoft.com/office/powerpoint/2010/main" val="155724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A21E0B3-2BD0-46E1-A4BE-C0E2880C091C}"/>
              </a:ext>
            </a:extLst>
          </p:cNvPr>
          <p:cNvPicPr>
            <a:picLocks noGrp="1" noChangeAspect="1"/>
          </p:cNvPicPr>
          <p:nvPr>
            <p:ph type="pic" sz="quarter" idx="10"/>
          </p:nvPr>
        </p:nvPicPr>
        <p:blipFill>
          <a:blip r:embed="rId2"/>
          <a:srcRect l="2706" r="2706"/>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northwest @ 9</a:t>
            </a:r>
            <a:r>
              <a:rPr lang="en-US" baseline="30000" dirty="0">
                <a:solidFill>
                  <a:srgbClr val="FFC000"/>
                </a:solidFill>
              </a:rPr>
              <a:t>th</a:t>
            </a:r>
            <a:r>
              <a:rPr lang="en-US" dirty="0">
                <a:solidFill>
                  <a:srgbClr val="FFC000"/>
                </a:solidFill>
              </a:rPr>
              <a:t> &amp; Johnson</a:t>
            </a:r>
          </a:p>
        </p:txBody>
      </p:sp>
      <p:pic>
        <p:nvPicPr>
          <p:cNvPr id="7" name="Picture 6">
            <a:extLst>
              <a:ext uri="{FF2B5EF4-FFF2-40B4-BE49-F238E27FC236}">
                <a16:creationId xmlns:a16="http://schemas.microsoft.com/office/drawing/2014/main" id="{69E475FB-A089-4801-B105-00E1F2B0A7E7}"/>
              </a:ext>
            </a:extLst>
          </p:cNvPr>
          <p:cNvPicPr>
            <a:picLocks noChangeAspect="1"/>
          </p:cNvPicPr>
          <p:nvPr/>
        </p:nvPicPr>
        <p:blipFill>
          <a:blip r:embed="rId3"/>
          <a:stretch>
            <a:fillRect/>
          </a:stretch>
        </p:blipFill>
        <p:spPr>
          <a:xfrm>
            <a:off x="8102991" y="0"/>
            <a:ext cx="4089009" cy="2312373"/>
          </a:xfrm>
          <a:prstGeom prst="rect">
            <a:avLst/>
          </a:prstGeom>
          <a:ln w="28575">
            <a:solidFill>
              <a:schemeClr val="tx1"/>
            </a:solidFill>
          </a:ln>
        </p:spPr>
      </p:pic>
    </p:spTree>
    <p:extLst>
      <p:ext uri="{BB962C8B-B14F-4D97-AF65-F5344CB8AC3E}">
        <p14:creationId xmlns:p14="http://schemas.microsoft.com/office/powerpoint/2010/main" val="11680863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7678044E-2BC7-4C20-885D-AD8FC1A3EC42}"/>
              </a:ext>
            </a:extLst>
          </p:cNvPr>
          <p:cNvPicPr>
            <a:picLocks noGrp="1" noChangeAspect="1"/>
          </p:cNvPicPr>
          <p:nvPr>
            <p:ph type="pic" sz="quarter" idx="10"/>
          </p:nvPr>
        </p:nvPicPr>
        <p:blipFill>
          <a:blip r:embed="rId2"/>
          <a:srcRect l="994" r="994"/>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north @ 9</a:t>
            </a:r>
            <a:r>
              <a:rPr lang="en-US" baseline="30000" dirty="0">
                <a:solidFill>
                  <a:srgbClr val="FFC000"/>
                </a:solidFill>
              </a:rPr>
              <a:t>th</a:t>
            </a:r>
            <a:r>
              <a:rPr lang="en-US" dirty="0">
                <a:solidFill>
                  <a:srgbClr val="FFC000"/>
                </a:solidFill>
              </a:rPr>
              <a:t> &amp; Kearney</a:t>
            </a:r>
          </a:p>
        </p:txBody>
      </p:sp>
      <p:pic>
        <p:nvPicPr>
          <p:cNvPr id="5" name="Picture 4">
            <a:extLst>
              <a:ext uri="{FF2B5EF4-FFF2-40B4-BE49-F238E27FC236}">
                <a16:creationId xmlns:a16="http://schemas.microsoft.com/office/drawing/2014/main" id="{4EF72FA6-C56D-4A11-9095-28BF3CE580FA}"/>
              </a:ext>
            </a:extLst>
          </p:cNvPr>
          <p:cNvPicPr>
            <a:picLocks noChangeAspect="1"/>
          </p:cNvPicPr>
          <p:nvPr/>
        </p:nvPicPr>
        <p:blipFill>
          <a:blip r:embed="rId3"/>
          <a:stretch>
            <a:fillRect/>
          </a:stretch>
        </p:blipFill>
        <p:spPr>
          <a:xfrm>
            <a:off x="8006239" y="-9121"/>
            <a:ext cx="4185762" cy="2414696"/>
          </a:xfrm>
          <a:prstGeom prst="rect">
            <a:avLst/>
          </a:prstGeom>
          <a:ln w="28575">
            <a:solidFill>
              <a:schemeClr val="tx1"/>
            </a:solidFill>
          </a:ln>
        </p:spPr>
      </p:pic>
    </p:spTree>
    <p:extLst>
      <p:ext uri="{BB962C8B-B14F-4D97-AF65-F5344CB8AC3E}">
        <p14:creationId xmlns:p14="http://schemas.microsoft.com/office/powerpoint/2010/main" val="47971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901675C4-1174-4393-A410-F300A92F1471}"/>
              </a:ext>
            </a:extLst>
          </p:cNvPr>
          <p:cNvPicPr>
            <a:picLocks noGrp="1" noChangeAspect="1"/>
          </p:cNvPicPr>
          <p:nvPr>
            <p:ph type="pic" sz="quarter" idx="10"/>
          </p:nvPr>
        </p:nvPicPr>
        <p:blipFill>
          <a:blip r:embed="rId2"/>
          <a:srcRect l="306" r="306"/>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northwest @ 9</a:t>
            </a:r>
            <a:r>
              <a:rPr lang="en-US" baseline="30000" dirty="0">
                <a:solidFill>
                  <a:srgbClr val="FFC000"/>
                </a:solidFill>
              </a:rPr>
              <a:t>th</a:t>
            </a:r>
            <a:r>
              <a:rPr lang="en-US" dirty="0">
                <a:solidFill>
                  <a:srgbClr val="FFC000"/>
                </a:solidFill>
              </a:rPr>
              <a:t> &amp; Lovejoy</a:t>
            </a:r>
          </a:p>
        </p:txBody>
      </p:sp>
      <p:pic>
        <p:nvPicPr>
          <p:cNvPr id="6" name="Picture 5">
            <a:extLst>
              <a:ext uri="{FF2B5EF4-FFF2-40B4-BE49-F238E27FC236}">
                <a16:creationId xmlns:a16="http://schemas.microsoft.com/office/drawing/2014/main" id="{41DDADE3-F651-40A4-B201-C77D5BF6F86D}"/>
              </a:ext>
            </a:extLst>
          </p:cNvPr>
          <p:cNvPicPr>
            <a:picLocks noChangeAspect="1"/>
          </p:cNvPicPr>
          <p:nvPr/>
        </p:nvPicPr>
        <p:blipFill>
          <a:blip r:embed="rId3"/>
          <a:stretch>
            <a:fillRect/>
          </a:stretch>
        </p:blipFill>
        <p:spPr>
          <a:xfrm>
            <a:off x="7969720" y="-9121"/>
            <a:ext cx="4222279" cy="2103392"/>
          </a:xfrm>
          <a:prstGeom prst="rect">
            <a:avLst/>
          </a:prstGeom>
          <a:ln w="28575">
            <a:solidFill>
              <a:schemeClr val="tx1"/>
            </a:solidFill>
          </a:ln>
        </p:spPr>
      </p:pic>
    </p:spTree>
    <p:extLst>
      <p:ext uri="{BB962C8B-B14F-4D97-AF65-F5344CB8AC3E}">
        <p14:creationId xmlns:p14="http://schemas.microsoft.com/office/powerpoint/2010/main" val="12247311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89365A-F656-47BB-8A5D-6EE3A2904DBF}"/>
              </a:ext>
            </a:extLst>
          </p:cNvPr>
          <p:cNvPicPr>
            <a:picLocks noChangeAspect="1"/>
          </p:cNvPicPr>
          <p:nvPr/>
        </p:nvPicPr>
        <p:blipFill>
          <a:blip r:embed="rId2"/>
          <a:stretch>
            <a:fillRect/>
          </a:stretch>
        </p:blipFill>
        <p:spPr>
          <a:xfrm>
            <a:off x="-347731" y="0"/>
            <a:ext cx="13161575" cy="6858000"/>
          </a:xfrm>
          <a:prstGeom prst="rect">
            <a:avLst/>
          </a:prstGeom>
        </p:spPr>
      </p:pic>
      <p:pic>
        <p:nvPicPr>
          <p:cNvPr id="2" name="Picture Placeholder 1">
            <a:extLst>
              <a:ext uri="{FF2B5EF4-FFF2-40B4-BE49-F238E27FC236}">
                <a16:creationId xmlns:a16="http://schemas.microsoft.com/office/drawing/2014/main" id="{9A9229CF-8C81-4827-91C6-E7EB33254EBF}"/>
              </a:ext>
            </a:extLst>
          </p:cNvPr>
          <p:cNvPicPr>
            <a:picLocks noGrp="1" noChangeAspect="1"/>
          </p:cNvPicPr>
          <p:nvPr>
            <p:ph type="pic" sz="quarter" idx="10"/>
          </p:nvPr>
        </p:nvPicPr>
        <p:blipFill>
          <a:blip r:embed="rId3"/>
          <a:srcRect l="6483" r="6483"/>
          <a:stretch>
            <a:fillRect/>
          </a:stretch>
        </p:blipFill>
        <p:spPr>
          <a:xfrm>
            <a:off x="8259097" y="0"/>
            <a:ext cx="3932903" cy="2212258"/>
          </a:xfrm>
          <a:prstGeom prst="rect">
            <a:avLst/>
          </a:prstGeom>
          <a:ln w="28575">
            <a:solidFill>
              <a:schemeClr val="tx1"/>
            </a:solidFill>
          </a:ln>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east on Lovejoy</a:t>
            </a:r>
          </a:p>
        </p:txBody>
      </p:sp>
    </p:spTree>
    <p:extLst>
      <p:ext uri="{BB962C8B-B14F-4D97-AF65-F5344CB8AC3E}">
        <p14:creationId xmlns:p14="http://schemas.microsoft.com/office/powerpoint/2010/main" val="504339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4029005E-59D3-4467-B8E9-408C1407506F}"/>
              </a:ext>
            </a:extLst>
          </p:cNvPr>
          <p:cNvPicPr>
            <a:picLocks noGrp="1" noChangeAspect="1"/>
          </p:cNvPicPr>
          <p:nvPr>
            <p:ph type="pic" sz="quarter" idx="10"/>
          </p:nvPr>
        </p:nvPicPr>
        <p:blipFill>
          <a:blip r:embed="rId2"/>
          <a:srcRect l="8637" r="8637"/>
          <a:stretch>
            <a:fillRect/>
          </a:stretch>
        </p:blipFill>
        <p:spPr>
          <a:xfrm>
            <a:off x="0" y="9122"/>
            <a:ext cx="12192000" cy="6858000"/>
          </a:xfrm>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southwest @ Broadway &amp; Lovejoy</a:t>
            </a:r>
          </a:p>
        </p:txBody>
      </p:sp>
    </p:spTree>
    <p:extLst>
      <p:ext uri="{BB962C8B-B14F-4D97-AF65-F5344CB8AC3E}">
        <p14:creationId xmlns:p14="http://schemas.microsoft.com/office/powerpoint/2010/main" val="1913657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1E359C06-5209-4C50-9508-6A8D0380486A}"/>
              </a:ext>
            </a:extLst>
          </p:cNvPr>
          <p:cNvPicPr>
            <a:picLocks noGrp="1" noChangeAspect="1"/>
          </p:cNvPicPr>
          <p:nvPr>
            <p:ph type="pic" sz="quarter" idx="10"/>
          </p:nvPr>
        </p:nvPicPr>
        <p:blipFill>
          <a:blip r:embed="rId2"/>
          <a:srcRect l="7808" r="7808"/>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east @ Broadway &amp; Irving</a:t>
            </a:r>
          </a:p>
        </p:txBody>
      </p:sp>
      <p:pic>
        <p:nvPicPr>
          <p:cNvPr id="6" name="Picture 5">
            <a:extLst>
              <a:ext uri="{FF2B5EF4-FFF2-40B4-BE49-F238E27FC236}">
                <a16:creationId xmlns:a16="http://schemas.microsoft.com/office/drawing/2014/main" id="{99D24F54-57AC-4976-A5C9-D4CEDD95E33F}"/>
              </a:ext>
            </a:extLst>
          </p:cNvPr>
          <p:cNvPicPr>
            <a:picLocks noChangeAspect="1"/>
          </p:cNvPicPr>
          <p:nvPr/>
        </p:nvPicPr>
        <p:blipFill>
          <a:blip r:embed="rId3"/>
          <a:stretch>
            <a:fillRect/>
          </a:stretch>
        </p:blipFill>
        <p:spPr>
          <a:xfrm>
            <a:off x="8694660" y="0"/>
            <a:ext cx="3497340" cy="1803042"/>
          </a:xfrm>
          <a:prstGeom prst="rect">
            <a:avLst/>
          </a:prstGeom>
          <a:ln w="28575">
            <a:solidFill>
              <a:schemeClr val="tx1"/>
            </a:solidFill>
          </a:ln>
        </p:spPr>
      </p:pic>
    </p:spTree>
    <p:extLst>
      <p:ext uri="{BB962C8B-B14F-4D97-AF65-F5344CB8AC3E}">
        <p14:creationId xmlns:p14="http://schemas.microsoft.com/office/powerpoint/2010/main" val="3459514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30EB01-5162-4EF8-9920-8CD921B3F164}"/>
              </a:ext>
            </a:extLst>
          </p:cNvPr>
          <p:cNvPicPr>
            <a:picLocks noChangeAspect="1"/>
          </p:cNvPicPr>
          <p:nvPr/>
        </p:nvPicPr>
        <p:blipFill rotWithShape="1">
          <a:blip r:embed="rId3"/>
          <a:srcRect l="14508" b="1622"/>
          <a:stretch/>
        </p:blipFill>
        <p:spPr>
          <a:xfrm>
            <a:off x="-90152" y="-9123"/>
            <a:ext cx="12282152" cy="6867123"/>
          </a:xfrm>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5679583" y="6128458"/>
            <a:ext cx="6512417" cy="738664"/>
          </a:xfrm>
          <a:noFill/>
        </p:spPr>
        <p:txBody>
          <a:bodyPr/>
          <a:lstStyle/>
          <a:p>
            <a:r>
              <a:rPr lang="en-US" dirty="0">
                <a:solidFill>
                  <a:srgbClr val="FFC000"/>
                </a:solidFill>
              </a:rPr>
              <a:t>Looking northeast @ Johnson under Broadway</a:t>
            </a:r>
          </a:p>
        </p:txBody>
      </p:sp>
      <p:pic>
        <p:nvPicPr>
          <p:cNvPr id="10" name="Picture 9">
            <a:extLst>
              <a:ext uri="{FF2B5EF4-FFF2-40B4-BE49-F238E27FC236}">
                <a16:creationId xmlns:a16="http://schemas.microsoft.com/office/drawing/2014/main" id="{63502D21-031E-496B-9384-769BB3B15533}"/>
              </a:ext>
            </a:extLst>
          </p:cNvPr>
          <p:cNvPicPr>
            <a:picLocks noChangeAspect="1"/>
          </p:cNvPicPr>
          <p:nvPr/>
        </p:nvPicPr>
        <p:blipFill>
          <a:blip r:embed="rId4"/>
          <a:stretch>
            <a:fillRect/>
          </a:stretch>
        </p:blipFill>
        <p:spPr>
          <a:xfrm>
            <a:off x="8989254" y="-18244"/>
            <a:ext cx="3202745" cy="1850766"/>
          </a:xfrm>
          <a:prstGeom prst="rect">
            <a:avLst/>
          </a:prstGeom>
          <a:ln w="28575">
            <a:solidFill>
              <a:schemeClr val="tx1"/>
            </a:solidFill>
          </a:ln>
        </p:spPr>
      </p:pic>
    </p:spTree>
    <p:extLst>
      <p:ext uri="{BB962C8B-B14F-4D97-AF65-F5344CB8AC3E}">
        <p14:creationId xmlns:p14="http://schemas.microsoft.com/office/powerpoint/2010/main" val="4141241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ED266-CA08-4A64-98F5-1EA213AC7A65}"/>
              </a:ext>
            </a:extLst>
          </p:cNvPr>
          <p:cNvPicPr>
            <a:picLocks noChangeAspect="1"/>
          </p:cNvPicPr>
          <p:nvPr/>
        </p:nvPicPr>
        <p:blipFill>
          <a:blip r:embed="rId3"/>
          <a:stretch>
            <a:fillRect/>
          </a:stretch>
        </p:blipFill>
        <p:spPr>
          <a:xfrm>
            <a:off x="-1" y="0"/>
            <a:ext cx="14044892" cy="6858000"/>
          </a:xfrm>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5679583" y="6405457"/>
            <a:ext cx="6512417" cy="461665"/>
          </a:xfrm>
          <a:noFill/>
        </p:spPr>
        <p:txBody>
          <a:bodyPr/>
          <a:lstStyle/>
          <a:p>
            <a:r>
              <a:rPr lang="en-US" dirty="0">
                <a:solidFill>
                  <a:srgbClr val="FFC000"/>
                </a:solidFill>
              </a:rPr>
              <a:t>Looking south under Broadway</a:t>
            </a:r>
          </a:p>
        </p:txBody>
      </p:sp>
      <p:pic>
        <p:nvPicPr>
          <p:cNvPr id="2" name="Picture 1">
            <a:extLst>
              <a:ext uri="{FF2B5EF4-FFF2-40B4-BE49-F238E27FC236}">
                <a16:creationId xmlns:a16="http://schemas.microsoft.com/office/drawing/2014/main" id="{63F3D64C-7488-484C-92DE-92C90085CC3A}"/>
              </a:ext>
            </a:extLst>
          </p:cNvPr>
          <p:cNvPicPr>
            <a:picLocks noChangeAspect="1"/>
          </p:cNvPicPr>
          <p:nvPr/>
        </p:nvPicPr>
        <p:blipFill>
          <a:blip r:embed="rId4"/>
          <a:stretch>
            <a:fillRect/>
          </a:stretch>
        </p:blipFill>
        <p:spPr>
          <a:xfrm>
            <a:off x="7477432" y="-1"/>
            <a:ext cx="4714568" cy="2371951"/>
          </a:xfrm>
          <a:prstGeom prst="rect">
            <a:avLst/>
          </a:prstGeom>
          <a:ln w="28575">
            <a:solidFill>
              <a:schemeClr val="tx1"/>
            </a:solidFill>
          </a:ln>
        </p:spPr>
      </p:pic>
    </p:spTree>
    <p:extLst>
      <p:ext uri="{BB962C8B-B14F-4D97-AF65-F5344CB8AC3E}">
        <p14:creationId xmlns:p14="http://schemas.microsoft.com/office/powerpoint/2010/main" val="3713841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1B0A4D5-8BE2-457C-9636-DDDC4AA57461}"/>
              </a:ext>
            </a:extLst>
          </p:cNvPr>
          <p:cNvSpPr>
            <a:spLocks noGrp="1"/>
          </p:cNvSpPr>
          <p:nvPr>
            <p:ph type="body" sz="quarter" idx="11"/>
          </p:nvPr>
        </p:nvSpPr>
        <p:spPr>
          <a:xfrm>
            <a:off x="5852161" y="5110344"/>
            <a:ext cx="5884226" cy="1446550"/>
          </a:xfrm>
        </p:spPr>
        <p:txBody>
          <a:bodyPr/>
          <a:lstStyle/>
          <a:p>
            <a:r>
              <a:rPr lang="en-US" dirty="0"/>
              <a:t>Long Range Planning Efforts</a:t>
            </a:r>
          </a:p>
        </p:txBody>
      </p:sp>
      <p:pic>
        <p:nvPicPr>
          <p:cNvPr id="6" name="Picture 5">
            <a:extLst>
              <a:ext uri="{FF2B5EF4-FFF2-40B4-BE49-F238E27FC236}">
                <a16:creationId xmlns:a16="http://schemas.microsoft.com/office/drawing/2014/main" id="{775EC8F6-8042-4E09-95DA-04C67AEF065C}"/>
              </a:ext>
            </a:extLst>
          </p:cNvPr>
          <p:cNvPicPr>
            <a:picLocks noChangeAspect="1"/>
          </p:cNvPicPr>
          <p:nvPr/>
        </p:nvPicPr>
        <p:blipFill>
          <a:blip r:embed="rId2"/>
          <a:stretch>
            <a:fillRect/>
          </a:stretch>
        </p:blipFill>
        <p:spPr>
          <a:xfrm>
            <a:off x="264338" y="664809"/>
            <a:ext cx="4272348" cy="5528381"/>
          </a:xfrm>
          <a:prstGeom prst="rect">
            <a:avLst/>
          </a:prstGeom>
        </p:spPr>
      </p:pic>
      <p:pic>
        <p:nvPicPr>
          <p:cNvPr id="11" name="Picture 10">
            <a:extLst>
              <a:ext uri="{FF2B5EF4-FFF2-40B4-BE49-F238E27FC236}">
                <a16:creationId xmlns:a16="http://schemas.microsoft.com/office/drawing/2014/main" id="{876067B4-3D65-43D6-B440-3C026980C376}"/>
              </a:ext>
            </a:extLst>
          </p:cNvPr>
          <p:cNvPicPr>
            <a:picLocks noChangeAspect="1"/>
          </p:cNvPicPr>
          <p:nvPr/>
        </p:nvPicPr>
        <p:blipFill>
          <a:blip r:embed="rId3"/>
          <a:stretch>
            <a:fillRect/>
          </a:stretch>
        </p:blipFill>
        <p:spPr>
          <a:xfrm>
            <a:off x="4624977" y="3224129"/>
            <a:ext cx="3387858" cy="2609490"/>
          </a:xfrm>
          <a:prstGeom prst="rect">
            <a:avLst/>
          </a:prstGeom>
        </p:spPr>
      </p:pic>
      <p:pic>
        <p:nvPicPr>
          <p:cNvPr id="12" name="Picture 11">
            <a:extLst>
              <a:ext uri="{FF2B5EF4-FFF2-40B4-BE49-F238E27FC236}">
                <a16:creationId xmlns:a16="http://schemas.microsoft.com/office/drawing/2014/main" id="{E2782A95-9E10-4937-9923-9EC909ABD03C}"/>
              </a:ext>
            </a:extLst>
          </p:cNvPr>
          <p:cNvPicPr>
            <a:picLocks noChangeAspect="1"/>
          </p:cNvPicPr>
          <p:nvPr/>
        </p:nvPicPr>
        <p:blipFill>
          <a:blip r:embed="rId4"/>
          <a:stretch>
            <a:fillRect/>
          </a:stretch>
        </p:blipFill>
        <p:spPr>
          <a:xfrm>
            <a:off x="8652823" y="213598"/>
            <a:ext cx="3371751" cy="2609490"/>
          </a:xfrm>
          <a:prstGeom prst="rect">
            <a:avLst/>
          </a:prstGeom>
        </p:spPr>
      </p:pic>
      <p:pic>
        <p:nvPicPr>
          <p:cNvPr id="10" name="Picture 9">
            <a:extLst>
              <a:ext uri="{FF2B5EF4-FFF2-40B4-BE49-F238E27FC236}">
                <a16:creationId xmlns:a16="http://schemas.microsoft.com/office/drawing/2014/main" id="{AC40189D-2A7B-4F2A-A486-C3425B4E0239}"/>
              </a:ext>
            </a:extLst>
          </p:cNvPr>
          <p:cNvPicPr>
            <a:picLocks noChangeAspect="1"/>
          </p:cNvPicPr>
          <p:nvPr/>
        </p:nvPicPr>
        <p:blipFill>
          <a:blip r:embed="rId5"/>
          <a:stretch>
            <a:fillRect/>
          </a:stretch>
        </p:blipFill>
        <p:spPr>
          <a:xfrm>
            <a:off x="5490332" y="293799"/>
            <a:ext cx="2244662" cy="2930330"/>
          </a:xfrm>
          <a:prstGeom prst="rect">
            <a:avLst/>
          </a:prstGeom>
        </p:spPr>
      </p:pic>
      <p:pic>
        <p:nvPicPr>
          <p:cNvPr id="9" name="Picture 8">
            <a:extLst>
              <a:ext uri="{FF2B5EF4-FFF2-40B4-BE49-F238E27FC236}">
                <a16:creationId xmlns:a16="http://schemas.microsoft.com/office/drawing/2014/main" id="{23EC96FF-1D93-46B9-A5F7-B54E7E3B13D4}"/>
              </a:ext>
            </a:extLst>
          </p:cNvPr>
          <p:cNvPicPr>
            <a:picLocks noChangeAspect="1"/>
          </p:cNvPicPr>
          <p:nvPr/>
        </p:nvPicPr>
        <p:blipFill>
          <a:blip r:embed="rId6"/>
          <a:stretch>
            <a:fillRect/>
          </a:stretch>
        </p:blipFill>
        <p:spPr>
          <a:xfrm>
            <a:off x="8012835" y="1923415"/>
            <a:ext cx="2322759" cy="3011167"/>
          </a:xfrm>
          <a:prstGeom prst="rect">
            <a:avLst/>
          </a:prstGeom>
        </p:spPr>
      </p:pic>
    </p:spTree>
    <p:extLst>
      <p:ext uri="{BB962C8B-B14F-4D97-AF65-F5344CB8AC3E}">
        <p14:creationId xmlns:p14="http://schemas.microsoft.com/office/powerpoint/2010/main" val="903070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947289-8C70-4B85-BFFF-97BFFC38E91D}"/>
              </a:ext>
            </a:extLst>
          </p:cNvPr>
          <p:cNvSpPr>
            <a:spLocks noGrp="1"/>
          </p:cNvSpPr>
          <p:nvPr>
            <p:ph type="body" sz="quarter" idx="10"/>
          </p:nvPr>
        </p:nvSpPr>
        <p:spPr/>
        <p:txBody>
          <a:bodyPr/>
          <a:lstStyle/>
          <a:p>
            <a:r>
              <a:rPr lang="en-US" dirty="0">
                <a:solidFill>
                  <a:srgbClr val="31B6B9"/>
                </a:solidFill>
              </a:rPr>
              <a:t>Staff Introduction</a:t>
            </a:r>
          </a:p>
          <a:p>
            <a:endParaRPr lang="en-US" dirty="0"/>
          </a:p>
          <a:p>
            <a:r>
              <a:rPr lang="en-US" dirty="0"/>
              <a:t>Applicant Presentation</a:t>
            </a:r>
          </a:p>
          <a:p>
            <a:endParaRPr lang="en-US" dirty="0"/>
          </a:p>
          <a:p>
            <a:r>
              <a:rPr lang="en-US" dirty="0"/>
              <a:t>Staff Discussion Topics</a:t>
            </a:r>
          </a:p>
          <a:p>
            <a:endParaRPr lang="en-US" dirty="0"/>
          </a:p>
          <a:p>
            <a:r>
              <a:rPr lang="en-US" dirty="0"/>
              <a:t>Public Comments</a:t>
            </a:r>
          </a:p>
          <a:p>
            <a:endParaRPr lang="en-US" dirty="0"/>
          </a:p>
          <a:p>
            <a:r>
              <a:rPr lang="en-US" dirty="0"/>
              <a:t>Commission Discussion</a:t>
            </a:r>
          </a:p>
        </p:txBody>
      </p:sp>
    </p:spTree>
    <p:extLst>
      <p:ext uri="{BB962C8B-B14F-4D97-AF65-F5344CB8AC3E}">
        <p14:creationId xmlns:p14="http://schemas.microsoft.com/office/powerpoint/2010/main" val="3420527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947289-8C70-4B85-BFFF-97BFFC38E91D}"/>
              </a:ext>
            </a:extLst>
          </p:cNvPr>
          <p:cNvSpPr>
            <a:spLocks noGrp="1"/>
          </p:cNvSpPr>
          <p:nvPr>
            <p:ph type="body" sz="quarter" idx="10"/>
          </p:nvPr>
        </p:nvSpPr>
        <p:spPr/>
        <p:txBody>
          <a:bodyPr/>
          <a:lstStyle/>
          <a:p>
            <a:r>
              <a:rPr lang="en-US" dirty="0"/>
              <a:t>Staff Introduction</a:t>
            </a:r>
          </a:p>
          <a:p>
            <a:endParaRPr lang="en-US" dirty="0"/>
          </a:p>
          <a:p>
            <a:r>
              <a:rPr lang="en-US" dirty="0">
                <a:solidFill>
                  <a:srgbClr val="31B6B9"/>
                </a:solidFill>
              </a:rPr>
              <a:t>Applicant Presentation</a:t>
            </a:r>
          </a:p>
          <a:p>
            <a:endParaRPr lang="en-US" dirty="0"/>
          </a:p>
          <a:p>
            <a:r>
              <a:rPr lang="en-US" dirty="0"/>
              <a:t>Staff Discussion Topics</a:t>
            </a:r>
          </a:p>
          <a:p>
            <a:endParaRPr lang="en-US" dirty="0"/>
          </a:p>
          <a:p>
            <a:r>
              <a:rPr lang="en-US" dirty="0"/>
              <a:t>Public Comments</a:t>
            </a:r>
          </a:p>
          <a:p>
            <a:endParaRPr lang="en-US" dirty="0"/>
          </a:p>
          <a:p>
            <a:r>
              <a:rPr lang="en-US" dirty="0"/>
              <a:t>Commission Discussion</a:t>
            </a:r>
          </a:p>
        </p:txBody>
      </p:sp>
    </p:spTree>
    <p:extLst>
      <p:ext uri="{BB962C8B-B14F-4D97-AF65-F5344CB8AC3E}">
        <p14:creationId xmlns:p14="http://schemas.microsoft.com/office/powerpoint/2010/main" val="1610785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947289-8C70-4B85-BFFF-97BFFC38E91D}"/>
              </a:ext>
            </a:extLst>
          </p:cNvPr>
          <p:cNvSpPr>
            <a:spLocks noGrp="1"/>
          </p:cNvSpPr>
          <p:nvPr>
            <p:ph type="body" sz="quarter" idx="10"/>
          </p:nvPr>
        </p:nvSpPr>
        <p:spPr/>
        <p:txBody>
          <a:bodyPr/>
          <a:lstStyle/>
          <a:p>
            <a:r>
              <a:rPr lang="en-US" dirty="0"/>
              <a:t>Staff Introduction</a:t>
            </a:r>
          </a:p>
          <a:p>
            <a:endParaRPr lang="en-US" dirty="0"/>
          </a:p>
          <a:p>
            <a:r>
              <a:rPr lang="en-US" dirty="0"/>
              <a:t>Applicant Presentation</a:t>
            </a:r>
          </a:p>
          <a:p>
            <a:endParaRPr lang="en-US" dirty="0"/>
          </a:p>
          <a:p>
            <a:r>
              <a:rPr lang="en-US" dirty="0">
                <a:solidFill>
                  <a:srgbClr val="31B6B9"/>
                </a:solidFill>
              </a:rPr>
              <a:t>Staff Discussion Topics</a:t>
            </a:r>
          </a:p>
          <a:p>
            <a:endParaRPr lang="en-US" dirty="0"/>
          </a:p>
          <a:p>
            <a:r>
              <a:rPr lang="en-US" dirty="0"/>
              <a:t>Public Comments</a:t>
            </a:r>
          </a:p>
          <a:p>
            <a:endParaRPr lang="en-US" dirty="0"/>
          </a:p>
          <a:p>
            <a:r>
              <a:rPr lang="en-US" dirty="0"/>
              <a:t>Commission Discussion</a:t>
            </a:r>
          </a:p>
        </p:txBody>
      </p:sp>
    </p:spTree>
    <p:extLst>
      <p:ext uri="{BB962C8B-B14F-4D97-AF65-F5344CB8AC3E}">
        <p14:creationId xmlns:p14="http://schemas.microsoft.com/office/powerpoint/2010/main" val="2212787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290945"/>
            <a:ext cx="5153888" cy="6567055"/>
          </a:xfrm>
        </p:spPr>
        <p:txBody>
          <a:bodyPr>
            <a:normAutofit fontScale="92500" lnSpcReduction="20000"/>
          </a:bodyPr>
          <a:lstStyle/>
          <a:p>
            <a:pPr marL="514350" indent="-514350">
              <a:buAutoNum type="arabicPeriod"/>
            </a:pPr>
            <a:r>
              <a:rPr lang="en-US" dirty="0"/>
              <a:t>Response to Context</a:t>
            </a:r>
          </a:p>
          <a:p>
            <a:pPr marL="514350" indent="-514350">
              <a:spcBef>
                <a:spcPts val="1200"/>
              </a:spcBef>
              <a:buAutoNum type="arabicPeriod"/>
            </a:pPr>
            <a:r>
              <a:rPr lang="en-US" dirty="0"/>
              <a:t>Open Space Framework</a:t>
            </a:r>
          </a:p>
          <a:p>
            <a:pPr marL="914400" indent="-457200">
              <a:spcBef>
                <a:spcPts val="1200"/>
              </a:spcBef>
              <a:buFont typeface="+mj-lt"/>
              <a:buAutoNum type="alphaLcPeriod"/>
            </a:pPr>
            <a:r>
              <a:rPr lang="en-US" b="0" dirty="0"/>
              <a:t>Open Space Calculation</a:t>
            </a:r>
          </a:p>
          <a:p>
            <a:pPr marL="914400" indent="-457200">
              <a:spcBef>
                <a:spcPts val="1200"/>
              </a:spcBef>
              <a:buFont typeface="+mj-lt"/>
              <a:buAutoNum type="alphaLcPeriod"/>
            </a:pPr>
            <a:r>
              <a:rPr lang="en-US" b="0" dirty="0"/>
              <a:t>Green Loop</a:t>
            </a:r>
          </a:p>
          <a:p>
            <a:pPr>
              <a:spcBef>
                <a:spcPts val="1200"/>
              </a:spcBef>
            </a:pPr>
            <a:r>
              <a:rPr lang="en-US" dirty="0"/>
              <a:t>3. Development Framework</a:t>
            </a:r>
          </a:p>
          <a:p>
            <a:pPr marL="914400" indent="-457200">
              <a:spcBef>
                <a:spcPts val="1200"/>
              </a:spcBef>
              <a:buFont typeface="+mj-lt"/>
              <a:buAutoNum type="alphaLcPeriod"/>
            </a:pPr>
            <a:r>
              <a:rPr lang="en-US" b="0" dirty="0"/>
              <a:t>Phasing</a:t>
            </a:r>
          </a:p>
          <a:p>
            <a:pPr marL="914400" indent="-457200">
              <a:spcBef>
                <a:spcPts val="1200"/>
              </a:spcBef>
              <a:buAutoNum type="alphaLcPeriod"/>
            </a:pPr>
            <a:r>
              <a:rPr lang="en-US" b="0" dirty="0"/>
              <a:t>Parking</a:t>
            </a:r>
          </a:p>
          <a:p>
            <a:pPr marL="914400" indent="-457200">
              <a:spcBef>
                <a:spcPts val="1200"/>
              </a:spcBef>
              <a:buAutoNum type="alphaLcPeriod"/>
            </a:pPr>
            <a:r>
              <a:rPr lang="en-US" b="0" dirty="0"/>
              <a:t>Massing</a:t>
            </a:r>
          </a:p>
          <a:p>
            <a:pPr marL="1371600" indent="-457200">
              <a:spcBef>
                <a:spcPts val="600"/>
              </a:spcBef>
              <a:buFont typeface="+mj-lt"/>
              <a:buAutoNum type="arabicPeriod"/>
            </a:pPr>
            <a:r>
              <a:rPr lang="en-US" b="0" dirty="0"/>
              <a:t>General considerations</a:t>
            </a:r>
          </a:p>
          <a:p>
            <a:pPr marL="1371600" indent="-457200">
              <a:spcBef>
                <a:spcPts val="600"/>
              </a:spcBef>
              <a:buFont typeface="+mj-lt"/>
              <a:buAutoNum type="arabicPeriod"/>
            </a:pPr>
            <a:r>
              <a:rPr lang="en-US" b="0" dirty="0"/>
              <a:t>Specific considerations</a:t>
            </a:r>
          </a:p>
          <a:p>
            <a:pPr marL="914400" indent="-457200">
              <a:spcBef>
                <a:spcPts val="1200"/>
              </a:spcBef>
              <a:buFont typeface="+mj-lt"/>
              <a:buAutoNum type="alphaLcPeriod" startAt="4"/>
              <a:tabLst>
                <a:tab pos="398463" algn="l"/>
              </a:tabLst>
            </a:pPr>
            <a:r>
              <a:rPr lang="en-US" b="0" dirty="0"/>
              <a:t>Development Standards</a:t>
            </a:r>
          </a:p>
          <a:p>
            <a:pPr marL="1371600" indent="-457200">
              <a:spcBef>
                <a:spcPts val="1200"/>
              </a:spcBef>
              <a:tabLst>
                <a:tab pos="398463" algn="l"/>
              </a:tabLst>
            </a:pPr>
            <a:r>
              <a:rPr lang="en-US" b="0" dirty="0"/>
              <a:t>	1.	Massing envelopes</a:t>
            </a:r>
          </a:p>
          <a:p>
            <a:pPr marL="1371600" indent="-457200">
              <a:spcBef>
                <a:spcPts val="1200"/>
              </a:spcBef>
              <a:tabLst>
                <a:tab pos="398463" algn="l"/>
              </a:tabLst>
            </a:pPr>
            <a:r>
              <a:rPr lang="en-US" b="0" dirty="0"/>
              <a:t>	2.	Active Use</a:t>
            </a:r>
          </a:p>
          <a:p>
            <a:pPr marL="1371600" indent="-457200">
              <a:spcBef>
                <a:spcPts val="1200"/>
              </a:spcBef>
              <a:tabLst>
                <a:tab pos="398463" algn="l"/>
              </a:tabLst>
            </a:pPr>
            <a:r>
              <a:rPr lang="en-US" b="0" dirty="0"/>
              <a:t>	3.	Active Façades</a:t>
            </a:r>
          </a:p>
          <a:p>
            <a:pPr marL="514350" indent="-514350">
              <a:spcBef>
                <a:spcPts val="1200"/>
              </a:spcBef>
              <a:buFont typeface="+mj-lt"/>
              <a:buAutoNum type="alphaLcPeriod"/>
            </a:pPr>
            <a:endParaRPr lang="en-US" b="0" dirty="0"/>
          </a:p>
          <a:p>
            <a:endParaRPr lang="en-US" dirty="0"/>
          </a:p>
        </p:txBody>
      </p:sp>
      <p:sp>
        <p:nvSpPr>
          <p:cNvPr id="5" name="TextBox 4">
            <a:extLst>
              <a:ext uri="{FF2B5EF4-FFF2-40B4-BE49-F238E27FC236}">
                <a16:creationId xmlns:a16="http://schemas.microsoft.com/office/drawing/2014/main" id="{E5026624-DCA6-4CDF-9E5B-09B2CF762121}"/>
              </a:ext>
            </a:extLst>
          </p:cNvPr>
          <p:cNvSpPr txBox="1"/>
          <p:nvPr/>
        </p:nvSpPr>
        <p:spPr>
          <a:xfrm>
            <a:off x="6068293" y="290945"/>
            <a:ext cx="5805055" cy="4647426"/>
          </a:xfrm>
          <a:prstGeom prst="rect">
            <a:avLst/>
          </a:prstGeom>
          <a:noFill/>
        </p:spPr>
        <p:txBody>
          <a:bodyPr wrap="square" rtlCol="0">
            <a:spAutoFit/>
          </a:bodyPr>
          <a:lstStyle/>
          <a:p>
            <a:pPr>
              <a:spcBef>
                <a:spcPts val="1200"/>
              </a:spcBef>
            </a:pPr>
            <a:r>
              <a:rPr lang="en-US" sz="2600" b="1" dirty="0">
                <a:latin typeface="Arial" panose="020B0604020202020204" pitchFamily="34" charset="0"/>
                <a:cs typeface="Arial" panose="020B0604020202020204" pitchFamily="34" charset="0"/>
              </a:rPr>
              <a:t>4. Pedestrian Realm</a:t>
            </a:r>
          </a:p>
          <a:p>
            <a:pPr marL="914400" indent="-457200">
              <a:spcBef>
                <a:spcPts val="1200"/>
              </a:spcBef>
              <a:buFont typeface="+mj-lt"/>
              <a:buAutoNum type="alphaLcPeriod"/>
            </a:pPr>
            <a:r>
              <a:rPr lang="en-US" sz="2600" dirty="0">
                <a:latin typeface="Arial" panose="020B0604020202020204" pitchFamily="34" charset="0"/>
                <a:cs typeface="Arial" panose="020B0604020202020204" pitchFamily="34" charset="0"/>
              </a:rPr>
              <a:t>North of Johnson</a:t>
            </a:r>
          </a:p>
          <a:p>
            <a:pPr marL="914400" indent="-457200">
              <a:spcBef>
                <a:spcPts val="1200"/>
              </a:spcBef>
              <a:buFont typeface="+mj-lt"/>
              <a:buAutoNum type="alphaLcPeriod"/>
            </a:pPr>
            <a:r>
              <a:rPr lang="en-US" sz="2600" dirty="0">
                <a:latin typeface="Arial" panose="020B0604020202020204" pitchFamily="34" charset="0"/>
                <a:cs typeface="Arial" panose="020B0604020202020204" pitchFamily="34" charset="0"/>
              </a:rPr>
              <a:t>Underside of Green Loop</a:t>
            </a:r>
          </a:p>
          <a:p>
            <a:pPr marL="914400" indent="-457200">
              <a:spcBef>
                <a:spcPts val="1200"/>
              </a:spcBef>
              <a:buFont typeface="+mj-lt"/>
              <a:buAutoNum type="alphaLcPeriod"/>
            </a:pPr>
            <a:r>
              <a:rPr lang="en-US" sz="2600" dirty="0">
                <a:latin typeface="Arial" panose="020B0604020202020204" pitchFamily="34" charset="0"/>
                <a:cs typeface="Arial" panose="020B0604020202020204" pitchFamily="34" charset="0"/>
              </a:rPr>
              <a:t>Vehicle Access</a:t>
            </a:r>
          </a:p>
          <a:p>
            <a:pPr>
              <a:spcBef>
                <a:spcPts val="1200"/>
              </a:spcBef>
            </a:pPr>
            <a:r>
              <a:rPr lang="en-US" sz="2600" b="1" dirty="0">
                <a:latin typeface="Arial" panose="020B0604020202020204" pitchFamily="34" charset="0"/>
                <a:cs typeface="Arial" panose="020B0604020202020204" pitchFamily="34" charset="0"/>
              </a:rPr>
              <a:t>5. Infrastructure</a:t>
            </a:r>
          </a:p>
          <a:p>
            <a:pPr marL="914400" indent="-457200">
              <a:spcBef>
                <a:spcPts val="1200"/>
              </a:spcBef>
              <a:buFont typeface="+mj-lt"/>
              <a:buAutoNum type="alphaLcPeriod"/>
            </a:pPr>
            <a:r>
              <a:rPr lang="en-US" sz="2600" dirty="0">
                <a:latin typeface="Arial" panose="020B0604020202020204" pitchFamily="34" charset="0"/>
                <a:cs typeface="Arial" panose="020B0604020202020204" pitchFamily="34" charset="0"/>
              </a:rPr>
              <a:t>Street Layout</a:t>
            </a:r>
          </a:p>
          <a:p>
            <a:pPr marL="914400" indent="-457200">
              <a:spcBef>
                <a:spcPts val="1200"/>
              </a:spcBef>
              <a:buFont typeface="+mj-lt"/>
              <a:buAutoNum type="alphaLcPeriod"/>
            </a:pPr>
            <a:r>
              <a:rPr lang="en-US" sz="2600" dirty="0">
                <a:latin typeface="Arial" panose="020B0604020202020204" pitchFamily="34" charset="0"/>
                <a:cs typeface="Arial" panose="020B0604020202020204" pitchFamily="34" charset="0"/>
              </a:rPr>
              <a:t>Adequate Capacity</a:t>
            </a:r>
          </a:p>
          <a:p>
            <a:pPr marL="914400" indent="-457200">
              <a:spcBef>
                <a:spcPts val="1200"/>
              </a:spcBef>
              <a:buFont typeface="+mj-lt"/>
              <a:buAutoNum type="alphaLcPeriod"/>
            </a:pPr>
            <a:r>
              <a:rPr lang="en-US" sz="2600" dirty="0">
                <a:latin typeface="Arial" panose="020B0604020202020204" pitchFamily="34" charset="0"/>
                <a:cs typeface="Arial" panose="020B0604020202020204" pitchFamily="34" charset="0"/>
              </a:rPr>
              <a:t>Timely Delivery of Infrastructure</a:t>
            </a:r>
          </a:p>
          <a:p>
            <a:endParaRPr lang="en-US" dirty="0"/>
          </a:p>
        </p:txBody>
      </p:sp>
    </p:spTree>
    <p:extLst>
      <p:ext uri="{BB962C8B-B14F-4D97-AF65-F5344CB8AC3E}">
        <p14:creationId xmlns:p14="http://schemas.microsoft.com/office/powerpoint/2010/main" val="2017340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
            <a:extLst>
              <a:ext uri="{FF2B5EF4-FFF2-40B4-BE49-F238E27FC236}">
                <a16:creationId xmlns:a16="http://schemas.microsoft.com/office/drawing/2014/main" id="{A834B522-63E5-4A73-ABEB-F22456A76D3E}"/>
              </a:ext>
            </a:extLst>
          </p:cNvPr>
          <p:cNvPicPr>
            <a:picLocks noChangeAspect="1"/>
          </p:cNvPicPr>
          <p:nvPr/>
        </p:nvPicPr>
        <p:blipFill>
          <a:blip r:embed="rId3"/>
          <a:srcRect l="8637" r="8637"/>
          <a:stretch>
            <a:fillRect/>
          </a:stretch>
        </p:blipFill>
        <p:spPr>
          <a:xfrm>
            <a:off x="5112459" y="2893789"/>
            <a:ext cx="6713230" cy="3776192"/>
          </a:xfrm>
          <a:prstGeom prst="rect">
            <a:avLst/>
          </a:prstGeom>
        </p:spPr>
      </p:pic>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3144798"/>
          </a:xfrm>
        </p:spPr>
        <p:txBody>
          <a:bodyPr>
            <a:normAutofit/>
          </a:bodyPr>
          <a:lstStyle/>
          <a:p>
            <a:r>
              <a:rPr lang="en-US" dirty="0"/>
              <a:t>Context:</a:t>
            </a:r>
          </a:p>
          <a:p>
            <a:pPr marL="514350" indent="-514350">
              <a:spcBef>
                <a:spcPts val="1200"/>
              </a:spcBef>
              <a:buFont typeface="+mj-lt"/>
              <a:buAutoNum type="arabicPeriod"/>
            </a:pPr>
            <a:r>
              <a:rPr lang="en-US" b="0" dirty="0"/>
              <a:t>Response to Built Context</a:t>
            </a:r>
          </a:p>
          <a:p>
            <a:endParaRPr lang="en-US" dirty="0"/>
          </a:p>
          <a:p>
            <a:endParaRPr lang="en-US" dirty="0"/>
          </a:p>
        </p:txBody>
      </p:sp>
      <p:pic>
        <p:nvPicPr>
          <p:cNvPr id="6" name="Picture 5">
            <a:extLst>
              <a:ext uri="{FF2B5EF4-FFF2-40B4-BE49-F238E27FC236}">
                <a16:creationId xmlns:a16="http://schemas.microsoft.com/office/drawing/2014/main" id="{5FAC147A-56AC-4656-9F2C-76C34BB79450}"/>
              </a:ext>
            </a:extLst>
          </p:cNvPr>
          <p:cNvPicPr>
            <a:picLocks noChangeAspect="1"/>
          </p:cNvPicPr>
          <p:nvPr/>
        </p:nvPicPr>
        <p:blipFill>
          <a:blip r:embed="rId4"/>
          <a:stretch>
            <a:fillRect/>
          </a:stretch>
        </p:blipFill>
        <p:spPr>
          <a:xfrm>
            <a:off x="189152" y="2323317"/>
            <a:ext cx="4627547" cy="4346664"/>
          </a:xfrm>
          <a:prstGeom prst="rect">
            <a:avLst/>
          </a:prstGeom>
        </p:spPr>
      </p:pic>
      <p:pic>
        <p:nvPicPr>
          <p:cNvPr id="3" name="Picture 2">
            <a:extLst>
              <a:ext uri="{FF2B5EF4-FFF2-40B4-BE49-F238E27FC236}">
                <a16:creationId xmlns:a16="http://schemas.microsoft.com/office/drawing/2014/main" id="{9AD2AB8C-83CE-41BB-81CC-B00C6BAAE9D1}"/>
              </a:ext>
            </a:extLst>
          </p:cNvPr>
          <p:cNvPicPr>
            <a:picLocks noChangeAspect="1"/>
          </p:cNvPicPr>
          <p:nvPr/>
        </p:nvPicPr>
        <p:blipFill>
          <a:blip r:embed="rId5"/>
          <a:stretch>
            <a:fillRect/>
          </a:stretch>
        </p:blipFill>
        <p:spPr>
          <a:xfrm>
            <a:off x="8800806" y="0"/>
            <a:ext cx="2804797" cy="3991116"/>
          </a:xfrm>
          <a:prstGeom prst="rect">
            <a:avLst/>
          </a:prstGeom>
        </p:spPr>
      </p:pic>
      <p:pic>
        <p:nvPicPr>
          <p:cNvPr id="11" name="Picture 10">
            <a:extLst>
              <a:ext uri="{FF2B5EF4-FFF2-40B4-BE49-F238E27FC236}">
                <a16:creationId xmlns:a16="http://schemas.microsoft.com/office/drawing/2014/main" id="{8507A3A3-D278-4973-B66C-0FA4FFBB0834}"/>
              </a:ext>
            </a:extLst>
          </p:cNvPr>
          <p:cNvPicPr>
            <a:picLocks noChangeAspect="1"/>
          </p:cNvPicPr>
          <p:nvPr/>
        </p:nvPicPr>
        <p:blipFill>
          <a:blip r:embed="rId6"/>
          <a:stretch>
            <a:fillRect/>
          </a:stretch>
        </p:blipFill>
        <p:spPr>
          <a:xfrm>
            <a:off x="5379017" y="188019"/>
            <a:ext cx="3051290" cy="3090661"/>
          </a:xfrm>
          <a:prstGeom prst="rect">
            <a:avLst/>
          </a:prstGeom>
        </p:spPr>
      </p:pic>
      <p:sp>
        <p:nvSpPr>
          <p:cNvPr id="12" name="Arrow: Down 11">
            <a:extLst>
              <a:ext uri="{FF2B5EF4-FFF2-40B4-BE49-F238E27FC236}">
                <a16:creationId xmlns:a16="http://schemas.microsoft.com/office/drawing/2014/main" id="{E036D8D7-EB93-4B6A-8B91-38258C02A1F7}"/>
              </a:ext>
            </a:extLst>
          </p:cNvPr>
          <p:cNvSpPr/>
          <p:nvPr/>
        </p:nvSpPr>
        <p:spPr>
          <a:xfrm rot="16002417">
            <a:off x="770376" y="4245511"/>
            <a:ext cx="268547" cy="50227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71609B51-E4FA-4B9D-B6B7-A265A6609F2C}"/>
              </a:ext>
            </a:extLst>
          </p:cNvPr>
          <p:cNvSpPr/>
          <p:nvPr/>
        </p:nvSpPr>
        <p:spPr>
          <a:xfrm rot="2125957">
            <a:off x="11192524" y="246257"/>
            <a:ext cx="268547" cy="502277"/>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26646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05ABCEF-9C88-4C11-A58D-18310F58AA2F}"/>
              </a:ext>
            </a:extLst>
          </p:cNvPr>
          <p:cNvPicPr>
            <a:picLocks noChangeAspect="1"/>
          </p:cNvPicPr>
          <p:nvPr/>
        </p:nvPicPr>
        <p:blipFill>
          <a:blip r:embed="rId3"/>
          <a:stretch>
            <a:fillRect/>
          </a:stretch>
        </p:blipFill>
        <p:spPr>
          <a:xfrm>
            <a:off x="5331655" y="2493200"/>
            <a:ext cx="6757695" cy="4181774"/>
          </a:xfrm>
          <a:prstGeom prst="rect">
            <a:avLst/>
          </a:prstGeom>
        </p:spPr>
      </p:pic>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1959942"/>
          </a:xfrm>
        </p:spPr>
        <p:txBody>
          <a:bodyPr>
            <a:normAutofit/>
          </a:bodyPr>
          <a:lstStyle/>
          <a:p>
            <a:r>
              <a:rPr lang="en-US" dirty="0"/>
              <a:t>2. Open Space Framework</a:t>
            </a:r>
          </a:p>
          <a:p>
            <a:pPr marL="977900" indent="-514350">
              <a:spcBef>
                <a:spcPts val="600"/>
              </a:spcBef>
              <a:buFont typeface="+mj-lt"/>
              <a:buAutoNum type="alphaLcPeriod" startAt="2"/>
            </a:pPr>
            <a:r>
              <a:rPr lang="en-US" b="0" dirty="0"/>
              <a:t>Green Loop</a:t>
            </a:r>
          </a:p>
          <a:p>
            <a:endParaRPr lang="en-US" dirty="0"/>
          </a:p>
        </p:txBody>
      </p:sp>
      <p:pic>
        <p:nvPicPr>
          <p:cNvPr id="8" name="Picture 7">
            <a:extLst>
              <a:ext uri="{FF2B5EF4-FFF2-40B4-BE49-F238E27FC236}">
                <a16:creationId xmlns:a16="http://schemas.microsoft.com/office/drawing/2014/main" id="{34BA1CC4-D8A5-48D5-90DA-9BB2EAC328B2}"/>
              </a:ext>
            </a:extLst>
          </p:cNvPr>
          <p:cNvPicPr>
            <a:picLocks noChangeAspect="1"/>
          </p:cNvPicPr>
          <p:nvPr/>
        </p:nvPicPr>
        <p:blipFill>
          <a:blip r:embed="rId4"/>
          <a:stretch>
            <a:fillRect/>
          </a:stretch>
        </p:blipFill>
        <p:spPr>
          <a:xfrm>
            <a:off x="8701102" y="280530"/>
            <a:ext cx="3388248" cy="2271175"/>
          </a:xfrm>
          <a:prstGeom prst="rect">
            <a:avLst/>
          </a:prstGeom>
        </p:spPr>
      </p:pic>
      <p:pic>
        <p:nvPicPr>
          <p:cNvPr id="10" name="Picture 9">
            <a:extLst>
              <a:ext uri="{FF2B5EF4-FFF2-40B4-BE49-F238E27FC236}">
                <a16:creationId xmlns:a16="http://schemas.microsoft.com/office/drawing/2014/main" id="{E1769F76-FC33-4E3A-8E70-21CD36229ACB}"/>
              </a:ext>
            </a:extLst>
          </p:cNvPr>
          <p:cNvPicPr>
            <a:picLocks noChangeAspect="1"/>
          </p:cNvPicPr>
          <p:nvPr/>
        </p:nvPicPr>
        <p:blipFill rotWithShape="1">
          <a:blip r:embed="rId5"/>
          <a:srcRect l="26743" t="5641" r="5591" b="16013"/>
          <a:stretch/>
        </p:blipFill>
        <p:spPr>
          <a:xfrm>
            <a:off x="102649" y="1547945"/>
            <a:ext cx="5876119" cy="5207578"/>
          </a:xfrm>
          <a:prstGeom prst="rect">
            <a:avLst/>
          </a:prstGeom>
        </p:spPr>
      </p:pic>
      <p:sp>
        <p:nvSpPr>
          <p:cNvPr id="12" name="Oval 11">
            <a:extLst>
              <a:ext uri="{FF2B5EF4-FFF2-40B4-BE49-F238E27FC236}">
                <a16:creationId xmlns:a16="http://schemas.microsoft.com/office/drawing/2014/main" id="{826AD6B5-C783-4FFF-BE0A-BFC711A7B3A3}"/>
              </a:ext>
            </a:extLst>
          </p:cNvPr>
          <p:cNvSpPr/>
          <p:nvPr/>
        </p:nvSpPr>
        <p:spPr>
          <a:xfrm>
            <a:off x="2236763" y="2346908"/>
            <a:ext cx="1533380" cy="1648317"/>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0120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1490755"/>
          </a:xfrm>
        </p:spPr>
        <p:txBody>
          <a:bodyPr>
            <a:normAutofit/>
          </a:bodyPr>
          <a:lstStyle/>
          <a:p>
            <a:r>
              <a:rPr lang="en-US" dirty="0"/>
              <a:t>3. Development Framework</a:t>
            </a:r>
          </a:p>
          <a:p>
            <a:pPr marL="977900" indent="-514350">
              <a:spcBef>
                <a:spcPts val="600"/>
              </a:spcBef>
              <a:buFont typeface="+mj-lt"/>
              <a:buAutoNum type="alphaLcPeriod"/>
            </a:pPr>
            <a:r>
              <a:rPr lang="en-US" b="0" dirty="0"/>
              <a:t>Phasing</a:t>
            </a:r>
          </a:p>
          <a:p>
            <a:endParaRPr lang="en-US" dirty="0"/>
          </a:p>
        </p:txBody>
      </p:sp>
      <p:pic>
        <p:nvPicPr>
          <p:cNvPr id="3" name="Picture 2">
            <a:extLst>
              <a:ext uri="{FF2B5EF4-FFF2-40B4-BE49-F238E27FC236}">
                <a16:creationId xmlns:a16="http://schemas.microsoft.com/office/drawing/2014/main" id="{7CF27D4D-5FD0-475E-B674-F714DCC62F68}"/>
              </a:ext>
            </a:extLst>
          </p:cNvPr>
          <p:cNvPicPr>
            <a:picLocks noChangeAspect="1"/>
          </p:cNvPicPr>
          <p:nvPr/>
        </p:nvPicPr>
        <p:blipFill>
          <a:blip r:embed="rId3"/>
          <a:stretch>
            <a:fillRect/>
          </a:stretch>
        </p:blipFill>
        <p:spPr>
          <a:xfrm>
            <a:off x="202547" y="2448951"/>
            <a:ext cx="3781425" cy="4267200"/>
          </a:xfrm>
          <a:prstGeom prst="rect">
            <a:avLst/>
          </a:prstGeom>
        </p:spPr>
      </p:pic>
      <p:pic>
        <p:nvPicPr>
          <p:cNvPr id="4" name="Picture 3">
            <a:extLst>
              <a:ext uri="{FF2B5EF4-FFF2-40B4-BE49-F238E27FC236}">
                <a16:creationId xmlns:a16="http://schemas.microsoft.com/office/drawing/2014/main" id="{C06D4A67-828B-4926-B16B-03B03544B667}"/>
              </a:ext>
            </a:extLst>
          </p:cNvPr>
          <p:cNvPicPr>
            <a:picLocks noChangeAspect="1"/>
          </p:cNvPicPr>
          <p:nvPr/>
        </p:nvPicPr>
        <p:blipFill rotWithShape="1">
          <a:blip r:embed="rId4"/>
          <a:srcRect l="4489"/>
          <a:stretch/>
        </p:blipFill>
        <p:spPr>
          <a:xfrm>
            <a:off x="4290170" y="2448951"/>
            <a:ext cx="3611660" cy="4219575"/>
          </a:xfrm>
          <a:prstGeom prst="rect">
            <a:avLst/>
          </a:prstGeom>
        </p:spPr>
      </p:pic>
      <p:pic>
        <p:nvPicPr>
          <p:cNvPr id="7" name="Picture 6">
            <a:extLst>
              <a:ext uri="{FF2B5EF4-FFF2-40B4-BE49-F238E27FC236}">
                <a16:creationId xmlns:a16="http://schemas.microsoft.com/office/drawing/2014/main" id="{97BFDA4F-C0BE-4BAF-AC98-3C652775D530}"/>
              </a:ext>
            </a:extLst>
          </p:cNvPr>
          <p:cNvPicPr>
            <a:picLocks noChangeAspect="1"/>
          </p:cNvPicPr>
          <p:nvPr/>
        </p:nvPicPr>
        <p:blipFill>
          <a:blip r:embed="rId5"/>
          <a:stretch>
            <a:fillRect/>
          </a:stretch>
        </p:blipFill>
        <p:spPr>
          <a:xfrm>
            <a:off x="8208028" y="2448951"/>
            <a:ext cx="3686175" cy="4210050"/>
          </a:xfrm>
          <a:prstGeom prst="rect">
            <a:avLst/>
          </a:prstGeom>
        </p:spPr>
      </p:pic>
      <p:sp>
        <p:nvSpPr>
          <p:cNvPr id="9" name="Rectangle 8">
            <a:extLst>
              <a:ext uri="{FF2B5EF4-FFF2-40B4-BE49-F238E27FC236}">
                <a16:creationId xmlns:a16="http://schemas.microsoft.com/office/drawing/2014/main" id="{0D53A841-5DAF-450E-9D37-94E1DEE8BD25}"/>
              </a:ext>
            </a:extLst>
          </p:cNvPr>
          <p:cNvSpPr/>
          <p:nvPr/>
        </p:nvSpPr>
        <p:spPr>
          <a:xfrm>
            <a:off x="956846" y="1927271"/>
            <a:ext cx="1503938"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Phase 1</a:t>
            </a:r>
          </a:p>
        </p:txBody>
      </p:sp>
      <p:sp>
        <p:nvSpPr>
          <p:cNvPr id="14" name="Rectangle 13">
            <a:extLst>
              <a:ext uri="{FF2B5EF4-FFF2-40B4-BE49-F238E27FC236}">
                <a16:creationId xmlns:a16="http://schemas.microsoft.com/office/drawing/2014/main" id="{E4506A33-FC8B-4F2D-A463-E94A65DE6FA6}"/>
              </a:ext>
            </a:extLst>
          </p:cNvPr>
          <p:cNvSpPr/>
          <p:nvPr/>
        </p:nvSpPr>
        <p:spPr>
          <a:xfrm>
            <a:off x="4837184" y="1925728"/>
            <a:ext cx="1503938"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Phase 2</a:t>
            </a:r>
          </a:p>
        </p:txBody>
      </p:sp>
      <p:sp>
        <p:nvSpPr>
          <p:cNvPr id="17" name="Rectangle 16">
            <a:extLst>
              <a:ext uri="{FF2B5EF4-FFF2-40B4-BE49-F238E27FC236}">
                <a16:creationId xmlns:a16="http://schemas.microsoft.com/office/drawing/2014/main" id="{E1756926-2825-4D53-855E-1C8EF2255E0C}"/>
              </a:ext>
            </a:extLst>
          </p:cNvPr>
          <p:cNvSpPr/>
          <p:nvPr/>
        </p:nvSpPr>
        <p:spPr>
          <a:xfrm>
            <a:off x="8835253" y="1925728"/>
            <a:ext cx="1503938" cy="523220"/>
          </a:xfrm>
          <a:prstGeom prst="rect">
            <a:avLst/>
          </a:prstGeom>
        </p:spPr>
        <p:txBody>
          <a:bodyPr wrap="none">
            <a:spAutoFit/>
          </a:bodyPr>
          <a:lstStyle/>
          <a:p>
            <a:r>
              <a:rPr lang="en-US" sz="2800" dirty="0">
                <a:latin typeface="Arial" panose="020B0604020202020204" pitchFamily="34" charset="0"/>
                <a:cs typeface="Arial" panose="020B0604020202020204" pitchFamily="34" charset="0"/>
              </a:rPr>
              <a:t>Phase 3</a:t>
            </a:r>
          </a:p>
        </p:txBody>
      </p:sp>
      <p:sp>
        <p:nvSpPr>
          <p:cNvPr id="11" name="Oval 10">
            <a:extLst>
              <a:ext uri="{FF2B5EF4-FFF2-40B4-BE49-F238E27FC236}">
                <a16:creationId xmlns:a16="http://schemas.microsoft.com/office/drawing/2014/main" id="{FACCE600-D0F3-4DAB-A3C5-B195F4F9761F}"/>
              </a:ext>
            </a:extLst>
          </p:cNvPr>
          <p:cNvSpPr/>
          <p:nvPr/>
        </p:nvSpPr>
        <p:spPr>
          <a:xfrm>
            <a:off x="9889588" y="4553976"/>
            <a:ext cx="1041009" cy="890221"/>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6444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1490755"/>
          </a:xfrm>
        </p:spPr>
        <p:txBody>
          <a:bodyPr>
            <a:normAutofit/>
          </a:bodyPr>
          <a:lstStyle/>
          <a:p>
            <a:r>
              <a:rPr lang="en-US" dirty="0"/>
              <a:t>3. Development Framework</a:t>
            </a:r>
          </a:p>
          <a:p>
            <a:pPr marL="977900" indent="-514350">
              <a:spcBef>
                <a:spcPts val="600"/>
              </a:spcBef>
              <a:buFont typeface="+mj-lt"/>
              <a:buAutoNum type="alphaLcPeriod" startAt="2"/>
            </a:pPr>
            <a:r>
              <a:rPr lang="en-US" b="0" dirty="0"/>
              <a:t>Parking</a:t>
            </a:r>
          </a:p>
          <a:p>
            <a:endParaRPr lang="en-US" dirty="0"/>
          </a:p>
        </p:txBody>
      </p:sp>
      <p:pic>
        <p:nvPicPr>
          <p:cNvPr id="6" name="Picture 5">
            <a:extLst>
              <a:ext uri="{FF2B5EF4-FFF2-40B4-BE49-F238E27FC236}">
                <a16:creationId xmlns:a16="http://schemas.microsoft.com/office/drawing/2014/main" id="{E80E1848-696B-42B7-A65D-10A9C77E6AF1}"/>
              </a:ext>
            </a:extLst>
          </p:cNvPr>
          <p:cNvPicPr>
            <a:picLocks noChangeAspect="1"/>
          </p:cNvPicPr>
          <p:nvPr/>
        </p:nvPicPr>
        <p:blipFill rotWithShape="1">
          <a:blip r:embed="rId3"/>
          <a:srcRect t="4177" r="4163"/>
          <a:stretch/>
        </p:blipFill>
        <p:spPr>
          <a:xfrm>
            <a:off x="5500468" y="0"/>
            <a:ext cx="6691532" cy="4192175"/>
          </a:xfrm>
          <a:prstGeom prst="rect">
            <a:avLst/>
          </a:prstGeom>
        </p:spPr>
      </p:pic>
      <p:pic>
        <p:nvPicPr>
          <p:cNvPr id="8" name="Picture 7">
            <a:extLst>
              <a:ext uri="{FF2B5EF4-FFF2-40B4-BE49-F238E27FC236}">
                <a16:creationId xmlns:a16="http://schemas.microsoft.com/office/drawing/2014/main" id="{D77E6CCB-2DCA-40AC-9D3A-A95C358C1916}"/>
              </a:ext>
            </a:extLst>
          </p:cNvPr>
          <p:cNvPicPr>
            <a:picLocks noChangeAspect="1"/>
          </p:cNvPicPr>
          <p:nvPr/>
        </p:nvPicPr>
        <p:blipFill rotWithShape="1">
          <a:blip r:embed="rId4"/>
          <a:srcRect l="3784" t="4203"/>
          <a:stretch/>
        </p:blipFill>
        <p:spPr>
          <a:xfrm>
            <a:off x="0" y="2335236"/>
            <a:ext cx="5885030" cy="4522763"/>
          </a:xfrm>
          <a:prstGeom prst="rect">
            <a:avLst/>
          </a:prstGeom>
        </p:spPr>
      </p:pic>
      <p:sp>
        <p:nvSpPr>
          <p:cNvPr id="10" name="Oval 9">
            <a:extLst>
              <a:ext uri="{FF2B5EF4-FFF2-40B4-BE49-F238E27FC236}">
                <a16:creationId xmlns:a16="http://schemas.microsoft.com/office/drawing/2014/main" id="{8422F84D-64FA-403D-A5FC-DECDEA9C69E0}"/>
              </a:ext>
            </a:extLst>
          </p:cNvPr>
          <p:cNvSpPr/>
          <p:nvPr/>
        </p:nvSpPr>
        <p:spPr>
          <a:xfrm>
            <a:off x="8637563" y="2743200"/>
            <a:ext cx="1491175" cy="1139483"/>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4E808CB-EFD7-49BF-9737-6669E3A9C25B}"/>
              </a:ext>
            </a:extLst>
          </p:cNvPr>
          <p:cNvSpPr/>
          <p:nvPr/>
        </p:nvSpPr>
        <p:spPr>
          <a:xfrm rot="20418588">
            <a:off x="10023231" y="2696580"/>
            <a:ext cx="2274277" cy="7455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9D18F31-9822-482A-A57B-5EDE109AA21E}"/>
              </a:ext>
            </a:extLst>
          </p:cNvPr>
          <p:cNvSpPr/>
          <p:nvPr/>
        </p:nvSpPr>
        <p:spPr>
          <a:xfrm rot="1803224">
            <a:off x="3323314" y="4881493"/>
            <a:ext cx="2274277" cy="74558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74144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1490755"/>
          </a:xfrm>
        </p:spPr>
        <p:txBody>
          <a:bodyPr>
            <a:normAutofit/>
          </a:bodyPr>
          <a:lstStyle/>
          <a:p>
            <a:r>
              <a:rPr lang="en-US" dirty="0"/>
              <a:t>3. Development Framework</a:t>
            </a:r>
          </a:p>
          <a:p>
            <a:pPr marL="977900" indent="-514350">
              <a:spcBef>
                <a:spcPts val="600"/>
              </a:spcBef>
              <a:buFont typeface="+mj-lt"/>
              <a:buAutoNum type="alphaLcPeriod" startAt="3"/>
            </a:pPr>
            <a:r>
              <a:rPr lang="en-US" b="0" dirty="0"/>
              <a:t>Massing</a:t>
            </a:r>
          </a:p>
          <a:p>
            <a:endParaRPr lang="en-US" dirty="0"/>
          </a:p>
        </p:txBody>
      </p:sp>
      <p:pic>
        <p:nvPicPr>
          <p:cNvPr id="3" name="Picture 2">
            <a:extLst>
              <a:ext uri="{FF2B5EF4-FFF2-40B4-BE49-F238E27FC236}">
                <a16:creationId xmlns:a16="http://schemas.microsoft.com/office/drawing/2014/main" id="{04A0CA80-C2CB-42A3-A3FD-55F8F30CAC12}"/>
              </a:ext>
            </a:extLst>
          </p:cNvPr>
          <p:cNvPicPr>
            <a:picLocks noChangeAspect="1"/>
          </p:cNvPicPr>
          <p:nvPr/>
        </p:nvPicPr>
        <p:blipFill>
          <a:blip r:embed="rId3"/>
          <a:stretch>
            <a:fillRect/>
          </a:stretch>
        </p:blipFill>
        <p:spPr>
          <a:xfrm>
            <a:off x="1642109" y="1555526"/>
            <a:ext cx="8303749" cy="5103768"/>
          </a:xfrm>
          <a:prstGeom prst="rect">
            <a:avLst/>
          </a:prstGeom>
        </p:spPr>
      </p:pic>
      <p:sp>
        <p:nvSpPr>
          <p:cNvPr id="4" name="Oval 3">
            <a:extLst>
              <a:ext uri="{FF2B5EF4-FFF2-40B4-BE49-F238E27FC236}">
                <a16:creationId xmlns:a16="http://schemas.microsoft.com/office/drawing/2014/main" id="{3BF867BF-49FB-48A0-A66D-922DD697208D}"/>
              </a:ext>
            </a:extLst>
          </p:cNvPr>
          <p:cNvSpPr/>
          <p:nvPr/>
        </p:nvSpPr>
        <p:spPr>
          <a:xfrm>
            <a:off x="5148775" y="3896751"/>
            <a:ext cx="1505243" cy="203981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000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1490755"/>
          </a:xfrm>
        </p:spPr>
        <p:txBody>
          <a:bodyPr>
            <a:normAutofit/>
          </a:bodyPr>
          <a:lstStyle/>
          <a:p>
            <a:r>
              <a:rPr lang="en-US" dirty="0"/>
              <a:t>3. Development Framework</a:t>
            </a:r>
          </a:p>
          <a:p>
            <a:pPr marL="977900" indent="-514350">
              <a:spcBef>
                <a:spcPts val="600"/>
              </a:spcBef>
              <a:buFont typeface="+mj-lt"/>
              <a:buAutoNum type="alphaLcPeriod" startAt="4"/>
            </a:pPr>
            <a:r>
              <a:rPr lang="en-US" b="0" dirty="0"/>
              <a:t>Development Standards</a:t>
            </a:r>
          </a:p>
          <a:p>
            <a:endParaRPr lang="en-US" dirty="0"/>
          </a:p>
        </p:txBody>
      </p:sp>
      <p:pic>
        <p:nvPicPr>
          <p:cNvPr id="5" name="Picture 4">
            <a:extLst>
              <a:ext uri="{FF2B5EF4-FFF2-40B4-BE49-F238E27FC236}">
                <a16:creationId xmlns:a16="http://schemas.microsoft.com/office/drawing/2014/main" id="{ACD4691A-A03E-4034-B4F4-73AFB2E522F1}"/>
              </a:ext>
            </a:extLst>
          </p:cNvPr>
          <p:cNvPicPr>
            <a:picLocks noChangeAspect="1"/>
          </p:cNvPicPr>
          <p:nvPr/>
        </p:nvPicPr>
        <p:blipFill>
          <a:blip r:embed="rId3"/>
          <a:stretch>
            <a:fillRect/>
          </a:stretch>
        </p:blipFill>
        <p:spPr>
          <a:xfrm>
            <a:off x="176898" y="1631852"/>
            <a:ext cx="8518227" cy="5096021"/>
          </a:xfrm>
          <a:prstGeom prst="rect">
            <a:avLst/>
          </a:prstGeom>
        </p:spPr>
      </p:pic>
      <p:pic>
        <p:nvPicPr>
          <p:cNvPr id="6" name="Picture 5">
            <a:extLst>
              <a:ext uri="{FF2B5EF4-FFF2-40B4-BE49-F238E27FC236}">
                <a16:creationId xmlns:a16="http://schemas.microsoft.com/office/drawing/2014/main" id="{B892C3BA-D546-4ADF-9D4D-6A6786FF5841}"/>
              </a:ext>
            </a:extLst>
          </p:cNvPr>
          <p:cNvPicPr>
            <a:picLocks noChangeAspect="1"/>
          </p:cNvPicPr>
          <p:nvPr/>
        </p:nvPicPr>
        <p:blipFill>
          <a:blip r:embed="rId4"/>
          <a:stretch>
            <a:fillRect/>
          </a:stretch>
        </p:blipFill>
        <p:spPr>
          <a:xfrm>
            <a:off x="8046721" y="130127"/>
            <a:ext cx="3968382" cy="5720504"/>
          </a:xfrm>
          <a:prstGeom prst="rect">
            <a:avLst/>
          </a:prstGeom>
        </p:spPr>
      </p:pic>
    </p:spTree>
    <p:extLst>
      <p:ext uri="{BB962C8B-B14F-4D97-AF65-F5344CB8AC3E}">
        <p14:creationId xmlns:p14="http://schemas.microsoft.com/office/powerpoint/2010/main" val="9359149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520155-BC20-4BCC-9193-6AE46289688C}"/>
              </a:ext>
            </a:extLst>
          </p:cNvPr>
          <p:cNvSpPr>
            <a:spLocks noGrp="1"/>
          </p:cNvSpPr>
          <p:nvPr>
            <p:ph type="body" sz="quarter" idx="10"/>
          </p:nvPr>
        </p:nvSpPr>
        <p:spPr>
          <a:xfrm>
            <a:off x="484912" y="577196"/>
            <a:ext cx="6998120" cy="1490755"/>
          </a:xfrm>
        </p:spPr>
        <p:txBody>
          <a:bodyPr>
            <a:normAutofit fontScale="85000" lnSpcReduction="20000"/>
          </a:bodyPr>
          <a:lstStyle/>
          <a:p>
            <a:r>
              <a:rPr lang="en-US" dirty="0"/>
              <a:t>4. Pedestrian Realm</a:t>
            </a:r>
          </a:p>
          <a:p>
            <a:pPr marL="977900" indent="-514350">
              <a:spcBef>
                <a:spcPts val="600"/>
              </a:spcBef>
              <a:buFont typeface="+mj-lt"/>
              <a:buAutoNum type="alphaLcPeriod"/>
            </a:pPr>
            <a:r>
              <a:rPr lang="en-US" b="0" dirty="0"/>
              <a:t>North of Johnson</a:t>
            </a:r>
          </a:p>
          <a:p>
            <a:pPr marL="977900" indent="-514350">
              <a:spcBef>
                <a:spcPts val="600"/>
              </a:spcBef>
              <a:buFont typeface="+mj-lt"/>
              <a:buAutoNum type="alphaLcPeriod"/>
            </a:pPr>
            <a:r>
              <a:rPr lang="en-US" b="0" dirty="0"/>
              <a:t>Underside of Green Loop</a:t>
            </a:r>
          </a:p>
          <a:p>
            <a:pPr marL="977900" indent="-514350">
              <a:spcBef>
                <a:spcPts val="600"/>
              </a:spcBef>
              <a:buFont typeface="+mj-lt"/>
              <a:buAutoNum type="alphaLcPeriod"/>
            </a:pPr>
            <a:r>
              <a:rPr lang="en-US" b="0" dirty="0"/>
              <a:t>Vehicle Access</a:t>
            </a:r>
          </a:p>
          <a:p>
            <a:endParaRPr lang="en-US" dirty="0"/>
          </a:p>
        </p:txBody>
      </p:sp>
      <p:pic>
        <p:nvPicPr>
          <p:cNvPr id="6" name="Picture 5">
            <a:extLst>
              <a:ext uri="{FF2B5EF4-FFF2-40B4-BE49-F238E27FC236}">
                <a16:creationId xmlns:a16="http://schemas.microsoft.com/office/drawing/2014/main" id="{B892C3BA-D546-4ADF-9D4D-6A6786FF5841}"/>
              </a:ext>
            </a:extLst>
          </p:cNvPr>
          <p:cNvPicPr>
            <a:picLocks noChangeAspect="1"/>
          </p:cNvPicPr>
          <p:nvPr/>
        </p:nvPicPr>
        <p:blipFill>
          <a:blip r:embed="rId3"/>
          <a:stretch>
            <a:fillRect/>
          </a:stretch>
        </p:blipFill>
        <p:spPr>
          <a:xfrm>
            <a:off x="7430848" y="130126"/>
            <a:ext cx="4584256" cy="6608299"/>
          </a:xfrm>
          <a:prstGeom prst="rect">
            <a:avLst/>
          </a:prstGeom>
        </p:spPr>
      </p:pic>
    </p:spTree>
    <p:extLst>
      <p:ext uri="{BB962C8B-B14F-4D97-AF65-F5344CB8AC3E}">
        <p14:creationId xmlns:p14="http://schemas.microsoft.com/office/powerpoint/2010/main" val="858696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1D47AC-748E-467B-8BBE-F66DCE27A4CC}"/>
              </a:ext>
            </a:extLst>
          </p:cNvPr>
          <p:cNvPicPr>
            <a:picLocks noChangeAspect="1"/>
          </p:cNvPicPr>
          <p:nvPr/>
        </p:nvPicPr>
        <p:blipFill>
          <a:blip r:embed="rId2"/>
          <a:stretch>
            <a:fillRect/>
          </a:stretch>
        </p:blipFill>
        <p:spPr>
          <a:xfrm>
            <a:off x="594527" y="0"/>
            <a:ext cx="11002945" cy="6858000"/>
          </a:xfrm>
          <a:prstGeom prst="rect">
            <a:avLst/>
          </a:prstGeom>
        </p:spPr>
      </p:pic>
    </p:spTree>
    <p:extLst>
      <p:ext uri="{BB962C8B-B14F-4D97-AF65-F5344CB8AC3E}">
        <p14:creationId xmlns:p14="http://schemas.microsoft.com/office/powerpoint/2010/main" val="191108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947289-8C70-4B85-BFFF-97BFFC38E91D}"/>
              </a:ext>
            </a:extLst>
          </p:cNvPr>
          <p:cNvSpPr>
            <a:spLocks noGrp="1"/>
          </p:cNvSpPr>
          <p:nvPr>
            <p:ph type="body" sz="quarter" idx="10"/>
          </p:nvPr>
        </p:nvSpPr>
        <p:spPr/>
        <p:txBody>
          <a:bodyPr/>
          <a:lstStyle/>
          <a:p>
            <a:r>
              <a:rPr lang="en-US" dirty="0"/>
              <a:t>Staff Introduction</a:t>
            </a:r>
          </a:p>
          <a:p>
            <a:endParaRPr lang="en-US" dirty="0"/>
          </a:p>
          <a:p>
            <a:r>
              <a:rPr lang="en-US" dirty="0"/>
              <a:t>Applicant Presentation</a:t>
            </a:r>
          </a:p>
          <a:p>
            <a:endParaRPr lang="en-US" dirty="0"/>
          </a:p>
          <a:p>
            <a:r>
              <a:rPr lang="en-US" dirty="0"/>
              <a:t>Staff Discussion Topics</a:t>
            </a:r>
          </a:p>
          <a:p>
            <a:endParaRPr lang="en-US" dirty="0"/>
          </a:p>
          <a:p>
            <a:r>
              <a:rPr lang="en-US" dirty="0">
                <a:solidFill>
                  <a:srgbClr val="31B6B9"/>
                </a:solidFill>
              </a:rPr>
              <a:t>Public Comments</a:t>
            </a:r>
          </a:p>
          <a:p>
            <a:endParaRPr lang="en-US" dirty="0"/>
          </a:p>
          <a:p>
            <a:r>
              <a:rPr lang="en-US" dirty="0"/>
              <a:t>Commission Discussion</a:t>
            </a:r>
          </a:p>
        </p:txBody>
      </p:sp>
    </p:spTree>
    <p:extLst>
      <p:ext uri="{BB962C8B-B14F-4D97-AF65-F5344CB8AC3E}">
        <p14:creationId xmlns:p14="http://schemas.microsoft.com/office/powerpoint/2010/main" val="786625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947289-8C70-4B85-BFFF-97BFFC38E91D}"/>
              </a:ext>
            </a:extLst>
          </p:cNvPr>
          <p:cNvSpPr>
            <a:spLocks noGrp="1"/>
          </p:cNvSpPr>
          <p:nvPr>
            <p:ph type="body" sz="quarter" idx="10"/>
          </p:nvPr>
        </p:nvSpPr>
        <p:spPr/>
        <p:txBody>
          <a:bodyPr/>
          <a:lstStyle/>
          <a:p>
            <a:r>
              <a:rPr lang="en-US" dirty="0"/>
              <a:t>Staff Introduction</a:t>
            </a:r>
          </a:p>
          <a:p>
            <a:endParaRPr lang="en-US" dirty="0"/>
          </a:p>
          <a:p>
            <a:r>
              <a:rPr lang="en-US" dirty="0"/>
              <a:t>Applicant Presentation</a:t>
            </a:r>
          </a:p>
          <a:p>
            <a:endParaRPr lang="en-US" dirty="0"/>
          </a:p>
          <a:p>
            <a:r>
              <a:rPr lang="en-US" dirty="0"/>
              <a:t>Staff Discussion Topics</a:t>
            </a:r>
          </a:p>
          <a:p>
            <a:endParaRPr lang="en-US" dirty="0"/>
          </a:p>
          <a:p>
            <a:r>
              <a:rPr lang="en-US" dirty="0"/>
              <a:t>Public Comments</a:t>
            </a:r>
          </a:p>
          <a:p>
            <a:endParaRPr lang="en-US" dirty="0"/>
          </a:p>
          <a:p>
            <a:r>
              <a:rPr lang="en-US" dirty="0">
                <a:solidFill>
                  <a:srgbClr val="31B6B9"/>
                </a:solidFill>
              </a:rPr>
              <a:t>Commission Discussion</a:t>
            </a:r>
          </a:p>
        </p:txBody>
      </p:sp>
    </p:spTree>
    <p:extLst>
      <p:ext uri="{BB962C8B-B14F-4D97-AF65-F5344CB8AC3E}">
        <p14:creationId xmlns:p14="http://schemas.microsoft.com/office/powerpoint/2010/main" val="961654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BA20CC-CD1A-4995-BD0E-52B9D82B2512}"/>
              </a:ext>
            </a:extLst>
          </p:cNvPr>
          <p:cNvSpPr>
            <a:spLocks noGrp="1"/>
          </p:cNvSpPr>
          <p:nvPr>
            <p:ph type="body" sz="quarter" idx="13"/>
          </p:nvPr>
        </p:nvSpPr>
        <p:spPr/>
        <p:txBody>
          <a:bodyPr>
            <a:normAutofit lnSpcReduction="10000"/>
          </a:bodyPr>
          <a:lstStyle/>
          <a:p>
            <a:r>
              <a:rPr lang="en-US" dirty="0"/>
              <a:t>Height:</a:t>
            </a:r>
          </a:p>
          <a:p>
            <a:r>
              <a:rPr lang="en-US" b="0" dirty="0"/>
              <a:t>400’ max. (on N ½)</a:t>
            </a:r>
          </a:p>
          <a:p>
            <a:r>
              <a:rPr lang="en-US" b="0" dirty="0"/>
              <a:t>250’ max. (on S ½)</a:t>
            </a:r>
          </a:p>
          <a:p>
            <a:endParaRPr lang="en-US" dirty="0"/>
          </a:p>
          <a:p>
            <a:r>
              <a:rPr lang="en-US" dirty="0"/>
              <a:t>Floor Area Ratio:</a:t>
            </a:r>
          </a:p>
          <a:p>
            <a:r>
              <a:rPr lang="en-US" b="0" dirty="0"/>
              <a:t>2:1 min.</a:t>
            </a:r>
          </a:p>
          <a:p>
            <a:r>
              <a:rPr lang="en-US" b="0" dirty="0"/>
              <a:t>7:1 max. base, 3:1 bonus with inclusionary bonuses, unlimited FAR transfers</a:t>
            </a:r>
          </a:p>
          <a:p>
            <a:endParaRPr lang="en-US" dirty="0"/>
          </a:p>
          <a:p>
            <a:r>
              <a:rPr lang="en-US" dirty="0"/>
              <a:t>Site Challenges:</a:t>
            </a:r>
          </a:p>
          <a:p>
            <a:pPr marL="342900" indent="-342900">
              <a:buFont typeface="Arial" panose="020B0604020202020204" pitchFamily="34" charset="0"/>
              <a:buChar char="•"/>
            </a:pPr>
            <a:r>
              <a:rPr lang="en-US" b="0" dirty="0"/>
              <a:t>Elevation change</a:t>
            </a:r>
          </a:p>
          <a:p>
            <a:pPr marL="342900" indent="-342900">
              <a:buFont typeface="Arial" panose="020B0604020202020204" pitchFamily="34" charset="0"/>
              <a:buChar char="•"/>
            </a:pPr>
            <a:r>
              <a:rPr lang="en-US" b="0" dirty="0"/>
              <a:t>Bridge frontages</a:t>
            </a:r>
          </a:p>
          <a:p>
            <a:pPr marL="342900" indent="-342900">
              <a:buFont typeface="Arial" panose="020B0604020202020204" pitchFamily="34" charset="0"/>
              <a:buChar char="•"/>
            </a:pPr>
            <a:r>
              <a:rPr lang="en-US" b="0" dirty="0"/>
              <a:t>Green Loop accommodation</a:t>
            </a:r>
          </a:p>
        </p:txBody>
      </p:sp>
      <p:sp>
        <p:nvSpPr>
          <p:cNvPr id="3" name="Text Placeholder 2">
            <a:extLst>
              <a:ext uri="{FF2B5EF4-FFF2-40B4-BE49-F238E27FC236}">
                <a16:creationId xmlns:a16="http://schemas.microsoft.com/office/drawing/2014/main" id="{2345024E-7A0C-4AE2-B933-E1735DCB0BCD}"/>
              </a:ext>
            </a:extLst>
          </p:cNvPr>
          <p:cNvSpPr>
            <a:spLocks noGrp="1"/>
          </p:cNvSpPr>
          <p:nvPr>
            <p:ph type="body" sz="quarter" idx="12"/>
          </p:nvPr>
        </p:nvSpPr>
        <p:spPr/>
        <p:txBody>
          <a:bodyPr/>
          <a:lstStyle/>
          <a:p>
            <a:r>
              <a:rPr lang="en-US" dirty="0"/>
              <a:t>Location:</a:t>
            </a:r>
          </a:p>
          <a:p>
            <a:r>
              <a:rPr lang="en-US" b="0" dirty="0"/>
              <a:t>Central City Plan District</a:t>
            </a:r>
          </a:p>
          <a:p>
            <a:r>
              <a:rPr lang="en-US" b="0" dirty="0"/>
              <a:t>Pearl Subdistrict</a:t>
            </a:r>
          </a:p>
          <a:p>
            <a:endParaRPr lang="en-US" b="0" dirty="0"/>
          </a:p>
          <a:p>
            <a:r>
              <a:rPr lang="en-US" dirty="0"/>
              <a:t>Base Zone:</a:t>
            </a:r>
          </a:p>
          <a:p>
            <a:r>
              <a:rPr lang="en-US" b="0" dirty="0" err="1"/>
              <a:t>EXd</a:t>
            </a:r>
            <a:r>
              <a:rPr lang="en-US" b="0" dirty="0"/>
              <a:t>, Central Employment, Design Overlay</a:t>
            </a:r>
          </a:p>
          <a:p>
            <a:endParaRPr lang="en-US" b="0" dirty="0"/>
          </a:p>
          <a:p>
            <a:r>
              <a:rPr lang="en-US" dirty="0"/>
              <a:t>Approval Criteria:</a:t>
            </a:r>
          </a:p>
          <a:p>
            <a:pPr marL="342900" indent="-342900">
              <a:buFont typeface="Arial" panose="020B0604020202020204" pitchFamily="34" charset="0"/>
              <a:buChar char="•"/>
            </a:pPr>
            <a:r>
              <a:rPr lang="en-US" b="0" dirty="0"/>
              <a:t>33.510.255.H (Central City Master Plan Approval Criteria)</a:t>
            </a:r>
          </a:p>
        </p:txBody>
      </p:sp>
      <p:sp>
        <p:nvSpPr>
          <p:cNvPr id="5" name="Text Placeholder 4">
            <a:extLst>
              <a:ext uri="{FF2B5EF4-FFF2-40B4-BE49-F238E27FC236}">
                <a16:creationId xmlns:a16="http://schemas.microsoft.com/office/drawing/2014/main" id="{7A762606-D4BA-4115-BB4D-44D9F7044261}"/>
              </a:ext>
            </a:extLst>
          </p:cNvPr>
          <p:cNvSpPr>
            <a:spLocks noGrp="1"/>
          </p:cNvSpPr>
          <p:nvPr>
            <p:ph type="body" sz="quarter" idx="11"/>
          </p:nvPr>
        </p:nvSpPr>
        <p:spPr/>
        <p:txBody>
          <a:bodyPr/>
          <a:lstStyle/>
          <a:p>
            <a:r>
              <a:rPr lang="en-US" dirty="0"/>
              <a:t>Zoning</a:t>
            </a:r>
          </a:p>
        </p:txBody>
      </p:sp>
      <p:pic>
        <p:nvPicPr>
          <p:cNvPr id="8" name="Picture 7">
            <a:extLst>
              <a:ext uri="{FF2B5EF4-FFF2-40B4-BE49-F238E27FC236}">
                <a16:creationId xmlns:a16="http://schemas.microsoft.com/office/drawing/2014/main" id="{56C23BE1-C7C5-43D4-87BC-1E3717F3F01F}"/>
              </a:ext>
            </a:extLst>
          </p:cNvPr>
          <p:cNvPicPr>
            <a:picLocks noChangeAspect="1"/>
          </p:cNvPicPr>
          <p:nvPr/>
        </p:nvPicPr>
        <p:blipFill>
          <a:blip r:embed="rId2"/>
          <a:stretch>
            <a:fillRect/>
          </a:stretch>
        </p:blipFill>
        <p:spPr>
          <a:xfrm>
            <a:off x="254647" y="592023"/>
            <a:ext cx="4731474" cy="5146920"/>
          </a:xfrm>
          <a:prstGeom prst="rect">
            <a:avLst/>
          </a:prstGeom>
        </p:spPr>
      </p:pic>
    </p:spTree>
    <p:extLst>
      <p:ext uri="{BB962C8B-B14F-4D97-AF65-F5344CB8AC3E}">
        <p14:creationId xmlns:p14="http://schemas.microsoft.com/office/powerpoint/2010/main" val="23775454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C995D239-4101-4456-8E08-22B76E3AFDA6}"/>
              </a:ext>
            </a:extLst>
          </p:cNvPr>
          <p:cNvPicPr>
            <a:picLocks noGrp="1" noChangeAspect="1"/>
          </p:cNvPicPr>
          <p:nvPr>
            <p:ph type="pic" sz="quarter" idx="10"/>
          </p:nvPr>
        </p:nvPicPr>
        <p:blipFill>
          <a:blip r:embed="rId3"/>
          <a:srcRect l="4216" r="4216"/>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24DD68B0-7F9E-41E6-AFBF-A344FD0F93AD}"/>
              </a:ext>
            </a:extLst>
          </p:cNvPr>
          <p:cNvSpPr>
            <a:spLocks noGrp="1"/>
          </p:cNvSpPr>
          <p:nvPr>
            <p:ph type="body" sz="quarter" idx="12"/>
          </p:nvPr>
        </p:nvSpPr>
        <p:spPr>
          <a:noFill/>
        </p:spPr>
        <p:txBody>
          <a:bodyPr/>
          <a:lstStyle/>
          <a:p>
            <a:r>
              <a:rPr lang="en-US" dirty="0">
                <a:solidFill>
                  <a:srgbClr val="FFC000"/>
                </a:solidFill>
              </a:rPr>
              <a:t>Looking southwest on NW Hoyt</a:t>
            </a:r>
          </a:p>
        </p:txBody>
      </p:sp>
      <p:pic>
        <p:nvPicPr>
          <p:cNvPr id="4" name="Picture 3">
            <a:extLst>
              <a:ext uri="{FF2B5EF4-FFF2-40B4-BE49-F238E27FC236}">
                <a16:creationId xmlns:a16="http://schemas.microsoft.com/office/drawing/2014/main" id="{C3F65845-D544-45AD-83B8-94E28D725A1B}"/>
              </a:ext>
            </a:extLst>
          </p:cNvPr>
          <p:cNvPicPr>
            <a:picLocks noChangeAspect="1"/>
          </p:cNvPicPr>
          <p:nvPr/>
        </p:nvPicPr>
        <p:blipFill>
          <a:blip r:embed="rId4"/>
          <a:stretch>
            <a:fillRect/>
          </a:stretch>
        </p:blipFill>
        <p:spPr>
          <a:xfrm>
            <a:off x="8924830" y="0"/>
            <a:ext cx="3267170" cy="1764406"/>
          </a:xfrm>
          <a:prstGeom prst="rect">
            <a:avLst/>
          </a:prstGeom>
          <a:ln w="28575">
            <a:solidFill>
              <a:schemeClr val="tx1"/>
            </a:solidFill>
          </a:ln>
        </p:spPr>
      </p:pic>
    </p:spTree>
    <p:extLst>
      <p:ext uri="{BB962C8B-B14F-4D97-AF65-F5344CB8AC3E}">
        <p14:creationId xmlns:p14="http://schemas.microsoft.com/office/powerpoint/2010/main" val="3016847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0D5ED3D8-24B1-4136-AE63-B002F52B4C90}"/>
              </a:ext>
            </a:extLst>
          </p:cNvPr>
          <p:cNvPicPr>
            <a:picLocks noGrp="1" noChangeAspect="1"/>
          </p:cNvPicPr>
          <p:nvPr>
            <p:ph type="pic" sz="quarter" idx="10"/>
          </p:nvPr>
        </p:nvPicPr>
        <p:blipFill>
          <a:blip r:embed="rId3"/>
          <a:srcRect t="3629" b="3629"/>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south along NW 8th alignment</a:t>
            </a:r>
          </a:p>
        </p:txBody>
      </p:sp>
      <p:pic>
        <p:nvPicPr>
          <p:cNvPr id="4" name="Picture 3">
            <a:extLst>
              <a:ext uri="{FF2B5EF4-FFF2-40B4-BE49-F238E27FC236}">
                <a16:creationId xmlns:a16="http://schemas.microsoft.com/office/drawing/2014/main" id="{767268A0-5F90-4054-B947-66DBB288EA2A}"/>
              </a:ext>
            </a:extLst>
          </p:cNvPr>
          <p:cNvPicPr>
            <a:picLocks noChangeAspect="1"/>
          </p:cNvPicPr>
          <p:nvPr/>
        </p:nvPicPr>
        <p:blipFill rotWithShape="1">
          <a:blip r:embed="rId4"/>
          <a:srcRect b="11310"/>
          <a:stretch/>
        </p:blipFill>
        <p:spPr>
          <a:xfrm>
            <a:off x="8843214" y="1"/>
            <a:ext cx="3348786" cy="1918952"/>
          </a:xfrm>
          <a:prstGeom prst="rect">
            <a:avLst/>
          </a:prstGeom>
          <a:ln w="28575">
            <a:solidFill>
              <a:schemeClr val="tx1"/>
            </a:solidFill>
          </a:ln>
        </p:spPr>
      </p:pic>
    </p:spTree>
    <p:extLst>
      <p:ext uri="{BB962C8B-B14F-4D97-AF65-F5344CB8AC3E}">
        <p14:creationId xmlns:p14="http://schemas.microsoft.com/office/powerpoint/2010/main" val="48324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D8C4F33-5E9F-4C10-AC12-258C61416031}"/>
              </a:ext>
            </a:extLst>
          </p:cNvPr>
          <p:cNvPicPr>
            <a:picLocks noGrp="1" noChangeAspect="1"/>
          </p:cNvPicPr>
          <p:nvPr>
            <p:ph type="pic" sz="quarter" idx="10"/>
          </p:nvPr>
        </p:nvPicPr>
        <p:blipFill>
          <a:blip r:embed="rId2"/>
          <a:srcRect l="3383" r="3383"/>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southwest @ Park &amp; Hoyt</a:t>
            </a:r>
          </a:p>
        </p:txBody>
      </p:sp>
      <p:pic>
        <p:nvPicPr>
          <p:cNvPr id="11" name="Picture 10">
            <a:extLst>
              <a:ext uri="{FF2B5EF4-FFF2-40B4-BE49-F238E27FC236}">
                <a16:creationId xmlns:a16="http://schemas.microsoft.com/office/drawing/2014/main" id="{35D9B46A-A49E-44B4-B978-545C8D534F54}"/>
              </a:ext>
            </a:extLst>
          </p:cNvPr>
          <p:cNvPicPr>
            <a:picLocks noChangeAspect="1"/>
          </p:cNvPicPr>
          <p:nvPr/>
        </p:nvPicPr>
        <p:blipFill>
          <a:blip r:embed="rId3"/>
          <a:stretch>
            <a:fillRect/>
          </a:stretch>
        </p:blipFill>
        <p:spPr>
          <a:xfrm>
            <a:off x="8933340" y="0"/>
            <a:ext cx="3258659" cy="2021983"/>
          </a:xfrm>
          <a:prstGeom prst="rect">
            <a:avLst/>
          </a:prstGeom>
          <a:ln w="28575">
            <a:solidFill>
              <a:schemeClr val="tx1"/>
            </a:solidFill>
          </a:ln>
        </p:spPr>
      </p:pic>
    </p:spTree>
    <p:extLst>
      <p:ext uri="{BB962C8B-B14F-4D97-AF65-F5344CB8AC3E}">
        <p14:creationId xmlns:p14="http://schemas.microsoft.com/office/powerpoint/2010/main" val="2800527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a:extLst>
              <a:ext uri="{FF2B5EF4-FFF2-40B4-BE49-F238E27FC236}">
                <a16:creationId xmlns:a16="http://schemas.microsoft.com/office/drawing/2014/main" id="{6941AA38-D08E-47C8-8C0F-EBB262EE363D}"/>
              </a:ext>
            </a:extLst>
          </p:cNvPr>
          <p:cNvPicPr>
            <a:picLocks noGrp="1" noChangeAspect="1"/>
          </p:cNvPicPr>
          <p:nvPr>
            <p:ph type="pic" sz="quarter" idx="10"/>
          </p:nvPr>
        </p:nvPicPr>
        <p:blipFill>
          <a:blip r:embed="rId3"/>
          <a:srcRect t="6962" b="6962"/>
          <a:stretch>
            <a:fillRect/>
          </a:stretch>
        </p:blipFill>
        <p:spPr>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south along NW 9th</a:t>
            </a:r>
          </a:p>
        </p:txBody>
      </p:sp>
      <p:pic>
        <p:nvPicPr>
          <p:cNvPr id="6" name="Picture 5">
            <a:extLst>
              <a:ext uri="{FF2B5EF4-FFF2-40B4-BE49-F238E27FC236}">
                <a16:creationId xmlns:a16="http://schemas.microsoft.com/office/drawing/2014/main" id="{F9986F63-CA4D-4891-B204-B14CDFA7CB47}"/>
              </a:ext>
            </a:extLst>
          </p:cNvPr>
          <p:cNvPicPr>
            <a:picLocks noChangeAspect="1"/>
          </p:cNvPicPr>
          <p:nvPr/>
        </p:nvPicPr>
        <p:blipFill>
          <a:blip r:embed="rId4"/>
          <a:stretch>
            <a:fillRect/>
          </a:stretch>
        </p:blipFill>
        <p:spPr>
          <a:xfrm>
            <a:off x="8753368" y="1"/>
            <a:ext cx="3438631" cy="1828800"/>
          </a:xfrm>
          <a:prstGeom prst="rect">
            <a:avLst/>
          </a:prstGeom>
          <a:ln w="28575">
            <a:solidFill>
              <a:schemeClr val="tx1"/>
            </a:solidFill>
          </a:ln>
        </p:spPr>
      </p:pic>
    </p:spTree>
    <p:extLst>
      <p:ext uri="{BB962C8B-B14F-4D97-AF65-F5344CB8AC3E}">
        <p14:creationId xmlns:p14="http://schemas.microsoft.com/office/powerpoint/2010/main" val="880979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618607-9D0D-4D73-9429-4BD777D18713}"/>
              </a:ext>
            </a:extLst>
          </p:cNvPr>
          <p:cNvPicPr>
            <a:picLocks noChangeAspect="1"/>
          </p:cNvPicPr>
          <p:nvPr/>
        </p:nvPicPr>
        <p:blipFill rotWithShape="1">
          <a:blip r:embed="rId3"/>
          <a:srcRect r="7613"/>
          <a:stretch/>
        </p:blipFill>
        <p:spPr>
          <a:xfrm>
            <a:off x="1" y="0"/>
            <a:ext cx="12192000" cy="6867122"/>
          </a:xfrm>
          <a:prstGeom prst="rect">
            <a:avLst/>
          </a:prstGeom>
        </p:spPr>
      </p:pic>
      <p:sp>
        <p:nvSpPr>
          <p:cNvPr id="3" name="Text Placeholder 2">
            <a:extLst>
              <a:ext uri="{FF2B5EF4-FFF2-40B4-BE49-F238E27FC236}">
                <a16:creationId xmlns:a16="http://schemas.microsoft.com/office/drawing/2014/main" id="{1E6E3559-3496-420A-A6D8-9F17F7E9BC4D}"/>
              </a:ext>
            </a:extLst>
          </p:cNvPr>
          <p:cNvSpPr>
            <a:spLocks noGrp="1"/>
          </p:cNvSpPr>
          <p:nvPr>
            <p:ph type="body" sz="quarter" idx="12"/>
          </p:nvPr>
        </p:nvSpPr>
        <p:spPr>
          <a:xfrm>
            <a:off x="6005385" y="6405457"/>
            <a:ext cx="6186615" cy="461665"/>
          </a:xfrm>
          <a:noFill/>
        </p:spPr>
        <p:txBody>
          <a:bodyPr/>
          <a:lstStyle/>
          <a:p>
            <a:r>
              <a:rPr lang="en-US" dirty="0">
                <a:solidFill>
                  <a:srgbClr val="FFC000"/>
                </a:solidFill>
              </a:rPr>
              <a:t>Looking north along NW 9th</a:t>
            </a:r>
          </a:p>
        </p:txBody>
      </p:sp>
      <p:pic>
        <p:nvPicPr>
          <p:cNvPr id="12" name="Picture 11">
            <a:extLst>
              <a:ext uri="{FF2B5EF4-FFF2-40B4-BE49-F238E27FC236}">
                <a16:creationId xmlns:a16="http://schemas.microsoft.com/office/drawing/2014/main" id="{CF430AA2-214A-4F01-8A4A-503D75976BEE}"/>
              </a:ext>
            </a:extLst>
          </p:cNvPr>
          <p:cNvPicPr>
            <a:picLocks noChangeAspect="1"/>
          </p:cNvPicPr>
          <p:nvPr/>
        </p:nvPicPr>
        <p:blipFill>
          <a:blip r:embed="rId4"/>
          <a:stretch>
            <a:fillRect/>
          </a:stretch>
        </p:blipFill>
        <p:spPr>
          <a:xfrm>
            <a:off x="8753368" y="1"/>
            <a:ext cx="3438631" cy="1828800"/>
          </a:xfrm>
          <a:prstGeom prst="rect">
            <a:avLst/>
          </a:prstGeom>
          <a:ln w="28575">
            <a:solidFill>
              <a:schemeClr val="tx1"/>
            </a:solidFill>
          </a:ln>
        </p:spPr>
      </p:pic>
    </p:spTree>
    <p:extLst>
      <p:ext uri="{BB962C8B-B14F-4D97-AF65-F5344CB8AC3E}">
        <p14:creationId xmlns:p14="http://schemas.microsoft.com/office/powerpoint/2010/main" val="14866482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 Presentation" id="{B626E2A7-41EA-4AF6-AF7C-7AB610E48D7C}" vid="{5A3F3AD9-EB7E-4350-A941-C6F544CC6BC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DAR Presentation Template_DZ</Template>
  <TotalTime>840</TotalTime>
  <Words>1712</Words>
  <Application>Microsoft Office PowerPoint</Application>
  <PresentationFormat>Widescreen</PresentationFormat>
  <Paragraphs>160</Paragraphs>
  <Slides>31</Slides>
  <Notes>14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31</vt:i4>
      </vt:variant>
    </vt:vector>
  </HeadingPairs>
  <TitlesOfParts>
    <vt:vector size="3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Hays, Emily</dc:creator>
  <cp:lastModifiedBy>Adam, Hillary</cp:lastModifiedBy>
  <cp:revision>49</cp:revision>
  <dcterms:created xsi:type="dcterms:W3CDTF">2018-09-20T15:26:01Z</dcterms:created>
  <dcterms:modified xsi:type="dcterms:W3CDTF">2019-07-03T16:39:37Z</dcterms:modified>
  <cp:contentStatus/>
</cp:coreProperties>
</file>