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86" r:id="rId3"/>
    <p:sldId id="262" r:id="rId4"/>
    <p:sldId id="270" r:id="rId5"/>
    <p:sldId id="264" r:id="rId6"/>
    <p:sldId id="257" r:id="rId7"/>
    <p:sldId id="289" r:id="rId8"/>
    <p:sldId id="268" r:id="rId9"/>
    <p:sldId id="287" r:id="rId10"/>
    <p:sldId id="288" r:id="rId11"/>
    <p:sldId id="292" r:id="rId12"/>
    <p:sldId id="267" r:id="rId13"/>
    <p:sldId id="290" r:id="rId14"/>
    <p:sldId id="265" r:id="rId15"/>
    <p:sldId id="260" r:id="rId16"/>
    <p:sldId id="275" r:id="rId17"/>
    <p:sldId id="261" r:id="rId18"/>
    <p:sldId id="281" r:id="rId19"/>
    <p:sldId id="293" r:id="rId20"/>
    <p:sldId id="291" r:id="rId21"/>
    <p:sldId id="294" r:id="rId22"/>
    <p:sldId id="295" r:id="rId23"/>
    <p:sldId id="297" r:id="rId24"/>
    <p:sldId id="298" r:id="rId25"/>
    <p:sldId id="300" r:id="rId26"/>
    <p:sldId id="301" r:id="rId27"/>
    <p:sldId id="272" r:id="rId28"/>
    <p:sldId id="278" r:id="rId29"/>
    <p:sldId id="282" r:id="rId30"/>
    <p:sldId id="283" r:id="rId31"/>
    <p:sldId id="285" r:id="rId32"/>
    <p:sldId id="284" r:id="rId33"/>
    <p:sldId id="302" r:id="rId34"/>
    <p:sldId id="303" r:id="rId35"/>
    <p:sldId id="2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75129" autoAdjust="0"/>
  </p:normalViewPr>
  <p:slideViewPr>
    <p:cSldViewPr snapToGrid="0">
      <p:cViewPr varScale="1">
        <p:scale>
          <a:sx n="71" d="100"/>
          <a:sy n="71" d="100"/>
        </p:scale>
        <p:origin x="1348" y="6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72" d="100"/>
          <a:sy n="72" d="100"/>
        </p:scale>
        <p:origin x="270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25C5D8-2B20-4AFA-AB3D-ED38EDD4DA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Overlook Neighborhood Association Adjustment Appeal</a:t>
            </a:r>
          </a:p>
        </p:txBody>
      </p:sp>
      <p:sp>
        <p:nvSpPr>
          <p:cNvPr id="3" name="Date Placeholder 2">
            <a:extLst>
              <a:ext uri="{FF2B5EF4-FFF2-40B4-BE49-F238E27FC236}">
                <a16:creationId xmlns:a16="http://schemas.microsoft.com/office/drawing/2014/main" id="{D675CEDA-7544-4FE8-A27D-A339F89CEB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8CF1D6-FD86-4CD8-9368-FCFB60CC74A6}" type="datetimeFigureOut">
              <a:rPr lang="en-US" smtClean="0"/>
              <a:t>6/20/2019</a:t>
            </a:fld>
            <a:endParaRPr lang="en-US"/>
          </a:p>
        </p:txBody>
      </p:sp>
      <p:sp>
        <p:nvSpPr>
          <p:cNvPr id="4" name="Footer Placeholder 3">
            <a:extLst>
              <a:ext uri="{FF2B5EF4-FFF2-40B4-BE49-F238E27FC236}">
                <a16:creationId xmlns:a16="http://schemas.microsoft.com/office/drawing/2014/main" id="{622E99C7-3CED-4D54-A5E3-6B4CCAF993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1EEBFF-F548-4017-A556-748BBEA6E8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049AB9-328E-473D-82E2-140C9B1C1D6D}" type="slidenum">
              <a:rPr lang="en-US" smtClean="0"/>
              <a:t>‹#›</a:t>
            </a:fld>
            <a:endParaRPr lang="en-US"/>
          </a:p>
        </p:txBody>
      </p:sp>
    </p:spTree>
    <p:extLst>
      <p:ext uri="{BB962C8B-B14F-4D97-AF65-F5344CB8AC3E}">
        <p14:creationId xmlns:p14="http://schemas.microsoft.com/office/powerpoint/2010/main" val="1719745991"/>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Overlook Neighborhood Association Adjustment Appeal</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77E58-AF21-4C9B-AE6A-B16283E43175}" type="datetimeFigureOut">
              <a:rPr lang="en-US" smtClean="0"/>
              <a:t>6/20/2019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FEE7D-0A36-49B4-9292-F0AF3325D1F8}" type="slidenum">
              <a:rPr lang="en-US" smtClean="0"/>
              <a:t>‹#›</a:t>
            </a:fld>
            <a:endParaRPr lang="en-US"/>
          </a:p>
        </p:txBody>
      </p:sp>
    </p:spTree>
    <p:extLst>
      <p:ext uri="{BB962C8B-B14F-4D97-AF65-F5344CB8AC3E}">
        <p14:creationId xmlns:p14="http://schemas.microsoft.com/office/powerpoint/2010/main" val="214484729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4">
            <a:extLst>
              <a:ext uri="{FF2B5EF4-FFF2-40B4-BE49-F238E27FC236}">
                <a16:creationId xmlns:a16="http://schemas.microsoft.com/office/drawing/2014/main" id="{D8F9C403-C681-4A18-960C-08ECCD07B1CC}"/>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41125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grant an adjustment:</a:t>
            </a:r>
          </a:p>
        </p:txBody>
      </p:sp>
      <p:sp>
        <p:nvSpPr>
          <p:cNvPr id="5" name="Header Placeholder 4">
            <a:extLst>
              <a:ext uri="{FF2B5EF4-FFF2-40B4-BE49-F238E27FC236}">
                <a16:creationId xmlns:a16="http://schemas.microsoft.com/office/drawing/2014/main" id="{EA962B0E-58EA-413D-9E33-27A092604CC0}"/>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161464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a:extLst>
              <a:ext uri="{FF2B5EF4-FFF2-40B4-BE49-F238E27FC236}">
                <a16:creationId xmlns:a16="http://schemas.microsoft.com/office/drawing/2014/main" id="{45852853-9547-4788-81F6-9307D0B72E98}"/>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2417185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striking things about this argument:</a:t>
            </a:r>
          </a:p>
          <a:p>
            <a:endParaRPr lang="en-US" dirty="0"/>
          </a:p>
          <a:p>
            <a:pPr marL="228600" indent="-228600">
              <a:buAutoNum type="arabicParenR"/>
            </a:pPr>
            <a:r>
              <a:rPr lang="en-US" dirty="0"/>
              <a:t>That something could “conceivably” foster a desired activity is far too low a threshold. The adjustment criteria doesn’t ask that the changes “conceivably meet or exceed the requirement.” It need to be more than imaginable. It needs to actually do it.</a:t>
            </a:r>
          </a:p>
          <a:p>
            <a:pPr marL="228600" indent="-228600">
              <a:buAutoNum type="arabicParenR"/>
            </a:pPr>
            <a:r>
              <a:rPr lang="en-US" dirty="0"/>
              <a:t>The argument being made by applicant and echoed by staff is audacious. They claim that including residential helps meet a requirement included specifically to limit residential overload. I want to be very clear here. The argument is “We are better accomplishing the goals of the m-overlay by doing the very thing that m-overlay exists to prevent.”</a:t>
            </a:r>
          </a:p>
        </p:txBody>
      </p:sp>
      <p:sp>
        <p:nvSpPr>
          <p:cNvPr id="5" name="Header Placeholder 4">
            <a:extLst>
              <a:ext uri="{FF2B5EF4-FFF2-40B4-BE49-F238E27FC236}">
                <a16:creationId xmlns:a16="http://schemas.microsoft.com/office/drawing/2014/main" id="{26C91DB5-39BA-4F79-A1DB-7680B82E7CFF}"/>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202997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Residential is not an active space. It is a private space that is buffered from the public by elevated porches and landscape planters.</a:t>
            </a:r>
          </a:p>
          <a:p>
            <a:endParaRPr lang="en-US" dirty="0"/>
          </a:p>
          <a:p>
            <a:r>
              <a:rPr lang="en-US" dirty="0"/>
              <a:t>Nor are planters and porches something unusual, something added with the intent to meet the m-overlay requirement.</a:t>
            </a:r>
          </a:p>
          <a:p>
            <a:endParaRPr lang="en-US" dirty="0"/>
          </a:p>
          <a:p>
            <a:r>
              <a:rPr lang="en-US" dirty="0"/>
              <a:t>These are just good design elements that many projects use, including those with no active use at all.</a:t>
            </a:r>
          </a:p>
        </p:txBody>
      </p:sp>
      <p:sp>
        <p:nvSpPr>
          <p:cNvPr id="5" name="Header Placeholder 4">
            <a:extLst>
              <a:ext uri="{FF2B5EF4-FFF2-40B4-BE49-F238E27FC236}">
                <a16:creationId xmlns:a16="http://schemas.microsoft.com/office/drawing/2014/main" id="{F4AFA3A2-43C5-4883-A21D-BDAF44E6534C}"/>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406058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a:extLst>
              <a:ext uri="{FF2B5EF4-FFF2-40B4-BE49-F238E27FC236}">
                <a16:creationId xmlns:a16="http://schemas.microsoft.com/office/drawing/2014/main" id="{DB3282E4-EBA0-4D09-B61B-3F10021CD805}"/>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1178720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a:extLst>
              <a:ext uri="{FF2B5EF4-FFF2-40B4-BE49-F238E27FC236}">
                <a16:creationId xmlns:a16="http://schemas.microsoft.com/office/drawing/2014/main" id="{BF2863B7-20A2-4210-B96B-3CC8D2865564}"/>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198372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a:extLst>
              <a:ext uri="{FF2B5EF4-FFF2-40B4-BE49-F238E27FC236}">
                <a16:creationId xmlns:a16="http://schemas.microsoft.com/office/drawing/2014/main" id="{9F7114CB-588C-47CF-8AB5-26DB6E38355D}"/>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4208952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good design.</a:t>
            </a:r>
          </a:p>
        </p:txBody>
      </p:sp>
      <p:sp>
        <p:nvSpPr>
          <p:cNvPr id="5" name="Header Placeholder 4">
            <a:extLst>
              <a:ext uri="{FF2B5EF4-FFF2-40B4-BE49-F238E27FC236}">
                <a16:creationId xmlns:a16="http://schemas.microsoft.com/office/drawing/2014/main" id="{09687BB4-153A-4CF0-80E2-79F0B72A5D39}"/>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96901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all of these have in common?</a:t>
            </a:r>
          </a:p>
          <a:p>
            <a:endParaRPr lang="en-US" dirty="0"/>
          </a:p>
          <a:p>
            <a:r>
              <a:rPr lang="en-US" dirty="0"/>
              <a:t>They are uses that invite the public in. They encourage the public to visit without having to know someone there first.</a:t>
            </a:r>
          </a:p>
        </p:txBody>
      </p:sp>
      <p:sp>
        <p:nvSpPr>
          <p:cNvPr id="5" name="Header Placeholder 4">
            <a:extLst>
              <a:ext uri="{FF2B5EF4-FFF2-40B4-BE49-F238E27FC236}">
                <a16:creationId xmlns:a16="http://schemas.microsoft.com/office/drawing/2014/main" id="{51B931E9-130F-40DF-A5D4-327B9886363D}"/>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26232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adjustment rests on the notion that residential uses contribute to the goal, when they in fact interrupt the continuous area of active use.</a:t>
            </a:r>
          </a:p>
          <a:p>
            <a:endParaRPr lang="en-US" dirty="0"/>
          </a:p>
          <a:p>
            <a:r>
              <a:rPr lang="en-US" dirty="0"/>
              <a:t>It also rests on the notion that planters and patios are public spaces, when even staff concedes they are not.</a:t>
            </a:r>
          </a:p>
        </p:txBody>
      </p:sp>
      <p:sp>
        <p:nvSpPr>
          <p:cNvPr id="4" name="Header Placeholder 3"/>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151211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Affordable housing</a:t>
            </a:r>
            <a:endParaRPr lang="en-US" dirty="0"/>
          </a:p>
          <a:p>
            <a:pPr marL="171450" indent="-171450">
              <a:buFont typeface="Arial" panose="020B0604020202020204" pitchFamily="34" charset="0"/>
              <a:buChar char="•"/>
            </a:pPr>
            <a:r>
              <a:rPr lang="en-US" dirty="0"/>
              <a:t>Some testimony cites this. It is not applicable.</a:t>
            </a:r>
          </a:p>
          <a:p>
            <a:pPr marL="171450" indent="-171450">
              <a:buFont typeface="Arial" panose="020B0604020202020204" pitchFamily="34" charset="0"/>
              <a:buChar char="•"/>
            </a:pPr>
            <a:r>
              <a:rPr lang="en-US" dirty="0"/>
              <a:t>Telling that neither applicant nor staff cited affordable housing as a justification.</a:t>
            </a:r>
          </a:p>
          <a:p>
            <a:r>
              <a:rPr lang="en-US" dirty="0"/>
              <a:t> </a:t>
            </a:r>
          </a:p>
          <a:p>
            <a:r>
              <a:rPr lang="en-US" dirty="0"/>
              <a:t>Put aside our personal feelings about the subjective value of the project – every project is valuable to someone – and focus on the code requirements that create a framework of development predictability and standards that enhance the community.</a:t>
            </a:r>
          </a:p>
          <a:p>
            <a:endParaRPr lang="en-US" dirty="0"/>
          </a:p>
          <a:p>
            <a:r>
              <a:rPr lang="en-US" dirty="0"/>
              <a:t>Make a legal decision.</a:t>
            </a:r>
          </a:p>
          <a:p>
            <a:endParaRPr lang="en-US" dirty="0"/>
          </a:p>
        </p:txBody>
      </p:sp>
      <p:sp>
        <p:nvSpPr>
          <p:cNvPr id="5" name="Header Placeholder 4">
            <a:extLst>
              <a:ext uri="{FF2B5EF4-FFF2-40B4-BE49-F238E27FC236}">
                <a16:creationId xmlns:a16="http://schemas.microsoft.com/office/drawing/2014/main" id="{EF095FED-0EED-41A6-A6F7-A4EB566AD1B7}"/>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916402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1800"/>
              </a:spcAft>
            </a:pPr>
            <a:r>
              <a:rPr lang="en-US" sz="1200" dirty="0"/>
              <a:t>Helping meet the standard – but not actually meeting the minimum – does not mitigate the impacts.</a:t>
            </a:r>
          </a:p>
          <a:p>
            <a:pPr>
              <a:lnSpc>
                <a:spcPct val="105000"/>
              </a:lnSpc>
              <a:spcAft>
                <a:spcPts val="1800"/>
              </a:spcAft>
            </a:pPr>
            <a:endParaRPr lang="en-US" sz="1200" dirty="0"/>
          </a:p>
          <a:p>
            <a:pPr>
              <a:lnSpc>
                <a:spcPct val="105000"/>
              </a:lnSpc>
              <a:spcAft>
                <a:spcPts val="1800"/>
              </a:spcAft>
            </a:pPr>
            <a:r>
              <a:rPr lang="en-US" sz="1200" dirty="0" err="1"/>
              <a:t>Mitigaation</a:t>
            </a:r>
            <a:r>
              <a:rPr lang="en-US" sz="1200" dirty="0"/>
              <a:t> is taking additional steps to offset the impact. No such steps are suggested.</a:t>
            </a:r>
          </a:p>
          <a:p>
            <a:pPr>
              <a:lnSpc>
                <a:spcPct val="105000"/>
              </a:lnSpc>
              <a:spcAft>
                <a:spcPts val="1800"/>
              </a:spcAft>
            </a:pPr>
            <a:endParaRPr lang="en-US" sz="1200" dirty="0"/>
          </a:p>
          <a:p>
            <a:pPr>
              <a:lnSpc>
                <a:spcPct val="105000"/>
              </a:lnSpc>
            </a:pPr>
            <a:r>
              <a:rPr lang="en-US" sz="1200" dirty="0"/>
              <a:t>Neither applicant nor staff presents a practical mitigation strategy.</a:t>
            </a:r>
          </a:p>
          <a:p>
            <a:endParaRPr lang="en-US" dirty="0"/>
          </a:p>
        </p:txBody>
      </p:sp>
      <p:sp>
        <p:nvSpPr>
          <p:cNvPr id="5" name="Header Placeholder 4">
            <a:extLst>
              <a:ext uri="{FF2B5EF4-FFF2-40B4-BE49-F238E27FC236}">
                <a16:creationId xmlns:a16="http://schemas.microsoft.com/office/drawing/2014/main" id="{96EA631E-7E19-4B90-B033-862A087E5A59}"/>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086847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adjustment criteria were not met and the adjustment therefore should not be granted.</a:t>
            </a:r>
          </a:p>
        </p:txBody>
      </p:sp>
      <p:sp>
        <p:nvSpPr>
          <p:cNvPr id="5" name="Header Placeholder 4">
            <a:extLst>
              <a:ext uri="{FF2B5EF4-FFF2-40B4-BE49-F238E27FC236}">
                <a16:creationId xmlns:a16="http://schemas.microsoft.com/office/drawing/2014/main" id="{D1E11BD6-97CB-4176-A1E6-8898848A1042}"/>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4060062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Reiterate that this is a legal decision, not about whether we like affordable housing.</a:t>
            </a:r>
          </a:p>
          <a:p>
            <a:r>
              <a:rPr lang="en-US" sz="1200" kern="1200" dirty="0">
                <a:solidFill>
                  <a:schemeClr val="tx1"/>
                </a:solidFill>
                <a:effectLst/>
                <a:latin typeface="+mn-lt"/>
                <a:ea typeface="+mn-ea"/>
                <a:cs typeface="+mn-cs"/>
              </a:rPr>
              <a:t>Even the residents of an affordable housing building deserve to live in a vibrant, active community as envisioned by the Main Street Overlay zone.</a:t>
            </a:r>
          </a:p>
        </p:txBody>
      </p:sp>
      <p:sp>
        <p:nvSpPr>
          <p:cNvPr id="5" name="Header Placeholder 4">
            <a:extLst>
              <a:ext uri="{FF2B5EF4-FFF2-40B4-BE49-F238E27FC236}">
                <a16:creationId xmlns:a16="http://schemas.microsoft.com/office/drawing/2014/main" id="{A8E443D1-1D70-48B5-A9E1-B84F770E6703}"/>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21530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doesn’t have to be retail.</a:t>
            </a:r>
          </a:p>
          <a:p>
            <a:endParaRPr lang="en-US" dirty="0"/>
          </a:p>
          <a:p>
            <a:r>
              <a:rPr lang="en-US" dirty="0"/>
              <a:t>This will be family housing for people making below median family income. Community services or daycare for the kids who live there seem excellent amenities.</a:t>
            </a:r>
          </a:p>
        </p:txBody>
      </p:sp>
      <p:sp>
        <p:nvSpPr>
          <p:cNvPr id="5" name="Header Placeholder 4">
            <a:extLst>
              <a:ext uri="{FF2B5EF4-FFF2-40B4-BE49-F238E27FC236}">
                <a16:creationId xmlns:a16="http://schemas.microsoft.com/office/drawing/2014/main" id="{D8BE9540-759A-4B35-9F83-21BBCCA0F33F}"/>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495275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Applicant suggests that our request is not feasible.</a:t>
            </a:r>
          </a:p>
          <a:p>
            <a:endParaRPr lang="en-US" dirty="0"/>
          </a:p>
          <a:p>
            <a:r>
              <a:rPr lang="en-US" dirty="0"/>
              <a:t>The percentages here are wrong.</a:t>
            </a:r>
          </a:p>
          <a:p>
            <a:endParaRPr lang="en-US" dirty="0"/>
          </a:p>
          <a:p>
            <a:r>
              <a:rPr lang="en-US" dirty="0"/>
              <a:t>This doesn’t come close.</a:t>
            </a:r>
          </a:p>
        </p:txBody>
      </p:sp>
      <p:sp>
        <p:nvSpPr>
          <p:cNvPr id="5" name="Header Placeholder 4">
            <a:extLst>
              <a:ext uri="{FF2B5EF4-FFF2-40B4-BE49-F238E27FC236}">
                <a16:creationId xmlns:a16="http://schemas.microsoft.com/office/drawing/2014/main" id="{0A310F60-9E90-4755-B6CC-660C5D5CC12D}"/>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776760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get to about 2,665 square feet.</a:t>
            </a:r>
          </a:p>
          <a:p>
            <a:endParaRPr lang="en-US" dirty="0"/>
          </a:p>
          <a:p>
            <a:r>
              <a:rPr lang="en-US" dirty="0"/>
              <a:t>Ground floor is about 10,672 square feet.</a:t>
            </a:r>
          </a:p>
          <a:p>
            <a:endParaRPr lang="en-US" dirty="0"/>
          </a:p>
          <a:p>
            <a:r>
              <a:rPr lang="en-US" dirty="0"/>
              <a:t>Precise number difficult because applicant did not include structured parking as required.</a:t>
            </a:r>
          </a:p>
        </p:txBody>
      </p:sp>
      <p:sp>
        <p:nvSpPr>
          <p:cNvPr id="5" name="Header Placeholder 4">
            <a:extLst>
              <a:ext uri="{FF2B5EF4-FFF2-40B4-BE49-F238E27FC236}">
                <a16:creationId xmlns:a16="http://schemas.microsoft.com/office/drawing/2014/main" id="{495A87A7-245E-4692-B900-4DE874DE12A0}"/>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786537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staff’s proposal incorporating Condition D.</a:t>
            </a:r>
          </a:p>
          <a:p>
            <a:pPr marL="171450" indent="-171450">
              <a:buFont typeface="Arial" panose="020B0604020202020204" pitchFamily="34" charset="0"/>
              <a:buChar char="•"/>
            </a:pPr>
            <a:r>
              <a:rPr lang="en-US" dirty="0"/>
              <a:t>It’s a start, but inadequate for all the reasons I’ve articulated.</a:t>
            </a:r>
          </a:p>
          <a:p>
            <a:pPr marL="171450" indent="-171450">
              <a:buFont typeface="Arial" panose="020B0604020202020204" pitchFamily="34" charset="0"/>
              <a:buChar char="•"/>
            </a:pPr>
            <a:r>
              <a:rPr lang="en-US" dirty="0"/>
              <a:t>Less than half of Interstate frontage is active use.</a:t>
            </a:r>
          </a:p>
          <a:p>
            <a:pPr marL="171450" indent="-171450">
              <a:buFont typeface="Arial" panose="020B0604020202020204" pitchFamily="34" charset="0"/>
              <a:buChar char="•"/>
            </a:pPr>
            <a:r>
              <a:rPr lang="en-US" dirty="0"/>
              <a:t>Not continuous.</a:t>
            </a:r>
          </a:p>
        </p:txBody>
      </p:sp>
      <p:sp>
        <p:nvSpPr>
          <p:cNvPr id="5" name="Header Placeholder 4">
            <a:extLst>
              <a:ext uri="{FF2B5EF4-FFF2-40B4-BE49-F238E27FC236}">
                <a16:creationId xmlns:a16="http://schemas.microsoft.com/office/drawing/2014/main" id="{C3E76108-CF03-4073-B580-F1951289CD75}"/>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232998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strong solution.</a:t>
            </a:r>
          </a:p>
          <a:p>
            <a:pPr marL="171450" indent="-171450">
              <a:buFont typeface="Arial" panose="020B0604020202020204" pitchFamily="34" charset="0"/>
              <a:buChar char="•"/>
            </a:pPr>
            <a:r>
              <a:rPr lang="en-US" dirty="0"/>
              <a:t>Removing one unit of 64 meets and slightly exceeds the active use requirement.</a:t>
            </a:r>
          </a:p>
          <a:p>
            <a:pPr marL="171450" indent="-171450">
              <a:buFont typeface="Arial" panose="020B0604020202020204" pitchFamily="34" charset="0"/>
              <a:buChar char="•"/>
            </a:pPr>
            <a:r>
              <a:rPr lang="en-US" dirty="0"/>
              <a:t>Makes northwest corner space larger and more functional to potential commercial uses.</a:t>
            </a:r>
          </a:p>
          <a:p>
            <a:pPr marL="171450" indent="-171450">
              <a:buFont typeface="Arial" panose="020B0604020202020204" pitchFamily="34" charset="0"/>
              <a:buChar char="•"/>
            </a:pPr>
            <a:r>
              <a:rPr lang="en-US" dirty="0"/>
              <a:t>Majority of Interstate frontage is active use.</a:t>
            </a:r>
          </a:p>
          <a:p>
            <a:pPr marL="171450" indent="-171450">
              <a:buFont typeface="Arial" panose="020B0604020202020204" pitchFamily="34" charset="0"/>
              <a:buChar char="•"/>
            </a:pPr>
            <a:r>
              <a:rPr lang="en-US" dirty="0"/>
              <a:t>So let’s look at another option.</a:t>
            </a:r>
          </a:p>
          <a:p>
            <a:endParaRPr lang="en-US" dirty="0"/>
          </a:p>
        </p:txBody>
      </p:sp>
      <p:sp>
        <p:nvSpPr>
          <p:cNvPr id="5" name="Header Placeholder 4">
            <a:extLst>
              <a:ext uri="{FF2B5EF4-FFF2-40B4-BE49-F238E27FC236}">
                <a16:creationId xmlns:a16="http://schemas.microsoft.com/office/drawing/2014/main" id="{4F162D43-C0ED-4D1F-A296-6F0B2207F12A}"/>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590480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 more-detailed floor plan.</a:t>
            </a:r>
          </a:p>
          <a:p>
            <a:pPr marL="171450" indent="-171450">
              <a:buFont typeface="Arial" panose="020B0604020202020204" pitchFamily="34" charset="0"/>
              <a:buChar char="•"/>
            </a:pPr>
            <a:r>
              <a:rPr lang="en-US" dirty="0"/>
              <a:t>This area here is the structured parking.</a:t>
            </a:r>
          </a:p>
          <a:p>
            <a:pPr marL="171450" indent="-171450">
              <a:buFont typeface="Arial" panose="020B0604020202020204" pitchFamily="34" charset="0"/>
              <a:buChar char="•"/>
            </a:pPr>
            <a:r>
              <a:rPr lang="en-US" dirty="0"/>
              <a:t>Here’s the thing not mentioned: No parking is required for this project.</a:t>
            </a:r>
          </a:p>
          <a:p>
            <a:pPr marL="171450" indent="-171450">
              <a:buFont typeface="Arial" panose="020B0604020202020204" pitchFamily="34" charset="0"/>
              <a:buChar char="•"/>
            </a:pPr>
            <a:r>
              <a:rPr lang="en-US" dirty="0"/>
              <a:t>As much as we like to see parking with residential projects, we like even more seeing projects meet the code.</a:t>
            </a:r>
          </a:p>
        </p:txBody>
      </p:sp>
      <p:sp>
        <p:nvSpPr>
          <p:cNvPr id="5" name="Header Placeholder 4">
            <a:extLst>
              <a:ext uri="{FF2B5EF4-FFF2-40B4-BE49-F238E27FC236}">
                <a16:creationId xmlns:a16="http://schemas.microsoft.com/office/drawing/2014/main" id="{3B8C792A-7CFD-4047-9951-9F506B4D6FCC}"/>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867682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rough presentations. Some adjustments would be necessary.</a:t>
            </a:r>
          </a:p>
          <a:p>
            <a:endParaRPr lang="en-US" dirty="0"/>
          </a:p>
          <a:p>
            <a:r>
              <a:rPr lang="en-US" dirty="0"/>
              <a:t>Reducing by one bedroom leaves a slightly oversized unit (about 657 sf)</a:t>
            </a:r>
          </a:p>
          <a:p>
            <a:endParaRPr lang="en-US" dirty="0"/>
          </a:p>
          <a:p>
            <a:r>
              <a:rPr lang="en-US" dirty="0"/>
              <a:t>All it takes is some imagination and a desire to meet the code.</a:t>
            </a:r>
          </a:p>
          <a:p>
            <a:endParaRPr lang="en-US" dirty="0"/>
          </a:p>
          <a:p>
            <a:endParaRPr lang="en-US" dirty="0"/>
          </a:p>
        </p:txBody>
      </p:sp>
      <p:sp>
        <p:nvSpPr>
          <p:cNvPr id="5" name="Header Placeholder 4">
            <a:extLst>
              <a:ext uri="{FF2B5EF4-FFF2-40B4-BE49-F238E27FC236}">
                <a16:creationId xmlns:a16="http://schemas.microsoft.com/office/drawing/2014/main" id="{FAE385B9-9E6A-4D85-A0CE-2C5F4696CBD3}"/>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4112768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a:extLst>
              <a:ext uri="{FF2B5EF4-FFF2-40B4-BE49-F238E27FC236}">
                <a16:creationId xmlns:a16="http://schemas.microsoft.com/office/drawing/2014/main" id="{8B655F7E-91B8-4CB6-9F0F-B47575D46712}"/>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362049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regard to Applicant’s appeal: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D: Obviously we oppose rolling backward even further from the 19.5% active use that staff required and not activating the northwest corner.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E: We support staff’s analysis that including planters along the N Alberta Street will enhance the pedestrian environment as envisioned by the m-overlay.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F: More lights are always nice, but we are neutral on this.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G: We support staff’s analysis that additional awnings will improve the pedestrian environment on an active block.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H: The residential units east of the property should have the wooden fence that will provide better screening and aesthetics than chain link.</a:t>
            </a:r>
          </a:p>
        </p:txBody>
      </p:sp>
      <p:sp>
        <p:nvSpPr>
          <p:cNvPr id="5" name="Header Placeholder 4">
            <a:extLst>
              <a:ext uri="{FF2B5EF4-FFF2-40B4-BE49-F238E27FC236}">
                <a16:creationId xmlns:a16="http://schemas.microsoft.com/office/drawing/2014/main" id="{707C2886-ABBA-4AC9-99F7-09EEF0FBBAA2}"/>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35075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regard to Applicant’s appeal: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D: Obviously we oppose rolling backward even further from the 19.5% active use that staff required and not activating the northwest corner.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E: We support staff’s analysis that including planters along the N Alberta Street will enhance the pedestrian environment as envisioned by the m-overlay.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F: More lights are always nice, but we are neutral on this.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G: We support staff’s analysis that additional awnings will improve the pedestrian environment on an active block.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Condition H: The residential units east of the property should have the wooden fence that will provide better screening and aesthetics than chain link.</a:t>
            </a:r>
          </a:p>
        </p:txBody>
      </p:sp>
      <p:sp>
        <p:nvSpPr>
          <p:cNvPr id="5" name="Header Placeholder 4">
            <a:extLst>
              <a:ext uri="{FF2B5EF4-FFF2-40B4-BE49-F238E27FC236}">
                <a16:creationId xmlns:a16="http://schemas.microsoft.com/office/drawing/2014/main" id="{E1982E2C-587C-4C3E-8328-BFF1EA08564B}"/>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938788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a number, temptation to view meeting halfway as “compromise.”</a:t>
            </a:r>
          </a:p>
          <a:p>
            <a:r>
              <a:rPr lang="en-US" sz="1200" kern="1200" dirty="0">
                <a:solidFill>
                  <a:schemeClr val="tx1"/>
                </a:solidFill>
                <a:effectLst/>
                <a:latin typeface="+mn-lt"/>
                <a:ea typeface="+mn-ea"/>
                <a:cs typeface="+mn-cs"/>
              </a:rPr>
              <a:t>The compromise was 25 percent. Neighborhoods would have liked more.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we couldn’t ask for what we wanted. We’d have asked for 80-90 percent active use.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compromise is meeting the bare minimum 25 percent.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Council concluded that 25 percent was the right minimum.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Code does not require a developer to go above and beyond.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also does not easily allow one to come up short, though, without a good reason.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project has not offered that good reason.</a:t>
            </a:r>
          </a:p>
          <a:p>
            <a:r>
              <a:rPr lang="en-US" sz="1200" kern="1200" dirty="0">
                <a:solidFill>
                  <a:schemeClr val="tx1"/>
                </a:solidFill>
                <a:effectLst/>
                <a:latin typeface="+mn-lt"/>
                <a:ea typeface="+mn-ea"/>
                <a:cs typeface="+mn-cs"/>
              </a:rPr>
              <a:t> </a:t>
            </a:r>
          </a:p>
          <a:p>
            <a:pPr>
              <a:spcAft>
                <a:spcPts val="600"/>
              </a:spcAft>
            </a:pPr>
            <a:endParaRPr lang="en-US" sz="1200" kern="1200" dirty="0">
              <a:solidFill>
                <a:schemeClr val="tx1"/>
              </a:solidFill>
              <a:effectLst/>
              <a:latin typeface="+mn-lt"/>
              <a:ea typeface="+mn-ea"/>
              <a:cs typeface="+mn-cs"/>
            </a:endParaRPr>
          </a:p>
          <a:p>
            <a:pPr marL="171450" indent="-171450">
              <a:spcAft>
                <a:spcPts val="600"/>
              </a:spcAft>
              <a:buFont typeface="Arial" panose="020B0604020202020204" pitchFamily="34" charset="0"/>
              <a:buChar char="•"/>
            </a:pPr>
            <a:r>
              <a:rPr lang="en-US" sz="1200" kern="1200" dirty="0">
                <a:solidFill>
                  <a:schemeClr val="tx1"/>
                </a:solidFill>
                <a:effectLst/>
                <a:latin typeface="+mn-lt"/>
                <a:ea typeface="+mn-ea"/>
                <a:cs typeface="+mn-cs"/>
              </a:rPr>
              <a:t>Everyone deserves predictability in development.</a:t>
            </a:r>
          </a:p>
          <a:p>
            <a:pPr marL="171450" indent="-171450">
              <a:spcAft>
                <a:spcPts val="600"/>
              </a:spcAft>
              <a:buFont typeface="Arial" panose="020B0604020202020204" pitchFamily="34" charset="0"/>
              <a:buChar char="•"/>
            </a:pPr>
            <a:r>
              <a:rPr lang="en-US" sz="1200" kern="1200" dirty="0">
                <a:solidFill>
                  <a:schemeClr val="tx1"/>
                </a:solidFill>
                <a:effectLst/>
                <a:latin typeface="+mn-lt"/>
                <a:ea typeface="+mn-ea"/>
                <a:cs typeface="+mn-cs"/>
              </a:rPr>
              <a:t>One of the first projects to fall under the Centers Main Street Overlay Zone.</a:t>
            </a:r>
          </a:p>
          <a:p>
            <a:pPr marL="171450" indent="-171450">
              <a:spcAft>
                <a:spcPts val="600"/>
              </a:spcAft>
              <a:buFont typeface="Arial" panose="020B0604020202020204" pitchFamily="34" charset="0"/>
              <a:buChar char="•"/>
            </a:pPr>
            <a:r>
              <a:rPr lang="en-US" sz="1200" kern="1200" dirty="0">
                <a:solidFill>
                  <a:schemeClr val="tx1"/>
                </a:solidFill>
                <a:effectLst/>
                <a:latin typeface="+mn-lt"/>
                <a:ea typeface="+mn-ea"/>
                <a:cs typeface="+mn-cs"/>
              </a:rPr>
              <a:t>Your decision will set precedent for the entire city going forward.</a:t>
            </a:r>
          </a:p>
          <a:p>
            <a:pPr marL="171450" indent="-171450">
              <a:spcAft>
                <a:spcPts val="600"/>
              </a:spcAft>
              <a:buFont typeface="Arial" panose="020B0604020202020204" pitchFamily="34" charset="0"/>
              <a:buChar char="•"/>
            </a:pPr>
            <a:r>
              <a:rPr lang="en-US" sz="1200" kern="1200" dirty="0">
                <a:solidFill>
                  <a:schemeClr val="tx1"/>
                </a:solidFill>
                <a:effectLst/>
                <a:latin typeface="+mn-lt"/>
                <a:ea typeface="+mn-ea"/>
                <a:cs typeface="+mn-cs"/>
              </a:rPr>
              <a:t>Every developer will want an adjustment to maximize profitable residential units, the very thing that council sought to prevent with the m-overlay zone.</a:t>
            </a:r>
          </a:p>
          <a:p>
            <a:pPr marL="171450" indent="-171450">
              <a:spcAft>
                <a:spcPts val="600"/>
              </a:spcAft>
              <a:buFont typeface="Arial" panose="020B0604020202020204" pitchFamily="34" charset="0"/>
              <a:buChar char="•"/>
            </a:pPr>
            <a:r>
              <a:rPr lang="en-US" sz="1200" kern="1200" dirty="0">
                <a:solidFill>
                  <a:schemeClr val="tx1"/>
                </a:solidFill>
                <a:effectLst/>
                <a:latin typeface="+mn-lt"/>
                <a:ea typeface="+mn-ea"/>
                <a:cs typeface="+mn-cs"/>
              </a:rPr>
              <a:t>The Overlook Neighborhood and other neighborhoods with the m-overlay ask that you send a clear message that Portland needs and wants vibrant, active town centers.</a:t>
            </a:r>
          </a:p>
          <a:p>
            <a:endParaRPr lang="en-US" dirty="0"/>
          </a:p>
        </p:txBody>
      </p:sp>
      <p:sp>
        <p:nvSpPr>
          <p:cNvPr id="5" name="Header Placeholder 4">
            <a:extLst>
              <a:ext uri="{FF2B5EF4-FFF2-40B4-BE49-F238E27FC236}">
                <a16:creationId xmlns:a16="http://schemas.microsoft.com/office/drawing/2014/main" id="{3DFF20E5-0883-4970-8B7B-B32A9956BEBB}"/>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11308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commercial uses previously on site. Demolished to make way for this project.</a:t>
            </a:r>
          </a:p>
        </p:txBody>
      </p:sp>
      <p:sp>
        <p:nvSpPr>
          <p:cNvPr id="5" name="Header Placeholder 4">
            <a:extLst>
              <a:ext uri="{FF2B5EF4-FFF2-40B4-BE49-F238E27FC236}">
                <a16:creationId xmlns:a16="http://schemas.microsoft.com/office/drawing/2014/main" id="{853B5DDA-6DAF-4246-987A-AF974C3352F7}"/>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441907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Centers Main Street Overlay meant to address projects like this.</a:t>
            </a:r>
          </a:p>
          <a:p>
            <a:endParaRPr lang="en-US" dirty="0"/>
          </a:p>
          <a:p>
            <a:r>
              <a:rPr lang="en-US" dirty="0"/>
              <a:t>Ground floor is all residential. No active use.</a:t>
            </a:r>
          </a:p>
        </p:txBody>
      </p:sp>
      <p:sp>
        <p:nvSpPr>
          <p:cNvPr id="5" name="Header Placeholder 4">
            <a:extLst>
              <a:ext uri="{FF2B5EF4-FFF2-40B4-BE49-F238E27FC236}">
                <a16:creationId xmlns:a16="http://schemas.microsoft.com/office/drawing/2014/main" id="{1E43614C-8BB6-4D14-A544-A801EDAE3942}"/>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3578085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across the street from the applicant site and still under construction.</a:t>
            </a:r>
          </a:p>
          <a:p>
            <a:endParaRPr lang="en-US" dirty="0"/>
          </a:p>
          <a:p>
            <a:r>
              <a:rPr lang="en-US" dirty="0"/>
              <a:t>It replaced a cute little coffee shop. Now it’s all residential on the ground.</a:t>
            </a:r>
          </a:p>
        </p:txBody>
      </p:sp>
      <p:sp>
        <p:nvSpPr>
          <p:cNvPr id="5" name="Header Placeholder 4">
            <a:extLst>
              <a:ext uri="{FF2B5EF4-FFF2-40B4-BE49-F238E27FC236}">
                <a16:creationId xmlns:a16="http://schemas.microsoft.com/office/drawing/2014/main" id="{A96CDEE9-5537-4E2D-A97C-ED0ECC9A77C0}"/>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99642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a:extLst>
              <a:ext uri="{FF2B5EF4-FFF2-40B4-BE49-F238E27FC236}">
                <a16:creationId xmlns:a16="http://schemas.microsoft.com/office/drawing/2014/main" id="{FFF56D37-E004-498A-A039-59A16DB78C3F}"/>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27459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in fact did envision a mix of active uses and residential and other private uses on the ground floor.</a:t>
            </a:r>
          </a:p>
          <a:p>
            <a:endParaRPr lang="en-US" dirty="0"/>
          </a:p>
          <a:p>
            <a:r>
              <a:rPr lang="en-US" dirty="0"/>
              <a:t>25 percent was a compromise between those who wanted more active use required and those who wanted much less.</a:t>
            </a:r>
          </a:p>
        </p:txBody>
      </p:sp>
      <p:sp>
        <p:nvSpPr>
          <p:cNvPr id="5" name="Header Placeholder 4">
            <a:extLst>
              <a:ext uri="{FF2B5EF4-FFF2-40B4-BE49-F238E27FC236}">
                <a16:creationId xmlns:a16="http://schemas.microsoft.com/office/drawing/2014/main" id="{4A1F4CC8-D1C9-4D36-8FC7-A8A15670CD49}"/>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2348600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a moving target.</a:t>
            </a:r>
          </a:p>
        </p:txBody>
      </p:sp>
      <p:sp>
        <p:nvSpPr>
          <p:cNvPr id="5" name="Header Placeholder 4">
            <a:extLst>
              <a:ext uri="{FF2B5EF4-FFF2-40B4-BE49-F238E27FC236}">
                <a16:creationId xmlns:a16="http://schemas.microsoft.com/office/drawing/2014/main" id="{10E7BFBC-892E-497B-BA69-4D2FCAD1D5FF}"/>
              </a:ext>
            </a:extLst>
          </p:cNvPr>
          <p:cNvSpPr>
            <a:spLocks noGrp="1"/>
          </p:cNvSpPr>
          <p:nvPr>
            <p:ph type="hdr" sz="quarter"/>
          </p:nvPr>
        </p:nvSpPr>
        <p:spPr/>
        <p:txBody>
          <a:bodyPr/>
          <a:lstStyle/>
          <a:p>
            <a:r>
              <a:rPr lang="en-US"/>
              <a:t>Overlook Neighborhood Association Adjustment Appeal</a:t>
            </a:r>
          </a:p>
        </p:txBody>
      </p:sp>
    </p:spTree>
    <p:extLst>
      <p:ext uri="{BB962C8B-B14F-4D97-AF65-F5344CB8AC3E}">
        <p14:creationId xmlns:p14="http://schemas.microsoft.com/office/powerpoint/2010/main" val="4024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B6CA9-FE42-415C-8C2C-0B07B65227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E6A665-C979-4EA1-AA53-C858688D48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0062D-6A2C-42DD-8BF1-27015CEC6F47}"/>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5" name="Footer Placeholder 4">
            <a:extLst>
              <a:ext uri="{FF2B5EF4-FFF2-40B4-BE49-F238E27FC236}">
                <a16:creationId xmlns:a16="http://schemas.microsoft.com/office/drawing/2014/main" id="{CCCA760A-7658-41E1-9470-5B5F96CC2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73E581-6779-465E-94B9-85C7A9223BF5}"/>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318913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C2F9-9578-498D-9EFF-997F0ADD09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DC994B-1E51-476B-90B5-10290F698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8E2FD-5BA7-4140-912E-C7FB28FCBEF9}"/>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5" name="Footer Placeholder 4">
            <a:extLst>
              <a:ext uri="{FF2B5EF4-FFF2-40B4-BE49-F238E27FC236}">
                <a16:creationId xmlns:a16="http://schemas.microsoft.com/office/drawing/2014/main" id="{F71D0BCB-7AB0-45AD-BA61-95708695D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3FC7E-85C5-4BB3-B06D-0BFBC1A146A3}"/>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72811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CC95D5-B3FC-415C-8D51-714C5BB0A9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19F14E-AB90-41ED-B9C0-AEC82D4520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8EFE5-082C-42E7-8B4F-DEBAA64F3839}"/>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5" name="Footer Placeholder 4">
            <a:extLst>
              <a:ext uri="{FF2B5EF4-FFF2-40B4-BE49-F238E27FC236}">
                <a16:creationId xmlns:a16="http://schemas.microsoft.com/office/drawing/2014/main" id="{D5DFE010-1580-412F-95B0-61E9AE9E4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E8099-21FE-4390-ADD3-FC14DD6A6BBC}"/>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250662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1800-5640-4BEB-AF2B-C5AD957EF6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D3D4F1-3F5F-41AC-9FE7-7462D1809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AEE5F-ACA8-4835-900C-207B09B3314D}"/>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5" name="Footer Placeholder 4">
            <a:extLst>
              <a:ext uri="{FF2B5EF4-FFF2-40B4-BE49-F238E27FC236}">
                <a16:creationId xmlns:a16="http://schemas.microsoft.com/office/drawing/2014/main" id="{89F7EAE9-5A48-4608-8CF5-C2DB2F2F5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AFF946-6855-4CAD-90EA-70930948CAB7}"/>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1480906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D7CD2-5038-40BA-8499-A74428004F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E32DBE-3A27-4A4F-B5A2-5364014D78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D56F63-D9A3-452D-916A-17D1B9EE95E0}"/>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5" name="Footer Placeholder 4">
            <a:extLst>
              <a:ext uri="{FF2B5EF4-FFF2-40B4-BE49-F238E27FC236}">
                <a16:creationId xmlns:a16="http://schemas.microsoft.com/office/drawing/2014/main" id="{3272EDD1-A0B3-4AB5-B37A-C78C07111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57CBD-AC08-4993-80F1-E7168A8BD87E}"/>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267679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1CA1E-52B0-49B7-BC38-684DBBC5C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822DCA-F0F7-4C07-BF7B-79E3EF096D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D7EE0E-1B06-4A46-B2A7-E2875C4B6C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F98A16-4F66-4FA9-9C1E-A2F7E7A9B6EE}"/>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6" name="Footer Placeholder 5">
            <a:extLst>
              <a:ext uri="{FF2B5EF4-FFF2-40B4-BE49-F238E27FC236}">
                <a16:creationId xmlns:a16="http://schemas.microsoft.com/office/drawing/2014/main" id="{92A45110-1DF5-41B1-858C-0D315201B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4E3F33-7EEE-4467-A654-DF61ADEEBB99}"/>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3616300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0072-B1D3-42F4-AA7D-5D4195D0D1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A5548A-482A-4832-B2DE-76820C5658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C7A9D7-EB0A-4BF3-9245-786BC34D98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194E7B-83C2-438B-BF5A-D212F6A54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808912-DF71-4639-BF92-8FFFF946DE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60B703-B1FF-4F62-A9C5-0D64B1884202}"/>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8" name="Footer Placeholder 7">
            <a:extLst>
              <a:ext uri="{FF2B5EF4-FFF2-40B4-BE49-F238E27FC236}">
                <a16:creationId xmlns:a16="http://schemas.microsoft.com/office/drawing/2014/main" id="{29D66215-A38F-4FF8-AE01-52D44B9546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41CA4-26A3-49C7-B6BF-0C347578362E}"/>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271061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DD1F-DD59-437C-B5DC-B2840774B9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71B6E5-196C-43E1-BBBE-D4E4C9D72B80}"/>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4" name="Footer Placeholder 3">
            <a:extLst>
              <a:ext uri="{FF2B5EF4-FFF2-40B4-BE49-F238E27FC236}">
                <a16:creationId xmlns:a16="http://schemas.microsoft.com/office/drawing/2014/main" id="{F7925A94-132E-4454-BF9E-CA0FDB2218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B07FDA-14B8-4EA4-93E4-3ACCF72E3320}"/>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3568052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223A4-4FAB-4A9B-9D70-CBE93D8F48F3}"/>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3" name="Footer Placeholder 2">
            <a:extLst>
              <a:ext uri="{FF2B5EF4-FFF2-40B4-BE49-F238E27FC236}">
                <a16:creationId xmlns:a16="http://schemas.microsoft.com/office/drawing/2014/main" id="{CA95526F-2EED-4351-9B6E-B329E0B34E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61FEC2-9A81-4182-9AE5-0A611B87DD4E}"/>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4058527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80B3-DF36-4469-B0FF-59F632046A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50BC0B-94CB-4E59-9591-681696104A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F5E5F6-5596-47B8-9CB5-E51B0A389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7F5C8-1C4A-4CB4-BE87-730AF2AA0080}"/>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6" name="Footer Placeholder 5">
            <a:extLst>
              <a:ext uri="{FF2B5EF4-FFF2-40B4-BE49-F238E27FC236}">
                <a16:creationId xmlns:a16="http://schemas.microsoft.com/office/drawing/2014/main" id="{F761651F-E2C8-4E4C-9EC9-514AABE1A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2B58B-04DE-4E27-AC5F-6C664946EC49}"/>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72543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2D5A-AC03-450B-A1D2-091634445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4824D0-57B5-42DC-B200-1F0838B49A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00D972-DD99-4A29-B834-5899806C3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1A12E7-747A-4EB5-A5B3-372843DC7159}"/>
              </a:ext>
            </a:extLst>
          </p:cNvPr>
          <p:cNvSpPr>
            <a:spLocks noGrp="1"/>
          </p:cNvSpPr>
          <p:nvPr>
            <p:ph type="dt" sz="half" idx="10"/>
          </p:nvPr>
        </p:nvSpPr>
        <p:spPr/>
        <p:txBody>
          <a:bodyPr/>
          <a:lstStyle/>
          <a:p>
            <a:fld id="{CB7CEB9C-2A5C-4C9D-BF25-0E7551F5B581}" type="datetimeFigureOut">
              <a:rPr lang="en-US" smtClean="0"/>
              <a:t>6/20/2019</a:t>
            </a:fld>
            <a:endParaRPr lang="en-US"/>
          </a:p>
        </p:txBody>
      </p:sp>
      <p:sp>
        <p:nvSpPr>
          <p:cNvPr id="6" name="Footer Placeholder 5">
            <a:extLst>
              <a:ext uri="{FF2B5EF4-FFF2-40B4-BE49-F238E27FC236}">
                <a16:creationId xmlns:a16="http://schemas.microsoft.com/office/drawing/2014/main" id="{B00E7118-2A4D-4A7B-9447-75B32BB17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8D395-D1BB-421C-9AA8-CF42B67D13E5}"/>
              </a:ext>
            </a:extLst>
          </p:cNvPr>
          <p:cNvSpPr>
            <a:spLocks noGrp="1"/>
          </p:cNvSpPr>
          <p:nvPr>
            <p:ph type="sldNum" sz="quarter" idx="12"/>
          </p:nvPr>
        </p:nvSpPr>
        <p:spPr/>
        <p:txBody>
          <a:bodyPr/>
          <a:lstStyle/>
          <a:p>
            <a:fld id="{4B9D0D03-0407-4CEA-955E-89C04B8AE2BD}" type="slidenum">
              <a:rPr lang="en-US" smtClean="0"/>
              <a:t>‹#›</a:t>
            </a:fld>
            <a:endParaRPr lang="en-US"/>
          </a:p>
        </p:txBody>
      </p:sp>
    </p:spTree>
    <p:extLst>
      <p:ext uri="{BB962C8B-B14F-4D97-AF65-F5344CB8AC3E}">
        <p14:creationId xmlns:p14="http://schemas.microsoft.com/office/powerpoint/2010/main" val="2774233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10634D-FEE8-44CB-8CDA-0963907283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FDE78F-7B85-4AA4-8BD9-7A827383B0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43523-729C-4B2E-AD93-E6953CCA71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CEB9C-2A5C-4C9D-BF25-0E7551F5B581}" type="datetimeFigureOut">
              <a:rPr lang="en-US" smtClean="0"/>
              <a:t>6/20/2019</a:t>
            </a:fld>
            <a:endParaRPr lang="en-US"/>
          </a:p>
        </p:txBody>
      </p:sp>
      <p:sp>
        <p:nvSpPr>
          <p:cNvPr id="5" name="Footer Placeholder 4">
            <a:extLst>
              <a:ext uri="{FF2B5EF4-FFF2-40B4-BE49-F238E27FC236}">
                <a16:creationId xmlns:a16="http://schemas.microsoft.com/office/drawing/2014/main" id="{DAF12F3C-392A-4FE6-9F3B-2B4EC3EF3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A7D513-116F-4091-9AC1-C66F372C5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D0D03-0407-4CEA-955E-89C04B8AE2BD}" type="slidenum">
              <a:rPr lang="en-US" smtClean="0"/>
              <a:t>‹#›</a:t>
            </a:fld>
            <a:endParaRPr lang="en-US"/>
          </a:p>
        </p:txBody>
      </p:sp>
    </p:spTree>
    <p:extLst>
      <p:ext uri="{BB962C8B-B14F-4D97-AF65-F5344CB8AC3E}">
        <p14:creationId xmlns:p14="http://schemas.microsoft.com/office/powerpoint/2010/main" val="2862707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CF1B1-8DDA-45A4-A77C-799EFD3BB401}"/>
              </a:ext>
            </a:extLst>
          </p:cNvPr>
          <p:cNvSpPr>
            <a:spLocks noGrp="1"/>
          </p:cNvSpPr>
          <p:nvPr>
            <p:ph type="ctrTitle"/>
          </p:nvPr>
        </p:nvSpPr>
        <p:spPr>
          <a:xfrm>
            <a:off x="4519283" y="2197099"/>
            <a:ext cx="7233653" cy="2463800"/>
          </a:xfrm>
        </p:spPr>
        <p:style>
          <a:lnRef idx="0">
            <a:scrgbClr r="0" g="0" b="0"/>
          </a:lnRef>
          <a:fillRef idx="0">
            <a:scrgbClr r="0" g="0" b="0"/>
          </a:fillRef>
          <a:effectRef idx="0">
            <a:scrgbClr r="0" g="0" b="0"/>
          </a:effectRef>
          <a:fontRef idx="minor">
            <a:schemeClr val="lt1"/>
          </a:fontRef>
        </p:style>
        <p:txBody>
          <a:bodyPr anchor="ctr">
            <a:normAutofit/>
          </a:bodyPr>
          <a:lstStyle/>
          <a:p>
            <a:pPr>
              <a:lnSpc>
                <a:spcPct val="120000"/>
              </a:lnSpc>
            </a:pPr>
            <a:r>
              <a:rPr lang="en-US" sz="5400" dirty="0">
                <a:solidFill>
                  <a:schemeClr val="tx1">
                    <a:lumMod val="85000"/>
                    <a:lumOff val="15000"/>
                  </a:schemeClr>
                </a:solidFill>
              </a:rPr>
              <a:t>5020 N Interstate Ave.</a:t>
            </a:r>
            <a:br>
              <a:rPr lang="en-US" sz="5400" dirty="0">
                <a:solidFill>
                  <a:schemeClr val="tx1">
                    <a:lumMod val="85000"/>
                    <a:lumOff val="15000"/>
                  </a:schemeClr>
                </a:solidFill>
              </a:rPr>
            </a:br>
            <a:r>
              <a:rPr lang="en-US" sz="5400" dirty="0">
                <a:solidFill>
                  <a:schemeClr val="tx1">
                    <a:lumMod val="85000"/>
                    <a:lumOff val="15000"/>
                  </a:schemeClr>
                </a:solidFill>
              </a:rPr>
              <a:t>Active Use Requirement</a:t>
            </a:r>
          </a:p>
        </p:txBody>
      </p:sp>
      <p:cxnSp>
        <p:nvCxnSpPr>
          <p:cNvPr id="9" name="Straight Connector 8">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957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6"/>
            <a:ext cx="10515600" cy="1164318"/>
          </a:xfrm>
        </p:spPr>
        <p:txBody>
          <a:bodyPr>
            <a:normAutofit/>
          </a:bodyPr>
          <a:lstStyle/>
          <a:p>
            <a:r>
              <a:rPr lang="en-US" b="1" dirty="0"/>
              <a:t>Adjustment approval criteria</a:t>
            </a:r>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2057400"/>
            <a:ext cx="10515600" cy="2913845"/>
          </a:xfrm>
        </p:spPr>
        <p:txBody>
          <a:bodyPr>
            <a:normAutofit fontScale="92500"/>
          </a:bodyPr>
          <a:lstStyle/>
          <a:p>
            <a:pPr lvl="1">
              <a:lnSpc>
                <a:spcPct val="105000"/>
              </a:lnSpc>
              <a:spcAft>
                <a:spcPts val="1200"/>
              </a:spcAft>
            </a:pPr>
            <a:r>
              <a:rPr lang="en-US" sz="3200" dirty="0"/>
              <a:t>Six applicable adjustment criteria spelled out in 33.805.040.</a:t>
            </a:r>
          </a:p>
          <a:p>
            <a:pPr lvl="1">
              <a:lnSpc>
                <a:spcPct val="105000"/>
              </a:lnSpc>
              <a:spcAft>
                <a:spcPts val="1200"/>
              </a:spcAft>
            </a:pPr>
            <a:r>
              <a:rPr lang="en-US" sz="3200" dirty="0"/>
              <a:t>All must be met to grant an adjustment.</a:t>
            </a:r>
          </a:p>
          <a:p>
            <a:pPr lvl="1">
              <a:lnSpc>
                <a:spcPct val="105000"/>
              </a:lnSpc>
              <a:spcAft>
                <a:spcPts val="1200"/>
              </a:spcAft>
            </a:pPr>
            <a:r>
              <a:rPr lang="en-US" sz="3200" dirty="0"/>
              <a:t>Failure to meet one requires denial of the adjustment.</a:t>
            </a:r>
          </a:p>
          <a:p>
            <a:pPr lvl="1">
              <a:lnSpc>
                <a:spcPct val="105000"/>
              </a:lnSpc>
              <a:spcAft>
                <a:spcPts val="1200"/>
              </a:spcAft>
            </a:pPr>
            <a:r>
              <a:rPr lang="en-US" sz="3200" dirty="0"/>
              <a:t>This project fails to meet three.</a:t>
            </a:r>
          </a:p>
        </p:txBody>
      </p:sp>
    </p:spTree>
    <p:extLst>
      <p:ext uri="{BB962C8B-B14F-4D97-AF65-F5344CB8AC3E}">
        <p14:creationId xmlns:p14="http://schemas.microsoft.com/office/powerpoint/2010/main" val="2443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6"/>
            <a:ext cx="10515600" cy="1164318"/>
          </a:xfrm>
        </p:spPr>
        <p:txBody>
          <a:bodyPr>
            <a:normAutofit/>
          </a:bodyPr>
          <a:lstStyle/>
          <a:p>
            <a:r>
              <a:rPr lang="en-US" b="1" dirty="0"/>
              <a:t>Adjustment approval criteria</a:t>
            </a:r>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2057400"/>
            <a:ext cx="10515600" cy="3871762"/>
          </a:xfrm>
        </p:spPr>
        <p:txBody>
          <a:bodyPr>
            <a:normAutofit lnSpcReduction="10000"/>
          </a:bodyPr>
          <a:lstStyle/>
          <a:p>
            <a:pPr marL="0" indent="0">
              <a:lnSpc>
                <a:spcPct val="105000"/>
              </a:lnSpc>
              <a:buNone/>
            </a:pPr>
            <a:r>
              <a:rPr lang="en-US" sz="2400" b="1" dirty="0"/>
              <a:t>Adjustment Criterion A: Granting the adjustment will equally or better meet the purpose of the regulation to be modified.</a:t>
            </a:r>
          </a:p>
          <a:p>
            <a:pPr lvl="1">
              <a:lnSpc>
                <a:spcPct val="105000"/>
              </a:lnSpc>
              <a:spcBef>
                <a:spcPts val="1200"/>
              </a:spcBef>
              <a:spcAft>
                <a:spcPts val="1200"/>
              </a:spcAft>
            </a:pPr>
            <a:r>
              <a:rPr lang="en-US" dirty="0"/>
              <a:t>Applicant proposes six ways in which the proposal satisfies this criterion.*</a:t>
            </a:r>
          </a:p>
          <a:p>
            <a:pPr lvl="1">
              <a:lnSpc>
                <a:spcPct val="105000"/>
              </a:lnSpc>
            </a:pPr>
            <a:r>
              <a:rPr lang="en-US" dirty="0"/>
              <a:t>Staff does not incorporate most of them in the land use decision.</a:t>
            </a:r>
          </a:p>
          <a:p>
            <a:pPr lvl="1">
              <a:lnSpc>
                <a:spcPct val="105000"/>
              </a:lnSpc>
              <a:spcBef>
                <a:spcPts val="1200"/>
              </a:spcBef>
            </a:pPr>
            <a:r>
              <a:rPr lang="en-US" dirty="0"/>
              <a:t>The adjustment approval focuses on the role of residential units and developing a continuous area of active use.</a:t>
            </a:r>
          </a:p>
          <a:p>
            <a:pPr lvl="1">
              <a:lnSpc>
                <a:spcPct val="105000"/>
              </a:lnSpc>
            </a:pPr>
            <a:endParaRPr lang="en-US" dirty="0"/>
          </a:p>
          <a:p>
            <a:pPr lvl="1">
              <a:lnSpc>
                <a:spcPct val="105000"/>
              </a:lnSpc>
            </a:pPr>
            <a:endParaRPr lang="en-US" dirty="0"/>
          </a:p>
          <a:p>
            <a:pPr marL="457200" lvl="1" indent="0">
              <a:lnSpc>
                <a:spcPct val="105000"/>
              </a:lnSpc>
              <a:buNone/>
            </a:pPr>
            <a:r>
              <a:rPr lang="en-US" sz="1800" dirty="0"/>
              <a:t>* Application for Adjustment to Ground Floor Active Use Standard dated April 2, 2019</a:t>
            </a:r>
          </a:p>
          <a:p>
            <a:pPr marL="0" indent="0">
              <a:lnSpc>
                <a:spcPct val="105000"/>
              </a:lnSpc>
              <a:buNone/>
            </a:pPr>
            <a:endParaRPr lang="en-US" sz="2400" dirty="0"/>
          </a:p>
        </p:txBody>
      </p:sp>
    </p:spTree>
    <p:extLst>
      <p:ext uri="{BB962C8B-B14F-4D97-AF65-F5344CB8AC3E}">
        <p14:creationId xmlns:p14="http://schemas.microsoft.com/office/powerpoint/2010/main" val="64580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6"/>
            <a:ext cx="10515600" cy="924832"/>
          </a:xfrm>
        </p:spPr>
        <p:txBody>
          <a:bodyPr>
            <a:normAutofit/>
          </a:bodyPr>
          <a:lstStyle/>
          <a:p>
            <a:r>
              <a:rPr lang="en-US" b="1" dirty="0"/>
              <a:t>Ground-floor residential units</a:t>
            </a:r>
          </a:p>
        </p:txBody>
      </p:sp>
      <p:sp>
        <p:nvSpPr>
          <p:cNvPr id="5" name="Rectangle 4">
            <a:extLst>
              <a:ext uri="{FF2B5EF4-FFF2-40B4-BE49-F238E27FC236}">
                <a16:creationId xmlns:a16="http://schemas.microsoft.com/office/drawing/2014/main" id="{B2AC3C00-781A-4948-B499-08071E64E786}"/>
              </a:ext>
            </a:extLst>
          </p:cNvPr>
          <p:cNvSpPr/>
          <p:nvPr/>
        </p:nvSpPr>
        <p:spPr>
          <a:xfrm>
            <a:off x="2044510" y="2338754"/>
            <a:ext cx="6484028" cy="43961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D1FBA86F-DA83-497D-B586-8F0F344812B5}"/>
              </a:ext>
            </a:extLst>
          </p:cNvPr>
          <p:cNvSpPr/>
          <p:nvPr/>
        </p:nvSpPr>
        <p:spPr>
          <a:xfrm>
            <a:off x="1389185" y="5037658"/>
            <a:ext cx="8423029" cy="43961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1556659"/>
            <a:ext cx="10515600" cy="4571998"/>
          </a:xfrm>
        </p:spPr>
        <p:txBody>
          <a:bodyPr>
            <a:normAutofit fontScale="92500" lnSpcReduction="20000"/>
          </a:bodyPr>
          <a:lstStyle/>
          <a:p>
            <a:pPr marL="457200" lvl="1" indent="0">
              <a:lnSpc>
                <a:spcPct val="130000"/>
              </a:lnSpc>
              <a:spcAft>
                <a:spcPts val="1800"/>
              </a:spcAft>
              <a:buNone/>
            </a:pPr>
            <a:r>
              <a:rPr lang="en-US" sz="2800" dirty="0"/>
              <a:t>Applicant claims: </a:t>
            </a:r>
          </a:p>
          <a:p>
            <a:pPr marL="457200" lvl="1" indent="0">
              <a:lnSpc>
                <a:spcPct val="130000"/>
              </a:lnSpc>
              <a:spcAft>
                <a:spcPts val="1800"/>
              </a:spcAft>
              <a:buNone/>
            </a:pPr>
            <a:r>
              <a:rPr lang="en-US" sz="2800" i="1" dirty="0"/>
              <a:t>“The ground floor residential units directly contribute to the dense, urban nature of the site while also orienting to the transit nature of the adjacent streets.”</a:t>
            </a:r>
            <a:endParaRPr lang="en-US" sz="2800" dirty="0"/>
          </a:p>
          <a:p>
            <a:pPr marL="457200" lvl="1" indent="0">
              <a:lnSpc>
                <a:spcPct val="130000"/>
              </a:lnSpc>
              <a:spcAft>
                <a:spcPts val="1200"/>
              </a:spcAft>
              <a:buNone/>
            </a:pPr>
            <a:r>
              <a:rPr lang="en-US" sz="2800" dirty="0"/>
              <a:t>Staff states in support of residential units:</a:t>
            </a:r>
          </a:p>
          <a:p>
            <a:pPr marL="457200" lvl="1" indent="0">
              <a:lnSpc>
                <a:spcPct val="130000"/>
              </a:lnSpc>
              <a:spcAft>
                <a:spcPts val="1200"/>
              </a:spcAft>
              <a:buNone/>
            </a:pPr>
            <a:r>
              <a:rPr lang="en-US" sz="2800" i="1" dirty="0"/>
              <a:t>“While the front porches proposed at the ground-level residential uses could conceivably foster miniature ‘hubs of community activity’, the proposed bike storage room will not.”</a:t>
            </a:r>
          </a:p>
          <a:p>
            <a:pPr marL="457200" lvl="1" indent="0">
              <a:lnSpc>
                <a:spcPct val="130000"/>
              </a:lnSpc>
              <a:buNone/>
            </a:pPr>
            <a:endParaRPr lang="en-US" sz="2800" i="1" dirty="0"/>
          </a:p>
        </p:txBody>
      </p:sp>
    </p:spTree>
    <p:extLst>
      <p:ext uri="{BB962C8B-B14F-4D97-AF65-F5344CB8AC3E}">
        <p14:creationId xmlns:p14="http://schemas.microsoft.com/office/powerpoint/2010/main" val="72561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6"/>
            <a:ext cx="10515600" cy="924832"/>
          </a:xfrm>
        </p:spPr>
        <p:txBody>
          <a:bodyPr>
            <a:normAutofit/>
          </a:bodyPr>
          <a:lstStyle/>
          <a:p>
            <a:r>
              <a:rPr lang="en-US" b="1" dirty="0"/>
              <a:t>Ground-floor residential units (cont.)</a:t>
            </a:r>
          </a:p>
        </p:txBody>
      </p:sp>
      <p:sp>
        <p:nvSpPr>
          <p:cNvPr id="5" name="Rectangle 4">
            <a:extLst>
              <a:ext uri="{FF2B5EF4-FFF2-40B4-BE49-F238E27FC236}">
                <a16:creationId xmlns:a16="http://schemas.microsoft.com/office/drawing/2014/main" id="{78284C08-6795-49D1-935B-68D9A36B3986}"/>
              </a:ext>
            </a:extLst>
          </p:cNvPr>
          <p:cNvSpPr/>
          <p:nvPr/>
        </p:nvSpPr>
        <p:spPr>
          <a:xfrm>
            <a:off x="4277756" y="3112566"/>
            <a:ext cx="7076044" cy="31643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4C46A11A-C553-4E5C-A567-F1567993BF14}"/>
              </a:ext>
            </a:extLst>
          </p:cNvPr>
          <p:cNvSpPr/>
          <p:nvPr/>
        </p:nvSpPr>
        <p:spPr>
          <a:xfrm>
            <a:off x="1305956" y="3475433"/>
            <a:ext cx="2035121" cy="32284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6043E5F9-3099-4647-9455-65611EE9F234}"/>
              </a:ext>
            </a:extLst>
          </p:cNvPr>
          <p:cNvSpPr/>
          <p:nvPr/>
        </p:nvSpPr>
        <p:spPr>
          <a:xfrm>
            <a:off x="1305956" y="5573663"/>
            <a:ext cx="962459" cy="3228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B9BD1150-E017-4A18-8595-BE125931A2CA}"/>
              </a:ext>
            </a:extLst>
          </p:cNvPr>
          <p:cNvSpPr/>
          <p:nvPr/>
        </p:nvSpPr>
        <p:spPr>
          <a:xfrm>
            <a:off x="3974123" y="5231049"/>
            <a:ext cx="6840414" cy="31643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1556659"/>
            <a:ext cx="10515600" cy="4571998"/>
          </a:xfrm>
        </p:spPr>
        <p:txBody>
          <a:bodyPr>
            <a:normAutofit fontScale="77500" lnSpcReduction="20000"/>
          </a:bodyPr>
          <a:lstStyle/>
          <a:p>
            <a:pPr marL="457200" lvl="1" indent="0">
              <a:lnSpc>
                <a:spcPct val="130000"/>
              </a:lnSpc>
              <a:spcAft>
                <a:spcPts val="1200"/>
              </a:spcAft>
              <a:buNone/>
            </a:pPr>
            <a:r>
              <a:rPr lang="en-US" sz="2800" dirty="0"/>
              <a:t>Staff writes elsewhere in the decision:</a:t>
            </a:r>
          </a:p>
          <a:p>
            <a:pPr marL="457200" lvl="1" indent="0">
              <a:lnSpc>
                <a:spcPct val="130000"/>
              </a:lnSpc>
              <a:spcAft>
                <a:spcPts val="1200"/>
              </a:spcAft>
              <a:buNone/>
            </a:pPr>
            <a:r>
              <a:rPr lang="en-US" i="1" dirty="0"/>
              <a:t>“The two ground-floor residential units facing N Interstate Ave have large, raised porch areas between the sidewalk and the unit entries. These provide usable outdoor space for residents of the two ground-floor dwelling units here. Landscape planters feature a mixture of shrubs, grasses, and ground cover that will help to provide additional buffering and emphasize the transition between the sidewalk and porch.”</a:t>
            </a:r>
          </a:p>
          <a:p>
            <a:pPr marL="457200" lvl="1" indent="0">
              <a:lnSpc>
                <a:spcPct val="130000"/>
              </a:lnSpc>
              <a:spcBef>
                <a:spcPts val="1200"/>
              </a:spcBef>
              <a:spcAft>
                <a:spcPts val="1200"/>
              </a:spcAft>
              <a:buNone/>
            </a:pPr>
            <a:r>
              <a:rPr lang="en-US" dirty="0"/>
              <a:t>AND</a:t>
            </a:r>
          </a:p>
          <a:p>
            <a:pPr marL="457200" lvl="1" indent="0">
              <a:lnSpc>
                <a:spcPct val="130000"/>
              </a:lnSpc>
              <a:buNone/>
            </a:pPr>
            <a:r>
              <a:rPr lang="en-US" i="1" dirty="0"/>
              <a:t>“The required landscape planters in the ground running the length of the low fences that separate the sidewalk from the patio spaces will help to provide additional buffering between the sidewalk and patios and will help to emphasize the transition between these private patios and the public sidewalk.”</a:t>
            </a:r>
          </a:p>
          <a:p>
            <a:pPr marL="457200" lvl="1" indent="0">
              <a:lnSpc>
                <a:spcPct val="130000"/>
              </a:lnSpc>
              <a:buNone/>
            </a:pPr>
            <a:endParaRPr lang="en-US" dirty="0"/>
          </a:p>
        </p:txBody>
      </p:sp>
    </p:spTree>
    <p:extLst>
      <p:ext uri="{BB962C8B-B14F-4D97-AF65-F5344CB8AC3E}">
        <p14:creationId xmlns:p14="http://schemas.microsoft.com/office/powerpoint/2010/main" val="147878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A6CD2-577C-477B-8CE3-F51D42C9F4C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rPr>
              <a:t>Aniva</a:t>
            </a:r>
            <a:r>
              <a:rPr lang="en-US" sz="5400" dirty="0">
                <a:solidFill>
                  <a:srgbClr val="FFFFFF"/>
                </a:solidFill>
              </a:rPr>
              <a:t>: 5009 N Interstate </a:t>
            </a:r>
          </a:p>
        </p:txBody>
      </p:sp>
      <p:cxnSp>
        <p:nvCxnSpPr>
          <p:cNvPr id="17"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0B55DB0-6326-40FB-863C-9F48FBB25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56" y="2426818"/>
            <a:ext cx="5191738"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5591B23D-9795-4F05-A116-239F96F80622}"/>
              </a:ext>
            </a:extLst>
          </p:cNvPr>
          <p:cNvPicPr>
            <a:picLocks noGrp="1" noChangeAspect="1"/>
          </p:cNvPicPr>
          <p:nvPr>
            <p:ph idx="1"/>
          </p:nvPr>
        </p:nvPicPr>
        <p:blipFill>
          <a:blip r:embed="rId4"/>
          <a:stretch>
            <a:fillRect/>
          </a:stretch>
        </p:blipFill>
        <p:spPr>
          <a:xfrm>
            <a:off x="6445073" y="3273074"/>
            <a:ext cx="5455917" cy="2305125"/>
          </a:xfrm>
          <a:prstGeom prst="rect">
            <a:avLst/>
          </a:prstGeom>
        </p:spPr>
      </p:pic>
      <p:sp>
        <p:nvSpPr>
          <p:cNvPr id="8" name="Rectangle 1">
            <a:extLst>
              <a:ext uri="{FF2B5EF4-FFF2-40B4-BE49-F238E27FC236}">
                <a16:creationId xmlns:a16="http://schemas.microsoft.com/office/drawing/2014/main" id="{0F0E88D9-9C4D-4D64-BF24-37AAABA3514A}"/>
              </a:ext>
            </a:extLst>
          </p:cNvPr>
          <p:cNvSpPr>
            <a:spLocks noChangeArrowheads="1"/>
          </p:cNvSpPr>
          <p:nvPr/>
        </p:nvSpPr>
        <p:spPr bwMode="auto">
          <a:xfrm>
            <a:off x="3824288"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BB26ED0F-21BC-4758-87C7-B4C87CB56DDC}"/>
              </a:ext>
            </a:extLst>
          </p:cNvPr>
          <p:cNvSpPr>
            <a:spLocks noChangeArrowheads="1"/>
          </p:cNvSpPr>
          <p:nvPr/>
        </p:nvSpPr>
        <p:spPr bwMode="auto">
          <a:xfrm>
            <a:off x="3824288"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8709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A6CD2-577C-477B-8CE3-F51D42C9F4C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rPr>
              <a:t>Aniva</a:t>
            </a:r>
            <a:r>
              <a:rPr lang="en-US" sz="5400" dirty="0">
                <a:solidFill>
                  <a:srgbClr val="FFFFFF"/>
                </a:solidFill>
              </a:rPr>
              <a:t>: 5009 N Interstate </a:t>
            </a:r>
          </a:p>
        </p:txBody>
      </p:sp>
      <p:cxnSp>
        <p:nvCxnSpPr>
          <p:cNvPr id="17"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0F0E88D9-9C4D-4D64-BF24-37AAABA3514A}"/>
              </a:ext>
            </a:extLst>
          </p:cNvPr>
          <p:cNvSpPr>
            <a:spLocks noChangeArrowheads="1"/>
          </p:cNvSpPr>
          <p:nvPr/>
        </p:nvSpPr>
        <p:spPr bwMode="auto">
          <a:xfrm>
            <a:off x="3824288"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BB26ED0F-21BC-4758-87C7-B4C87CB56DDC}"/>
              </a:ext>
            </a:extLst>
          </p:cNvPr>
          <p:cNvSpPr>
            <a:spLocks noChangeArrowheads="1"/>
          </p:cNvSpPr>
          <p:nvPr/>
        </p:nvSpPr>
        <p:spPr bwMode="auto">
          <a:xfrm>
            <a:off x="3824288"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FA6EED73-ACB5-4622-A9FA-48EE657A2A4C}"/>
              </a:ext>
            </a:extLst>
          </p:cNvPr>
          <p:cNvPicPr>
            <a:picLocks noChangeAspect="1"/>
          </p:cNvPicPr>
          <p:nvPr/>
        </p:nvPicPr>
        <p:blipFill>
          <a:blip r:embed="rId3"/>
          <a:stretch>
            <a:fillRect/>
          </a:stretch>
        </p:blipFill>
        <p:spPr>
          <a:xfrm>
            <a:off x="4745005" y="2596836"/>
            <a:ext cx="7050114" cy="3926304"/>
          </a:xfrm>
          <a:prstGeom prst="rect">
            <a:avLst/>
          </a:prstGeom>
        </p:spPr>
      </p:pic>
      <p:pic>
        <p:nvPicPr>
          <p:cNvPr id="18" name="Picture 17">
            <a:extLst>
              <a:ext uri="{FF2B5EF4-FFF2-40B4-BE49-F238E27FC236}">
                <a16:creationId xmlns:a16="http://schemas.microsoft.com/office/drawing/2014/main" id="{3E0C0590-81A7-40B5-854C-E41259E8DCA9}"/>
              </a:ext>
            </a:extLst>
          </p:cNvPr>
          <p:cNvPicPr>
            <a:picLocks noChangeAspect="1"/>
          </p:cNvPicPr>
          <p:nvPr/>
        </p:nvPicPr>
        <p:blipFill>
          <a:blip r:embed="rId4"/>
          <a:stretch>
            <a:fillRect/>
          </a:stretch>
        </p:blipFill>
        <p:spPr>
          <a:xfrm>
            <a:off x="120570" y="2416030"/>
            <a:ext cx="3943900" cy="2972215"/>
          </a:xfrm>
          <a:prstGeom prst="rect">
            <a:avLst/>
          </a:prstGeom>
        </p:spPr>
      </p:pic>
    </p:spTree>
    <p:extLst>
      <p:ext uri="{BB962C8B-B14F-4D97-AF65-F5344CB8AC3E}">
        <p14:creationId xmlns:p14="http://schemas.microsoft.com/office/powerpoint/2010/main" val="347502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AAF1EB-2411-4D8D-B2F2-2555DAD2EE4A}"/>
              </a:ext>
            </a:extLst>
          </p:cNvPr>
          <p:cNvSpPr>
            <a:spLocks noGrp="1"/>
          </p:cNvSpPr>
          <p:nvPr>
            <p:ph type="title"/>
          </p:nvPr>
        </p:nvSpPr>
        <p:spPr>
          <a:xfrm>
            <a:off x="526073" y="466578"/>
            <a:ext cx="11139854" cy="1844256"/>
          </a:xfrm>
        </p:spPr>
        <p:txBody>
          <a:bodyPr vert="horz" lIns="91440" tIns="45720" rIns="91440" bIns="45720" rtlCol="0" anchor="b">
            <a:normAutofit fontScale="90000"/>
          </a:bodyPr>
          <a:lstStyle/>
          <a:p>
            <a:pPr algn="ctr">
              <a:lnSpc>
                <a:spcPct val="150000"/>
              </a:lnSpc>
              <a:spcBef>
                <a:spcPts val="0"/>
              </a:spcBef>
            </a:pPr>
            <a:r>
              <a:rPr lang="en-US" sz="5400" kern="1200" dirty="0">
                <a:solidFill>
                  <a:srgbClr val="FFFFFF"/>
                </a:solidFill>
                <a:latin typeface="+mj-lt"/>
                <a:ea typeface="+mj-ea"/>
                <a:cs typeface="+mj-cs"/>
              </a:rPr>
              <a:t>North Williams Center: 2100 N Williams</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61 affordable housing units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large brick building&#10;&#10;Description automatically generated">
            <a:extLst>
              <a:ext uri="{FF2B5EF4-FFF2-40B4-BE49-F238E27FC236}">
                <a16:creationId xmlns:a16="http://schemas.microsoft.com/office/drawing/2014/main" id="{E26CA8E1-8957-4240-A4B0-23F6A5771E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073" y="2516877"/>
            <a:ext cx="7106910" cy="3997637"/>
          </a:xfrm>
          <a:prstGeom prst="rect">
            <a:avLst/>
          </a:prstGeom>
        </p:spPr>
      </p:pic>
      <p:pic>
        <p:nvPicPr>
          <p:cNvPr id="6" name="Picture 5">
            <a:extLst>
              <a:ext uri="{FF2B5EF4-FFF2-40B4-BE49-F238E27FC236}">
                <a16:creationId xmlns:a16="http://schemas.microsoft.com/office/drawing/2014/main" id="{AE70D819-B006-455A-8B42-D916F91B3ED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8000" contrast="15000"/>
                    </a14:imgEffect>
                  </a14:imgLayer>
                </a14:imgProps>
              </a:ext>
            </a:extLst>
          </a:blip>
          <a:stretch>
            <a:fillRect/>
          </a:stretch>
        </p:blipFill>
        <p:spPr>
          <a:xfrm>
            <a:off x="8063854" y="3251839"/>
            <a:ext cx="3753007" cy="2547913"/>
          </a:xfrm>
          <a:prstGeom prst="rect">
            <a:avLst/>
          </a:prstGeom>
        </p:spPr>
      </p:pic>
    </p:spTree>
    <p:extLst>
      <p:ext uri="{BB962C8B-B14F-4D97-AF65-F5344CB8AC3E}">
        <p14:creationId xmlns:p14="http://schemas.microsoft.com/office/powerpoint/2010/main" val="142038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A6CD2-577C-477B-8CE3-F51D42C9F4C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4239 N Vancouver Ave.</a:t>
            </a:r>
          </a:p>
        </p:txBody>
      </p:sp>
      <p:cxnSp>
        <p:nvCxnSpPr>
          <p:cNvPr id="17"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0F0E88D9-9C4D-4D64-BF24-37AAABA3514A}"/>
              </a:ext>
            </a:extLst>
          </p:cNvPr>
          <p:cNvSpPr>
            <a:spLocks noChangeArrowheads="1"/>
          </p:cNvSpPr>
          <p:nvPr/>
        </p:nvSpPr>
        <p:spPr bwMode="auto">
          <a:xfrm>
            <a:off x="3824288"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BB26ED0F-21BC-4758-87C7-B4C87CB56DDC}"/>
              </a:ext>
            </a:extLst>
          </p:cNvPr>
          <p:cNvSpPr>
            <a:spLocks noChangeArrowheads="1"/>
          </p:cNvSpPr>
          <p:nvPr/>
        </p:nvSpPr>
        <p:spPr bwMode="auto">
          <a:xfrm>
            <a:off x="3824288"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descr="A bench on the side of a building&#10;&#10;Description automatically generated">
            <a:extLst>
              <a:ext uri="{FF2B5EF4-FFF2-40B4-BE49-F238E27FC236}">
                <a16:creationId xmlns:a16="http://schemas.microsoft.com/office/drawing/2014/main" id="{1F2A0E39-E752-40ED-9DB4-D1E58473F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063" y="2596835"/>
            <a:ext cx="5028425" cy="3771319"/>
          </a:xfrm>
          <a:prstGeom prst="rect">
            <a:avLst/>
          </a:prstGeom>
        </p:spPr>
      </p:pic>
      <p:pic>
        <p:nvPicPr>
          <p:cNvPr id="6" name="Picture 5" descr="A close up of a garden&#10;&#10;Description automatically generated">
            <a:extLst>
              <a:ext uri="{FF2B5EF4-FFF2-40B4-BE49-F238E27FC236}">
                <a16:creationId xmlns:a16="http://schemas.microsoft.com/office/drawing/2014/main" id="{D27E6D5C-0270-4AE2-BDFB-7ED1411C3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68" y="2596837"/>
            <a:ext cx="5028426" cy="3771320"/>
          </a:xfrm>
          <a:prstGeom prst="rect">
            <a:avLst/>
          </a:prstGeom>
        </p:spPr>
      </p:pic>
    </p:spTree>
    <p:extLst>
      <p:ext uri="{BB962C8B-B14F-4D97-AF65-F5344CB8AC3E}">
        <p14:creationId xmlns:p14="http://schemas.microsoft.com/office/powerpoint/2010/main" val="1111320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5"/>
            <a:ext cx="10515600" cy="816777"/>
          </a:xfrm>
        </p:spPr>
        <p:txBody>
          <a:bodyPr>
            <a:normAutofit/>
          </a:bodyPr>
          <a:lstStyle/>
          <a:p>
            <a:r>
              <a:rPr lang="en-US" dirty="0"/>
              <a:t>Active uses in the m-overlay</a:t>
            </a:r>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1448603"/>
            <a:ext cx="10515600" cy="4250448"/>
          </a:xfrm>
        </p:spPr>
        <p:txBody>
          <a:bodyPr>
            <a:normAutofit/>
          </a:bodyPr>
          <a:lstStyle/>
          <a:p>
            <a:pPr marL="0" indent="0">
              <a:lnSpc>
                <a:spcPct val="105000"/>
              </a:lnSpc>
              <a:buNone/>
            </a:pPr>
            <a:r>
              <a:rPr lang="en-US" sz="1800" b="1" dirty="0"/>
              <a:t>33.415.200 Required Ground Floor Active Use</a:t>
            </a:r>
          </a:p>
          <a:p>
            <a:pPr marL="0" indent="0">
              <a:lnSpc>
                <a:spcPct val="105000"/>
              </a:lnSpc>
              <a:buNone/>
            </a:pPr>
            <a:r>
              <a:rPr lang="en-US" sz="1800" dirty="0"/>
              <a:t>Within 100 feet of a transit street, at least 25 percent of the ground level floor area must be in one of the following active uses. Only uses allowed in the base zone may be chosen: </a:t>
            </a:r>
          </a:p>
          <a:p>
            <a:pPr marL="0" indent="0">
              <a:lnSpc>
                <a:spcPct val="105000"/>
              </a:lnSpc>
              <a:buNone/>
            </a:pPr>
            <a:endParaRPr lang="en-US" sz="2400" dirty="0"/>
          </a:p>
        </p:txBody>
      </p:sp>
      <p:sp>
        <p:nvSpPr>
          <p:cNvPr id="7" name="TextBox 6">
            <a:extLst>
              <a:ext uri="{FF2B5EF4-FFF2-40B4-BE49-F238E27FC236}">
                <a16:creationId xmlns:a16="http://schemas.microsoft.com/office/drawing/2014/main" id="{1FC14EE1-34CC-4586-9A99-0CD5F97C0B4A}"/>
              </a:ext>
            </a:extLst>
          </p:cNvPr>
          <p:cNvSpPr txBox="1"/>
          <p:nvPr/>
        </p:nvSpPr>
        <p:spPr>
          <a:xfrm>
            <a:off x="1060175" y="2822714"/>
            <a:ext cx="9581322" cy="3106447"/>
          </a:xfrm>
          <a:prstGeom prst="rect">
            <a:avLst/>
          </a:prstGeom>
          <a:noFill/>
        </p:spPr>
        <p:txBody>
          <a:bodyPr wrap="square" numCol="2" spcCol="182880" rtlCol="0" anchor="ctr" anchorCtr="0">
            <a:normAutofit fontScale="92500" lnSpcReduction="10000"/>
          </a:bodyPr>
          <a:lstStyle/>
          <a:p>
            <a:pPr marL="457200" indent="-457200">
              <a:lnSpc>
                <a:spcPct val="105000"/>
              </a:lnSpc>
              <a:spcAft>
                <a:spcPts val="600"/>
              </a:spcAft>
              <a:buAutoNum type="alphaUcPeriod"/>
            </a:pPr>
            <a:r>
              <a:rPr lang="en-US" sz="1900" dirty="0"/>
              <a:t>Retail Sales and Service; </a:t>
            </a:r>
          </a:p>
          <a:p>
            <a:pPr marL="457200" indent="-457200">
              <a:lnSpc>
                <a:spcPct val="105000"/>
              </a:lnSpc>
              <a:spcAft>
                <a:spcPts val="600"/>
              </a:spcAft>
              <a:buAutoNum type="alphaUcPeriod"/>
            </a:pPr>
            <a:r>
              <a:rPr lang="en-US" sz="1900" dirty="0"/>
              <a:t>Office; </a:t>
            </a:r>
          </a:p>
          <a:p>
            <a:pPr marL="457200" indent="-457200">
              <a:lnSpc>
                <a:spcPct val="105000"/>
              </a:lnSpc>
              <a:spcAft>
                <a:spcPts val="600"/>
              </a:spcAft>
              <a:buAutoNum type="alphaUcPeriod"/>
            </a:pPr>
            <a:r>
              <a:rPr lang="en-US" sz="1900" dirty="0"/>
              <a:t>Industrial Service; </a:t>
            </a:r>
          </a:p>
          <a:p>
            <a:pPr marL="457200" indent="-457200">
              <a:lnSpc>
                <a:spcPct val="105000"/>
              </a:lnSpc>
              <a:spcAft>
                <a:spcPts val="600"/>
              </a:spcAft>
              <a:buAutoNum type="alphaUcPeriod"/>
            </a:pPr>
            <a:r>
              <a:rPr lang="en-US" sz="1900" dirty="0"/>
              <a:t>Manufacturing and Production; </a:t>
            </a:r>
          </a:p>
          <a:p>
            <a:pPr marL="457200" indent="-457200">
              <a:lnSpc>
                <a:spcPct val="105000"/>
              </a:lnSpc>
              <a:spcAft>
                <a:spcPts val="600"/>
              </a:spcAft>
              <a:buAutoNum type="alphaUcPeriod"/>
            </a:pPr>
            <a:r>
              <a:rPr lang="en-US" sz="1900" dirty="0"/>
              <a:t>Community Service; </a:t>
            </a:r>
          </a:p>
          <a:p>
            <a:pPr marL="457200" indent="-457200">
              <a:lnSpc>
                <a:spcPct val="105000"/>
              </a:lnSpc>
              <a:spcAft>
                <a:spcPts val="600"/>
              </a:spcAft>
              <a:buAutoNum type="alphaUcPeriod"/>
            </a:pPr>
            <a:r>
              <a:rPr lang="en-US" sz="1900" dirty="0"/>
              <a:t>Daycare; </a:t>
            </a:r>
          </a:p>
          <a:p>
            <a:pPr marL="457200" indent="-457200">
              <a:lnSpc>
                <a:spcPct val="105000"/>
              </a:lnSpc>
              <a:spcAft>
                <a:spcPts val="600"/>
              </a:spcAft>
              <a:buAutoNum type="alphaUcPeriod"/>
            </a:pPr>
            <a:r>
              <a:rPr lang="en-US" sz="1900" dirty="0"/>
              <a:t>Religious Institutions; </a:t>
            </a:r>
          </a:p>
          <a:p>
            <a:pPr marL="457200" indent="-457200">
              <a:lnSpc>
                <a:spcPct val="105000"/>
              </a:lnSpc>
              <a:spcAft>
                <a:spcPts val="600"/>
              </a:spcAft>
              <a:buAutoNum type="alphaUcPeriod"/>
            </a:pPr>
            <a:r>
              <a:rPr lang="en-US" sz="1900" dirty="0"/>
              <a:t>Schools; </a:t>
            </a:r>
          </a:p>
          <a:p>
            <a:pPr marL="457200" indent="-457200">
              <a:lnSpc>
                <a:spcPct val="105000"/>
              </a:lnSpc>
              <a:spcAft>
                <a:spcPts val="600"/>
              </a:spcAft>
              <a:buAutoNum type="alphaUcPeriod"/>
            </a:pPr>
            <a:endParaRPr lang="en-US" sz="1900" dirty="0"/>
          </a:p>
          <a:p>
            <a:pPr marL="457200" indent="-457200">
              <a:lnSpc>
                <a:spcPct val="105000"/>
              </a:lnSpc>
              <a:spcAft>
                <a:spcPts val="600"/>
              </a:spcAft>
              <a:buAutoNum type="alphaUcPeriod"/>
            </a:pPr>
            <a:r>
              <a:rPr lang="en-US" sz="1900" dirty="0"/>
              <a:t>Colleges. If a College use is provided to meet this regulation, the floor area must be in one or more of the following functions: lobby; library; food service; theatre; meeting area; or </a:t>
            </a:r>
          </a:p>
          <a:p>
            <a:pPr marL="457200" indent="-457200">
              <a:lnSpc>
                <a:spcPct val="105000"/>
              </a:lnSpc>
              <a:spcAft>
                <a:spcPts val="600"/>
              </a:spcAft>
              <a:buAutoNum type="alphaUcPeriod"/>
            </a:pPr>
            <a:r>
              <a:rPr lang="en-US" sz="1900" dirty="0"/>
              <a:t>Medical Centers. If a Medical Center use is provided to meet this regulation, the floor area must be in one or more of the following functions: lobby; waiting room; food service; outpatient clinic</a:t>
            </a:r>
          </a:p>
          <a:p>
            <a:endParaRPr lang="en-US" dirty="0"/>
          </a:p>
        </p:txBody>
      </p:sp>
    </p:spTree>
    <p:extLst>
      <p:ext uri="{BB962C8B-B14F-4D97-AF65-F5344CB8AC3E}">
        <p14:creationId xmlns:p14="http://schemas.microsoft.com/office/powerpoint/2010/main" val="1446844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1498779" y="2339125"/>
            <a:ext cx="9194442" cy="2179749"/>
          </a:xfrm>
        </p:spPr>
        <p:txBody>
          <a:bodyPr>
            <a:normAutofit/>
          </a:bodyPr>
          <a:lstStyle/>
          <a:p>
            <a:pPr marL="0" indent="0" algn="ctr">
              <a:lnSpc>
                <a:spcPct val="105000"/>
              </a:lnSpc>
              <a:buNone/>
            </a:pPr>
            <a:r>
              <a:rPr lang="en-US" sz="4000" dirty="0"/>
              <a:t>Criterion A was not met.</a:t>
            </a:r>
          </a:p>
          <a:p>
            <a:pPr marL="0" indent="0" algn="ctr">
              <a:lnSpc>
                <a:spcPct val="105000"/>
              </a:lnSpc>
              <a:buNone/>
            </a:pPr>
            <a:r>
              <a:rPr lang="en-US" sz="4000" dirty="0"/>
              <a:t>The project does not equally or better meet the purpose of the m-overlay.</a:t>
            </a:r>
          </a:p>
        </p:txBody>
      </p:sp>
    </p:spTree>
    <p:extLst>
      <p:ext uri="{BB962C8B-B14F-4D97-AF65-F5344CB8AC3E}">
        <p14:creationId xmlns:p14="http://schemas.microsoft.com/office/powerpoint/2010/main" val="2929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5"/>
            <a:ext cx="10515600" cy="816777"/>
          </a:xfrm>
        </p:spPr>
        <p:txBody>
          <a:bodyPr>
            <a:normAutofit/>
          </a:bodyPr>
          <a:lstStyle/>
          <a:p>
            <a:r>
              <a:rPr lang="en-US" b="1" dirty="0"/>
              <a:t>Background</a:t>
            </a:r>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1600200"/>
            <a:ext cx="10515600" cy="4328962"/>
          </a:xfrm>
        </p:spPr>
        <p:txBody>
          <a:bodyPr>
            <a:normAutofit fontScale="92500" lnSpcReduction="20000"/>
          </a:bodyPr>
          <a:lstStyle/>
          <a:p>
            <a:pPr>
              <a:lnSpc>
                <a:spcPct val="105000"/>
              </a:lnSpc>
            </a:pPr>
            <a:r>
              <a:rPr lang="en-US" sz="2400" dirty="0"/>
              <a:t>The Overlook Neighborhood Association supports this project.</a:t>
            </a:r>
          </a:p>
          <a:p>
            <a:pPr>
              <a:lnSpc>
                <a:spcPct val="105000"/>
              </a:lnSpc>
            </a:pPr>
            <a:r>
              <a:rPr lang="en-US" sz="2400" dirty="0"/>
              <a:t>Portland needs more affordable housing.</a:t>
            </a:r>
          </a:p>
          <a:p>
            <a:pPr>
              <a:lnSpc>
                <a:spcPct val="105000"/>
              </a:lnSpc>
            </a:pPr>
            <a:r>
              <a:rPr lang="en-US" sz="2400" dirty="0"/>
              <a:t>It will be an excellent addition at the intersection of Interstate and Alberta.</a:t>
            </a:r>
          </a:p>
          <a:p>
            <a:pPr marL="0" indent="0">
              <a:lnSpc>
                <a:spcPct val="105000"/>
              </a:lnSpc>
              <a:spcBef>
                <a:spcPts val="3000"/>
              </a:spcBef>
              <a:buNone/>
            </a:pPr>
            <a:r>
              <a:rPr lang="en-US" sz="2400" dirty="0"/>
              <a:t>But…</a:t>
            </a:r>
          </a:p>
          <a:p>
            <a:pPr>
              <a:lnSpc>
                <a:spcPct val="105000"/>
              </a:lnSpc>
            </a:pPr>
            <a:r>
              <a:rPr lang="en-US" sz="2400" dirty="0"/>
              <a:t>This hearing is not about affordable housing.</a:t>
            </a:r>
          </a:p>
          <a:p>
            <a:pPr>
              <a:lnSpc>
                <a:spcPct val="105000"/>
              </a:lnSpc>
            </a:pPr>
            <a:r>
              <a:rPr lang="en-US" sz="2400" dirty="0"/>
              <a:t>This hearing is about whether Portland will enforce its new Centers Main Street Overlay Zone requirements to create vibrant, active town centers.</a:t>
            </a:r>
          </a:p>
          <a:p>
            <a:pPr>
              <a:lnSpc>
                <a:spcPct val="105000"/>
              </a:lnSpc>
            </a:pPr>
            <a:r>
              <a:rPr lang="en-US" sz="2400" dirty="0"/>
              <a:t>Will residents of this building and of the neighborhood enjoy the full active use promised by the code?</a:t>
            </a:r>
          </a:p>
          <a:p>
            <a:pPr>
              <a:lnSpc>
                <a:spcPct val="105000"/>
              </a:lnSpc>
            </a:pPr>
            <a:r>
              <a:rPr lang="en-US" sz="2400" dirty="0"/>
              <a:t>Your role today is to render a legal decision.</a:t>
            </a:r>
          </a:p>
        </p:txBody>
      </p:sp>
    </p:spTree>
    <p:extLst>
      <p:ext uri="{BB962C8B-B14F-4D97-AF65-F5344CB8AC3E}">
        <p14:creationId xmlns:p14="http://schemas.microsoft.com/office/powerpoint/2010/main" val="390322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6"/>
            <a:ext cx="10515600" cy="1003791"/>
          </a:xfrm>
        </p:spPr>
        <p:txBody>
          <a:bodyPr>
            <a:normAutofit/>
          </a:bodyPr>
          <a:lstStyle/>
          <a:p>
            <a:r>
              <a:rPr lang="en-US" b="1" dirty="0"/>
              <a:t>North Interstate Plan District</a:t>
            </a:r>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1635617"/>
            <a:ext cx="10515600" cy="4293545"/>
          </a:xfrm>
        </p:spPr>
        <p:txBody>
          <a:bodyPr>
            <a:normAutofit/>
          </a:bodyPr>
          <a:lstStyle/>
          <a:p>
            <a:pPr marL="0" indent="0">
              <a:lnSpc>
                <a:spcPct val="105000"/>
              </a:lnSpc>
              <a:buNone/>
            </a:pPr>
            <a:r>
              <a:rPr lang="en-US" sz="2400" b="1" dirty="0"/>
              <a:t>Adjustment Criterion B: The proposal will be consistent with the classifications of the adjacent streets and the desired character of the area.</a:t>
            </a:r>
            <a:endParaRPr lang="en-US" sz="2400" dirty="0"/>
          </a:p>
          <a:p>
            <a:pPr marL="0" indent="0">
              <a:lnSpc>
                <a:spcPct val="105000"/>
              </a:lnSpc>
              <a:buNone/>
            </a:pPr>
            <a:endParaRPr lang="en-US" sz="2400" dirty="0"/>
          </a:p>
          <a:p>
            <a:pPr marL="0" indent="0">
              <a:lnSpc>
                <a:spcPct val="105000"/>
              </a:lnSpc>
              <a:buNone/>
            </a:pPr>
            <a:r>
              <a:rPr lang="en-US" sz="2400" dirty="0"/>
              <a:t>Adopted North Interstate Corridor Plan (2008) urban design concepts:</a:t>
            </a:r>
          </a:p>
          <a:p>
            <a:pPr marL="0" indent="0">
              <a:lnSpc>
                <a:spcPct val="105000"/>
              </a:lnSpc>
              <a:buNone/>
            </a:pPr>
            <a:r>
              <a:rPr lang="en-US" sz="2400" dirty="0"/>
              <a:t>The plan envisions buildings in the corridor that will “feature active ground floor uses such as retail shops and stores, capitalizing on the visibility offered by the light rail; others may incorporate offices building lobbies or institutional uses.”</a:t>
            </a:r>
          </a:p>
        </p:txBody>
      </p:sp>
    </p:spTree>
    <p:extLst>
      <p:ext uri="{BB962C8B-B14F-4D97-AF65-F5344CB8AC3E}">
        <p14:creationId xmlns:p14="http://schemas.microsoft.com/office/powerpoint/2010/main" val="9391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1498779" y="2339125"/>
            <a:ext cx="9194442" cy="2179749"/>
          </a:xfrm>
        </p:spPr>
        <p:txBody>
          <a:bodyPr>
            <a:normAutofit fontScale="92500" lnSpcReduction="20000"/>
          </a:bodyPr>
          <a:lstStyle/>
          <a:p>
            <a:pPr marL="0" indent="0" algn="ctr">
              <a:lnSpc>
                <a:spcPct val="105000"/>
              </a:lnSpc>
              <a:buNone/>
            </a:pPr>
            <a:r>
              <a:rPr lang="en-US" sz="4000" dirty="0"/>
              <a:t>Criterion B was not met.</a:t>
            </a:r>
          </a:p>
          <a:p>
            <a:pPr marL="0" indent="0" algn="ctr">
              <a:lnSpc>
                <a:spcPct val="105000"/>
              </a:lnSpc>
              <a:buNone/>
            </a:pPr>
            <a:r>
              <a:rPr lang="en-US" sz="4000" dirty="0"/>
              <a:t>The proposed adjustment is not consistent with the classifications of adjacent streets and the desired character of the area.</a:t>
            </a:r>
          </a:p>
        </p:txBody>
      </p:sp>
    </p:spTree>
    <p:extLst>
      <p:ext uri="{BB962C8B-B14F-4D97-AF65-F5344CB8AC3E}">
        <p14:creationId xmlns:p14="http://schemas.microsoft.com/office/powerpoint/2010/main" val="2327085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6"/>
            <a:ext cx="10515600" cy="1003791"/>
          </a:xfrm>
        </p:spPr>
        <p:txBody>
          <a:bodyPr>
            <a:normAutofit/>
          </a:bodyPr>
          <a:lstStyle/>
          <a:p>
            <a:r>
              <a:rPr lang="en-US" b="1" dirty="0"/>
              <a:t>Mitigation</a:t>
            </a:r>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1635617"/>
            <a:ext cx="10515600" cy="4443211"/>
          </a:xfrm>
        </p:spPr>
        <p:txBody>
          <a:bodyPr>
            <a:normAutofit/>
          </a:bodyPr>
          <a:lstStyle/>
          <a:p>
            <a:pPr marL="0" indent="0">
              <a:lnSpc>
                <a:spcPct val="105000"/>
              </a:lnSpc>
              <a:buNone/>
            </a:pPr>
            <a:r>
              <a:rPr lang="en-US" sz="2400" b="1" dirty="0"/>
              <a:t>Adjustment Criterion E: Any impacts resulting from the adjustment are mitigated to the extent practical.</a:t>
            </a:r>
          </a:p>
          <a:p>
            <a:pPr marL="0" indent="0">
              <a:lnSpc>
                <a:spcPct val="105000"/>
              </a:lnSpc>
              <a:buNone/>
            </a:pPr>
            <a:endParaRPr lang="en-US" sz="2400" dirty="0"/>
          </a:p>
          <a:p>
            <a:pPr marL="0" indent="0">
              <a:lnSpc>
                <a:spcPct val="105000"/>
              </a:lnSpc>
              <a:buNone/>
            </a:pPr>
            <a:r>
              <a:rPr lang="en-US" sz="2400" dirty="0"/>
              <a:t>Staff suggests that converting the bike storage to commercial mitigates the adjustment:</a:t>
            </a:r>
          </a:p>
          <a:p>
            <a:pPr marL="0" indent="0">
              <a:lnSpc>
                <a:spcPct val="105000"/>
              </a:lnSpc>
              <a:buNone/>
            </a:pPr>
            <a:r>
              <a:rPr lang="en-US" sz="2400" dirty="0"/>
              <a:t>“The result will be that both corners of the building facing N Interstate Ave will be anchored by the Ground Floor Active Uses desired by the ‘m’ overlay zone and will help, at a bare minimum, to meet the purpose of the standard.”</a:t>
            </a:r>
          </a:p>
        </p:txBody>
      </p:sp>
    </p:spTree>
    <p:extLst>
      <p:ext uri="{BB962C8B-B14F-4D97-AF65-F5344CB8AC3E}">
        <p14:creationId xmlns:p14="http://schemas.microsoft.com/office/powerpoint/2010/main" val="186695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1498779" y="2339125"/>
            <a:ext cx="9194442" cy="2179749"/>
          </a:xfrm>
        </p:spPr>
        <p:txBody>
          <a:bodyPr>
            <a:normAutofit/>
          </a:bodyPr>
          <a:lstStyle/>
          <a:p>
            <a:pPr marL="0" indent="0" algn="ctr">
              <a:lnSpc>
                <a:spcPct val="105000"/>
              </a:lnSpc>
              <a:buNone/>
            </a:pPr>
            <a:r>
              <a:rPr lang="en-US" sz="4000" dirty="0"/>
              <a:t>Criterion E was not met.</a:t>
            </a:r>
          </a:p>
          <a:p>
            <a:pPr marL="0" indent="0" algn="ctr">
              <a:lnSpc>
                <a:spcPct val="105000"/>
              </a:lnSpc>
              <a:buNone/>
            </a:pPr>
            <a:r>
              <a:rPr lang="en-US" sz="4000" dirty="0"/>
              <a:t>The impacts resulting from the adjustment are not mitigated to the extent practical.</a:t>
            </a:r>
          </a:p>
        </p:txBody>
      </p:sp>
    </p:spTree>
    <p:extLst>
      <p:ext uri="{BB962C8B-B14F-4D97-AF65-F5344CB8AC3E}">
        <p14:creationId xmlns:p14="http://schemas.microsoft.com/office/powerpoint/2010/main" val="2631241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4976031" y="963877"/>
            <a:ext cx="6377769" cy="4930246"/>
          </a:xfrm>
        </p:spPr>
        <p:txBody>
          <a:bodyPr anchor="ctr">
            <a:normAutofit/>
          </a:bodyPr>
          <a:lstStyle/>
          <a:p>
            <a:pPr marL="0" indent="0">
              <a:buNone/>
            </a:pPr>
            <a:r>
              <a:rPr lang="en-US" sz="8000" dirty="0"/>
              <a:t>Questions</a:t>
            </a:r>
          </a:p>
        </p:txBody>
      </p:sp>
    </p:spTree>
    <p:extLst>
      <p:ext uri="{BB962C8B-B14F-4D97-AF65-F5344CB8AC3E}">
        <p14:creationId xmlns:p14="http://schemas.microsoft.com/office/powerpoint/2010/main" val="4233864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4976031" y="963877"/>
            <a:ext cx="6377769" cy="4930246"/>
          </a:xfrm>
        </p:spPr>
        <p:txBody>
          <a:bodyPr anchor="ctr">
            <a:normAutofit/>
          </a:bodyPr>
          <a:lstStyle/>
          <a:p>
            <a:pPr marL="0" indent="0">
              <a:buNone/>
            </a:pPr>
            <a:r>
              <a:rPr lang="en-US" sz="8000" dirty="0"/>
              <a:t>Response:</a:t>
            </a:r>
          </a:p>
          <a:p>
            <a:pPr marL="0" indent="0">
              <a:buNone/>
            </a:pPr>
            <a:r>
              <a:rPr lang="en-US" dirty="0"/>
              <a:t>The active use requirement can be met</a:t>
            </a:r>
          </a:p>
        </p:txBody>
      </p:sp>
    </p:spTree>
    <p:extLst>
      <p:ext uri="{BB962C8B-B14F-4D97-AF65-F5344CB8AC3E}">
        <p14:creationId xmlns:p14="http://schemas.microsoft.com/office/powerpoint/2010/main" val="339434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5"/>
            <a:ext cx="10515600" cy="816777"/>
          </a:xfrm>
        </p:spPr>
        <p:txBody>
          <a:bodyPr>
            <a:normAutofit/>
          </a:bodyPr>
          <a:lstStyle/>
          <a:p>
            <a:r>
              <a:rPr lang="en-US" dirty="0"/>
              <a:t>Active uses in the m-overlay</a:t>
            </a:r>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1448603"/>
            <a:ext cx="10515600" cy="4250448"/>
          </a:xfrm>
        </p:spPr>
        <p:txBody>
          <a:bodyPr>
            <a:normAutofit/>
          </a:bodyPr>
          <a:lstStyle/>
          <a:p>
            <a:pPr marL="0" indent="0">
              <a:lnSpc>
                <a:spcPct val="105000"/>
              </a:lnSpc>
              <a:buNone/>
            </a:pPr>
            <a:r>
              <a:rPr lang="en-US" sz="1800" b="1" dirty="0"/>
              <a:t>33.415.200 Required Ground Floor Active Use</a:t>
            </a:r>
          </a:p>
          <a:p>
            <a:pPr marL="0" indent="0">
              <a:lnSpc>
                <a:spcPct val="105000"/>
              </a:lnSpc>
              <a:buNone/>
            </a:pPr>
            <a:r>
              <a:rPr lang="en-US" sz="1800" dirty="0"/>
              <a:t>Within 100 feet of a transit street, at least 25 percent of the ground level floor area must be in one of the following active uses. Only uses allowed in the base zone may be chosen: </a:t>
            </a:r>
          </a:p>
          <a:p>
            <a:pPr marL="0" indent="0">
              <a:lnSpc>
                <a:spcPct val="105000"/>
              </a:lnSpc>
              <a:buNone/>
            </a:pPr>
            <a:endParaRPr lang="en-US" sz="2400" dirty="0"/>
          </a:p>
        </p:txBody>
      </p:sp>
      <p:sp>
        <p:nvSpPr>
          <p:cNvPr id="6" name="Rectangle 5">
            <a:extLst>
              <a:ext uri="{FF2B5EF4-FFF2-40B4-BE49-F238E27FC236}">
                <a16:creationId xmlns:a16="http://schemas.microsoft.com/office/drawing/2014/main" id="{AD0A71B3-3B99-483A-9FDE-5DF4FA40B219}"/>
              </a:ext>
            </a:extLst>
          </p:cNvPr>
          <p:cNvSpPr/>
          <p:nvPr/>
        </p:nvSpPr>
        <p:spPr>
          <a:xfrm>
            <a:off x="1568050" y="4552714"/>
            <a:ext cx="946550" cy="26547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582BB0E-55AB-4DEA-842C-8DCB7FDC4B61}"/>
              </a:ext>
            </a:extLst>
          </p:cNvPr>
          <p:cNvSpPr/>
          <p:nvPr/>
        </p:nvSpPr>
        <p:spPr>
          <a:xfrm>
            <a:off x="1568050" y="4164386"/>
            <a:ext cx="1966458" cy="38832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692B95B4-1B26-4753-87A8-106668CF5646}"/>
              </a:ext>
            </a:extLst>
          </p:cNvPr>
          <p:cNvSpPr/>
          <p:nvPr/>
        </p:nvSpPr>
        <p:spPr>
          <a:xfrm>
            <a:off x="6393519" y="4164386"/>
            <a:ext cx="1572312" cy="3883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1FC14EE1-34CC-4586-9A99-0CD5F97C0B4A}"/>
              </a:ext>
            </a:extLst>
          </p:cNvPr>
          <p:cNvSpPr txBox="1"/>
          <p:nvPr/>
        </p:nvSpPr>
        <p:spPr>
          <a:xfrm>
            <a:off x="1060175" y="2822714"/>
            <a:ext cx="9581322" cy="3106447"/>
          </a:xfrm>
          <a:prstGeom prst="rect">
            <a:avLst/>
          </a:prstGeom>
          <a:noFill/>
        </p:spPr>
        <p:txBody>
          <a:bodyPr wrap="square" numCol="2" spcCol="182880" rtlCol="0" anchor="ctr" anchorCtr="0">
            <a:normAutofit fontScale="92500" lnSpcReduction="10000"/>
          </a:bodyPr>
          <a:lstStyle/>
          <a:p>
            <a:pPr marL="457200" indent="-457200">
              <a:lnSpc>
                <a:spcPct val="105000"/>
              </a:lnSpc>
              <a:spcAft>
                <a:spcPts val="600"/>
              </a:spcAft>
              <a:buAutoNum type="alphaUcPeriod"/>
            </a:pPr>
            <a:r>
              <a:rPr lang="en-US" sz="1900" dirty="0"/>
              <a:t>Retail Sales and Service; </a:t>
            </a:r>
          </a:p>
          <a:p>
            <a:pPr marL="457200" indent="-457200">
              <a:lnSpc>
                <a:spcPct val="105000"/>
              </a:lnSpc>
              <a:spcAft>
                <a:spcPts val="600"/>
              </a:spcAft>
              <a:buAutoNum type="alphaUcPeriod"/>
            </a:pPr>
            <a:r>
              <a:rPr lang="en-US" sz="1900" dirty="0"/>
              <a:t>Office; </a:t>
            </a:r>
          </a:p>
          <a:p>
            <a:pPr marL="457200" indent="-457200">
              <a:lnSpc>
                <a:spcPct val="105000"/>
              </a:lnSpc>
              <a:spcAft>
                <a:spcPts val="600"/>
              </a:spcAft>
              <a:buAutoNum type="alphaUcPeriod"/>
            </a:pPr>
            <a:r>
              <a:rPr lang="en-US" sz="1900" dirty="0"/>
              <a:t>Industrial Service; </a:t>
            </a:r>
          </a:p>
          <a:p>
            <a:pPr marL="457200" indent="-457200">
              <a:lnSpc>
                <a:spcPct val="105000"/>
              </a:lnSpc>
              <a:spcAft>
                <a:spcPts val="600"/>
              </a:spcAft>
              <a:buAutoNum type="alphaUcPeriod"/>
            </a:pPr>
            <a:r>
              <a:rPr lang="en-US" sz="1900" dirty="0"/>
              <a:t>Manufacturing and Production; </a:t>
            </a:r>
          </a:p>
          <a:p>
            <a:pPr marL="457200" indent="-457200">
              <a:lnSpc>
                <a:spcPct val="105000"/>
              </a:lnSpc>
              <a:spcAft>
                <a:spcPts val="600"/>
              </a:spcAft>
              <a:buAutoNum type="alphaUcPeriod"/>
            </a:pPr>
            <a:r>
              <a:rPr lang="en-US" sz="1900" dirty="0"/>
              <a:t>Community Service; </a:t>
            </a:r>
          </a:p>
          <a:p>
            <a:pPr marL="457200" indent="-457200">
              <a:lnSpc>
                <a:spcPct val="105000"/>
              </a:lnSpc>
              <a:spcAft>
                <a:spcPts val="600"/>
              </a:spcAft>
              <a:buAutoNum type="alphaUcPeriod"/>
            </a:pPr>
            <a:r>
              <a:rPr lang="en-US" sz="1900" dirty="0"/>
              <a:t>Daycare; </a:t>
            </a:r>
          </a:p>
          <a:p>
            <a:pPr marL="457200" indent="-457200">
              <a:lnSpc>
                <a:spcPct val="105000"/>
              </a:lnSpc>
              <a:spcAft>
                <a:spcPts val="600"/>
              </a:spcAft>
              <a:buAutoNum type="alphaUcPeriod"/>
            </a:pPr>
            <a:r>
              <a:rPr lang="en-US" sz="1900" dirty="0"/>
              <a:t>Religious Institutions; </a:t>
            </a:r>
          </a:p>
          <a:p>
            <a:pPr marL="457200" indent="-457200">
              <a:lnSpc>
                <a:spcPct val="105000"/>
              </a:lnSpc>
              <a:spcAft>
                <a:spcPts val="600"/>
              </a:spcAft>
              <a:buAutoNum type="alphaUcPeriod"/>
            </a:pPr>
            <a:r>
              <a:rPr lang="en-US" sz="1900" dirty="0"/>
              <a:t>Schools; </a:t>
            </a:r>
          </a:p>
          <a:p>
            <a:pPr marL="457200" indent="-457200">
              <a:lnSpc>
                <a:spcPct val="105000"/>
              </a:lnSpc>
              <a:spcAft>
                <a:spcPts val="600"/>
              </a:spcAft>
              <a:buAutoNum type="alphaUcPeriod"/>
            </a:pPr>
            <a:endParaRPr lang="en-US" sz="1900" dirty="0"/>
          </a:p>
          <a:p>
            <a:pPr marL="457200" indent="-457200">
              <a:lnSpc>
                <a:spcPct val="105000"/>
              </a:lnSpc>
              <a:spcAft>
                <a:spcPts val="600"/>
              </a:spcAft>
              <a:buAutoNum type="alphaUcPeriod"/>
            </a:pPr>
            <a:r>
              <a:rPr lang="en-US" sz="1900" dirty="0"/>
              <a:t>Colleges. If a College use is provided to meet this regulation, the floor area must be in one or more of the following functions: lobby; library; food service; theatre; meeting area; or </a:t>
            </a:r>
          </a:p>
          <a:p>
            <a:pPr marL="457200" indent="-457200">
              <a:lnSpc>
                <a:spcPct val="105000"/>
              </a:lnSpc>
              <a:spcAft>
                <a:spcPts val="600"/>
              </a:spcAft>
              <a:buAutoNum type="alphaUcPeriod"/>
            </a:pPr>
            <a:r>
              <a:rPr lang="en-US" sz="1900" dirty="0"/>
              <a:t>Medical Centers. If a Medical Center use is provided to meet this regulation, the floor area must be in one or more of the following functions: lobby; waiting room; food service; outpatient clinic</a:t>
            </a:r>
          </a:p>
          <a:p>
            <a:endParaRPr lang="en-US" dirty="0"/>
          </a:p>
        </p:txBody>
      </p:sp>
    </p:spTree>
    <p:extLst>
      <p:ext uri="{BB962C8B-B14F-4D97-AF65-F5344CB8AC3E}">
        <p14:creationId xmlns:p14="http://schemas.microsoft.com/office/powerpoint/2010/main" val="2071108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AE050D5A-58CC-4ABD-AEE3-ECE3DD58C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246" y="0"/>
            <a:ext cx="10585507" cy="6858000"/>
          </a:xfrm>
          <a:prstGeom prst="rect">
            <a:avLst/>
          </a:prstGeom>
        </p:spPr>
      </p:pic>
      <p:sp>
        <p:nvSpPr>
          <p:cNvPr id="5" name="Rectangle 4">
            <a:extLst>
              <a:ext uri="{FF2B5EF4-FFF2-40B4-BE49-F238E27FC236}">
                <a16:creationId xmlns:a16="http://schemas.microsoft.com/office/drawing/2014/main" id="{38B75985-27B5-474B-A5F3-9C6B4632CBAA}"/>
              </a:ext>
            </a:extLst>
          </p:cNvPr>
          <p:cNvSpPr/>
          <p:nvPr/>
        </p:nvSpPr>
        <p:spPr>
          <a:xfrm>
            <a:off x="10774178" y="732391"/>
            <a:ext cx="411348" cy="137559"/>
          </a:xfrm>
          <a:prstGeom prst="rect">
            <a:avLst/>
          </a:prstGeom>
          <a:solidFill>
            <a:schemeClr val="accent4">
              <a:lumMod val="60000"/>
              <a:lumOff val="40000"/>
              <a:alpha val="2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B0A8E392-8FF7-4718-BFCE-D4669A5B49B7}"/>
              </a:ext>
            </a:extLst>
          </p:cNvPr>
          <p:cNvSpPr/>
          <p:nvPr/>
        </p:nvSpPr>
        <p:spPr>
          <a:xfrm>
            <a:off x="8294503" y="869950"/>
            <a:ext cx="1741672" cy="137559"/>
          </a:xfrm>
          <a:prstGeom prst="rect">
            <a:avLst/>
          </a:prstGeom>
          <a:solidFill>
            <a:schemeClr val="accent4">
              <a:lumMod val="60000"/>
              <a:lumOff val="40000"/>
              <a:alpha val="2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339C2CB3-0D76-4B76-A349-AFF2C6535715}"/>
              </a:ext>
            </a:extLst>
          </p:cNvPr>
          <p:cNvSpPr/>
          <p:nvPr/>
        </p:nvSpPr>
        <p:spPr>
          <a:xfrm>
            <a:off x="8583428" y="3841750"/>
            <a:ext cx="1830572" cy="137559"/>
          </a:xfrm>
          <a:prstGeom prst="rect">
            <a:avLst/>
          </a:prstGeom>
          <a:solidFill>
            <a:schemeClr val="accent4">
              <a:lumMod val="60000"/>
              <a:lumOff val="40000"/>
              <a:alpha val="2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71137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AAF1EB-2411-4D8D-B2F2-2555DAD2EE4A}"/>
              </a:ext>
            </a:extLst>
          </p:cNvPr>
          <p:cNvSpPr>
            <a:spLocks noGrp="1"/>
          </p:cNvSpPr>
          <p:nvPr>
            <p:ph type="title"/>
          </p:nvPr>
        </p:nvSpPr>
        <p:spPr>
          <a:xfrm>
            <a:off x="526073" y="466578"/>
            <a:ext cx="11139854" cy="1844256"/>
          </a:xfrm>
        </p:spPr>
        <p:txBody>
          <a:bodyPr vert="horz" lIns="91440" tIns="45720" rIns="91440" bIns="45720" rtlCol="0" anchor="b">
            <a:normAutofit fontScale="90000"/>
          </a:bodyPr>
          <a:lstStyle/>
          <a:p>
            <a:pPr algn="ctr">
              <a:lnSpc>
                <a:spcPct val="150000"/>
              </a:lnSpc>
              <a:spcBef>
                <a:spcPts val="0"/>
              </a:spcBef>
            </a:pPr>
            <a:r>
              <a:rPr lang="en-US" sz="5400" kern="1200" dirty="0">
                <a:solidFill>
                  <a:srgbClr val="FFFFFF"/>
                </a:solidFill>
                <a:latin typeface="+mj-lt"/>
                <a:ea typeface="+mj-ea"/>
                <a:cs typeface="+mj-cs"/>
              </a:rPr>
              <a:t>Ground floor options</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(c. 700 sf more active use required)</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10" descr="A screenshot of a map&#10;&#10;Description automatically generated">
            <a:extLst>
              <a:ext uri="{FF2B5EF4-FFF2-40B4-BE49-F238E27FC236}">
                <a16:creationId xmlns:a16="http://schemas.microsoft.com/office/drawing/2014/main" id="{EFF4883D-2783-49CE-92C1-27C4B7AF2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68" y="2646420"/>
            <a:ext cx="11042018" cy="3503823"/>
          </a:xfrm>
          <a:prstGeom prst="rect">
            <a:avLst/>
          </a:prstGeom>
        </p:spPr>
      </p:pic>
      <p:sp>
        <p:nvSpPr>
          <p:cNvPr id="3" name="TextBox 2">
            <a:extLst>
              <a:ext uri="{FF2B5EF4-FFF2-40B4-BE49-F238E27FC236}">
                <a16:creationId xmlns:a16="http://schemas.microsoft.com/office/drawing/2014/main" id="{333CA26D-F4D8-4635-9AAD-652C988EAE30}"/>
              </a:ext>
            </a:extLst>
          </p:cNvPr>
          <p:cNvSpPr txBox="1"/>
          <p:nvPr/>
        </p:nvSpPr>
        <p:spPr>
          <a:xfrm>
            <a:off x="5157788" y="5143500"/>
            <a:ext cx="758477" cy="307777"/>
          </a:xfrm>
          <a:prstGeom prst="rect">
            <a:avLst/>
          </a:prstGeom>
          <a:noFill/>
        </p:spPr>
        <p:txBody>
          <a:bodyPr wrap="none" rtlCol="0">
            <a:spAutoFit/>
          </a:bodyPr>
          <a:lstStyle/>
          <a:p>
            <a:r>
              <a:rPr lang="en-US" sz="1400" dirty="0"/>
              <a:t>1,953 sf</a:t>
            </a:r>
          </a:p>
        </p:txBody>
      </p:sp>
    </p:spTree>
    <p:extLst>
      <p:ext uri="{BB962C8B-B14F-4D97-AF65-F5344CB8AC3E}">
        <p14:creationId xmlns:p14="http://schemas.microsoft.com/office/powerpoint/2010/main" val="3686827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AAF1EB-2411-4D8D-B2F2-2555DAD2EE4A}"/>
              </a:ext>
            </a:extLst>
          </p:cNvPr>
          <p:cNvSpPr>
            <a:spLocks noGrp="1"/>
          </p:cNvSpPr>
          <p:nvPr>
            <p:ph type="title"/>
          </p:nvPr>
        </p:nvSpPr>
        <p:spPr>
          <a:xfrm>
            <a:off x="526073" y="466578"/>
            <a:ext cx="11139854" cy="1844256"/>
          </a:xfrm>
        </p:spPr>
        <p:txBody>
          <a:bodyPr vert="horz" lIns="91440" tIns="45720" rIns="91440" bIns="45720" rtlCol="0" anchor="b">
            <a:normAutofit/>
          </a:bodyPr>
          <a:lstStyle/>
          <a:p>
            <a:pPr algn="ctr">
              <a:lnSpc>
                <a:spcPct val="100000"/>
              </a:lnSpc>
              <a:spcBef>
                <a:spcPts val="0"/>
              </a:spcBef>
            </a:pPr>
            <a:r>
              <a:rPr lang="en-US" sz="5400" kern="1200" dirty="0">
                <a:solidFill>
                  <a:srgbClr val="FFFFFF"/>
                </a:solidFill>
                <a:latin typeface="+mj-lt"/>
                <a:ea typeface="+mj-ea"/>
                <a:cs typeface="+mj-cs"/>
              </a:rPr>
              <a:t>Relocate bike locker</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2,124 sf = </a:t>
            </a:r>
            <a:r>
              <a:rPr lang="en-US" sz="5400" dirty="0">
                <a:solidFill>
                  <a:srgbClr val="FFFFFF"/>
                </a:solidFill>
              </a:rPr>
              <a:t>19.9</a:t>
            </a:r>
            <a:r>
              <a:rPr lang="en-US" sz="5400" kern="1200" dirty="0">
                <a:solidFill>
                  <a:srgbClr val="FFFFFF"/>
                </a:solidFill>
                <a:latin typeface="+mj-lt"/>
                <a:ea typeface="+mj-ea"/>
                <a:cs typeface="+mj-cs"/>
              </a:rPr>
              <a:t>%</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map&#10;&#10;Description automatically generated">
            <a:extLst>
              <a:ext uri="{FF2B5EF4-FFF2-40B4-BE49-F238E27FC236}">
                <a16:creationId xmlns:a16="http://schemas.microsoft.com/office/drawing/2014/main" id="{18D5BB49-0D0E-4549-B364-027CEDDC8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68" y="2672410"/>
            <a:ext cx="11438793" cy="3629727"/>
          </a:xfrm>
          <a:prstGeom prst="rect">
            <a:avLst/>
          </a:prstGeom>
        </p:spPr>
      </p:pic>
      <p:sp>
        <p:nvSpPr>
          <p:cNvPr id="3" name="TextBox 2">
            <a:extLst>
              <a:ext uri="{FF2B5EF4-FFF2-40B4-BE49-F238E27FC236}">
                <a16:creationId xmlns:a16="http://schemas.microsoft.com/office/drawing/2014/main" id="{333CA26D-F4D8-4635-9AAD-652C988EAE30}"/>
              </a:ext>
            </a:extLst>
          </p:cNvPr>
          <p:cNvSpPr txBox="1"/>
          <p:nvPr/>
        </p:nvSpPr>
        <p:spPr>
          <a:xfrm>
            <a:off x="5157788" y="5143500"/>
            <a:ext cx="918778" cy="307777"/>
          </a:xfrm>
          <a:prstGeom prst="rect">
            <a:avLst/>
          </a:prstGeom>
          <a:noFill/>
        </p:spPr>
        <p:txBody>
          <a:bodyPr wrap="none" rtlCol="0">
            <a:spAutoFit/>
          </a:bodyPr>
          <a:lstStyle/>
          <a:p>
            <a:r>
              <a:rPr lang="en-US" sz="1400" dirty="0"/>
              <a:t>c. 1,600 sf</a:t>
            </a:r>
          </a:p>
        </p:txBody>
      </p:sp>
      <p:sp>
        <p:nvSpPr>
          <p:cNvPr id="9" name="TextBox 8">
            <a:extLst>
              <a:ext uri="{FF2B5EF4-FFF2-40B4-BE49-F238E27FC236}">
                <a16:creationId xmlns:a16="http://schemas.microsoft.com/office/drawing/2014/main" id="{F407FB96-4155-4B6D-9B42-EC78860F3069}"/>
              </a:ext>
            </a:extLst>
          </p:cNvPr>
          <p:cNvSpPr txBox="1"/>
          <p:nvPr/>
        </p:nvSpPr>
        <p:spPr>
          <a:xfrm>
            <a:off x="929640" y="5219700"/>
            <a:ext cx="701040" cy="307777"/>
          </a:xfrm>
          <a:prstGeom prst="rect">
            <a:avLst/>
          </a:prstGeom>
          <a:noFill/>
        </p:spPr>
        <p:txBody>
          <a:bodyPr wrap="square" rtlCol="0">
            <a:spAutoFit/>
          </a:bodyPr>
          <a:lstStyle/>
          <a:p>
            <a:r>
              <a:rPr lang="en-US" sz="1400" dirty="0"/>
              <a:t>524 sf</a:t>
            </a:r>
          </a:p>
        </p:txBody>
      </p:sp>
      <p:sp>
        <p:nvSpPr>
          <p:cNvPr id="13" name="TextBox 12">
            <a:extLst>
              <a:ext uri="{FF2B5EF4-FFF2-40B4-BE49-F238E27FC236}">
                <a16:creationId xmlns:a16="http://schemas.microsoft.com/office/drawing/2014/main" id="{1C07BEE7-DD94-44A7-8AF0-18E00DF2DA81}"/>
              </a:ext>
            </a:extLst>
          </p:cNvPr>
          <p:cNvSpPr txBox="1"/>
          <p:nvPr/>
        </p:nvSpPr>
        <p:spPr>
          <a:xfrm>
            <a:off x="5073968" y="4469074"/>
            <a:ext cx="618172" cy="307777"/>
          </a:xfrm>
          <a:prstGeom prst="rect">
            <a:avLst/>
          </a:prstGeom>
          <a:noFill/>
        </p:spPr>
        <p:txBody>
          <a:bodyPr wrap="square" rtlCol="0">
            <a:spAutoFit/>
          </a:bodyPr>
          <a:lstStyle/>
          <a:p>
            <a:r>
              <a:rPr lang="en-US" sz="1400" dirty="0"/>
              <a:t>Bikes</a:t>
            </a:r>
          </a:p>
        </p:txBody>
      </p:sp>
    </p:spTree>
    <p:extLst>
      <p:ext uri="{BB962C8B-B14F-4D97-AF65-F5344CB8AC3E}">
        <p14:creationId xmlns:p14="http://schemas.microsoft.com/office/powerpoint/2010/main" val="1153035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F89F7FE-E2AB-4847-A4B9-DA828A7BD22F}"/>
              </a:ext>
            </a:extLst>
          </p:cNvPr>
          <p:cNvSpPr>
            <a:spLocks noGrp="1"/>
          </p:cNvSpPr>
          <p:nvPr>
            <p:ph type="title"/>
          </p:nvPr>
        </p:nvSpPr>
        <p:spPr>
          <a:xfrm>
            <a:off x="655721" y="1084521"/>
            <a:ext cx="3657600" cy="390214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Centers Main Street Overlay Zone</a:t>
            </a:r>
            <a:br>
              <a:rPr lang="en-US" sz="4800" kern="1200" dirty="0">
                <a:solidFill>
                  <a:srgbClr val="FFFFFF"/>
                </a:solidFill>
                <a:latin typeface="+mj-lt"/>
                <a:ea typeface="+mj-ea"/>
                <a:cs typeface="+mj-cs"/>
              </a:rPr>
            </a:b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(m-overlay)</a:t>
            </a:r>
          </a:p>
        </p:txBody>
      </p:sp>
      <p:cxnSp>
        <p:nvCxnSpPr>
          <p:cNvPr id="38" name="Straight Connector 3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1" name="Content Placeholder 30" descr="A picture containing text, map&#10;&#10;Description automatically generated">
            <a:extLst>
              <a:ext uri="{FF2B5EF4-FFF2-40B4-BE49-F238E27FC236}">
                <a16:creationId xmlns:a16="http://schemas.microsoft.com/office/drawing/2014/main" id="{9F86FD52-C073-4332-8644-C951EED541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06544" y="871170"/>
            <a:ext cx="6913054" cy="5115660"/>
          </a:xfrm>
          <a:prstGeom prst="rect">
            <a:avLst/>
          </a:prstGeom>
        </p:spPr>
      </p:pic>
    </p:spTree>
    <p:extLst>
      <p:ext uri="{BB962C8B-B14F-4D97-AF65-F5344CB8AC3E}">
        <p14:creationId xmlns:p14="http://schemas.microsoft.com/office/powerpoint/2010/main" val="944088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AAF1EB-2411-4D8D-B2F2-2555DAD2EE4A}"/>
              </a:ext>
            </a:extLst>
          </p:cNvPr>
          <p:cNvSpPr>
            <a:spLocks noGrp="1"/>
          </p:cNvSpPr>
          <p:nvPr>
            <p:ph type="title"/>
          </p:nvPr>
        </p:nvSpPr>
        <p:spPr>
          <a:xfrm>
            <a:off x="526073" y="466578"/>
            <a:ext cx="11139854" cy="1844256"/>
          </a:xfrm>
        </p:spPr>
        <p:txBody>
          <a:bodyPr vert="horz" lIns="91440" tIns="45720" rIns="91440" bIns="45720" rtlCol="0" anchor="b">
            <a:normAutofit/>
          </a:bodyPr>
          <a:lstStyle/>
          <a:p>
            <a:pPr algn="ctr">
              <a:lnSpc>
                <a:spcPct val="100000"/>
              </a:lnSpc>
              <a:spcBef>
                <a:spcPts val="0"/>
              </a:spcBef>
            </a:pPr>
            <a:r>
              <a:rPr lang="en-US" sz="5400" kern="1200" dirty="0">
                <a:solidFill>
                  <a:srgbClr val="FFFFFF"/>
                </a:solidFill>
                <a:latin typeface="+mj-lt"/>
                <a:ea typeface="+mj-ea"/>
                <a:cs typeface="+mj-cs"/>
              </a:rPr>
              <a:t>Convert 2A unit to active use</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2,969 sf = 27.8%</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map&#10;&#10;Description automatically generated">
            <a:extLst>
              <a:ext uri="{FF2B5EF4-FFF2-40B4-BE49-F238E27FC236}">
                <a16:creationId xmlns:a16="http://schemas.microsoft.com/office/drawing/2014/main" id="{2BBEF6C2-2516-4E0D-B6B3-604D81E56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60" y="2667977"/>
            <a:ext cx="11452567" cy="3634098"/>
          </a:xfrm>
          <a:prstGeom prst="rect">
            <a:avLst/>
          </a:prstGeom>
        </p:spPr>
      </p:pic>
      <p:sp>
        <p:nvSpPr>
          <p:cNvPr id="3" name="TextBox 2">
            <a:extLst>
              <a:ext uri="{FF2B5EF4-FFF2-40B4-BE49-F238E27FC236}">
                <a16:creationId xmlns:a16="http://schemas.microsoft.com/office/drawing/2014/main" id="{333CA26D-F4D8-4635-9AAD-652C988EAE30}"/>
              </a:ext>
            </a:extLst>
          </p:cNvPr>
          <p:cNvSpPr txBox="1"/>
          <p:nvPr/>
        </p:nvSpPr>
        <p:spPr>
          <a:xfrm>
            <a:off x="5157788" y="5143500"/>
            <a:ext cx="918778" cy="307777"/>
          </a:xfrm>
          <a:prstGeom prst="rect">
            <a:avLst/>
          </a:prstGeom>
          <a:noFill/>
        </p:spPr>
        <p:txBody>
          <a:bodyPr wrap="none" rtlCol="0">
            <a:spAutoFit/>
          </a:bodyPr>
          <a:lstStyle/>
          <a:p>
            <a:r>
              <a:rPr lang="en-US" sz="1400" dirty="0"/>
              <a:t>c. 1,600 sf</a:t>
            </a:r>
          </a:p>
        </p:txBody>
      </p:sp>
      <p:sp>
        <p:nvSpPr>
          <p:cNvPr id="9" name="TextBox 8">
            <a:extLst>
              <a:ext uri="{FF2B5EF4-FFF2-40B4-BE49-F238E27FC236}">
                <a16:creationId xmlns:a16="http://schemas.microsoft.com/office/drawing/2014/main" id="{F407FB96-4155-4B6D-9B42-EC78860F3069}"/>
              </a:ext>
            </a:extLst>
          </p:cNvPr>
          <p:cNvSpPr txBox="1"/>
          <p:nvPr/>
        </p:nvSpPr>
        <p:spPr>
          <a:xfrm>
            <a:off x="929640" y="5219700"/>
            <a:ext cx="701040" cy="307777"/>
          </a:xfrm>
          <a:prstGeom prst="rect">
            <a:avLst/>
          </a:prstGeom>
          <a:noFill/>
        </p:spPr>
        <p:txBody>
          <a:bodyPr wrap="square" rtlCol="0">
            <a:spAutoFit/>
          </a:bodyPr>
          <a:lstStyle/>
          <a:p>
            <a:r>
              <a:rPr lang="en-US" sz="1400" dirty="0"/>
              <a:t>524 sf</a:t>
            </a:r>
          </a:p>
        </p:txBody>
      </p:sp>
      <p:sp>
        <p:nvSpPr>
          <p:cNvPr id="13" name="TextBox 12">
            <a:extLst>
              <a:ext uri="{FF2B5EF4-FFF2-40B4-BE49-F238E27FC236}">
                <a16:creationId xmlns:a16="http://schemas.microsoft.com/office/drawing/2014/main" id="{1C07BEE7-DD94-44A7-8AF0-18E00DF2DA81}"/>
              </a:ext>
            </a:extLst>
          </p:cNvPr>
          <p:cNvSpPr txBox="1"/>
          <p:nvPr/>
        </p:nvSpPr>
        <p:spPr>
          <a:xfrm>
            <a:off x="5073968" y="4469074"/>
            <a:ext cx="618172" cy="307777"/>
          </a:xfrm>
          <a:prstGeom prst="rect">
            <a:avLst/>
          </a:prstGeom>
          <a:noFill/>
        </p:spPr>
        <p:txBody>
          <a:bodyPr wrap="square" rtlCol="0">
            <a:spAutoFit/>
          </a:bodyPr>
          <a:lstStyle/>
          <a:p>
            <a:r>
              <a:rPr lang="en-US" sz="1400" dirty="0"/>
              <a:t>Bikes</a:t>
            </a:r>
          </a:p>
        </p:txBody>
      </p:sp>
      <p:sp>
        <p:nvSpPr>
          <p:cNvPr id="11" name="TextBox 10">
            <a:extLst>
              <a:ext uri="{FF2B5EF4-FFF2-40B4-BE49-F238E27FC236}">
                <a16:creationId xmlns:a16="http://schemas.microsoft.com/office/drawing/2014/main" id="{2F75235B-C8ED-44A2-B872-EB400C35F36F}"/>
              </a:ext>
            </a:extLst>
          </p:cNvPr>
          <p:cNvSpPr txBox="1"/>
          <p:nvPr/>
        </p:nvSpPr>
        <p:spPr>
          <a:xfrm>
            <a:off x="1732280" y="5219699"/>
            <a:ext cx="622222" cy="307777"/>
          </a:xfrm>
          <a:prstGeom prst="rect">
            <a:avLst/>
          </a:prstGeom>
          <a:noFill/>
        </p:spPr>
        <p:txBody>
          <a:bodyPr wrap="none" rtlCol="0">
            <a:spAutoFit/>
          </a:bodyPr>
          <a:lstStyle/>
          <a:p>
            <a:r>
              <a:rPr lang="en-US" sz="1400" dirty="0"/>
              <a:t>845 sf</a:t>
            </a:r>
          </a:p>
        </p:txBody>
      </p:sp>
    </p:spTree>
    <p:extLst>
      <p:ext uri="{BB962C8B-B14F-4D97-AF65-F5344CB8AC3E}">
        <p14:creationId xmlns:p14="http://schemas.microsoft.com/office/powerpoint/2010/main" val="2413462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E53E5D3-0328-4752-AB97-2B476E4F1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40" y="0"/>
            <a:ext cx="10802119" cy="6858000"/>
          </a:xfrm>
          <a:prstGeom prst="rect">
            <a:avLst/>
          </a:prstGeom>
        </p:spPr>
      </p:pic>
    </p:spTree>
    <p:extLst>
      <p:ext uri="{BB962C8B-B14F-4D97-AF65-F5344CB8AC3E}">
        <p14:creationId xmlns:p14="http://schemas.microsoft.com/office/powerpoint/2010/main" val="4155410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E5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AAF1EB-2411-4D8D-B2F2-2555DAD2EE4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Solution: Eliminate a few parking spaces</a:t>
            </a:r>
          </a:p>
        </p:txBody>
      </p:sp>
      <p:pic>
        <p:nvPicPr>
          <p:cNvPr id="4" name="Picture 3">
            <a:extLst>
              <a:ext uri="{FF2B5EF4-FFF2-40B4-BE49-F238E27FC236}">
                <a16:creationId xmlns:a16="http://schemas.microsoft.com/office/drawing/2014/main" id="{DF0E1E45-2A92-46BC-9E8B-138D3B58D906}"/>
              </a:ext>
            </a:extLst>
          </p:cNvPr>
          <p:cNvPicPr>
            <a:picLocks noChangeAspect="1"/>
          </p:cNvPicPr>
          <p:nvPr/>
        </p:nvPicPr>
        <p:blipFill>
          <a:blip r:embed="rId3"/>
          <a:stretch>
            <a:fillRect/>
          </a:stretch>
        </p:blipFill>
        <p:spPr>
          <a:xfrm>
            <a:off x="3771083" y="587650"/>
            <a:ext cx="5077295" cy="2640194"/>
          </a:xfrm>
          <a:prstGeom prst="rect">
            <a:avLst/>
          </a:prstGeom>
        </p:spPr>
      </p:pic>
      <p:pic>
        <p:nvPicPr>
          <p:cNvPr id="5" name="Picture 4">
            <a:extLst>
              <a:ext uri="{FF2B5EF4-FFF2-40B4-BE49-F238E27FC236}">
                <a16:creationId xmlns:a16="http://schemas.microsoft.com/office/drawing/2014/main" id="{47747168-C430-481B-B7D9-652A3F0AA8CE}"/>
              </a:ext>
            </a:extLst>
          </p:cNvPr>
          <p:cNvPicPr>
            <a:picLocks noChangeAspect="1"/>
          </p:cNvPicPr>
          <p:nvPr/>
        </p:nvPicPr>
        <p:blipFill>
          <a:blip r:embed="rId4"/>
          <a:stretch>
            <a:fillRect/>
          </a:stretch>
        </p:blipFill>
        <p:spPr>
          <a:xfrm>
            <a:off x="3703211" y="3564836"/>
            <a:ext cx="5381089" cy="2802464"/>
          </a:xfrm>
          <a:prstGeom prst="rect">
            <a:avLst/>
          </a:prstGeom>
        </p:spPr>
      </p:pic>
      <p:sp>
        <p:nvSpPr>
          <p:cNvPr id="7" name="TextBox 6">
            <a:extLst>
              <a:ext uri="{FF2B5EF4-FFF2-40B4-BE49-F238E27FC236}">
                <a16:creationId xmlns:a16="http://schemas.microsoft.com/office/drawing/2014/main" id="{30015E7B-F6F8-4EC6-BC90-EAAC4E1DBDB1}"/>
              </a:ext>
            </a:extLst>
          </p:cNvPr>
          <p:cNvSpPr txBox="1"/>
          <p:nvPr/>
        </p:nvSpPr>
        <p:spPr>
          <a:xfrm>
            <a:off x="9084300" y="4183473"/>
            <a:ext cx="2590865" cy="1754326"/>
          </a:xfrm>
          <a:prstGeom prst="rect">
            <a:avLst/>
          </a:prstGeom>
          <a:noFill/>
        </p:spPr>
        <p:txBody>
          <a:bodyPr wrap="square" rtlCol="0">
            <a:spAutoFit/>
          </a:bodyPr>
          <a:lstStyle/>
          <a:p>
            <a:r>
              <a:rPr lang="en-US" dirty="0"/>
              <a:t>Move bike locker to parking area and reduce one unit to a large one-bedroom.</a:t>
            </a:r>
          </a:p>
          <a:p>
            <a:endParaRPr lang="en-US" dirty="0"/>
          </a:p>
          <a:p>
            <a:r>
              <a:rPr lang="en-US" dirty="0"/>
              <a:t>c. 2,665 sf  = 25.0%</a:t>
            </a:r>
          </a:p>
        </p:txBody>
      </p:sp>
      <p:sp>
        <p:nvSpPr>
          <p:cNvPr id="16" name="TextBox 15">
            <a:extLst>
              <a:ext uri="{FF2B5EF4-FFF2-40B4-BE49-F238E27FC236}">
                <a16:creationId xmlns:a16="http://schemas.microsoft.com/office/drawing/2014/main" id="{13B25442-AAC9-4B24-AB6E-46FDC7CAA6B1}"/>
              </a:ext>
            </a:extLst>
          </p:cNvPr>
          <p:cNvSpPr txBox="1"/>
          <p:nvPr/>
        </p:nvSpPr>
        <p:spPr>
          <a:xfrm>
            <a:off x="9150530" y="1446082"/>
            <a:ext cx="2590865" cy="1477328"/>
          </a:xfrm>
          <a:prstGeom prst="rect">
            <a:avLst/>
          </a:prstGeom>
          <a:noFill/>
        </p:spPr>
        <p:txBody>
          <a:bodyPr wrap="square" rtlCol="0">
            <a:spAutoFit/>
          </a:bodyPr>
          <a:lstStyle/>
          <a:p>
            <a:r>
              <a:rPr lang="en-US" dirty="0"/>
              <a:t>Move electric and trash rooms; retain bike locker near commercial.</a:t>
            </a:r>
          </a:p>
          <a:p>
            <a:endParaRPr lang="en-US" dirty="0"/>
          </a:p>
          <a:p>
            <a:r>
              <a:rPr lang="en-US" dirty="0"/>
              <a:t>c. 2,699 sf = 25.3%</a:t>
            </a:r>
          </a:p>
        </p:txBody>
      </p:sp>
    </p:spTree>
    <p:extLst>
      <p:ext uri="{BB962C8B-B14F-4D97-AF65-F5344CB8AC3E}">
        <p14:creationId xmlns:p14="http://schemas.microsoft.com/office/powerpoint/2010/main" val="33471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4976031" y="963877"/>
            <a:ext cx="6377769" cy="4930246"/>
          </a:xfrm>
        </p:spPr>
        <p:txBody>
          <a:bodyPr anchor="ctr">
            <a:normAutofit/>
          </a:bodyPr>
          <a:lstStyle/>
          <a:p>
            <a:pPr marL="0" indent="0">
              <a:buNone/>
            </a:pPr>
            <a:r>
              <a:rPr lang="en-US" sz="8000" dirty="0"/>
              <a:t>Appealed conditions</a:t>
            </a:r>
          </a:p>
        </p:txBody>
      </p:sp>
    </p:spTree>
    <p:extLst>
      <p:ext uri="{BB962C8B-B14F-4D97-AF65-F5344CB8AC3E}">
        <p14:creationId xmlns:p14="http://schemas.microsoft.com/office/powerpoint/2010/main" val="2513265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4976031" y="963877"/>
            <a:ext cx="6377769" cy="4930246"/>
          </a:xfrm>
        </p:spPr>
        <p:txBody>
          <a:bodyPr anchor="ctr">
            <a:normAutofit/>
          </a:bodyPr>
          <a:lstStyle/>
          <a:p>
            <a:pPr marL="0" indent="0">
              <a:buNone/>
            </a:pPr>
            <a:r>
              <a:rPr lang="en-US" sz="8000" dirty="0"/>
              <a:t>Questions</a:t>
            </a:r>
          </a:p>
        </p:txBody>
      </p:sp>
    </p:spTree>
    <p:extLst>
      <p:ext uri="{BB962C8B-B14F-4D97-AF65-F5344CB8AC3E}">
        <p14:creationId xmlns:p14="http://schemas.microsoft.com/office/powerpoint/2010/main" val="2333400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4976031" y="963877"/>
            <a:ext cx="6377769" cy="4930246"/>
          </a:xfrm>
        </p:spPr>
        <p:txBody>
          <a:bodyPr anchor="ctr">
            <a:normAutofit/>
          </a:bodyPr>
          <a:lstStyle/>
          <a:p>
            <a:pPr marL="0" indent="0">
              <a:buNone/>
            </a:pPr>
            <a:r>
              <a:rPr lang="en-US" sz="8000" dirty="0"/>
              <a:t>Conclusion</a:t>
            </a:r>
          </a:p>
        </p:txBody>
      </p:sp>
    </p:spTree>
    <p:extLst>
      <p:ext uri="{BB962C8B-B14F-4D97-AF65-F5344CB8AC3E}">
        <p14:creationId xmlns:p14="http://schemas.microsoft.com/office/powerpoint/2010/main" val="371212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8D8489-0A6C-42BD-868A-4FBBB691231A}"/>
              </a:ext>
            </a:extLst>
          </p:cNvPr>
          <p:cNvSpPr>
            <a:spLocks noGrp="1"/>
          </p:cNvSpPr>
          <p:nvPr>
            <p:ph type="title"/>
          </p:nvPr>
        </p:nvSpPr>
        <p:spPr>
          <a:xfrm>
            <a:off x="336884" y="1414130"/>
            <a:ext cx="4224483" cy="2122035"/>
          </a:xfrm>
        </p:spPr>
        <p:txBody>
          <a:bodyPr vert="horz" lIns="91440" tIns="45720" rIns="91440" bIns="45720" rtlCol="0" anchor="b">
            <a:normAutofit/>
          </a:bodyPr>
          <a:lstStyle/>
          <a:p>
            <a:pPr algn="ctr">
              <a:lnSpc>
                <a:spcPct val="110000"/>
              </a:lnSpc>
              <a:spcAft>
                <a:spcPts val="2400"/>
              </a:spcAft>
            </a:pPr>
            <a:r>
              <a:rPr lang="en-US" sz="3600" kern="1200" dirty="0">
                <a:solidFill>
                  <a:srgbClr val="FFFFFF"/>
                </a:solidFill>
                <a:latin typeface="+mj-lt"/>
                <a:ea typeface="+mj-ea"/>
                <a:cs typeface="+mj-cs"/>
              </a:rPr>
              <a:t>Zoning map near </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5020 N Interstate Ave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Content Placeholder 4" descr="A close up of a map&#10;&#10;Description automatically generated">
            <a:extLst>
              <a:ext uri="{FF2B5EF4-FFF2-40B4-BE49-F238E27FC236}">
                <a16:creationId xmlns:a16="http://schemas.microsoft.com/office/drawing/2014/main" id="{5D731A4D-6543-404E-8169-FAAFB53DB3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6236" y="916125"/>
            <a:ext cx="6868880" cy="5025749"/>
          </a:xfrm>
          <a:prstGeom prst="rect">
            <a:avLst/>
          </a:prstGeom>
        </p:spPr>
      </p:pic>
    </p:spTree>
    <p:extLst>
      <p:ext uri="{BB962C8B-B14F-4D97-AF65-F5344CB8AC3E}">
        <p14:creationId xmlns:p14="http://schemas.microsoft.com/office/powerpoint/2010/main" val="1320951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8D8489-0A6C-42BD-868A-4FBBB691231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Former Interstate Lanes development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large brick building&#10;&#10;Description automatically generated">
            <a:extLst>
              <a:ext uri="{FF2B5EF4-FFF2-40B4-BE49-F238E27FC236}">
                <a16:creationId xmlns:a16="http://schemas.microsoft.com/office/drawing/2014/main" id="{F3671EB8-96FD-4C6B-AA5E-B40CCFFEB5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06544" y="877796"/>
            <a:ext cx="6895146" cy="5102408"/>
          </a:xfrm>
          <a:prstGeom prst="rect">
            <a:avLst/>
          </a:prstGeom>
        </p:spPr>
      </p:pic>
    </p:spTree>
    <p:extLst>
      <p:ext uri="{BB962C8B-B14F-4D97-AF65-F5344CB8AC3E}">
        <p14:creationId xmlns:p14="http://schemas.microsoft.com/office/powerpoint/2010/main" val="525371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A6CD2-577C-477B-8CE3-F51D42C9F4C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rPr>
              <a:t>Aniva</a:t>
            </a:r>
            <a:r>
              <a:rPr lang="en-US" sz="5400" dirty="0">
                <a:solidFill>
                  <a:srgbClr val="FFFFFF"/>
                </a:solidFill>
              </a:rPr>
              <a:t>: 5009 N Interstate </a:t>
            </a:r>
          </a:p>
        </p:txBody>
      </p:sp>
      <p:cxnSp>
        <p:nvCxnSpPr>
          <p:cNvPr id="17"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0B55DB0-6326-40FB-863C-9F48FBB25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56" y="2426818"/>
            <a:ext cx="5191738"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5591B23D-9795-4F05-A116-239F96F80622}"/>
              </a:ext>
            </a:extLst>
          </p:cNvPr>
          <p:cNvPicPr>
            <a:picLocks noGrp="1" noChangeAspect="1"/>
          </p:cNvPicPr>
          <p:nvPr>
            <p:ph idx="1"/>
          </p:nvPr>
        </p:nvPicPr>
        <p:blipFill>
          <a:blip r:embed="rId4"/>
          <a:stretch>
            <a:fillRect/>
          </a:stretch>
        </p:blipFill>
        <p:spPr>
          <a:xfrm>
            <a:off x="6445073" y="3273074"/>
            <a:ext cx="5455917" cy="2305125"/>
          </a:xfrm>
          <a:prstGeom prst="rect">
            <a:avLst/>
          </a:prstGeom>
        </p:spPr>
      </p:pic>
      <p:sp>
        <p:nvSpPr>
          <p:cNvPr id="8" name="Rectangle 1">
            <a:extLst>
              <a:ext uri="{FF2B5EF4-FFF2-40B4-BE49-F238E27FC236}">
                <a16:creationId xmlns:a16="http://schemas.microsoft.com/office/drawing/2014/main" id="{0F0E88D9-9C4D-4D64-BF24-37AAABA3514A}"/>
              </a:ext>
            </a:extLst>
          </p:cNvPr>
          <p:cNvSpPr>
            <a:spLocks noChangeArrowheads="1"/>
          </p:cNvSpPr>
          <p:nvPr/>
        </p:nvSpPr>
        <p:spPr bwMode="auto">
          <a:xfrm>
            <a:off x="3824288"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BB26ED0F-21BC-4758-87C7-B4C87CB56DDC}"/>
              </a:ext>
            </a:extLst>
          </p:cNvPr>
          <p:cNvSpPr>
            <a:spLocks noChangeArrowheads="1"/>
          </p:cNvSpPr>
          <p:nvPr/>
        </p:nvSpPr>
        <p:spPr bwMode="auto">
          <a:xfrm>
            <a:off x="3824288"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1491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5"/>
            <a:ext cx="10515600" cy="1325563"/>
          </a:xfrm>
        </p:spPr>
        <p:txBody>
          <a:bodyPr>
            <a:normAutofit/>
          </a:bodyPr>
          <a:lstStyle/>
          <a:p>
            <a:r>
              <a:rPr lang="en-US" b="1" dirty="0"/>
              <a:t>Purpose of Centers Main Street overlay zone</a:t>
            </a:r>
          </a:p>
        </p:txBody>
      </p:sp>
      <p:sp>
        <p:nvSpPr>
          <p:cNvPr id="6" name="Rectangle 5">
            <a:extLst>
              <a:ext uri="{FF2B5EF4-FFF2-40B4-BE49-F238E27FC236}">
                <a16:creationId xmlns:a16="http://schemas.microsoft.com/office/drawing/2014/main" id="{B6D83394-30F1-48D6-845A-78C214E18252}"/>
              </a:ext>
            </a:extLst>
          </p:cNvPr>
          <p:cNvSpPr/>
          <p:nvPr/>
        </p:nvSpPr>
        <p:spPr>
          <a:xfrm>
            <a:off x="3759705" y="3806036"/>
            <a:ext cx="5035951" cy="34505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2057400"/>
            <a:ext cx="10515600" cy="3871762"/>
          </a:xfrm>
        </p:spPr>
        <p:txBody>
          <a:bodyPr>
            <a:normAutofit/>
          </a:bodyPr>
          <a:lstStyle/>
          <a:p>
            <a:pPr marL="0" indent="0">
              <a:lnSpc>
                <a:spcPct val="105000"/>
              </a:lnSpc>
              <a:buNone/>
            </a:pPr>
            <a:r>
              <a:rPr lang="en-US" sz="2400" b="1" dirty="0"/>
              <a:t>33.415.010 Purpose </a:t>
            </a:r>
          </a:p>
          <a:p>
            <a:pPr marL="0" indent="0">
              <a:lnSpc>
                <a:spcPct val="105000"/>
              </a:lnSpc>
              <a:buNone/>
            </a:pPr>
            <a:r>
              <a:rPr lang="en-US" sz="2400" dirty="0"/>
              <a:t>The Centers Main Street overlay zone encourages a mix of commercial, residential and employment uses on the key main streets within town centers and neighborhood centers identified in the Comprehensive Plan. The regulations are intended to encourage a continuous area of shops and services, create a safe and pleasant pedestrian environment, minimize conflicts between vehicles and pedestrians, support hubs of community activity, and foster a dense, urban environment with development intensities that are supportive of transit. </a:t>
            </a:r>
          </a:p>
          <a:p>
            <a:pPr marL="0" indent="0">
              <a:lnSpc>
                <a:spcPct val="105000"/>
              </a:lnSpc>
              <a:buNone/>
            </a:pPr>
            <a:endParaRPr lang="en-US" sz="2400" dirty="0"/>
          </a:p>
        </p:txBody>
      </p:sp>
    </p:spTree>
    <p:extLst>
      <p:ext uri="{BB962C8B-B14F-4D97-AF65-F5344CB8AC3E}">
        <p14:creationId xmlns:p14="http://schemas.microsoft.com/office/powerpoint/2010/main" val="381588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5"/>
            <a:ext cx="10515600" cy="816777"/>
          </a:xfrm>
        </p:spPr>
        <p:txBody>
          <a:bodyPr>
            <a:normAutofit/>
          </a:bodyPr>
          <a:lstStyle/>
          <a:p>
            <a:r>
              <a:rPr lang="en-US" dirty="0"/>
              <a:t>Active uses in the m-overlay</a:t>
            </a:r>
          </a:p>
        </p:txBody>
      </p:sp>
      <p:sp>
        <p:nvSpPr>
          <p:cNvPr id="6" name="Rectangle 5">
            <a:extLst>
              <a:ext uri="{FF2B5EF4-FFF2-40B4-BE49-F238E27FC236}">
                <a16:creationId xmlns:a16="http://schemas.microsoft.com/office/drawing/2014/main" id="{5DE26B9B-7F33-44F9-B99C-2F197CA4FF91}"/>
              </a:ext>
            </a:extLst>
          </p:cNvPr>
          <p:cNvSpPr/>
          <p:nvPr/>
        </p:nvSpPr>
        <p:spPr>
          <a:xfrm>
            <a:off x="4137079" y="2055699"/>
            <a:ext cx="4527950" cy="31643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C1DC02-421D-4DCC-A995-D5FAF2A1A970}"/>
              </a:ext>
            </a:extLst>
          </p:cNvPr>
          <p:cNvSpPr>
            <a:spLocks noGrp="1"/>
          </p:cNvSpPr>
          <p:nvPr>
            <p:ph idx="1"/>
          </p:nvPr>
        </p:nvSpPr>
        <p:spPr>
          <a:xfrm>
            <a:off x="838200" y="1626781"/>
            <a:ext cx="10515600" cy="4302381"/>
          </a:xfrm>
        </p:spPr>
        <p:txBody>
          <a:bodyPr>
            <a:normAutofit/>
          </a:bodyPr>
          <a:lstStyle/>
          <a:p>
            <a:pPr marL="0" indent="0">
              <a:lnSpc>
                <a:spcPct val="105000"/>
              </a:lnSpc>
              <a:buNone/>
            </a:pPr>
            <a:r>
              <a:rPr lang="en-US" sz="1800" b="1" dirty="0"/>
              <a:t>33.415.200 Required Ground Floor Active Use</a:t>
            </a:r>
          </a:p>
          <a:p>
            <a:pPr marL="0" indent="0">
              <a:lnSpc>
                <a:spcPct val="105000"/>
              </a:lnSpc>
              <a:buNone/>
            </a:pPr>
            <a:r>
              <a:rPr lang="en-US" sz="1800" dirty="0"/>
              <a:t>Within 100 feet of a transit street, at least 25 percent of the ground level floor area must be in one of the following active uses. Only uses allowed in the base zone may be chosen: </a:t>
            </a:r>
          </a:p>
          <a:p>
            <a:pPr marL="0" indent="0">
              <a:lnSpc>
                <a:spcPct val="105000"/>
              </a:lnSpc>
              <a:buNone/>
            </a:pPr>
            <a:endParaRPr lang="en-US" sz="2400" dirty="0"/>
          </a:p>
        </p:txBody>
      </p:sp>
      <p:sp>
        <p:nvSpPr>
          <p:cNvPr id="7" name="TextBox 6">
            <a:extLst>
              <a:ext uri="{FF2B5EF4-FFF2-40B4-BE49-F238E27FC236}">
                <a16:creationId xmlns:a16="http://schemas.microsoft.com/office/drawing/2014/main" id="{1FC14EE1-34CC-4586-9A99-0CD5F97C0B4A}"/>
              </a:ext>
            </a:extLst>
          </p:cNvPr>
          <p:cNvSpPr txBox="1"/>
          <p:nvPr/>
        </p:nvSpPr>
        <p:spPr>
          <a:xfrm>
            <a:off x="1060175" y="2822714"/>
            <a:ext cx="9581322" cy="3106447"/>
          </a:xfrm>
          <a:prstGeom prst="rect">
            <a:avLst/>
          </a:prstGeom>
          <a:noFill/>
        </p:spPr>
        <p:txBody>
          <a:bodyPr wrap="square" numCol="2" spcCol="182880" rtlCol="0" anchor="ctr" anchorCtr="0">
            <a:normAutofit fontScale="92500" lnSpcReduction="10000"/>
          </a:bodyPr>
          <a:lstStyle/>
          <a:p>
            <a:pPr marL="457200" indent="-457200">
              <a:lnSpc>
                <a:spcPct val="105000"/>
              </a:lnSpc>
              <a:spcAft>
                <a:spcPts val="600"/>
              </a:spcAft>
              <a:buAutoNum type="alphaUcPeriod"/>
            </a:pPr>
            <a:r>
              <a:rPr lang="en-US" sz="1900" dirty="0"/>
              <a:t>Retail Sales and Service; </a:t>
            </a:r>
          </a:p>
          <a:p>
            <a:pPr marL="457200" indent="-457200">
              <a:lnSpc>
                <a:spcPct val="105000"/>
              </a:lnSpc>
              <a:spcAft>
                <a:spcPts val="600"/>
              </a:spcAft>
              <a:buAutoNum type="alphaUcPeriod"/>
            </a:pPr>
            <a:r>
              <a:rPr lang="en-US" sz="1900" dirty="0"/>
              <a:t>Office; </a:t>
            </a:r>
          </a:p>
          <a:p>
            <a:pPr marL="457200" indent="-457200">
              <a:lnSpc>
                <a:spcPct val="105000"/>
              </a:lnSpc>
              <a:spcAft>
                <a:spcPts val="600"/>
              </a:spcAft>
              <a:buAutoNum type="alphaUcPeriod"/>
            </a:pPr>
            <a:r>
              <a:rPr lang="en-US" sz="1900" dirty="0"/>
              <a:t>Industrial Service; </a:t>
            </a:r>
          </a:p>
          <a:p>
            <a:pPr marL="457200" indent="-457200">
              <a:lnSpc>
                <a:spcPct val="105000"/>
              </a:lnSpc>
              <a:spcAft>
                <a:spcPts val="600"/>
              </a:spcAft>
              <a:buAutoNum type="alphaUcPeriod"/>
            </a:pPr>
            <a:r>
              <a:rPr lang="en-US" sz="1900" dirty="0"/>
              <a:t>Manufacturing and Production; </a:t>
            </a:r>
          </a:p>
          <a:p>
            <a:pPr marL="457200" indent="-457200">
              <a:lnSpc>
                <a:spcPct val="105000"/>
              </a:lnSpc>
              <a:spcAft>
                <a:spcPts val="600"/>
              </a:spcAft>
              <a:buAutoNum type="alphaUcPeriod"/>
            </a:pPr>
            <a:r>
              <a:rPr lang="en-US" sz="1900" dirty="0"/>
              <a:t>Community Service; </a:t>
            </a:r>
          </a:p>
          <a:p>
            <a:pPr marL="457200" indent="-457200">
              <a:lnSpc>
                <a:spcPct val="105000"/>
              </a:lnSpc>
              <a:spcAft>
                <a:spcPts val="600"/>
              </a:spcAft>
              <a:buAutoNum type="alphaUcPeriod"/>
            </a:pPr>
            <a:r>
              <a:rPr lang="en-US" sz="1900" dirty="0"/>
              <a:t>Daycare; </a:t>
            </a:r>
          </a:p>
          <a:p>
            <a:pPr marL="457200" indent="-457200">
              <a:lnSpc>
                <a:spcPct val="105000"/>
              </a:lnSpc>
              <a:spcAft>
                <a:spcPts val="600"/>
              </a:spcAft>
              <a:buAutoNum type="alphaUcPeriod"/>
            </a:pPr>
            <a:r>
              <a:rPr lang="en-US" sz="1900" dirty="0"/>
              <a:t>Religious Institutions; </a:t>
            </a:r>
          </a:p>
          <a:p>
            <a:pPr marL="457200" indent="-457200">
              <a:lnSpc>
                <a:spcPct val="105000"/>
              </a:lnSpc>
              <a:spcAft>
                <a:spcPts val="600"/>
              </a:spcAft>
              <a:buAutoNum type="alphaUcPeriod"/>
            </a:pPr>
            <a:r>
              <a:rPr lang="en-US" sz="1900" dirty="0"/>
              <a:t>Schools; </a:t>
            </a:r>
          </a:p>
          <a:p>
            <a:pPr marL="457200" indent="-457200">
              <a:lnSpc>
                <a:spcPct val="105000"/>
              </a:lnSpc>
              <a:spcAft>
                <a:spcPts val="600"/>
              </a:spcAft>
              <a:buAutoNum type="alphaUcPeriod"/>
            </a:pPr>
            <a:endParaRPr lang="en-US" sz="1900" dirty="0"/>
          </a:p>
          <a:p>
            <a:pPr marL="457200" indent="-457200">
              <a:lnSpc>
                <a:spcPct val="105000"/>
              </a:lnSpc>
              <a:spcAft>
                <a:spcPts val="600"/>
              </a:spcAft>
              <a:buAutoNum type="alphaUcPeriod"/>
            </a:pPr>
            <a:r>
              <a:rPr lang="en-US" sz="1900" dirty="0"/>
              <a:t>Colleges. If a College use is provided to meet this regulation, the floor area must be in one or more of the following functions: lobby; library; food service; theatre; meeting area; or </a:t>
            </a:r>
          </a:p>
          <a:p>
            <a:pPr marL="457200" indent="-457200">
              <a:lnSpc>
                <a:spcPct val="105000"/>
              </a:lnSpc>
              <a:spcAft>
                <a:spcPts val="600"/>
              </a:spcAft>
              <a:buAutoNum type="alphaUcPeriod"/>
            </a:pPr>
            <a:r>
              <a:rPr lang="en-US" sz="1900" dirty="0"/>
              <a:t>Medical Centers. If a Medical Center use is provided to meet this regulation, the floor area must be in one or more of the following functions: lobby; waiting room; food service; outpatient clinic</a:t>
            </a:r>
          </a:p>
          <a:p>
            <a:endParaRPr lang="en-US" dirty="0"/>
          </a:p>
        </p:txBody>
      </p:sp>
    </p:spTree>
    <p:extLst>
      <p:ext uri="{BB962C8B-B14F-4D97-AF65-F5344CB8AC3E}">
        <p14:creationId xmlns:p14="http://schemas.microsoft.com/office/powerpoint/2010/main" val="379069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DECF8-1BE1-4B6C-B09C-09671A6BD451}"/>
              </a:ext>
            </a:extLst>
          </p:cNvPr>
          <p:cNvSpPr>
            <a:spLocks noGrp="1"/>
          </p:cNvSpPr>
          <p:nvPr>
            <p:ph type="title"/>
          </p:nvPr>
        </p:nvSpPr>
        <p:spPr>
          <a:xfrm>
            <a:off x="838200" y="631825"/>
            <a:ext cx="10515600" cy="1325563"/>
          </a:xfrm>
        </p:spPr>
        <p:txBody>
          <a:bodyPr>
            <a:normAutofit/>
          </a:bodyPr>
          <a:lstStyle/>
          <a:p>
            <a:pPr algn="ctr"/>
            <a:r>
              <a:rPr lang="en-US" b="1" dirty="0"/>
              <a:t>Applicant seeks to reduce the requirement</a:t>
            </a:r>
          </a:p>
        </p:txBody>
      </p:sp>
      <p:graphicFrame>
        <p:nvGraphicFramePr>
          <p:cNvPr id="5" name="Table 4">
            <a:extLst>
              <a:ext uri="{FF2B5EF4-FFF2-40B4-BE49-F238E27FC236}">
                <a16:creationId xmlns:a16="http://schemas.microsoft.com/office/drawing/2014/main" id="{BFD8EF48-5B6B-47FA-834D-61F855EE1045}"/>
              </a:ext>
            </a:extLst>
          </p:cNvPr>
          <p:cNvGraphicFramePr>
            <a:graphicFrameLocks noGrp="1"/>
          </p:cNvGraphicFramePr>
          <p:nvPr>
            <p:extLst>
              <p:ext uri="{D42A27DB-BD31-4B8C-83A1-F6EECF244321}">
                <p14:modId xmlns:p14="http://schemas.microsoft.com/office/powerpoint/2010/main" val="4043858955"/>
              </p:ext>
            </p:extLst>
          </p:nvPr>
        </p:nvGraphicFramePr>
        <p:xfrm>
          <a:off x="3274026" y="2316480"/>
          <a:ext cx="5643948" cy="2225040"/>
        </p:xfrm>
        <a:graphic>
          <a:graphicData uri="http://schemas.openxmlformats.org/drawingml/2006/table">
            <a:tbl>
              <a:tblPr firstRow="1" bandRow="1">
                <a:tableStyleId>{073A0DAA-6AF3-43AB-8588-CEC1D06C72B9}</a:tableStyleId>
              </a:tblPr>
              <a:tblGrid>
                <a:gridCol w="2465850">
                  <a:extLst>
                    <a:ext uri="{9D8B030D-6E8A-4147-A177-3AD203B41FA5}">
                      <a16:colId xmlns:a16="http://schemas.microsoft.com/office/drawing/2014/main" val="1065223314"/>
                    </a:ext>
                  </a:extLst>
                </a:gridCol>
                <a:gridCol w="1526399">
                  <a:extLst>
                    <a:ext uri="{9D8B030D-6E8A-4147-A177-3AD203B41FA5}">
                      <a16:colId xmlns:a16="http://schemas.microsoft.com/office/drawing/2014/main" val="2667503937"/>
                    </a:ext>
                  </a:extLst>
                </a:gridCol>
                <a:gridCol w="1651699">
                  <a:extLst>
                    <a:ext uri="{9D8B030D-6E8A-4147-A177-3AD203B41FA5}">
                      <a16:colId xmlns:a16="http://schemas.microsoft.com/office/drawing/2014/main" val="2392744986"/>
                    </a:ext>
                  </a:extLst>
                </a:gridCol>
              </a:tblGrid>
              <a:tr h="370840">
                <a:tc>
                  <a:txBody>
                    <a:bodyPr/>
                    <a:lstStyle/>
                    <a:p>
                      <a:r>
                        <a:rPr lang="en-US" dirty="0"/>
                        <a:t>Application stage</a:t>
                      </a:r>
                    </a:p>
                  </a:txBody>
                  <a:tcPr/>
                </a:tc>
                <a:tc>
                  <a:txBody>
                    <a:bodyPr/>
                    <a:lstStyle/>
                    <a:p>
                      <a:r>
                        <a:rPr lang="en-US" dirty="0"/>
                        <a:t>Active use </a:t>
                      </a:r>
                      <a:r>
                        <a:rPr lang="en-US" dirty="0" err="1"/>
                        <a:t>s.f.</a:t>
                      </a:r>
                      <a:endParaRPr lang="en-US" dirty="0"/>
                    </a:p>
                  </a:txBody>
                  <a:tcPr/>
                </a:tc>
                <a:tc>
                  <a:txBody>
                    <a:bodyPr/>
                    <a:lstStyle/>
                    <a:p>
                      <a:r>
                        <a:rPr lang="en-US" dirty="0"/>
                        <a:t>Active use ratio</a:t>
                      </a:r>
                    </a:p>
                  </a:txBody>
                  <a:tcPr/>
                </a:tc>
                <a:extLst>
                  <a:ext uri="{0D108BD9-81ED-4DB2-BD59-A6C34878D82A}">
                    <a16:rowId xmlns:a16="http://schemas.microsoft.com/office/drawing/2014/main" val="3050735504"/>
                  </a:ext>
                </a:extLst>
              </a:tr>
              <a:tr h="370840">
                <a:tc>
                  <a:txBody>
                    <a:bodyPr/>
                    <a:lstStyle/>
                    <a:p>
                      <a:r>
                        <a:rPr lang="en-US" dirty="0"/>
                        <a:t>Original presentation</a:t>
                      </a:r>
                    </a:p>
                  </a:txBody>
                  <a:tcPr/>
                </a:tc>
                <a:tc>
                  <a:txBody>
                    <a:bodyPr/>
                    <a:lstStyle/>
                    <a:p>
                      <a:r>
                        <a:rPr lang="en-US" dirty="0"/>
                        <a:t>0</a:t>
                      </a:r>
                    </a:p>
                  </a:txBody>
                  <a:tcPr/>
                </a:tc>
                <a:tc>
                  <a:txBody>
                    <a:bodyPr/>
                    <a:lstStyle/>
                    <a:p>
                      <a:pPr marL="457200" indent="0">
                        <a:tabLst>
                          <a:tab pos="576263" algn="l"/>
                        </a:tabLst>
                      </a:pPr>
                      <a:r>
                        <a:rPr lang="en-US" dirty="0"/>
                        <a:t>0	 percent</a:t>
                      </a:r>
                    </a:p>
                  </a:txBody>
                  <a:tcPr/>
                </a:tc>
                <a:extLst>
                  <a:ext uri="{0D108BD9-81ED-4DB2-BD59-A6C34878D82A}">
                    <a16:rowId xmlns:a16="http://schemas.microsoft.com/office/drawing/2014/main" val="341191926"/>
                  </a:ext>
                </a:extLst>
              </a:tr>
              <a:tr h="370840">
                <a:tc>
                  <a:txBody>
                    <a:bodyPr/>
                    <a:lstStyle/>
                    <a:p>
                      <a:r>
                        <a:rPr lang="en-US" dirty="0"/>
                        <a:t>Application*</a:t>
                      </a:r>
                    </a:p>
                  </a:txBody>
                  <a:tcPr/>
                </a:tc>
                <a:tc>
                  <a:txBody>
                    <a:bodyPr/>
                    <a:lstStyle/>
                    <a:p>
                      <a:r>
                        <a:rPr lang="en-US" dirty="0"/>
                        <a:t>1,606</a:t>
                      </a:r>
                    </a:p>
                  </a:txBody>
                  <a:tcPr/>
                </a:tc>
                <a:tc>
                  <a:txBody>
                    <a:bodyPr/>
                    <a:lstStyle/>
                    <a:p>
                      <a:pPr marL="174625" indent="0">
                        <a:tabLst>
                          <a:tab pos="576263" algn="l"/>
                        </a:tabLst>
                      </a:pPr>
                      <a:r>
                        <a:rPr lang="en-US" dirty="0"/>
                        <a:t>14.8 percent</a:t>
                      </a:r>
                    </a:p>
                  </a:txBody>
                  <a:tcPr/>
                </a:tc>
                <a:extLst>
                  <a:ext uri="{0D108BD9-81ED-4DB2-BD59-A6C34878D82A}">
                    <a16:rowId xmlns:a16="http://schemas.microsoft.com/office/drawing/2014/main" val="1254937834"/>
                  </a:ext>
                </a:extLst>
              </a:tr>
              <a:tr h="370840">
                <a:tc>
                  <a:txBody>
                    <a:bodyPr/>
                    <a:lstStyle/>
                    <a:p>
                      <a:r>
                        <a:rPr lang="en-US" dirty="0"/>
                        <a:t>Revised application</a:t>
                      </a:r>
                    </a:p>
                  </a:txBody>
                  <a:tcPr/>
                </a:tc>
                <a:tc>
                  <a:txBody>
                    <a:bodyPr/>
                    <a:lstStyle/>
                    <a:p>
                      <a:r>
                        <a:rPr lang="en-US" dirty="0"/>
                        <a:t>1,953</a:t>
                      </a:r>
                    </a:p>
                  </a:txBody>
                  <a:tcPr/>
                </a:tc>
                <a:tc>
                  <a:txBody>
                    <a:bodyPr/>
                    <a:lstStyle/>
                    <a:p>
                      <a:pPr marL="174625" indent="0">
                        <a:tabLst>
                          <a:tab pos="576263" algn="l"/>
                        </a:tabLst>
                      </a:pPr>
                      <a:r>
                        <a:rPr lang="en-US" dirty="0"/>
                        <a:t>18.3 percent</a:t>
                      </a:r>
                    </a:p>
                  </a:txBody>
                  <a:tcPr/>
                </a:tc>
                <a:extLst>
                  <a:ext uri="{0D108BD9-81ED-4DB2-BD59-A6C34878D82A}">
                    <a16:rowId xmlns:a16="http://schemas.microsoft.com/office/drawing/2014/main" val="4261989854"/>
                  </a:ext>
                </a:extLst>
              </a:tr>
              <a:tr h="370840">
                <a:tc>
                  <a:txBody>
                    <a:bodyPr/>
                    <a:lstStyle/>
                    <a:p>
                      <a:r>
                        <a:rPr lang="en-US" dirty="0"/>
                        <a:t>Land use decision</a:t>
                      </a:r>
                    </a:p>
                  </a:txBody>
                  <a:tcPr/>
                </a:tc>
                <a:tc>
                  <a:txBody>
                    <a:bodyPr/>
                    <a:lstStyle/>
                    <a:p>
                      <a:r>
                        <a:rPr lang="en-US" dirty="0"/>
                        <a:t>2,125</a:t>
                      </a:r>
                    </a:p>
                  </a:txBody>
                  <a:tcPr/>
                </a:tc>
                <a:tc>
                  <a:txBody>
                    <a:bodyPr/>
                    <a:lstStyle/>
                    <a:p>
                      <a:pPr marL="174625" indent="0"/>
                      <a:r>
                        <a:rPr lang="en-US" dirty="0"/>
                        <a:t>20.0 </a:t>
                      </a:r>
                      <a:r>
                        <a:rPr lang="en-US" sz="1800" kern="1200" dirty="0">
                          <a:solidFill>
                            <a:schemeClr val="dk1"/>
                          </a:solidFill>
                          <a:latin typeface="+mn-lt"/>
                          <a:ea typeface="+mn-ea"/>
                          <a:cs typeface="+mn-cs"/>
                        </a:rPr>
                        <a:t>percent</a:t>
                      </a:r>
                    </a:p>
                  </a:txBody>
                  <a:tcPr/>
                </a:tc>
                <a:extLst>
                  <a:ext uri="{0D108BD9-81ED-4DB2-BD59-A6C34878D82A}">
                    <a16:rowId xmlns:a16="http://schemas.microsoft.com/office/drawing/2014/main" val="2485263883"/>
                  </a:ext>
                </a:extLst>
              </a:tr>
              <a:tr h="370840">
                <a:tc>
                  <a:txBody>
                    <a:bodyPr/>
                    <a:lstStyle/>
                    <a:p>
                      <a:r>
                        <a:rPr lang="en-US" dirty="0"/>
                        <a:t>m-overlay required</a:t>
                      </a:r>
                    </a:p>
                  </a:txBody>
                  <a:tcPr/>
                </a:tc>
                <a:tc>
                  <a:txBody>
                    <a:bodyPr/>
                    <a:lstStyle/>
                    <a:p>
                      <a:r>
                        <a:rPr lang="en-US" dirty="0"/>
                        <a:t>2,665</a:t>
                      </a:r>
                    </a:p>
                  </a:txBody>
                  <a:tcPr/>
                </a:tc>
                <a:tc>
                  <a:txBody>
                    <a:bodyPr/>
                    <a:lstStyle/>
                    <a:p>
                      <a:pPr marL="174625" indent="0"/>
                      <a:r>
                        <a:rPr lang="en-US" dirty="0"/>
                        <a:t>25.0 percent</a:t>
                      </a:r>
                    </a:p>
                  </a:txBody>
                  <a:tcPr/>
                </a:tc>
                <a:extLst>
                  <a:ext uri="{0D108BD9-81ED-4DB2-BD59-A6C34878D82A}">
                    <a16:rowId xmlns:a16="http://schemas.microsoft.com/office/drawing/2014/main" val="3463797367"/>
                  </a:ext>
                </a:extLst>
              </a:tr>
            </a:tbl>
          </a:graphicData>
        </a:graphic>
      </p:graphicFrame>
      <p:sp>
        <p:nvSpPr>
          <p:cNvPr id="6" name="TextBox 5">
            <a:extLst>
              <a:ext uri="{FF2B5EF4-FFF2-40B4-BE49-F238E27FC236}">
                <a16:creationId xmlns:a16="http://schemas.microsoft.com/office/drawing/2014/main" id="{302DF113-14D4-43C9-A765-621AE921D1F9}"/>
              </a:ext>
            </a:extLst>
          </p:cNvPr>
          <p:cNvSpPr txBox="1"/>
          <p:nvPr/>
        </p:nvSpPr>
        <p:spPr>
          <a:xfrm>
            <a:off x="3189514" y="5488376"/>
            <a:ext cx="5728460" cy="646331"/>
          </a:xfrm>
          <a:prstGeom prst="rect">
            <a:avLst/>
          </a:prstGeom>
          <a:noFill/>
        </p:spPr>
        <p:txBody>
          <a:bodyPr wrap="square" rtlCol="0">
            <a:spAutoFit/>
          </a:bodyPr>
          <a:lstStyle/>
          <a:p>
            <a:r>
              <a:rPr lang="en-US" dirty="0"/>
              <a:t>* Applicant originally did not calculate ground floor area correctly. This was addressed by staff in the decision.</a:t>
            </a:r>
          </a:p>
        </p:txBody>
      </p:sp>
    </p:spTree>
    <p:extLst>
      <p:ext uri="{BB962C8B-B14F-4D97-AF65-F5344CB8AC3E}">
        <p14:creationId xmlns:p14="http://schemas.microsoft.com/office/powerpoint/2010/main" val="2678529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2666</Words>
  <Application>Microsoft Office PowerPoint</Application>
  <PresentationFormat>Widescreen</PresentationFormat>
  <Paragraphs>297</Paragraphs>
  <Slides>35</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5020 N Interstate Ave. Active Use Requirement</vt:lpstr>
      <vt:lpstr>Background</vt:lpstr>
      <vt:lpstr>Centers Main Street Overlay Zone  (m-overlay)</vt:lpstr>
      <vt:lpstr>Zoning map near  5020 N Interstate Ave</vt:lpstr>
      <vt:lpstr>Former Interstate Lanes development</vt:lpstr>
      <vt:lpstr>Aniva: 5009 N Interstate </vt:lpstr>
      <vt:lpstr>Purpose of Centers Main Street overlay zone</vt:lpstr>
      <vt:lpstr>Active uses in the m-overlay</vt:lpstr>
      <vt:lpstr>Applicant seeks to reduce the requirement</vt:lpstr>
      <vt:lpstr>Adjustment approval criteria</vt:lpstr>
      <vt:lpstr>Adjustment approval criteria</vt:lpstr>
      <vt:lpstr>Ground-floor residential units</vt:lpstr>
      <vt:lpstr>Ground-floor residential units (cont.)</vt:lpstr>
      <vt:lpstr>Aniva: 5009 N Interstate </vt:lpstr>
      <vt:lpstr>Aniva: 5009 N Interstate </vt:lpstr>
      <vt:lpstr>North Williams Center: 2100 N Williams 61 affordable housing units</vt:lpstr>
      <vt:lpstr>4239 N Vancouver Ave.</vt:lpstr>
      <vt:lpstr>Active uses in the m-overlay</vt:lpstr>
      <vt:lpstr>PowerPoint Presentation</vt:lpstr>
      <vt:lpstr>North Interstate Plan District</vt:lpstr>
      <vt:lpstr>PowerPoint Presentation</vt:lpstr>
      <vt:lpstr>Mitigation</vt:lpstr>
      <vt:lpstr>PowerPoint Presentation</vt:lpstr>
      <vt:lpstr>PowerPoint Presentation</vt:lpstr>
      <vt:lpstr>PowerPoint Presentation</vt:lpstr>
      <vt:lpstr>Active uses in the m-overlay</vt:lpstr>
      <vt:lpstr>PowerPoint Presentation</vt:lpstr>
      <vt:lpstr>Ground floor options (c. 700 sf more active use required)</vt:lpstr>
      <vt:lpstr>Relocate bike locker 2,124 sf = 19.9%</vt:lpstr>
      <vt:lpstr>Convert 2A unit to active use 2,969 sf = 27.8%</vt:lpstr>
      <vt:lpstr>PowerPoint Presentation</vt:lpstr>
      <vt:lpstr>Solution: Eliminate a few parking spaces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5020 N Interstate Ave. Active Use Requirement</dc:title>
  <dc:creator>Chris Trejbal</dc:creator>
  <cp:lastModifiedBy>Chris Trejbal</cp:lastModifiedBy>
  <cp:revision>23</cp:revision>
  <dcterms:created xsi:type="dcterms:W3CDTF">2019-06-20T02:03:10Z</dcterms:created>
  <dcterms:modified xsi:type="dcterms:W3CDTF">2019-06-20T22:51:12Z</dcterms:modified>
</cp:coreProperties>
</file>