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401" r:id="rId3"/>
    <p:sldId id="332" r:id="rId4"/>
    <p:sldId id="331" r:id="rId5"/>
    <p:sldId id="262" r:id="rId6"/>
    <p:sldId id="264" r:id="rId7"/>
    <p:sldId id="263" r:id="rId8"/>
    <p:sldId id="266" r:id="rId9"/>
    <p:sldId id="267" r:id="rId10"/>
    <p:sldId id="402" r:id="rId11"/>
    <p:sldId id="403" r:id="rId12"/>
    <p:sldId id="404" r:id="rId13"/>
    <p:sldId id="405" r:id="rId14"/>
    <p:sldId id="406" r:id="rId15"/>
    <p:sldId id="407" r:id="rId16"/>
    <p:sldId id="408" r:id="rId17"/>
    <p:sldId id="409" r:id="rId18"/>
    <p:sldId id="410" r:id="rId19"/>
    <p:sldId id="411" r:id="rId20"/>
    <p:sldId id="412" r:id="rId21"/>
    <p:sldId id="324" r:id="rId22"/>
    <p:sldId id="268" r:id="rId23"/>
    <p:sldId id="334" r:id="rId24"/>
    <p:sldId id="318" r:id="rId25"/>
    <p:sldId id="319" r:id="rId26"/>
    <p:sldId id="413" r:id="rId27"/>
    <p:sldId id="416" r:id="rId28"/>
    <p:sldId id="415" r:id="rId29"/>
    <p:sldId id="417" r:id="rId30"/>
    <p:sldId id="418" r:id="rId31"/>
    <p:sldId id="419" r:id="rId32"/>
    <p:sldId id="420" r:id="rId33"/>
    <p:sldId id="422" r:id="rId34"/>
    <p:sldId id="421" r:id="rId35"/>
    <p:sldId id="423" r:id="rId36"/>
    <p:sldId id="329" r:id="rId37"/>
    <p:sldId id="33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9505"/>
    <a:srgbClr val="057D47"/>
    <a:srgbClr val="FF6600"/>
    <a:srgbClr val="FBF5EB"/>
    <a:srgbClr val="ECF5E7"/>
    <a:srgbClr val="F6E9D6"/>
    <a:srgbClr val="C7E583"/>
    <a:srgbClr val="E2F2F0"/>
    <a:srgbClr val="FDFBED"/>
    <a:srgbClr val="275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66" autoAdjust="0"/>
    <p:restoredTop sz="94660"/>
  </p:normalViewPr>
  <p:slideViewPr>
    <p:cSldViewPr snapToGrid="0">
      <p:cViewPr varScale="1">
        <p:scale>
          <a:sx n="74" d="100"/>
          <a:sy n="74" d="100"/>
        </p:scale>
        <p:origin x="90"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58A6-BA59-4A1E-B2AF-4DC1C9318A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847F5-BADE-48B4-B6E8-18C7D2777B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EDBF72-5E03-43D3-9FC3-1BABD7116700}"/>
              </a:ext>
            </a:extLst>
          </p:cNvPr>
          <p:cNvSpPr>
            <a:spLocks noGrp="1"/>
          </p:cNvSpPr>
          <p:nvPr>
            <p:ph type="dt" sz="half" idx="10"/>
          </p:nvPr>
        </p:nvSpPr>
        <p:spPr/>
        <p:txBody>
          <a:bodyPr/>
          <a:lstStyle/>
          <a:p>
            <a:fld id="{470E8D6B-4BAA-4B59-836E-871BC2FDBD24}" type="datetimeFigureOut">
              <a:rPr lang="en-US" smtClean="0"/>
              <a:t>6/20/2019</a:t>
            </a:fld>
            <a:endParaRPr lang="en-US" dirty="0"/>
          </a:p>
        </p:txBody>
      </p:sp>
      <p:sp>
        <p:nvSpPr>
          <p:cNvPr id="5" name="Footer Placeholder 4">
            <a:extLst>
              <a:ext uri="{FF2B5EF4-FFF2-40B4-BE49-F238E27FC236}">
                <a16:creationId xmlns:a16="http://schemas.microsoft.com/office/drawing/2014/main" id="{F67CF6FE-FEDF-4AA2-828B-A532AD1C6D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B9D788-CC50-49EB-A4B6-4D06508BF840}"/>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110022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D3F4-1E29-413E-836C-81A15D6D4A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7EF055-5B9C-490F-821F-F3B6DCC6E8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9BD1E-F8E0-4745-89D9-E339C73D44BB}"/>
              </a:ext>
            </a:extLst>
          </p:cNvPr>
          <p:cNvSpPr>
            <a:spLocks noGrp="1"/>
          </p:cNvSpPr>
          <p:nvPr>
            <p:ph type="dt" sz="half" idx="10"/>
          </p:nvPr>
        </p:nvSpPr>
        <p:spPr/>
        <p:txBody>
          <a:bodyPr/>
          <a:lstStyle/>
          <a:p>
            <a:fld id="{470E8D6B-4BAA-4B59-836E-871BC2FDBD24}" type="datetimeFigureOut">
              <a:rPr lang="en-US" smtClean="0"/>
              <a:t>6/20/2019</a:t>
            </a:fld>
            <a:endParaRPr lang="en-US" dirty="0"/>
          </a:p>
        </p:txBody>
      </p:sp>
      <p:sp>
        <p:nvSpPr>
          <p:cNvPr id="5" name="Footer Placeholder 4">
            <a:extLst>
              <a:ext uri="{FF2B5EF4-FFF2-40B4-BE49-F238E27FC236}">
                <a16:creationId xmlns:a16="http://schemas.microsoft.com/office/drawing/2014/main" id="{4953A280-A46E-4EBE-BF02-A52CD13FE5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D1ECAA-1C1B-42F4-A742-47028424AD7F}"/>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100843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7BB44-CEDF-4F97-A571-9D806B8830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E29B9-9E46-42B3-B0C2-F747B2F996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9D9B3-99FD-4AF6-96E7-B12CE13897E5}"/>
              </a:ext>
            </a:extLst>
          </p:cNvPr>
          <p:cNvSpPr>
            <a:spLocks noGrp="1"/>
          </p:cNvSpPr>
          <p:nvPr>
            <p:ph type="dt" sz="half" idx="10"/>
          </p:nvPr>
        </p:nvSpPr>
        <p:spPr/>
        <p:txBody>
          <a:bodyPr/>
          <a:lstStyle/>
          <a:p>
            <a:fld id="{470E8D6B-4BAA-4B59-836E-871BC2FDBD24}" type="datetimeFigureOut">
              <a:rPr lang="en-US" smtClean="0"/>
              <a:t>6/20/2019</a:t>
            </a:fld>
            <a:endParaRPr lang="en-US" dirty="0"/>
          </a:p>
        </p:txBody>
      </p:sp>
      <p:sp>
        <p:nvSpPr>
          <p:cNvPr id="5" name="Footer Placeholder 4">
            <a:extLst>
              <a:ext uri="{FF2B5EF4-FFF2-40B4-BE49-F238E27FC236}">
                <a16:creationId xmlns:a16="http://schemas.microsoft.com/office/drawing/2014/main" id="{BF1885A8-8DAF-48E9-927C-EA4E68A261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DCEBD6-AD4B-4D61-B211-42A8CED2A96B}"/>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336649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3AFA-F12F-41E9-8334-3E6658E21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4A6A3-C554-4215-9982-4701182749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CB0D2-9582-4C19-997F-890AEAE5340E}"/>
              </a:ext>
            </a:extLst>
          </p:cNvPr>
          <p:cNvSpPr>
            <a:spLocks noGrp="1"/>
          </p:cNvSpPr>
          <p:nvPr>
            <p:ph type="dt" sz="half" idx="10"/>
          </p:nvPr>
        </p:nvSpPr>
        <p:spPr/>
        <p:txBody>
          <a:bodyPr/>
          <a:lstStyle/>
          <a:p>
            <a:fld id="{470E8D6B-4BAA-4B59-836E-871BC2FDBD24}" type="datetimeFigureOut">
              <a:rPr lang="en-US" smtClean="0"/>
              <a:t>6/20/2019</a:t>
            </a:fld>
            <a:endParaRPr lang="en-US" dirty="0"/>
          </a:p>
        </p:txBody>
      </p:sp>
      <p:sp>
        <p:nvSpPr>
          <p:cNvPr id="5" name="Footer Placeholder 4">
            <a:extLst>
              <a:ext uri="{FF2B5EF4-FFF2-40B4-BE49-F238E27FC236}">
                <a16:creationId xmlns:a16="http://schemas.microsoft.com/office/drawing/2014/main" id="{06083DE0-7343-4C66-95F8-D951E1B476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E6F37B-53B2-46F3-A731-504AB3401015}"/>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102314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764D-CD04-4AD5-91BD-6B9687BC83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D757D5-50F7-4B89-AAC9-25CFD3467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4FF1D3-0BA4-4FD5-85D8-916B1E2B1432}"/>
              </a:ext>
            </a:extLst>
          </p:cNvPr>
          <p:cNvSpPr>
            <a:spLocks noGrp="1"/>
          </p:cNvSpPr>
          <p:nvPr>
            <p:ph type="dt" sz="half" idx="10"/>
          </p:nvPr>
        </p:nvSpPr>
        <p:spPr/>
        <p:txBody>
          <a:bodyPr/>
          <a:lstStyle/>
          <a:p>
            <a:fld id="{470E8D6B-4BAA-4B59-836E-871BC2FDBD24}" type="datetimeFigureOut">
              <a:rPr lang="en-US" smtClean="0"/>
              <a:t>6/20/2019</a:t>
            </a:fld>
            <a:endParaRPr lang="en-US" dirty="0"/>
          </a:p>
        </p:txBody>
      </p:sp>
      <p:sp>
        <p:nvSpPr>
          <p:cNvPr id="5" name="Footer Placeholder 4">
            <a:extLst>
              <a:ext uri="{FF2B5EF4-FFF2-40B4-BE49-F238E27FC236}">
                <a16:creationId xmlns:a16="http://schemas.microsoft.com/office/drawing/2014/main" id="{C6FD1378-2A4C-4548-885B-B18521EAFE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90BC5E-AEAD-41EA-9727-F1B6840371F8}"/>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419259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17FC-33A3-4690-92F6-9D7B511E06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BE4C4-CD44-449F-84BC-2767C0E6AE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8C3C7F-3A40-40E1-89DC-CBDF1849BC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7CCCE-68FB-47D1-AEE5-319945BF6F15}"/>
              </a:ext>
            </a:extLst>
          </p:cNvPr>
          <p:cNvSpPr>
            <a:spLocks noGrp="1"/>
          </p:cNvSpPr>
          <p:nvPr>
            <p:ph type="dt" sz="half" idx="10"/>
          </p:nvPr>
        </p:nvSpPr>
        <p:spPr/>
        <p:txBody>
          <a:bodyPr/>
          <a:lstStyle/>
          <a:p>
            <a:fld id="{470E8D6B-4BAA-4B59-836E-871BC2FDBD24}" type="datetimeFigureOut">
              <a:rPr lang="en-US" smtClean="0"/>
              <a:t>6/20/2019</a:t>
            </a:fld>
            <a:endParaRPr lang="en-US" dirty="0"/>
          </a:p>
        </p:txBody>
      </p:sp>
      <p:sp>
        <p:nvSpPr>
          <p:cNvPr id="6" name="Footer Placeholder 5">
            <a:extLst>
              <a:ext uri="{FF2B5EF4-FFF2-40B4-BE49-F238E27FC236}">
                <a16:creationId xmlns:a16="http://schemas.microsoft.com/office/drawing/2014/main" id="{13F18CB8-BB46-4B0E-9D1E-55AF4B3EA8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C2C103-28E4-49E1-8245-5E48B6968978}"/>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2191016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7CAC-F662-45C7-B079-46E65D6EE5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EF788-9ACD-4E00-953E-649680C6A0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75DB4C-5C41-4E5E-B518-0C026EAC6C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2A4C30-F763-47BB-AFBE-6BA5AE30A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CA22E3-1973-43BC-866B-99AEAF5EED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2EA3A2-296A-4CBF-BF79-6A2B0F2A989C}"/>
              </a:ext>
            </a:extLst>
          </p:cNvPr>
          <p:cNvSpPr>
            <a:spLocks noGrp="1"/>
          </p:cNvSpPr>
          <p:nvPr>
            <p:ph type="dt" sz="half" idx="10"/>
          </p:nvPr>
        </p:nvSpPr>
        <p:spPr/>
        <p:txBody>
          <a:bodyPr/>
          <a:lstStyle/>
          <a:p>
            <a:fld id="{470E8D6B-4BAA-4B59-836E-871BC2FDBD24}" type="datetimeFigureOut">
              <a:rPr lang="en-US" smtClean="0"/>
              <a:t>6/20/2019</a:t>
            </a:fld>
            <a:endParaRPr lang="en-US" dirty="0"/>
          </a:p>
        </p:txBody>
      </p:sp>
      <p:sp>
        <p:nvSpPr>
          <p:cNvPr id="8" name="Footer Placeholder 7">
            <a:extLst>
              <a:ext uri="{FF2B5EF4-FFF2-40B4-BE49-F238E27FC236}">
                <a16:creationId xmlns:a16="http://schemas.microsoft.com/office/drawing/2014/main" id="{4BF52A14-9738-45F3-BD57-58EAAAD7C09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97D3546-5823-43EE-941E-6DBC13EFA4CD}"/>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243395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D1AC-4208-4897-BBAC-9C71807BF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FB67ED-BD7C-4318-BFE4-ACBF4476A802}"/>
              </a:ext>
            </a:extLst>
          </p:cNvPr>
          <p:cNvSpPr>
            <a:spLocks noGrp="1"/>
          </p:cNvSpPr>
          <p:nvPr>
            <p:ph type="dt" sz="half" idx="10"/>
          </p:nvPr>
        </p:nvSpPr>
        <p:spPr/>
        <p:txBody>
          <a:bodyPr/>
          <a:lstStyle/>
          <a:p>
            <a:fld id="{470E8D6B-4BAA-4B59-836E-871BC2FDBD24}" type="datetimeFigureOut">
              <a:rPr lang="en-US" smtClean="0"/>
              <a:t>6/20/2019</a:t>
            </a:fld>
            <a:endParaRPr lang="en-US" dirty="0"/>
          </a:p>
        </p:txBody>
      </p:sp>
      <p:sp>
        <p:nvSpPr>
          <p:cNvPr id="4" name="Footer Placeholder 3">
            <a:extLst>
              <a:ext uri="{FF2B5EF4-FFF2-40B4-BE49-F238E27FC236}">
                <a16:creationId xmlns:a16="http://schemas.microsoft.com/office/drawing/2014/main" id="{7E5066B3-4ABB-4DFE-BF2C-89D9EFD2939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1BEF6BA-FD88-4F48-8E02-8880E61F783D}"/>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43913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8337C-51A8-469A-B118-E7EAAF54AD26}"/>
              </a:ext>
            </a:extLst>
          </p:cNvPr>
          <p:cNvSpPr>
            <a:spLocks noGrp="1"/>
          </p:cNvSpPr>
          <p:nvPr>
            <p:ph type="dt" sz="half" idx="10"/>
          </p:nvPr>
        </p:nvSpPr>
        <p:spPr/>
        <p:txBody>
          <a:bodyPr/>
          <a:lstStyle/>
          <a:p>
            <a:fld id="{470E8D6B-4BAA-4B59-836E-871BC2FDBD24}" type="datetimeFigureOut">
              <a:rPr lang="en-US" smtClean="0"/>
              <a:t>6/20/2019</a:t>
            </a:fld>
            <a:endParaRPr lang="en-US" dirty="0"/>
          </a:p>
        </p:txBody>
      </p:sp>
      <p:sp>
        <p:nvSpPr>
          <p:cNvPr id="3" name="Footer Placeholder 2">
            <a:extLst>
              <a:ext uri="{FF2B5EF4-FFF2-40B4-BE49-F238E27FC236}">
                <a16:creationId xmlns:a16="http://schemas.microsoft.com/office/drawing/2014/main" id="{72C339D7-C9A6-4B5E-B4C5-9D24B7ADD67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E7E55D7-DB97-4880-9A5E-6592B46D45F4}"/>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419888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1DB5-B6B0-48A4-BFAA-73AB595B6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A0D859-51B9-4610-8AD9-BE683E64D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97587-54C5-4326-918F-AEE55964A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E0D3B7-696D-47DA-92C1-EE4953A4B856}"/>
              </a:ext>
            </a:extLst>
          </p:cNvPr>
          <p:cNvSpPr>
            <a:spLocks noGrp="1"/>
          </p:cNvSpPr>
          <p:nvPr>
            <p:ph type="dt" sz="half" idx="10"/>
          </p:nvPr>
        </p:nvSpPr>
        <p:spPr/>
        <p:txBody>
          <a:bodyPr/>
          <a:lstStyle/>
          <a:p>
            <a:fld id="{470E8D6B-4BAA-4B59-836E-871BC2FDBD24}" type="datetimeFigureOut">
              <a:rPr lang="en-US" smtClean="0"/>
              <a:t>6/20/2019</a:t>
            </a:fld>
            <a:endParaRPr lang="en-US" dirty="0"/>
          </a:p>
        </p:txBody>
      </p:sp>
      <p:sp>
        <p:nvSpPr>
          <p:cNvPr id="6" name="Footer Placeholder 5">
            <a:extLst>
              <a:ext uri="{FF2B5EF4-FFF2-40B4-BE49-F238E27FC236}">
                <a16:creationId xmlns:a16="http://schemas.microsoft.com/office/drawing/2014/main" id="{79180997-D45F-41B1-A435-362CAC4FA7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976266-E7F3-4761-894D-08180A45984E}"/>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78109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57A5-85A6-4A65-B000-000529023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800A86-7E4A-4566-B035-E6BFCC901E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7B7F262-66C8-412B-99C4-836A88E42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5EECB6-6093-44DE-B0AE-E206F7E2F7DB}"/>
              </a:ext>
            </a:extLst>
          </p:cNvPr>
          <p:cNvSpPr>
            <a:spLocks noGrp="1"/>
          </p:cNvSpPr>
          <p:nvPr>
            <p:ph type="dt" sz="half" idx="10"/>
          </p:nvPr>
        </p:nvSpPr>
        <p:spPr/>
        <p:txBody>
          <a:bodyPr/>
          <a:lstStyle/>
          <a:p>
            <a:fld id="{470E8D6B-4BAA-4B59-836E-871BC2FDBD24}" type="datetimeFigureOut">
              <a:rPr lang="en-US" smtClean="0"/>
              <a:t>6/20/2019</a:t>
            </a:fld>
            <a:endParaRPr lang="en-US" dirty="0"/>
          </a:p>
        </p:txBody>
      </p:sp>
      <p:sp>
        <p:nvSpPr>
          <p:cNvPr id="6" name="Footer Placeholder 5">
            <a:extLst>
              <a:ext uri="{FF2B5EF4-FFF2-40B4-BE49-F238E27FC236}">
                <a16:creationId xmlns:a16="http://schemas.microsoft.com/office/drawing/2014/main" id="{84A57991-820D-4D51-A6EC-494E70F6B0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079D6E-F39C-4810-966D-DC2777AB58D9}"/>
              </a:ext>
            </a:extLst>
          </p:cNvPr>
          <p:cNvSpPr>
            <a:spLocks noGrp="1"/>
          </p:cNvSpPr>
          <p:nvPr>
            <p:ph type="sldNum" sz="quarter" idx="12"/>
          </p:nvPr>
        </p:nvSpPr>
        <p:spPr/>
        <p:txBody>
          <a:bodyPr/>
          <a:lstStyle/>
          <a:p>
            <a:fld id="{67342739-ED92-4D55-A83D-0FD89787D124}" type="slidenum">
              <a:rPr lang="en-US" smtClean="0"/>
              <a:t>‹#›</a:t>
            </a:fld>
            <a:endParaRPr lang="en-US" dirty="0"/>
          </a:p>
        </p:txBody>
      </p:sp>
    </p:spTree>
    <p:extLst>
      <p:ext uri="{BB962C8B-B14F-4D97-AF65-F5344CB8AC3E}">
        <p14:creationId xmlns:p14="http://schemas.microsoft.com/office/powerpoint/2010/main" val="365301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8940D2-6C0C-42CA-B4CF-4C8BBE9ED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2CB6A-C8D0-45D9-A6F2-4B43B910A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6FEBB-FE90-4325-ADDA-6B6CBDB02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E8D6B-4BAA-4B59-836E-871BC2FDBD24}" type="datetimeFigureOut">
              <a:rPr lang="en-US" smtClean="0"/>
              <a:t>6/20/2019</a:t>
            </a:fld>
            <a:endParaRPr lang="en-US" dirty="0"/>
          </a:p>
        </p:txBody>
      </p:sp>
      <p:sp>
        <p:nvSpPr>
          <p:cNvPr id="5" name="Footer Placeholder 4">
            <a:extLst>
              <a:ext uri="{FF2B5EF4-FFF2-40B4-BE49-F238E27FC236}">
                <a16:creationId xmlns:a16="http://schemas.microsoft.com/office/drawing/2014/main" id="{5B6C3928-BCCA-4434-8F72-1BDE09CECF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34411CB-5821-4AAA-8399-CC640DBF3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42739-ED92-4D55-A83D-0FD89787D124}" type="slidenum">
              <a:rPr lang="en-US" smtClean="0"/>
              <a:t>‹#›</a:t>
            </a:fld>
            <a:endParaRPr lang="en-US" dirty="0"/>
          </a:p>
        </p:txBody>
      </p:sp>
    </p:spTree>
    <p:extLst>
      <p:ext uri="{BB962C8B-B14F-4D97-AF65-F5344CB8AC3E}">
        <p14:creationId xmlns:p14="http://schemas.microsoft.com/office/powerpoint/2010/main" val="2102981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0DEF9DA-19CA-413F-A5C2-CC66816A928E}"/>
              </a:ext>
            </a:extLst>
          </p:cNvPr>
          <p:cNvSpPr txBox="1"/>
          <p:nvPr/>
        </p:nvSpPr>
        <p:spPr>
          <a:xfrm>
            <a:off x="6324065" y="3489051"/>
            <a:ext cx="5124142" cy="2149751"/>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LU 18-277183 DZM AD</a:t>
            </a:r>
          </a:p>
          <a:p>
            <a:pPr>
              <a:spcBef>
                <a:spcPct val="0"/>
              </a:spcBef>
            </a:pPr>
            <a:r>
              <a:rPr lang="en-US" altLang="en-US" sz="3200" b="1" dirty="0">
                <a:solidFill>
                  <a:schemeClr val="tx1">
                    <a:lumMod val="75000"/>
                    <a:lumOff val="25000"/>
                  </a:schemeClr>
                </a:solidFill>
                <a:latin typeface="Arial" panose="020B0604020202020204" pitchFamily="34" charset="0"/>
                <a:cs typeface="Arial" panose="020B0604020202020204" pitchFamily="34" charset="0"/>
              </a:rPr>
              <a:t>5020 N Interstate</a:t>
            </a:r>
          </a:p>
          <a:p>
            <a:pPr>
              <a:spcBef>
                <a:spcPct val="0"/>
              </a:spcBef>
              <a:buFontTx/>
              <a:buNone/>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June 20, 2019</a:t>
            </a:r>
          </a:p>
          <a:p>
            <a:pPr>
              <a:spcBef>
                <a:spcPct val="0"/>
              </a:spcBef>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Staff Presentation</a:t>
            </a:r>
          </a:p>
          <a:p>
            <a:pPr>
              <a:spcBef>
                <a:spcPct val="0"/>
              </a:spcBef>
              <a:buFontTx/>
              <a:buNone/>
            </a:pPr>
            <a:endParaRPr lang="en-US" altLang="en-US" sz="36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Picture 1">
            <a:extLst>
              <a:ext uri="{FF2B5EF4-FFF2-40B4-BE49-F238E27FC236}">
                <a16:creationId xmlns:a16="http://schemas.microsoft.com/office/drawing/2014/main" id="{3CEB94ED-C675-4974-B384-D59AE5AFE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355"/>
          <a:stretch/>
        </p:blipFill>
        <p:spPr bwMode="auto">
          <a:xfrm>
            <a:off x="6096001" y="1396208"/>
            <a:ext cx="1260388" cy="111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F009C8D-D289-413D-B348-CF04460941DB}"/>
              </a:ext>
            </a:extLst>
          </p:cNvPr>
          <p:cNvSpPr txBox="1"/>
          <p:nvPr/>
        </p:nvSpPr>
        <p:spPr>
          <a:xfrm>
            <a:off x="6365590" y="2651480"/>
            <a:ext cx="5082617" cy="536220"/>
          </a:xfrm>
          <a:prstGeom prst="rect">
            <a:avLst/>
          </a:prstGeom>
          <a:solidFill>
            <a:schemeClr val="accent4">
              <a:lumMod val="60000"/>
              <a:lumOff val="40000"/>
            </a:schemeClr>
          </a:solidFill>
        </p:spPr>
        <p:txBody>
          <a:bodyPr wrap="square" rtlCol="0">
            <a:noAutofit/>
          </a:bodyPr>
          <a:lstStyle/>
          <a:p>
            <a:pPr>
              <a:spcBef>
                <a:spcPct val="0"/>
              </a:spcBef>
              <a:buFontTx/>
              <a:buNone/>
            </a:pPr>
            <a:r>
              <a:rPr lang="en-US" altLang="en-US" sz="3200" b="1" dirty="0">
                <a:solidFill>
                  <a:schemeClr val="bg1"/>
                </a:solidFill>
                <a:latin typeface="Arial" panose="020B0604020202020204" pitchFamily="34" charset="0"/>
                <a:cs typeface="Arial" panose="020B0604020202020204" pitchFamily="34" charset="0"/>
              </a:rPr>
              <a:t>Type II Land Use Appeal</a:t>
            </a:r>
          </a:p>
        </p:txBody>
      </p:sp>
      <p:sp>
        <p:nvSpPr>
          <p:cNvPr id="15" name="TextBox 14">
            <a:extLst>
              <a:ext uri="{FF2B5EF4-FFF2-40B4-BE49-F238E27FC236}">
                <a16:creationId xmlns:a16="http://schemas.microsoft.com/office/drawing/2014/main" id="{FE10EEBC-52A7-475F-A303-EEBD9752555C}"/>
              </a:ext>
            </a:extLst>
          </p:cNvPr>
          <p:cNvSpPr txBox="1"/>
          <p:nvPr/>
        </p:nvSpPr>
        <p:spPr>
          <a:xfrm>
            <a:off x="7442983" y="1513745"/>
            <a:ext cx="4172368" cy="903406"/>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City of Portland</a:t>
            </a:r>
          </a:p>
          <a:p>
            <a:pPr>
              <a:spcBef>
                <a:spcPct val="0"/>
              </a:spcBef>
            </a:pPr>
            <a:r>
              <a:rPr lang="en-US" altLang="en-US" sz="3400" spc="-150" dirty="0">
                <a:solidFill>
                  <a:schemeClr val="tx1">
                    <a:lumMod val="75000"/>
                    <a:lumOff val="25000"/>
                  </a:schemeClr>
                </a:solidFill>
                <a:latin typeface="Arial" panose="020B0604020202020204" pitchFamily="34" charset="0"/>
                <a:cs typeface="Arial" panose="020B0604020202020204" pitchFamily="34" charset="0"/>
              </a:rPr>
              <a:t>Design Commission</a:t>
            </a:r>
          </a:p>
        </p:txBody>
      </p:sp>
    </p:spTree>
    <p:extLst>
      <p:ext uri="{BB962C8B-B14F-4D97-AF65-F5344CB8AC3E}">
        <p14:creationId xmlns:p14="http://schemas.microsoft.com/office/powerpoint/2010/main" val="1826634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785104"/>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New mixed-use development across N Interstate</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6200000">
            <a:off x="10240630" y="5384049"/>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a:extLst>
              <a:ext uri="{FF2B5EF4-FFF2-40B4-BE49-F238E27FC236}">
                <a16:creationId xmlns:a16="http://schemas.microsoft.com/office/drawing/2014/main" id="{00A520A5-839B-43F2-B436-D93BDF2489CB}"/>
              </a:ext>
            </a:extLst>
          </p:cNvPr>
          <p:cNvPicPr>
            <a:picLocks noChangeAspect="1"/>
          </p:cNvPicPr>
          <p:nvPr/>
        </p:nvPicPr>
        <p:blipFill rotWithShape="1">
          <a:blip r:embed="rId3">
            <a:extLst>
              <a:ext uri="{28A0092B-C50C-407E-A947-70E740481C1C}">
                <a14:useLocalDpi xmlns:a14="http://schemas.microsoft.com/office/drawing/2010/main" val="0"/>
              </a:ext>
            </a:extLst>
          </a:blip>
          <a:srcRect r="14441"/>
          <a:stretch/>
        </p:blipFill>
        <p:spPr>
          <a:xfrm>
            <a:off x="0" y="0"/>
            <a:ext cx="8801509" cy="6858000"/>
          </a:xfrm>
          <a:prstGeom prst="rect">
            <a:avLst/>
          </a:prstGeom>
        </p:spPr>
      </p:pic>
    </p:spTree>
    <p:extLst>
      <p:ext uri="{BB962C8B-B14F-4D97-AF65-F5344CB8AC3E}">
        <p14:creationId xmlns:p14="http://schemas.microsoft.com/office/powerpoint/2010/main" val="2223000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Medical office across N Alberta St</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0800000">
            <a:off x="10240630" y="5590113"/>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5" name="Picture 4">
            <a:extLst>
              <a:ext uri="{FF2B5EF4-FFF2-40B4-BE49-F238E27FC236}">
                <a16:creationId xmlns:a16="http://schemas.microsoft.com/office/drawing/2014/main" id="{B0814DCF-5049-48D5-9187-B4E5C34768F1}"/>
              </a:ext>
            </a:extLst>
          </p:cNvPr>
          <p:cNvPicPr>
            <a:picLocks noChangeAspect="1"/>
          </p:cNvPicPr>
          <p:nvPr/>
        </p:nvPicPr>
        <p:blipFill rotWithShape="1">
          <a:blip r:embed="rId3">
            <a:extLst>
              <a:ext uri="{28A0092B-C50C-407E-A947-70E740481C1C}">
                <a14:useLocalDpi xmlns:a14="http://schemas.microsoft.com/office/drawing/2010/main" val="0"/>
              </a:ext>
            </a:extLst>
          </a:blip>
          <a:srcRect r="10964"/>
          <a:stretch/>
        </p:blipFill>
        <p:spPr>
          <a:xfrm>
            <a:off x="0" y="0"/>
            <a:ext cx="8801509" cy="6858000"/>
          </a:xfrm>
          <a:prstGeom prst="rect">
            <a:avLst/>
          </a:prstGeom>
        </p:spPr>
      </p:pic>
    </p:spTree>
    <p:extLst>
      <p:ext uri="{BB962C8B-B14F-4D97-AF65-F5344CB8AC3E}">
        <p14:creationId xmlns:p14="http://schemas.microsoft.com/office/powerpoint/2010/main" val="2912693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785104"/>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Retail building at SW corner of N Interstate &amp; Alberta</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3729710">
            <a:off x="10118253" y="5538599"/>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a:extLst>
              <a:ext uri="{FF2B5EF4-FFF2-40B4-BE49-F238E27FC236}">
                <a16:creationId xmlns:a16="http://schemas.microsoft.com/office/drawing/2014/main" id="{8D44A169-2188-4392-80A0-CBE10A881181}"/>
              </a:ext>
            </a:extLst>
          </p:cNvPr>
          <p:cNvPicPr>
            <a:picLocks noChangeAspect="1"/>
          </p:cNvPicPr>
          <p:nvPr/>
        </p:nvPicPr>
        <p:blipFill rotWithShape="1">
          <a:blip r:embed="rId3">
            <a:extLst>
              <a:ext uri="{28A0092B-C50C-407E-A947-70E740481C1C}">
                <a14:useLocalDpi xmlns:a14="http://schemas.microsoft.com/office/drawing/2010/main" val="0"/>
              </a:ext>
            </a:extLst>
          </a:blip>
          <a:srcRect r="10964"/>
          <a:stretch/>
        </p:blipFill>
        <p:spPr>
          <a:xfrm>
            <a:off x="0" y="0"/>
            <a:ext cx="8801509" cy="6858000"/>
          </a:xfrm>
          <a:prstGeom prst="rect">
            <a:avLst/>
          </a:prstGeom>
        </p:spPr>
      </p:pic>
    </p:spTree>
    <p:extLst>
      <p:ext uri="{BB962C8B-B14F-4D97-AF65-F5344CB8AC3E}">
        <p14:creationId xmlns:p14="http://schemas.microsoft.com/office/powerpoint/2010/main" val="1564802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Across N Webster from subject site</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a:off x="10334350" y="4946171"/>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5" name="Picture 4">
            <a:extLst>
              <a:ext uri="{FF2B5EF4-FFF2-40B4-BE49-F238E27FC236}">
                <a16:creationId xmlns:a16="http://schemas.microsoft.com/office/drawing/2014/main" id="{F2A23362-DAB3-4990-AE91-D7FC4B9D4F08}"/>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8557"/>
          <a:stretch/>
        </p:blipFill>
        <p:spPr>
          <a:xfrm>
            <a:off x="0" y="0"/>
            <a:ext cx="8801509" cy="6858000"/>
          </a:xfrm>
          <a:prstGeom prst="rect">
            <a:avLst/>
          </a:prstGeom>
        </p:spPr>
      </p:pic>
    </p:spTree>
    <p:extLst>
      <p:ext uri="{BB962C8B-B14F-4D97-AF65-F5344CB8AC3E}">
        <p14:creationId xmlns:p14="http://schemas.microsoft.com/office/powerpoint/2010/main" val="876338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East of subject site along N Webster</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0800000">
            <a:off x="10669201" y="4830262"/>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a:extLst>
              <a:ext uri="{FF2B5EF4-FFF2-40B4-BE49-F238E27FC236}">
                <a16:creationId xmlns:a16="http://schemas.microsoft.com/office/drawing/2014/main" id="{062655AE-F742-4218-B181-3B302496D8E6}"/>
              </a:ext>
            </a:extLst>
          </p:cNvPr>
          <p:cNvPicPr>
            <a:picLocks noChangeAspect="1"/>
          </p:cNvPicPr>
          <p:nvPr/>
        </p:nvPicPr>
        <p:blipFill rotWithShape="1">
          <a:blip r:embed="rId3">
            <a:extLst>
              <a:ext uri="{28A0092B-C50C-407E-A947-70E740481C1C}">
                <a14:useLocalDpi xmlns:a14="http://schemas.microsoft.com/office/drawing/2010/main" val="0"/>
              </a:ext>
            </a:extLst>
          </a:blip>
          <a:srcRect l="10964"/>
          <a:stretch/>
        </p:blipFill>
        <p:spPr>
          <a:xfrm>
            <a:off x="0" y="0"/>
            <a:ext cx="8801509" cy="6858000"/>
          </a:xfrm>
          <a:prstGeom prst="rect">
            <a:avLst/>
          </a:prstGeom>
        </p:spPr>
      </p:pic>
    </p:spTree>
    <p:extLst>
      <p:ext uri="{BB962C8B-B14F-4D97-AF65-F5344CB8AC3E}">
        <p14:creationId xmlns:p14="http://schemas.microsoft.com/office/powerpoint/2010/main" val="16842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East of subject site along N Alberta</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9699943">
            <a:off x="10952535" y="5667389"/>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5" name="Picture 4">
            <a:extLst>
              <a:ext uri="{FF2B5EF4-FFF2-40B4-BE49-F238E27FC236}">
                <a16:creationId xmlns:a16="http://schemas.microsoft.com/office/drawing/2014/main" id="{F94B2142-9A1D-4775-B563-1E96DB012FC2}"/>
              </a:ext>
            </a:extLst>
          </p:cNvPr>
          <p:cNvPicPr>
            <a:picLocks noChangeAspect="1"/>
          </p:cNvPicPr>
          <p:nvPr/>
        </p:nvPicPr>
        <p:blipFill rotWithShape="1">
          <a:blip r:embed="rId3">
            <a:extLst>
              <a:ext uri="{28A0092B-C50C-407E-A947-70E740481C1C}">
                <a14:useLocalDpi xmlns:a14="http://schemas.microsoft.com/office/drawing/2010/main" val="0"/>
              </a:ext>
            </a:extLst>
          </a:blip>
          <a:srcRect l="14441"/>
          <a:stretch/>
        </p:blipFill>
        <p:spPr>
          <a:xfrm>
            <a:off x="-1" y="0"/>
            <a:ext cx="8801509" cy="6858000"/>
          </a:xfrm>
          <a:prstGeom prst="rect">
            <a:avLst/>
          </a:prstGeom>
        </p:spPr>
      </p:pic>
    </p:spTree>
    <p:extLst>
      <p:ext uri="{BB962C8B-B14F-4D97-AF65-F5344CB8AC3E}">
        <p14:creationId xmlns:p14="http://schemas.microsoft.com/office/powerpoint/2010/main" val="3242722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East of subject site along N Alberta</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a:off x="10682078" y="5654511"/>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a:extLst>
              <a:ext uri="{FF2B5EF4-FFF2-40B4-BE49-F238E27FC236}">
                <a16:creationId xmlns:a16="http://schemas.microsoft.com/office/drawing/2014/main" id="{6D7AE061-41F6-4673-8B36-7CD3FD3E0953}"/>
              </a:ext>
            </a:extLst>
          </p:cNvPr>
          <p:cNvPicPr>
            <a:picLocks noChangeAspect="1"/>
          </p:cNvPicPr>
          <p:nvPr/>
        </p:nvPicPr>
        <p:blipFill rotWithShape="1">
          <a:blip r:embed="rId3">
            <a:extLst>
              <a:ext uri="{28A0092B-C50C-407E-A947-70E740481C1C}">
                <a14:useLocalDpi xmlns:a14="http://schemas.microsoft.com/office/drawing/2010/main" val="0"/>
              </a:ext>
            </a:extLst>
          </a:blip>
          <a:srcRect r="14441"/>
          <a:stretch/>
        </p:blipFill>
        <p:spPr>
          <a:xfrm>
            <a:off x="0" y="0"/>
            <a:ext cx="8801509" cy="6858000"/>
          </a:xfrm>
          <a:prstGeom prst="rect">
            <a:avLst/>
          </a:prstGeom>
        </p:spPr>
      </p:pic>
    </p:spTree>
    <p:extLst>
      <p:ext uri="{BB962C8B-B14F-4D97-AF65-F5344CB8AC3E}">
        <p14:creationId xmlns:p14="http://schemas.microsoft.com/office/powerpoint/2010/main" val="3445041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Single-story retail space at N Interstate &amp; Webster</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7100000">
            <a:off x="10201791" y="4765870"/>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5" name="Picture 4">
            <a:extLst>
              <a:ext uri="{FF2B5EF4-FFF2-40B4-BE49-F238E27FC236}">
                <a16:creationId xmlns:a16="http://schemas.microsoft.com/office/drawing/2014/main" id="{76743F68-C165-4E61-8BAC-C0F930628EC3}"/>
              </a:ext>
            </a:extLst>
          </p:cNvPr>
          <p:cNvPicPr>
            <a:picLocks noChangeAspect="1"/>
          </p:cNvPicPr>
          <p:nvPr/>
        </p:nvPicPr>
        <p:blipFill rotWithShape="1">
          <a:blip r:embed="rId3">
            <a:extLst>
              <a:ext uri="{28A0092B-C50C-407E-A947-70E740481C1C}">
                <a14:useLocalDpi xmlns:a14="http://schemas.microsoft.com/office/drawing/2010/main" val="0"/>
              </a:ext>
            </a:extLst>
          </a:blip>
          <a:srcRect l="14441"/>
          <a:stretch/>
        </p:blipFill>
        <p:spPr>
          <a:xfrm>
            <a:off x="-1" y="0"/>
            <a:ext cx="8801509" cy="6858000"/>
          </a:xfrm>
          <a:prstGeom prst="rect">
            <a:avLst/>
          </a:prstGeom>
        </p:spPr>
      </p:pic>
    </p:spTree>
    <p:extLst>
      <p:ext uri="{BB962C8B-B14F-4D97-AF65-F5344CB8AC3E}">
        <p14:creationId xmlns:p14="http://schemas.microsoft.com/office/powerpoint/2010/main" val="3309739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Mixed-use development at N Interstate &amp; Sumner</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4184107">
            <a:off x="10205055" y="4176016"/>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a:extLst>
              <a:ext uri="{FF2B5EF4-FFF2-40B4-BE49-F238E27FC236}">
                <a16:creationId xmlns:a16="http://schemas.microsoft.com/office/drawing/2014/main" id="{BC2DAA9E-8E3F-4924-81CE-892BD7E59D06}"/>
              </a:ext>
            </a:extLst>
          </p:cNvPr>
          <p:cNvPicPr>
            <a:picLocks noChangeAspect="1"/>
          </p:cNvPicPr>
          <p:nvPr/>
        </p:nvPicPr>
        <p:blipFill rotWithShape="1">
          <a:blip r:embed="rId3">
            <a:extLst>
              <a:ext uri="{28A0092B-C50C-407E-A947-70E740481C1C}">
                <a14:useLocalDpi xmlns:a14="http://schemas.microsoft.com/office/drawing/2010/main" val="0"/>
              </a:ext>
            </a:extLst>
          </a:blip>
          <a:srcRect r="10964"/>
          <a:stretch/>
        </p:blipFill>
        <p:spPr>
          <a:xfrm>
            <a:off x="0" y="0"/>
            <a:ext cx="8801509" cy="6858000"/>
          </a:xfrm>
          <a:prstGeom prst="rect">
            <a:avLst/>
          </a:prstGeom>
        </p:spPr>
      </p:pic>
    </p:spTree>
    <p:extLst>
      <p:ext uri="{BB962C8B-B14F-4D97-AF65-F5344CB8AC3E}">
        <p14:creationId xmlns:p14="http://schemas.microsoft.com/office/powerpoint/2010/main" val="4163661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Residential development along N Interstate</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5400000">
            <a:off x="10114903" y="4485109"/>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5" name="Picture 4">
            <a:extLst>
              <a:ext uri="{FF2B5EF4-FFF2-40B4-BE49-F238E27FC236}">
                <a16:creationId xmlns:a16="http://schemas.microsoft.com/office/drawing/2014/main" id="{CF0F4F26-1777-479C-9B50-033632B2E91A}"/>
              </a:ext>
            </a:extLst>
          </p:cNvPr>
          <p:cNvPicPr>
            <a:picLocks noChangeAspect="1"/>
          </p:cNvPicPr>
          <p:nvPr/>
        </p:nvPicPr>
        <p:blipFill rotWithShape="1">
          <a:blip r:embed="rId3">
            <a:extLst>
              <a:ext uri="{28A0092B-C50C-407E-A947-70E740481C1C}">
                <a14:useLocalDpi xmlns:a14="http://schemas.microsoft.com/office/drawing/2010/main" val="0"/>
              </a:ext>
            </a:extLst>
          </a:blip>
          <a:srcRect r="10555"/>
          <a:stretch/>
        </p:blipFill>
        <p:spPr>
          <a:xfrm>
            <a:off x="-40534" y="0"/>
            <a:ext cx="8842043" cy="6858000"/>
          </a:xfrm>
          <a:prstGeom prst="rect">
            <a:avLst/>
          </a:prstGeom>
        </p:spPr>
      </p:pic>
    </p:spTree>
    <p:extLst>
      <p:ext uri="{BB962C8B-B14F-4D97-AF65-F5344CB8AC3E}">
        <p14:creationId xmlns:p14="http://schemas.microsoft.com/office/powerpoint/2010/main" val="1292324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9848D1C-C697-46E6-94E3-D3E333D96F62}"/>
              </a:ext>
            </a:extLst>
          </p:cNvPr>
          <p:cNvSpPr txBox="1"/>
          <p:nvPr/>
        </p:nvSpPr>
        <p:spPr>
          <a:xfrm>
            <a:off x="5342021" y="4591251"/>
            <a:ext cx="6395149"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Presentation Order</a:t>
            </a:r>
            <a:endParaRPr lang="en-US" altLang="en-US" sz="36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98A7BA6-7611-49A5-95D0-4326322144F6}"/>
              </a:ext>
            </a:extLst>
          </p:cNvPr>
          <p:cNvSpPr txBox="1"/>
          <p:nvPr/>
        </p:nvSpPr>
        <p:spPr>
          <a:xfrm>
            <a:off x="660603" y="382891"/>
            <a:ext cx="3640941" cy="6740307"/>
          </a:xfrm>
          <a:prstGeom prst="rect">
            <a:avLst/>
          </a:prstGeom>
          <a:noFill/>
        </p:spPr>
        <p:txBody>
          <a:bodyPr wrap="square" rtlCol="0">
            <a:spAutoFit/>
          </a:bodyPr>
          <a:lstStyle/>
          <a:p>
            <a:pPr marL="457200" indent="-457200">
              <a:spcBef>
                <a:spcPct val="0"/>
              </a:spcBef>
              <a:buFont typeface="+mj-lt"/>
              <a:buAutoNum type="arabicPeriod"/>
              <a:tabLst>
                <a:tab pos="349250" algn="l"/>
              </a:tabLst>
            </a:pPr>
            <a:r>
              <a:rPr lang="en-US" altLang="en-US" sz="2000" b="1" dirty="0">
                <a:solidFill>
                  <a:schemeClr val="bg1"/>
                </a:solidFill>
                <a:latin typeface="Arial" panose="020B0604020202020204" pitchFamily="34" charset="0"/>
                <a:cs typeface="Arial" panose="020B0604020202020204" pitchFamily="34" charset="0"/>
              </a:rPr>
              <a:t>Staff Presentation</a:t>
            </a:r>
          </a:p>
          <a:p>
            <a:pPr marL="349250" indent="-349250">
              <a:spcBef>
                <a:spcPct val="0"/>
              </a:spcBef>
              <a:buFontTx/>
              <a:buNone/>
              <a:tabLst>
                <a:tab pos="349250" algn="l"/>
              </a:tabLst>
            </a:pPr>
            <a:endParaRPr lang="en-US" altLang="en-US" sz="2000" dirty="0">
              <a:solidFill>
                <a:schemeClr val="bg1"/>
              </a:solidFill>
              <a:latin typeface="Arial" panose="020B0604020202020204" pitchFamily="34" charset="0"/>
              <a:cs typeface="Arial" panose="020B0604020202020204" pitchFamily="34" charset="0"/>
            </a:endParaRPr>
          </a:p>
          <a:p>
            <a:pPr marL="457200" indent="-457200">
              <a:spcBef>
                <a:spcPct val="0"/>
              </a:spcBef>
              <a:buFontTx/>
              <a:buAutoNum type="arabicPeriod" startAt="2"/>
              <a:tabLst>
                <a:tab pos="349250" algn="l"/>
              </a:tabLst>
            </a:pPr>
            <a:r>
              <a:rPr lang="en-US" altLang="en-US" sz="2000" dirty="0">
                <a:solidFill>
                  <a:schemeClr val="bg1"/>
                </a:solidFill>
                <a:latin typeface="Arial" panose="020B0604020202020204" pitchFamily="34" charset="0"/>
                <a:cs typeface="Arial" panose="020B0604020202020204" pitchFamily="34" charset="0"/>
              </a:rPr>
              <a:t>Appellant 1 (OKNA)</a:t>
            </a:r>
            <a:br>
              <a:rPr lang="en-US" altLang="en-US" sz="2000" dirty="0">
                <a:solidFill>
                  <a:schemeClr val="bg1"/>
                </a:solidFill>
                <a:latin typeface="Arial" panose="020B0604020202020204" pitchFamily="34" charset="0"/>
                <a:cs typeface="Arial" panose="020B0604020202020204" pitchFamily="34" charset="0"/>
              </a:rPr>
            </a:br>
            <a:endParaRPr lang="en-US" altLang="en-US" sz="2000" dirty="0">
              <a:solidFill>
                <a:schemeClr val="bg1"/>
              </a:solidFill>
              <a:latin typeface="Arial" panose="020B0604020202020204" pitchFamily="34" charset="0"/>
              <a:cs typeface="Arial" panose="020B0604020202020204" pitchFamily="34" charset="0"/>
            </a:endParaRPr>
          </a:p>
          <a:p>
            <a:pPr marL="457200" indent="-457200">
              <a:spcBef>
                <a:spcPct val="0"/>
              </a:spcBef>
              <a:buFontTx/>
              <a:buAutoNum type="arabicPeriod" startAt="2"/>
              <a:tabLst>
                <a:tab pos="349250" algn="l"/>
              </a:tabLst>
            </a:pPr>
            <a:r>
              <a:rPr lang="en-US" altLang="en-US" sz="2000" dirty="0">
                <a:solidFill>
                  <a:schemeClr val="bg1"/>
                </a:solidFill>
                <a:latin typeface="Arial" panose="020B0604020202020204" pitchFamily="34" charset="0"/>
                <a:cs typeface="Arial" panose="020B0604020202020204" pitchFamily="34" charset="0"/>
              </a:rPr>
              <a:t>Appellant 2 / Applicant (Carleton Hart)</a:t>
            </a:r>
            <a:br>
              <a:rPr lang="en-US" altLang="en-US" sz="2000" dirty="0">
                <a:solidFill>
                  <a:schemeClr val="bg1"/>
                </a:solidFill>
                <a:latin typeface="Arial" panose="020B0604020202020204" pitchFamily="34" charset="0"/>
                <a:cs typeface="Arial" panose="020B0604020202020204" pitchFamily="34" charset="0"/>
              </a:rPr>
            </a:br>
            <a:endParaRPr lang="en-US" altLang="en-US" sz="2000" dirty="0">
              <a:solidFill>
                <a:schemeClr val="bg1"/>
              </a:solidFill>
              <a:latin typeface="Arial" panose="020B0604020202020204" pitchFamily="34" charset="0"/>
              <a:cs typeface="Arial" panose="020B0604020202020204" pitchFamily="34" charset="0"/>
            </a:endParaRPr>
          </a:p>
          <a:p>
            <a:pPr marL="457200" indent="-457200">
              <a:spcBef>
                <a:spcPct val="0"/>
              </a:spcBef>
              <a:buFontTx/>
              <a:buAutoNum type="arabicPeriod" startAt="2"/>
              <a:tabLst>
                <a:tab pos="349250" algn="l"/>
              </a:tabLst>
            </a:pPr>
            <a:r>
              <a:rPr lang="en-US" altLang="en-US" sz="2000" dirty="0">
                <a:solidFill>
                  <a:schemeClr val="bg1"/>
                </a:solidFill>
                <a:latin typeface="Arial" panose="020B0604020202020204" pitchFamily="34" charset="0"/>
                <a:cs typeface="Arial" panose="020B0604020202020204" pitchFamily="34" charset="0"/>
              </a:rPr>
              <a:t>Public Testimony </a:t>
            </a:r>
            <a:br>
              <a:rPr lang="en-US" altLang="en-US" sz="2000" dirty="0">
                <a:solidFill>
                  <a:schemeClr val="bg1"/>
                </a:solidFill>
                <a:latin typeface="Arial" panose="020B0604020202020204" pitchFamily="34" charset="0"/>
                <a:cs typeface="Arial" panose="020B0604020202020204" pitchFamily="34" charset="0"/>
              </a:rPr>
            </a:br>
            <a:endParaRPr lang="en-US" altLang="en-US" sz="2000" dirty="0">
              <a:solidFill>
                <a:schemeClr val="bg1"/>
              </a:solidFill>
              <a:latin typeface="Arial" panose="020B0604020202020204" pitchFamily="34" charset="0"/>
              <a:cs typeface="Arial" panose="020B0604020202020204" pitchFamily="34" charset="0"/>
            </a:endParaRPr>
          </a:p>
          <a:p>
            <a:pPr marL="457200" indent="-457200">
              <a:spcBef>
                <a:spcPct val="0"/>
              </a:spcBef>
              <a:buFontTx/>
              <a:buAutoNum type="arabicPeriod" startAt="2"/>
              <a:tabLst>
                <a:tab pos="349250" algn="l"/>
              </a:tabLst>
            </a:pPr>
            <a:r>
              <a:rPr lang="en-US" altLang="en-US" sz="2000" dirty="0">
                <a:solidFill>
                  <a:schemeClr val="bg1"/>
                </a:solidFill>
                <a:latin typeface="Arial" panose="020B0604020202020204" pitchFamily="34" charset="0"/>
                <a:cs typeface="Arial" panose="020B0604020202020204" pitchFamily="34" charset="0"/>
              </a:rPr>
              <a:t>Appellant 1 Response</a:t>
            </a:r>
            <a:br>
              <a:rPr lang="en-US" altLang="en-US" sz="2000" dirty="0">
                <a:solidFill>
                  <a:schemeClr val="bg1"/>
                </a:solidFill>
                <a:latin typeface="Arial" panose="020B0604020202020204" pitchFamily="34" charset="0"/>
                <a:cs typeface="Arial" panose="020B0604020202020204" pitchFamily="34" charset="0"/>
              </a:rPr>
            </a:br>
            <a:endParaRPr lang="en-US" altLang="en-US" sz="2000" dirty="0">
              <a:solidFill>
                <a:schemeClr val="bg1"/>
              </a:solidFill>
              <a:latin typeface="Arial" panose="020B0604020202020204" pitchFamily="34" charset="0"/>
              <a:cs typeface="Arial" panose="020B0604020202020204" pitchFamily="34" charset="0"/>
            </a:endParaRPr>
          </a:p>
          <a:p>
            <a:pPr marL="457200" indent="-457200">
              <a:spcBef>
                <a:spcPct val="0"/>
              </a:spcBef>
              <a:buFontTx/>
              <a:buAutoNum type="arabicPeriod" startAt="2"/>
              <a:tabLst>
                <a:tab pos="349250" algn="l"/>
              </a:tabLst>
            </a:pPr>
            <a:r>
              <a:rPr lang="en-US" altLang="en-US" sz="2000" dirty="0">
                <a:solidFill>
                  <a:schemeClr val="bg1"/>
                </a:solidFill>
                <a:latin typeface="Arial" panose="020B0604020202020204" pitchFamily="34" charset="0"/>
                <a:cs typeface="Arial" panose="020B0604020202020204" pitchFamily="34" charset="0"/>
              </a:rPr>
              <a:t>Appellant 2 / Applicant Response</a:t>
            </a:r>
            <a:br>
              <a:rPr lang="en-US" altLang="en-US" sz="2000" dirty="0">
                <a:solidFill>
                  <a:schemeClr val="bg1"/>
                </a:solidFill>
                <a:latin typeface="Arial" panose="020B0604020202020204" pitchFamily="34" charset="0"/>
                <a:cs typeface="Arial" panose="020B0604020202020204" pitchFamily="34" charset="0"/>
              </a:rPr>
            </a:br>
            <a:endParaRPr lang="en-US" altLang="en-US" sz="2000" dirty="0">
              <a:solidFill>
                <a:schemeClr val="bg1"/>
              </a:solidFill>
              <a:latin typeface="Arial" panose="020B0604020202020204" pitchFamily="34" charset="0"/>
              <a:cs typeface="Arial" panose="020B0604020202020204" pitchFamily="34" charset="0"/>
            </a:endParaRPr>
          </a:p>
          <a:p>
            <a:pPr marL="457200" indent="-457200">
              <a:spcBef>
                <a:spcPct val="0"/>
              </a:spcBef>
              <a:buFontTx/>
              <a:buAutoNum type="arabicPeriod" startAt="2"/>
              <a:tabLst>
                <a:tab pos="349250" algn="l"/>
              </a:tabLst>
            </a:pPr>
            <a:r>
              <a:rPr lang="en-US" altLang="en-US" sz="2000" dirty="0">
                <a:solidFill>
                  <a:schemeClr val="bg1"/>
                </a:solidFill>
                <a:latin typeface="Arial" panose="020B0604020202020204" pitchFamily="34" charset="0"/>
                <a:cs typeface="Arial" panose="020B0604020202020204" pitchFamily="34" charset="0"/>
              </a:rPr>
              <a:t>Appellant 1 Rebuttal</a:t>
            </a:r>
            <a:br>
              <a:rPr lang="en-US" altLang="en-US" sz="2000" dirty="0">
                <a:solidFill>
                  <a:schemeClr val="bg1"/>
                </a:solidFill>
                <a:latin typeface="Arial" panose="020B0604020202020204" pitchFamily="34" charset="0"/>
                <a:cs typeface="Arial" panose="020B0604020202020204" pitchFamily="34" charset="0"/>
              </a:rPr>
            </a:br>
            <a:endParaRPr lang="en-US" altLang="en-US" sz="2000" dirty="0">
              <a:solidFill>
                <a:schemeClr val="bg1"/>
              </a:solidFill>
              <a:latin typeface="Arial" panose="020B0604020202020204" pitchFamily="34" charset="0"/>
              <a:cs typeface="Arial" panose="020B0604020202020204" pitchFamily="34" charset="0"/>
            </a:endParaRPr>
          </a:p>
          <a:p>
            <a:pPr marL="457200" indent="-457200">
              <a:spcBef>
                <a:spcPct val="0"/>
              </a:spcBef>
              <a:buFontTx/>
              <a:buAutoNum type="arabicPeriod" startAt="2"/>
              <a:tabLst>
                <a:tab pos="349250" algn="l"/>
              </a:tabLst>
            </a:pPr>
            <a:r>
              <a:rPr lang="en-US" altLang="en-US" sz="2000" dirty="0">
                <a:solidFill>
                  <a:schemeClr val="bg1"/>
                </a:solidFill>
                <a:latin typeface="Arial" panose="020B0604020202020204" pitchFamily="34" charset="0"/>
                <a:cs typeface="Arial" panose="020B0604020202020204" pitchFamily="34" charset="0"/>
              </a:rPr>
              <a:t>Appellant 2 / Applicant Rebuttal</a:t>
            </a:r>
            <a:br>
              <a:rPr lang="en-US" altLang="en-US" sz="2000" dirty="0">
                <a:solidFill>
                  <a:schemeClr val="bg1"/>
                </a:solidFill>
                <a:latin typeface="Arial" panose="020B0604020202020204" pitchFamily="34" charset="0"/>
                <a:cs typeface="Arial" panose="020B0604020202020204" pitchFamily="34" charset="0"/>
              </a:rPr>
            </a:br>
            <a:endParaRPr lang="en-US" altLang="en-US" sz="2000" dirty="0">
              <a:solidFill>
                <a:schemeClr val="bg1"/>
              </a:solidFill>
              <a:latin typeface="Arial" panose="020B0604020202020204" pitchFamily="34" charset="0"/>
              <a:cs typeface="Arial" panose="020B0604020202020204" pitchFamily="34" charset="0"/>
            </a:endParaRPr>
          </a:p>
          <a:p>
            <a:pPr marL="457200" indent="-457200">
              <a:spcBef>
                <a:spcPct val="0"/>
              </a:spcBef>
              <a:buFontTx/>
              <a:buAutoNum type="arabicPeriod" startAt="2"/>
              <a:tabLst>
                <a:tab pos="349250" algn="l"/>
              </a:tabLst>
            </a:pPr>
            <a:r>
              <a:rPr lang="en-US" altLang="en-US" sz="2000" dirty="0">
                <a:solidFill>
                  <a:schemeClr val="bg1"/>
                </a:solidFill>
                <a:latin typeface="Arial" panose="020B0604020202020204" pitchFamily="34" charset="0"/>
                <a:cs typeface="Arial" panose="020B0604020202020204" pitchFamily="34" charset="0"/>
              </a:rPr>
              <a:t>Commission Deliberation</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123603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Mixed-use development at N Interstate &amp; Sumner</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1144744">
            <a:off x="10243693" y="4220693"/>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7" name="Picture 6">
            <a:extLst>
              <a:ext uri="{FF2B5EF4-FFF2-40B4-BE49-F238E27FC236}">
                <a16:creationId xmlns:a16="http://schemas.microsoft.com/office/drawing/2014/main" id="{7DA34C99-0109-4D4E-B16E-E0476B73D85C}"/>
              </a:ext>
            </a:extLst>
          </p:cNvPr>
          <p:cNvPicPr>
            <a:picLocks noChangeAspect="1"/>
          </p:cNvPicPr>
          <p:nvPr/>
        </p:nvPicPr>
        <p:blipFill rotWithShape="1">
          <a:blip r:embed="rId3">
            <a:extLst>
              <a:ext uri="{28A0092B-C50C-407E-A947-70E740481C1C}">
                <a14:useLocalDpi xmlns:a14="http://schemas.microsoft.com/office/drawing/2010/main" val="0"/>
              </a:ext>
            </a:extLst>
          </a:blip>
          <a:srcRect r="14347"/>
          <a:stretch/>
        </p:blipFill>
        <p:spPr>
          <a:xfrm>
            <a:off x="-9693" y="0"/>
            <a:ext cx="8811202" cy="6858000"/>
          </a:xfrm>
          <a:prstGeom prst="rect">
            <a:avLst/>
          </a:prstGeom>
        </p:spPr>
      </p:pic>
    </p:spTree>
    <p:extLst>
      <p:ext uri="{BB962C8B-B14F-4D97-AF65-F5344CB8AC3E}">
        <p14:creationId xmlns:p14="http://schemas.microsoft.com/office/powerpoint/2010/main" val="584389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246221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Program Overview</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64 dwelling units</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Ground floor commercial (approx. 1950 SF)</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14 parking spaces</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1A2C5A5-49C2-4C20-8CB7-F221701015BF}"/>
              </a:ext>
            </a:extLst>
          </p:cNvPr>
          <p:cNvPicPr>
            <a:picLocks noChangeAspect="1"/>
          </p:cNvPicPr>
          <p:nvPr/>
        </p:nvPicPr>
        <p:blipFill rotWithShape="1">
          <a:blip r:embed="rId2">
            <a:extLst>
              <a:ext uri="{28A0092B-C50C-407E-A947-70E740481C1C}">
                <a14:useLocalDpi xmlns:a14="http://schemas.microsoft.com/office/drawing/2010/main" val="0"/>
              </a:ext>
            </a:extLst>
          </a:blip>
          <a:srcRect l="14599" t="23338" r="13951" b="34243"/>
          <a:stretch/>
        </p:blipFill>
        <p:spPr>
          <a:xfrm>
            <a:off x="198845" y="1808248"/>
            <a:ext cx="8438015" cy="3241503"/>
          </a:xfrm>
          <a:prstGeom prst="rect">
            <a:avLst/>
          </a:prstGeom>
        </p:spPr>
      </p:pic>
    </p:spTree>
    <p:extLst>
      <p:ext uri="{BB962C8B-B14F-4D97-AF65-F5344CB8AC3E}">
        <p14:creationId xmlns:p14="http://schemas.microsoft.com/office/powerpoint/2010/main" val="271547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3754874"/>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Modifications</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1. Façade articulation </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2. Screening, Mechanical equipment</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3. Parking area setbacks and landscaping, Perimeter landscaping</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4. Bicycle racks</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DF85325-BA96-404D-863C-3F62FB902DD9}"/>
              </a:ext>
            </a:extLst>
          </p:cNvPr>
          <p:cNvPicPr>
            <a:picLocks noChangeAspect="1"/>
          </p:cNvPicPr>
          <p:nvPr/>
        </p:nvPicPr>
        <p:blipFill rotWithShape="1">
          <a:blip r:embed="rId2">
            <a:extLst>
              <a:ext uri="{28A0092B-C50C-407E-A947-70E740481C1C}">
                <a14:useLocalDpi xmlns:a14="http://schemas.microsoft.com/office/drawing/2010/main" val="0"/>
              </a:ext>
            </a:extLst>
          </a:blip>
          <a:srcRect l="2934" t="7886" r="2043" b="25536"/>
          <a:stretch/>
        </p:blipFill>
        <p:spPr>
          <a:xfrm>
            <a:off x="193185" y="2968470"/>
            <a:ext cx="8416205" cy="3815476"/>
          </a:xfrm>
          <a:prstGeom prst="rect">
            <a:avLst/>
          </a:prstGeom>
        </p:spPr>
      </p:pic>
      <p:pic>
        <p:nvPicPr>
          <p:cNvPr id="13" name="Picture 12">
            <a:extLst>
              <a:ext uri="{FF2B5EF4-FFF2-40B4-BE49-F238E27FC236}">
                <a16:creationId xmlns:a16="http://schemas.microsoft.com/office/drawing/2014/main" id="{C14D1468-6CC4-4EA3-A9B0-305E8768C07E}"/>
              </a:ext>
            </a:extLst>
          </p:cNvPr>
          <p:cNvPicPr>
            <a:picLocks noChangeAspect="1"/>
          </p:cNvPicPr>
          <p:nvPr/>
        </p:nvPicPr>
        <p:blipFill rotWithShape="1">
          <a:blip r:embed="rId3">
            <a:extLst>
              <a:ext uri="{28A0092B-C50C-407E-A947-70E740481C1C}">
                <a14:useLocalDpi xmlns:a14="http://schemas.microsoft.com/office/drawing/2010/main" val="0"/>
              </a:ext>
            </a:extLst>
          </a:blip>
          <a:srcRect l="13626" t="23474" r="11765" b="32394"/>
          <a:stretch/>
        </p:blipFill>
        <p:spPr>
          <a:xfrm>
            <a:off x="1030629" y="309696"/>
            <a:ext cx="6643906" cy="2542863"/>
          </a:xfrm>
          <a:prstGeom prst="rect">
            <a:avLst/>
          </a:prstGeom>
        </p:spPr>
      </p:pic>
      <p:sp>
        <p:nvSpPr>
          <p:cNvPr id="14" name="Rectangle: Rounded Corners 13">
            <a:extLst>
              <a:ext uri="{FF2B5EF4-FFF2-40B4-BE49-F238E27FC236}">
                <a16:creationId xmlns:a16="http://schemas.microsoft.com/office/drawing/2014/main" id="{542C7CF8-4FAF-44B3-9A45-6925F5398407}"/>
              </a:ext>
            </a:extLst>
          </p:cNvPr>
          <p:cNvSpPr/>
          <p:nvPr/>
        </p:nvSpPr>
        <p:spPr>
          <a:xfrm>
            <a:off x="1365161" y="5331854"/>
            <a:ext cx="579549" cy="656822"/>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19CB9FD2-4030-4D23-A5FD-3702582823B6}"/>
              </a:ext>
            </a:extLst>
          </p:cNvPr>
          <p:cNvSpPr/>
          <p:nvPr/>
        </p:nvSpPr>
        <p:spPr>
          <a:xfrm>
            <a:off x="1262131" y="3126292"/>
            <a:ext cx="682580" cy="656822"/>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6156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2031325"/>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Adjustments</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1. Required Ground Floor Active Use (33.415.200)</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473886C-DD78-4BEE-AE35-41CA22F8EB97}"/>
              </a:ext>
            </a:extLst>
          </p:cNvPr>
          <p:cNvSpPr txBox="1"/>
          <p:nvPr/>
        </p:nvSpPr>
        <p:spPr>
          <a:xfrm>
            <a:off x="411844" y="4272676"/>
            <a:ext cx="8022472" cy="2277547"/>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Adjustment 1</a:t>
            </a: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The Standard: Within 100 feet of a transit street, at least 25% of the ground level floor area must be in one of the following active uses. Only uses allowed in the base zone may be chosen. A. Retail Sales and Service; B. Office; C. Industrial Service; D. Manufacturing and Production; E. Community Service; F. Daycare; G. Religious Institutions; H. Schools; I. Colleges (lobby, library, food service, theatre, meeting area); or J. Medical Centers (lobby, waiting room, food service, outpatient clinic).</a:t>
            </a:r>
          </a:p>
        </p:txBody>
      </p:sp>
      <p:pic>
        <p:nvPicPr>
          <p:cNvPr id="11" name="Picture 10">
            <a:extLst>
              <a:ext uri="{FF2B5EF4-FFF2-40B4-BE49-F238E27FC236}">
                <a16:creationId xmlns:a16="http://schemas.microsoft.com/office/drawing/2014/main" id="{1BCC109D-4774-4042-A0FD-F6A357266E2F}"/>
              </a:ext>
            </a:extLst>
          </p:cNvPr>
          <p:cNvPicPr>
            <a:picLocks noChangeAspect="1"/>
          </p:cNvPicPr>
          <p:nvPr/>
        </p:nvPicPr>
        <p:blipFill rotWithShape="1">
          <a:blip r:embed="rId2">
            <a:extLst>
              <a:ext uri="{28A0092B-C50C-407E-A947-70E740481C1C}">
                <a14:useLocalDpi xmlns:a14="http://schemas.microsoft.com/office/drawing/2010/main" val="0"/>
              </a:ext>
            </a:extLst>
          </a:blip>
          <a:srcRect l="2934" t="7886" r="2043" b="25536"/>
          <a:stretch/>
        </p:blipFill>
        <p:spPr>
          <a:xfrm>
            <a:off x="193185" y="366778"/>
            <a:ext cx="8416205" cy="3815476"/>
          </a:xfrm>
          <a:prstGeom prst="rect">
            <a:avLst/>
          </a:prstGeom>
        </p:spPr>
      </p:pic>
      <p:sp>
        <p:nvSpPr>
          <p:cNvPr id="12" name="Rectangle: Rounded Corners 11">
            <a:extLst>
              <a:ext uri="{FF2B5EF4-FFF2-40B4-BE49-F238E27FC236}">
                <a16:creationId xmlns:a16="http://schemas.microsoft.com/office/drawing/2014/main" id="{DC3C3C66-FA4D-404F-87E8-9118C0A14784}"/>
              </a:ext>
            </a:extLst>
          </p:cNvPr>
          <p:cNvSpPr/>
          <p:nvPr/>
        </p:nvSpPr>
        <p:spPr>
          <a:xfrm>
            <a:off x="5048519" y="1851283"/>
            <a:ext cx="2485621" cy="1767679"/>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688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6D3D137-7628-422C-BBCC-DB59E2D39DB5}"/>
              </a:ext>
            </a:extLst>
          </p:cNvPr>
          <p:cNvSpPr txBox="1"/>
          <p:nvPr/>
        </p:nvSpPr>
        <p:spPr>
          <a:xfrm>
            <a:off x="6304547" y="4591251"/>
            <a:ext cx="5432623"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Staff Decision</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584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18576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with Conditions</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1. Approval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2. Condition 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3. Condition E</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4. Condition F</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5. Condition G</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6. Condition 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3984351"/>
            <a:ext cx="8022423" cy="2769989"/>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Approval </a:t>
            </a: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Guidelines met: E1 – The Pedestrian Network, E2 – Stopping Places, D1 – Outdoor Areas, D3 – Landscape Features, D8 – Interest, Quality, and Composition</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Modification 1 – 33.130.222.C – Façade Articulation (reduce from 25% to 24%)</a:t>
            </a:r>
          </a:p>
          <a:p>
            <a:pPr>
              <a:spcBef>
                <a:spcPct val="0"/>
              </a:spcBef>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Modification 4 – 33.266.220.C.3.b – Standards for all bicycle parking, Bicycle racks (reduce width of long-term bike parking spaces from 2’-0” to 1’-6”)</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9CD61EC-91EA-46FE-80B4-1EA4D58F6F16}"/>
              </a:ext>
            </a:extLst>
          </p:cNvPr>
          <p:cNvPicPr>
            <a:picLocks noChangeAspect="1"/>
          </p:cNvPicPr>
          <p:nvPr/>
        </p:nvPicPr>
        <p:blipFill rotWithShape="1">
          <a:blip r:embed="rId2">
            <a:extLst>
              <a:ext uri="{28A0092B-C50C-407E-A947-70E740481C1C}">
                <a14:useLocalDpi xmlns:a14="http://schemas.microsoft.com/office/drawing/2010/main" val="0"/>
              </a:ext>
            </a:extLst>
          </a:blip>
          <a:srcRect l="15693" t="24293" r="15287" b="33521"/>
          <a:stretch/>
        </p:blipFill>
        <p:spPr>
          <a:xfrm>
            <a:off x="138717" y="519635"/>
            <a:ext cx="8532579" cy="3374563"/>
          </a:xfrm>
          <a:prstGeom prst="rect">
            <a:avLst/>
          </a:prstGeom>
        </p:spPr>
      </p:pic>
    </p:spTree>
    <p:extLst>
      <p:ext uri="{BB962C8B-B14F-4D97-AF65-F5344CB8AC3E}">
        <p14:creationId xmlns:p14="http://schemas.microsoft.com/office/powerpoint/2010/main" val="2785347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18576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with Conditions</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1. Approval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2. Condition 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3. Condition E</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4. Condition F</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5. Condition G</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6. Condition 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3984351"/>
            <a:ext cx="8022423" cy="2462213"/>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Condition D </a:t>
            </a:r>
          </a:p>
          <a:p>
            <a:pPr>
              <a:spcBef>
                <a:spcPct val="0"/>
              </a:spcBef>
              <a:buFontTx/>
              <a:buNone/>
            </a:pPr>
            <a:r>
              <a:rPr lang="en-US" i="1" dirty="0"/>
              <a:t>The proposed bike storage room at the northwest corner of the building shall be converted into a ground floor commercial use space (or other active use as listed in the “m” overlay zone, section 33.415.200); that bike parking that is currently proposed in this room shall be located either in individual units or in the original location shown in Exhibit A.18, or in a similar location to the south of the lobby along the east elevation of the building; and that a storefront entry door shall be placed on the N Interstate Ave frontage of the northwest corner commercial space.</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DC9D6D9-4C8B-4923-9507-807026E7ABB5}"/>
              </a:ext>
            </a:extLst>
          </p:cNvPr>
          <p:cNvPicPr>
            <a:picLocks noChangeAspect="1"/>
          </p:cNvPicPr>
          <p:nvPr/>
        </p:nvPicPr>
        <p:blipFill rotWithShape="1">
          <a:blip r:embed="rId2">
            <a:extLst>
              <a:ext uri="{28A0092B-C50C-407E-A947-70E740481C1C}">
                <a14:useLocalDpi xmlns:a14="http://schemas.microsoft.com/office/drawing/2010/main" val="0"/>
              </a:ext>
            </a:extLst>
          </a:blip>
          <a:srcRect l="2934" t="7886" r="2043" b="25536"/>
          <a:stretch/>
        </p:blipFill>
        <p:spPr>
          <a:xfrm>
            <a:off x="193185" y="147835"/>
            <a:ext cx="8416205" cy="3815476"/>
          </a:xfrm>
          <a:prstGeom prst="rect">
            <a:avLst/>
          </a:prstGeom>
        </p:spPr>
      </p:pic>
      <p:sp>
        <p:nvSpPr>
          <p:cNvPr id="7" name="Rectangle: Rounded Corners 6">
            <a:extLst>
              <a:ext uri="{FF2B5EF4-FFF2-40B4-BE49-F238E27FC236}">
                <a16:creationId xmlns:a16="http://schemas.microsoft.com/office/drawing/2014/main" id="{7A17DB3E-53D9-40D2-B4EE-40B108FE5BA6}"/>
              </a:ext>
            </a:extLst>
          </p:cNvPr>
          <p:cNvSpPr/>
          <p:nvPr/>
        </p:nvSpPr>
        <p:spPr>
          <a:xfrm>
            <a:off x="5048519" y="1632340"/>
            <a:ext cx="2485621" cy="1767679"/>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5AEDBA7-EE86-4D0F-A7B8-B9E4D72DB517}"/>
              </a:ext>
            </a:extLst>
          </p:cNvPr>
          <p:cNvSpPr/>
          <p:nvPr/>
        </p:nvSpPr>
        <p:spPr>
          <a:xfrm>
            <a:off x="1159099" y="2326295"/>
            <a:ext cx="940157" cy="1073724"/>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5586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49A090A-451D-4A0B-AD00-8BCE4F4276D2}"/>
              </a:ext>
            </a:extLst>
          </p:cNvPr>
          <p:cNvPicPr>
            <a:picLocks noChangeAspect="1"/>
          </p:cNvPicPr>
          <p:nvPr/>
        </p:nvPicPr>
        <p:blipFill rotWithShape="1">
          <a:blip r:embed="rId2">
            <a:extLst>
              <a:ext uri="{28A0092B-C50C-407E-A947-70E740481C1C}">
                <a14:useLocalDpi xmlns:a14="http://schemas.microsoft.com/office/drawing/2010/main" val="0"/>
              </a:ext>
            </a:extLst>
          </a:blip>
          <a:srcRect l="6458" t="7700" r="6052" b="23802"/>
          <a:stretch/>
        </p:blipFill>
        <p:spPr>
          <a:xfrm>
            <a:off x="503552" y="147835"/>
            <a:ext cx="7738927" cy="3920566"/>
          </a:xfrm>
          <a:prstGeom prst="rect">
            <a:avLst/>
          </a:prstGeom>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18576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with Conditions</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1. Approval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2. Condition 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3. Condition E</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4. Condition F</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5. Condition G</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6. Condition 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3984351"/>
            <a:ext cx="8022423" cy="523220"/>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Condition D </a:t>
            </a:r>
          </a:p>
        </p:txBody>
      </p:sp>
      <p:sp>
        <p:nvSpPr>
          <p:cNvPr id="7" name="Rectangle: Rounded Corners 6">
            <a:extLst>
              <a:ext uri="{FF2B5EF4-FFF2-40B4-BE49-F238E27FC236}">
                <a16:creationId xmlns:a16="http://schemas.microsoft.com/office/drawing/2014/main" id="{7A17DB3E-53D9-40D2-B4EE-40B108FE5BA6}"/>
              </a:ext>
            </a:extLst>
          </p:cNvPr>
          <p:cNvSpPr/>
          <p:nvPr/>
        </p:nvSpPr>
        <p:spPr>
          <a:xfrm>
            <a:off x="5048519" y="1632340"/>
            <a:ext cx="2485621" cy="1767679"/>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5AEDBA7-EE86-4D0F-A7B8-B9E4D72DB517}"/>
              </a:ext>
            </a:extLst>
          </p:cNvPr>
          <p:cNvSpPr/>
          <p:nvPr/>
        </p:nvSpPr>
        <p:spPr>
          <a:xfrm>
            <a:off x="1159099" y="2326295"/>
            <a:ext cx="940157" cy="1073724"/>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2998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18576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with Conditions</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1. Approval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2. Condition 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3. Condition E</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4. Condition F</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5. Condition G</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6. Condition 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3984351"/>
            <a:ext cx="8022423" cy="2816156"/>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Condition D </a:t>
            </a:r>
          </a:p>
          <a:p>
            <a:pPr>
              <a:spcBef>
                <a:spcPct val="0"/>
              </a:spcBef>
              <a:spcAft>
                <a:spcPts val="600"/>
              </a:spcAft>
              <a:buFontTx/>
              <a:buNone/>
            </a:pPr>
            <a:r>
              <a:rPr lang="en-US" dirty="0"/>
              <a:t>Better meets Guidelines P1 – Plan Area Character, D7 – Blending into the Neighborhood, E3 – The Sidewalk Level of Buildings, and E4 – Corners that Build Active Intersections and would also better meet Guideline D8 – Interest, Quality, and Composition.</a:t>
            </a:r>
          </a:p>
          <a:p>
            <a:pPr>
              <a:spcBef>
                <a:spcPct val="0"/>
              </a:spcBef>
              <a:buFontTx/>
              <a:buNone/>
            </a:pPr>
            <a:r>
              <a:rPr lang="en-US" altLang="en-US" dirty="0"/>
              <a:t>Better meets Adjustment Approval Criterion A – Granting the adjustment will equally or better meet the purpose of the regulation to be modified; and Criterion B - … if in an OS, C, E, I, or CI2 zone, the proposal will be consistent with the classification of the adjacent streets and the desired character of the area.</a:t>
            </a:r>
          </a:p>
        </p:txBody>
      </p:sp>
      <p:pic>
        <p:nvPicPr>
          <p:cNvPr id="5" name="Picture 4">
            <a:extLst>
              <a:ext uri="{FF2B5EF4-FFF2-40B4-BE49-F238E27FC236}">
                <a16:creationId xmlns:a16="http://schemas.microsoft.com/office/drawing/2014/main" id="{0DC9D6D9-4C8B-4923-9507-807026E7ABB5}"/>
              </a:ext>
            </a:extLst>
          </p:cNvPr>
          <p:cNvPicPr>
            <a:picLocks noChangeAspect="1"/>
          </p:cNvPicPr>
          <p:nvPr/>
        </p:nvPicPr>
        <p:blipFill rotWithShape="1">
          <a:blip r:embed="rId2">
            <a:extLst>
              <a:ext uri="{28A0092B-C50C-407E-A947-70E740481C1C}">
                <a14:useLocalDpi xmlns:a14="http://schemas.microsoft.com/office/drawing/2010/main" val="0"/>
              </a:ext>
            </a:extLst>
          </a:blip>
          <a:srcRect l="2934" t="7886" r="2043" b="25536"/>
          <a:stretch/>
        </p:blipFill>
        <p:spPr>
          <a:xfrm>
            <a:off x="193185" y="147835"/>
            <a:ext cx="8416205" cy="3815476"/>
          </a:xfrm>
          <a:prstGeom prst="rect">
            <a:avLst/>
          </a:prstGeom>
        </p:spPr>
      </p:pic>
      <p:sp>
        <p:nvSpPr>
          <p:cNvPr id="7" name="Rectangle: Rounded Corners 6">
            <a:extLst>
              <a:ext uri="{FF2B5EF4-FFF2-40B4-BE49-F238E27FC236}">
                <a16:creationId xmlns:a16="http://schemas.microsoft.com/office/drawing/2014/main" id="{7A17DB3E-53D9-40D2-B4EE-40B108FE5BA6}"/>
              </a:ext>
            </a:extLst>
          </p:cNvPr>
          <p:cNvSpPr/>
          <p:nvPr/>
        </p:nvSpPr>
        <p:spPr>
          <a:xfrm>
            <a:off x="5048519" y="1632340"/>
            <a:ext cx="2485621" cy="1767679"/>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85AEDBA7-EE86-4D0F-A7B8-B9E4D72DB517}"/>
              </a:ext>
            </a:extLst>
          </p:cNvPr>
          <p:cNvSpPr/>
          <p:nvPr/>
        </p:nvSpPr>
        <p:spPr>
          <a:xfrm>
            <a:off x="1159099" y="2326295"/>
            <a:ext cx="940157" cy="1073724"/>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3126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18576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with Conditions</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1. Approval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2. Condition 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3. Condition E</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4. Condition F</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5. Condition G</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6. Condition 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3984351"/>
            <a:ext cx="8022423" cy="1985159"/>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Condition D </a:t>
            </a:r>
          </a:p>
          <a:p>
            <a:pPr>
              <a:spcBef>
                <a:spcPct val="0"/>
              </a:spcBef>
              <a:spcAft>
                <a:spcPts val="600"/>
              </a:spcAft>
              <a:buFontTx/>
              <a:buNone/>
            </a:pPr>
            <a:r>
              <a:rPr lang="en-US" dirty="0"/>
              <a:t>Also allows the proposal to meet the Ground Floor Windows development standard in 33.130.230.B.2.a.(2),General standard and B.3, Qualifying window features. </a:t>
            </a:r>
          </a:p>
          <a:p>
            <a:pPr>
              <a:spcBef>
                <a:spcPct val="0"/>
              </a:spcBef>
              <a:spcAft>
                <a:spcPts val="600"/>
              </a:spcAft>
              <a:buFontTx/>
              <a:buNone/>
            </a:pPr>
            <a:r>
              <a:rPr lang="en-US" altLang="en-US" dirty="0"/>
              <a:t>These standards require 25% window coverage on the N Webster St elevation and limit windows in to bicycle parking areas to “up to 25% of the ground floor windows coverage requirement.”</a:t>
            </a:r>
          </a:p>
        </p:txBody>
      </p:sp>
      <p:pic>
        <p:nvPicPr>
          <p:cNvPr id="5" name="Picture 4">
            <a:extLst>
              <a:ext uri="{FF2B5EF4-FFF2-40B4-BE49-F238E27FC236}">
                <a16:creationId xmlns:a16="http://schemas.microsoft.com/office/drawing/2014/main" id="{0DC9D6D9-4C8B-4923-9507-807026E7ABB5}"/>
              </a:ext>
            </a:extLst>
          </p:cNvPr>
          <p:cNvPicPr>
            <a:picLocks noChangeAspect="1"/>
          </p:cNvPicPr>
          <p:nvPr/>
        </p:nvPicPr>
        <p:blipFill rotWithShape="1">
          <a:blip r:embed="rId2">
            <a:extLst>
              <a:ext uri="{28A0092B-C50C-407E-A947-70E740481C1C}">
                <a14:useLocalDpi xmlns:a14="http://schemas.microsoft.com/office/drawing/2010/main" val="0"/>
              </a:ext>
            </a:extLst>
          </a:blip>
          <a:srcRect l="2934" t="7886" r="2043" b="25536"/>
          <a:stretch/>
        </p:blipFill>
        <p:spPr>
          <a:xfrm>
            <a:off x="193185" y="147835"/>
            <a:ext cx="8416205" cy="3815476"/>
          </a:xfrm>
          <a:prstGeom prst="rect">
            <a:avLst/>
          </a:prstGeom>
        </p:spPr>
      </p:pic>
      <p:cxnSp>
        <p:nvCxnSpPr>
          <p:cNvPr id="3" name="Straight Connector 2">
            <a:extLst>
              <a:ext uri="{FF2B5EF4-FFF2-40B4-BE49-F238E27FC236}">
                <a16:creationId xmlns:a16="http://schemas.microsoft.com/office/drawing/2014/main" id="{0F3CA699-8C3F-4BA9-93B9-D408EF940182}"/>
              </a:ext>
            </a:extLst>
          </p:cNvPr>
          <p:cNvCxnSpPr/>
          <p:nvPr/>
        </p:nvCxnSpPr>
        <p:spPr>
          <a:xfrm flipV="1">
            <a:off x="1159099" y="2665927"/>
            <a:ext cx="0" cy="45076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596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DF9140-C704-4553-BA6C-2788BB6762A1}"/>
              </a:ext>
            </a:extLst>
          </p:cNvPr>
          <p:cNvSpPr txBox="1"/>
          <p:nvPr/>
        </p:nvSpPr>
        <p:spPr>
          <a:xfrm>
            <a:off x="6605845" y="596767"/>
            <a:ext cx="4915595" cy="6261234"/>
          </a:xfrm>
          <a:prstGeom prst="rect">
            <a:avLst/>
          </a:prstGeom>
          <a:noFill/>
        </p:spPr>
        <p:txBody>
          <a:bodyPr wrap="square" numCol="1" spcCol="182880" rtlCol="0">
            <a:noAutofit/>
          </a:bodyPr>
          <a:lstStyle/>
          <a:p>
            <a:pPr>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Context</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Location</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Zoning</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Approval Criteria</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Context</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Program Overview</a:t>
            </a:r>
          </a:p>
          <a:p>
            <a:pPr>
              <a:buFontTx/>
              <a:buNone/>
            </a:pPr>
            <a:endParaRPr lang="en-US" altLang="en-US" sz="1600" dirty="0">
              <a:solidFill>
                <a:schemeClr val="tx1">
                  <a:lumMod val="75000"/>
                  <a:lumOff val="25000"/>
                </a:schemeClr>
              </a:solidFill>
              <a:latin typeface="Arial" panose="020B0604020202020204" pitchFamily="34" charset="0"/>
              <a:cs typeface="Arial" panose="020B0604020202020204" pitchFamily="34" charset="0"/>
            </a:endParaRPr>
          </a:p>
          <a:p>
            <a:pPr>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Staff Decision</a:t>
            </a:r>
          </a:p>
          <a:p>
            <a:pPr>
              <a:buFontTx/>
              <a:buNone/>
            </a:pPr>
            <a:r>
              <a:rPr lang="en-US" altLang="en-US" sz="1600" dirty="0">
                <a:solidFill>
                  <a:schemeClr val="tx1">
                    <a:lumMod val="75000"/>
                    <a:lumOff val="25000"/>
                  </a:schemeClr>
                </a:solidFill>
                <a:latin typeface="Arial" panose="020B0604020202020204" pitchFamily="34" charset="0"/>
                <a:cs typeface="Arial" panose="020B0604020202020204" pitchFamily="34" charset="0"/>
              </a:rPr>
              <a:t>Approval with Conditions</a:t>
            </a:r>
          </a:p>
        </p:txBody>
      </p:sp>
    </p:spTree>
    <p:extLst>
      <p:ext uri="{BB962C8B-B14F-4D97-AF65-F5344CB8AC3E}">
        <p14:creationId xmlns:p14="http://schemas.microsoft.com/office/powerpoint/2010/main" val="1125139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18576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with Conditions</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1. Approval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2. Condition 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3. Condition E</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4. Condition F</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5. Condition G</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6. Condition 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3984351"/>
            <a:ext cx="8022423" cy="2185214"/>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Condition E </a:t>
            </a:r>
          </a:p>
          <a:p>
            <a:pPr>
              <a:spcBef>
                <a:spcPct val="0"/>
              </a:spcBef>
            </a:pPr>
            <a:r>
              <a:rPr lang="en-US" i="1" dirty="0"/>
              <a:t>Additional in-ground landscape planters, running for the length of the low fences, excepting space for entries, and at least 18 inches in width, shall be placed at the residential patios along N Alberta St. At least 6 inches of this space should be located on the sidewalk side of the fences and planted with ground covers, grasses, or flowering plants, and at least 12 inches should be on the patio side of the fences and planted with evergreen shrubs that will grow as tall as the fence itself.</a:t>
            </a: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DC9D6D9-4C8B-4923-9507-807026E7ABB5}"/>
              </a:ext>
            </a:extLst>
          </p:cNvPr>
          <p:cNvPicPr>
            <a:picLocks noChangeAspect="1"/>
          </p:cNvPicPr>
          <p:nvPr/>
        </p:nvPicPr>
        <p:blipFill rotWithShape="1">
          <a:blip r:embed="rId2">
            <a:extLst>
              <a:ext uri="{28A0092B-C50C-407E-A947-70E740481C1C}">
                <a14:useLocalDpi xmlns:a14="http://schemas.microsoft.com/office/drawing/2010/main" val="0"/>
              </a:ext>
            </a:extLst>
          </a:blip>
          <a:srcRect l="57753" t="7886" r="2043" b="25536"/>
          <a:stretch/>
        </p:blipFill>
        <p:spPr>
          <a:xfrm>
            <a:off x="266496" y="168875"/>
            <a:ext cx="3560871" cy="3815476"/>
          </a:xfrm>
          <a:prstGeom prst="rect">
            <a:avLst/>
          </a:prstGeom>
        </p:spPr>
      </p:pic>
      <p:sp>
        <p:nvSpPr>
          <p:cNvPr id="7" name="Rectangle: Rounded Corners 6">
            <a:extLst>
              <a:ext uri="{FF2B5EF4-FFF2-40B4-BE49-F238E27FC236}">
                <a16:creationId xmlns:a16="http://schemas.microsoft.com/office/drawing/2014/main" id="{7A17DB3E-53D9-40D2-B4EE-40B108FE5BA6}"/>
              </a:ext>
            </a:extLst>
          </p:cNvPr>
          <p:cNvSpPr/>
          <p:nvPr/>
        </p:nvSpPr>
        <p:spPr>
          <a:xfrm>
            <a:off x="2046932" y="168875"/>
            <a:ext cx="889452" cy="2185214"/>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454EAA7-DE13-4661-8EA6-BE576D8783EB}"/>
              </a:ext>
            </a:extLst>
          </p:cNvPr>
          <p:cNvPicPr>
            <a:picLocks noChangeAspect="1"/>
          </p:cNvPicPr>
          <p:nvPr/>
        </p:nvPicPr>
        <p:blipFill rotWithShape="1">
          <a:blip r:embed="rId3">
            <a:extLst>
              <a:ext uri="{28A0092B-C50C-407E-A947-70E740481C1C}">
                <a14:useLocalDpi xmlns:a14="http://schemas.microsoft.com/office/drawing/2010/main" val="0"/>
              </a:ext>
            </a:extLst>
          </a:blip>
          <a:srcRect l="30589" t="13145" r="26968" b="35420"/>
          <a:stretch/>
        </p:blipFill>
        <p:spPr>
          <a:xfrm>
            <a:off x="3914607" y="243192"/>
            <a:ext cx="4770930" cy="3741160"/>
          </a:xfrm>
          <a:prstGeom prst="rect">
            <a:avLst/>
          </a:prstGeom>
        </p:spPr>
      </p:pic>
      <p:sp>
        <p:nvSpPr>
          <p:cNvPr id="11" name="Rectangle: Rounded Corners 10">
            <a:extLst>
              <a:ext uri="{FF2B5EF4-FFF2-40B4-BE49-F238E27FC236}">
                <a16:creationId xmlns:a16="http://schemas.microsoft.com/office/drawing/2014/main" id="{799CBA66-119A-4976-9FE7-39FACC4C7E7A}"/>
              </a:ext>
            </a:extLst>
          </p:cNvPr>
          <p:cNvSpPr/>
          <p:nvPr/>
        </p:nvSpPr>
        <p:spPr>
          <a:xfrm rot="16200000">
            <a:off x="6447413" y="1746226"/>
            <a:ext cx="889452" cy="3586795"/>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4482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18576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with Conditions</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1. Approval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2. Condition 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3. Condition E</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4. Condition F</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5. Condition G</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6. Condition 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DC9D6D9-4C8B-4923-9507-807026E7ABB5}"/>
              </a:ext>
            </a:extLst>
          </p:cNvPr>
          <p:cNvPicPr>
            <a:picLocks noChangeAspect="1"/>
          </p:cNvPicPr>
          <p:nvPr/>
        </p:nvPicPr>
        <p:blipFill rotWithShape="1">
          <a:blip r:embed="rId2">
            <a:extLst>
              <a:ext uri="{28A0092B-C50C-407E-A947-70E740481C1C}">
                <a14:useLocalDpi xmlns:a14="http://schemas.microsoft.com/office/drawing/2010/main" val="0"/>
              </a:ext>
            </a:extLst>
          </a:blip>
          <a:srcRect l="57753" t="7886" r="2043" b="25536"/>
          <a:stretch/>
        </p:blipFill>
        <p:spPr>
          <a:xfrm>
            <a:off x="266496" y="168875"/>
            <a:ext cx="3560871" cy="3815476"/>
          </a:xfrm>
          <a:prstGeom prst="rect">
            <a:avLst/>
          </a:prstGeom>
        </p:spPr>
      </p:pic>
      <p:sp>
        <p:nvSpPr>
          <p:cNvPr id="7" name="Rectangle: Rounded Corners 6">
            <a:extLst>
              <a:ext uri="{FF2B5EF4-FFF2-40B4-BE49-F238E27FC236}">
                <a16:creationId xmlns:a16="http://schemas.microsoft.com/office/drawing/2014/main" id="{7A17DB3E-53D9-40D2-B4EE-40B108FE5BA6}"/>
              </a:ext>
            </a:extLst>
          </p:cNvPr>
          <p:cNvSpPr/>
          <p:nvPr/>
        </p:nvSpPr>
        <p:spPr>
          <a:xfrm>
            <a:off x="2046932" y="168875"/>
            <a:ext cx="889452" cy="2185214"/>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454EAA7-DE13-4661-8EA6-BE576D8783EB}"/>
              </a:ext>
            </a:extLst>
          </p:cNvPr>
          <p:cNvPicPr>
            <a:picLocks noChangeAspect="1"/>
          </p:cNvPicPr>
          <p:nvPr/>
        </p:nvPicPr>
        <p:blipFill rotWithShape="1">
          <a:blip r:embed="rId3">
            <a:extLst>
              <a:ext uri="{28A0092B-C50C-407E-A947-70E740481C1C}">
                <a14:useLocalDpi xmlns:a14="http://schemas.microsoft.com/office/drawing/2010/main" val="0"/>
              </a:ext>
            </a:extLst>
          </a:blip>
          <a:srcRect l="30589" t="13145" r="26968" b="35420"/>
          <a:stretch/>
        </p:blipFill>
        <p:spPr>
          <a:xfrm>
            <a:off x="3914607" y="243192"/>
            <a:ext cx="4770930" cy="3741160"/>
          </a:xfrm>
          <a:prstGeom prst="rect">
            <a:avLst/>
          </a:prstGeom>
        </p:spPr>
      </p:pic>
      <p:sp>
        <p:nvSpPr>
          <p:cNvPr id="11" name="Rectangle: Rounded Corners 10">
            <a:extLst>
              <a:ext uri="{FF2B5EF4-FFF2-40B4-BE49-F238E27FC236}">
                <a16:creationId xmlns:a16="http://schemas.microsoft.com/office/drawing/2014/main" id="{799CBA66-119A-4976-9FE7-39FACC4C7E7A}"/>
              </a:ext>
            </a:extLst>
          </p:cNvPr>
          <p:cNvSpPr/>
          <p:nvPr/>
        </p:nvSpPr>
        <p:spPr>
          <a:xfrm rot="16200000">
            <a:off x="6447413" y="1746226"/>
            <a:ext cx="889452" cy="3586795"/>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B28E6FA-273E-4867-95CF-4B643CC4A79F}"/>
              </a:ext>
            </a:extLst>
          </p:cNvPr>
          <p:cNvSpPr txBox="1"/>
          <p:nvPr/>
        </p:nvSpPr>
        <p:spPr>
          <a:xfrm>
            <a:off x="477795" y="3984351"/>
            <a:ext cx="8022423" cy="1985159"/>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Condition E </a:t>
            </a:r>
          </a:p>
          <a:p>
            <a:pPr>
              <a:spcBef>
                <a:spcPct val="0"/>
              </a:spcBef>
              <a:spcAft>
                <a:spcPts val="600"/>
              </a:spcAft>
              <a:buFontTx/>
              <a:buNone/>
            </a:pPr>
            <a:r>
              <a:rPr lang="en-US" dirty="0"/>
              <a:t>Better meets E3 – The Sidewalk Level of Buildings, D1 – Outdoor Areas, D2 – Main Entrances, and D3 – Landscape Features.</a:t>
            </a:r>
          </a:p>
          <a:p>
            <a:pPr>
              <a:spcBef>
                <a:spcPct val="0"/>
              </a:spcBef>
              <a:spcAft>
                <a:spcPts val="600"/>
              </a:spcAft>
              <a:buFontTx/>
              <a:buNone/>
            </a:pPr>
            <a:r>
              <a:rPr lang="en-US" dirty="0"/>
              <a:t>Furthermore, providing greater separation through additional landscaping could also better meet Guidelines P1 – Plan Area Character, D5 – Crime Prevention, D7 – Blending into the Neighborhood, and D8 – Interest, Quality, and Composition.</a:t>
            </a:r>
          </a:p>
        </p:txBody>
      </p:sp>
    </p:spTree>
    <p:extLst>
      <p:ext uri="{BB962C8B-B14F-4D97-AF65-F5344CB8AC3E}">
        <p14:creationId xmlns:p14="http://schemas.microsoft.com/office/powerpoint/2010/main" val="2149917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18576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with Conditions</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1. Approval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2. Condition 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3. Condition E</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4. Condition F</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5. Condition G</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6. Condition 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3984351"/>
            <a:ext cx="8022423" cy="2893100"/>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Condition F </a:t>
            </a:r>
          </a:p>
          <a:p>
            <a:pPr>
              <a:spcBef>
                <a:spcPct val="0"/>
              </a:spcBef>
              <a:spcAft>
                <a:spcPts val="600"/>
              </a:spcAft>
            </a:pPr>
            <a:r>
              <a:rPr lang="en-US" i="1" dirty="0"/>
              <a:t>Doors with full lights and transom windows above shall be provided at the four ground-level residential unit entries. Sidelights shall also be provided at the two ground-level residential unit entries facing N Interstate Ave.</a:t>
            </a:r>
          </a:p>
          <a:p>
            <a:pPr>
              <a:spcBef>
                <a:spcPct val="0"/>
              </a:spcBef>
              <a:spcAft>
                <a:spcPts val="600"/>
              </a:spcAft>
            </a:pPr>
            <a:r>
              <a:rPr lang="en-US" altLang="en-US" dirty="0"/>
              <a:t>Better meets </a:t>
            </a:r>
            <a:r>
              <a:rPr lang="en-US" dirty="0"/>
              <a:t>Guidelines E3 – The Sidewalk Level of Buildings, D2 – Main Entrances, and D5 – Crime Prevention.</a:t>
            </a:r>
          </a:p>
          <a:p>
            <a:pPr>
              <a:spcBef>
                <a:spcPct val="0"/>
              </a:spcBef>
            </a:pPr>
            <a:r>
              <a:rPr lang="en-US" dirty="0"/>
              <a:t>Though not directly addressed in the Findings, providing additional glazing would also help the proposal to better blend into the neighborhood (Guideline D7) and provide additional interest along the street (Guideline D8).</a:t>
            </a:r>
            <a:endParaRPr lang="en-US" altLang="en-US" dirty="0"/>
          </a:p>
        </p:txBody>
      </p:sp>
      <p:pic>
        <p:nvPicPr>
          <p:cNvPr id="8" name="Picture 7">
            <a:extLst>
              <a:ext uri="{FF2B5EF4-FFF2-40B4-BE49-F238E27FC236}">
                <a16:creationId xmlns:a16="http://schemas.microsoft.com/office/drawing/2014/main" id="{25B0AD3B-69D9-4CC8-88F6-0D380B7346BA}"/>
              </a:ext>
            </a:extLst>
          </p:cNvPr>
          <p:cNvPicPr>
            <a:picLocks noChangeAspect="1"/>
          </p:cNvPicPr>
          <p:nvPr/>
        </p:nvPicPr>
        <p:blipFill rotWithShape="1">
          <a:blip r:embed="rId2">
            <a:extLst>
              <a:ext uri="{28A0092B-C50C-407E-A947-70E740481C1C}">
                <a14:useLocalDpi xmlns:a14="http://schemas.microsoft.com/office/drawing/2010/main" val="0"/>
              </a:ext>
            </a:extLst>
          </a:blip>
          <a:srcRect l="15693" t="24293" r="15287" b="33521"/>
          <a:stretch/>
        </p:blipFill>
        <p:spPr>
          <a:xfrm>
            <a:off x="138717" y="519635"/>
            <a:ext cx="8532579" cy="3374563"/>
          </a:xfrm>
          <a:prstGeom prst="rect">
            <a:avLst/>
          </a:prstGeom>
        </p:spPr>
      </p:pic>
    </p:spTree>
    <p:extLst>
      <p:ext uri="{BB962C8B-B14F-4D97-AF65-F5344CB8AC3E}">
        <p14:creationId xmlns:p14="http://schemas.microsoft.com/office/powerpoint/2010/main" val="2560465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18576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with Conditions</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1. Approval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2. Condition 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3. Condition E</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4. Condition F</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5. Condition G</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6. Condition 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3984351"/>
            <a:ext cx="8022423" cy="1908215"/>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Condition G </a:t>
            </a:r>
          </a:p>
          <a:p>
            <a:pPr>
              <a:spcBef>
                <a:spcPct val="0"/>
              </a:spcBef>
              <a:spcAft>
                <a:spcPts val="600"/>
              </a:spcAft>
            </a:pPr>
            <a:r>
              <a:rPr lang="en-US" i="1" dirty="0"/>
              <a:t>A canopy or awning system shall be provided at a minimum 4’-0” depth for the length of each storefront window bay on the west elevation of the commercial spaces at the southwest and northwest corners of the building. These canopies or awnings shall all be approved through either a follow-up design review, or they shall all meet the exemption from Design Review in zoning code section 33.420.045.S.</a:t>
            </a:r>
          </a:p>
        </p:txBody>
      </p:sp>
      <p:pic>
        <p:nvPicPr>
          <p:cNvPr id="8" name="Picture 7">
            <a:extLst>
              <a:ext uri="{FF2B5EF4-FFF2-40B4-BE49-F238E27FC236}">
                <a16:creationId xmlns:a16="http://schemas.microsoft.com/office/drawing/2014/main" id="{25B0AD3B-69D9-4CC8-88F6-0D380B7346BA}"/>
              </a:ext>
            </a:extLst>
          </p:cNvPr>
          <p:cNvPicPr>
            <a:picLocks noChangeAspect="1"/>
          </p:cNvPicPr>
          <p:nvPr/>
        </p:nvPicPr>
        <p:blipFill rotWithShape="1">
          <a:blip r:embed="rId2">
            <a:extLst>
              <a:ext uri="{28A0092B-C50C-407E-A947-70E740481C1C}">
                <a14:useLocalDpi xmlns:a14="http://schemas.microsoft.com/office/drawing/2010/main" val="0"/>
              </a:ext>
            </a:extLst>
          </a:blip>
          <a:srcRect l="15693" t="24293" r="15287" b="33521"/>
          <a:stretch/>
        </p:blipFill>
        <p:spPr>
          <a:xfrm>
            <a:off x="138717" y="519635"/>
            <a:ext cx="8532579" cy="3374563"/>
          </a:xfrm>
          <a:prstGeom prst="rect">
            <a:avLst/>
          </a:prstGeom>
        </p:spPr>
      </p:pic>
      <p:sp>
        <p:nvSpPr>
          <p:cNvPr id="7" name="Rectangle: Rounded Corners 6">
            <a:extLst>
              <a:ext uri="{FF2B5EF4-FFF2-40B4-BE49-F238E27FC236}">
                <a16:creationId xmlns:a16="http://schemas.microsoft.com/office/drawing/2014/main" id="{3D216A3F-594F-411D-9781-4208336DD013}"/>
              </a:ext>
            </a:extLst>
          </p:cNvPr>
          <p:cNvSpPr/>
          <p:nvPr/>
        </p:nvSpPr>
        <p:spPr>
          <a:xfrm rot="16200000">
            <a:off x="6709572" y="2083079"/>
            <a:ext cx="889452" cy="2691841"/>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1EECF40A-C35F-4530-9496-596FED811B20}"/>
              </a:ext>
            </a:extLst>
          </p:cNvPr>
          <p:cNvSpPr/>
          <p:nvPr/>
        </p:nvSpPr>
        <p:spPr>
          <a:xfrm rot="16200000">
            <a:off x="513348" y="2857299"/>
            <a:ext cx="737720" cy="991670"/>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5026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3984351"/>
            <a:ext cx="8022423" cy="1985159"/>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Condition G </a:t>
            </a:r>
          </a:p>
          <a:p>
            <a:pPr>
              <a:spcBef>
                <a:spcPct val="0"/>
              </a:spcBef>
              <a:spcAft>
                <a:spcPts val="600"/>
              </a:spcAft>
            </a:pPr>
            <a:r>
              <a:rPr lang="en-US" altLang="en-US" dirty="0"/>
              <a:t>Better meets </a:t>
            </a:r>
            <a:r>
              <a:rPr lang="en-US" dirty="0"/>
              <a:t>Guideline E5 – Light, Wind, and Rain.</a:t>
            </a:r>
          </a:p>
          <a:p>
            <a:pPr>
              <a:spcBef>
                <a:spcPct val="0"/>
              </a:spcBef>
            </a:pPr>
            <a:r>
              <a:rPr lang="en-US" dirty="0"/>
              <a:t>Additionally, though not required by any condition of approval, providing canopies could allow for the walls along N Interstate to be pushed out closer to the property line, resulting in more square footage for the Required Active Ground Floor Uses that the Adjustment, reducing the impact of the Adjustment request</a:t>
            </a:r>
            <a:endParaRPr lang="en-US" altLang="en-US" dirty="0"/>
          </a:p>
        </p:txBody>
      </p:sp>
      <p:pic>
        <p:nvPicPr>
          <p:cNvPr id="8" name="Picture 7">
            <a:extLst>
              <a:ext uri="{FF2B5EF4-FFF2-40B4-BE49-F238E27FC236}">
                <a16:creationId xmlns:a16="http://schemas.microsoft.com/office/drawing/2014/main" id="{25B0AD3B-69D9-4CC8-88F6-0D380B7346BA}"/>
              </a:ext>
            </a:extLst>
          </p:cNvPr>
          <p:cNvPicPr>
            <a:picLocks noChangeAspect="1"/>
          </p:cNvPicPr>
          <p:nvPr/>
        </p:nvPicPr>
        <p:blipFill rotWithShape="1">
          <a:blip r:embed="rId2">
            <a:extLst>
              <a:ext uri="{28A0092B-C50C-407E-A947-70E740481C1C}">
                <a14:useLocalDpi xmlns:a14="http://schemas.microsoft.com/office/drawing/2010/main" val="0"/>
              </a:ext>
            </a:extLst>
          </a:blip>
          <a:srcRect l="15693" t="24293" r="15287" b="33521"/>
          <a:stretch/>
        </p:blipFill>
        <p:spPr>
          <a:xfrm>
            <a:off x="138717" y="519635"/>
            <a:ext cx="8532579" cy="3374563"/>
          </a:xfrm>
          <a:prstGeom prst="rect">
            <a:avLst/>
          </a:prstGeom>
        </p:spPr>
      </p:pic>
      <p:sp>
        <p:nvSpPr>
          <p:cNvPr id="7" name="Rectangle: Rounded Corners 6">
            <a:extLst>
              <a:ext uri="{FF2B5EF4-FFF2-40B4-BE49-F238E27FC236}">
                <a16:creationId xmlns:a16="http://schemas.microsoft.com/office/drawing/2014/main" id="{60B8C17C-3B9B-45CA-B5B4-D6F04FD20F17}"/>
              </a:ext>
            </a:extLst>
          </p:cNvPr>
          <p:cNvSpPr/>
          <p:nvPr/>
        </p:nvSpPr>
        <p:spPr>
          <a:xfrm rot="16200000">
            <a:off x="6709572" y="2083079"/>
            <a:ext cx="889452" cy="2691841"/>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AE3454F0-C554-4CA5-A642-C9B289576FCE}"/>
              </a:ext>
            </a:extLst>
          </p:cNvPr>
          <p:cNvSpPr/>
          <p:nvPr/>
        </p:nvSpPr>
        <p:spPr>
          <a:xfrm rot="16200000">
            <a:off x="513348" y="2857299"/>
            <a:ext cx="737720" cy="991670"/>
          </a:xfrm>
          <a:prstGeom prst="round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E9EB106-493C-4266-921C-ABCA38F53746}"/>
              </a:ext>
            </a:extLst>
          </p:cNvPr>
          <p:cNvSpPr txBox="1"/>
          <p:nvPr/>
        </p:nvSpPr>
        <p:spPr>
          <a:xfrm>
            <a:off x="9068004" y="243191"/>
            <a:ext cx="2857500" cy="418576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with Conditions</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1. Approval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2. Condition 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3. Condition E</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4. Condition F</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5. Condition G</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6. Condition 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742229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185761"/>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with Conditions</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1. Approval</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2. Condition D</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3. Condition E</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solidFill>
                <a:latin typeface="Arial" panose="020B0604020202020204" pitchFamily="34" charset="0"/>
                <a:cs typeface="Arial" panose="020B0604020202020204" pitchFamily="34" charset="0"/>
              </a:rPr>
              <a:t>4. Condition F</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2">
                    <a:lumMod val="90000"/>
                  </a:schemeClr>
                </a:solidFill>
                <a:latin typeface="Arial" panose="020B0604020202020204" pitchFamily="34" charset="0"/>
                <a:cs typeface="Arial" panose="020B0604020202020204" pitchFamily="34" charset="0"/>
              </a:rPr>
              <a:t>5. Condition G</a:t>
            </a: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6. Condition H</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477795" y="3984351"/>
            <a:ext cx="8022423" cy="2062103"/>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Condition H </a:t>
            </a:r>
          </a:p>
          <a:p>
            <a:pPr>
              <a:spcAft>
                <a:spcPts val="600"/>
              </a:spcAft>
            </a:pPr>
            <a:r>
              <a:rPr lang="en-US" i="1" dirty="0"/>
              <a:t>The proposed chain link fence shall be replaced with the originally-proposed, sight-obscuring wood fence (as shown in Exhibit C.48).</a:t>
            </a:r>
          </a:p>
          <a:p>
            <a:pPr>
              <a:spcAft>
                <a:spcPts val="600"/>
              </a:spcAft>
            </a:pPr>
            <a:r>
              <a:rPr lang="en-US" dirty="0"/>
              <a:t>Better meets Guideline D4 – Parking Areas and Garages.</a:t>
            </a:r>
          </a:p>
          <a:p>
            <a:pPr>
              <a:spcAft>
                <a:spcPts val="600"/>
              </a:spcAft>
            </a:pPr>
            <a:r>
              <a:rPr lang="en-US" dirty="0"/>
              <a:t>Better meets Modification approval criteria for Modifications 2 (screening  mechanical equipment) &amp; 3 (perimeter landscaping). </a:t>
            </a:r>
          </a:p>
        </p:txBody>
      </p:sp>
      <p:pic>
        <p:nvPicPr>
          <p:cNvPr id="3" name="Picture 2">
            <a:extLst>
              <a:ext uri="{FF2B5EF4-FFF2-40B4-BE49-F238E27FC236}">
                <a16:creationId xmlns:a16="http://schemas.microsoft.com/office/drawing/2014/main" id="{2F823659-C373-4119-805E-A1E98D646DDE}"/>
              </a:ext>
            </a:extLst>
          </p:cNvPr>
          <p:cNvPicPr>
            <a:picLocks noChangeAspect="1"/>
          </p:cNvPicPr>
          <p:nvPr/>
        </p:nvPicPr>
        <p:blipFill rotWithShape="1">
          <a:blip r:embed="rId2">
            <a:extLst>
              <a:ext uri="{28A0092B-C50C-407E-A947-70E740481C1C}">
                <a14:useLocalDpi xmlns:a14="http://schemas.microsoft.com/office/drawing/2010/main" val="0"/>
              </a:ext>
            </a:extLst>
          </a:blip>
          <a:srcRect l="61382" t="13709" r="3622" b="11834"/>
          <a:stretch/>
        </p:blipFill>
        <p:spPr>
          <a:xfrm>
            <a:off x="4948293" y="0"/>
            <a:ext cx="3115204" cy="4288665"/>
          </a:xfrm>
          <a:prstGeom prst="rect">
            <a:avLst/>
          </a:prstGeom>
        </p:spPr>
      </p:pic>
      <p:pic>
        <p:nvPicPr>
          <p:cNvPr id="11" name="Picture 10">
            <a:extLst>
              <a:ext uri="{FF2B5EF4-FFF2-40B4-BE49-F238E27FC236}">
                <a16:creationId xmlns:a16="http://schemas.microsoft.com/office/drawing/2014/main" id="{82E57AA4-B867-4E74-8AC3-9DFD6A11524D}"/>
              </a:ext>
            </a:extLst>
          </p:cNvPr>
          <p:cNvPicPr>
            <a:picLocks noChangeAspect="1"/>
          </p:cNvPicPr>
          <p:nvPr/>
        </p:nvPicPr>
        <p:blipFill rotWithShape="1">
          <a:blip r:embed="rId3">
            <a:extLst>
              <a:ext uri="{28A0092B-C50C-407E-A947-70E740481C1C}">
                <a14:useLocalDpi xmlns:a14="http://schemas.microsoft.com/office/drawing/2010/main" val="0"/>
              </a:ext>
            </a:extLst>
          </a:blip>
          <a:srcRect l="66485" t="41902" b="20188"/>
          <a:stretch/>
        </p:blipFill>
        <p:spPr>
          <a:xfrm>
            <a:off x="936877" y="1036135"/>
            <a:ext cx="3552129" cy="2599872"/>
          </a:xfrm>
          <a:prstGeom prst="rect">
            <a:avLst/>
          </a:prstGeom>
        </p:spPr>
      </p:pic>
    </p:spTree>
    <p:extLst>
      <p:ext uri="{BB962C8B-B14F-4D97-AF65-F5344CB8AC3E}">
        <p14:creationId xmlns:p14="http://schemas.microsoft.com/office/powerpoint/2010/main" val="611497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04644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Next steps</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3E3544-3ED3-4052-8705-245EB1D49C27}"/>
              </a:ext>
            </a:extLst>
          </p:cNvPr>
          <p:cNvSpPr txBox="1"/>
          <p:nvPr/>
        </p:nvSpPr>
        <p:spPr>
          <a:xfrm>
            <a:off x="1045581" y="1228076"/>
            <a:ext cx="6726819" cy="4647426"/>
          </a:xfrm>
          <a:prstGeom prst="rect">
            <a:avLst/>
          </a:prstGeom>
          <a:noFill/>
        </p:spPr>
        <p:txBody>
          <a:bodyPr wrap="square" rtlCol="0">
            <a:spAutoFit/>
          </a:bodyPr>
          <a:lstStyle/>
          <a:p>
            <a:pPr>
              <a:spcBef>
                <a:spcPct val="0"/>
              </a:spcBef>
              <a:buFontTx/>
              <a:buNone/>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Design Commission Options</a:t>
            </a:r>
          </a:p>
          <a:p>
            <a:pPr>
              <a:spcBef>
                <a:spcPct val="0"/>
              </a:spcBef>
              <a:buFontTx/>
              <a:buNone/>
            </a:pPr>
            <a:endParaRPr lang="en-US" altLang="en-US" b="1" dirty="0">
              <a:solidFill>
                <a:schemeClr val="tx1">
                  <a:lumMod val="75000"/>
                  <a:lumOff val="25000"/>
                </a:schemeClr>
              </a:solidFill>
              <a:latin typeface="Arial" panose="020B0604020202020204" pitchFamily="34" charset="0"/>
              <a:cs typeface="Arial" panose="020B0604020202020204" pitchFamily="34" charset="0"/>
            </a:endParaRPr>
          </a:p>
          <a:p>
            <a:pPr marL="342900" lvl="0" indent="-342900">
              <a:buFont typeface="+mj-lt"/>
              <a:buAutoNum type="arabicPeriod"/>
            </a:pPr>
            <a:r>
              <a:rPr lang="en-US" dirty="0"/>
              <a:t>Approve one or both of the appeals, overturning the staff decision of approval with conditions. </a:t>
            </a:r>
            <a:endParaRPr lang="en-US" sz="1400" dirty="0"/>
          </a:p>
          <a:p>
            <a:pPr marL="800100" lvl="1" indent="-342900">
              <a:buFont typeface="Arial" panose="020B0604020202020204" pitchFamily="34" charset="0"/>
              <a:buChar char="•"/>
            </a:pPr>
            <a:r>
              <a:rPr lang="en-US" dirty="0"/>
              <a:t>Approval of the OKNA appeal would require the proposal to meet the Required Ground Floor Active Use standard in 33.415.200.</a:t>
            </a:r>
            <a:endParaRPr lang="en-US" sz="1400" dirty="0"/>
          </a:p>
          <a:p>
            <a:pPr marL="800100" lvl="1" indent="-342900">
              <a:buFont typeface="Arial" panose="020B0604020202020204" pitchFamily="34" charset="0"/>
              <a:buChar char="•"/>
            </a:pPr>
            <a:r>
              <a:rPr lang="en-US" dirty="0"/>
              <a:t>Approval of the Carleton Hart appeal would result in elimination of conditions of approval from the staff decision.</a:t>
            </a:r>
            <a:endParaRPr lang="en-US" sz="1400" dirty="0"/>
          </a:p>
          <a:p>
            <a:pPr marL="342900" lvl="0" indent="-342900">
              <a:buFont typeface="+mj-lt"/>
              <a:buAutoNum type="arabicPeriod"/>
            </a:pPr>
            <a:r>
              <a:rPr lang="en-US" dirty="0"/>
              <a:t>Deny one or both of the appeals and uphold the staff decision of approval with conditions;</a:t>
            </a:r>
            <a:endParaRPr lang="en-US" sz="1400" dirty="0"/>
          </a:p>
          <a:p>
            <a:pPr marL="342900" lvl="0" indent="-342900">
              <a:buFont typeface="+mj-lt"/>
              <a:buAutoNum type="arabicPeriod"/>
            </a:pPr>
            <a:r>
              <a:rPr lang="en-US" dirty="0"/>
              <a:t>Deny the proposal;</a:t>
            </a:r>
            <a:endParaRPr lang="en-US" sz="1400" dirty="0"/>
          </a:p>
          <a:p>
            <a:pPr marL="342900" lvl="0" indent="-342900">
              <a:buFont typeface="+mj-lt"/>
              <a:buAutoNum type="arabicPeriod"/>
            </a:pPr>
            <a:r>
              <a:rPr lang="en-US" dirty="0"/>
              <a:t>Add, delete, or revise one or more conditions of approval from the original staff decision; or</a:t>
            </a:r>
            <a:endParaRPr lang="en-US" sz="1400" dirty="0"/>
          </a:p>
          <a:p>
            <a:pPr marL="342900" lvl="0" indent="-342900">
              <a:buFont typeface="+mj-lt"/>
              <a:buAutoNum type="arabicPeriod"/>
            </a:pPr>
            <a:r>
              <a:rPr lang="en-US" dirty="0"/>
              <a:t>Request the applicant to return with further revisions.</a:t>
            </a:r>
            <a:endParaRPr lang="en-US" sz="1400" dirty="0"/>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29756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9848D1C-C697-46E6-94E3-D3E333D96F62}"/>
              </a:ext>
            </a:extLst>
          </p:cNvPr>
          <p:cNvSpPr txBox="1"/>
          <p:nvPr/>
        </p:nvSpPr>
        <p:spPr>
          <a:xfrm>
            <a:off x="5342021" y="4591251"/>
            <a:ext cx="6395149"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Questions</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8979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191999"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7113070" y="4591251"/>
            <a:ext cx="4624100" cy="1965643"/>
          </a:xfrm>
          <a:prstGeom prst="rect">
            <a:avLst/>
          </a:prstGeom>
          <a:noFill/>
        </p:spPr>
        <p:txBody>
          <a:bodyPr wrap="square" rtlCol="0" anchor="b">
            <a:noAutofit/>
          </a:bodyPr>
          <a:lstStyle/>
          <a:p>
            <a:pPr algn="r">
              <a:spcBef>
                <a:spcPct val="0"/>
              </a:spcBef>
              <a:buFontTx/>
              <a:buNone/>
            </a:pPr>
            <a:r>
              <a:rPr lang="en-US" altLang="en-US" sz="4400" b="1" dirty="0">
                <a:solidFill>
                  <a:schemeClr val="bg1"/>
                </a:solidFill>
                <a:latin typeface="Arial" panose="020B0604020202020204" pitchFamily="34" charset="0"/>
                <a:cs typeface="Arial" panose="020B0604020202020204" pitchFamily="34" charset="0"/>
              </a:rPr>
              <a:t>Context</a:t>
            </a:r>
            <a:endParaRPr lang="en-US" alt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11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292662"/>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Location</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North Interstate Plan District</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E4743ED-F458-45C1-8AED-CB476BC79C64}"/>
              </a:ext>
            </a:extLst>
          </p:cNvPr>
          <p:cNvPicPr>
            <a:picLocks noChangeAspect="1"/>
          </p:cNvPicPr>
          <p:nvPr/>
        </p:nvPicPr>
        <p:blipFill rotWithShape="1">
          <a:blip r:embed="rId2"/>
          <a:srcRect l="19650" t="23850" r="21608" b="3546"/>
          <a:stretch/>
        </p:blipFill>
        <p:spPr>
          <a:xfrm>
            <a:off x="825572" y="243191"/>
            <a:ext cx="6979025" cy="6631186"/>
          </a:xfrm>
          <a:prstGeom prst="rect">
            <a:avLst/>
          </a:prstGeom>
        </p:spPr>
      </p:pic>
    </p:spTree>
    <p:extLst>
      <p:ext uri="{BB962C8B-B14F-4D97-AF65-F5344CB8AC3E}">
        <p14:creationId xmlns:p14="http://schemas.microsoft.com/office/powerpoint/2010/main" val="3324289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4493538"/>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Zoning</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Base Zone: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CM3 – Commercial / Mixed Use 3</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Overlays: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Design (d)</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Centers Main Street (m)</a:t>
            </a: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Floor Area Ratio: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3:1 base, 5:1 with bonus</a:t>
            </a:r>
          </a:p>
          <a:p>
            <a:pPr>
              <a:spcBef>
                <a:spcPct val="0"/>
              </a:spcBef>
              <a:buFontTx/>
              <a:buNone/>
            </a:pPr>
            <a:endParaRPr lang="en-US" altLang="en-US" sz="1600"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Height: </a:t>
            </a:r>
          </a:p>
          <a:p>
            <a:pPr>
              <a:spcBef>
                <a:spcPct val="0"/>
              </a:spcBef>
              <a:buFontTx/>
              <a:buNone/>
            </a:pPr>
            <a:r>
              <a:rPr lang="en-US" altLang="en-US" sz="1600" dirty="0">
                <a:solidFill>
                  <a:schemeClr val="bg1"/>
                </a:solidFill>
                <a:latin typeface="Arial" panose="020B0604020202020204" pitchFamily="34" charset="0"/>
                <a:cs typeface="Arial" panose="020B0604020202020204" pitchFamily="34" charset="0"/>
              </a:rPr>
              <a:t>65’ max base; 75’ max with bonus</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690D049-3509-4E00-9E1B-6876A9636A77}"/>
              </a:ext>
            </a:extLst>
          </p:cNvPr>
          <p:cNvPicPr>
            <a:picLocks noChangeAspect="1"/>
          </p:cNvPicPr>
          <p:nvPr/>
        </p:nvPicPr>
        <p:blipFill rotWithShape="1">
          <a:blip r:embed="rId2">
            <a:extLst>
              <a:ext uri="{28A0092B-C50C-407E-A947-70E740481C1C}">
                <a14:useLocalDpi xmlns:a14="http://schemas.microsoft.com/office/drawing/2010/main" val="0"/>
              </a:ext>
            </a:extLst>
          </a:blip>
          <a:srcRect l="4230" t="3546" r="3938" b="19436"/>
          <a:stretch/>
        </p:blipFill>
        <p:spPr>
          <a:xfrm>
            <a:off x="1593020" y="243191"/>
            <a:ext cx="5829504" cy="6326964"/>
          </a:xfrm>
          <a:prstGeom prst="rect">
            <a:avLst/>
          </a:prstGeom>
        </p:spPr>
      </p:pic>
    </p:spTree>
    <p:extLst>
      <p:ext uri="{BB962C8B-B14F-4D97-AF65-F5344CB8AC3E}">
        <p14:creationId xmlns:p14="http://schemas.microsoft.com/office/powerpoint/2010/main" val="1372102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3447098"/>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Criteria</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highlight>
                <a:srgbClr val="FFFF00"/>
              </a:highlight>
              <a:latin typeface="Arial" panose="020B0604020202020204" pitchFamily="34" charset="0"/>
              <a:cs typeface="Arial" panose="020B0604020202020204" pitchFamily="34" charset="0"/>
            </a:endParaRPr>
          </a:p>
          <a:p>
            <a:pPr>
              <a:spcBef>
                <a:spcPct val="0"/>
              </a:spcBef>
            </a:pPr>
            <a:r>
              <a:rPr lang="en-US" altLang="en-US" sz="1600" dirty="0">
                <a:solidFill>
                  <a:schemeClr val="bg1"/>
                </a:solidFill>
                <a:latin typeface="Arial" panose="020B0604020202020204" pitchFamily="34" charset="0"/>
                <a:cs typeface="Arial" panose="020B0604020202020204" pitchFamily="34" charset="0"/>
              </a:rPr>
              <a:t>Community Design Guidelines</a:t>
            </a: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r>
              <a:rPr lang="en-US" altLang="en-US" sz="1600" dirty="0">
                <a:solidFill>
                  <a:schemeClr val="bg1"/>
                </a:solidFill>
                <a:latin typeface="Arial" panose="020B0604020202020204" pitchFamily="34" charset="0"/>
                <a:cs typeface="Arial" panose="020B0604020202020204" pitchFamily="34" charset="0"/>
              </a:rPr>
              <a:t>PZC 33.825.040 (Modifications)</a:t>
            </a: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r>
              <a:rPr lang="en-US" altLang="en-US" sz="1600" dirty="0">
                <a:solidFill>
                  <a:schemeClr val="bg1"/>
                </a:solidFill>
                <a:latin typeface="Arial" panose="020B0604020202020204" pitchFamily="34" charset="0"/>
                <a:cs typeface="Arial" panose="020B0604020202020204" pitchFamily="34" charset="0"/>
              </a:rPr>
              <a:t>PZC 33.805.040</a:t>
            </a:r>
            <a:br>
              <a:rPr lang="en-US" altLang="en-US" sz="1600" dirty="0">
                <a:solidFill>
                  <a:schemeClr val="bg1"/>
                </a:solidFill>
                <a:latin typeface="Arial" panose="020B0604020202020204" pitchFamily="34" charset="0"/>
                <a:cs typeface="Arial" panose="020B0604020202020204" pitchFamily="34" charset="0"/>
              </a:rPr>
            </a:br>
            <a:r>
              <a:rPr lang="en-US" altLang="en-US" sz="1600" dirty="0">
                <a:solidFill>
                  <a:schemeClr val="bg1"/>
                </a:solidFill>
                <a:latin typeface="Arial" panose="020B0604020202020204" pitchFamily="34" charset="0"/>
                <a:cs typeface="Arial" panose="020B0604020202020204" pitchFamily="34" charset="0"/>
              </a:rPr>
              <a:t>(Adjustment)</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75BD7DB-5B3E-45E1-889B-D35D4CA4963A}"/>
              </a:ext>
            </a:extLst>
          </p:cNvPr>
          <p:cNvPicPr>
            <a:picLocks noChangeAspect="1"/>
          </p:cNvPicPr>
          <p:nvPr/>
        </p:nvPicPr>
        <p:blipFill rotWithShape="1">
          <a:blip r:embed="rId2">
            <a:extLst>
              <a:ext uri="{28A0092B-C50C-407E-A947-70E740481C1C}">
                <a14:useLocalDpi xmlns:a14="http://schemas.microsoft.com/office/drawing/2010/main" val="0"/>
              </a:ext>
            </a:extLst>
          </a:blip>
          <a:srcRect l="4230" t="3546" r="3938" b="19436"/>
          <a:stretch/>
        </p:blipFill>
        <p:spPr>
          <a:xfrm>
            <a:off x="1593020" y="243191"/>
            <a:ext cx="5829504" cy="6326964"/>
          </a:xfrm>
          <a:prstGeom prst="rect">
            <a:avLst/>
          </a:prstGeom>
        </p:spPr>
      </p:pic>
    </p:spTree>
    <p:extLst>
      <p:ext uri="{BB962C8B-B14F-4D97-AF65-F5344CB8AC3E}">
        <p14:creationId xmlns:p14="http://schemas.microsoft.com/office/powerpoint/2010/main" val="4137262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C0B8BF-1F02-4710-B90F-7EF0812245AD}"/>
              </a:ext>
            </a:extLst>
          </p:cNvPr>
          <p:cNvPicPr>
            <a:picLocks noChangeAspect="1"/>
          </p:cNvPicPr>
          <p:nvPr/>
        </p:nvPicPr>
        <p:blipFill rotWithShape="1">
          <a:blip r:embed="rId2">
            <a:extLst>
              <a:ext uri="{28A0092B-C50C-407E-A947-70E740481C1C}">
                <a14:useLocalDpi xmlns:a14="http://schemas.microsoft.com/office/drawing/2010/main" val="0"/>
              </a:ext>
            </a:extLst>
          </a:blip>
          <a:srcRect l="4976" r="5968"/>
          <a:stretch/>
        </p:blipFill>
        <p:spPr>
          <a:xfrm>
            <a:off x="-1" y="0"/>
            <a:ext cx="8803533" cy="6858000"/>
          </a:xfrm>
          <a:prstGeom prst="rect">
            <a:avLst/>
          </a:prstGeom>
        </p:spPr>
      </p:pic>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929970" cy="249299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NW corner of N Interstate Ave and Alberta St</a:t>
            </a: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MAX stations: 4 blocks to north at N Killingsworth St and 5 blocks to south at N Prescott St</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14" name="TextBox 19">
            <a:extLst>
              <a:ext uri="{FF2B5EF4-FFF2-40B4-BE49-F238E27FC236}">
                <a16:creationId xmlns:a16="http://schemas.microsoft.com/office/drawing/2014/main" id="{4083E65D-CD43-4B27-A7F0-6F7A722A9F6B}"/>
              </a:ext>
            </a:extLst>
          </p:cNvPr>
          <p:cNvSpPr txBox="1">
            <a:spLocks noChangeArrowheads="1"/>
          </p:cNvSpPr>
          <p:nvPr/>
        </p:nvSpPr>
        <p:spPr bwMode="auto">
          <a:xfrm>
            <a:off x="6353838" y="3646371"/>
            <a:ext cx="2617322" cy="307777"/>
          </a:xfrm>
          <a:prstGeom prst="rect">
            <a:avLst/>
          </a:prstGeom>
          <a:noFill/>
          <a:ln>
            <a:noFill/>
          </a:ln>
          <a:effectLst>
            <a:outerShdw blurRad="50800" dist="381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sz="1400" b="1" baseline="0">
                <a:solidFill>
                  <a:srgbClr val="FFFFFF"/>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N Alberta St</a:t>
            </a:r>
          </a:p>
        </p:txBody>
      </p:sp>
      <p:sp>
        <p:nvSpPr>
          <p:cNvPr id="19" name="TextBox 19">
            <a:extLst>
              <a:ext uri="{FF2B5EF4-FFF2-40B4-BE49-F238E27FC236}">
                <a16:creationId xmlns:a16="http://schemas.microsoft.com/office/drawing/2014/main" id="{306EDF37-6E6F-4DF6-B8AD-9357D909DE59}"/>
              </a:ext>
            </a:extLst>
          </p:cNvPr>
          <p:cNvSpPr txBox="1">
            <a:spLocks noChangeArrowheads="1"/>
          </p:cNvSpPr>
          <p:nvPr/>
        </p:nvSpPr>
        <p:spPr bwMode="auto">
          <a:xfrm rot="4001314">
            <a:off x="4026162" y="1982798"/>
            <a:ext cx="1873229" cy="307777"/>
          </a:xfrm>
          <a:prstGeom prst="rect">
            <a:avLst/>
          </a:prstGeom>
          <a:noFill/>
          <a:ln>
            <a:noFill/>
          </a:ln>
          <a:effectLst>
            <a:outerShdw blurRad="50800" dist="381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sz="1400" b="1" baseline="0">
                <a:solidFill>
                  <a:srgbClr val="FFFFFF"/>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NW 21st Ave</a:t>
            </a:r>
          </a:p>
        </p:txBody>
      </p:sp>
      <p:pic>
        <p:nvPicPr>
          <p:cNvPr id="20" name="Picture 19">
            <a:extLst>
              <a:ext uri="{FF2B5EF4-FFF2-40B4-BE49-F238E27FC236}">
                <a16:creationId xmlns:a16="http://schemas.microsoft.com/office/drawing/2014/main" id="{CF5A8CE1-57D9-4B8C-B131-F39E7B964C3F}"/>
              </a:ext>
            </a:extLst>
          </p:cNvPr>
          <p:cNvPicPr>
            <a:picLocks noChangeAspect="1"/>
          </p:cNvPicPr>
          <p:nvPr/>
        </p:nvPicPr>
        <p:blipFill rotWithShape="1">
          <a:blip r:embed="rId3">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5" name="Rectangle 4">
            <a:extLst>
              <a:ext uri="{FF2B5EF4-FFF2-40B4-BE49-F238E27FC236}">
                <a16:creationId xmlns:a16="http://schemas.microsoft.com/office/drawing/2014/main" id="{6BE2580E-4C65-4878-9D91-2C92DB1F9150}"/>
              </a:ext>
            </a:extLst>
          </p:cNvPr>
          <p:cNvSpPr/>
          <p:nvPr/>
        </p:nvSpPr>
        <p:spPr>
          <a:xfrm>
            <a:off x="4450805" y="2653047"/>
            <a:ext cx="456046" cy="1095697"/>
          </a:xfrm>
          <a:prstGeom prst="rect">
            <a:avLst/>
          </a:prstGeom>
          <a:solidFill>
            <a:srgbClr val="FF0000">
              <a:alpha val="10196"/>
            </a:srgbClr>
          </a:solidFill>
          <a:ln w="47625" algn="ctr">
            <a:solidFill>
              <a:srgbClr val="FF0000"/>
            </a:solidFill>
            <a:round/>
            <a:headEnd/>
            <a:tailEnd/>
          </a:ln>
        </p:spPr>
        <p:txBody>
          <a:bodyPr/>
          <a:lstStyle/>
          <a:p>
            <a:pPr>
              <a:spcBef>
                <a:spcPct val="0"/>
              </a:spcBef>
            </a:pPr>
            <a:endParaRPr lang="en-US" sz="2400" dirty="0">
              <a:solidFill>
                <a:schemeClr val="tx1"/>
              </a:solidFill>
              <a:latin typeface="Times New Roman" panose="02020603050405020304" pitchFamily="18" charset="0"/>
            </a:endParaRPr>
          </a:p>
        </p:txBody>
      </p:sp>
      <p:sp>
        <p:nvSpPr>
          <p:cNvPr id="21" name="TextBox 19">
            <a:extLst>
              <a:ext uri="{FF2B5EF4-FFF2-40B4-BE49-F238E27FC236}">
                <a16:creationId xmlns:a16="http://schemas.microsoft.com/office/drawing/2014/main" id="{2F24D1A2-0FCE-495F-9254-6BB2664DD840}"/>
              </a:ext>
            </a:extLst>
          </p:cNvPr>
          <p:cNvSpPr txBox="1">
            <a:spLocks noChangeArrowheads="1"/>
          </p:cNvSpPr>
          <p:nvPr/>
        </p:nvSpPr>
        <p:spPr bwMode="auto">
          <a:xfrm rot="16200000">
            <a:off x="2866428" y="4529844"/>
            <a:ext cx="2617322" cy="307777"/>
          </a:xfrm>
          <a:prstGeom prst="rect">
            <a:avLst/>
          </a:prstGeom>
          <a:noFill/>
          <a:ln>
            <a:noFill/>
          </a:ln>
          <a:effectLst>
            <a:outerShdw blurRad="50800" dist="381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sz="1400" b="1" baseline="0">
                <a:solidFill>
                  <a:srgbClr val="FFFFFF"/>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N Interstate Ave</a:t>
            </a:r>
          </a:p>
        </p:txBody>
      </p:sp>
      <p:sp>
        <p:nvSpPr>
          <p:cNvPr id="22" name="TextBox 19">
            <a:extLst>
              <a:ext uri="{FF2B5EF4-FFF2-40B4-BE49-F238E27FC236}">
                <a16:creationId xmlns:a16="http://schemas.microsoft.com/office/drawing/2014/main" id="{822E0438-ABE3-40BC-816D-11383B2654F9}"/>
              </a:ext>
            </a:extLst>
          </p:cNvPr>
          <p:cNvSpPr txBox="1">
            <a:spLocks noChangeArrowheads="1"/>
          </p:cNvSpPr>
          <p:nvPr/>
        </p:nvSpPr>
        <p:spPr bwMode="auto">
          <a:xfrm>
            <a:off x="6186210" y="2383907"/>
            <a:ext cx="2617322" cy="307777"/>
          </a:xfrm>
          <a:prstGeom prst="rect">
            <a:avLst/>
          </a:prstGeom>
          <a:noFill/>
          <a:ln>
            <a:noFill/>
          </a:ln>
          <a:effectLst>
            <a:outerShdw blurRad="50800" dist="381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sz="1400" b="1" baseline="0">
                <a:solidFill>
                  <a:srgbClr val="FFFFFF"/>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N Webster St</a:t>
            </a:r>
          </a:p>
        </p:txBody>
      </p:sp>
      <p:sp>
        <p:nvSpPr>
          <p:cNvPr id="23" name="TextBox 19">
            <a:extLst>
              <a:ext uri="{FF2B5EF4-FFF2-40B4-BE49-F238E27FC236}">
                <a16:creationId xmlns:a16="http://schemas.microsoft.com/office/drawing/2014/main" id="{2E13F8E8-A33D-48BC-BF9A-52095B6BB5FB}"/>
              </a:ext>
            </a:extLst>
          </p:cNvPr>
          <p:cNvSpPr txBox="1">
            <a:spLocks noChangeArrowheads="1"/>
          </p:cNvSpPr>
          <p:nvPr/>
        </p:nvSpPr>
        <p:spPr bwMode="auto">
          <a:xfrm rot="16200000">
            <a:off x="4328740" y="4529844"/>
            <a:ext cx="2617322" cy="307777"/>
          </a:xfrm>
          <a:prstGeom prst="rect">
            <a:avLst/>
          </a:prstGeom>
          <a:noFill/>
          <a:ln>
            <a:noFill/>
          </a:ln>
          <a:effectLst>
            <a:outerShdw blurRad="50800" dist="381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sz="1400" b="1" baseline="0">
                <a:solidFill>
                  <a:srgbClr val="FFFFFF"/>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N Maryland Ave</a:t>
            </a:r>
          </a:p>
        </p:txBody>
      </p:sp>
      <p:sp>
        <p:nvSpPr>
          <p:cNvPr id="24" name="TextBox 19">
            <a:extLst>
              <a:ext uri="{FF2B5EF4-FFF2-40B4-BE49-F238E27FC236}">
                <a16:creationId xmlns:a16="http://schemas.microsoft.com/office/drawing/2014/main" id="{18B5F3F4-1373-4560-8070-A5C5334F04B4}"/>
              </a:ext>
            </a:extLst>
          </p:cNvPr>
          <p:cNvSpPr txBox="1">
            <a:spLocks noChangeArrowheads="1"/>
          </p:cNvSpPr>
          <p:nvPr/>
        </p:nvSpPr>
        <p:spPr bwMode="auto">
          <a:xfrm rot="16200000">
            <a:off x="-299703" y="4529844"/>
            <a:ext cx="2617322" cy="307777"/>
          </a:xfrm>
          <a:prstGeom prst="rect">
            <a:avLst/>
          </a:prstGeom>
          <a:noFill/>
          <a:ln>
            <a:noFill/>
          </a:ln>
          <a:effectLst>
            <a:outerShdw blurRad="50800" dist="381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sz="1400" b="1" baseline="0">
                <a:solidFill>
                  <a:srgbClr val="FFFFFF"/>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N Concordia Ave</a:t>
            </a:r>
          </a:p>
        </p:txBody>
      </p:sp>
      <p:sp>
        <p:nvSpPr>
          <p:cNvPr id="25" name="TextBox 19">
            <a:extLst>
              <a:ext uri="{FF2B5EF4-FFF2-40B4-BE49-F238E27FC236}">
                <a16:creationId xmlns:a16="http://schemas.microsoft.com/office/drawing/2014/main" id="{6D62F20B-7882-40DE-BB5D-EA5F28E0D359}"/>
              </a:ext>
            </a:extLst>
          </p:cNvPr>
          <p:cNvSpPr txBox="1">
            <a:spLocks noChangeArrowheads="1"/>
          </p:cNvSpPr>
          <p:nvPr/>
        </p:nvSpPr>
        <p:spPr bwMode="auto">
          <a:xfrm>
            <a:off x="6186210" y="1121443"/>
            <a:ext cx="2617322" cy="307777"/>
          </a:xfrm>
          <a:prstGeom prst="rect">
            <a:avLst/>
          </a:prstGeom>
          <a:noFill/>
          <a:ln>
            <a:noFill/>
          </a:ln>
          <a:effectLst>
            <a:outerShdw blurRad="50800" dist="381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sz="1400" b="1" baseline="0">
                <a:solidFill>
                  <a:srgbClr val="FFFFFF"/>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N Sumner St</a:t>
            </a:r>
          </a:p>
        </p:txBody>
      </p:sp>
      <p:sp>
        <p:nvSpPr>
          <p:cNvPr id="26" name="TextBox 19">
            <a:extLst>
              <a:ext uri="{FF2B5EF4-FFF2-40B4-BE49-F238E27FC236}">
                <a16:creationId xmlns:a16="http://schemas.microsoft.com/office/drawing/2014/main" id="{0BAEE75D-D649-4D84-8B7D-C635DAD1693F}"/>
              </a:ext>
            </a:extLst>
          </p:cNvPr>
          <p:cNvSpPr txBox="1">
            <a:spLocks noChangeArrowheads="1"/>
          </p:cNvSpPr>
          <p:nvPr/>
        </p:nvSpPr>
        <p:spPr bwMode="auto">
          <a:xfrm>
            <a:off x="6353838" y="4908835"/>
            <a:ext cx="2617322" cy="307777"/>
          </a:xfrm>
          <a:prstGeom prst="rect">
            <a:avLst/>
          </a:prstGeom>
          <a:noFill/>
          <a:ln>
            <a:noFill/>
          </a:ln>
          <a:effectLst>
            <a:outerShdw blurRad="50800" dist="38100" dir="2700000" algn="tl" rotWithShape="0">
              <a:prstClr val="black">
                <a:alpha val="8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buNone/>
              <a:defRPr sz="1400" b="1" baseline="0">
                <a:solidFill>
                  <a:srgbClr val="FFFFFF"/>
                </a:solidFill>
                <a:latin typeface="Calibri" panose="020F0502020204030204" pitchFamily="34" charset="0"/>
              </a:defRPr>
            </a:lvl1pPr>
            <a:lvl2pPr marL="742950" indent="-285750">
              <a:spcBef>
                <a:spcPct val="20000"/>
              </a:spcBef>
              <a:buChar char="–"/>
              <a:defRPr sz="2800"/>
            </a:lvl2pPr>
            <a:lvl3pPr marL="1143000" indent="-228600">
              <a:spcBef>
                <a:spcPct val="20000"/>
              </a:spcBef>
              <a:buChar char="•"/>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N Humboldt St</a:t>
            </a:r>
          </a:p>
        </p:txBody>
      </p:sp>
    </p:spTree>
    <p:extLst>
      <p:ext uri="{BB962C8B-B14F-4D97-AF65-F5344CB8AC3E}">
        <p14:creationId xmlns:p14="http://schemas.microsoft.com/office/powerpoint/2010/main" val="2666888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DA73119-E442-4E9A-A30B-EBD57B6CD482}"/>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t="23815" r="18200" b="35986"/>
          <a:stretch/>
        </p:blipFill>
        <p:spPr>
          <a:xfrm>
            <a:off x="8903355" y="4172755"/>
            <a:ext cx="3198330" cy="2610028"/>
          </a:xfrm>
          <a:prstGeom prst="rect">
            <a:avLst/>
          </a:prstGeom>
        </p:spPr>
      </p:pic>
      <p:sp>
        <p:nvSpPr>
          <p:cNvPr id="6" name="TextBox 5">
            <a:extLst>
              <a:ext uri="{FF2B5EF4-FFF2-40B4-BE49-F238E27FC236}">
                <a16:creationId xmlns:a16="http://schemas.microsoft.com/office/drawing/2014/main" id="{F62470DA-F266-457D-BC4B-08D9D81A42F3}"/>
              </a:ext>
            </a:extLst>
          </p:cNvPr>
          <p:cNvSpPr txBox="1"/>
          <p:nvPr/>
        </p:nvSpPr>
        <p:spPr>
          <a:xfrm>
            <a:off x="9068004" y="243191"/>
            <a:ext cx="2857500" cy="153888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Context</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285750" indent="-285750">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Subject site as it looked in August 2017</a:t>
            </a: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Isosceles Triangle 1">
            <a:extLst>
              <a:ext uri="{FF2B5EF4-FFF2-40B4-BE49-F238E27FC236}">
                <a16:creationId xmlns:a16="http://schemas.microsoft.com/office/drawing/2014/main" id="{DB03DAE5-6A05-409F-9A4F-989EE71D0EC3}"/>
              </a:ext>
            </a:extLst>
          </p:cNvPr>
          <p:cNvSpPr/>
          <p:nvPr/>
        </p:nvSpPr>
        <p:spPr>
          <a:xfrm rot="3755263">
            <a:off x="9867311" y="5571365"/>
            <a:ext cx="324808" cy="187440"/>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5" name="Picture 4">
            <a:extLst>
              <a:ext uri="{FF2B5EF4-FFF2-40B4-BE49-F238E27FC236}">
                <a16:creationId xmlns:a16="http://schemas.microsoft.com/office/drawing/2014/main" id="{AE58D5FE-8975-4182-973E-A10450C56AB6}"/>
              </a:ext>
            </a:extLst>
          </p:cNvPr>
          <p:cNvPicPr>
            <a:picLocks noChangeAspect="1"/>
          </p:cNvPicPr>
          <p:nvPr/>
        </p:nvPicPr>
        <p:blipFill rotWithShape="1">
          <a:blip r:embed="rId3"/>
          <a:srcRect l="28473" t="22911" r="16685" b="21502"/>
          <a:stretch/>
        </p:blipFill>
        <p:spPr>
          <a:xfrm>
            <a:off x="0" y="-8986"/>
            <a:ext cx="8813041" cy="6866986"/>
          </a:xfrm>
          <a:prstGeom prst="rect">
            <a:avLst/>
          </a:prstGeom>
        </p:spPr>
      </p:pic>
    </p:spTree>
    <p:extLst>
      <p:ext uri="{BB962C8B-B14F-4D97-AF65-F5344CB8AC3E}">
        <p14:creationId xmlns:p14="http://schemas.microsoft.com/office/powerpoint/2010/main" val="3911865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1770</TotalTime>
  <Words>1678</Words>
  <Application>Microsoft Office PowerPoint</Application>
  <PresentationFormat>Widescreen</PresentationFormat>
  <Paragraphs>312</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Narrow</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DeCoursey, Jillian</dc:creator>
  <cp:lastModifiedBy>Nielsen, Benjamin</cp:lastModifiedBy>
  <cp:revision>121</cp:revision>
  <dcterms:created xsi:type="dcterms:W3CDTF">2018-03-14T23:50:04Z</dcterms:created>
  <dcterms:modified xsi:type="dcterms:W3CDTF">2019-06-20T21:35:59Z</dcterms:modified>
  <cp:contentStatus/>
</cp:coreProperties>
</file>