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9"/>
  </p:notesMasterIdLst>
  <p:sldIdLst>
    <p:sldId id="261" r:id="rId2"/>
    <p:sldId id="262" r:id="rId3"/>
    <p:sldId id="263" r:id="rId4"/>
    <p:sldId id="268" r:id="rId5"/>
    <p:sldId id="273" r:id="rId6"/>
    <p:sldId id="267" r:id="rId7"/>
    <p:sldId id="271" r:id="rId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72"/>
    <a:srgbClr val="B11639"/>
    <a:srgbClr val="868A2F"/>
    <a:srgbClr val="F37F28"/>
    <a:srgbClr val="005164"/>
    <a:srgbClr val="0099CC"/>
    <a:srgbClr val="FF5050"/>
    <a:srgbClr val="B8BE42"/>
    <a:srgbClr val="FEAC15"/>
    <a:srgbClr val="0DD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66316" autoAdjust="0"/>
  </p:normalViewPr>
  <p:slideViewPr>
    <p:cSldViewPr snapToGrid="0">
      <p:cViewPr varScale="1">
        <p:scale>
          <a:sx n="72" d="100"/>
          <a:sy n="72" d="100"/>
        </p:scale>
        <p:origin x="3024" y="7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3" d="100"/>
          <a:sy n="83" d="100"/>
        </p:scale>
        <p:origin x="3810" y="96"/>
      </p:cViewPr>
      <p:guideLst/>
    </p:cSldViewPr>
  </p:notesViewPr>
  <p:gridSpacing cx="914400" cy="9144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177C4ED-BE1A-4DD4-82B8-A0437703597D}" type="datetimeFigureOut">
              <a:rPr lang="en-US" smtClean="0"/>
              <a:t>5/31/2019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502872E-8B65-4EE2-9173-C84621AC8392}" type="slidenum">
              <a:rPr lang="en-US" smtClean="0"/>
              <a:t>‹#›</a:t>
            </a:fld>
            <a:endParaRPr lang="en-US"/>
          </a:p>
        </p:txBody>
      </p:sp>
    </p:spTree>
    <p:extLst>
      <p:ext uri="{BB962C8B-B14F-4D97-AF65-F5344CB8AC3E}">
        <p14:creationId xmlns:p14="http://schemas.microsoft.com/office/powerpoint/2010/main" val="2101297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502872E-8B65-4EE2-9173-C84621AC8392}" type="slidenum">
              <a:rPr lang="en-US" smtClean="0"/>
              <a:t>1</a:t>
            </a:fld>
            <a:endParaRPr lang="en-US"/>
          </a:p>
        </p:txBody>
      </p:sp>
    </p:spTree>
    <p:extLst>
      <p:ext uri="{BB962C8B-B14F-4D97-AF65-F5344CB8AC3E}">
        <p14:creationId xmlns:p14="http://schemas.microsoft.com/office/powerpoint/2010/main" val="3426681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and information about the DCAO appear in slide 4.</a:t>
            </a:r>
          </a:p>
          <a:p>
            <a:endParaRPr lang="en-US" dirty="0"/>
          </a:p>
          <a:p>
            <a:r>
              <a:rPr lang="en-US" dirty="0"/>
              <a:t>The March 2018 date designation is a reference to when Tom Rinehart sent an email memo to Council and employees that he would be dissolving BIBS and restructuring the Office of Management and Finance.</a:t>
            </a:r>
          </a:p>
        </p:txBody>
      </p:sp>
      <p:sp>
        <p:nvSpPr>
          <p:cNvPr id="4" name="Slide Number Placeholder 3"/>
          <p:cNvSpPr>
            <a:spLocks noGrp="1"/>
          </p:cNvSpPr>
          <p:nvPr>
            <p:ph type="sldNum" sz="quarter" idx="5"/>
          </p:nvPr>
        </p:nvSpPr>
        <p:spPr/>
        <p:txBody>
          <a:bodyPr/>
          <a:lstStyle/>
          <a:p>
            <a:fld id="{3502872E-8B65-4EE2-9173-C84621AC8392}" type="slidenum">
              <a:rPr lang="en-US" smtClean="0"/>
              <a:t>2</a:t>
            </a:fld>
            <a:endParaRPr lang="en-US"/>
          </a:p>
        </p:txBody>
      </p:sp>
    </p:spTree>
    <p:extLst>
      <p:ext uri="{BB962C8B-B14F-4D97-AF65-F5344CB8AC3E}">
        <p14:creationId xmlns:p14="http://schemas.microsoft.com/office/powerpoint/2010/main" val="2003325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(Hopefully simple and color coded enough to follow)</a:t>
            </a:r>
          </a:p>
          <a:p>
            <a:endParaRPr lang="en-US" dirty="0"/>
          </a:p>
          <a:p>
            <a:r>
              <a:rPr lang="en-US" dirty="0"/>
              <a:t>As Carmen pointed out, there is one small piece un-noted in this slide pertaining to BHR but we could certainly move the code package through without the necessity to elaborate. If asked, Carmen knows the specifics of this smaller realignment.</a:t>
            </a:r>
          </a:p>
        </p:txBody>
      </p:sp>
      <p:sp>
        <p:nvSpPr>
          <p:cNvPr id="4" name="Slide Number Placeholder 3"/>
          <p:cNvSpPr>
            <a:spLocks noGrp="1"/>
          </p:cNvSpPr>
          <p:nvPr>
            <p:ph type="sldNum" sz="quarter" idx="5"/>
          </p:nvPr>
        </p:nvSpPr>
        <p:spPr/>
        <p:txBody>
          <a:bodyPr/>
          <a:lstStyle/>
          <a:p>
            <a:fld id="{3502872E-8B65-4EE2-9173-C84621AC8392}" type="slidenum">
              <a:rPr lang="en-US" smtClean="0"/>
              <a:t>3</a:t>
            </a:fld>
            <a:endParaRPr lang="en-US"/>
          </a:p>
        </p:txBody>
      </p:sp>
    </p:spTree>
    <p:extLst>
      <p:ext uri="{BB962C8B-B14F-4D97-AF65-F5344CB8AC3E}">
        <p14:creationId xmlns:p14="http://schemas.microsoft.com/office/powerpoint/2010/main" val="3399463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references to small claims court and non-disclosure agreements on this slide (and in those sections) were suggestions from the City Attorney’s Office. </a:t>
            </a:r>
            <a:r>
              <a:rPr lang="en-US" sz="1200" kern="1200" dirty="0">
                <a:solidFill>
                  <a:schemeClr val="tx1"/>
                </a:solidFill>
                <a:effectLst/>
                <a:latin typeface="+mn-lt"/>
                <a:ea typeface="+mn-ea"/>
                <a:cs typeface="+mn-cs"/>
              </a:rPr>
              <a:t>We moved it up from just risk to all OMF (CAO/Tom) in our decision to raise the authorities and cover any gaps that may have existed when it was specific to one office.</a:t>
            </a:r>
            <a:endParaRPr lang="en-US" dirty="0"/>
          </a:p>
          <a:p>
            <a:endParaRPr lang="en-US" dirty="0"/>
          </a:p>
          <a:p>
            <a:r>
              <a:rPr lang="en-US" dirty="0"/>
              <a:t>The DCAO position was placed in 3.15.030 – Organization</a:t>
            </a:r>
          </a:p>
          <a:p>
            <a:r>
              <a:rPr lang="en-US" dirty="0"/>
              <a:t>If questioned on this decision:</a:t>
            </a:r>
          </a:p>
          <a:p>
            <a:r>
              <a:rPr lang="en-US" dirty="0"/>
              <a:t>The position of DCAO was placed in this section of code because at it’s very nature, the DCAO is a positional option the CAO</a:t>
            </a:r>
            <a:r>
              <a:rPr lang="en-US" b="1" dirty="0"/>
              <a:t> </a:t>
            </a:r>
            <a:r>
              <a:rPr lang="en-US" b="1" u="sng" dirty="0"/>
              <a:t>may</a:t>
            </a:r>
            <a:r>
              <a:rPr lang="en-US" b="1" dirty="0"/>
              <a:t> </a:t>
            </a:r>
            <a:r>
              <a:rPr lang="en-US" dirty="0"/>
              <a:t>choose to appoint rather than a codified necessity like the City Controller or Risk Manager. </a:t>
            </a:r>
          </a:p>
          <a:p>
            <a:r>
              <a:rPr lang="en-US" dirty="0"/>
              <a:t>The limitations of the position are at the discretion of the CAO, in whatever duties, roles and responsibilities he or she elects to designate to the DCAO.</a:t>
            </a:r>
          </a:p>
          <a:p>
            <a:endParaRPr lang="en-US" dirty="0"/>
          </a:p>
          <a:p>
            <a:r>
              <a:rPr lang="en-US" dirty="0"/>
              <a:t>The Office of the CAO is now a major organizational component to the operations of OMF and thus needed to be codified.</a:t>
            </a:r>
          </a:p>
          <a:p>
            <a:endParaRPr lang="en-US" dirty="0"/>
          </a:p>
          <a:p>
            <a:r>
              <a:rPr lang="en-US" dirty="0"/>
              <a:t>Moving EBS into BTS in code reflects the hierarchical reality of the bureau.</a:t>
            </a:r>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4</a:t>
            </a:fld>
            <a:endParaRPr lang="en-US"/>
          </a:p>
        </p:txBody>
      </p:sp>
    </p:spTree>
    <p:extLst>
      <p:ext uri="{BB962C8B-B14F-4D97-AF65-F5344CB8AC3E}">
        <p14:creationId xmlns:p14="http://schemas.microsoft.com/office/powerpoint/2010/main" val="3995341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code we thought conveyed simplicity and transparency and chose to model our changes after:</a:t>
            </a:r>
          </a:p>
          <a:p>
            <a:r>
              <a:rPr lang="en-US" dirty="0"/>
              <a:t>	Portland Housing Bureau	</a:t>
            </a:r>
          </a:p>
          <a:p>
            <a:r>
              <a:rPr lang="en-US" dirty="0"/>
              <a:t>	Bureau of Planning and Sustainability</a:t>
            </a:r>
          </a:p>
          <a:p>
            <a:r>
              <a:rPr lang="en-US" dirty="0"/>
              <a:t>	Office of City Attorney</a:t>
            </a:r>
          </a:p>
          <a:p>
            <a:endParaRPr lang="en-US" dirty="0"/>
          </a:p>
          <a:p>
            <a:r>
              <a:rPr lang="en-US" dirty="0"/>
              <a:t>We removed procedural sections of code (references to specific funds, listings of buildings managed, etc.) so that Council can assign or re-assign those roles/functions without the need for code updates.</a:t>
            </a:r>
          </a:p>
        </p:txBody>
      </p:sp>
      <p:sp>
        <p:nvSpPr>
          <p:cNvPr id="4" name="Slide Number Placeholder 3"/>
          <p:cNvSpPr>
            <a:spLocks noGrp="1"/>
          </p:cNvSpPr>
          <p:nvPr>
            <p:ph type="sldNum" sz="quarter" idx="5"/>
          </p:nvPr>
        </p:nvSpPr>
        <p:spPr/>
        <p:txBody>
          <a:bodyPr/>
          <a:lstStyle/>
          <a:p>
            <a:fld id="{3502872E-8B65-4EE2-9173-C84621AC8392}" type="slidenum">
              <a:rPr lang="en-US" smtClean="0"/>
              <a:t>5</a:t>
            </a:fld>
            <a:endParaRPr lang="en-US"/>
          </a:p>
        </p:txBody>
      </p:sp>
    </p:spTree>
    <p:extLst>
      <p:ext uri="{BB962C8B-B14F-4D97-AF65-F5344CB8AC3E}">
        <p14:creationId xmlns:p14="http://schemas.microsoft.com/office/powerpoint/2010/main" val="2777454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502872E-8B65-4EE2-9173-C84621AC8392}" type="slidenum">
              <a:rPr lang="en-US" smtClean="0"/>
              <a:t>6</a:t>
            </a:fld>
            <a:endParaRPr lang="en-US"/>
          </a:p>
        </p:txBody>
      </p:sp>
    </p:spTree>
    <p:extLst>
      <p:ext uri="{BB962C8B-B14F-4D97-AF65-F5344CB8AC3E}">
        <p14:creationId xmlns:p14="http://schemas.microsoft.com/office/powerpoint/2010/main" val="2856503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a dedication to keep code accurate, Chapter 3.114 needs to be updated to reflect current roles and authorities and removed from Revenue in both 3.15 and 3.114. We are happy to work in cooperation with OCT staff to accomplish this update. We will make this adjustment at a time that is well suited for OCT as they are experiencing lots of change at this time.</a:t>
            </a:r>
          </a:p>
          <a:p>
            <a:endParaRPr lang="en-US" dirty="0"/>
          </a:p>
          <a:p>
            <a:endParaRPr lang="en-US" dirty="0"/>
          </a:p>
          <a:p>
            <a:r>
              <a:rPr lang="en-US" dirty="0"/>
              <a:t> </a:t>
            </a:r>
          </a:p>
        </p:txBody>
      </p:sp>
      <p:sp>
        <p:nvSpPr>
          <p:cNvPr id="4" name="Slide Number Placeholder 3"/>
          <p:cNvSpPr>
            <a:spLocks noGrp="1"/>
          </p:cNvSpPr>
          <p:nvPr>
            <p:ph type="sldNum" sz="quarter" idx="5"/>
          </p:nvPr>
        </p:nvSpPr>
        <p:spPr/>
        <p:txBody>
          <a:bodyPr/>
          <a:lstStyle/>
          <a:p>
            <a:fld id="{3502872E-8B65-4EE2-9173-C84621AC8392}" type="slidenum">
              <a:rPr lang="en-US" smtClean="0"/>
              <a:t>7</a:t>
            </a:fld>
            <a:endParaRPr lang="en-US"/>
          </a:p>
        </p:txBody>
      </p:sp>
    </p:spTree>
    <p:extLst>
      <p:ext uri="{BB962C8B-B14F-4D97-AF65-F5344CB8AC3E}">
        <p14:creationId xmlns:p14="http://schemas.microsoft.com/office/powerpoint/2010/main" val="12914084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t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7917" y="1788454"/>
            <a:ext cx="8063346" cy="2098226"/>
          </a:xfrm>
        </p:spPr>
        <p:txBody>
          <a:bodyPr anchor="b">
            <a:noAutofit/>
          </a:bodyPr>
          <a:lstStyle>
            <a:lvl1pPr algn="ctr">
              <a:defRPr sz="4800" cap="all" baseline="0">
                <a:solidFill>
                  <a:srgbClr val="03466D"/>
                </a:solidFill>
              </a:defRPr>
            </a:lvl1pPr>
          </a:lstStyle>
          <a:p>
            <a:r>
              <a:rPr lang="en-US" dirty="0"/>
              <a:t>Click to edit Master title style</a:t>
            </a:r>
          </a:p>
        </p:txBody>
      </p:sp>
      <p:sp>
        <p:nvSpPr>
          <p:cNvPr id="3" name="Subtitle 2"/>
          <p:cNvSpPr>
            <a:spLocks noGrp="1"/>
          </p:cNvSpPr>
          <p:nvPr>
            <p:ph type="subTitle" idx="1"/>
          </p:nvPr>
        </p:nvSpPr>
        <p:spPr>
          <a:xfrm>
            <a:off x="2187713" y="3956280"/>
            <a:ext cx="5123755" cy="1086237"/>
          </a:xfrm>
        </p:spPr>
        <p:txBody>
          <a:bodyPr anchor="ctr">
            <a:noAutofit/>
          </a:bodyPr>
          <a:lstStyle>
            <a:lvl1pPr marL="0" indent="0" algn="ctr">
              <a:lnSpc>
                <a:spcPct val="112000"/>
              </a:lnSpc>
              <a:spcBef>
                <a:spcPts val="0"/>
              </a:spcBef>
              <a:spcAft>
                <a:spcPts val="0"/>
              </a:spcAft>
              <a:buNone/>
              <a:defRPr sz="2400">
                <a:latin typeface="AvenirNext LT Pro Medium"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4" name="Picture 3">
            <a:extLst>
              <a:ext uri="{FF2B5EF4-FFF2-40B4-BE49-F238E27FC236}">
                <a16:creationId xmlns:a16="http://schemas.microsoft.com/office/drawing/2014/main" id="{B9F0804E-D355-4653-BBF2-07F6F9F262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7917" y="5849103"/>
            <a:ext cx="788484" cy="788484"/>
          </a:xfrm>
          <a:prstGeom prst="rect">
            <a:avLst/>
          </a:prstGeom>
        </p:spPr>
      </p:pic>
    </p:spTree>
    <p:extLst>
      <p:ext uri="{BB962C8B-B14F-4D97-AF65-F5344CB8AC3E}">
        <p14:creationId xmlns:p14="http://schemas.microsoft.com/office/powerpoint/2010/main" val="300947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5541" y="1788454"/>
            <a:ext cx="7806254" cy="2098226"/>
          </a:xfrm>
        </p:spPr>
        <p:txBody>
          <a:bodyPr anchor="b">
            <a:noAutofit/>
          </a:bodyPr>
          <a:lstStyle>
            <a:lvl1pPr algn="r">
              <a:defRPr sz="60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3748040" y="3956280"/>
            <a:ext cx="5123755" cy="1086237"/>
          </a:xfrm>
        </p:spPr>
        <p:txBody>
          <a:bodyPr anchor="ctr">
            <a:normAutofit/>
          </a:bodyPr>
          <a:lstStyle>
            <a:lvl1pPr marL="0" indent="0" algn="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88435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oAutofit/>
          </a:bodyPr>
          <a:lstStyle/>
          <a:p>
            <a:r>
              <a:rPr lang="en-US" dirty="0"/>
              <a:t>Click to edit Master title style</a:t>
            </a:r>
          </a:p>
        </p:txBody>
      </p:sp>
      <p:sp>
        <p:nvSpPr>
          <p:cNvPr id="3" name="Content Placeholder 2"/>
          <p:cNvSpPr>
            <a:spLocks noGrp="1"/>
          </p:cNvSpPr>
          <p:nvPr>
            <p:ph idx="1"/>
          </p:nvPr>
        </p:nvSpPr>
        <p:spPr>
          <a:xfrm>
            <a:off x="1028700" y="1655064"/>
            <a:ext cx="7200900" cy="3253299"/>
          </a:xfrm>
        </p:spPr>
        <p:txBody>
          <a:bodyPr>
            <a:noAutofit/>
          </a:bodyPr>
          <a:lstStyle>
            <a:lvl1pPr>
              <a:lnSpc>
                <a:spcPts val="2400"/>
              </a:lnSpc>
              <a:spcBef>
                <a:spcPts val="0"/>
              </a:spcBef>
              <a:spcAft>
                <a:spcPts val="600"/>
              </a:spcAft>
              <a:defRPr/>
            </a:lvl1pPr>
            <a:lvl2pPr>
              <a:lnSpc>
                <a:spcPts val="2400"/>
              </a:lnSpc>
              <a:spcBef>
                <a:spcPts val="0"/>
              </a:spcBef>
              <a:spcAft>
                <a:spcPts val="600"/>
              </a:spcAft>
              <a:defRPr/>
            </a:lvl2pPr>
            <a:lvl3pPr>
              <a:lnSpc>
                <a:spcPts val="2400"/>
              </a:lnSpc>
              <a:spcBef>
                <a:spcPts val="0"/>
              </a:spcBef>
              <a:spcAft>
                <a:spcPts val="600"/>
              </a:spcAft>
              <a:defRPr/>
            </a:lvl3pPr>
            <a:lvl4pPr>
              <a:lnSpc>
                <a:spcPts val="2400"/>
              </a:lnSpc>
              <a:spcBef>
                <a:spcPts val="0"/>
              </a:spcBef>
              <a:spcAft>
                <a:spcPts val="600"/>
              </a:spcAft>
              <a:defRPr/>
            </a:lvl4pPr>
            <a:lvl5pPr>
              <a:lnSpc>
                <a:spcPts val="2400"/>
              </a:lnSpc>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934103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oAutofit/>
          </a:bodyPr>
          <a:lstStyle/>
          <a:p>
            <a:r>
              <a:rPr lang="en-US" dirty="0"/>
              <a:t>Click to edit Master title style</a:t>
            </a:r>
          </a:p>
        </p:txBody>
      </p:sp>
      <p:sp>
        <p:nvSpPr>
          <p:cNvPr id="3" name="Content Placeholder 2"/>
          <p:cNvSpPr>
            <a:spLocks noGrp="1"/>
          </p:cNvSpPr>
          <p:nvPr>
            <p:ph idx="1"/>
          </p:nvPr>
        </p:nvSpPr>
        <p:spPr>
          <a:xfrm>
            <a:off x="1472184" y="2395728"/>
            <a:ext cx="7200900" cy="3253299"/>
          </a:xfrm>
        </p:spPr>
        <p:txBody>
          <a:bodyPr>
            <a:noAutofit/>
          </a:bodyPr>
          <a:lstStyle>
            <a:lvl1pPr>
              <a:lnSpc>
                <a:spcPts val="2400"/>
              </a:lnSpc>
              <a:spcBef>
                <a:spcPts val="0"/>
              </a:spcBef>
              <a:spcAft>
                <a:spcPts val="600"/>
              </a:spcAft>
              <a:defRPr/>
            </a:lvl1pPr>
            <a:lvl2pPr>
              <a:lnSpc>
                <a:spcPts val="2400"/>
              </a:lnSpc>
              <a:spcBef>
                <a:spcPts val="0"/>
              </a:spcBef>
              <a:spcAft>
                <a:spcPts val="600"/>
              </a:spcAft>
              <a:defRPr/>
            </a:lvl2pPr>
            <a:lvl3pPr>
              <a:lnSpc>
                <a:spcPts val="2400"/>
              </a:lnSpc>
              <a:spcBef>
                <a:spcPts val="0"/>
              </a:spcBef>
              <a:spcAft>
                <a:spcPts val="600"/>
              </a:spcAft>
              <a:defRPr/>
            </a:lvl3pPr>
            <a:lvl4pPr>
              <a:lnSpc>
                <a:spcPts val="2400"/>
              </a:lnSpc>
              <a:spcBef>
                <a:spcPts val="0"/>
              </a:spcBef>
              <a:spcAft>
                <a:spcPts val="600"/>
              </a:spcAft>
              <a:defRPr/>
            </a:lvl4pPr>
            <a:lvl5pPr>
              <a:lnSpc>
                <a:spcPts val="2400"/>
              </a:lnSpc>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3780555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chor="ctr">
            <a:noAutofit/>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1028700" y="1655064"/>
            <a:ext cx="3335840" cy="823912"/>
          </a:xfrm>
        </p:spPr>
        <p:txBody>
          <a:bodyPr anchor="t" anchorCtr="0">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p:cNvSpPr>
            <a:spLocks noGrp="1"/>
          </p:cNvSpPr>
          <p:nvPr>
            <p:ph sz="half" idx="2"/>
          </p:nvPr>
        </p:nvSpPr>
        <p:spPr>
          <a:xfrm>
            <a:off x="1028700" y="2595081"/>
            <a:ext cx="3335839" cy="2562193"/>
          </a:xfrm>
        </p:spPr>
        <p:txBody>
          <a:bodyPr>
            <a:noAutofit/>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1655064"/>
            <a:ext cx="3335840" cy="823912"/>
          </a:xfrm>
        </p:spPr>
        <p:txBody>
          <a:bodyPr anchor="t" anchorCtr="0">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2595081"/>
            <a:ext cx="3335840" cy="2562193"/>
          </a:xfrm>
        </p:spPr>
        <p:txBody>
          <a:bodyPr>
            <a:noAutofit/>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426948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8700" y="2686050"/>
            <a:ext cx="7200900" cy="1485900"/>
          </a:xfrm>
        </p:spPr>
        <p:txBody>
          <a:bodyPr anchor="ctr">
            <a:noAutofit/>
          </a:bodyPr>
          <a:lstStyle>
            <a:lvl1pPr algn="ctr">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81404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0339DB7-CB8A-4399-BEC1-E3E2DDDAF66E}" type="slidenum">
              <a:rPr lang="en-US" smtClean="0"/>
              <a:t>‹#›</a:t>
            </a:fld>
            <a:endParaRPr lang="en-US"/>
          </a:p>
        </p:txBody>
      </p:sp>
      <p:sp>
        <p:nvSpPr>
          <p:cNvPr id="5" name="Picture Placeholder 2">
            <a:extLst>
              <a:ext uri="{FF2B5EF4-FFF2-40B4-BE49-F238E27FC236}">
                <a16:creationId xmlns:a16="http://schemas.microsoft.com/office/drawing/2014/main" id="{A38370C3-7FB1-419A-A291-F9EAA2349931}"/>
              </a:ext>
            </a:extLst>
          </p:cNvPr>
          <p:cNvSpPr>
            <a:spLocks noGrp="1" noChangeAspect="1"/>
          </p:cNvSpPr>
          <p:nvPr>
            <p:ph type="pic" idx="1"/>
          </p:nvPr>
        </p:nvSpPr>
        <p:spPr>
          <a:xfrm>
            <a:off x="510363" y="1456669"/>
            <a:ext cx="8399722" cy="4359345"/>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Title 1">
            <a:extLst>
              <a:ext uri="{FF2B5EF4-FFF2-40B4-BE49-F238E27FC236}">
                <a16:creationId xmlns:a16="http://schemas.microsoft.com/office/drawing/2014/main" id="{3DD4A231-A405-4528-ABB7-59846CF35BCB}"/>
              </a:ext>
            </a:extLst>
          </p:cNvPr>
          <p:cNvSpPr>
            <a:spLocks noGrp="1"/>
          </p:cNvSpPr>
          <p:nvPr>
            <p:ph type="title"/>
          </p:nvPr>
        </p:nvSpPr>
        <p:spPr>
          <a:xfrm>
            <a:off x="510363" y="462523"/>
            <a:ext cx="8399722" cy="994146"/>
          </a:xfrm>
        </p:spPr>
        <p:txBody>
          <a:bodyPr anchor="ctr">
            <a:noAutofit/>
          </a:bodyPr>
          <a:lstStyle>
            <a:lvl1pPr>
              <a:defRPr>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3659676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12B2A06-16E6-4E72-A718-552832726E3D}"/>
              </a:ext>
            </a:extLst>
          </p:cNvPr>
          <p:cNvSpPr/>
          <p:nvPr userDrawn="1"/>
        </p:nvSpPr>
        <p:spPr>
          <a:xfrm>
            <a:off x="271434" y="0"/>
            <a:ext cx="4300565" cy="6858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9087" y="457200"/>
            <a:ext cx="3711910" cy="990600"/>
          </a:xfrm>
        </p:spPr>
        <p:txBody>
          <a:bodyPr anchor="ctr">
            <a:noAutofit/>
          </a:bodyPr>
          <a:lstStyle>
            <a:lvl1pPr>
              <a:lnSpc>
                <a:spcPct val="84000"/>
              </a:lnSpc>
              <a:defRPr sz="3600" baseline="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4859650" y="1447799"/>
            <a:ext cx="3998600" cy="4413251"/>
          </a:xfrm>
        </p:spPr>
        <p:txBody>
          <a:bodyPr>
            <a:noAutofit/>
          </a:bodyPr>
          <a:lstStyle>
            <a:lvl1pPr>
              <a:lnSpc>
                <a:spcPct val="100000"/>
              </a:lnSpc>
              <a:spcBef>
                <a:spcPts val="0"/>
              </a:spcBef>
              <a:spcAft>
                <a:spcPts val="600"/>
              </a:spcAft>
              <a:defRPr sz="2000"/>
            </a:lvl1pPr>
            <a:lvl2pPr>
              <a:lnSpc>
                <a:spcPct val="100000"/>
              </a:lnSpc>
              <a:spcBef>
                <a:spcPts val="0"/>
              </a:spcBef>
              <a:spcAft>
                <a:spcPts val="600"/>
              </a:spcAft>
              <a:defRPr sz="2000"/>
            </a:lvl2pPr>
            <a:lvl3pPr>
              <a:lnSpc>
                <a:spcPct val="100000"/>
              </a:lnSpc>
              <a:spcBef>
                <a:spcPts val="0"/>
              </a:spcBef>
              <a:spcAft>
                <a:spcPts val="600"/>
              </a:spcAft>
              <a:defRPr sz="2000"/>
            </a:lvl3pPr>
            <a:lvl4pPr>
              <a:lnSpc>
                <a:spcPct val="100000"/>
              </a:lnSpc>
              <a:spcBef>
                <a:spcPts val="0"/>
              </a:spcBef>
              <a:spcAft>
                <a:spcPts val="600"/>
              </a:spcAft>
              <a:defRPr sz="2000"/>
            </a:lvl4pPr>
            <a:lvl5pPr>
              <a:lnSpc>
                <a:spcPct val="100000"/>
              </a:lnSpc>
              <a:spcBef>
                <a:spcPts val="0"/>
              </a:spcBef>
              <a:spcAft>
                <a:spcPts val="600"/>
              </a:spcAft>
              <a:defRPr sz="20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59086" y="1447800"/>
            <a:ext cx="3711911" cy="4724401"/>
          </a:xfrm>
        </p:spPr>
        <p:txBody>
          <a:bodyPr>
            <a:noAutofit/>
          </a:bodyPr>
          <a:lstStyle>
            <a:lvl1pPr marL="0" indent="0">
              <a:lnSpc>
                <a:spcPct val="100000"/>
              </a:lnSpc>
              <a:spcBef>
                <a:spcPts val="0"/>
              </a:spcBef>
              <a:spcAft>
                <a:spcPts val="0"/>
              </a:spcAft>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Edit Master text styles</a:t>
            </a:r>
          </a:p>
        </p:txBody>
      </p:sp>
      <p:sp>
        <p:nvSpPr>
          <p:cNvPr id="17" name="Slide Number Placeholder 3">
            <a:extLst>
              <a:ext uri="{FF2B5EF4-FFF2-40B4-BE49-F238E27FC236}">
                <a16:creationId xmlns:a16="http://schemas.microsoft.com/office/drawing/2014/main" id="{ED5B2E3A-34D7-49D0-9A02-833F62A45914}"/>
              </a:ext>
            </a:extLst>
          </p:cNvPr>
          <p:cNvSpPr>
            <a:spLocks noGrp="1"/>
          </p:cNvSpPr>
          <p:nvPr>
            <p:ph type="sldNum" sz="quarter" idx="12"/>
          </p:nvPr>
        </p:nvSpPr>
        <p:spPr>
          <a:xfrm>
            <a:off x="408563" y="6453386"/>
            <a:ext cx="452937" cy="404614"/>
          </a:xfrm>
        </p:spPr>
        <p:txBody>
          <a:bodyPr/>
          <a:lstStyle/>
          <a:p>
            <a:fld id="{70339DB7-CB8A-4399-BEC1-E3E2DDDAF66E}" type="slidenum">
              <a:rPr lang="en-US" smtClean="0"/>
              <a:t>‹#›</a:t>
            </a:fld>
            <a:endParaRPr lang="en-US"/>
          </a:p>
        </p:txBody>
      </p:sp>
      <p:grpSp>
        <p:nvGrpSpPr>
          <p:cNvPr id="19" name="Group 18">
            <a:extLst>
              <a:ext uri="{FF2B5EF4-FFF2-40B4-BE49-F238E27FC236}">
                <a16:creationId xmlns:a16="http://schemas.microsoft.com/office/drawing/2014/main" id="{82FAF457-D9FA-4B13-A148-BEEDEBB86E06}"/>
              </a:ext>
            </a:extLst>
          </p:cNvPr>
          <p:cNvGrpSpPr/>
          <p:nvPr userDrawn="1"/>
        </p:nvGrpSpPr>
        <p:grpSpPr>
          <a:xfrm>
            <a:off x="-2885" y="0"/>
            <a:ext cx="274320" cy="6858000"/>
            <a:chOff x="-2885" y="0"/>
            <a:chExt cx="429914" cy="6858000"/>
          </a:xfrm>
        </p:grpSpPr>
        <p:sp>
          <p:nvSpPr>
            <p:cNvPr id="20" name="Rectangle 19">
              <a:extLst>
                <a:ext uri="{FF2B5EF4-FFF2-40B4-BE49-F238E27FC236}">
                  <a16:creationId xmlns:a16="http://schemas.microsoft.com/office/drawing/2014/main" id="{B56FE381-2604-4A72-9B64-CB9037070044}"/>
                </a:ext>
              </a:extLst>
            </p:cNvPr>
            <p:cNvSpPr/>
            <p:nvPr userDrawn="1"/>
          </p:nvSpPr>
          <p:spPr>
            <a:xfrm>
              <a:off x="213552" y="0"/>
              <a:ext cx="73152" cy="6858000"/>
            </a:xfrm>
            <a:prstGeom prst="rect">
              <a:avLst/>
            </a:prstGeom>
            <a:gradFill flip="none" rotWithShape="1">
              <a:gsLst>
                <a:gs pos="15000">
                  <a:srgbClr val="002E3F"/>
                </a:gs>
                <a:gs pos="22000">
                  <a:srgbClr val="03466D"/>
                </a:gs>
                <a:gs pos="100000">
                  <a:srgbClr val="00759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ADD292A9-0572-4F3C-B1FB-49110DBC7BE3}"/>
                </a:ext>
              </a:extLst>
            </p:cNvPr>
            <p:cNvSpPr/>
            <p:nvPr userDrawn="1"/>
          </p:nvSpPr>
          <p:spPr>
            <a:xfrm>
              <a:off x="284904" y="0"/>
              <a:ext cx="73152" cy="6858000"/>
            </a:xfrm>
            <a:prstGeom prst="rect">
              <a:avLst/>
            </a:prstGeom>
            <a:gradFill flip="none" rotWithShape="1">
              <a:gsLst>
                <a:gs pos="24000">
                  <a:srgbClr val="002E3F"/>
                </a:gs>
                <a:gs pos="100000">
                  <a:srgbClr val="03466D"/>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2" name="Rectangle 21">
              <a:extLst>
                <a:ext uri="{FF2B5EF4-FFF2-40B4-BE49-F238E27FC236}">
                  <a16:creationId xmlns:a16="http://schemas.microsoft.com/office/drawing/2014/main" id="{F157495C-B0F6-4926-B292-6372AD31E381}"/>
                </a:ext>
              </a:extLst>
            </p:cNvPr>
            <p:cNvSpPr/>
            <p:nvPr userDrawn="1"/>
          </p:nvSpPr>
          <p:spPr>
            <a:xfrm>
              <a:off x="353877" y="0"/>
              <a:ext cx="73152" cy="6858000"/>
            </a:xfrm>
            <a:prstGeom prst="rect">
              <a:avLst/>
            </a:prstGeom>
            <a:gradFill flip="none" rotWithShape="1">
              <a:gsLst>
                <a:gs pos="0">
                  <a:schemeClr val="tx1"/>
                </a:gs>
                <a:gs pos="28000">
                  <a:srgbClr val="002E3F"/>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3" name="Rectangle 22">
              <a:extLst>
                <a:ext uri="{FF2B5EF4-FFF2-40B4-BE49-F238E27FC236}">
                  <a16:creationId xmlns:a16="http://schemas.microsoft.com/office/drawing/2014/main" id="{1834EC42-2FC4-43A5-9572-B33AE3F466A5}"/>
                </a:ext>
              </a:extLst>
            </p:cNvPr>
            <p:cNvSpPr/>
            <p:nvPr userDrawn="1"/>
          </p:nvSpPr>
          <p:spPr>
            <a:xfrm flipH="1">
              <a:off x="142200" y="0"/>
              <a:ext cx="73152" cy="6858000"/>
            </a:xfrm>
            <a:prstGeom prst="rect">
              <a:avLst/>
            </a:prstGeom>
            <a:gradFill flip="none" rotWithShape="1">
              <a:gsLst>
                <a:gs pos="28000">
                  <a:srgbClr val="002E3F"/>
                </a:gs>
                <a:gs pos="34000">
                  <a:srgbClr val="03466D"/>
                </a:gs>
                <a:gs pos="100000">
                  <a:srgbClr val="00759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23">
              <a:extLst>
                <a:ext uri="{FF2B5EF4-FFF2-40B4-BE49-F238E27FC236}">
                  <a16:creationId xmlns:a16="http://schemas.microsoft.com/office/drawing/2014/main" id="{FEFFC045-E4DC-4F07-96FE-FB2E5CA93CA9}"/>
                </a:ext>
              </a:extLst>
            </p:cNvPr>
            <p:cNvSpPr/>
            <p:nvPr userDrawn="1"/>
          </p:nvSpPr>
          <p:spPr>
            <a:xfrm flipH="1">
              <a:off x="70848" y="0"/>
              <a:ext cx="73152" cy="6858000"/>
            </a:xfrm>
            <a:prstGeom prst="rect">
              <a:avLst/>
            </a:prstGeom>
            <a:gradFill flip="none" rotWithShape="1">
              <a:gsLst>
                <a:gs pos="23000">
                  <a:srgbClr val="002E3F"/>
                </a:gs>
                <a:gs pos="100000">
                  <a:srgbClr val="03466D"/>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5" name="Rectangle 24">
              <a:extLst>
                <a:ext uri="{FF2B5EF4-FFF2-40B4-BE49-F238E27FC236}">
                  <a16:creationId xmlns:a16="http://schemas.microsoft.com/office/drawing/2014/main" id="{BB11407E-BFC4-4451-9E18-DB7A8CFF4A3A}"/>
                </a:ext>
              </a:extLst>
            </p:cNvPr>
            <p:cNvSpPr/>
            <p:nvPr userDrawn="1"/>
          </p:nvSpPr>
          <p:spPr>
            <a:xfrm flipH="1">
              <a:off x="-2885" y="0"/>
              <a:ext cx="73152" cy="6858000"/>
            </a:xfrm>
            <a:prstGeom prst="rect">
              <a:avLst/>
            </a:prstGeom>
            <a:gradFill flip="none" rotWithShape="1">
              <a:gsLst>
                <a:gs pos="0">
                  <a:schemeClr val="tx1"/>
                </a:gs>
                <a:gs pos="28000">
                  <a:srgbClr val="002E3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grpSp>
      <p:sp>
        <p:nvSpPr>
          <p:cNvPr id="28" name="Text Placeholder 2">
            <a:extLst>
              <a:ext uri="{FF2B5EF4-FFF2-40B4-BE49-F238E27FC236}">
                <a16:creationId xmlns:a16="http://schemas.microsoft.com/office/drawing/2014/main" id="{E64BC3B6-9AB2-4990-BF4E-1368F7EF78A4}"/>
              </a:ext>
            </a:extLst>
          </p:cNvPr>
          <p:cNvSpPr>
            <a:spLocks noGrp="1"/>
          </p:cNvSpPr>
          <p:nvPr>
            <p:ph type="body" idx="13"/>
          </p:nvPr>
        </p:nvSpPr>
        <p:spPr>
          <a:xfrm>
            <a:off x="4859650" y="457199"/>
            <a:ext cx="3998600" cy="990599"/>
          </a:xfrm>
        </p:spPr>
        <p:txBody>
          <a:bodyPr anchor="ctr">
            <a:noAutofit/>
          </a:bodyPr>
          <a:lstStyle>
            <a:lvl1pPr marL="0" indent="0">
              <a:lnSpc>
                <a:spcPct val="84000"/>
              </a:lnSpc>
              <a:spcBef>
                <a:spcPts val="0"/>
              </a:spcBef>
              <a:spcAft>
                <a:spcPts val="0"/>
              </a:spcAft>
              <a:buNone/>
              <a:defRPr sz="3600" b="0" baseline="0">
                <a:solidFill>
                  <a:schemeClr val="tx2"/>
                </a:solidFill>
                <a:latin typeface="AvenirNext LT Pro Medium"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pic>
        <p:nvPicPr>
          <p:cNvPr id="29" name="Picture 28" descr="A close up of a sign&#10;&#10;Description generated with very high confidence">
            <a:extLst>
              <a:ext uri="{FF2B5EF4-FFF2-40B4-BE49-F238E27FC236}">
                <a16:creationId xmlns:a16="http://schemas.microsoft.com/office/drawing/2014/main" id="{12BEAEB8-C7DA-4D2D-87BF-2852660861F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60086" y="6043876"/>
            <a:ext cx="1875351" cy="611817"/>
          </a:xfrm>
          <a:prstGeom prst="rect">
            <a:avLst/>
          </a:prstGeom>
        </p:spPr>
      </p:pic>
    </p:spTree>
    <p:extLst>
      <p:ext uri="{BB962C8B-B14F-4D97-AF65-F5344CB8AC3E}">
        <p14:creationId xmlns:p14="http://schemas.microsoft.com/office/powerpoint/2010/main" val="314823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58648" y="1"/>
            <a:ext cx="4585351"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8" name="Rectangle 37">
            <a:extLst>
              <a:ext uri="{FF2B5EF4-FFF2-40B4-BE49-F238E27FC236}">
                <a16:creationId xmlns:a16="http://schemas.microsoft.com/office/drawing/2014/main" id="{EF8D3664-64C7-4B83-8F2E-5CCA2A5F8EAD}"/>
              </a:ext>
            </a:extLst>
          </p:cNvPr>
          <p:cNvSpPr/>
          <p:nvPr userDrawn="1"/>
        </p:nvSpPr>
        <p:spPr>
          <a:xfrm>
            <a:off x="271434" y="0"/>
            <a:ext cx="4300565" cy="6858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itle 1">
            <a:extLst>
              <a:ext uri="{FF2B5EF4-FFF2-40B4-BE49-F238E27FC236}">
                <a16:creationId xmlns:a16="http://schemas.microsoft.com/office/drawing/2014/main" id="{C8213061-03E4-4470-B83E-36B3FC15ED4A}"/>
              </a:ext>
            </a:extLst>
          </p:cNvPr>
          <p:cNvSpPr>
            <a:spLocks noGrp="1"/>
          </p:cNvSpPr>
          <p:nvPr>
            <p:ph type="title"/>
          </p:nvPr>
        </p:nvSpPr>
        <p:spPr>
          <a:xfrm>
            <a:off x="559087" y="457200"/>
            <a:ext cx="3711910" cy="990600"/>
          </a:xfrm>
        </p:spPr>
        <p:txBody>
          <a:bodyPr anchor="ctr">
            <a:noAutofit/>
          </a:bodyPr>
          <a:lstStyle>
            <a:lvl1pPr>
              <a:lnSpc>
                <a:spcPct val="84000"/>
              </a:lnSpc>
              <a:defRPr sz="3600" baseline="0">
                <a:solidFill>
                  <a:schemeClr val="tx2"/>
                </a:solidFill>
              </a:defRPr>
            </a:lvl1pPr>
          </a:lstStyle>
          <a:p>
            <a:r>
              <a:rPr lang="en-US" dirty="0"/>
              <a:t>Click to edit Master title style</a:t>
            </a:r>
          </a:p>
        </p:txBody>
      </p:sp>
      <p:sp>
        <p:nvSpPr>
          <p:cNvPr id="40" name="Text Placeholder 3">
            <a:extLst>
              <a:ext uri="{FF2B5EF4-FFF2-40B4-BE49-F238E27FC236}">
                <a16:creationId xmlns:a16="http://schemas.microsoft.com/office/drawing/2014/main" id="{B88F10B4-95E0-48EE-82B3-6A456A273DEB}"/>
              </a:ext>
            </a:extLst>
          </p:cNvPr>
          <p:cNvSpPr>
            <a:spLocks noGrp="1"/>
          </p:cNvSpPr>
          <p:nvPr>
            <p:ph type="body" sz="half" idx="2"/>
          </p:nvPr>
        </p:nvSpPr>
        <p:spPr>
          <a:xfrm>
            <a:off x="559086" y="1447800"/>
            <a:ext cx="3711911" cy="4724401"/>
          </a:xfrm>
        </p:spPr>
        <p:txBody>
          <a:bodyPr>
            <a:noAutofit/>
          </a:bodyPr>
          <a:lstStyle>
            <a:lvl1pPr marL="0" indent="0">
              <a:lnSpc>
                <a:spcPct val="100000"/>
              </a:lnSpc>
              <a:spcBef>
                <a:spcPts val="0"/>
              </a:spcBef>
              <a:spcAft>
                <a:spcPts val="0"/>
              </a:spcAft>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Edit Master text styles</a:t>
            </a:r>
          </a:p>
        </p:txBody>
      </p:sp>
      <p:sp>
        <p:nvSpPr>
          <p:cNvPr id="41" name="Slide Number Placeholder 3">
            <a:extLst>
              <a:ext uri="{FF2B5EF4-FFF2-40B4-BE49-F238E27FC236}">
                <a16:creationId xmlns:a16="http://schemas.microsoft.com/office/drawing/2014/main" id="{7CA42D6D-B75D-4EDD-8DC8-DB7618BDBB2E}"/>
              </a:ext>
            </a:extLst>
          </p:cNvPr>
          <p:cNvSpPr>
            <a:spLocks noGrp="1"/>
          </p:cNvSpPr>
          <p:nvPr>
            <p:ph type="sldNum" sz="quarter" idx="12"/>
          </p:nvPr>
        </p:nvSpPr>
        <p:spPr>
          <a:xfrm>
            <a:off x="408563" y="6453386"/>
            <a:ext cx="452937" cy="404614"/>
          </a:xfrm>
        </p:spPr>
        <p:txBody>
          <a:bodyPr/>
          <a:lstStyle/>
          <a:p>
            <a:fld id="{70339DB7-CB8A-4399-BEC1-E3E2DDDAF66E}" type="slidenum">
              <a:rPr lang="en-US" smtClean="0"/>
              <a:t>‹#›</a:t>
            </a:fld>
            <a:endParaRPr lang="en-US"/>
          </a:p>
        </p:txBody>
      </p:sp>
      <p:grpSp>
        <p:nvGrpSpPr>
          <p:cNvPr id="42" name="Group 41">
            <a:extLst>
              <a:ext uri="{FF2B5EF4-FFF2-40B4-BE49-F238E27FC236}">
                <a16:creationId xmlns:a16="http://schemas.microsoft.com/office/drawing/2014/main" id="{C06D8A4C-7570-427B-80E4-0082BCA38205}"/>
              </a:ext>
            </a:extLst>
          </p:cNvPr>
          <p:cNvGrpSpPr/>
          <p:nvPr userDrawn="1"/>
        </p:nvGrpSpPr>
        <p:grpSpPr>
          <a:xfrm>
            <a:off x="-2885" y="0"/>
            <a:ext cx="274320" cy="6858000"/>
            <a:chOff x="-2885" y="0"/>
            <a:chExt cx="429914" cy="6858000"/>
          </a:xfrm>
        </p:grpSpPr>
        <p:sp>
          <p:nvSpPr>
            <p:cNvPr id="43" name="Rectangle 42">
              <a:extLst>
                <a:ext uri="{FF2B5EF4-FFF2-40B4-BE49-F238E27FC236}">
                  <a16:creationId xmlns:a16="http://schemas.microsoft.com/office/drawing/2014/main" id="{5C58404B-A739-406F-995B-39794E3E0557}"/>
                </a:ext>
              </a:extLst>
            </p:cNvPr>
            <p:cNvSpPr/>
            <p:nvPr userDrawn="1"/>
          </p:nvSpPr>
          <p:spPr>
            <a:xfrm>
              <a:off x="213552" y="0"/>
              <a:ext cx="73152" cy="6858000"/>
            </a:xfrm>
            <a:prstGeom prst="rect">
              <a:avLst/>
            </a:prstGeom>
            <a:gradFill flip="none" rotWithShape="1">
              <a:gsLst>
                <a:gs pos="15000">
                  <a:srgbClr val="002E3F"/>
                </a:gs>
                <a:gs pos="22000">
                  <a:srgbClr val="03466D"/>
                </a:gs>
                <a:gs pos="100000">
                  <a:srgbClr val="00759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43">
              <a:extLst>
                <a:ext uri="{FF2B5EF4-FFF2-40B4-BE49-F238E27FC236}">
                  <a16:creationId xmlns:a16="http://schemas.microsoft.com/office/drawing/2014/main" id="{66A3D67E-7C35-4670-B54A-82C48804E8D8}"/>
                </a:ext>
              </a:extLst>
            </p:cNvPr>
            <p:cNvSpPr/>
            <p:nvPr userDrawn="1"/>
          </p:nvSpPr>
          <p:spPr>
            <a:xfrm>
              <a:off x="284904" y="0"/>
              <a:ext cx="73152" cy="6858000"/>
            </a:xfrm>
            <a:prstGeom prst="rect">
              <a:avLst/>
            </a:prstGeom>
            <a:gradFill flip="none" rotWithShape="1">
              <a:gsLst>
                <a:gs pos="24000">
                  <a:srgbClr val="002E3F"/>
                </a:gs>
                <a:gs pos="100000">
                  <a:srgbClr val="03466D"/>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5" name="Rectangle 44">
              <a:extLst>
                <a:ext uri="{FF2B5EF4-FFF2-40B4-BE49-F238E27FC236}">
                  <a16:creationId xmlns:a16="http://schemas.microsoft.com/office/drawing/2014/main" id="{0AD4D9F1-0136-4928-B03C-D86C4CB407B7}"/>
                </a:ext>
              </a:extLst>
            </p:cNvPr>
            <p:cNvSpPr/>
            <p:nvPr userDrawn="1"/>
          </p:nvSpPr>
          <p:spPr>
            <a:xfrm>
              <a:off x="353877" y="0"/>
              <a:ext cx="73152" cy="6858000"/>
            </a:xfrm>
            <a:prstGeom prst="rect">
              <a:avLst/>
            </a:prstGeom>
            <a:gradFill flip="none" rotWithShape="1">
              <a:gsLst>
                <a:gs pos="0">
                  <a:schemeClr val="tx1"/>
                </a:gs>
                <a:gs pos="28000">
                  <a:srgbClr val="002E3F"/>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6" name="Rectangle 45">
              <a:extLst>
                <a:ext uri="{FF2B5EF4-FFF2-40B4-BE49-F238E27FC236}">
                  <a16:creationId xmlns:a16="http://schemas.microsoft.com/office/drawing/2014/main" id="{F510A313-EEFE-4ACF-99A8-29A78F75729C}"/>
                </a:ext>
              </a:extLst>
            </p:cNvPr>
            <p:cNvSpPr/>
            <p:nvPr userDrawn="1"/>
          </p:nvSpPr>
          <p:spPr>
            <a:xfrm flipH="1">
              <a:off x="142200" y="0"/>
              <a:ext cx="73152" cy="6858000"/>
            </a:xfrm>
            <a:prstGeom prst="rect">
              <a:avLst/>
            </a:prstGeom>
            <a:gradFill flip="none" rotWithShape="1">
              <a:gsLst>
                <a:gs pos="28000">
                  <a:srgbClr val="002E3F"/>
                </a:gs>
                <a:gs pos="34000">
                  <a:srgbClr val="03466D"/>
                </a:gs>
                <a:gs pos="100000">
                  <a:srgbClr val="00759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47" name="Rectangle 46">
              <a:extLst>
                <a:ext uri="{FF2B5EF4-FFF2-40B4-BE49-F238E27FC236}">
                  <a16:creationId xmlns:a16="http://schemas.microsoft.com/office/drawing/2014/main" id="{2ACED427-960C-4A4B-B942-4AEAD62A6043}"/>
                </a:ext>
              </a:extLst>
            </p:cNvPr>
            <p:cNvSpPr/>
            <p:nvPr userDrawn="1"/>
          </p:nvSpPr>
          <p:spPr>
            <a:xfrm flipH="1">
              <a:off x="70848" y="0"/>
              <a:ext cx="73152" cy="6858000"/>
            </a:xfrm>
            <a:prstGeom prst="rect">
              <a:avLst/>
            </a:prstGeom>
            <a:gradFill flip="none" rotWithShape="1">
              <a:gsLst>
                <a:gs pos="23000">
                  <a:srgbClr val="002E3F"/>
                </a:gs>
                <a:gs pos="100000">
                  <a:srgbClr val="03466D"/>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8" name="Rectangle 47">
              <a:extLst>
                <a:ext uri="{FF2B5EF4-FFF2-40B4-BE49-F238E27FC236}">
                  <a16:creationId xmlns:a16="http://schemas.microsoft.com/office/drawing/2014/main" id="{405E3F1C-1148-4DCF-83B2-DCE4195890F7}"/>
                </a:ext>
              </a:extLst>
            </p:cNvPr>
            <p:cNvSpPr/>
            <p:nvPr userDrawn="1"/>
          </p:nvSpPr>
          <p:spPr>
            <a:xfrm flipH="1">
              <a:off x="-2885" y="0"/>
              <a:ext cx="73152" cy="6858000"/>
            </a:xfrm>
            <a:prstGeom prst="rect">
              <a:avLst/>
            </a:prstGeom>
            <a:gradFill flip="none" rotWithShape="1">
              <a:gsLst>
                <a:gs pos="0">
                  <a:schemeClr val="tx1"/>
                </a:gs>
                <a:gs pos="28000">
                  <a:srgbClr val="002E3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grpSp>
      <p:pic>
        <p:nvPicPr>
          <p:cNvPr id="49" name="Picture 48" descr="A close up of a sign&#10;&#10;Description generated with very high confidence">
            <a:extLst>
              <a:ext uri="{FF2B5EF4-FFF2-40B4-BE49-F238E27FC236}">
                <a16:creationId xmlns:a16="http://schemas.microsoft.com/office/drawing/2014/main" id="{8190AD79-B560-41AE-86AB-3C560370FA0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60086" y="6043876"/>
            <a:ext cx="1875351" cy="611817"/>
          </a:xfrm>
          <a:prstGeom prst="rect">
            <a:avLst/>
          </a:prstGeom>
        </p:spPr>
      </p:pic>
    </p:spTree>
    <p:extLst>
      <p:ext uri="{BB962C8B-B14F-4D97-AF65-F5344CB8AC3E}">
        <p14:creationId xmlns:p14="http://schemas.microsoft.com/office/powerpoint/2010/main" val="440518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CD89B3-EB2E-450A-B44E-97DB18F4093E}"/>
              </a:ext>
            </a:extLst>
          </p:cNvPr>
          <p:cNvSpPr/>
          <p:nvPr userDrawn="1"/>
        </p:nvSpPr>
        <p:spPr>
          <a:xfrm>
            <a:off x="2467368" y="1183027"/>
            <a:ext cx="4572000" cy="4572000"/>
          </a:xfrm>
          <a:prstGeom prst="rect">
            <a:avLst/>
          </a:prstGeom>
          <a:blipFill dpi="0" rotWithShape="1">
            <a:blip r:embed="rId11">
              <a:alphaModFix amt="3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12064" y="466344"/>
            <a:ext cx="7200900" cy="148590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028700" y="2038860"/>
            <a:ext cx="7200900" cy="3253299"/>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570397" y="141795"/>
            <a:ext cx="452937" cy="404614"/>
          </a:xfrm>
          <a:prstGeom prst="rect">
            <a:avLst/>
          </a:prstGeom>
        </p:spPr>
        <p:txBody>
          <a:bodyPr vert="horz" lIns="91440" tIns="45720" rIns="91440" bIns="45720" rtlCol="0" anchor="ctr"/>
          <a:lstStyle>
            <a:lvl1pPr algn="ctr">
              <a:defRPr sz="1400" baseline="0">
                <a:solidFill>
                  <a:schemeClr val="tx2"/>
                </a:solidFill>
                <a:latin typeface="AvenirNext LT Pro Medium" panose="020B0604020202020204" pitchFamily="34" charset="0"/>
              </a:defRPr>
            </a:lvl1pPr>
          </a:lstStyle>
          <a:p>
            <a:fld id="{70339DB7-CB8A-4399-BEC1-E3E2DDDAF66E}" type="slidenum">
              <a:rPr lang="en-US" smtClean="0"/>
              <a:pPr/>
              <a:t>‹#›</a:t>
            </a:fld>
            <a:endParaRPr lang="en-US" dirty="0"/>
          </a:p>
        </p:txBody>
      </p:sp>
      <p:pic>
        <p:nvPicPr>
          <p:cNvPr id="11" name="Picture 10" descr="A close up of a sign&#10;&#10;Description generated with very high confidence">
            <a:extLst>
              <a:ext uri="{FF2B5EF4-FFF2-40B4-BE49-F238E27FC236}">
                <a16:creationId xmlns:a16="http://schemas.microsoft.com/office/drawing/2014/main" id="{BFF2D3F2-CB2C-4D8A-9EB1-76D43D0B959D}"/>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860086" y="5955543"/>
            <a:ext cx="1875351" cy="611817"/>
          </a:xfrm>
          <a:prstGeom prst="rect">
            <a:avLst/>
          </a:prstGeom>
        </p:spPr>
      </p:pic>
      <p:grpSp>
        <p:nvGrpSpPr>
          <p:cNvPr id="18" name="Group 17">
            <a:extLst>
              <a:ext uri="{FF2B5EF4-FFF2-40B4-BE49-F238E27FC236}">
                <a16:creationId xmlns:a16="http://schemas.microsoft.com/office/drawing/2014/main" id="{52798B6F-F442-4B81-9C38-8588C489242B}"/>
              </a:ext>
            </a:extLst>
          </p:cNvPr>
          <p:cNvGrpSpPr/>
          <p:nvPr userDrawn="1"/>
        </p:nvGrpSpPr>
        <p:grpSpPr>
          <a:xfrm>
            <a:off x="-2885" y="0"/>
            <a:ext cx="274320" cy="6858000"/>
            <a:chOff x="-2885" y="0"/>
            <a:chExt cx="429914" cy="6858000"/>
          </a:xfrm>
        </p:grpSpPr>
        <p:sp>
          <p:nvSpPr>
            <p:cNvPr id="12" name="Rectangle 11">
              <a:extLst>
                <a:ext uri="{FF2B5EF4-FFF2-40B4-BE49-F238E27FC236}">
                  <a16:creationId xmlns:a16="http://schemas.microsoft.com/office/drawing/2014/main" id="{2D2102E4-DE53-4FFB-9CDA-53F25D6C1433}"/>
                </a:ext>
              </a:extLst>
            </p:cNvPr>
            <p:cNvSpPr/>
            <p:nvPr userDrawn="1"/>
          </p:nvSpPr>
          <p:spPr>
            <a:xfrm>
              <a:off x="213552" y="0"/>
              <a:ext cx="73152" cy="6858000"/>
            </a:xfrm>
            <a:prstGeom prst="rect">
              <a:avLst/>
            </a:prstGeom>
            <a:gradFill flip="none" rotWithShape="1">
              <a:gsLst>
                <a:gs pos="15000">
                  <a:srgbClr val="002E3F"/>
                </a:gs>
                <a:gs pos="22000">
                  <a:srgbClr val="03466D"/>
                </a:gs>
                <a:gs pos="100000">
                  <a:srgbClr val="00759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EB9CB56F-E866-45D7-80D3-33F3904794F3}"/>
                </a:ext>
              </a:extLst>
            </p:cNvPr>
            <p:cNvSpPr/>
            <p:nvPr userDrawn="1"/>
          </p:nvSpPr>
          <p:spPr>
            <a:xfrm>
              <a:off x="284904" y="0"/>
              <a:ext cx="73152" cy="6858000"/>
            </a:xfrm>
            <a:prstGeom prst="rect">
              <a:avLst/>
            </a:prstGeom>
            <a:gradFill flip="none" rotWithShape="1">
              <a:gsLst>
                <a:gs pos="24000">
                  <a:srgbClr val="002E3F"/>
                </a:gs>
                <a:gs pos="100000">
                  <a:srgbClr val="03466D"/>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Rectangle 13">
              <a:extLst>
                <a:ext uri="{FF2B5EF4-FFF2-40B4-BE49-F238E27FC236}">
                  <a16:creationId xmlns:a16="http://schemas.microsoft.com/office/drawing/2014/main" id="{CDE8DB76-D8CF-4C6B-A67E-F759C5E5B53A}"/>
                </a:ext>
              </a:extLst>
            </p:cNvPr>
            <p:cNvSpPr/>
            <p:nvPr userDrawn="1"/>
          </p:nvSpPr>
          <p:spPr>
            <a:xfrm>
              <a:off x="353877" y="0"/>
              <a:ext cx="73152" cy="6858000"/>
            </a:xfrm>
            <a:prstGeom prst="rect">
              <a:avLst/>
            </a:prstGeom>
            <a:gradFill flip="none" rotWithShape="1">
              <a:gsLst>
                <a:gs pos="0">
                  <a:schemeClr val="tx1"/>
                </a:gs>
                <a:gs pos="28000">
                  <a:srgbClr val="002E3F"/>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C497E739-4B78-4D67-A118-40F9D86646B2}"/>
                </a:ext>
              </a:extLst>
            </p:cNvPr>
            <p:cNvSpPr/>
            <p:nvPr userDrawn="1"/>
          </p:nvSpPr>
          <p:spPr>
            <a:xfrm flipH="1">
              <a:off x="142200" y="0"/>
              <a:ext cx="73152" cy="6858000"/>
            </a:xfrm>
            <a:prstGeom prst="rect">
              <a:avLst/>
            </a:prstGeom>
            <a:gradFill flip="none" rotWithShape="1">
              <a:gsLst>
                <a:gs pos="28000">
                  <a:srgbClr val="002E3F"/>
                </a:gs>
                <a:gs pos="34000">
                  <a:srgbClr val="03466D"/>
                </a:gs>
                <a:gs pos="100000">
                  <a:srgbClr val="00759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075480E1-6BA6-43BA-BE60-03E083D1703E}"/>
                </a:ext>
              </a:extLst>
            </p:cNvPr>
            <p:cNvSpPr/>
            <p:nvPr userDrawn="1"/>
          </p:nvSpPr>
          <p:spPr>
            <a:xfrm flipH="1">
              <a:off x="70848" y="0"/>
              <a:ext cx="73152" cy="6858000"/>
            </a:xfrm>
            <a:prstGeom prst="rect">
              <a:avLst/>
            </a:prstGeom>
            <a:gradFill flip="none" rotWithShape="1">
              <a:gsLst>
                <a:gs pos="23000">
                  <a:srgbClr val="002E3F"/>
                </a:gs>
                <a:gs pos="100000">
                  <a:srgbClr val="03466D"/>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7" name="Rectangle 16">
              <a:extLst>
                <a:ext uri="{FF2B5EF4-FFF2-40B4-BE49-F238E27FC236}">
                  <a16:creationId xmlns:a16="http://schemas.microsoft.com/office/drawing/2014/main" id="{0ABD399B-98F1-4B4B-823D-F91628424304}"/>
                </a:ext>
              </a:extLst>
            </p:cNvPr>
            <p:cNvSpPr/>
            <p:nvPr userDrawn="1"/>
          </p:nvSpPr>
          <p:spPr>
            <a:xfrm flipH="1">
              <a:off x="-2885" y="0"/>
              <a:ext cx="73152" cy="6858000"/>
            </a:xfrm>
            <a:prstGeom prst="rect">
              <a:avLst/>
            </a:prstGeom>
            <a:gradFill flip="none" rotWithShape="1">
              <a:gsLst>
                <a:gs pos="0">
                  <a:schemeClr val="tx1"/>
                </a:gs>
                <a:gs pos="28000">
                  <a:srgbClr val="002E3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grpSp>
    </p:spTree>
    <p:extLst>
      <p:ext uri="{BB962C8B-B14F-4D97-AF65-F5344CB8AC3E}">
        <p14:creationId xmlns:p14="http://schemas.microsoft.com/office/powerpoint/2010/main" val="3835480946"/>
      </p:ext>
    </p:extLst>
  </p:cSld>
  <p:clrMap bg1="lt1" tx1="dk1" bg2="lt2" tx2="dk2" accent1="accent1" accent2="accent2" accent3="accent3" accent4="accent4" accent5="accent5" accent6="accent6" hlink="hlink" folHlink="folHlink"/>
  <p:sldLayoutIdLst>
    <p:sldLayoutId id="2147483709" r:id="rId1"/>
    <p:sldLayoutId id="2147483718" r:id="rId2"/>
    <p:sldLayoutId id="2147483710" r:id="rId3"/>
    <p:sldLayoutId id="2147483719" r:id="rId4"/>
    <p:sldLayoutId id="2147483713" r:id="rId5"/>
    <p:sldLayoutId id="2147483714" r:id="rId6"/>
    <p:sldLayoutId id="2147483715" r:id="rId7"/>
    <p:sldLayoutId id="2147483716" r:id="rId8"/>
    <p:sldLayoutId id="2147483717" r:id="rId9"/>
  </p:sldLayoutIdLst>
  <p:hf hdr="0" ftr="0" dt="0"/>
  <p:txStyles>
    <p:titleStyle>
      <a:lvl1pPr algn="l" defTabSz="685800" rtl="0" eaLnBrk="1" latinLnBrk="0" hangingPunct="1">
        <a:lnSpc>
          <a:spcPct val="89000"/>
        </a:lnSpc>
        <a:spcBef>
          <a:spcPct val="0"/>
        </a:spcBef>
        <a:buNone/>
        <a:defRPr sz="4400" kern="1200" baseline="0">
          <a:solidFill>
            <a:schemeClr val="tx2"/>
          </a:solidFill>
          <a:latin typeface="AvenirNext LT Pro Medium" panose="020B0604020202020204" pitchFamily="34" charset="0"/>
          <a:ea typeface="+mj-ea"/>
          <a:cs typeface="+mj-cs"/>
        </a:defRPr>
      </a:lvl1pPr>
    </p:titleStyle>
    <p:bodyStyle>
      <a:lvl1pPr marL="227013" indent="-227013" algn="l" defTabSz="685800" rtl="0" eaLnBrk="1" latinLnBrk="0" hangingPunct="1">
        <a:lnSpc>
          <a:spcPct val="94000"/>
        </a:lnSpc>
        <a:spcBef>
          <a:spcPts val="1000"/>
        </a:spcBef>
        <a:spcAft>
          <a:spcPts val="200"/>
        </a:spcAft>
        <a:buSzPct val="120000"/>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1pPr>
      <a:lvl2pPr marL="460375" indent="-233363" algn="l" defTabSz="685800" rtl="0" eaLnBrk="1" latinLnBrk="0" hangingPunct="1">
        <a:lnSpc>
          <a:spcPct val="94000"/>
        </a:lnSpc>
        <a:spcBef>
          <a:spcPts val="500"/>
        </a:spcBef>
        <a:spcAft>
          <a:spcPts val="200"/>
        </a:spcAft>
        <a:buSzPct val="80000"/>
        <a:buFont typeface="Courier New" panose="02070309020205020404" pitchFamily="49" charset="0"/>
        <a:buChar char="o"/>
        <a:defRPr sz="2000" i="0" kern="1200" baseline="0">
          <a:solidFill>
            <a:schemeClr val="tx2"/>
          </a:solidFill>
          <a:latin typeface="AvenirNext LT Pro Regular" panose="020B0504020202020204" pitchFamily="34" charset="0"/>
          <a:ea typeface="+mn-ea"/>
          <a:cs typeface="+mn-cs"/>
        </a:defRPr>
      </a:lvl2pPr>
      <a:lvl3pPr marL="687388" indent="-227013" algn="l" defTabSz="685800" rtl="0" eaLnBrk="1" latinLnBrk="0" hangingPunct="1">
        <a:lnSpc>
          <a:spcPct val="94000"/>
        </a:lnSpc>
        <a:spcBef>
          <a:spcPts val="500"/>
        </a:spcBef>
        <a:spcAft>
          <a:spcPts val="200"/>
        </a:spcAft>
        <a:buFont typeface="Wingdings" panose="05000000000000000000" pitchFamily="2" charset="2"/>
        <a:buChar char="§"/>
        <a:defRPr sz="2000" i="0" kern="1200" baseline="0">
          <a:solidFill>
            <a:schemeClr val="tx2"/>
          </a:solidFill>
          <a:latin typeface="AvenirNext LT Pro Regular" panose="020B0504020202020204" pitchFamily="34" charset="0"/>
          <a:ea typeface="+mn-ea"/>
          <a:cs typeface="+mn-cs"/>
        </a:defRPr>
      </a:lvl3pPr>
      <a:lvl4pPr marL="914400" indent="-227013" algn="l" defTabSz="685800" rtl="0" eaLnBrk="1" latinLnBrk="0" hangingPunct="1">
        <a:lnSpc>
          <a:spcPct val="94000"/>
        </a:lnSpc>
        <a:spcBef>
          <a:spcPts val="500"/>
        </a:spcBef>
        <a:spcAft>
          <a:spcPts val="200"/>
        </a:spcAft>
        <a:buSzPct val="50000"/>
        <a:buFont typeface="Wingdings" panose="05000000000000000000" pitchFamily="2" charset="2"/>
        <a:buChar char="o"/>
        <a:defRPr sz="2000" i="0" kern="1200" baseline="0">
          <a:solidFill>
            <a:schemeClr val="tx2"/>
          </a:solidFill>
          <a:latin typeface="AvenirNext LT Pro Regular" panose="020B0504020202020204" pitchFamily="34" charset="0"/>
          <a:ea typeface="+mn-ea"/>
          <a:cs typeface="+mn-cs"/>
        </a:defRPr>
      </a:lvl4pPr>
      <a:lvl5pPr marL="1141413" indent="-227013" algn="l" defTabSz="685800" rtl="0" eaLnBrk="1" latinLnBrk="0" hangingPunct="1">
        <a:lnSpc>
          <a:spcPct val="94000"/>
        </a:lnSpc>
        <a:spcBef>
          <a:spcPts val="500"/>
        </a:spcBef>
        <a:spcAft>
          <a:spcPts val="200"/>
        </a:spcAft>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96CB02A-BAA0-4C8D-B658-D65320B7C003}"/>
              </a:ext>
            </a:extLst>
          </p:cNvPr>
          <p:cNvSpPr>
            <a:spLocks noGrp="1"/>
          </p:cNvSpPr>
          <p:nvPr>
            <p:ph type="ctrTitle"/>
          </p:nvPr>
        </p:nvSpPr>
        <p:spPr/>
        <p:txBody>
          <a:bodyPr/>
          <a:lstStyle/>
          <a:p>
            <a:r>
              <a:rPr lang="en-US" b="1" dirty="0">
                <a:solidFill>
                  <a:srgbClr val="004672"/>
                </a:solidFill>
                <a:effectLst>
                  <a:outerShdw blurRad="38100" dist="38100" dir="2700000" algn="tl">
                    <a:srgbClr val="000000">
                      <a:alpha val="43137"/>
                    </a:srgbClr>
                  </a:outerShdw>
                </a:effectLst>
                <a:latin typeface="Century Gothic" panose="020B0502020202020204" pitchFamily="34" charset="0"/>
              </a:rPr>
              <a:t>Office of management &amp; finance</a:t>
            </a:r>
          </a:p>
        </p:txBody>
      </p:sp>
      <p:sp>
        <p:nvSpPr>
          <p:cNvPr id="8" name="Subtitle 7">
            <a:extLst>
              <a:ext uri="{FF2B5EF4-FFF2-40B4-BE49-F238E27FC236}">
                <a16:creationId xmlns:a16="http://schemas.microsoft.com/office/drawing/2014/main" id="{392D062D-652F-4AB9-AB19-0ADED0E4EDCB}"/>
              </a:ext>
            </a:extLst>
          </p:cNvPr>
          <p:cNvSpPr>
            <a:spLocks noGrp="1"/>
          </p:cNvSpPr>
          <p:nvPr>
            <p:ph type="subTitle" idx="1"/>
          </p:nvPr>
        </p:nvSpPr>
        <p:spPr/>
        <p:txBody>
          <a:bodyPr/>
          <a:lstStyle/>
          <a:p>
            <a:r>
              <a:rPr lang="en-US" dirty="0">
                <a:latin typeface="Century Gothic" panose="020B0502020202020204" pitchFamily="34" charset="0"/>
              </a:rPr>
              <a:t>2019 Code Update</a:t>
            </a:r>
          </a:p>
        </p:txBody>
      </p:sp>
    </p:spTree>
    <p:extLst>
      <p:ext uri="{BB962C8B-B14F-4D97-AF65-F5344CB8AC3E}">
        <p14:creationId xmlns:p14="http://schemas.microsoft.com/office/powerpoint/2010/main" val="4164365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66F3F-BABB-45FB-BF87-810F5DB3B2A4}"/>
              </a:ext>
            </a:extLst>
          </p:cNvPr>
          <p:cNvSpPr>
            <a:spLocks noGrp="1"/>
          </p:cNvSpPr>
          <p:nvPr>
            <p:ph type="title"/>
          </p:nvPr>
        </p:nvSpPr>
        <p:spPr>
          <a:xfrm>
            <a:off x="0" y="232915"/>
            <a:ext cx="9144000" cy="914400"/>
          </a:xfrm>
        </p:spPr>
        <p:txBody>
          <a:bodyPr/>
          <a:lstStyle/>
          <a:p>
            <a:pPr marL="457200"/>
            <a:r>
              <a:rPr lang="en-US" dirty="0"/>
              <a:t>History – How did we get here?</a:t>
            </a:r>
          </a:p>
        </p:txBody>
      </p:sp>
      <p:sp>
        <p:nvSpPr>
          <p:cNvPr id="4" name="Slide Number Placeholder 3">
            <a:extLst>
              <a:ext uri="{FF2B5EF4-FFF2-40B4-BE49-F238E27FC236}">
                <a16:creationId xmlns:a16="http://schemas.microsoft.com/office/drawing/2014/main" id="{19DF8B40-7DC4-4070-8565-BEFD01FC2686}"/>
              </a:ext>
            </a:extLst>
          </p:cNvPr>
          <p:cNvSpPr>
            <a:spLocks noGrp="1"/>
          </p:cNvSpPr>
          <p:nvPr>
            <p:ph type="sldNum" sz="quarter" idx="12"/>
          </p:nvPr>
        </p:nvSpPr>
        <p:spPr>
          <a:xfrm>
            <a:off x="282923" y="6453386"/>
            <a:ext cx="452937" cy="404614"/>
          </a:xfrm>
        </p:spPr>
        <p:txBody>
          <a:bodyPr/>
          <a:lstStyle/>
          <a:p>
            <a:fld id="{70339DB7-CB8A-4399-BEC1-E3E2DDDAF66E}" type="slidenum">
              <a:rPr lang="en-US" smtClean="0"/>
              <a:t>2</a:t>
            </a:fld>
            <a:endParaRPr lang="en-US" dirty="0"/>
          </a:p>
        </p:txBody>
      </p:sp>
      <p:sp>
        <p:nvSpPr>
          <p:cNvPr id="5" name="TextBox 4">
            <a:extLst>
              <a:ext uri="{FF2B5EF4-FFF2-40B4-BE49-F238E27FC236}">
                <a16:creationId xmlns:a16="http://schemas.microsoft.com/office/drawing/2014/main" id="{B7414A96-A9B7-4AD4-AFBD-CBDAC4492692}"/>
              </a:ext>
            </a:extLst>
          </p:cNvPr>
          <p:cNvSpPr txBox="1"/>
          <p:nvPr/>
        </p:nvSpPr>
        <p:spPr>
          <a:xfrm>
            <a:off x="0" y="1566557"/>
            <a:ext cx="9144000" cy="2246769"/>
          </a:xfrm>
          <a:prstGeom prst="rect">
            <a:avLst/>
          </a:prstGeom>
          <a:noFill/>
        </p:spPr>
        <p:txBody>
          <a:bodyPr wrap="square" rtlCol="0">
            <a:spAutoFit/>
          </a:bodyPr>
          <a:lstStyle/>
          <a:p>
            <a:pPr marL="690563" lvl="0"/>
            <a:r>
              <a:rPr lang="en-US" sz="2000" dirty="0"/>
              <a:t>On November 8, 2017, City Council created a new non-represented classification of Deputy Chief Administrative Officer (DCAO).</a:t>
            </a:r>
          </a:p>
          <a:p>
            <a:pPr lvl="0"/>
            <a:br>
              <a:rPr lang="en-US" sz="2000" dirty="0">
                <a:highlight>
                  <a:srgbClr val="FFFF00"/>
                </a:highlight>
              </a:rPr>
            </a:br>
            <a:endParaRPr lang="en-US" sz="2000" dirty="0">
              <a:highlight>
                <a:srgbClr val="FFFF00"/>
              </a:highlight>
            </a:endParaRPr>
          </a:p>
          <a:p>
            <a:pPr marL="690563"/>
            <a:r>
              <a:rPr lang="en-US" sz="2000" dirty="0"/>
              <a:t>In March 2018, the Chief Administrative Officer (CAO) identified a need to reorganize the Office of Management and Finance (OMF).</a:t>
            </a:r>
          </a:p>
          <a:p>
            <a:pPr lvl="0"/>
            <a:endParaRPr lang="en-US" sz="2000" dirty="0"/>
          </a:p>
        </p:txBody>
      </p:sp>
    </p:spTree>
    <p:extLst>
      <p:ext uri="{BB962C8B-B14F-4D97-AF65-F5344CB8AC3E}">
        <p14:creationId xmlns:p14="http://schemas.microsoft.com/office/powerpoint/2010/main" val="1625750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a:xfrm>
            <a:off x="283691" y="6453386"/>
            <a:ext cx="452937" cy="404614"/>
          </a:xfrm>
        </p:spPr>
        <p:txBody>
          <a:bodyPr/>
          <a:lstStyle/>
          <a:p>
            <a:fld id="{70339DB7-CB8A-4399-BEC1-E3E2DDDAF66E}" type="slidenum">
              <a:rPr lang="en-US" smtClean="0"/>
              <a:t>3</a:t>
            </a:fld>
            <a:endParaRPr lang="en-US" dirty="0"/>
          </a:p>
        </p:txBody>
      </p:sp>
      <p:sp>
        <p:nvSpPr>
          <p:cNvPr id="4" name="Title 3">
            <a:extLst>
              <a:ext uri="{FF2B5EF4-FFF2-40B4-BE49-F238E27FC236}">
                <a16:creationId xmlns:a16="http://schemas.microsoft.com/office/drawing/2014/main" id="{992DC142-9571-4DE8-A43F-FB4CD0705988}"/>
              </a:ext>
            </a:extLst>
          </p:cNvPr>
          <p:cNvSpPr>
            <a:spLocks noGrp="1"/>
          </p:cNvSpPr>
          <p:nvPr>
            <p:ph type="title"/>
          </p:nvPr>
        </p:nvSpPr>
        <p:spPr>
          <a:xfrm>
            <a:off x="0" y="141795"/>
            <a:ext cx="9144000" cy="914400"/>
          </a:xfrm>
        </p:spPr>
        <p:txBody>
          <a:bodyPr/>
          <a:lstStyle/>
          <a:p>
            <a:pPr marL="457200"/>
            <a:r>
              <a:rPr lang="en-US" sz="3200" dirty="0"/>
              <a:t>Chapter 3.15. Office of Management and Finance</a:t>
            </a:r>
            <a:br>
              <a:rPr lang="en-US" dirty="0"/>
            </a:br>
            <a:r>
              <a:rPr lang="en-US" dirty="0"/>
              <a:t>Why update now?</a:t>
            </a:r>
          </a:p>
        </p:txBody>
      </p:sp>
      <p:sp>
        <p:nvSpPr>
          <p:cNvPr id="5" name="TextBox 4">
            <a:extLst>
              <a:ext uri="{FF2B5EF4-FFF2-40B4-BE49-F238E27FC236}">
                <a16:creationId xmlns:a16="http://schemas.microsoft.com/office/drawing/2014/main" id="{46ED67B0-8555-44BB-88E2-7A6F46350FE4}"/>
              </a:ext>
            </a:extLst>
          </p:cNvPr>
          <p:cNvSpPr txBox="1"/>
          <p:nvPr/>
        </p:nvSpPr>
        <p:spPr>
          <a:xfrm>
            <a:off x="0" y="1575061"/>
            <a:ext cx="9144000" cy="1631216"/>
          </a:xfrm>
          <a:prstGeom prst="rect">
            <a:avLst/>
          </a:prstGeom>
          <a:noFill/>
        </p:spPr>
        <p:txBody>
          <a:bodyPr wrap="square" rtlCol="0">
            <a:spAutoFit/>
          </a:bodyPr>
          <a:lstStyle/>
          <a:p>
            <a:pPr marL="401638" lvl="0"/>
            <a:r>
              <a:rPr lang="en-US" sz="2000" dirty="0"/>
              <a:t>The resulting realignment dissolved the Bureau of Internal Business Services (BIBS) and moved its functions and authorities into other OMF bureaus as follows:</a:t>
            </a:r>
          </a:p>
          <a:p>
            <a:pPr lvl="1"/>
            <a:endParaRPr lang="en-US" sz="2000" dirty="0"/>
          </a:p>
          <a:p>
            <a:pPr marL="342900" lvl="0" indent="-342900">
              <a:buFont typeface="+mj-lt"/>
              <a:buAutoNum type="arabicPeriod"/>
            </a:pPr>
            <a:endParaRPr lang="en-US" sz="2000" dirty="0"/>
          </a:p>
        </p:txBody>
      </p:sp>
      <p:graphicFrame>
        <p:nvGraphicFramePr>
          <p:cNvPr id="6" name="Table 5">
            <a:extLst>
              <a:ext uri="{FF2B5EF4-FFF2-40B4-BE49-F238E27FC236}">
                <a16:creationId xmlns:a16="http://schemas.microsoft.com/office/drawing/2014/main" id="{8E859846-DF6F-4D32-9451-F488165B5079}"/>
              </a:ext>
            </a:extLst>
          </p:cNvPr>
          <p:cNvGraphicFramePr>
            <a:graphicFrameLocks noGrp="1"/>
          </p:cNvGraphicFramePr>
          <p:nvPr>
            <p:extLst>
              <p:ext uri="{D42A27DB-BD31-4B8C-83A1-F6EECF244321}">
                <p14:modId xmlns:p14="http://schemas.microsoft.com/office/powerpoint/2010/main" val="2544062643"/>
              </p:ext>
            </p:extLst>
          </p:nvPr>
        </p:nvGraphicFramePr>
        <p:xfrm>
          <a:off x="510160" y="2890259"/>
          <a:ext cx="8399724" cy="2392680"/>
        </p:xfrm>
        <a:graphic>
          <a:graphicData uri="http://schemas.openxmlformats.org/drawingml/2006/table">
            <a:tbl>
              <a:tblPr firstRow="1" bandRow="1">
                <a:tableStyleId>{7DF18680-E054-41AD-8BC1-D1AEF772440D}</a:tableStyleId>
              </a:tblPr>
              <a:tblGrid>
                <a:gridCol w="2799908">
                  <a:extLst>
                    <a:ext uri="{9D8B030D-6E8A-4147-A177-3AD203B41FA5}">
                      <a16:colId xmlns:a16="http://schemas.microsoft.com/office/drawing/2014/main" val="1459526486"/>
                    </a:ext>
                  </a:extLst>
                </a:gridCol>
                <a:gridCol w="2799908">
                  <a:extLst>
                    <a:ext uri="{9D8B030D-6E8A-4147-A177-3AD203B41FA5}">
                      <a16:colId xmlns:a16="http://schemas.microsoft.com/office/drawing/2014/main" val="4291662577"/>
                    </a:ext>
                  </a:extLst>
                </a:gridCol>
                <a:gridCol w="2799908">
                  <a:extLst>
                    <a:ext uri="{9D8B030D-6E8A-4147-A177-3AD203B41FA5}">
                      <a16:colId xmlns:a16="http://schemas.microsoft.com/office/drawing/2014/main" val="3491401200"/>
                    </a:ext>
                  </a:extLst>
                </a:gridCol>
              </a:tblGrid>
              <a:tr h="370840">
                <a:tc>
                  <a:txBody>
                    <a:bodyPr/>
                    <a:lstStyle/>
                    <a:p>
                      <a:pPr algn="ctr"/>
                      <a:r>
                        <a:rPr lang="en-US" sz="1800" dirty="0">
                          <a:solidFill>
                            <a:schemeClr val="tx1"/>
                          </a:solidFill>
                        </a:rPr>
                        <a:t>Current 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a:solidFill>
                            <a:schemeClr val="tx1"/>
                          </a:solidFill>
                        </a:rPr>
                        <a:t>Proposed 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1241862"/>
                  </a:ext>
                </a:extLst>
              </a:tr>
              <a:tr h="370840">
                <a:tc rowSpan="4">
                  <a:txBody>
                    <a:bodyPr/>
                    <a:lstStyle/>
                    <a:p>
                      <a:pPr algn="ctr"/>
                      <a:r>
                        <a:rPr lang="en-US" sz="1800" dirty="0"/>
                        <a:t>Bureau of Internal Business Services (BIBS)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1800" dirty="0">
                          <a:solidFill>
                            <a:schemeClr val="bg1"/>
                          </a:solidFill>
                        </a:rPr>
                        <a:t>City Fleet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rowSpan="2">
                  <a:txBody>
                    <a:bodyPr/>
                    <a:lstStyle/>
                    <a:p>
                      <a:pPr algn="ctr"/>
                      <a:r>
                        <a:rPr lang="en-US" sz="1800" dirty="0">
                          <a:solidFill>
                            <a:schemeClr val="bg1"/>
                          </a:solidFill>
                        </a:rPr>
                        <a:t>Office of the CAO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003989459"/>
                  </a:ext>
                </a:extLst>
              </a:tr>
              <a:tr h="370840">
                <a:tc vMerge="1">
                  <a:txBody>
                    <a:bodyPr/>
                    <a:lstStyle/>
                    <a:p>
                      <a:endParaRPr lang="en-US" dirty="0"/>
                    </a:p>
                  </a:txBody>
                  <a:tcPr/>
                </a:tc>
                <a:tc>
                  <a:txBody>
                    <a:bodyPr/>
                    <a:lstStyle/>
                    <a:p>
                      <a:pPr algn="ctr"/>
                      <a:r>
                        <a:rPr lang="en-US" sz="1800" dirty="0">
                          <a:solidFill>
                            <a:schemeClr val="bg1"/>
                          </a:solidFill>
                        </a:rPr>
                        <a:t>Facilities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vMerge="1">
                  <a:txBody>
                    <a:bodyPr/>
                    <a:lstStyle/>
                    <a:p>
                      <a:endParaRPr lang="en-US" dirty="0"/>
                    </a:p>
                  </a:txBody>
                  <a:tcPr/>
                </a:tc>
                <a:extLst>
                  <a:ext uri="{0D108BD9-81ED-4DB2-BD59-A6C34878D82A}">
                    <a16:rowId xmlns:a16="http://schemas.microsoft.com/office/drawing/2014/main" val="2823922343"/>
                  </a:ext>
                </a:extLst>
              </a:tr>
              <a:tr h="370840">
                <a:tc vMerge="1">
                  <a:txBody>
                    <a:bodyPr/>
                    <a:lstStyle/>
                    <a:p>
                      <a:endParaRPr lang="en-US" dirty="0"/>
                    </a:p>
                  </a:txBody>
                  <a:tcPr/>
                </a:tc>
                <a:tc>
                  <a:txBody>
                    <a:bodyPr/>
                    <a:lstStyle/>
                    <a:p>
                      <a:pPr algn="ctr"/>
                      <a:r>
                        <a:rPr lang="en-US" sz="1800" dirty="0"/>
                        <a:t>Printing &amp; Distribution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800" dirty="0"/>
                        <a:t>Bureau of Technology Services (BTS)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950331293"/>
                  </a:ext>
                </a:extLst>
              </a:tr>
              <a:tr h="315631">
                <a:tc vMerge="1">
                  <a:txBody>
                    <a:bodyPr/>
                    <a:lstStyle/>
                    <a:p>
                      <a:endParaRPr lang="en-US" dirty="0"/>
                    </a:p>
                  </a:txBody>
                  <a:tcPr/>
                </a:tc>
                <a:tc>
                  <a:txBody>
                    <a:bodyPr/>
                    <a:lstStyle/>
                    <a:p>
                      <a:pPr algn="ctr"/>
                      <a:r>
                        <a:rPr lang="en-US" sz="1800" dirty="0"/>
                        <a:t>Risk Management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800" dirty="0"/>
                        <a:t>Bureau of Revenue and Financial Services (BRFS)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7079520"/>
                  </a:ext>
                </a:extLst>
              </a:tr>
            </a:tbl>
          </a:graphicData>
        </a:graphic>
      </p:graphicFrame>
    </p:spTree>
    <p:extLst>
      <p:ext uri="{BB962C8B-B14F-4D97-AF65-F5344CB8AC3E}">
        <p14:creationId xmlns:p14="http://schemas.microsoft.com/office/powerpoint/2010/main" val="57823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a:xfrm>
            <a:off x="259774" y="6438903"/>
            <a:ext cx="452937" cy="404614"/>
          </a:xfrm>
        </p:spPr>
        <p:txBody>
          <a:bodyPr/>
          <a:lstStyle/>
          <a:p>
            <a:fld id="{70339DB7-CB8A-4399-BEC1-E3E2DDDAF66E}" type="slidenum">
              <a:rPr lang="en-US" smtClean="0"/>
              <a:t>4</a:t>
            </a:fld>
            <a:endParaRPr lang="en-US" dirty="0"/>
          </a:p>
        </p:txBody>
      </p:sp>
      <p:sp>
        <p:nvSpPr>
          <p:cNvPr id="4" name="Title 3">
            <a:extLst>
              <a:ext uri="{FF2B5EF4-FFF2-40B4-BE49-F238E27FC236}">
                <a16:creationId xmlns:a16="http://schemas.microsoft.com/office/drawing/2014/main" id="{992DC142-9571-4DE8-A43F-FB4CD0705988}"/>
              </a:ext>
            </a:extLst>
          </p:cNvPr>
          <p:cNvSpPr>
            <a:spLocks noGrp="1"/>
          </p:cNvSpPr>
          <p:nvPr>
            <p:ph type="title"/>
          </p:nvPr>
        </p:nvSpPr>
        <p:spPr>
          <a:xfrm>
            <a:off x="0" y="14483"/>
            <a:ext cx="9144000" cy="1083155"/>
          </a:xfrm>
        </p:spPr>
        <p:txBody>
          <a:bodyPr/>
          <a:lstStyle/>
          <a:p>
            <a:pPr marL="457200">
              <a:spcAft>
                <a:spcPts val="1200"/>
              </a:spcAft>
            </a:pPr>
            <a:r>
              <a:rPr lang="en-US" sz="3200" dirty="0">
                <a:solidFill>
                  <a:schemeClr val="tx2">
                    <a:lumMod val="50000"/>
                    <a:lumOff val="50000"/>
                  </a:schemeClr>
                </a:solidFill>
              </a:rPr>
              <a:t>Chapter 3.15. Office of Management and Finance</a:t>
            </a:r>
            <a:br>
              <a:rPr lang="en-US" dirty="0"/>
            </a:br>
            <a:r>
              <a:rPr lang="en-US" sz="4000" dirty="0"/>
              <a:t>What’s new? (Operational facts)</a:t>
            </a:r>
            <a:endParaRPr lang="en-US" sz="3600" dirty="0"/>
          </a:p>
        </p:txBody>
      </p:sp>
      <p:sp>
        <p:nvSpPr>
          <p:cNvPr id="5" name="TextBox 4">
            <a:extLst>
              <a:ext uri="{FF2B5EF4-FFF2-40B4-BE49-F238E27FC236}">
                <a16:creationId xmlns:a16="http://schemas.microsoft.com/office/drawing/2014/main" id="{46ED67B0-8555-44BB-88E2-7A6F46350FE4}"/>
              </a:ext>
            </a:extLst>
          </p:cNvPr>
          <p:cNvSpPr txBox="1"/>
          <p:nvPr/>
        </p:nvSpPr>
        <p:spPr>
          <a:xfrm>
            <a:off x="-195309" y="1363978"/>
            <a:ext cx="9144000" cy="4924425"/>
          </a:xfrm>
          <a:prstGeom prst="rect">
            <a:avLst/>
          </a:prstGeom>
          <a:noFill/>
        </p:spPr>
        <p:txBody>
          <a:bodyPr wrap="square" rtlCol="0">
            <a:spAutoFit/>
          </a:bodyPr>
          <a:lstStyle/>
          <a:p>
            <a:pPr marL="690563" lvl="1"/>
            <a:r>
              <a:rPr lang="en-US" sz="2000" dirty="0"/>
              <a:t>Updated to reflect the positions and organizational structure of OMF</a:t>
            </a:r>
            <a:br>
              <a:rPr lang="en-US" sz="2000" dirty="0"/>
            </a:br>
            <a:endParaRPr lang="en-US" sz="1600" dirty="0"/>
          </a:p>
          <a:p>
            <a:pPr marL="1657350" lvl="3" indent="-285750">
              <a:buFont typeface="Arial" panose="020B0604020202020204" pitchFamily="34" charset="0"/>
              <a:buChar char="•"/>
            </a:pPr>
            <a:r>
              <a:rPr lang="en-US" sz="2000" dirty="0"/>
              <a:t>Clarified CAO’s powers and duties</a:t>
            </a:r>
          </a:p>
          <a:p>
            <a:pPr marL="2114550" lvl="4" indent="-285750">
              <a:buFont typeface="Arial" panose="020B0604020202020204" pitchFamily="34" charset="0"/>
              <a:buChar char="•"/>
            </a:pPr>
            <a:r>
              <a:rPr lang="en-US" sz="2000" b="1" dirty="0"/>
              <a:t>3.15.050</a:t>
            </a:r>
            <a:r>
              <a:rPr lang="en-US" sz="2000" dirty="0"/>
              <a:t> – Ability to appear in small claims court</a:t>
            </a:r>
          </a:p>
          <a:p>
            <a:pPr marL="2114550" lvl="4" indent="-285750">
              <a:buFont typeface="Arial" panose="020B0604020202020204" pitchFamily="34" charset="0"/>
              <a:buChar char="•"/>
            </a:pPr>
            <a:r>
              <a:rPr lang="en-US" sz="2000" b="1" dirty="0"/>
              <a:t>3.15.050</a:t>
            </a:r>
            <a:r>
              <a:rPr lang="en-US" sz="2000" dirty="0"/>
              <a:t> – Ability to enter into non-disclosure agreements</a:t>
            </a:r>
            <a:br>
              <a:rPr lang="en-US" sz="2000" dirty="0"/>
            </a:br>
            <a:endParaRPr lang="en-US" sz="1400" dirty="0"/>
          </a:p>
          <a:p>
            <a:pPr marL="1657350" lvl="3" indent="-285750">
              <a:buFont typeface="Arial" panose="020B0604020202020204" pitchFamily="34" charset="0"/>
              <a:buChar char="•"/>
            </a:pPr>
            <a:r>
              <a:rPr lang="en-US" sz="2000" dirty="0"/>
              <a:t>Added the DCAO</a:t>
            </a:r>
            <a:br>
              <a:rPr lang="en-US" sz="2000" dirty="0"/>
            </a:br>
            <a:endParaRPr lang="en-US" sz="1400" dirty="0"/>
          </a:p>
          <a:p>
            <a:pPr marL="1657350" lvl="3" indent="-285750">
              <a:buFont typeface="Arial" panose="020B0604020202020204" pitchFamily="34" charset="0"/>
              <a:buChar char="•"/>
            </a:pPr>
            <a:r>
              <a:rPr lang="en-US" sz="2000" dirty="0"/>
              <a:t>Added the Office of the CAO</a:t>
            </a:r>
            <a:br>
              <a:rPr lang="en-US" sz="2000" dirty="0"/>
            </a:br>
            <a:endParaRPr lang="en-US" sz="1400" dirty="0"/>
          </a:p>
          <a:p>
            <a:pPr marL="1657350" lvl="3" indent="-285750">
              <a:buFont typeface="Arial" panose="020B0604020202020204" pitchFamily="34" charset="0"/>
              <a:buChar char="•"/>
            </a:pPr>
            <a:r>
              <a:rPr lang="en-US" sz="2000" dirty="0"/>
              <a:t>Clarified functions of BRFS and authorities of Chief Financial Officer</a:t>
            </a:r>
          </a:p>
          <a:p>
            <a:pPr marL="2114550" lvl="4" indent="-285750">
              <a:buFont typeface="Arial" panose="020B0604020202020204" pitchFamily="34" charset="0"/>
              <a:buChar char="•"/>
            </a:pPr>
            <a:r>
              <a:rPr lang="en-US" sz="2000" b="1" dirty="0"/>
              <a:t>3.15.070</a:t>
            </a:r>
            <a:r>
              <a:rPr lang="en-US" sz="2000" dirty="0"/>
              <a:t> – Ability to enter into financial-related </a:t>
            </a:r>
            <a:br>
              <a:rPr lang="en-US" sz="2000" dirty="0"/>
            </a:br>
            <a:r>
              <a:rPr lang="en-US" sz="2000" dirty="0"/>
              <a:t>                    non-disclosure agreements</a:t>
            </a:r>
          </a:p>
          <a:p>
            <a:pPr marL="2114550" lvl="4" indent="-285750">
              <a:buFont typeface="Arial" panose="020B0604020202020204" pitchFamily="34" charset="0"/>
              <a:buChar char="•"/>
            </a:pPr>
            <a:endParaRPr lang="en-US" sz="1400" dirty="0"/>
          </a:p>
          <a:p>
            <a:pPr marL="1657350" lvl="3" indent="-285750">
              <a:buFont typeface="Arial" panose="020B0604020202020204" pitchFamily="34" charset="0"/>
              <a:buChar char="•"/>
            </a:pPr>
            <a:r>
              <a:rPr lang="en-US" sz="2000" dirty="0"/>
              <a:t>Clarified functions of BTS and authorities of Chief Technology Officer</a:t>
            </a:r>
          </a:p>
          <a:p>
            <a:pPr marL="2114550" lvl="4" indent="-285750">
              <a:buFont typeface="Arial" panose="020B0604020202020204" pitchFamily="34" charset="0"/>
              <a:buChar char="•"/>
            </a:pPr>
            <a:r>
              <a:rPr lang="en-US" sz="2000" dirty="0"/>
              <a:t>Moved Enterprise Business Solutions into BTS</a:t>
            </a:r>
          </a:p>
          <a:p>
            <a:pPr marL="1200150" lvl="2"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3886078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a:xfrm>
            <a:off x="271348" y="6453386"/>
            <a:ext cx="452937" cy="404614"/>
          </a:xfrm>
        </p:spPr>
        <p:txBody>
          <a:bodyPr/>
          <a:lstStyle/>
          <a:p>
            <a:fld id="{70339DB7-CB8A-4399-BEC1-E3E2DDDAF66E}" type="slidenum">
              <a:rPr lang="en-US" smtClean="0"/>
              <a:t>5</a:t>
            </a:fld>
            <a:endParaRPr lang="en-US" dirty="0"/>
          </a:p>
        </p:txBody>
      </p:sp>
      <p:sp>
        <p:nvSpPr>
          <p:cNvPr id="5" name="TextBox 4">
            <a:extLst>
              <a:ext uri="{FF2B5EF4-FFF2-40B4-BE49-F238E27FC236}">
                <a16:creationId xmlns:a16="http://schemas.microsoft.com/office/drawing/2014/main" id="{46ED67B0-8555-44BB-88E2-7A6F46350FE4}"/>
              </a:ext>
            </a:extLst>
          </p:cNvPr>
          <p:cNvSpPr txBox="1"/>
          <p:nvPr/>
        </p:nvSpPr>
        <p:spPr>
          <a:xfrm>
            <a:off x="0" y="1366993"/>
            <a:ext cx="9144000" cy="4678204"/>
          </a:xfrm>
          <a:prstGeom prst="rect">
            <a:avLst/>
          </a:prstGeom>
          <a:noFill/>
        </p:spPr>
        <p:txBody>
          <a:bodyPr wrap="square" rtlCol="0">
            <a:spAutoFit/>
          </a:bodyPr>
          <a:lstStyle/>
          <a:p>
            <a:pPr marL="690563" lvl="1"/>
            <a:r>
              <a:rPr lang="en-US" sz="2000" dirty="0"/>
              <a:t>Chapter 3.15 was significantly outdated. As such, the structural layout of the Chapter was updated to: </a:t>
            </a:r>
          </a:p>
          <a:p>
            <a:pPr marL="690563" lvl="1"/>
            <a:endParaRPr lang="en-US" sz="1600" dirty="0"/>
          </a:p>
          <a:p>
            <a:pPr marL="1657350" lvl="3" indent="-285750">
              <a:buFont typeface="Arial" panose="020B0604020202020204" pitchFamily="34" charset="0"/>
              <a:buChar char="•"/>
            </a:pPr>
            <a:r>
              <a:rPr lang="en-US" sz="2000" dirty="0"/>
              <a:t>Reflect best practices found in newer City Code</a:t>
            </a:r>
          </a:p>
          <a:p>
            <a:pPr marL="1657350" lvl="3" indent="-285750">
              <a:buFont typeface="Arial" panose="020B0604020202020204" pitchFamily="34" charset="0"/>
              <a:buChar char="•"/>
            </a:pPr>
            <a:r>
              <a:rPr lang="en-US" sz="2000" dirty="0"/>
              <a:t>Provide an appropriate level organizational flexibility</a:t>
            </a:r>
          </a:p>
          <a:p>
            <a:pPr marL="1657350" lvl="3" indent="-285750">
              <a:buFont typeface="Arial" panose="020B0604020202020204" pitchFamily="34" charset="0"/>
              <a:buChar char="•"/>
            </a:pPr>
            <a:r>
              <a:rPr lang="en-US" sz="2000" dirty="0"/>
              <a:t>Ease future code update efforts</a:t>
            </a:r>
          </a:p>
          <a:p>
            <a:pPr marL="1657350" lvl="3" indent="-285750">
              <a:buFont typeface="Arial" panose="020B0604020202020204" pitchFamily="34" charset="0"/>
              <a:buChar char="•"/>
            </a:pPr>
            <a:endParaRPr lang="en-US" sz="2000" dirty="0"/>
          </a:p>
          <a:p>
            <a:pPr marL="687388" lvl="3"/>
            <a:r>
              <a:rPr lang="en-US" sz="2000" dirty="0"/>
              <a:t>This was achieved by:</a:t>
            </a:r>
          </a:p>
          <a:p>
            <a:pPr marL="1657350" lvl="3" indent="-285750">
              <a:buFont typeface="Arial" panose="020B0604020202020204" pitchFamily="34" charset="0"/>
              <a:buChar char="•"/>
            </a:pPr>
            <a:endParaRPr lang="en-US" sz="1600" dirty="0"/>
          </a:p>
          <a:p>
            <a:pPr marL="1657350" lvl="3" indent="-285750">
              <a:buFont typeface="Arial" panose="020B0604020202020204" pitchFamily="34" charset="0"/>
              <a:buChar char="•"/>
            </a:pPr>
            <a:r>
              <a:rPr lang="en-US" sz="2000" dirty="0"/>
              <a:t>Adding “Purpose”, “Definitions”, and “Functions” sections</a:t>
            </a:r>
          </a:p>
          <a:p>
            <a:pPr marL="1657350" lvl="3" indent="-285750">
              <a:buFont typeface="Arial" panose="020B0604020202020204" pitchFamily="34" charset="0"/>
              <a:buChar char="•"/>
            </a:pPr>
            <a:r>
              <a:rPr lang="en-US" sz="2000" dirty="0"/>
              <a:t>Raising the authorities and responsibilities to appropriate levels</a:t>
            </a:r>
          </a:p>
          <a:p>
            <a:pPr marL="1657350" lvl="3" indent="-285750">
              <a:buFont typeface="Arial" panose="020B0604020202020204" pitchFamily="34" charset="0"/>
              <a:buChar char="•"/>
            </a:pPr>
            <a:r>
              <a:rPr lang="en-US" sz="2000" dirty="0"/>
              <a:t>Removing procedural sections of code</a:t>
            </a:r>
            <a:br>
              <a:rPr lang="en-US" sz="2000" dirty="0"/>
            </a:br>
            <a:br>
              <a:rPr lang="en-US" sz="2000" dirty="0"/>
            </a:br>
            <a:endParaRPr lang="en-US" sz="2000" dirty="0"/>
          </a:p>
          <a:p>
            <a:pPr marL="1200150" lvl="2" indent="-285750">
              <a:buFont typeface="Arial" panose="020B0604020202020204" pitchFamily="34" charset="0"/>
              <a:buChar char="•"/>
            </a:pPr>
            <a:endParaRPr lang="en-US" dirty="0"/>
          </a:p>
        </p:txBody>
      </p:sp>
      <p:sp>
        <p:nvSpPr>
          <p:cNvPr id="7" name="Title 3">
            <a:extLst>
              <a:ext uri="{FF2B5EF4-FFF2-40B4-BE49-F238E27FC236}">
                <a16:creationId xmlns:a16="http://schemas.microsoft.com/office/drawing/2014/main" id="{78D05FBB-2EB7-42FB-8568-073821E4705C}"/>
              </a:ext>
            </a:extLst>
          </p:cNvPr>
          <p:cNvSpPr txBox="1">
            <a:spLocks/>
          </p:cNvSpPr>
          <p:nvPr/>
        </p:nvSpPr>
        <p:spPr>
          <a:xfrm>
            <a:off x="0" y="14483"/>
            <a:ext cx="9144000" cy="1083155"/>
          </a:xfrm>
          <a:prstGeom prst="rect">
            <a:avLst/>
          </a:prstGeom>
        </p:spPr>
        <p:txBody>
          <a:bodyPr vert="horz" lIns="91440" tIns="45720" rIns="91440" bIns="45720" rtlCol="0" anchor="ctr">
            <a:noAutofit/>
          </a:bodyPr>
          <a:lstStyle>
            <a:lvl1pPr algn="l" defTabSz="685800" rtl="0" eaLnBrk="1" latinLnBrk="0" hangingPunct="1">
              <a:lnSpc>
                <a:spcPct val="89000"/>
              </a:lnSpc>
              <a:spcBef>
                <a:spcPct val="0"/>
              </a:spcBef>
              <a:buNone/>
              <a:defRPr sz="4400" kern="1200" baseline="0">
                <a:solidFill>
                  <a:schemeClr val="tx2"/>
                </a:solidFill>
                <a:latin typeface="AvenirNext LT Pro Medium" panose="020B0604020202020204" pitchFamily="34" charset="0"/>
                <a:ea typeface="+mj-ea"/>
                <a:cs typeface="+mj-cs"/>
              </a:defRPr>
            </a:lvl1pPr>
          </a:lstStyle>
          <a:p>
            <a:pPr marL="457200">
              <a:spcAft>
                <a:spcPts val="1200"/>
              </a:spcAft>
            </a:pPr>
            <a:r>
              <a:rPr lang="en-US" sz="3200" dirty="0">
                <a:solidFill>
                  <a:schemeClr val="tx2">
                    <a:lumMod val="50000"/>
                    <a:lumOff val="50000"/>
                  </a:schemeClr>
                </a:solidFill>
              </a:rPr>
              <a:t>Chapter 3.15. Office of Management and Finance</a:t>
            </a:r>
            <a:br>
              <a:rPr lang="en-US" dirty="0"/>
            </a:br>
            <a:r>
              <a:rPr lang="en-US" sz="4000" dirty="0"/>
              <a:t>What’s new? (Written format)</a:t>
            </a:r>
            <a:endParaRPr lang="en-US" sz="3600" dirty="0"/>
          </a:p>
        </p:txBody>
      </p:sp>
    </p:spTree>
    <p:extLst>
      <p:ext uri="{BB962C8B-B14F-4D97-AF65-F5344CB8AC3E}">
        <p14:creationId xmlns:p14="http://schemas.microsoft.com/office/powerpoint/2010/main" val="228387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a:xfrm>
            <a:off x="259774" y="6453386"/>
            <a:ext cx="452937" cy="404614"/>
          </a:xfrm>
        </p:spPr>
        <p:txBody>
          <a:bodyPr/>
          <a:lstStyle/>
          <a:p>
            <a:fld id="{70339DB7-CB8A-4399-BEC1-E3E2DDDAF66E}" type="slidenum">
              <a:rPr lang="en-US" smtClean="0"/>
              <a:t>6</a:t>
            </a:fld>
            <a:endParaRPr lang="en-US" dirty="0"/>
          </a:p>
        </p:txBody>
      </p:sp>
      <p:sp>
        <p:nvSpPr>
          <p:cNvPr id="4" name="Title 3">
            <a:extLst>
              <a:ext uri="{FF2B5EF4-FFF2-40B4-BE49-F238E27FC236}">
                <a16:creationId xmlns:a16="http://schemas.microsoft.com/office/drawing/2014/main" id="{992DC142-9571-4DE8-A43F-FB4CD0705988}"/>
              </a:ext>
            </a:extLst>
          </p:cNvPr>
          <p:cNvSpPr>
            <a:spLocks noGrp="1"/>
          </p:cNvSpPr>
          <p:nvPr>
            <p:ph type="title"/>
          </p:nvPr>
        </p:nvSpPr>
        <p:spPr>
          <a:xfrm>
            <a:off x="0" y="107070"/>
            <a:ext cx="9144000" cy="1756709"/>
          </a:xfrm>
        </p:spPr>
        <p:txBody>
          <a:bodyPr/>
          <a:lstStyle/>
          <a:p>
            <a:pPr marL="457200" indent="4763">
              <a:tabLst>
                <a:tab pos="2001838" algn="l"/>
              </a:tabLst>
            </a:pPr>
            <a:r>
              <a:rPr lang="en-US" dirty="0"/>
              <a:t>Associated updates </a:t>
            </a:r>
            <a:br>
              <a:rPr lang="en-US" sz="3200" dirty="0"/>
            </a:br>
            <a:r>
              <a:rPr lang="en-US" sz="3200" dirty="0"/>
              <a:t>Chapters 2.12. Regulation of Lobbying Entities </a:t>
            </a:r>
            <a:br>
              <a:rPr lang="en-US" sz="3200" dirty="0"/>
            </a:br>
            <a:r>
              <a:rPr lang="en-US" sz="3200" dirty="0"/>
              <a:t>	3.02. Council Organization and Procedure  </a:t>
            </a:r>
            <a:br>
              <a:rPr lang="en-US" sz="3200" dirty="0"/>
            </a:br>
            <a:r>
              <a:rPr lang="en-US" sz="3200" dirty="0"/>
              <a:t>	3.18. Rules of Conduct for City Property</a:t>
            </a:r>
            <a:endParaRPr lang="en-US" dirty="0"/>
          </a:p>
        </p:txBody>
      </p:sp>
      <p:sp>
        <p:nvSpPr>
          <p:cNvPr id="5" name="TextBox 4">
            <a:extLst>
              <a:ext uri="{FF2B5EF4-FFF2-40B4-BE49-F238E27FC236}">
                <a16:creationId xmlns:a16="http://schemas.microsoft.com/office/drawing/2014/main" id="{A01C6A92-55A8-416A-A81C-D53A5549D000}"/>
              </a:ext>
            </a:extLst>
          </p:cNvPr>
          <p:cNvSpPr txBox="1"/>
          <p:nvPr/>
        </p:nvSpPr>
        <p:spPr>
          <a:xfrm>
            <a:off x="0" y="2484796"/>
            <a:ext cx="9144000" cy="2246769"/>
          </a:xfrm>
          <a:prstGeom prst="rect">
            <a:avLst/>
          </a:prstGeom>
          <a:noFill/>
        </p:spPr>
        <p:txBody>
          <a:bodyPr wrap="square" rtlCol="0">
            <a:spAutoFit/>
          </a:bodyPr>
          <a:lstStyle/>
          <a:p>
            <a:pPr marL="690563"/>
            <a:r>
              <a:rPr lang="en-US" sz="2000" dirty="0"/>
              <a:t>Made “housekeeping” amendments in these sections:</a:t>
            </a:r>
            <a:br>
              <a:rPr lang="en-US" sz="2000" dirty="0"/>
            </a:br>
            <a:r>
              <a:rPr lang="en-US" sz="2000" dirty="0"/>
              <a:t> </a:t>
            </a:r>
          </a:p>
          <a:p>
            <a:pPr marL="1657350" lvl="3" indent="-285750">
              <a:buFont typeface="Arial" panose="020B0604020202020204" pitchFamily="34" charset="0"/>
              <a:buChar char="•"/>
            </a:pPr>
            <a:r>
              <a:rPr lang="en-US" sz="2000" dirty="0"/>
              <a:t>Removed references to BIBS or inaccurate references to OMF bureaus or divisions</a:t>
            </a:r>
          </a:p>
          <a:p>
            <a:pPr lvl="3"/>
            <a:endParaRPr lang="en-US" sz="2000" dirty="0"/>
          </a:p>
          <a:p>
            <a:pPr marL="1657350" lvl="3" indent="-285750">
              <a:buFont typeface="Arial" panose="020B0604020202020204" pitchFamily="34" charset="0"/>
              <a:buChar char="•"/>
            </a:pPr>
            <a:r>
              <a:rPr lang="en-US" sz="2000" dirty="0"/>
              <a:t>Clarified OMF authorities</a:t>
            </a:r>
          </a:p>
          <a:p>
            <a:endParaRPr lang="en-US" sz="2000" dirty="0"/>
          </a:p>
        </p:txBody>
      </p:sp>
    </p:spTree>
    <p:extLst>
      <p:ext uri="{BB962C8B-B14F-4D97-AF65-F5344CB8AC3E}">
        <p14:creationId xmlns:p14="http://schemas.microsoft.com/office/powerpoint/2010/main" val="2444588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a:xfrm>
            <a:off x="271349" y="6453386"/>
            <a:ext cx="452937" cy="404614"/>
          </a:xfrm>
        </p:spPr>
        <p:txBody>
          <a:bodyPr/>
          <a:lstStyle/>
          <a:p>
            <a:fld id="{70339DB7-CB8A-4399-BEC1-E3E2DDDAF66E}" type="slidenum">
              <a:rPr lang="en-US" smtClean="0"/>
              <a:t>7</a:t>
            </a:fld>
            <a:endParaRPr lang="en-US" dirty="0"/>
          </a:p>
        </p:txBody>
      </p:sp>
      <p:sp>
        <p:nvSpPr>
          <p:cNvPr id="4" name="Title 3">
            <a:extLst>
              <a:ext uri="{FF2B5EF4-FFF2-40B4-BE49-F238E27FC236}">
                <a16:creationId xmlns:a16="http://schemas.microsoft.com/office/drawing/2014/main" id="{992DC142-9571-4DE8-A43F-FB4CD0705988}"/>
              </a:ext>
            </a:extLst>
          </p:cNvPr>
          <p:cNvSpPr>
            <a:spLocks noGrp="1"/>
          </p:cNvSpPr>
          <p:nvPr>
            <p:ph type="title"/>
          </p:nvPr>
        </p:nvSpPr>
        <p:spPr>
          <a:xfrm>
            <a:off x="0" y="263480"/>
            <a:ext cx="9144000" cy="565857"/>
          </a:xfrm>
        </p:spPr>
        <p:txBody>
          <a:bodyPr/>
          <a:lstStyle/>
          <a:p>
            <a:pPr marL="457200"/>
            <a:r>
              <a:rPr lang="en-US" dirty="0"/>
              <a:t>Work to come</a:t>
            </a:r>
          </a:p>
        </p:txBody>
      </p:sp>
      <p:sp>
        <p:nvSpPr>
          <p:cNvPr id="5" name="TextBox 4">
            <a:extLst>
              <a:ext uri="{FF2B5EF4-FFF2-40B4-BE49-F238E27FC236}">
                <a16:creationId xmlns:a16="http://schemas.microsoft.com/office/drawing/2014/main" id="{A01C6A92-55A8-416A-A81C-D53A5549D000}"/>
              </a:ext>
            </a:extLst>
          </p:cNvPr>
          <p:cNvSpPr txBox="1"/>
          <p:nvPr/>
        </p:nvSpPr>
        <p:spPr>
          <a:xfrm>
            <a:off x="0" y="1601481"/>
            <a:ext cx="9144000" cy="2862322"/>
          </a:xfrm>
          <a:prstGeom prst="rect">
            <a:avLst/>
          </a:prstGeom>
          <a:noFill/>
        </p:spPr>
        <p:txBody>
          <a:bodyPr wrap="square" rtlCol="0">
            <a:spAutoFit/>
          </a:bodyPr>
          <a:lstStyle/>
          <a:p>
            <a:pPr marL="690563" lvl="0"/>
            <a:r>
              <a:rPr lang="en-US" sz="2000" dirty="0"/>
              <a:t>Additional Code revisions are planned to address substantive issues unrelated to the BIBS dissolution.</a:t>
            </a:r>
          </a:p>
          <a:p>
            <a:pPr lvl="0"/>
            <a:endParaRPr lang="en-US" sz="2000" dirty="0"/>
          </a:p>
          <a:p>
            <a:pPr marL="690563" lvl="0"/>
            <a:r>
              <a:rPr lang="en-US" sz="2000" i="1" dirty="0"/>
              <a:t>	Example: Updating 3.15 and 3.114 to address the establishment of the Office for 	Community Technology as an independent bureau.</a:t>
            </a:r>
          </a:p>
          <a:p>
            <a:pPr lvl="0"/>
            <a:endParaRPr lang="en-US" sz="2400" dirty="0"/>
          </a:p>
          <a:p>
            <a:pPr lvl="0"/>
            <a:endParaRPr lang="en-US" sz="2800" dirty="0"/>
          </a:p>
          <a:p>
            <a:pPr lvl="0"/>
            <a:endParaRPr lang="en-US" sz="2800" dirty="0"/>
          </a:p>
        </p:txBody>
      </p:sp>
    </p:spTree>
    <p:extLst>
      <p:ext uri="{BB962C8B-B14F-4D97-AF65-F5344CB8AC3E}">
        <p14:creationId xmlns:p14="http://schemas.microsoft.com/office/powerpoint/2010/main" val="3127791300"/>
      </p:ext>
    </p:extLst>
  </p:cSld>
  <p:clrMapOvr>
    <a:masterClrMapping/>
  </p:clrMapOvr>
</p:sld>
</file>

<file path=ppt/theme/theme1.xml><?xml version="1.0" encoding="utf-8"?>
<a:theme xmlns:a="http://schemas.openxmlformats.org/drawingml/2006/main" name="Cro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14623</TotalTime>
  <Words>623</Words>
  <Application>Microsoft Office PowerPoint</Application>
  <PresentationFormat>On-screen Show (4:3)</PresentationFormat>
  <Paragraphs>91</Paragraphs>
  <Slides>7</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AvenirNext LT Pro Medium</vt:lpstr>
      <vt:lpstr>AvenirNext LT Pro Regular</vt:lpstr>
      <vt:lpstr>Calibri</vt:lpstr>
      <vt:lpstr>Century Gothic</vt:lpstr>
      <vt:lpstr>Courier New</vt:lpstr>
      <vt:lpstr>Franklin Gothic Book</vt:lpstr>
      <vt:lpstr>Wingdings</vt:lpstr>
      <vt:lpstr>Crop</vt:lpstr>
      <vt:lpstr>Office of management &amp; finance</vt:lpstr>
      <vt:lpstr>History – How did we get here?</vt:lpstr>
      <vt:lpstr>Chapter 3.15. Office of Management and Finance Why update now?</vt:lpstr>
      <vt:lpstr>Chapter 3.15. Office of Management and Finance What’s new? (Operational facts)</vt:lpstr>
      <vt:lpstr>PowerPoint Presentation</vt:lpstr>
      <vt:lpstr>Associated updates  Chapters 2.12. Regulation of Lobbying Entities   3.02. Council Organization and Procedure    3.18. Rules of Conduct for City Property</vt:lpstr>
      <vt:lpstr>Work to 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Clodius, Jen;Hafer, Heather</dc:creator>
  <cp:lastModifiedBy>Gregor, Joshua</cp:lastModifiedBy>
  <cp:revision>324</cp:revision>
  <cp:lastPrinted>2019-03-07T21:36:59Z</cp:lastPrinted>
  <dcterms:created xsi:type="dcterms:W3CDTF">2015-04-16T22:41:44Z</dcterms:created>
  <dcterms:modified xsi:type="dcterms:W3CDTF">2019-05-31T23:41:18Z</dcterms:modified>
</cp:coreProperties>
</file>