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493" r:id="rId2"/>
    <p:sldId id="566" r:id="rId3"/>
    <p:sldId id="497" r:id="rId4"/>
    <p:sldId id="673" r:id="rId5"/>
    <p:sldId id="658" r:id="rId6"/>
    <p:sldId id="733" r:id="rId7"/>
    <p:sldId id="734" r:id="rId8"/>
    <p:sldId id="701" r:id="rId9"/>
    <p:sldId id="616" r:id="rId10"/>
    <p:sldId id="812" r:id="rId11"/>
    <p:sldId id="811" r:id="rId12"/>
    <p:sldId id="544" r:id="rId13"/>
    <p:sldId id="703" r:id="rId14"/>
    <p:sldId id="773" r:id="rId15"/>
    <p:sldId id="539" r:id="rId16"/>
    <p:sldId id="598" r:id="rId17"/>
    <p:sldId id="707" r:id="rId18"/>
    <p:sldId id="776" r:id="rId19"/>
    <p:sldId id="586" r:id="rId20"/>
    <p:sldId id="785" r:id="rId21"/>
    <p:sldId id="638" r:id="rId22"/>
    <p:sldId id="678" r:id="rId23"/>
    <p:sldId id="679" r:id="rId24"/>
    <p:sldId id="692" r:id="rId25"/>
    <p:sldId id="691" r:id="rId26"/>
    <p:sldId id="726" r:id="rId27"/>
    <p:sldId id="746" r:id="rId28"/>
    <p:sldId id="788" r:id="rId29"/>
    <p:sldId id="792" r:id="rId30"/>
    <p:sldId id="784" r:id="rId31"/>
    <p:sldId id="810" r:id="rId32"/>
    <p:sldId id="558" r:id="rId33"/>
  </p:sldIdLst>
  <p:sldSz cx="9144000" cy="6858000" type="screen4x3"/>
  <p:notesSz cx="7010400" cy="9296400"/>
  <p:defaultTextStyle>
    <a:defPPr>
      <a:defRPr lang="en-US"/>
    </a:defPPr>
    <a:lvl1pPr algn="l" defTabSz="455613" rtl="0" fontAlgn="base">
      <a:spcBef>
        <a:spcPct val="0"/>
      </a:spcBef>
      <a:spcAft>
        <a:spcPct val="0"/>
      </a:spcAft>
      <a:defRPr sz="2400" kern="1200">
        <a:solidFill>
          <a:schemeClr val="tx1"/>
        </a:solidFill>
        <a:latin typeface="Calibri" charset="0"/>
        <a:ea typeface="MS PGothic" charset="0"/>
        <a:cs typeface="MS PGothic" charset="0"/>
      </a:defRPr>
    </a:lvl1pPr>
    <a:lvl2pPr marL="4556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2pPr>
    <a:lvl3pPr marL="9128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3pPr>
    <a:lvl4pPr marL="13700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4pPr>
    <a:lvl5pPr marL="18272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5pPr>
    <a:lvl6pPr marL="2286000" algn="l" defTabSz="457200" rtl="0" eaLnBrk="1" latinLnBrk="0" hangingPunct="1">
      <a:defRPr sz="2400" kern="1200">
        <a:solidFill>
          <a:schemeClr val="tx1"/>
        </a:solidFill>
        <a:latin typeface="Calibri" charset="0"/>
        <a:ea typeface="MS PGothic" charset="0"/>
        <a:cs typeface="MS PGothic" charset="0"/>
      </a:defRPr>
    </a:lvl6pPr>
    <a:lvl7pPr marL="2743200" algn="l" defTabSz="457200" rtl="0" eaLnBrk="1" latinLnBrk="0" hangingPunct="1">
      <a:defRPr sz="2400" kern="1200">
        <a:solidFill>
          <a:schemeClr val="tx1"/>
        </a:solidFill>
        <a:latin typeface="Calibri" charset="0"/>
        <a:ea typeface="MS PGothic" charset="0"/>
        <a:cs typeface="MS PGothic" charset="0"/>
      </a:defRPr>
    </a:lvl7pPr>
    <a:lvl8pPr marL="3200400" algn="l" defTabSz="457200" rtl="0" eaLnBrk="1" latinLnBrk="0" hangingPunct="1">
      <a:defRPr sz="2400" kern="1200">
        <a:solidFill>
          <a:schemeClr val="tx1"/>
        </a:solidFill>
        <a:latin typeface="Calibri" charset="0"/>
        <a:ea typeface="MS PGothic" charset="0"/>
        <a:cs typeface="MS PGothic" charset="0"/>
      </a:defRPr>
    </a:lvl8pPr>
    <a:lvl9pPr marL="3657600" algn="l" defTabSz="457200" rtl="0" eaLnBrk="1" latinLnBrk="0" hangingPunct="1">
      <a:defRPr sz="2400"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E"/>
    <a:srgbClr val="FF6667"/>
    <a:srgbClr val="98CBCC"/>
    <a:srgbClr val="F58220"/>
    <a:srgbClr val="FCB043"/>
    <a:srgbClr val="0AAE83"/>
    <a:srgbClr val="4D4D4F"/>
    <a:srgbClr val="E7E8EA"/>
    <a:srgbClr val="DE79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60000" autoAdjust="0"/>
  </p:normalViewPr>
  <p:slideViewPr>
    <p:cSldViewPr snapToGrid="0" snapToObjects="1">
      <p:cViewPr varScale="1">
        <p:scale>
          <a:sx n="43" d="100"/>
          <a:sy n="43" d="100"/>
        </p:scale>
        <p:origin x="129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eaLnBrk="0" hangingPunct="0">
              <a:defRPr sz="1200"/>
            </a:lvl1pPr>
          </a:lstStyle>
          <a:p>
            <a:pPr>
              <a:defRPr/>
            </a:pPr>
            <a:endParaRPr lang="en-US"/>
          </a:p>
        </p:txBody>
      </p:sp>
      <p:sp>
        <p:nvSpPr>
          <p:cNvPr id="25603" name="Rectangle 3"/>
          <p:cNvSpPr>
            <a:spLocks noGrp="1" noChangeArrowheads="1"/>
          </p:cNvSpPr>
          <p:nvPr>
            <p:ph type="dt" sz="quarter" idx="1"/>
          </p:nvPr>
        </p:nvSpPr>
        <p:spPr bwMode="auto">
          <a:xfrm>
            <a:off x="3971344"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eaLnBrk="0" hangingPunct="0">
              <a:defRPr sz="1200"/>
            </a:lvl1pPr>
          </a:lstStyle>
          <a:p>
            <a:pPr>
              <a:defRPr/>
            </a:pPr>
            <a:fld id="{A1016740-B75C-8B47-957E-DA86825BF794}" type="datetimeFigureOut">
              <a:rPr lang="en-US"/>
              <a:pPr>
                <a:defRPr/>
              </a:pPr>
              <a:t>6/5/2019</a:t>
            </a:fld>
            <a:endParaRPr lang="en-US"/>
          </a:p>
        </p:txBody>
      </p:sp>
      <p:sp>
        <p:nvSpPr>
          <p:cNvPr id="25604" name="Rectangle 4"/>
          <p:cNvSpPr>
            <a:spLocks noGrp="1" noChangeArrowheads="1"/>
          </p:cNvSpPr>
          <p:nvPr>
            <p:ph type="ftr" sz="quarter" idx="2"/>
          </p:nvPr>
        </p:nvSpPr>
        <p:spPr bwMode="auto">
          <a:xfrm>
            <a:off x="0" y="8829429"/>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eaLnBrk="0" hangingPunct="0">
              <a:defRPr sz="1200"/>
            </a:lvl1pPr>
          </a:lstStyle>
          <a:p>
            <a:pPr>
              <a:defRPr/>
            </a:pPr>
            <a:endParaRPr lang="en-US"/>
          </a:p>
        </p:txBody>
      </p:sp>
      <p:sp>
        <p:nvSpPr>
          <p:cNvPr id="25605" name="Rectangle 5"/>
          <p:cNvSpPr>
            <a:spLocks noGrp="1" noChangeArrowheads="1"/>
          </p:cNvSpPr>
          <p:nvPr>
            <p:ph type="sldNum" sz="quarter" idx="3"/>
          </p:nvPr>
        </p:nvSpPr>
        <p:spPr bwMode="auto">
          <a:xfrm>
            <a:off x="3971344" y="8829429"/>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8AF6A1F5-02C7-FF46-90C9-D15D76C79CD2}" type="slidenum">
              <a:rPr lang="en-US"/>
              <a:pPr>
                <a:defRPr/>
              </a:pPr>
              <a:t>‹#›</a:t>
            </a:fld>
            <a:endParaRPr lang="en-US"/>
          </a:p>
        </p:txBody>
      </p:sp>
    </p:spTree>
    <p:extLst>
      <p:ext uri="{BB962C8B-B14F-4D97-AF65-F5344CB8AC3E}">
        <p14:creationId xmlns:p14="http://schemas.microsoft.com/office/powerpoint/2010/main" val="239378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defTabSz="4658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1344"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073F5965-A204-F645-A64B-D6D08FE25058}" type="datetimeFigureOut">
              <a:rPr lang="en-US"/>
              <a:pPr>
                <a:defRPr/>
              </a:pPr>
              <a:t>6/5/2019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429"/>
            <a:ext cx="3037840" cy="464820"/>
          </a:xfrm>
          <a:prstGeom prst="rect">
            <a:avLst/>
          </a:prstGeom>
        </p:spPr>
        <p:txBody>
          <a:bodyPr vert="horz" lIns="93177" tIns="46589" rIns="93177" bIns="46589" rtlCol="0" anchor="b"/>
          <a:lstStyle>
            <a:lvl1pPr algn="l" defTabSz="4658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1344" y="8829429"/>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E1AA78CB-D1DD-4540-9ACA-558FD8429772}" type="slidenum">
              <a:rPr lang="en-US"/>
              <a:pPr>
                <a:defRPr/>
              </a:pPr>
              <a:t>‹#›</a:t>
            </a:fld>
            <a:endParaRPr lang="en-US"/>
          </a:p>
        </p:txBody>
      </p:sp>
    </p:spTree>
    <p:extLst>
      <p:ext uri="{BB962C8B-B14F-4D97-AF65-F5344CB8AC3E}">
        <p14:creationId xmlns:p14="http://schemas.microsoft.com/office/powerpoint/2010/main" val="150523056"/>
      </p:ext>
    </p:extLst>
  </p:cSld>
  <p:clrMap bg1="lt1" tx1="dk1" bg2="lt2" tx2="dk2" accent1="accent1" accent2="accent2" accent3="accent3" accent4="accent4" accent5="accent5" accent6="accent6" hlink="hlink" folHlink="folHlink"/>
  <p:notesStyle>
    <a:lvl1pPr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1pPr>
    <a:lvl2pPr marL="936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2pPr>
    <a:lvl3pPr marL="1889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3pPr>
    <a:lvl4pPr marL="2841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4pPr>
    <a:lvl5pPr marL="3794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5pPr>
    <a:lvl6pPr marL="476174" algn="l" defTabSz="95235" rtl="0" eaLnBrk="1" latinLnBrk="0" hangingPunct="1">
      <a:defRPr sz="200" kern="1200">
        <a:solidFill>
          <a:schemeClr val="tx1"/>
        </a:solidFill>
        <a:latin typeface="+mn-lt"/>
        <a:ea typeface="+mn-ea"/>
        <a:cs typeface="+mn-cs"/>
      </a:defRPr>
    </a:lvl6pPr>
    <a:lvl7pPr marL="571409" algn="l" defTabSz="95235" rtl="0" eaLnBrk="1" latinLnBrk="0" hangingPunct="1">
      <a:defRPr sz="200" kern="1200">
        <a:solidFill>
          <a:schemeClr val="tx1"/>
        </a:solidFill>
        <a:latin typeface="+mn-lt"/>
        <a:ea typeface="+mn-ea"/>
        <a:cs typeface="+mn-cs"/>
      </a:defRPr>
    </a:lvl7pPr>
    <a:lvl8pPr marL="666643" algn="l" defTabSz="95235" rtl="0" eaLnBrk="1" latinLnBrk="0" hangingPunct="1">
      <a:defRPr sz="200" kern="1200">
        <a:solidFill>
          <a:schemeClr val="tx1"/>
        </a:solidFill>
        <a:latin typeface="+mn-lt"/>
        <a:ea typeface="+mn-ea"/>
        <a:cs typeface="+mn-cs"/>
      </a:defRPr>
    </a:lvl8pPr>
    <a:lvl9pPr marL="761878" algn="l" defTabSz="95235" rtl="0" eaLnBrk="1" latinLnBrk="0" hangingPunct="1">
      <a:defRPr sz="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a:t>
            </a:fld>
            <a:endParaRPr lang="en-US"/>
          </a:p>
        </p:txBody>
      </p:sp>
    </p:spTree>
    <p:extLst>
      <p:ext uri="{BB962C8B-B14F-4D97-AF65-F5344CB8AC3E}">
        <p14:creationId xmlns:p14="http://schemas.microsoft.com/office/powerpoint/2010/main" val="1748543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more we know that traffic safety is an equity issue.</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10</a:t>
            </a:fld>
            <a:endParaRPr lang="en-US"/>
          </a:p>
        </p:txBody>
      </p:sp>
    </p:spTree>
    <p:extLst>
      <p:ext uri="{BB962C8B-B14F-4D97-AF65-F5344CB8AC3E}">
        <p14:creationId xmlns:p14="http://schemas.microsoft.com/office/powerpoint/2010/main" val="380901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11</a:t>
            </a:fld>
            <a:endParaRPr lang="en-US"/>
          </a:p>
        </p:txBody>
      </p:sp>
    </p:spTree>
    <p:extLst>
      <p:ext uri="{BB962C8B-B14F-4D97-AF65-F5344CB8AC3E}">
        <p14:creationId xmlns:p14="http://schemas.microsoft.com/office/powerpoint/2010/main" val="109519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safety, we know we also have significant </a:t>
            </a:r>
            <a:r>
              <a:rPr lang="en-US" dirty="0" err="1"/>
              <a:t>infrastrure</a:t>
            </a:r>
            <a:r>
              <a:rPr lang="en-US" dirty="0"/>
              <a:t> issues. </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12</a:t>
            </a:fld>
            <a:endParaRPr lang="en-US"/>
          </a:p>
        </p:txBody>
      </p:sp>
    </p:spTree>
    <p:extLst>
      <p:ext uri="{BB962C8B-B14F-4D97-AF65-F5344CB8AC3E}">
        <p14:creationId xmlns:p14="http://schemas.microsoft.com/office/powerpoint/2010/main" val="171361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t>New inventory</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Geographic patterns – Southwest Portland and East Portland, areas of the city annexed in the later half of the last century. </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13</a:t>
            </a:fld>
            <a:endParaRPr lang="en-US"/>
          </a:p>
        </p:txBody>
      </p:sp>
    </p:spTree>
    <p:extLst>
      <p:ext uri="{BB962C8B-B14F-4D97-AF65-F5344CB8AC3E}">
        <p14:creationId xmlns:p14="http://schemas.microsoft.com/office/powerpoint/2010/main" val="101162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quantify…</a:t>
            </a:r>
          </a:p>
          <a:p>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14</a:t>
            </a:fld>
            <a:endParaRPr lang="en-US"/>
          </a:p>
        </p:txBody>
      </p:sp>
    </p:spTree>
    <p:extLst>
      <p:ext uri="{BB962C8B-B14F-4D97-AF65-F5344CB8AC3E}">
        <p14:creationId xmlns:p14="http://schemas.microsoft.com/office/powerpoint/2010/main" val="1875586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total, there are approximately 350 miles of missing sidewalk on our busy arterial and collector streets.</a:t>
            </a:r>
          </a:p>
          <a:p>
            <a:endParaRPr lang="en-US" sz="1400" dirty="0"/>
          </a:p>
          <a:p>
            <a:r>
              <a:rPr lang="en-US" sz="1400" dirty="0"/>
              <a:t>This does not include sidewalks that may be missing on local residential streets.</a:t>
            </a:r>
          </a:p>
          <a:p>
            <a:endParaRPr lang="en-US" sz="1400" dirty="0"/>
          </a:p>
          <a:p>
            <a:r>
              <a:rPr lang="en-US" sz="1400" dirty="0"/>
              <a:t>This is likely much more than we will have resources to address. For context, PedPDX found that in the 20 years since the 1998 Pedestrian Master Plan was adopted, we have constructed, repaired, or rebuilt approximately 250 miles of sidewalk in Portland. The remaining 350 miles of missing sidewalk is well beyond the 20 year planning horizon of PedPDX. </a:t>
            </a:r>
          </a:p>
          <a:p>
            <a:endParaRPr lang="en-US" sz="1400" dirty="0"/>
          </a:p>
          <a:p>
            <a:r>
              <a:rPr lang="en-US" sz="1400" b="1" dirty="0"/>
              <a:t>Given the enormity of this need, we know we will have to prioritize.</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15</a:t>
            </a:fld>
            <a:endParaRPr lang="en-US"/>
          </a:p>
        </p:txBody>
      </p:sp>
    </p:spTree>
    <p:extLst>
      <p:ext uri="{BB962C8B-B14F-4D97-AF65-F5344CB8AC3E}">
        <p14:creationId xmlns:p14="http://schemas.microsoft.com/office/powerpoint/2010/main" val="356010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addition to sidewalks, PedPDX places great emphasis on crossings as a critical piece of the pedestrian network.</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16</a:t>
            </a:fld>
            <a:endParaRPr lang="en-US"/>
          </a:p>
        </p:txBody>
      </p:sp>
    </p:spTree>
    <p:extLst>
      <p:ext uri="{BB962C8B-B14F-4D97-AF65-F5344CB8AC3E}">
        <p14:creationId xmlns:p14="http://schemas.microsoft.com/office/powerpoint/2010/main" val="57661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663" rtl="0" eaLnBrk="0" fontAlgn="base" latinLnBrk="0" hangingPunct="0">
              <a:lnSpc>
                <a:spcPct val="100000"/>
              </a:lnSpc>
              <a:spcBef>
                <a:spcPct val="30000"/>
              </a:spcBef>
              <a:spcAft>
                <a:spcPct val="0"/>
              </a:spcAft>
              <a:buClrTx/>
              <a:buSzTx/>
              <a:buFontTx/>
              <a:buNone/>
              <a:tabLst/>
              <a:defRPr/>
            </a:pPr>
            <a:r>
              <a:rPr lang="en-US" sz="1400" dirty="0"/>
              <a:t>we need about 3,500 additional marked crosswalks on our busy arterial and collector streets to meet our new crossing spacing guidelines.</a:t>
            </a:r>
          </a:p>
          <a:p>
            <a:pPr marL="0" marR="0" lvl="0" indent="0" algn="l" defTabSz="93663" rtl="0" eaLnBrk="0" fontAlgn="base" latinLnBrk="0" hangingPunct="0">
              <a:lnSpc>
                <a:spcPct val="100000"/>
              </a:lnSpc>
              <a:spcBef>
                <a:spcPct val="30000"/>
              </a:spcBef>
              <a:spcAft>
                <a:spcPct val="0"/>
              </a:spcAft>
              <a:buClrTx/>
              <a:buSzTx/>
              <a:buFontTx/>
              <a:buNone/>
              <a:tabLst/>
              <a:defRPr/>
            </a:pPr>
            <a:endParaRPr lang="en-US" sz="1400" dirty="0"/>
          </a:p>
          <a:p>
            <a:pPr marL="0" marR="0" lvl="0" indent="0" algn="l" defTabSz="93663" rtl="0" eaLnBrk="0" fontAlgn="base" latinLnBrk="0" hangingPunct="0">
              <a:lnSpc>
                <a:spcPct val="100000"/>
              </a:lnSpc>
              <a:spcBef>
                <a:spcPct val="30000"/>
              </a:spcBef>
              <a:spcAft>
                <a:spcPct val="0"/>
              </a:spcAft>
              <a:buClrTx/>
              <a:buSzTx/>
              <a:buFontTx/>
              <a:buNone/>
              <a:tabLst/>
              <a:defRPr/>
            </a:pPr>
            <a:r>
              <a:rPr lang="en-US" sz="1400" dirty="0"/>
              <a:t>This is more than we can likely provide in the next 20 years. For context, PedPDX found that in the 20 years since the 1998 Pedestrian Master Plan was adopted, we installed or re-installed approximately 2,500 crosswalks.</a:t>
            </a:r>
          </a:p>
          <a:p>
            <a:pPr marL="0" marR="0" lvl="0" indent="0" algn="l" defTabSz="93663" rtl="0" eaLnBrk="0" fontAlgn="base" latinLnBrk="0" hangingPunct="0">
              <a:lnSpc>
                <a:spcPct val="100000"/>
              </a:lnSpc>
              <a:spcBef>
                <a:spcPct val="30000"/>
              </a:spcBef>
              <a:spcAft>
                <a:spcPct val="0"/>
              </a:spcAft>
              <a:buClrTx/>
              <a:buSzTx/>
              <a:buFontTx/>
              <a:buNone/>
              <a:tabLst/>
              <a:defRPr/>
            </a:pPr>
            <a:endParaRPr lang="en-US" sz="1400" dirty="0"/>
          </a:p>
          <a:p>
            <a:pPr marL="0" marR="0" lvl="0" indent="0" algn="l" defTabSz="93663" rtl="0" eaLnBrk="0" fontAlgn="base" latinLnBrk="0" hangingPunct="0">
              <a:lnSpc>
                <a:spcPct val="100000"/>
              </a:lnSpc>
              <a:spcBef>
                <a:spcPct val="30000"/>
              </a:spcBef>
              <a:spcAft>
                <a:spcPct val="0"/>
              </a:spcAft>
              <a:buClrTx/>
              <a:buSzTx/>
              <a:buFontTx/>
              <a:buNone/>
              <a:tabLst/>
              <a:defRPr/>
            </a:pPr>
            <a:r>
              <a:rPr lang="en-US" sz="1400" dirty="0"/>
              <a:t>Similar to our sidewalk needs, given the enormity of need for new marked crosswalks, we must prioritize.</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17</a:t>
            </a:fld>
            <a:endParaRPr lang="en-US"/>
          </a:p>
        </p:txBody>
      </p:sp>
    </p:spTree>
    <p:extLst>
      <p:ext uri="{BB962C8B-B14F-4D97-AF65-F5344CB8AC3E}">
        <p14:creationId xmlns:p14="http://schemas.microsoft.com/office/powerpoint/2010/main" val="49231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kern="1200" baseline="0" dirty="0">
              <a:solidFill>
                <a:schemeClr val="tx1"/>
              </a:solidFill>
              <a:latin typeface="+mn-lt"/>
              <a:ea typeface="MS PGothic" charset="0"/>
              <a:cs typeface="MS PGothic" charset="0"/>
            </a:endParaRPr>
          </a:p>
          <a:p>
            <a:r>
              <a:rPr lang="en-US" sz="1400" b="1" i="0" u="none" strike="noStrike" kern="1200" baseline="0" dirty="0">
                <a:solidFill>
                  <a:schemeClr val="tx1"/>
                </a:solidFill>
                <a:latin typeface="+mn-lt"/>
                <a:ea typeface="MS PGothic" charset="0"/>
                <a:cs typeface="MS PGothic" charset="0"/>
              </a:rPr>
              <a:t>Given the enormity of sidewalk and crossing needs across the city, we are obligated to ensure that we are directing resources to locations with the greatest need first</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18</a:t>
            </a:fld>
            <a:endParaRPr lang="en-US"/>
          </a:p>
        </p:txBody>
      </p:sp>
    </p:spTree>
    <p:extLst>
      <p:ext uri="{BB962C8B-B14F-4D97-AF65-F5344CB8AC3E}">
        <p14:creationId xmlns:p14="http://schemas.microsoft.com/office/powerpoint/2010/main" val="773437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the video, we conducted broad citywide outreach to hear directly from Portlanders where the most important places are to improve for walking.</a:t>
            </a:r>
          </a:p>
          <a:p>
            <a:endParaRPr lang="en-US" dirty="0"/>
          </a:p>
          <a:p>
            <a:r>
              <a:rPr lang="en-US" dirty="0"/>
              <a:t>We heard from over 5,400 in multiple languages, and the responses feel into these three buckets. We constructed the PedPDX prioritization accordingly.</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19</a:t>
            </a:fld>
            <a:endParaRPr lang="en-US"/>
          </a:p>
        </p:txBody>
      </p:sp>
    </p:spTree>
    <p:extLst>
      <p:ext uri="{BB962C8B-B14F-4D97-AF65-F5344CB8AC3E}">
        <p14:creationId xmlns:p14="http://schemas.microsoft.com/office/powerpoint/2010/main" val="4266227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a:t>
            </a:fld>
            <a:endParaRPr lang="en-US"/>
          </a:p>
        </p:txBody>
      </p:sp>
    </p:spTree>
    <p:extLst>
      <p:ext uri="{BB962C8B-B14F-4D97-AF65-F5344CB8AC3E}">
        <p14:creationId xmlns:p14="http://schemas.microsoft.com/office/powerpoint/2010/main" val="4257807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analyzed the entire network against our criteria of equity, safety, and demand</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20</a:t>
            </a:fld>
            <a:endParaRPr lang="en-US"/>
          </a:p>
        </p:txBody>
      </p:sp>
    </p:spTree>
    <p:extLst>
      <p:ext uri="{BB962C8B-B14F-4D97-AF65-F5344CB8AC3E}">
        <p14:creationId xmlns:p14="http://schemas.microsoft.com/office/powerpoint/2010/main" val="94731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mn-lt"/>
                <a:ea typeface="MS PGothic" charset="0"/>
              </a:rPr>
              <a:t>We then combine that analysis to identify locations where we have high equity needs, high safety issues, and a high number of people walking.</a:t>
            </a:r>
          </a:p>
          <a:p>
            <a:endParaRPr lang="en-US" sz="1400" b="0" i="0" u="none" strike="noStrike" kern="1200" baseline="0" dirty="0">
              <a:solidFill>
                <a:schemeClr val="tx1"/>
              </a:solidFill>
              <a:latin typeface="+mn-lt"/>
              <a:ea typeface="MS PGothic" charset="0"/>
            </a:endParaRP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21</a:t>
            </a:fld>
            <a:endParaRPr lang="en-US"/>
          </a:p>
        </p:txBody>
      </p:sp>
    </p:spTree>
    <p:extLst>
      <p:ext uri="{BB962C8B-B14F-4D97-AF65-F5344CB8AC3E}">
        <p14:creationId xmlns:p14="http://schemas.microsoft.com/office/powerpoint/2010/main" val="1450427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22</a:t>
            </a:fld>
            <a:endParaRPr lang="en-US"/>
          </a:p>
        </p:txBody>
      </p:sp>
    </p:spTree>
    <p:extLst>
      <p:ext uri="{BB962C8B-B14F-4D97-AF65-F5344CB8AC3E}">
        <p14:creationId xmlns:p14="http://schemas.microsoft.com/office/powerpoint/2010/main" val="1804404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mn-lt"/>
                <a:ea typeface="MS PGothic" charset="0"/>
              </a:rPr>
              <a:t>This process is dynamic. We will run our equity, safety, demand evaluation regularly and compare against known sidewalk and crossing gaps on an ongoing basis. </a:t>
            </a:r>
          </a:p>
          <a:p>
            <a:endParaRPr lang="en-US" sz="1400" b="0" i="0" u="none" strike="noStrike" kern="1200" baseline="0" dirty="0">
              <a:solidFill>
                <a:schemeClr val="tx1"/>
              </a:solidFill>
              <a:latin typeface="+mn-lt"/>
              <a:ea typeface="MS PGothic" charset="0"/>
            </a:endParaRPr>
          </a:p>
          <a:p>
            <a:r>
              <a:rPr lang="en-US" sz="1400" b="0" i="0" u="none" strike="noStrike" kern="1200" baseline="0" dirty="0">
                <a:solidFill>
                  <a:schemeClr val="tx1"/>
                </a:solidFill>
                <a:latin typeface="+mn-lt"/>
                <a:ea typeface="MS PGothic" charset="0"/>
              </a:rPr>
              <a:t>This keeps the plan relevant over time and responsive to changing conditions.</a:t>
            </a:r>
            <a:endParaRPr lang="en-US" sz="1400"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23</a:t>
            </a:fld>
            <a:endParaRPr lang="en-US"/>
          </a:p>
        </p:txBody>
      </p:sp>
    </p:spTree>
    <p:extLst>
      <p:ext uri="{BB962C8B-B14F-4D97-AF65-F5344CB8AC3E}">
        <p14:creationId xmlns:p14="http://schemas.microsoft.com/office/powerpoint/2010/main" val="3990168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toolbox is directly informed by </a:t>
            </a:r>
          </a:p>
          <a:p>
            <a:endParaRPr lang="en-US" sz="1400" dirty="0"/>
          </a:p>
          <a:p>
            <a:pPr marL="171450" indent="-171450">
              <a:buFont typeface="Arial" panose="020B0604020202020204" pitchFamily="34" charset="0"/>
              <a:buChar char="•"/>
            </a:pPr>
            <a:r>
              <a:rPr lang="en-US" sz="1400" dirty="0"/>
              <a:t>The Walking Priorities Survey</a:t>
            </a:r>
          </a:p>
          <a:p>
            <a:pPr marL="171450" indent="-171450">
              <a:buFont typeface="Arial" panose="020B0604020202020204" pitchFamily="34" charset="0"/>
              <a:buChar char="•"/>
            </a:pPr>
            <a:r>
              <a:rPr lang="en-US" sz="1400" dirty="0"/>
              <a:t>The PedPDX Safety Analysis </a:t>
            </a:r>
          </a:p>
          <a:p>
            <a:pPr marL="171450" indent="-171450">
              <a:buFont typeface="Arial" panose="020B0604020202020204" pitchFamily="34" charset="0"/>
              <a:buChar char="•"/>
            </a:pPr>
            <a:r>
              <a:rPr lang="en-US" sz="1400" dirty="0"/>
              <a:t>Work sessions with technical staff</a:t>
            </a:r>
          </a:p>
          <a:p>
            <a:pPr marL="171450" indent="-171450">
              <a:buFont typeface="Arial" panose="020B0604020202020204" pitchFamily="34" charset="0"/>
              <a:buChar char="•"/>
            </a:pPr>
            <a:r>
              <a:rPr lang="en-US" sz="1400" dirty="0"/>
              <a:t>And focus groups with impacted community members</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24</a:t>
            </a:fld>
            <a:endParaRPr lang="en-US"/>
          </a:p>
        </p:txBody>
      </p:sp>
    </p:spTree>
    <p:extLst>
      <p:ext uri="{BB962C8B-B14F-4D97-AF65-F5344CB8AC3E}">
        <p14:creationId xmlns:p14="http://schemas.microsoft.com/office/powerpoint/2010/main" val="988497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a:p>
            <a:pPr marL="0" marR="0" lvl="0" indent="0" algn="l" defTabSz="93663"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dirty="0"/>
              <a:t>In recognition of low response rates to our Walking Priorities Survey from members of the African and African-American community, PBOT </a:t>
            </a:r>
          </a:p>
          <a:p>
            <a:pPr marL="0" indent="0">
              <a:buFont typeface="Arial" panose="020B0604020202020204" pitchFamily="34" charset="0"/>
              <a:buNone/>
            </a:pPr>
            <a:r>
              <a:rPr lang="en-US" sz="1400" dirty="0"/>
              <a:t>staff worked with community partners including </a:t>
            </a:r>
          </a:p>
          <a:p>
            <a:pPr marL="0" indent="0">
              <a:buFont typeface="Arial" panose="020B0604020202020204" pitchFamily="34" charset="0"/>
              <a:buNone/>
            </a:pPr>
            <a:endParaRPr lang="en-US" sz="1400" dirty="0"/>
          </a:p>
          <a:p>
            <a:pPr marL="171450" indent="-171450">
              <a:buFont typeface="Arial" panose="020B0604020202020204" pitchFamily="34" charset="0"/>
              <a:buChar char="•"/>
            </a:pPr>
            <a:r>
              <a:rPr lang="en-US" sz="1400" b="0" i="0" u="none" strike="noStrike" kern="1200" baseline="0" dirty="0">
                <a:solidFill>
                  <a:schemeClr val="tx1"/>
                </a:solidFill>
                <a:latin typeface="+mn-lt"/>
                <a:ea typeface="MS PGothic" charset="0"/>
                <a:cs typeface="MS PGothic" charset="0"/>
              </a:rPr>
              <a:t>the Portland African American Leadership Forum (PAALF)</a:t>
            </a:r>
          </a:p>
          <a:p>
            <a:pPr marL="171450" indent="-171450">
              <a:buFont typeface="Arial" panose="020B0604020202020204" pitchFamily="34" charset="0"/>
              <a:buChar char="•"/>
            </a:pPr>
            <a:r>
              <a:rPr lang="en-US" sz="1400" b="0" i="0" u="none" strike="noStrike" kern="1200" baseline="0" dirty="0">
                <a:solidFill>
                  <a:schemeClr val="tx1"/>
                </a:solidFill>
                <a:latin typeface="+mn-lt"/>
                <a:ea typeface="MS PGothic" charset="0"/>
                <a:cs typeface="MS PGothic" charset="0"/>
              </a:rPr>
              <a:t>The Black Parent Initiative (BPI) </a:t>
            </a:r>
          </a:p>
          <a:p>
            <a:pPr marL="171450" indent="-171450">
              <a:buFont typeface="Arial" panose="020B0604020202020204" pitchFamily="34" charset="0"/>
              <a:buChar char="•"/>
            </a:pPr>
            <a:r>
              <a:rPr lang="en-US" sz="1400" b="0" i="0" u="none" strike="noStrike" kern="1200" baseline="0" dirty="0">
                <a:solidFill>
                  <a:schemeClr val="tx1"/>
                </a:solidFill>
                <a:latin typeface="+mn-lt"/>
                <a:ea typeface="MS PGothic" charset="0"/>
                <a:cs typeface="MS PGothic" charset="0"/>
              </a:rPr>
              <a:t>and Immigrant and Refugee Community Organization (IRCO) Africa House </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to host two “Walking While Black” focus groups </a:t>
            </a:r>
            <a:r>
              <a:rPr lang="en-US" sz="1400" b="0" i="0" u="none" strike="noStrike" kern="1200" baseline="0" dirty="0">
                <a:solidFill>
                  <a:schemeClr val="tx1"/>
                </a:solidFill>
                <a:latin typeface="+mn-lt"/>
                <a:ea typeface="MS PGothic" charset="0"/>
                <a:cs typeface="MS PGothic" charset="0"/>
              </a:rPr>
              <a:t>to better understand their priorities and concerns.</a:t>
            </a:r>
          </a:p>
          <a:p>
            <a:pPr marL="0" indent="0">
              <a:buFont typeface="Arial" panose="020B0604020202020204" pitchFamily="34" charset="0"/>
              <a:buNone/>
            </a:pPr>
            <a:endParaRPr lang="en-US" sz="1400" b="0" i="0" u="none" strike="noStrike" kern="1200" baseline="0" dirty="0">
              <a:solidFill>
                <a:schemeClr val="tx1"/>
              </a:solidFill>
              <a:latin typeface="+mn-lt"/>
              <a:ea typeface="MS PGothic" charset="0"/>
              <a:cs typeface="MS PGothic" charset="0"/>
            </a:endParaRPr>
          </a:p>
          <a:p>
            <a:pPr marL="0" marR="0" lvl="0" indent="0" algn="l" defTabSz="93663"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b="0" i="0" u="none" strike="noStrike" kern="1200" baseline="0" dirty="0">
                <a:solidFill>
                  <a:schemeClr val="tx1"/>
                </a:solidFill>
                <a:latin typeface="+mn-lt"/>
                <a:ea typeface="MS PGothic" charset="0"/>
                <a:cs typeface="MS PGothic" charset="0"/>
              </a:rPr>
              <a:t>Nearly 50 community members participated in these sessions. </a:t>
            </a:r>
            <a:endParaRPr lang="en-US" sz="1400" dirty="0"/>
          </a:p>
          <a:p>
            <a:pPr marL="0" indent="0">
              <a:buFont typeface="Arial" panose="020B0604020202020204" pitchFamily="34" charset="0"/>
              <a:buNone/>
            </a:pPr>
            <a:endParaRPr lang="en-US" sz="1400" dirty="0"/>
          </a:p>
          <a:p>
            <a:pPr marL="0" indent="0">
              <a:buFont typeface="Arial" panose="020B0604020202020204" pitchFamily="34" charset="0"/>
              <a:buNone/>
            </a:pPr>
            <a:endParaRPr lang="en-US" sz="14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25</a:t>
            </a:fld>
            <a:endParaRPr lang="en-US"/>
          </a:p>
        </p:txBody>
      </p:sp>
    </p:spTree>
    <p:extLst>
      <p:ext uri="{BB962C8B-B14F-4D97-AF65-F5344CB8AC3E}">
        <p14:creationId xmlns:p14="http://schemas.microsoft.com/office/powerpoint/2010/main" val="3610006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also held Toolbox workshops with members of the disability community in an effort to identify </a:t>
            </a:r>
            <a:r>
              <a:rPr lang="en-US" sz="1400" b="0" i="0" u="none" strike="noStrike" kern="1200" baseline="0" dirty="0">
                <a:solidFill>
                  <a:schemeClr val="tx1"/>
                </a:solidFill>
                <a:latin typeface="+mn-lt"/>
                <a:ea typeface="MS PGothic" charset="0"/>
                <a:cs typeface="MS PGothic" charset="0"/>
              </a:rPr>
              <a:t>solutions to make walking safer and more pedestrian-friendly for everyone. The ideas generated during this workshop directly influenced the implementing strategies and actions in the PedPDX Toolbox. </a:t>
            </a:r>
            <a:endParaRPr lang="en-US" sz="1400"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26</a:t>
            </a:fld>
            <a:endParaRPr lang="en-US"/>
          </a:p>
        </p:txBody>
      </p:sp>
    </p:spTree>
    <p:extLst>
      <p:ext uri="{BB962C8B-B14F-4D97-AF65-F5344CB8AC3E}">
        <p14:creationId xmlns:p14="http://schemas.microsoft.com/office/powerpoint/2010/main" val="1877948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663" rtl="0" eaLnBrk="0" fontAlgn="base" latinLnBrk="0" hangingPunct="0">
              <a:lnSpc>
                <a:spcPct val="100000"/>
              </a:lnSpc>
              <a:spcBef>
                <a:spcPct val="30000"/>
              </a:spcBef>
              <a:spcAft>
                <a:spcPct val="0"/>
              </a:spcAft>
              <a:buClrTx/>
              <a:buSzTx/>
              <a:buFontTx/>
              <a:buNone/>
              <a:tabLst/>
              <a:defRPr/>
            </a:pPr>
            <a:endParaRPr lang="en-US" sz="1400" b="0" i="0" u="none" strike="noStrike" kern="1200" baseline="0" dirty="0">
              <a:solidFill>
                <a:schemeClr val="tx1"/>
              </a:solidFill>
              <a:latin typeface="+mn-lt"/>
              <a:ea typeface="MS PGothic" charset="0"/>
              <a:cs typeface="MS PGothic" charset="0"/>
            </a:endParaRP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27</a:t>
            </a:fld>
            <a:endParaRPr lang="en-US"/>
          </a:p>
        </p:txBody>
      </p:sp>
    </p:spTree>
    <p:extLst>
      <p:ext uri="{BB962C8B-B14F-4D97-AF65-F5344CB8AC3E}">
        <p14:creationId xmlns:p14="http://schemas.microsoft.com/office/powerpoint/2010/main" val="680648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28</a:t>
            </a:fld>
            <a:endParaRPr lang="en-US"/>
          </a:p>
        </p:txBody>
      </p:sp>
    </p:spTree>
    <p:extLst>
      <p:ext uri="{BB962C8B-B14F-4D97-AF65-F5344CB8AC3E}">
        <p14:creationId xmlns:p14="http://schemas.microsoft.com/office/powerpoint/2010/main" val="462504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29</a:t>
            </a:fld>
            <a:endParaRPr lang="en-US"/>
          </a:p>
        </p:txBody>
      </p:sp>
    </p:spTree>
    <p:extLst>
      <p:ext uri="{BB962C8B-B14F-4D97-AF65-F5344CB8AC3E}">
        <p14:creationId xmlns:p14="http://schemas.microsoft.com/office/powerpoint/2010/main" val="14494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Thank you Director Warner, and thank you Mayor and Commissioners for having me today.</a:t>
            </a:r>
          </a:p>
          <a:p>
            <a:endParaRPr lang="en-US" sz="1400" dirty="0"/>
          </a:p>
          <a:p>
            <a:r>
              <a:rPr lang="en-US" sz="1400" dirty="0"/>
              <a:t>My name is Michelle Marx, I am the Pedestrian Coordinator at the Bureau of Transportation. I am also the project lead on PedPDX. </a:t>
            </a:r>
          </a:p>
          <a:p>
            <a:endParaRPr lang="en-US" sz="1400" dirty="0"/>
          </a:p>
          <a:p>
            <a:r>
              <a:rPr lang="en-US" sz="1400" dirty="0"/>
              <a:t>I have to say that I am very excited to be here to share with you today what I think is a truly exciting plan for our city.</a:t>
            </a:r>
          </a:p>
          <a:p>
            <a:endParaRPr lang="en-US" sz="1400" dirty="0"/>
          </a:p>
          <a:p>
            <a:r>
              <a:rPr lang="en-US" sz="1400" dirty="0"/>
              <a:t>As we saw in the video this plan is directly informed by what Portlanders told us is most important. I want to acknowledge the many community members who participated in this effort are here today.</a:t>
            </a:r>
          </a:p>
          <a:p>
            <a:endParaRPr lang="en-US" sz="1400" dirty="0"/>
          </a:p>
          <a:p>
            <a:r>
              <a:rPr lang="en-US" sz="1400" dirty="0"/>
              <a:t>I’ll spend just a few minutes walking you through the key content of PedPDX.</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3</a:t>
            </a:fld>
            <a:endParaRPr lang="en-US"/>
          </a:p>
        </p:txBody>
      </p:sp>
    </p:spTree>
    <p:extLst>
      <p:ext uri="{BB962C8B-B14F-4D97-AF65-F5344CB8AC3E}">
        <p14:creationId xmlns:p14="http://schemas.microsoft.com/office/powerpoint/2010/main" val="984923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30</a:t>
            </a:fld>
            <a:endParaRPr lang="en-US"/>
          </a:p>
        </p:txBody>
      </p:sp>
    </p:spTree>
    <p:extLst>
      <p:ext uri="{BB962C8B-B14F-4D97-AF65-F5344CB8AC3E}">
        <p14:creationId xmlns:p14="http://schemas.microsoft.com/office/powerpoint/2010/main" val="2752409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31</a:t>
            </a:fld>
            <a:endParaRPr lang="en-US"/>
          </a:p>
        </p:txBody>
      </p:sp>
    </p:spTree>
    <p:extLst>
      <p:ext uri="{BB962C8B-B14F-4D97-AF65-F5344CB8AC3E}">
        <p14:creationId xmlns:p14="http://schemas.microsoft.com/office/powerpoint/2010/main" val="78265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32</a:t>
            </a:fld>
            <a:endParaRPr lang="en-US"/>
          </a:p>
        </p:txBody>
      </p:sp>
    </p:spTree>
    <p:extLst>
      <p:ext uri="{BB962C8B-B14F-4D97-AF65-F5344CB8AC3E}">
        <p14:creationId xmlns:p14="http://schemas.microsoft.com/office/powerpoint/2010/main" val="207629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Commissioner Eudaly noted in her opening remarks, through PedPDX, the City of Portland affirms walking ….</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4</a:t>
            </a:fld>
            <a:endParaRPr lang="en-US"/>
          </a:p>
        </p:txBody>
      </p:sp>
    </p:spTree>
    <p:extLst>
      <p:ext uri="{BB962C8B-B14F-4D97-AF65-F5344CB8AC3E}">
        <p14:creationId xmlns:p14="http://schemas.microsoft.com/office/powerpoint/2010/main" val="231839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PedPDX includes three key elements:</a:t>
            </a:r>
          </a:p>
          <a:p>
            <a:endParaRPr lang="en-US" sz="1400" dirty="0"/>
          </a:p>
          <a:p>
            <a:pPr marL="171450" indent="-171450">
              <a:buFont typeface="Arial" panose="020B0604020202020204" pitchFamily="34" charset="0"/>
              <a:buChar char="•"/>
            </a:pPr>
            <a:r>
              <a:rPr lang="en-US" sz="1400" dirty="0"/>
              <a:t>It establishes new pedestrian classifications, which in aggregate are referred to as the “Pedestrian Priority Network” </a:t>
            </a:r>
          </a:p>
          <a:p>
            <a:pPr marL="0" indent="0">
              <a:buFont typeface="Arial" panose="020B0604020202020204" pitchFamily="34" charset="0"/>
              <a:buNone/>
            </a:pPr>
            <a:endParaRPr lang="en-US" sz="1400" dirty="0"/>
          </a:p>
          <a:p>
            <a:pPr marL="171450" indent="-171450">
              <a:buFont typeface="Arial" panose="020B0604020202020204" pitchFamily="34" charset="0"/>
              <a:buChar char="•"/>
            </a:pPr>
            <a:r>
              <a:rPr lang="en-US" sz="1400" dirty="0"/>
              <a:t>Those pedestrian classifications reflect the intensity of pedestrian activity, and are directly tied to the City’s Comprehensive Plan vision.</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5</a:t>
            </a:fld>
            <a:endParaRPr lang="en-US"/>
          </a:p>
        </p:txBody>
      </p:sp>
    </p:spTree>
    <p:extLst>
      <p:ext uri="{BB962C8B-B14F-4D97-AF65-F5344CB8AC3E}">
        <p14:creationId xmlns:p14="http://schemas.microsoft.com/office/powerpoint/2010/main" val="107651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6</a:t>
            </a:fld>
            <a:endParaRPr lang="en-US"/>
          </a:p>
        </p:txBody>
      </p:sp>
    </p:spTree>
    <p:extLst>
      <p:ext uri="{BB962C8B-B14F-4D97-AF65-F5344CB8AC3E}">
        <p14:creationId xmlns:p14="http://schemas.microsoft.com/office/powerpoint/2010/main" val="15154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7</a:t>
            </a:fld>
            <a:endParaRPr lang="en-US"/>
          </a:p>
        </p:txBody>
      </p:sp>
    </p:spTree>
    <p:extLst>
      <p:ext uri="{BB962C8B-B14F-4D97-AF65-F5344CB8AC3E}">
        <p14:creationId xmlns:p14="http://schemas.microsoft.com/office/powerpoint/2010/main" val="249564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3663" rtl="0" eaLnBrk="0" fontAlgn="base" hangingPunct="0">
              <a:spcBef>
                <a:spcPct val="30000"/>
              </a:spcBef>
              <a:spcAft>
                <a:spcPct val="0"/>
              </a:spcAft>
            </a:pPr>
            <a:r>
              <a:rPr lang="en-US" sz="1400" kern="1200" dirty="0">
                <a:solidFill>
                  <a:schemeClr val="tx1"/>
                </a:solidFill>
                <a:latin typeface="+mn-lt"/>
                <a:ea typeface="MS PGothic" charset="0"/>
                <a:cs typeface="MS PGothic" charset="0"/>
              </a:rPr>
              <a:t>(looking at safety data and the state of the network)</a:t>
            </a:r>
            <a:endParaRPr lang="en-US" sz="1400" kern="1200" dirty="0">
              <a:solidFill>
                <a:schemeClr val="tx1"/>
              </a:solidFill>
              <a:latin typeface="+mn-lt"/>
              <a:ea typeface="MS PGothic" charset="0"/>
            </a:endParaRPr>
          </a:p>
          <a:p>
            <a:pPr rtl="0"/>
            <a:endParaRPr lang="en-US" dirty="0"/>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8</a:t>
            </a:fld>
            <a:endParaRPr lang="en-US"/>
          </a:p>
        </p:txBody>
      </p:sp>
    </p:spTree>
    <p:extLst>
      <p:ext uri="{BB962C8B-B14F-4D97-AF65-F5344CB8AC3E}">
        <p14:creationId xmlns:p14="http://schemas.microsoft.com/office/powerpoint/2010/main" val="2935845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We know that pedestrians suffer a disproportionate number of traffic deaths compared to other modes of transportation. </a:t>
            </a:r>
          </a:p>
          <a:p>
            <a:endParaRPr lang="en-US" sz="1400" baseline="0" dirty="0"/>
          </a:p>
          <a:p>
            <a:r>
              <a:rPr lang="en-US" sz="1400" baseline="0" dirty="0"/>
              <a:t>While pedestrian trips account for approximately 9% of all trips taken in Portland, 31% of all traffic fatalities involve people walking. </a:t>
            </a:r>
            <a:endParaRPr lang="en-US" sz="1400"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9</a:t>
            </a:fld>
            <a:endParaRPr lang="en-US"/>
          </a:p>
        </p:txBody>
      </p:sp>
    </p:spTree>
    <p:extLst>
      <p:ext uri="{BB962C8B-B14F-4D97-AF65-F5344CB8AC3E}">
        <p14:creationId xmlns:p14="http://schemas.microsoft.com/office/powerpoint/2010/main" val="29259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54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MG_7068.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sp>
        <p:nvSpPr>
          <p:cNvPr id="5" name="Rectangle 4"/>
          <p:cNvSpPr/>
          <p:nvPr userDrawn="1"/>
        </p:nvSpPr>
        <p:spPr>
          <a:xfrm>
            <a:off x="-113524" y="620781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469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7068.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pic>
        <p:nvPicPr>
          <p:cNvPr id="8" name="Picture 7" descr="IMG_3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1"/>
            <a:ext cx="2903364" cy="4368315"/>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317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3677.jpg"/>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l="-20518"/>
          <a:stretch/>
        </p:blipFill>
        <p:spPr>
          <a:xfrm>
            <a:off x="-582537" y="1846721"/>
            <a:ext cx="3421559" cy="4375531"/>
          </a:xfrm>
          <a:prstGeom prst="rect">
            <a:avLst/>
          </a:prstGeom>
        </p:spPr>
      </p:pic>
      <p:sp>
        <p:nvSpPr>
          <p:cNvPr id="6" name="Rectangle 5"/>
          <p:cNvSpPr/>
          <p:nvPr userDrawn="1"/>
        </p:nvSpPr>
        <p:spPr>
          <a:xfrm>
            <a:off x="-51075" y="175461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87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IMG_7068.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0" y="1896386"/>
            <a:ext cx="2852289" cy="4368314"/>
          </a:xfrm>
          <a:prstGeom prst="rect">
            <a:avLst/>
          </a:prstGeom>
        </p:spPr>
      </p:pic>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07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IMG_4853.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51075" y="1846721"/>
            <a:ext cx="2937325"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MG_6450.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51075" y="1846720"/>
            <a:ext cx="2945936" cy="4368315"/>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199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61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4518345905_51dc214515_o.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99092" y="1846721"/>
            <a:ext cx="2980004"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961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G_2925.jpg"/>
          <p:cNvPicPr>
            <a:picLocks noChangeAspect="1"/>
          </p:cNvPicPr>
          <p:nvPr userDrawn="1"/>
        </p:nvPicPr>
        <p:blipFill rotWithShape="1">
          <a:blip r:embed="rId2" cstate="email">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194685" y="1846721"/>
            <a:ext cx="3080935" cy="4361219"/>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575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00197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621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71855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266139" y="149417"/>
            <a:ext cx="8521930"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6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4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4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93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191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965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482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387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8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100268" y="1919806"/>
            <a:ext cx="2856916" cy="4321756"/>
          </a:xfrm>
          <a:prstGeom prst="rect">
            <a:avLst/>
          </a:prstGeom>
        </p:spPr>
      </p:pic>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65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957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776775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936317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632973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F9E0A-C53B-40CE-A700-B12EEFB45042}"/>
              </a:ext>
            </a:extLst>
          </p:cNvPr>
          <p:cNvSpPr>
            <a:spLocks noGrp="1"/>
          </p:cNvSpPr>
          <p:nvPr>
            <p:ph type="dt" sz="half" idx="10"/>
          </p:nvPr>
        </p:nvSpPr>
        <p:spPr/>
        <p:txBody>
          <a:bodyPr/>
          <a:lstStyle/>
          <a:p>
            <a:fld id="{1F4C3BAD-EB12-4600-AE94-CE1B6BC6F74E}" type="datetimeFigureOut">
              <a:rPr lang="en-US" smtClean="0"/>
              <a:t>6/5/2019</a:t>
            </a:fld>
            <a:endParaRPr lang="en-US"/>
          </a:p>
        </p:txBody>
      </p:sp>
      <p:sp>
        <p:nvSpPr>
          <p:cNvPr id="3" name="Footer Placeholder 2">
            <a:extLst>
              <a:ext uri="{FF2B5EF4-FFF2-40B4-BE49-F238E27FC236}">
                <a16:creationId xmlns:a16="http://schemas.microsoft.com/office/drawing/2014/main" id="{0F58695E-AFFD-4546-B105-BD7816A20C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248971-B464-4B5B-9DBB-CEEAE72606F9}"/>
              </a:ext>
            </a:extLst>
          </p:cNvPr>
          <p:cNvSpPr>
            <a:spLocks noGrp="1"/>
          </p:cNvSpPr>
          <p:nvPr>
            <p:ph type="sldNum" sz="quarter" idx="12"/>
          </p:nvPr>
        </p:nvSpPr>
        <p:spPr/>
        <p:txBody>
          <a:bodyPr/>
          <a:lstStyle/>
          <a:p>
            <a:fld id="{97CC59C9-9CCF-4E56-BC16-C2D183224292}" type="slidenum">
              <a:rPr lang="en-US" smtClean="0"/>
              <a:t>‹#›</a:t>
            </a:fld>
            <a:endParaRPr lang="en-US"/>
          </a:p>
        </p:txBody>
      </p:sp>
    </p:spTree>
    <p:extLst>
      <p:ext uri="{BB962C8B-B14F-4D97-AF65-F5344CB8AC3E}">
        <p14:creationId xmlns:p14="http://schemas.microsoft.com/office/powerpoint/2010/main" val="14345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descr="snowplow_bw.jpg"/>
          <p:cNvPicPr>
            <a:picLocks noChangeAspect="1"/>
          </p:cNvPicPr>
          <p:nvPr userDrawn="1"/>
        </p:nvPicPr>
        <p:blipFill rotWithShape="1">
          <a:blip r:embed="rId2" cstate="screen">
            <a:extLst>
              <a:ext uri="{28A0092B-C50C-407E-A947-70E740481C1C}">
                <a14:useLocalDpi xmlns:a14="http://schemas.microsoft.com/office/drawing/2010/main"/>
              </a:ext>
            </a:extLst>
          </a:blip>
          <a:srcRect l="-12522"/>
          <a:stretch/>
        </p:blipFill>
        <p:spPr>
          <a:xfrm>
            <a:off x="-336133" y="1926097"/>
            <a:ext cx="3085285"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4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6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snowplow_bw.jpg"/>
          <p:cNvPicPr>
            <a:picLocks noChangeAspect="1"/>
          </p:cNvPicPr>
          <p:nvPr userDrawn="1"/>
        </p:nvPicPr>
        <p:blipFill rotWithShape="1">
          <a:blip r:embed="rId2" cstate="screen">
            <a:extLst>
              <a:ext uri="{28A0092B-C50C-407E-A947-70E740481C1C}">
                <a14:useLocalDpi xmlns:a14="http://schemas.microsoft.com/office/drawing/2010/main"/>
              </a:ext>
            </a:extLst>
          </a:blip>
          <a:srcRect l="-5002"/>
          <a:stretch/>
        </p:blipFill>
        <p:spPr>
          <a:xfrm>
            <a:off x="-278407" y="1926097"/>
            <a:ext cx="3028938"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55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5491.jpg"/>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l="-5100"/>
          <a:stretch/>
        </p:blipFill>
        <p:spPr>
          <a:xfrm>
            <a:off x="-289666" y="1886092"/>
            <a:ext cx="3027448" cy="4357787"/>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5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7127.JPG"/>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13839" y="1809332"/>
            <a:ext cx="2848741" cy="4426241"/>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65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82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726" r:id="rId3"/>
    <p:sldLayoutId id="2147483716" r:id="rId4"/>
    <p:sldLayoutId id="2147483681" r:id="rId5"/>
    <p:sldLayoutId id="2147483718" r:id="rId6"/>
    <p:sldLayoutId id="2147483684" r:id="rId7"/>
    <p:sldLayoutId id="2147483717" r:id="rId8"/>
    <p:sldLayoutId id="2147483724" r:id="rId9"/>
    <p:sldLayoutId id="2147483685" r:id="rId10"/>
    <p:sldLayoutId id="2147483725" r:id="rId11"/>
    <p:sldLayoutId id="2147483720" r:id="rId12"/>
    <p:sldLayoutId id="2147483722" r:id="rId13"/>
    <p:sldLayoutId id="2147483686" r:id="rId14"/>
    <p:sldLayoutId id="2147483721" r:id="rId15"/>
    <p:sldLayoutId id="2147483727" r:id="rId16"/>
    <p:sldLayoutId id="2147483728" r:id="rId17"/>
    <p:sldLayoutId id="2147483729" r:id="rId18"/>
    <p:sldLayoutId id="2147483687" r:id="rId19"/>
    <p:sldLayoutId id="2147483678" r:id="rId20"/>
    <p:sldLayoutId id="2147483693" r:id="rId21"/>
    <p:sldLayoutId id="2147483715" r:id="rId22"/>
    <p:sldLayoutId id="2147483694" r:id="rId23"/>
    <p:sldLayoutId id="2147483714" r:id="rId24"/>
    <p:sldLayoutId id="2147483695" r:id="rId25"/>
    <p:sldLayoutId id="2147483696" r:id="rId26"/>
    <p:sldLayoutId id="2147483697" r:id="rId27"/>
    <p:sldLayoutId id="2147483698" r:id="rId28"/>
    <p:sldLayoutId id="2147483700" r:id="rId29"/>
    <p:sldLayoutId id="2147483709"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30" r:id="rId39"/>
  </p:sldLayoutIdLst>
  <p:txStyles>
    <p:title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J0zGfT1QI00&amp;feature=youtu.be" TargetMode="External"/><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35.tiff"/><Relationship Id="rId4" Type="http://schemas.openxmlformats.org/officeDocument/2006/relationships/image" Target="../media/image34.tiff"/></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38.tiff"/></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image" Target="../media/image40.tiff"/></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39.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47.tiff"/><Relationship Id="rId4" Type="http://schemas.openxmlformats.org/officeDocument/2006/relationships/image" Target="../media/image46.tiff"/></Relationships>
</file>

<file path=ppt/slides/_rels/slide2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hyperlink" Target="mailto:Michelle.marx@portlandoregon.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D423EF5-8695-4092-977D-2AA860B727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62"/>
            <a:ext cx="9144000" cy="6844506"/>
          </a:xfrm>
          <a:prstGeom prst="rect">
            <a:avLst/>
          </a:prstGeom>
        </p:spPr>
      </p:pic>
      <p:pic>
        <p:nvPicPr>
          <p:cNvPr id="28" name="Picture 27">
            <a:extLst>
              <a:ext uri="{FF2B5EF4-FFF2-40B4-BE49-F238E27FC236}">
                <a16:creationId xmlns:a16="http://schemas.microsoft.com/office/drawing/2014/main" id="{F010A25B-1583-464F-9C24-85F99C6319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237872"/>
            <a:ext cx="9144000" cy="2887581"/>
          </a:xfrm>
          <a:prstGeom prst="rect">
            <a:avLst/>
          </a:prstGeom>
        </p:spPr>
      </p:pic>
      <p:sp>
        <p:nvSpPr>
          <p:cNvPr id="29" name="Title 1">
            <a:extLst>
              <a:ext uri="{FF2B5EF4-FFF2-40B4-BE49-F238E27FC236}">
                <a16:creationId xmlns:a16="http://schemas.microsoft.com/office/drawing/2014/main" id="{0161329B-0266-41B8-8820-B4A89B0C728E}"/>
              </a:ext>
            </a:extLst>
          </p:cNvPr>
          <p:cNvSpPr txBox="1">
            <a:spLocks/>
          </p:cNvSpPr>
          <p:nvPr/>
        </p:nvSpPr>
        <p:spPr bwMode="auto">
          <a:xfrm>
            <a:off x="521801" y="5269267"/>
            <a:ext cx="8013041" cy="397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92D050"/>
                </a:solidFill>
                <a:latin typeface="Open Sans" panose="020B0606030504020204" pitchFamily="34" charset="0"/>
                <a:ea typeface="Open Sans" panose="020B0606030504020204" pitchFamily="34" charset="0"/>
                <a:cs typeface="Open Sans" panose="020B0606030504020204" pitchFamily="34" charset="0"/>
              </a:rPr>
              <a:t>PORTLAND CITY COUNCIL</a:t>
            </a:r>
          </a:p>
        </p:txBody>
      </p:sp>
      <p:pic>
        <p:nvPicPr>
          <p:cNvPr id="31" name="Picture 30">
            <a:extLst>
              <a:ext uri="{FF2B5EF4-FFF2-40B4-BE49-F238E27FC236}">
                <a16:creationId xmlns:a16="http://schemas.microsoft.com/office/drawing/2014/main" id="{7CA9FEC7-C5A9-4A4D-A92B-0C72489187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401" y="6118893"/>
            <a:ext cx="1479846" cy="521770"/>
          </a:xfrm>
          <a:prstGeom prst="rect">
            <a:avLst/>
          </a:prstGeom>
        </p:spPr>
      </p:pic>
      <p:sp>
        <p:nvSpPr>
          <p:cNvPr id="32" name="Title 1">
            <a:extLst>
              <a:ext uri="{FF2B5EF4-FFF2-40B4-BE49-F238E27FC236}">
                <a16:creationId xmlns:a16="http://schemas.microsoft.com/office/drawing/2014/main" id="{65D9C415-B9BE-48D7-86D4-54FD76CDCAE0}"/>
              </a:ext>
            </a:extLst>
          </p:cNvPr>
          <p:cNvSpPr txBox="1">
            <a:spLocks/>
          </p:cNvSpPr>
          <p:nvPr/>
        </p:nvSpPr>
        <p:spPr bwMode="auto">
          <a:xfrm>
            <a:off x="553700" y="5620609"/>
            <a:ext cx="8013041" cy="280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1600" dirty="0">
                <a:solidFill>
                  <a:srgbClr val="00A0AE"/>
                </a:solidFill>
                <a:latin typeface="Open Sans" panose="020B0606030504020204" pitchFamily="34" charset="0"/>
                <a:ea typeface="Open Sans" panose="020B0606030504020204" pitchFamily="34" charset="0"/>
                <a:cs typeface="Open Sans" panose="020B0606030504020204" pitchFamily="34" charset="0"/>
              </a:rPr>
              <a:t>JUNE 5, 2019 </a:t>
            </a:r>
          </a:p>
        </p:txBody>
      </p:sp>
    </p:spTree>
    <p:extLst>
      <p:ext uri="{BB962C8B-B14F-4D97-AF65-F5344CB8AC3E}">
        <p14:creationId xmlns:p14="http://schemas.microsoft.com/office/powerpoint/2010/main" val="280636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F39973-F43E-470D-AFCA-6EF1D94DF537}"/>
              </a:ext>
            </a:extLst>
          </p:cNvPr>
          <p:cNvSpPr txBox="1"/>
          <p:nvPr/>
        </p:nvSpPr>
        <p:spPr>
          <a:xfrm>
            <a:off x="381705" y="606802"/>
            <a:ext cx="8245014" cy="1569660"/>
          </a:xfrm>
          <a:prstGeom prst="rect">
            <a:avLst/>
          </a:prstGeom>
          <a:noFill/>
        </p:spPr>
        <p:txBody>
          <a:bodyPr wrap="square" rtlCol="0">
            <a:spAutoFit/>
          </a:bodyPr>
          <a:lstStyle/>
          <a:p>
            <a:pPr algn="ctr">
              <a:spcAft>
                <a:spcPts val="1200"/>
              </a:spcAft>
            </a:pPr>
            <a:r>
              <a:rPr lang="en-US" sz="3200" b="1" dirty="0"/>
              <a:t>Portlanders that have to walk (including those who are transit-reliant) are most exposed to systemic safety issues</a:t>
            </a:r>
          </a:p>
        </p:txBody>
      </p:sp>
    </p:spTree>
    <p:extLst>
      <p:ext uri="{BB962C8B-B14F-4D97-AF65-F5344CB8AC3E}">
        <p14:creationId xmlns:p14="http://schemas.microsoft.com/office/powerpoint/2010/main" val="2097434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F39973-F43E-470D-AFCA-6EF1D94DF537}"/>
              </a:ext>
            </a:extLst>
          </p:cNvPr>
          <p:cNvSpPr txBox="1"/>
          <p:nvPr/>
        </p:nvSpPr>
        <p:spPr>
          <a:xfrm>
            <a:off x="381705" y="606802"/>
            <a:ext cx="8245014" cy="1569660"/>
          </a:xfrm>
          <a:prstGeom prst="rect">
            <a:avLst/>
          </a:prstGeom>
          <a:noFill/>
        </p:spPr>
        <p:txBody>
          <a:bodyPr wrap="square" rtlCol="0">
            <a:spAutoFit/>
          </a:bodyPr>
          <a:lstStyle/>
          <a:p>
            <a:pPr algn="ctr">
              <a:spcAft>
                <a:spcPts val="1200"/>
              </a:spcAft>
            </a:pPr>
            <a:r>
              <a:rPr lang="en-US" sz="3200" b="1" dirty="0"/>
              <a:t>Portlanders that have to walk (including those who are transit-reliant) are most exposed to systemic safety issues</a:t>
            </a:r>
          </a:p>
        </p:txBody>
      </p:sp>
      <p:sp>
        <p:nvSpPr>
          <p:cNvPr id="7" name="TextBox 6">
            <a:extLst>
              <a:ext uri="{FF2B5EF4-FFF2-40B4-BE49-F238E27FC236}">
                <a16:creationId xmlns:a16="http://schemas.microsoft.com/office/drawing/2014/main" id="{53E79330-458C-4CB5-8CDF-4807B9D55C20}"/>
              </a:ext>
            </a:extLst>
          </p:cNvPr>
          <p:cNvSpPr txBox="1"/>
          <p:nvPr/>
        </p:nvSpPr>
        <p:spPr>
          <a:xfrm>
            <a:off x="449493" y="3429000"/>
            <a:ext cx="8245014" cy="1569660"/>
          </a:xfrm>
          <a:prstGeom prst="rect">
            <a:avLst/>
          </a:prstGeom>
          <a:noFill/>
        </p:spPr>
        <p:txBody>
          <a:bodyPr wrap="square" rtlCol="0">
            <a:spAutoFit/>
          </a:bodyPr>
          <a:lstStyle/>
          <a:p>
            <a:pPr algn="ctr">
              <a:spcAft>
                <a:spcPts val="1200"/>
              </a:spcAft>
            </a:pPr>
            <a:r>
              <a:rPr lang="en-US" sz="3200" b="1" dirty="0"/>
              <a:t>People walking in East Portland die in traffic crashes at twice the rate of people walking elsewhere in Portland, on a per-person basis. </a:t>
            </a:r>
          </a:p>
        </p:txBody>
      </p:sp>
      <p:sp>
        <p:nvSpPr>
          <p:cNvPr id="8" name="TextBox 7">
            <a:extLst>
              <a:ext uri="{FF2B5EF4-FFF2-40B4-BE49-F238E27FC236}">
                <a16:creationId xmlns:a16="http://schemas.microsoft.com/office/drawing/2014/main" id="{24C5454E-924B-4EB0-87CF-6DD60F26231B}"/>
              </a:ext>
            </a:extLst>
          </p:cNvPr>
          <p:cNvSpPr txBox="1"/>
          <p:nvPr/>
        </p:nvSpPr>
        <p:spPr>
          <a:xfrm>
            <a:off x="361357" y="6340483"/>
            <a:ext cx="8694507" cy="338554"/>
          </a:xfrm>
          <a:prstGeom prst="rect">
            <a:avLst/>
          </a:prstGeom>
          <a:noFill/>
        </p:spPr>
        <p:txBody>
          <a:bodyPr wrap="square" rtlCol="0">
            <a:spAutoFit/>
          </a:bodyPr>
          <a:lstStyle/>
          <a:p>
            <a:pPr>
              <a:spcAft>
                <a:spcPts val="1200"/>
              </a:spcAft>
            </a:pPr>
            <a:r>
              <a:rPr lang="en-US" sz="1600" i="1" dirty="0"/>
              <a:t>Source: Oregon Department of Transportation Crash Data System, 2005-2014; 2010 Decennial Census</a:t>
            </a:r>
            <a:endParaRPr lang="en-US" sz="1600" b="1" dirty="0"/>
          </a:p>
        </p:txBody>
      </p:sp>
    </p:spTree>
    <p:extLst>
      <p:ext uri="{BB962C8B-B14F-4D97-AF65-F5344CB8AC3E}">
        <p14:creationId xmlns:p14="http://schemas.microsoft.com/office/powerpoint/2010/main" val="307632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16"/>
            <a:ext cx="9143999" cy="6858000"/>
          </a:xfrm>
          <a:prstGeom prst="rect">
            <a:avLst/>
          </a:prstGeom>
        </p:spPr>
      </p:pic>
    </p:spTree>
    <p:extLst>
      <p:ext uri="{BB962C8B-B14F-4D97-AF65-F5344CB8AC3E}">
        <p14:creationId xmlns:p14="http://schemas.microsoft.com/office/powerpoint/2010/main" val="1641133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6AA96-D1A7-4065-A8EA-4908D11AF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3671" y="0"/>
            <a:ext cx="7560329" cy="6858000"/>
          </a:xfrm>
          <a:prstGeom prst="rect">
            <a:avLst/>
          </a:prstGeom>
        </p:spPr>
      </p:pic>
      <p:pic>
        <p:nvPicPr>
          <p:cNvPr id="7" name="Picture 6">
            <a:extLst>
              <a:ext uri="{FF2B5EF4-FFF2-40B4-BE49-F238E27FC236}">
                <a16:creationId xmlns:a16="http://schemas.microsoft.com/office/drawing/2014/main" id="{D5951A55-9BAB-41F6-927F-B2861E4C5E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3043451"/>
            <a:ext cx="2513560" cy="3814549"/>
          </a:xfrm>
          <a:prstGeom prst="rect">
            <a:avLst/>
          </a:prstGeom>
        </p:spPr>
      </p:pic>
    </p:spTree>
    <p:extLst>
      <p:ext uri="{BB962C8B-B14F-4D97-AF65-F5344CB8AC3E}">
        <p14:creationId xmlns:p14="http://schemas.microsoft.com/office/powerpoint/2010/main" val="390655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D3582F-9B5C-43F4-AFA7-D1A88ABA3A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28298" y="136475"/>
            <a:ext cx="7137780" cy="6092349"/>
          </a:xfrm>
          <a:prstGeom prst="rect">
            <a:avLst/>
          </a:prstGeom>
        </p:spPr>
      </p:pic>
      <p:sp>
        <p:nvSpPr>
          <p:cNvPr id="2" name="Rectangle 1">
            <a:extLst>
              <a:ext uri="{FF2B5EF4-FFF2-40B4-BE49-F238E27FC236}">
                <a16:creationId xmlns:a16="http://schemas.microsoft.com/office/drawing/2014/main" id="{B4E38182-7D23-483A-8C45-25E4BBF175D6}"/>
              </a:ext>
            </a:extLst>
          </p:cNvPr>
          <p:cNvSpPr/>
          <p:nvPr/>
        </p:nvSpPr>
        <p:spPr>
          <a:xfrm>
            <a:off x="1344058" y="4351663"/>
            <a:ext cx="1806766" cy="1751682"/>
          </a:xfrm>
          <a:prstGeom prst="rect">
            <a:avLst/>
          </a:prstGeom>
          <a:no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3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12148-49E5-4FE5-B4F9-CCA31799C9D1}"/>
              </a:ext>
            </a:extLst>
          </p:cNvPr>
          <p:cNvSpPr txBox="1"/>
          <p:nvPr/>
        </p:nvSpPr>
        <p:spPr>
          <a:xfrm>
            <a:off x="1775326" y="1921410"/>
            <a:ext cx="5407526" cy="2939266"/>
          </a:xfrm>
          <a:prstGeom prst="rect">
            <a:avLst/>
          </a:prstGeom>
          <a:noFill/>
        </p:spPr>
        <p:txBody>
          <a:bodyPr wrap="square" rtlCol="0">
            <a:spAutoFit/>
          </a:bodyPr>
          <a:lstStyle/>
          <a:p>
            <a:pPr algn="ctr">
              <a:spcAft>
                <a:spcPts val="1200"/>
              </a:spcAft>
            </a:pPr>
            <a:r>
              <a:rPr lang="en-US" sz="4000" b="1" dirty="0"/>
              <a:t>Approximately </a:t>
            </a:r>
            <a:r>
              <a:rPr lang="en-US" sz="4000" b="1" u="sng" dirty="0"/>
              <a:t>350 miles</a:t>
            </a:r>
            <a:r>
              <a:rPr lang="en-US" sz="4000" b="1" dirty="0"/>
              <a:t> of missing sidewalk on arterials/collectors</a:t>
            </a:r>
            <a:endParaRPr lang="en-US" sz="4000" dirty="0"/>
          </a:p>
          <a:p>
            <a:pPr algn="ctr">
              <a:spcAft>
                <a:spcPts val="1200"/>
              </a:spcAft>
            </a:pPr>
            <a:endParaRPr lang="en-US" sz="2000" dirty="0"/>
          </a:p>
          <a:p>
            <a:pPr marL="342900" indent="-342900" algn="ctr">
              <a:spcBef>
                <a:spcPts val="6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2200523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900" dirty="0">
                <a:solidFill>
                  <a:srgbClr val="FFFFFF"/>
                </a:solidFill>
                <a:latin typeface="Trebuchet MS" charset="0"/>
                <a:cs typeface="Trebuchet MS" charset="0"/>
              </a:rPr>
              <a:t>PORTLANDOREGON.GOV/TRANSPORTATION</a:t>
            </a:r>
          </a:p>
        </p:txBody>
      </p:sp>
      <p:sp>
        <p:nvSpPr>
          <p:cNvPr id="5"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D3A2B07-C37E-2F48-AD01-2C7C19B92CEE}" type="slidenum">
              <a:rPr lang="en-US" sz="1800">
                <a:solidFill>
                  <a:srgbClr val="FFFFFF"/>
                </a:solidFill>
                <a:latin typeface="Trebuchet MS" charset="0"/>
                <a:cs typeface="Trebuchet MS" charset="0"/>
              </a:rPr>
              <a:pPr eaLnBrk="1" hangingPunct="1"/>
              <a:t>16</a:t>
            </a:fld>
            <a:endParaRPr lang="en-US" sz="1800" dirty="0">
              <a:solidFill>
                <a:srgbClr val="FFFFFF"/>
              </a:solidFill>
              <a:latin typeface="Trebuchet MS" charset="0"/>
              <a:cs typeface="Trebuchet MS" charset="0"/>
            </a:endParaRPr>
          </a:p>
        </p:txBody>
      </p:sp>
      <p:pic>
        <p:nvPicPr>
          <p:cNvPr id="6" name="Picture 5">
            <a:extLst>
              <a:ext uri="{FF2B5EF4-FFF2-40B4-BE49-F238E27FC236}">
                <a16:creationId xmlns:a16="http://schemas.microsoft.com/office/drawing/2014/main" id="{16B4AA31-B98D-49AD-8D41-54088686BD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9735"/>
            <a:ext cx="9144000" cy="5038530"/>
          </a:xfrm>
          <a:prstGeom prst="rect">
            <a:avLst/>
          </a:prstGeom>
        </p:spPr>
      </p:pic>
    </p:spTree>
    <p:extLst>
      <p:ext uri="{BB962C8B-B14F-4D97-AF65-F5344CB8AC3E}">
        <p14:creationId xmlns:p14="http://schemas.microsoft.com/office/powerpoint/2010/main" val="3938588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12148-49E5-4FE5-B4F9-CCA31799C9D1}"/>
              </a:ext>
            </a:extLst>
          </p:cNvPr>
          <p:cNvSpPr txBox="1"/>
          <p:nvPr/>
        </p:nvSpPr>
        <p:spPr>
          <a:xfrm>
            <a:off x="1775326" y="1921410"/>
            <a:ext cx="5407526" cy="3093154"/>
          </a:xfrm>
          <a:prstGeom prst="rect">
            <a:avLst/>
          </a:prstGeom>
          <a:noFill/>
        </p:spPr>
        <p:txBody>
          <a:bodyPr wrap="square" rtlCol="0">
            <a:spAutoFit/>
          </a:bodyPr>
          <a:lstStyle/>
          <a:p>
            <a:pPr algn="ctr">
              <a:spcAft>
                <a:spcPts val="1200"/>
              </a:spcAft>
            </a:pPr>
            <a:r>
              <a:rPr lang="en-US" sz="4000" b="1" dirty="0"/>
              <a:t>Approximately </a:t>
            </a:r>
            <a:r>
              <a:rPr lang="en-US" sz="4000" b="1" u="sng" dirty="0"/>
              <a:t>3,500 </a:t>
            </a:r>
            <a:r>
              <a:rPr lang="en-US" sz="4000" b="1" dirty="0"/>
              <a:t>marked crossing gaps on arterial/collector network</a:t>
            </a:r>
            <a:endParaRPr lang="en-US" sz="2000" dirty="0"/>
          </a:p>
          <a:p>
            <a:pPr marL="342900" indent="-342900" algn="ctr">
              <a:spcBef>
                <a:spcPts val="6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3007532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A016A-68E6-4853-8FB1-77273BD73C82}"/>
              </a:ext>
            </a:extLst>
          </p:cNvPr>
          <p:cNvPicPr>
            <a:picLocks noChangeAspect="1"/>
          </p:cNvPicPr>
          <p:nvPr/>
        </p:nvPicPr>
        <p:blipFill>
          <a:blip r:embed="rId3"/>
          <a:stretch>
            <a:fillRect/>
          </a:stretch>
        </p:blipFill>
        <p:spPr>
          <a:xfrm>
            <a:off x="0" y="-2487705"/>
            <a:ext cx="9144000" cy="11833410"/>
          </a:xfrm>
          <a:prstGeom prst="rect">
            <a:avLst/>
          </a:prstGeom>
        </p:spPr>
      </p:pic>
    </p:spTree>
    <p:extLst>
      <p:ext uri="{BB962C8B-B14F-4D97-AF65-F5344CB8AC3E}">
        <p14:creationId xmlns:p14="http://schemas.microsoft.com/office/powerpoint/2010/main" val="836439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6D8B8-BEF0-403D-8F9E-857A481C16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0816" y="920037"/>
            <a:ext cx="7001054" cy="4693185"/>
          </a:xfrm>
          <a:prstGeom prst="rect">
            <a:avLst/>
          </a:prstGeom>
        </p:spPr>
      </p:pic>
      <p:sp>
        <p:nvSpPr>
          <p:cNvPr id="3" name="Title 1">
            <a:extLst>
              <a:ext uri="{FF2B5EF4-FFF2-40B4-BE49-F238E27FC236}">
                <a16:creationId xmlns:a16="http://schemas.microsoft.com/office/drawing/2014/main" id="{E04133AE-7A48-4B2D-B8BF-C346FDE0BCF6}"/>
              </a:ext>
            </a:extLst>
          </p:cNvPr>
          <p:cNvSpPr txBox="1">
            <a:spLocks/>
          </p:cNvSpPr>
          <p:nvPr/>
        </p:nvSpPr>
        <p:spPr bwMode="auto">
          <a:xfrm>
            <a:off x="75234" y="2443222"/>
            <a:ext cx="1381427" cy="343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98CBCC"/>
                </a:solidFill>
                <a:latin typeface="Open Sans" panose="020B0606030504020204" pitchFamily="34" charset="0"/>
                <a:ea typeface="Open Sans" panose="020B0606030504020204" pitchFamily="34" charset="0"/>
                <a:cs typeface="Open Sans" panose="020B0606030504020204" pitchFamily="34" charset="0"/>
              </a:rPr>
              <a:t>DEMAND</a:t>
            </a:r>
          </a:p>
        </p:txBody>
      </p:sp>
      <p:sp>
        <p:nvSpPr>
          <p:cNvPr id="4" name="Title 1">
            <a:extLst>
              <a:ext uri="{FF2B5EF4-FFF2-40B4-BE49-F238E27FC236}">
                <a16:creationId xmlns:a16="http://schemas.microsoft.com/office/drawing/2014/main" id="{CE0E6DFD-D27C-408C-9451-7FBFB9FAB9D2}"/>
              </a:ext>
            </a:extLst>
          </p:cNvPr>
          <p:cNvSpPr txBox="1">
            <a:spLocks/>
          </p:cNvSpPr>
          <p:nvPr/>
        </p:nvSpPr>
        <p:spPr bwMode="auto">
          <a:xfrm>
            <a:off x="75234" y="3210095"/>
            <a:ext cx="1381427" cy="343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98CBCC"/>
                </a:solidFill>
                <a:latin typeface="Open Sans" panose="020B0606030504020204" pitchFamily="34" charset="0"/>
                <a:ea typeface="Open Sans" panose="020B0606030504020204" pitchFamily="34" charset="0"/>
                <a:cs typeface="Open Sans" panose="020B0606030504020204" pitchFamily="34" charset="0"/>
              </a:rPr>
              <a:t>DEMAND</a:t>
            </a:r>
          </a:p>
        </p:txBody>
      </p:sp>
      <p:sp>
        <p:nvSpPr>
          <p:cNvPr id="5" name="Title 1">
            <a:extLst>
              <a:ext uri="{FF2B5EF4-FFF2-40B4-BE49-F238E27FC236}">
                <a16:creationId xmlns:a16="http://schemas.microsoft.com/office/drawing/2014/main" id="{4645A788-F7C7-4CE6-ABC9-914920D53FF3}"/>
              </a:ext>
            </a:extLst>
          </p:cNvPr>
          <p:cNvSpPr txBox="1">
            <a:spLocks/>
          </p:cNvSpPr>
          <p:nvPr/>
        </p:nvSpPr>
        <p:spPr bwMode="auto">
          <a:xfrm>
            <a:off x="75234" y="3613360"/>
            <a:ext cx="1381427" cy="343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98CBCC"/>
                </a:solidFill>
                <a:latin typeface="Open Sans" panose="020B0606030504020204" pitchFamily="34" charset="0"/>
                <a:ea typeface="Open Sans" panose="020B0606030504020204" pitchFamily="34" charset="0"/>
                <a:cs typeface="Open Sans" panose="020B0606030504020204" pitchFamily="34" charset="0"/>
              </a:rPr>
              <a:t>DEMAND</a:t>
            </a:r>
          </a:p>
        </p:txBody>
      </p:sp>
      <p:sp>
        <p:nvSpPr>
          <p:cNvPr id="6" name="Title 1">
            <a:extLst>
              <a:ext uri="{FF2B5EF4-FFF2-40B4-BE49-F238E27FC236}">
                <a16:creationId xmlns:a16="http://schemas.microsoft.com/office/drawing/2014/main" id="{D7417443-04E2-415C-A8DC-337EDF76BD68}"/>
              </a:ext>
            </a:extLst>
          </p:cNvPr>
          <p:cNvSpPr txBox="1">
            <a:spLocks/>
          </p:cNvSpPr>
          <p:nvPr/>
        </p:nvSpPr>
        <p:spPr bwMode="auto">
          <a:xfrm>
            <a:off x="75234" y="1679007"/>
            <a:ext cx="1381427" cy="343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FF6667"/>
                </a:solidFill>
                <a:latin typeface="Open Sans" panose="020B0606030504020204" pitchFamily="34" charset="0"/>
                <a:ea typeface="Open Sans" panose="020B0606030504020204" pitchFamily="34" charset="0"/>
                <a:cs typeface="Open Sans" panose="020B0606030504020204" pitchFamily="34" charset="0"/>
              </a:rPr>
              <a:t>EQUITY</a:t>
            </a:r>
          </a:p>
        </p:txBody>
      </p:sp>
      <p:sp>
        <p:nvSpPr>
          <p:cNvPr id="7" name="Title 1">
            <a:extLst>
              <a:ext uri="{FF2B5EF4-FFF2-40B4-BE49-F238E27FC236}">
                <a16:creationId xmlns:a16="http://schemas.microsoft.com/office/drawing/2014/main" id="{D03B0E7C-6B14-4C22-8C45-A3C704F74B20}"/>
              </a:ext>
            </a:extLst>
          </p:cNvPr>
          <p:cNvSpPr txBox="1">
            <a:spLocks/>
          </p:cNvSpPr>
          <p:nvPr/>
        </p:nvSpPr>
        <p:spPr bwMode="auto">
          <a:xfrm>
            <a:off x="75234" y="2054144"/>
            <a:ext cx="1381427" cy="343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FCB043"/>
                </a:solidFill>
                <a:latin typeface="Open Sans" panose="020B0606030504020204" pitchFamily="34" charset="0"/>
                <a:ea typeface="Open Sans" panose="020B0606030504020204" pitchFamily="34" charset="0"/>
                <a:cs typeface="Open Sans" panose="020B0606030504020204" pitchFamily="34" charset="0"/>
              </a:rPr>
              <a:t>SAFETY</a:t>
            </a:r>
          </a:p>
        </p:txBody>
      </p:sp>
      <p:sp>
        <p:nvSpPr>
          <p:cNvPr id="8" name="Title 1">
            <a:extLst>
              <a:ext uri="{FF2B5EF4-FFF2-40B4-BE49-F238E27FC236}">
                <a16:creationId xmlns:a16="http://schemas.microsoft.com/office/drawing/2014/main" id="{083AC8FE-FBBF-479B-9E69-ACC01FAE9119}"/>
              </a:ext>
            </a:extLst>
          </p:cNvPr>
          <p:cNvSpPr txBox="1">
            <a:spLocks/>
          </p:cNvSpPr>
          <p:nvPr/>
        </p:nvSpPr>
        <p:spPr bwMode="auto">
          <a:xfrm>
            <a:off x="75234" y="2806227"/>
            <a:ext cx="1381427" cy="343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nSpc>
                <a:spcPct val="150000"/>
              </a:lnSpc>
            </a:pPr>
            <a:r>
              <a:rPr lang="en-US" sz="2000" b="1" dirty="0">
                <a:solidFill>
                  <a:srgbClr val="FCB043"/>
                </a:solidFill>
                <a:latin typeface="Open Sans" panose="020B0606030504020204" pitchFamily="34" charset="0"/>
                <a:ea typeface="Open Sans" panose="020B0606030504020204" pitchFamily="34" charset="0"/>
                <a:cs typeface="Open Sans" panose="020B0606030504020204" pitchFamily="34" charset="0"/>
              </a:rPr>
              <a:t>SAFETY</a:t>
            </a:r>
          </a:p>
        </p:txBody>
      </p:sp>
      <p:sp>
        <p:nvSpPr>
          <p:cNvPr id="9" name="Rectangle 8">
            <a:extLst>
              <a:ext uri="{FF2B5EF4-FFF2-40B4-BE49-F238E27FC236}">
                <a16:creationId xmlns:a16="http://schemas.microsoft.com/office/drawing/2014/main" id="{AFB8A3E1-C741-4409-8AB3-E417808CDA38}"/>
              </a:ext>
            </a:extLst>
          </p:cNvPr>
          <p:cNvSpPr/>
          <p:nvPr/>
        </p:nvSpPr>
        <p:spPr>
          <a:xfrm>
            <a:off x="1392865" y="1605516"/>
            <a:ext cx="6655982" cy="2371061"/>
          </a:xfrm>
          <a:prstGeom prst="rect">
            <a:avLst/>
          </a:prstGeom>
          <a:noFill/>
          <a:ln w="19050">
            <a:solidFill>
              <a:srgbClr val="FF66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00556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91FE92-F5C3-4923-B6B4-46B1E8700593}"/>
              </a:ext>
            </a:extLst>
          </p:cNvPr>
          <p:cNvSpPr txBox="1"/>
          <p:nvPr/>
        </p:nvSpPr>
        <p:spPr>
          <a:xfrm>
            <a:off x="194311" y="5932967"/>
            <a:ext cx="8743950" cy="461665"/>
          </a:xfrm>
          <a:prstGeom prst="rect">
            <a:avLst/>
          </a:prstGeom>
          <a:noFill/>
        </p:spPr>
        <p:txBody>
          <a:bodyPr wrap="square" rtlCol="0">
            <a:spAutoFit/>
          </a:bodyPr>
          <a:lstStyle/>
          <a:p>
            <a:r>
              <a:rPr lang="en-US" dirty="0">
                <a:hlinkClick r:id="rId3"/>
              </a:rPr>
              <a:t>https://www.youtube.com/watch?v=J0zGfT1QI00&amp;feature=youtu.be</a:t>
            </a:r>
            <a:endParaRPr lang="en-US" dirty="0"/>
          </a:p>
        </p:txBody>
      </p:sp>
      <p:pic>
        <p:nvPicPr>
          <p:cNvPr id="2" name="Picture 1">
            <a:extLst>
              <a:ext uri="{FF2B5EF4-FFF2-40B4-BE49-F238E27FC236}">
                <a16:creationId xmlns:a16="http://schemas.microsoft.com/office/drawing/2014/main" id="{C0ABD7FD-943B-496A-BC39-1C378FC4333D}"/>
              </a:ext>
            </a:extLst>
          </p:cNvPr>
          <p:cNvPicPr>
            <a:picLocks noChangeAspect="1"/>
          </p:cNvPicPr>
          <p:nvPr/>
        </p:nvPicPr>
        <p:blipFill rotWithShape="1">
          <a:blip r:embed="rId4"/>
          <a:srcRect l="19933" t="23537" r="21749" b="20444"/>
          <a:stretch/>
        </p:blipFill>
        <p:spPr>
          <a:xfrm>
            <a:off x="0" y="0"/>
            <a:ext cx="9115426" cy="4925402"/>
          </a:xfrm>
          <a:prstGeom prst="rect">
            <a:avLst/>
          </a:prstGeom>
        </p:spPr>
      </p:pic>
    </p:spTree>
    <p:extLst>
      <p:ext uri="{BB962C8B-B14F-4D97-AF65-F5344CB8AC3E}">
        <p14:creationId xmlns:p14="http://schemas.microsoft.com/office/powerpoint/2010/main" val="416953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EF875-47B5-4938-8AD2-209907B191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2218"/>
            <a:ext cx="4647944" cy="3007493"/>
          </a:xfrm>
          <a:prstGeom prst="rect">
            <a:avLst/>
          </a:prstGeom>
        </p:spPr>
      </p:pic>
      <p:pic>
        <p:nvPicPr>
          <p:cNvPr id="7" name="Picture 6">
            <a:extLst>
              <a:ext uri="{FF2B5EF4-FFF2-40B4-BE49-F238E27FC236}">
                <a16:creationId xmlns:a16="http://schemas.microsoft.com/office/drawing/2014/main" id="{EC367753-6D64-4B84-BDF4-2A31E460C4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5727" y="1920240"/>
            <a:ext cx="4663440" cy="3017520"/>
          </a:xfrm>
          <a:prstGeom prst="rect">
            <a:avLst/>
          </a:prstGeom>
        </p:spPr>
      </p:pic>
      <p:pic>
        <p:nvPicPr>
          <p:cNvPr id="8" name="Picture 7">
            <a:extLst>
              <a:ext uri="{FF2B5EF4-FFF2-40B4-BE49-F238E27FC236}">
                <a16:creationId xmlns:a16="http://schemas.microsoft.com/office/drawing/2014/main" id="{AAAE3EC2-CAEE-43C9-BFB1-C6F3BEB96C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89120" y="3764896"/>
            <a:ext cx="4754880" cy="3076687"/>
          </a:xfrm>
          <a:prstGeom prst="rect">
            <a:avLst/>
          </a:prstGeom>
        </p:spPr>
      </p:pic>
      <p:sp>
        <p:nvSpPr>
          <p:cNvPr id="9" name="Title 1">
            <a:extLst>
              <a:ext uri="{FF2B5EF4-FFF2-40B4-BE49-F238E27FC236}">
                <a16:creationId xmlns:a16="http://schemas.microsoft.com/office/drawing/2014/main" id="{97A36FE4-E2B7-4EDC-9C42-B54DC2396131}"/>
              </a:ext>
            </a:extLst>
          </p:cNvPr>
          <p:cNvSpPr txBox="1">
            <a:spLocks/>
          </p:cNvSpPr>
          <p:nvPr/>
        </p:nvSpPr>
        <p:spPr bwMode="auto">
          <a:xfrm>
            <a:off x="2048231" y="2070235"/>
            <a:ext cx="8348551" cy="1037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400" b="1" spc="-15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Safety</a:t>
            </a:r>
          </a:p>
          <a:p>
            <a:pPr eaLnBrk="1" hangingPunct="1">
              <a:defRPr/>
            </a:pPr>
            <a:endParaRPr lang="en-US" sz="4800" b="1" spc="-15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3EF76322-0592-4C45-B6AF-140225477B2D}"/>
              </a:ext>
            </a:extLst>
          </p:cNvPr>
          <p:cNvSpPr txBox="1">
            <a:spLocks/>
          </p:cNvSpPr>
          <p:nvPr/>
        </p:nvSpPr>
        <p:spPr bwMode="auto">
          <a:xfrm>
            <a:off x="181838" y="140714"/>
            <a:ext cx="8348551" cy="1037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400" b="1" spc="-15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Equity</a:t>
            </a:r>
          </a:p>
          <a:p>
            <a:pPr eaLnBrk="1" hangingPunct="1">
              <a:defRPr/>
            </a:pPr>
            <a:endParaRPr lang="en-US" sz="4800" b="1" spc="-15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E6DA28B5-2D9C-426E-ACB8-B8C2517DFFBE}"/>
              </a:ext>
            </a:extLst>
          </p:cNvPr>
          <p:cNvSpPr txBox="1">
            <a:spLocks/>
          </p:cNvSpPr>
          <p:nvPr/>
        </p:nvSpPr>
        <p:spPr bwMode="auto">
          <a:xfrm>
            <a:off x="4479517" y="3934779"/>
            <a:ext cx="8348551" cy="1037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400" b="1" spc="-15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Demand</a:t>
            </a:r>
          </a:p>
          <a:p>
            <a:pPr eaLnBrk="1" hangingPunct="1">
              <a:defRPr/>
            </a:pPr>
            <a:endParaRPr lang="en-US" sz="4800" b="1" spc="-1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531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DEA41-662A-4FB1-9547-F7672DEF4661}"/>
              </a:ext>
            </a:extLst>
          </p:cNvPr>
          <p:cNvPicPr>
            <a:picLocks noChangeAspect="1"/>
          </p:cNvPicPr>
          <p:nvPr/>
        </p:nvPicPr>
        <p:blipFill rotWithShape="1">
          <a:blip r:embed="rId3"/>
          <a:srcRect l="1989" t="4795" r="3375" b="4216"/>
          <a:stretch/>
        </p:blipFill>
        <p:spPr>
          <a:xfrm>
            <a:off x="-102869" y="1056143"/>
            <a:ext cx="9325974" cy="5801857"/>
          </a:xfrm>
          <a:prstGeom prst="rect">
            <a:avLst/>
          </a:prstGeom>
        </p:spPr>
      </p:pic>
      <p:sp>
        <p:nvSpPr>
          <p:cNvPr id="4" name="Title 1">
            <a:extLst>
              <a:ext uri="{FF2B5EF4-FFF2-40B4-BE49-F238E27FC236}">
                <a16:creationId xmlns:a16="http://schemas.microsoft.com/office/drawing/2014/main" id="{10DC3585-9A5D-45DA-86B7-87C52B5475A4}"/>
              </a:ext>
            </a:extLst>
          </p:cNvPr>
          <p:cNvSpPr txBox="1">
            <a:spLocks/>
          </p:cNvSpPr>
          <p:nvPr/>
        </p:nvSpPr>
        <p:spPr bwMode="auto">
          <a:xfrm>
            <a:off x="181838" y="422569"/>
            <a:ext cx="8348551" cy="1037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400" b="1" spc="-15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Equity + Safety + Demand</a:t>
            </a:r>
          </a:p>
          <a:p>
            <a:pPr eaLnBrk="1" hangingPunct="1">
              <a:defRPr/>
            </a:pPr>
            <a:endParaRPr lang="en-US" sz="4800" b="1" spc="-1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40165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0E6E52-43D8-4138-B464-B38F0E83BA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7240" y="0"/>
            <a:ext cx="7686760" cy="6858000"/>
          </a:xfrm>
          <a:prstGeom prst="rect">
            <a:avLst/>
          </a:prstGeom>
        </p:spPr>
      </p:pic>
      <p:sp>
        <p:nvSpPr>
          <p:cNvPr id="2" name="Title 1">
            <a:extLst>
              <a:ext uri="{FF2B5EF4-FFF2-40B4-BE49-F238E27FC236}">
                <a16:creationId xmlns:a16="http://schemas.microsoft.com/office/drawing/2014/main" id="{B8EB1DC6-E112-4E57-9CE0-7D7C2E72D8D6}"/>
              </a:ext>
            </a:extLst>
          </p:cNvPr>
          <p:cNvSpPr txBox="1">
            <a:spLocks/>
          </p:cNvSpPr>
          <p:nvPr/>
        </p:nvSpPr>
        <p:spPr bwMode="auto">
          <a:xfrm>
            <a:off x="181838" y="422570"/>
            <a:ext cx="8348551" cy="778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3600" b="1" spc="-15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Sidewalk investment priorities</a:t>
            </a:r>
          </a:p>
          <a:p>
            <a:pPr eaLnBrk="1" hangingPunct="1">
              <a:defRPr/>
            </a:pPr>
            <a:endParaRPr lang="en-US" sz="4800" b="1" spc="-15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85F9F6FA-E1BC-4730-ABBB-371A468144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016155"/>
            <a:ext cx="2565527" cy="3841845"/>
          </a:xfrm>
          <a:prstGeom prst="rect">
            <a:avLst/>
          </a:prstGeom>
        </p:spPr>
      </p:pic>
    </p:spTree>
    <p:extLst>
      <p:ext uri="{BB962C8B-B14F-4D97-AF65-F5344CB8AC3E}">
        <p14:creationId xmlns:p14="http://schemas.microsoft.com/office/powerpoint/2010/main" val="395567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5BBAAE-0DD9-40B3-B40E-0015C44349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1129" y="-12885"/>
            <a:ext cx="7792872" cy="6870885"/>
          </a:xfrm>
          <a:prstGeom prst="rect">
            <a:avLst/>
          </a:prstGeom>
        </p:spPr>
      </p:pic>
      <p:sp>
        <p:nvSpPr>
          <p:cNvPr id="2" name="Title 1">
            <a:extLst>
              <a:ext uri="{FF2B5EF4-FFF2-40B4-BE49-F238E27FC236}">
                <a16:creationId xmlns:a16="http://schemas.microsoft.com/office/drawing/2014/main" id="{B8EB1DC6-E112-4E57-9CE0-7D7C2E72D8D6}"/>
              </a:ext>
            </a:extLst>
          </p:cNvPr>
          <p:cNvSpPr txBox="1">
            <a:spLocks/>
          </p:cNvSpPr>
          <p:nvPr/>
        </p:nvSpPr>
        <p:spPr bwMode="auto">
          <a:xfrm>
            <a:off x="0" y="422570"/>
            <a:ext cx="8348551" cy="778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3600" b="1" spc="-15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Crossing investment priorities</a:t>
            </a:r>
          </a:p>
          <a:p>
            <a:pPr eaLnBrk="1" hangingPunct="1">
              <a:defRPr/>
            </a:pPr>
            <a:endParaRPr lang="en-US" sz="4800" b="1" spc="-15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43855A46-A666-48B0-A1AF-487637A853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886501"/>
            <a:ext cx="2538485" cy="3971499"/>
          </a:xfrm>
          <a:prstGeom prst="rect">
            <a:avLst/>
          </a:prstGeom>
        </p:spPr>
      </p:pic>
    </p:spTree>
    <p:extLst>
      <p:ext uri="{BB962C8B-B14F-4D97-AF65-F5344CB8AC3E}">
        <p14:creationId xmlns:p14="http://schemas.microsoft.com/office/powerpoint/2010/main" val="1606478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7E001-63D1-422F-97A5-94BA2DD8A973}"/>
              </a:ext>
            </a:extLst>
          </p:cNvPr>
          <p:cNvPicPr>
            <a:picLocks noChangeAspect="1"/>
          </p:cNvPicPr>
          <p:nvPr/>
        </p:nvPicPr>
        <p:blipFill>
          <a:blip r:embed="rId3"/>
          <a:stretch>
            <a:fillRect/>
          </a:stretch>
        </p:blipFill>
        <p:spPr>
          <a:xfrm>
            <a:off x="0" y="-2487705"/>
            <a:ext cx="9144000" cy="11833410"/>
          </a:xfrm>
          <a:prstGeom prst="rect">
            <a:avLst/>
          </a:prstGeom>
        </p:spPr>
      </p:pic>
    </p:spTree>
    <p:extLst>
      <p:ext uri="{BB962C8B-B14F-4D97-AF65-F5344CB8AC3E}">
        <p14:creationId xmlns:p14="http://schemas.microsoft.com/office/powerpoint/2010/main" val="348803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89DFF-24B1-48CA-A1E9-CA8067AF4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0956" y="0"/>
            <a:ext cx="6476332" cy="6858000"/>
          </a:xfrm>
          <a:prstGeom prst="rect">
            <a:avLst/>
          </a:prstGeom>
        </p:spPr>
      </p:pic>
    </p:spTree>
    <p:extLst>
      <p:ext uri="{BB962C8B-B14F-4D97-AF65-F5344CB8AC3E}">
        <p14:creationId xmlns:p14="http://schemas.microsoft.com/office/powerpoint/2010/main" val="3545237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FA31C-7DC4-44CE-9F5A-1CCDFA7F59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35" y="381000"/>
            <a:ext cx="5369444" cy="6096000"/>
          </a:xfrm>
          <a:prstGeom prst="rect">
            <a:avLst/>
          </a:prstGeom>
        </p:spPr>
      </p:pic>
      <p:pic>
        <p:nvPicPr>
          <p:cNvPr id="5" name="Picture 4">
            <a:extLst>
              <a:ext uri="{FF2B5EF4-FFF2-40B4-BE49-F238E27FC236}">
                <a16:creationId xmlns:a16="http://schemas.microsoft.com/office/drawing/2014/main" id="{F433807B-FFD7-4CC5-8D78-41B16E4B58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8297" y="381000"/>
            <a:ext cx="3625703" cy="6096000"/>
          </a:xfrm>
          <a:prstGeom prst="rect">
            <a:avLst/>
          </a:prstGeom>
        </p:spPr>
      </p:pic>
    </p:spTree>
    <p:extLst>
      <p:ext uri="{BB962C8B-B14F-4D97-AF65-F5344CB8AC3E}">
        <p14:creationId xmlns:p14="http://schemas.microsoft.com/office/powerpoint/2010/main" val="299222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783A3C-136B-412F-98E4-669E3F482B7D}"/>
              </a:ext>
            </a:extLst>
          </p:cNvPr>
          <p:cNvGrpSpPr/>
          <p:nvPr/>
        </p:nvGrpSpPr>
        <p:grpSpPr>
          <a:xfrm rot="20933131">
            <a:off x="448616" y="-361221"/>
            <a:ext cx="8176408" cy="7785720"/>
            <a:chOff x="107166" y="177421"/>
            <a:chExt cx="9409357" cy="8959756"/>
          </a:xfrm>
        </p:grpSpPr>
        <p:pic>
          <p:nvPicPr>
            <p:cNvPr id="3" name="Picture 2">
              <a:extLst>
                <a:ext uri="{FF2B5EF4-FFF2-40B4-BE49-F238E27FC236}">
                  <a16:creationId xmlns:a16="http://schemas.microsoft.com/office/drawing/2014/main" id="{276392A0-C08C-42F4-B482-C3E825FD4A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66" y="177421"/>
              <a:ext cx="5299364" cy="6858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9D01EA0-5A71-4F6F-BBC1-0F9549DBDF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9740" y="1228300"/>
              <a:ext cx="5299364" cy="6858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B198C0-2925-4496-A0C8-593489AF42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7159" y="2279177"/>
              <a:ext cx="5299364" cy="68580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2176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C49ED-7A85-487A-954B-09E0D2E72C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97379" y="0"/>
            <a:ext cx="497858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775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58EAC-0D55-4A1E-9F07-36952B02DF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2318" y="0"/>
            <a:ext cx="529936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06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FE5478-7263-4DCC-929B-69BBBA5689D6}"/>
              </a:ext>
            </a:extLst>
          </p:cNvPr>
          <p:cNvPicPr>
            <a:picLocks noChangeAspect="1"/>
          </p:cNvPicPr>
          <p:nvPr/>
        </p:nvPicPr>
        <p:blipFill>
          <a:blip r:embed="rId3"/>
          <a:stretch>
            <a:fillRect/>
          </a:stretch>
        </p:blipFill>
        <p:spPr>
          <a:xfrm>
            <a:off x="0" y="-2487705"/>
            <a:ext cx="9144000" cy="11833410"/>
          </a:xfrm>
          <a:prstGeom prst="rect">
            <a:avLst/>
          </a:prstGeom>
        </p:spPr>
      </p:pic>
    </p:spTree>
    <p:extLst>
      <p:ext uri="{BB962C8B-B14F-4D97-AF65-F5344CB8AC3E}">
        <p14:creationId xmlns:p14="http://schemas.microsoft.com/office/powerpoint/2010/main" val="3227564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F33C-0133-4D68-8426-31F65E410B91}"/>
              </a:ext>
            </a:extLst>
          </p:cNvPr>
          <p:cNvPicPr>
            <a:picLocks noChangeAspect="1"/>
          </p:cNvPicPr>
          <p:nvPr/>
        </p:nvPicPr>
        <p:blipFill>
          <a:blip r:embed="rId3"/>
          <a:stretch>
            <a:fillRect/>
          </a:stretch>
        </p:blipFill>
        <p:spPr>
          <a:xfrm>
            <a:off x="1922318" y="0"/>
            <a:ext cx="529936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1508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FC96B-24CD-430C-B443-8C5AA6889D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884" y="0"/>
            <a:ext cx="530023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859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B8A44-2F57-4534-8269-F1DDB2A23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2973" y="3208171"/>
            <a:ext cx="7629384" cy="3128791"/>
          </a:xfrm>
          <a:prstGeom prst="rect">
            <a:avLst/>
          </a:prstGeom>
        </p:spPr>
      </p:pic>
      <p:sp>
        <p:nvSpPr>
          <p:cNvPr id="5" name="Title 1">
            <a:extLst>
              <a:ext uri="{FF2B5EF4-FFF2-40B4-BE49-F238E27FC236}">
                <a16:creationId xmlns:a16="http://schemas.microsoft.com/office/drawing/2014/main" id="{4BB34ED4-9581-481F-8C7A-85BA88377455}"/>
              </a:ext>
            </a:extLst>
          </p:cNvPr>
          <p:cNvSpPr txBox="1">
            <a:spLocks/>
          </p:cNvSpPr>
          <p:nvPr/>
        </p:nvSpPr>
        <p:spPr bwMode="auto">
          <a:xfrm>
            <a:off x="2228850" y="1172548"/>
            <a:ext cx="4686300" cy="3128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spcAft>
                <a:spcPts val="2400"/>
              </a:spcAft>
              <a:defRPr/>
            </a:pPr>
            <a:r>
              <a:rPr lang="en-US" sz="4400" b="1" spc="-150" dirty="0">
                <a:solidFill>
                  <a:schemeClr val="accent6">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Thank you! </a:t>
            </a:r>
          </a:p>
          <a:p>
            <a:r>
              <a:rPr lang="en-US"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Michelle Marx </a:t>
            </a:r>
            <a:r>
              <a:rPr lang="en-US" sz="1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Pedestrian Coordinator</a:t>
            </a:r>
          </a:p>
          <a:p>
            <a:r>
              <a:rPr lang="en-US" sz="1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Portland Bureau of Transportation</a:t>
            </a:r>
          </a:p>
          <a:p>
            <a:r>
              <a:rPr lang="en-US" sz="1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xmlns="" val="tx"/>
                    </a:ext>
                  </a:extLst>
                </a:hlinkClick>
              </a:rPr>
              <a:t>Michelle.Marx@portlandoregon.gov</a:t>
            </a:r>
            <a:endParaRPr lang="en-US" sz="1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br>
              <a:rPr lang="en-US" dirty="0">
                <a:solidFill>
                  <a:schemeClr val="accent6">
                    <a:lumMod val="75000"/>
                  </a:schemeClr>
                </a:solidFill>
              </a:rPr>
            </a:br>
            <a:br>
              <a:rPr lang="en-US" dirty="0"/>
            </a:br>
            <a:endParaRPr lang="en-US" sz="3200" b="1" spc="-150" dirty="0">
              <a:solidFill>
                <a:schemeClr val="accent6">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defRPr/>
            </a:pPr>
            <a:endParaRPr lang="en-US" sz="2000" spc="-150" dirty="0">
              <a:solidFill>
                <a:schemeClr val="tx1">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58818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1B365-EC50-4D45-AD88-1C38B535DA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87705"/>
            <a:ext cx="9144000" cy="11833410"/>
          </a:xfrm>
          <a:prstGeom prst="rect">
            <a:avLst/>
          </a:prstGeom>
        </p:spPr>
      </p:pic>
    </p:spTree>
    <p:extLst>
      <p:ext uri="{BB962C8B-B14F-4D97-AF65-F5344CB8AC3E}">
        <p14:creationId xmlns:p14="http://schemas.microsoft.com/office/powerpoint/2010/main" val="179475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F7202A-8439-4603-8E0B-75A6930FAA31}"/>
              </a:ext>
            </a:extLst>
          </p:cNvPr>
          <p:cNvGrpSpPr/>
          <p:nvPr/>
        </p:nvGrpSpPr>
        <p:grpSpPr>
          <a:xfrm>
            <a:off x="128609" y="800846"/>
            <a:ext cx="4053335" cy="4847244"/>
            <a:chOff x="300242" y="674796"/>
            <a:chExt cx="4519424" cy="5404625"/>
          </a:xfrm>
        </p:grpSpPr>
        <p:pic>
          <p:nvPicPr>
            <p:cNvPr id="5" name="Picture 4">
              <a:extLst>
                <a:ext uri="{FF2B5EF4-FFF2-40B4-BE49-F238E27FC236}">
                  <a16:creationId xmlns:a16="http://schemas.microsoft.com/office/drawing/2014/main" id="{88731CBB-9483-457F-9CEC-6B06FCE179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8"/>
            <a:stretch/>
          </p:blipFill>
          <p:spPr>
            <a:xfrm rot="21052020">
              <a:off x="651588" y="674796"/>
              <a:ext cx="4168078" cy="54046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1BA4DE-4320-42B3-86D7-EBF9BCFB92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052020">
              <a:off x="300242" y="816792"/>
              <a:ext cx="3607772" cy="794463"/>
            </a:xfrm>
            <a:prstGeom prst="rect">
              <a:avLst/>
            </a:prstGeom>
          </p:spPr>
        </p:pic>
      </p:grpSp>
    </p:spTree>
    <p:extLst>
      <p:ext uri="{BB962C8B-B14F-4D97-AF65-F5344CB8AC3E}">
        <p14:creationId xmlns:p14="http://schemas.microsoft.com/office/powerpoint/2010/main" val="356668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F7202A-8439-4603-8E0B-75A6930FAA31}"/>
              </a:ext>
            </a:extLst>
          </p:cNvPr>
          <p:cNvGrpSpPr/>
          <p:nvPr/>
        </p:nvGrpSpPr>
        <p:grpSpPr>
          <a:xfrm>
            <a:off x="128609" y="800846"/>
            <a:ext cx="4053335" cy="4847244"/>
            <a:chOff x="300242" y="674796"/>
            <a:chExt cx="4519424" cy="5404625"/>
          </a:xfrm>
        </p:grpSpPr>
        <p:pic>
          <p:nvPicPr>
            <p:cNvPr id="5" name="Picture 4">
              <a:extLst>
                <a:ext uri="{FF2B5EF4-FFF2-40B4-BE49-F238E27FC236}">
                  <a16:creationId xmlns:a16="http://schemas.microsoft.com/office/drawing/2014/main" id="{88731CBB-9483-457F-9CEC-6B06FCE179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8"/>
            <a:stretch/>
          </p:blipFill>
          <p:spPr>
            <a:xfrm rot="21052020">
              <a:off x="651588" y="674796"/>
              <a:ext cx="4168078" cy="54046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1BA4DE-4320-42B3-86D7-EBF9BCFB92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052020">
              <a:off x="300242" y="816792"/>
              <a:ext cx="3607772" cy="794463"/>
            </a:xfrm>
            <a:prstGeom prst="rect">
              <a:avLst/>
            </a:prstGeom>
          </p:spPr>
        </p:pic>
      </p:grpSp>
      <p:grpSp>
        <p:nvGrpSpPr>
          <p:cNvPr id="16" name="Group 15">
            <a:extLst>
              <a:ext uri="{FF2B5EF4-FFF2-40B4-BE49-F238E27FC236}">
                <a16:creationId xmlns:a16="http://schemas.microsoft.com/office/drawing/2014/main" id="{3836D497-C55D-4188-9857-1079FC7D02C2}"/>
              </a:ext>
            </a:extLst>
          </p:cNvPr>
          <p:cNvGrpSpPr/>
          <p:nvPr/>
        </p:nvGrpSpPr>
        <p:grpSpPr>
          <a:xfrm rot="21073213">
            <a:off x="2780837" y="838704"/>
            <a:ext cx="3903102" cy="4848765"/>
            <a:chOff x="6273209" y="371746"/>
            <a:chExt cx="5520473" cy="6858000"/>
          </a:xfrm>
        </p:grpSpPr>
        <p:pic>
          <p:nvPicPr>
            <p:cNvPr id="15" name="Picture 14">
              <a:extLst>
                <a:ext uri="{FF2B5EF4-FFF2-40B4-BE49-F238E27FC236}">
                  <a16:creationId xmlns:a16="http://schemas.microsoft.com/office/drawing/2014/main" id="{1D1C02A1-4B11-435F-80F9-C7DEB371E5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3"/>
            <a:stretch/>
          </p:blipFill>
          <p:spPr>
            <a:xfrm>
              <a:off x="6273209" y="371746"/>
              <a:ext cx="5520473" cy="68580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7034103-23A5-442C-9933-70B5A9554A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036" y="458907"/>
              <a:ext cx="4415806" cy="1316336"/>
            </a:xfrm>
            <a:prstGeom prst="rect">
              <a:avLst/>
            </a:prstGeom>
          </p:spPr>
        </p:pic>
      </p:grpSp>
    </p:spTree>
    <p:extLst>
      <p:ext uri="{BB962C8B-B14F-4D97-AF65-F5344CB8AC3E}">
        <p14:creationId xmlns:p14="http://schemas.microsoft.com/office/powerpoint/2010/main" val="306022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F7202A-8439-4603-8E0B-75A6930FAA31}"/>
              </a:ext>
            </a:extLst>
          </p:cNvPr>
          <p:cNvGrpSpPr/>
          <p:nvPr/>
        </p:nvGrpSpPr>
        <p:grpSpPr>
          <a:xfrm>
            <a:off x="128609" y="800846"/>
            <a:ext cx="4053335" cy="4847244"/>
            <a:chOff x="300242" y="674796"/>
            <a:chExt cx="4519424" cy="5404625"/>
          </a:xfrm>
        </p:grpSpPr>
        <p:pic>
          <p:nvPicPr>
            <p:cNvPr id="5" name="Picture 4">
              <a:extLst>
                <a:ext uri="{FF2B5EF4-FFF2-40B4-BE49-F238E27FC236}">
                  <a16:creationId xmlns:a16="http://schemas.microsoft.com/office/drawing/2014/main" id="{88731CBB-9483-457F-9CEC-6B06FCE179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8"/>
            <a:stretch/>
          </p:blipFill>
          <p:spPr>
            <a:xfrm rot="21052020">
              <a:off x="651588" y="674796"/>
              <a:ext cx="4168078" cy="54046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1BA4DE-4320-42B3-86D7-EBF9BCFB92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052020">
              <a:off x="300242" y="816792"/>
              <a:ext cx="3607772" cy="794463"/>
            </a:xfrm>
            <a:prstGeom prst="rect">
              <a:avLst/>
            </a:prstGeom>
          </p:spPr>
        </p:pic>
      </p:grpSp>
      <p:grpSp>
        <p:nvGrpSpPr>
          <p:cNvPr id="16" name="Group 15">
            <a:extLst>
              <a:ext uri="{FF2B5EF4-FFF2-40B4-BE49-F238E27FC236}">
                <a16:creationId xmlns:a16="http://schemas.microsoft.com/office/drawing/2014/main" id="{3836D497-C55D-4188-9857-1079FC7D02C2}"/>
              </a:ext>
            </a:extLst>
          </p:cNvPr>
          <p:cNvGrpSpPr/>
          <p:nvPr/>
        </p:nvGrpSpPr>
        <p:grpSpPr>
          <a:xfrm rot="21073213">
            <a:off x="2780837" y="838704"/>
            <a:ext cx="3903102" cy="4848765"/>
            <a:chOff x="6273209" y="371746"/>
            <a:chExt cx="5520473" cy="6858000"/>
          </a:xfrm>
        </p:grpSpPr>
        <p:pic>
          <p:nvPicPr>
            <p:cNvPr id="15" name="Picture 14">
              <a:extLst>
                <a:ext uri="{FF2B5EF4-FFF2-40B4-BE49-F238E27FC236}">
                  <a16:creationId xmlns:a16="http://schemas.microsoft.com/office/drawing/2014/main" id="{1D1C02A1-4B11-435F-80F9-C7DEB371E5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3"/>
            <a:stretch/>
          </p:blipFill>
          <p:spPr>
            <a:xfrm>
              <a:off x="6273209" y="371746"/>
              <a:ext cx="5520473" cy="68580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7034103-23A5-442C-9933-70B5A9554A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036" y="458907"/>
              <a:ext cx="4415806" cy="1316336"/>
            </a:xfrm>
            <a:prstGeom prst="rect">
              <a:avLst/>
            </a:prstGeom>
          </p:spPr>
        </p:pic>
      </p:grpSp>
      <p:pic>
        <p:nvPicPr>
          <p:cNvPr id="18" name="Picture 17">
            <a:extLst>
              <a:ext uri="{FF2B5EF4-FFF2-40B4-BE49-F238E27FC236}">
                <a16:creationId xmlns:a16="http://schemas.microsoft.com/office/drawing/2014/main" id="{56850B72-54AC-4E66-AE95-B12FC28AA5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088929">
            <a:off x="5389546" y="819410"/>
            <a:ext cx="3751214" cy="4854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6504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4AE36-4610-43B8-A858-CA97BA0690CE}"/>
              </a:ext>
            </a:extLst>
          </p:cNvPr>
          <p:cNvPicPr>
            <a:picLocks noChangeAspect="1"/>
          </p:cNvPicPr>
          <p:nvPr/>
        </p:nvPicPr>
        <p:blipFill>
          <a:blip r:embed="rId3"/>
          <a:stretch>
            <a:fillRect/>
          </a:stretch>
        </p:blipFill>
        <p:spPr>
          <a:xfrm>
            <a:off x="0" y="-2487705"/>
            <a:ext cx="9144000" cy="11833410"/>
          </a:xfrm>
          <a:prstGeom prst="rect">
            <a:avLst/>
          </a:prstGeom>
        </p:spPr>
      </p:pic>
    </p:spTree>
    <p:extLst>
      <p:ext uri="{BB962C8B-B14F-4D97-AF65-F5344CB8AC3E}">
        <p14:creationId xmlns:p14="http://schemas.microsoft.com/office/powerpoint/2010/main" val="13291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9C712-ED82-4F95-A6CA-2732089E06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8800" y="-5441"/>
            <a:ext cx="5036024" cy="6867305"/>
          </a:xfrm>
          <a:prstGeom prst="rect">
            <a:avLst/>
          </a:prstGeom>
        </p:spPr>
      </p:pic>
    </p:spTree>
    <p:extLst>
      <p:ext uri="{BB962C8B-B14F-4D97-AF65-F5344CB8AC3E}">
        <p14:creationId xmlns:p14="http://schemas.microsoft.com/office/powerpoint/2010/main" val="3750631254"/>
      </p:ext>
    </p:extLst>
  </p:cSld>
  <p:clrMapOvr>
    <a:masterClrMapping/>
  </p:clrMapOvr>
</p:sld>
</file>

<file path=ppt/theme/theme1.xml><?xml version="1.0" encoding="utf-8"?>
<a:theme xmlns:a="http://schemas.openxmlformats.org/drawingml/2006/main" name="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1595</TotalTime>
  <Words>1030</Words>
  <Application>Microsoft Office PowerPoint</Application>
  <PresentationFormat>On-screen Show (4:3)</PresentationFormat>
  <Paragraphs>127</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MS PGothic</vt:lpstr>
      <vt:lpstr>MS PGothic</vt:lpstr>
      <vt:lpstr>Arial</vt:lpstr>
      <vt:lpstr>Calibri</vt:lpstr>
      <vt:lpstr>Open Sans</vt:lpstr>
      <vt:lpstr>Open Sans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Patricolo, Francesca</dc:creator>
  <cp:lastModifiedBy>CACOUNCIL</cp:lastModifiedBy>
  <cp:revision>105</cp:revision>
  <cp:lastPrinted>2019-06-05T18:38:30Z</cp:lastPrinted>
  <dcterms:created xsi:type="dcterms:W3CDTF">2019-02-21T00:34:38Z</dcterms:created>
  <dcterms:modified xsi:type="dcterms:W3CDTF">2019-06-05T23:29:26Z</dcterms:modified>
</cp:coreProperties>
</file>