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16"/>
  </p:notesMasterIdLst>
  <p:sldIdLst>
    <p:sldId id="256" r:id="rId4"/>
    <p:sldId id="274" r:id="rId5"/>
    <p:sldId id="282" r:id="rId6"/>
    <p:sldId id="266" r:id="rId7"/>
    <p:sldId id="275" r:id="rId8"/>
    <p:sldId id="283" r:id="rId9"/>
    <p:sldId id="280" r:id="rId10"/>
    <p:sldId id="279" r:id="rId11"/>
    <p:sldId id="277" r:id="rId12"/>
    <p:sldId id="276" r:id="rId13"/>
    <p:sldId id="281" r:id="rId14"/>
    <p:sldId id="270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21B"/>
    <a:srgbClr val="CCD5DE"/>
    <a:srgbClr val="F7C68C"/>
    <a:srgbClr val="BAA07F"/>
    <a:srgbClr val="D5C6B2"/>
    <a:srgbClr val="E58E1A"/>
    <a:srgbClr val="754200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2" autoAdjust="0"/>
    <p:restoredTop sz="96374" autoAdjust="0"/>
  </p:normalViewPr>
  <p:slideViewPr>
    <p:cSldViewPr snapToGrid="0">
      <p:cViewPr varScale="1">
        <p:scale>
          <a:sx n="71" d="100"/>
          <a:sy n="71" d="100"/>
        </p:scale>
        <p:origin x="3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48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0389CC8-40DC-422C-B6F9-5ABC0F7CA5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79A5735-17D5-46C3-808B-BF75338170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D99F75F-C728-4DD3-A504-F5C2AF84D3A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320CD9F2-DFCC-4450-A6EB-537F709520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CC31B3C2-CA83-4F0E-8657-2916E47544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E1C94687-5243-4392-8447-A00466051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7A3C5F-2EE4-4140-8AA7-831BDFB2D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D2F2FDD-5E09-42F7-95F1-674FF2380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C6A2E40-59B7-48B1-94C6-914514ECD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6BC6290-CAFB-440C-B03C-ED4C5BE3B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6A64EF-3058-40B3-9D1B-CB02162700F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6793BE1-D8EC-471C-A82A-4B2182827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47EC64E-3893-4A4A-BAE0-192DEDD42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E05339A-78C6-424E-BC34-270410124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C5C7B9-3159-468C-BE40-452C087A2B5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4C69A18-F373-48FF-83E9-1834432B2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5056DE1-9043-4AB0-B3B8-557A7858A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625" indent="-174625">
              <a:buFontTx/>
              <a:buChar char="•"/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384803-640D-46DB-BE9C-741319D32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FD6C0F-5ED4-4636-A0AF-47BE4458FA9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B1010FE-0EC6-4194-9448-BC1EA3E2E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51DE77B-630E-4240-A1B6-CA6A5826D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D174F86-32A4-483A-BE33-6D5F8AE07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A54239-006E-4774-B9D6-8D9DA6C8509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E7AB94F-1838-437D-80F0-D45A3CA873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F0331DD-4D3D-45C3-B5D1-032236C6C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D16B7C0-1956-47F2-B757-379BCF92F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6C7B92-359F-4274-B836-356C41DE235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2EC5926-075E-4D26-B028-4306C2EBD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A0FABE-6FD8-46AE-A1A8-C951C0239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1CBB56B-BCEC-4591-8339-8265AF2A7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E41884-E73B-445B-B444-4E8AD82D24C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63538A4-92F0-4768-B6D0-62F39BA0A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E6E09FF-24F2-41AC-9C55-FF4CC6E1F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72D479C-2F6A-41E5-8726-0EDC7C58A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60803-1D3B-4A81-A142-13F62810287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1573749-2AD7-4753-B0E8-BA0D5EB93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3A68643-6249-4164-9FD8-64448C397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33B3CDF-1475-4C78-B95A-8A09CB7AE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C23858-0CDA-486A-AF81-26717DF6FEE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C755161-3750-4C64-8BBE-74B2A44EB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DB65050-98CA-4CEB-B7D6-BE879C0AA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0CB42FE-4F07-4F91-9DCF-8B2BD6DB8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B1C8EF-9A20-41D2-BA9B-46AAC4D138F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EA70470-2DF7-4D60-BEAF-7CA98E245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3A491F30-6653-4061-B8A2-A618FB54D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900A345D-A7B6-44B0-933A-E01A19FD9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0CD7B3-7436-4ACC-9CE7-5E268221108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981FBB-591D-4782-B38E-47F78CE35A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22350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" name="Picture 10" descr="ppt_title1lphotostrs">
            <a:extLst>
              <a:ext uri="{FF2B5EF4-FFF2-40B4-BE49-F238E27FC236}">
                <a16:creationId xmlns:a16="http://schemas.microsoft.com/office/drawing/2014/main" id="{A930402E-3461-42ED-A554-16D1C5621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pt_title1logos">
            <a:extLst>
              <a:ext uri="{FF2B5EF4-FFF2-40B4-BE49-F238E27FC236}">
                <a16:creationId xmlns:a16="http://schemas.microsoft.com/office/drawing/2014/main" id="{2C70200B-CD27-4E2B-9EB9-0135908FC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2142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728350-FDE6-4552-A144-B56E012E7A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E6AC65F2-213D-4C29-8E19-EED095CF1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9435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F8C40D-148A-483D-AC9D-2D97FB4390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BA491ABE-39FA-4215-8376-F1FF86BE3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20997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FAF202F5-4CFB-4F95-8638-07ECADB818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508625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614BC7-0E73-40D3-8F09-27A3F6C8A8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00163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FF977E6-BC03-4176-94C8-F408A8CF7E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188" y="104775"/>
            <a:ext cx="3014662" cy="6675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7" name="Picture 14" descr="ppt_titlephstrbtms">
            <a:extLst>
              <a:ext uri="{FF2B5EF4-FFF2-40B4-BE49-F238E27FC236}">
                <a16:creationId xmlns:a16="http://schemas.microsoft.com/office/drawing/2014/main" id="{2A0AF60B-9EC1-4899-9080-2BB12D68B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646738"/>
            <a:ext cx="59086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ppt_titlephstrtops">
            <a:extLst>
              <a:ext uri="{FF2B5EF4-FFF2-40B4-BE49-F238E27FC236}">
                <a16:creationId xmlns:a16="http://schemas.microsoft.com/office/drawing/2014/main" id="{2F2E4CBB-F2E2-40C7-80B4-678FE20557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04775"/>
            <a:ext cx="5918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ppt_titlepclr-logos">
            <a:extLst>
              <a:ext uri="{FF2B5EF4-FFF2-40B4-BE49-F238E27FC236}">
                <a16:creationId xmlns:a16="http://schemas.microsoft.com/office/drawing/2014/main" id="{FDD6B847-22AC-4332-BDDD-835B6B974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30175"/>
            <a:ext cx="2906713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905000"/>
            <a:ext cx="5791200" cy="1470025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657600"/>
            <a:ext cx="5105400" cy="1447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406484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A826A06-323B-45CB-B6D7-E9CAA7C33A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5F60C454-99CF-4CC5-9C14-DBBE2BAD4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05853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8298E62-8957-4E5C-BE08-E530D7E435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DA8298B0-8F76-41F6-B57C-FEAF762A3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6773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6866F96-02C4-410A-AD1C-972A975D70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BB8EFB6F-3E6C-41C8-9692-7E642CE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55670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E0E996-B813-4718-A829-64DAABC9D5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47D767BC-7F3D-416B-A8C5-F6DAAF507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7522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D131943-BCE6-4008-A129-7704B04246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C964242D-0323-45B5-BBAE-18018925B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0444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256381E-B387-4520-B658-492E372B13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58AFE01E-B204-40D9-944A-A530FF208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63508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5E65360-78F3-4BE5-987A-99B08F697A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9BC9A80A-68A9-4C54-893F-98D21C7ED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6670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4608C7-27CD-4CF4-9202-1D9595AC18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| </a:t>
            </a:r>
            <a:fld id="{17ED5E5C-9083-4642-8827-EE4B4DA5F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99112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789C7F8-1928-40FC-9B8F-248F27E498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3B9E1085-E462-499F-805C-9978D4DA7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9246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930AC87-E6E6-4865-B4AB-D764AC3180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5FB77A62-5D18-4169-8578-278FE6276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9634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6FDAB7D-B415-4086-8DE8-B8A3C3E28E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A9419D27-67F8-4773-9D73-5A239E347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05042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D163315-140E-49BF-862F-AE00DC16A9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508625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3EFB4F-97C8-4BAA-8E18-45FE59D66C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00163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397573D-4A55-453A-9943-D1490E6F3A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188" y="104775"/>
            <a:ext cx="3014662" cy="6675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7" name="Picture 14" descr="ppt_titlephstrbtms">
            <a:extLst>
              <a:ext uri="{FF2B5EF4-FFF2-40B4-BE49-F238E27FC236}">
                <a16:creationId xmlns:a16="http://schemas.microsoft.com/office/drawing/2014/main" id="{5104EA40-4F2F-4405-8C90-44EEFEBA3F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646738"/>
            <a:ext cx="59086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ppt_titlephstrtops">
            <a:extLst>
              <a:ext uri="{FF2B5EF4-FFF2-40B4-BE49-F238E27FC236}">
                <a16:creationId xmlns:a16="http://schemas.microsoft.com/office/drawing/2014/main" id="{702C2E17-6273-443B-8A59-814F2B16C3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04775"/>
            <a:ext cx="5918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ppt_title2grlogos">
            <a:extLst>
              <a:ext uri="{FF2B5EF4-FFF2-40B4-BE49-F238E27FC236}">
                <a16:creationId xmlns:a16="http://schemas.microsoft.com/office/drawing/2014/main" id="{599AF323-3AA4-41BC-A7EF-F006C80754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30175"/>
            <a:ext cx="28892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1981200"/>
            <a:ext cx="5562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657600"/>
            <a:ext cx="55626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91775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31F5C81-7419-43E3-893F-EEF07A0DAD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D693E15A-983A-44A1-A390-810013D9E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04865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9CC3259-CEB5-4905-8471-10E75C79A8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59380AC6-DBBB-40E7-A713-B2633F8F3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75760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3787832-839F-4988-A107-9AD5DA1A70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5EDCB8C5-F56A-43C5-A804-D95DA230A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9499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7DC5B7-9B3D-414F-BDCE-62438DB24F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A710259B-F683-403F-AB3A-527A0D9EC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94533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C88A112-E901-43F4-81A0-F8C9229C14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9E706F79-5496-42A2-B7FC-E98624F87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59387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DDCE3A8-FC21-42EE-9ED2-1C8912BFE5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BF2930BA-9EA2-497B-8081-BC34E30F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4442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C4D5D5-E2CF-4E78-A68D-22B245D2EA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| </a:t>
            </a:r>
            <a:fld id="{B1FAAE40-26AC-4315-8486-969B19B0C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89659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C15BA3D-8731-4B6C-B480-34CF75BB8F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02DC2578-92DB-451E-BB9B-D5F1509CE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30256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6DD954-7950-4440-BC59-0E5E9B954C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C461DCAB-FF96-4F04-86E9-4C7C2D2A8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97300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3425507-084D-4008-B9EA-D4490E44CD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2B83BE25-5A4E-41C3-AFEC-0A6833A93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60189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B634646-02A5-41BD-B552-5E8AEFAD99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3D4DDDCE-1431-4A1C-A8AC-DAFDF3404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0680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A9007B-9BF7-4006-90E1-AAE638BF01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| </a:t>
            </a:r>
            <a:fld id="{92507358-931A-43FB-8A14-7604B2715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20337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83683-A991-4623-9D5E-5BD7D41AC2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| </a:t>
            </a:r>
            <a:fld id="{A29A8CB2-5D29-4019-A6ED-DFC191317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5444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FD8448B-C192-41E3-928F-A19DA384DE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| </a:t>
            </a:r>
            <a:fld id="{FB0A5213-9996-4D81-8646-31B03AA60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79775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07F7CC0-C3FE-4BDA-AA31-9BA49998E7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2720698C-6D5C-4768-B659-01CF62140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568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60B1B8-219D-4E6F-83CF-EBC478C1C1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7E5DCF03-E739-4211-B381-6008D2CAF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8285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732BC6-5FDC-4AC5-AE28-531FF0F359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8C07BDBD-D322-4EF3-9EA8-1B806F5BB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0378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8BA86375-D96C-4314-9F7C-7535C2D968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705600"/>
          </a:xfrm>
          <a:prstGeom prst="rect">
            <a:avLst/>
          </a:prstGeom>
          <a:gradFill rotWithShape="1">
            <a:gsLst>
              <a:gs pos="0">
                <a:schemeClr val="bg1">
                  <a:alpha val="3998"/>
                </a:schemeClr>
              </a:gs>
              <a:gs pos="100000">
                <a:srgbClr val="CCD5DE">
                  <a:alpha val="76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27" name="Picture 14" descr="ppt_backgrd_bars">
            <a:extLst>
              <a:ext uri="{FF2B5EF4-FFF2-40B4-BE49-F238E27FC236}">
                <a16:creationId xmlns:a16="http://schemas.microsoft.com/office/drawing/2014/main" id="{382F71FC-3FAF-4ACC-AB72-72F2C09521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A14C0F81-66DE-480C-8743-EE05588AC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25CEE0B6-E111-499E-A0AE-CDA5DAA90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1B9258-EE3A-4EA8-B85E-DE361966B8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8FB69673-CCA8-4FA3-9DF7-79506C74A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C9A95D1-6AAB-4BEF-8E86-518E7A058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ppt_dark_backgrds">
            <a:extLst>
              <a:ext uri="{FF2B5EF4-FFF2-40B4-BE49-F238E27FC236}">
                <a16:creationId xmlns:a16="http://schemas.microsoft.com/office/drawing/2014/main" id="{ADE6F927-185B-4301-A51B-2C1D3C894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245225"/>
            <a:ext cx="9153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B39CF729-9803-4403-8CBF-C6CB69C8E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C0B06285-74EA-44DC-B84E-D94DB7DC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4E737F4C-577A-4C28-AB9B-6CDC5FCBA2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6DDB68DD-2C53-4986-8175-A95CE9469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11">
            <a:extLst>
              <a:ext uri="{FF2B5EF4-FFF2-40B4-BE49-F238E27FC236}">
                <a16:creationId xmlns:a16="http://schemas.microsoft.com/office/drawing/2014/main" id="{9B648091-D4B4-4EF1-B785-616A23714C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1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ppt_backgrd_bars">
            <a:extLst>
              <a:ext uri="{FF2B5EF4-FFF2-40B4-BE49-F238E27FC236}">
                <a16:creationId xmlns:a16="http://schemas.microsoft.com/office/drawing/2014/main" id="{A634B4ED-955C-4D1F-8450-E6F2392CE0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15095A98-1EBB-4286-9257-6CB57AE6E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5D84585-DEF0-4CB7-A02E-BCA666141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4A7A9779-3F7D-4F76-8056-9B5234BB41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0EF5933A-1382-4D37-8FAF-0ABE6850D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8" name="Rectangle 10">
            <a:extLst>
              <a:ext uri="{FF2B5EF4-FFF2-40B4-BE49-F238E27FC236}">
                <a16:creationId xmlns:a16="http://schemas.microsoft.com/office/drawing/2014/main" id="{96C3C7BE-1833-4C7E-A6B1-7B9DADD352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BB013F4-5784-46EF-861B-77CF80A9C5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4788" y="2057400"/>
            <a:ext cx="8734425" cy="1470025"/>
          </a:xfrm>
        </p:spPr>
        <p:txBody>
          <a:bodyPr/>
          <a:lstStyle/>
          <a:p>
            <a:pPr eaLnBrk="1" hangingPunct="1"/>
            <a:r>
              <a:rPr lang="en-US" altLang="en-US" sz="3600"/>
              <a:t>GARBAGE, RECYCLING, &amp; COMPOSTING </a:t>
            </a:r>
            <a:br>
              <a:rPr lang="en-US" altLang="en-US" sz="3600"/>
            </a:br>
            <a:r>
              <a:rPr lang="en-US" altLang="en-US" sz="3600"/>
              <a:t>RESIDENTIAL RATES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9898FCA-AE03-424A-B273-411F2E8832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766050" cy="1752600"/>
          </a:xfrm>
        </p:spPr>
        <p:txBody>
          <a:bodyPr/>
          <a:lstStyle/>
          <a:p>
            <a:pPr eaLnBrk="1" hangingPunct="1"/>
            <a:r>
              <a:rPr lang="en-US" altLang="en-US" b="1"/>
              <a:t>City Council</a:t>
            </a:r>
            <a:endParaRPr lang="en-US" altLang="en-US"/>
          </a:p>
          <a:p>
            <a:pPr eaLnBrk="1" hangingPunct="1"/>
            <a:r>
              <a:rPr lang="en-US" altLang="en-US" b="1"/>
              <a:t>May 29, 2019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>
            <a:extLst>
              <a:ext uri="{FF2B5EF4-FFF2-40B4-BE49-F238E27FC236}">
                <a16:creationId xmlns:a16="http://schemas.microsoft.com/office/drawing/2014/main" id="{FDC9798F-998D-44AB-B79F-3A1D62216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Incentives and Disincentives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BD9901-EE07-4788-A44A-5ABB1AE6CABB}"/>
              </a:ext>
            </a:extLst>
          </p:cNvPr>
          <p:cNvGraphicFramePr>
            <a:graphicFrameLocks noGrp="1"/>
          </p:cNvGraphicFramePr>
          <p:nvPr/>
        </p:nvGraphicFramePr>
        <p:xfrm>
          <a:off x="415925" y="1865313"/>
          <a:ext cx="8253413" cy="2903537"/>
        </p:xfrm>
        <a:graphic>
          <a:graphicData uri="http://schemas.openxmlformats.org/drawingml/2006/table">
            <a:tbl>
              <a:tblPr/>
              <a:tblGrid>
                <a:gridCol w="2641253">
                  <a:extLst>
                    <a:ext uri="{9D8B030D-6E8A-4147-A177-3AD203B41FA5}">
                      <a16:colId xmlns:a16="http://schemas.microsoft.com/office/drawing/2014/main" val="589781652"/>
                    </a:ext>
                  </a:extLst>
                </a:gridCol>
                <a:gridCol w="1631650">
                  <a:extLst>
                    <a:ext uri="{9D8B030D-6E8A-4147-A177-3AD203B41FA5}">
                      <a16:colId xmlns:a16="http://schemas.microsoft.com/office/drawing/2014/main" val="2772768971"/>
                    </a:ext>
                  </a:extLst>
                </a:gridCol>
                <a:gridCol w="1371662">
                  <a:extLst>
                    <a:ext uri="{9D8B030D-6E8A-4147-A177-3AD203B41FA5}">
                      <a16:colId xmlns:a16="http://schemas.microsoft.com/office/drawing/2014/main" val="2197789343"/>
                    </a:ext>
                  </a:extLst>
                </a:gridCol>
                <a:gridCol w="1228221">
                  <a:extLst>
                    <a:ext uri="{9D8B030D-6E8A-4147-A177-3AD203B41FA5}">
                      <a16:colId xmlns:a16="http://schemas.microsoft.com/office/drawing/2014/main" val="966178163"/>
                    </a:ext>
                  </a:extLst>
                </a:gridCol>
                <a:gridCol w="1380627">
                  <a:extLst>
                    <a:ext uri="{9D8B030D-6E8A-4147-A177-3AD203B41FA5}">
                      <a16:colId xmlns:a16="http://schemas.microsoft.com/office/drawing/2014/main" val="1304404761"/>
                    </a:ext>
                  </a:extLst>
                </a:gridCol>
              </a:tblGrid>
              <a:tr h="697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</a:rPr>
                        <a:t>Primary Service Levels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Proposed (Incentive)/ Disincentive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Current (Incentive)/ Disincentive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</a:rPr>
                        <a:t>Difference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</a:rPr>
                        <a:t>% Households Served*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341208"/>
                  </a:ext>
                </a:extLst>
              </a:tr>
              <a:tr h="45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</a:rPr>
                        <a:t>35-Gallon - Every 4 Weeks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(2.89)</a:t>
                      </a:r>
                    </a:p>
                  </a:txBody>
                  <a:tcPr marL="68583" marR="6858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(3.28)</a:t>
                      </a:r>
                    </a:p>
                  </a:txBody>
                  <a:tcPr marL="68583" marR="6858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$ 0.39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10200"/>
                  </a:ext>
                </a:extLst>
              </a:tr>
              <a:tr h="425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</a:rPr>
                        <a:t>20-Gallon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(2.93)</a:t>
                      </a:r>
                    </a:p>
                  </a:txBody>
                  <a:tcPr marL="68583" marR="68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(3.23)</a:t>
                      </a:r>
                    </a:p>
                  </a:txBody>
                  <a:tcPr marL="68583" marR="68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$ 0.30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265217"/>
                  </a:ext>
                </a:extLst>
              </a:tr>
              <a:tr h="425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</a:rPr>
                        <a:t>35-Gallon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$ 0.00</a:t>
                      </a:r>
                    </a:p>
                  </a:txBody>
                  <a:tcPr marL="68583" marR="68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(0.27)</a:t>
                      </a:r>
                    </a:p>
                  </a:txBody>
                  <a:tcPr marL="68583" marR="68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$ 0.27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15794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</a:rPr>
                        <a:t>60-Gallon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$ 1.96</a:t>
                      </a:r>
                    </a:p>
                  </a:txBody>
                  <a:tcPr marL="68583" marR="68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$ 2.53</a:t>
                      </a:r>
                    </a:p>
                  </a:txBody>
                  <a:tcPr marL="68583" marR="68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(0.57)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774131"/>
                  </a:ext>
                </a:extLst>
              </a:tr>
              <a:tr h="438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</a:rPr>
                        <a:t>90-Gallon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$ 3.63</a:t>
                      </a:r>
                    </a:p>
                  </a:txBody>
                  <a:tcPr marL="68583" marR="68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$ 5.55</a:t>
                      </a:r>
                    </a:p>
                  </a:txBody>
                  <a:tcPr marL="68583" marR="6858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(1.92)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11710" marR="11710" marT="11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563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8915B46-EDFB-43CA-8E40-703C5BC27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Portland Clean Energy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D1E3-992D-48B7-9259-684D4440B8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</a:t>
            </a:r>
            <a:fld id="{77D7D14B-2B1A-4B5F-9962-7093CE9327F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2D3F3DF3-BEC6-4D45-8A1E-EF62B57E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614488"/>
            <a:ext cx="7032625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>
            <a:extLst>
              <a:ext uri="{FF2B5EF4-FFF2-40B4-BE49-F238E27FC236}">
                <a16:creationId xmlns:a16="http://schemas.microsoft.com/office/drawing/2014/main" id="{E9A6B0B9-6B87-415D-905B-6226CE589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Proposed Monthly Rates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BD9901-EE07-4788-A44A-5ABB1AE6CABB}"/>
              </a:ext>
            </a:extLst>
          </p:cNvPr>
          <p:cNvGraphicFramePr>
            <a:graphicFrameLocks noGrp="1"/>
          </p:cNvGraphicFramePr>
          <p:nvPr/>
        </p:nvGraphicFramePr>
        <p:xfrm>
          <a:off x="198438" y="1865313"/>
          <a:ext cx="8716962" cy="3148012"/>
        </p:xfrm>
        <a:graphic>
          <a:graphicData uri="http://schemas.openxmlformats.org/drawingml/2006/table">
            <a:tbl>
              <a:tblPr/>
              <a:tblGrid>
                <a:gridCol w="2398738">
                  <a:extLst>
                    <a:ext uri="{9D8B030D-6E8A-4147-A177-3AD203B41FA5}">
                      <a16:colId xmlns:a16="http://schemas.microsoft.com/office/drawing/2014/main" val="589781652"/>
                    </a:ext>
                  </a:extLst>
                </a:gridCol>
                <a:gridCol w="1851086">
                  <a:extLst>
                    <a:ext uri="{9D8B030D-6E8A-4147-A177-3AD203B41FA5}">
                      <a16:colId xmlns:a16="http://schemas.microsoft.com/office/drawing/2014/main" val="2772768971"/>
                    </a:ext>
                  </a:extLst>
                </a:gridCol>
                <a:gridCol w="1607868">
                  <a:extLst>
                    <a:ext uri="{9D8B030D-6E8A-4147-A177-3AD203B41FA5}">
                      <a16:colId xmlns:a16="http://schemas.microsoft.com/office/drawing/2014/main" val="2197789343"/>
                    </a:ext>
                  </a:extLst>
                </a:gridCol>
                <a:gridCol w="1338523">
                  <a:extLst>
                    <a:ext uri="{9D8B030D-6E8A-4147-A177-3AD203B41FA5}">
                      <a16:colId xmlns:a16="http://schemas.microsoft.com/office/drawing/2014/main" val="966178163"/>
                    </a:ext>
                  </a:extLst>
                </a:gridCol>
                <a:gridCol w="1520746">
                  <a:extLst>
                    <a:ext uri="{9D8B030D-6E8A-4147-A177-3AD203B41FA5}">
                      <a16:colId xmlns:a16="http://schemas.microsoft.com/office/drawing/2014/main" val="1304404761"/>
                    </a:ext>
                  </a:extLst>
                </a:gridCol>
              </a:tblGrid>
              <a:tr h="834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Primary Service Levels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Proposed Rate FY19-20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Current Rate </a:t>
                      </a:r>
                    </a:p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FY18-19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Difference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% Households Served*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341208"/>
                  </a:ext>
                </a:extLst>
              </a:tr>
              <a:tr h="560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35-Gallon - Every 4 Weeks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$25.00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$24.25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$0.75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10200"/>
                  </a:ext>
                </a:extLst>
              </a:tr>
              <a:tr h="424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20-Gallon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$27.90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$27.15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$0.75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265217"/>
                  </a:ext>
                </a:extLst>
              </a:tr>
              <a:tr h="424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35-Gallon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$32.55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$31.80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$0.75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15794"/>
                  </a:ext>
                </a:extLst>
              </a:tr>
              <a:tr h="46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60-Gallon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$37.85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$37.65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$0.20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774131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90-Gallon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$43.15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$44.15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($1.00)</a:t>
                      </a:r>
                    </a:p>
                  </a:txBody>
                  <a:tcPr marL="421518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563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8B2EDF0-FC6A-4C54-A6CD-8EF26BF2D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Recycling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3CE8-A743-41CB-AE05-57991995EE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</a:t>
            </a:r>
            <a:fld id="{E81C3FB5-649C-47AD-A680-277D192D8FC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5364" name="Content Placeholder 9">
            <a:extLst>
              <a:ext uri="{FF2B5EF4-FFF2-40B4-BE49-F238E27FC236}">
                <a16:creationId xmlns:a16="http://schemas.microsoft.com/office/drawing/2014/main" id="{5D3F1DB3-6F5D-4EB0-B9F9-267D1D8256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413" y="1417638"/>
            <a:ext cx="7327900" cy="4900612"/>
          </a:xfr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A5E1D-76FF-4491-A51D-EAC17227F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</a:t>
            </a:r>
            <a:fld id="{FC3F8AE2-791E-43E4-B03C-6F43BFC11B8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7411" name="Picture 12">
            <a:extLst>
              <a:ext uri="{FF2B5EF4-FFF2-40B4-BE49-F238E27FC236}">
                <a16:creationId xmlns:a16="http://schemas.microsoft.com/office/drawing/2014/main" id="{99505CCF-71B7-41DE-9C1A-2D98F8D7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696913"/>
            <a:ext cx="50784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8991C10-B588-47AB-B4F7-A59DAE2B9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 Rate Factors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FDCF439-7674-4DE1-9563-386D7B86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33525"/>
            <a:ext cx="8610600" cy="4548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Upward Pressure</a:t>
            </a:r>
          </a:p>
          <a:p>
            <a:pPr lvl="1" eaLnBrk="1" hangingPunct="1">
              <a:defRPr/>
            </a:pPr>
            <a:r>
              <a:rPr lang="en-US" altLang="en-US" b="1" dirty="0"/>
              <a:t>Yard debris/food scraps tip fees</a:t>
            </a:r>
          </a:p>
          <a:p>
            <a:pPr lvl="1" eaLnBrk="1" hangingPunct="1">
              <a:defRPr/>
            </a:pPr>
            <a:r>
              <a:rPr lang="en-US" altLang="en-US" b="1" dirty="0"/>
              <a:t>Portland Clean Energy Fund 1% surcharge</a:t>
            </a:r>
          </a:p>
          <a:p>
            <a:pPr lvl="1" eaLnBrk="1" hangingPunct="1">
              <a:defRPr/>
            </a:pPr>
            <a:r>
              <a:rPr lang="en-US" altLang="en-US" b="1" dirty="0"/>
              <a:t>Driver wages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b="1" dirty="0"/>
          </a:p>
          <a:p>
            <a:pPr eaLnBrk="1" hangingPunct="1">
              <a:defRPr/>
            </a:pPr>
            <a:r>
              <a:rPr lang="en-US" altLang="en-US" b="1" dirty="0"/>
              <a:t>Downward Pressure</a:t>
            </a:r>
          </a:p>
          <a:p>
            <a:pPr lvl="1" eaLnBrk="1" hangingPunct="1">
              <a:defRPr/>
            </a:pPr>
            <a:r>
              <a:rPr lang="en-US" altLang="en-US" b="1" dirty="0"/>
              <a:t>Lower vehicle depreciation</a:t>
            </a:r>
          </a:p>
          <a:p>
            <a:pPr lvl="1" eaLnBrk="1" hangingPunct="1">
              <a:defRPr/>
            </a:pPr>
            <a:r>
              <a:rPr lang="en-US" altLang="en-US" b="1" dirty="0"/>
              <a:t>Hauler efficiencies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5340-10EF-465B-81BC-2F0A0AE02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</a:t>
            </a:r>
            <a:fld id="{D9DB5053-C3AF-4ADD-A8C4-914CAAD3D1A4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774E354-4E61-4FEF-94D8-4D6D4BEE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Ratemaking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BE58A-C121-4B8F-884A-72CCFEDFBC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</a:t>
            </a:r>
            <a:fld id="{10262A7C-AAFD-4CBF-9FBC-03C06FEB77D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0484" name="Picture 2" descr="Image result for portland garbage can size">
            <a:extLst>
              <a:ext uri="{FF2B5EF4-FFF2-40B4-BE49-F238E27FC236}">
                <a16:creationId xmlns:a16="http://schemas.microsoft.com/office/drawing/2014/main" id="{01799199-9392-4B2B-B32C-5554807A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879600"/>
            <a:ext cx="56832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>
            <a:extLst>
              <a:ext uri="{FF2B5EF4-FFF2-40B4-BE49-F238E27FC236}">
                <a16:creationId xmlns:a16="http://schemas.microsoft.com/office/drawing/2014/main" id="{E81767CA-0D57-47FE-8D96-DA68CE26D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Proposed Monthly Rates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BD9901-EE07-4788-A44A-5ABB1AE6CABB}"/>
              </a:ext>
            </a:extLst>
          </p:cNvPr>
          <p:cNvGraphicFramePr>
            <a:graphicFrameLocks noGrp="1"/>
          </p:cNvGraphicFramePr>
          <p:nvPr/>
        </p:nvGraphicFramePr>
        <p:xfrm>
          <a:off x="1055688" y="1931988"/>
          <a:ext cx="7108825" cy="3148012"/>
        </p:xfrm>
        <a:graphic>
          <a:graphicData uri="http://schemas.openxmlformats.org/drawingml/2006/table">
            <a:tbl>
              <a:tblPr/>
              <a:tblGrid>
                <a:gridCol w="2398648">
                  <a:extLst>
                    <a:ext uri="{9D8B030D-6E8A-4147-A177-3AD203B41FA5}">
                      <a16:colId xmlns:a16="http://schemas.microsoft.com/office/drawing/2014/main" val="589781652"/>
                    </a:ext>
                  </a:extLst>
                </a:gridCol>
                <a:gridCol w="1851016">
                  <a:extLst>
                    <a:ext uri="{9D8B030D-6E8A-4147-A177-3AD203B41FA5}">
                      <a16:colId xmlns:a16="http://schemas.microsoft.com/office/drawing/2014/main" val="2772768971"/>
                    </a:ext>
                  </a:extLst>
                </a:gridCol>
                <a:gridCol w="1338473">
                  <a:extLst>
                    <a:ext uri="{9D8B030D-6E8A-4147-A177-3AD203B41FA5}">
                      <a16:colId xmlns:a16="http://schemas.microsoft.com/office/drawing/2014/main" val="966178163"/>
                    </a:ext>
                  </a:extLst>
                </a:gridCol>
                <a:gridCol w="1520689">
                  <a:extLst>
                    <a:ext uri="{9D8B030D-6E8A-4147-A177-3AD203B41FA5}">
                      <a16:colId xmlns:a16="http://schemas.microsoft.com/office/drawing/2014/main" val="1304404761"/>
                    </a:ext>
                  </a:extLst>
                </a:gridCol>
              </a:tblGrid>
              <a:tr h="834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Primary Service Levels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Proposed Rate FY19-20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Rate Change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% Households Served*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341208"/>
                  </a:ext>
                </a:extLst>
              </a:tr>
              <a:tr h="560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35-Gallon - Every 4 Weeks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$25.00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$0.75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10200"/>
                  </a:ext>
                </a:extLst>
              </a:tr>
              <a:tr h="424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20-Gallon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$27.90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$0.75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265217"/>
                  </a:ext>
                </a:extLst>
              </a:tr>
              <a:tr h="424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35-Gallon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$32.55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$0.75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15794"/>
                  </a:ext>
                </a:extLst>
              </a:tr>
              <a:tr h="46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60-Gallon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$37.85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$0.20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774131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90-Gallon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$43.15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$1.00</a:t>
                      </a:r>
                    </a:p>
                  </a:txBody>
                  <a:tcPr marL="421502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11709" marR="11709" marT="11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563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592F324-6067-4BDA-AF4C-3F87D1F59B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4788" y="2057400"/>
            <a:ext cx="8734425" cy="1470025"/>
          </a:xfrm>
        </p:spPr>
        <p:txBody>
          <a:bodyPr/>
          <a:lstStyle/>
          <a:p>
            <a:pPr eaLnBrk="1" hangingPunct="1"/>
            <a:r>
              <a:rPr lang="en-US" altLang="en-US" sz="3600"/>
              <a:t>Questions?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>
            <a:extLst>
              <a:ext uri="{FF2B5EF4-FFF2-40B4-BE49-F238E27FC236}">
                <a16:creationId xmlns:a16="http://schemas.microsoft.com/office/drawing/2014/main" id="{0D47DE12-BDF3-47E9-B2D3-D483EAC1D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Standardize Increments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736BED-E484-421A-BF7C-A645FCBAF4C2}"/>
              </a:ext>
            </a:extLst>
          </p:cNvPr>
          <p:cNvGraphicFramePr>
            <a:graphicFrameLocks noGrp="1"/>
          </p:cNvGraphicFramePr>
          <p:nvPr/>
        </p:nvGraphicFramePr>
        <p:xfrm>
          <a:off x="1058863" y="2038350"/>
          <a:ext cx="7026275" cy="2465388"/>
        </p:xfrm>
        <a:graphic>
          <a:graphicData uri="http://schemas.openxmlformats.org/drawingml/2006/table">
            <a:tbl>
              <a:tblPr/>
              <a:tblGrid>
                <a:gridCol w="3517491">
                  <a:extLst>
                    <a:ext uri="{9D8B030D-6E8A-4147-A177-3AD203B41FA5}">
                      <a16:colId xmlns:a16="http://schemas.microsoft.com/office/drawing/2014/main" val="589781652"/>
                    </a:ext>
                  </a:extLst>
                </a:gridCol>
                <a:gridCol w="1245053">
                  <a:extLst>
                    <a:ext uri="{9D8B030D-6E8A-4147-A177-3AD203B41FA5}">
                      <a16:colId xmlns:a16="http://schemas.microsoft.com/office/drawing/2014/main" val="2772768971"/>
                    </a:ext>
                  </a:extLst>
                </a:gridCol>
                <a:gridCol w="1201518">
                  <a:extLst>
                    <a:ext uri="{9D8B030D-6E8A-4147-A177-3AD203B41FA5}">
                      <a16:colId xmlns:a16="http://schemas.microsoft.com/office/drawing/2014/main" val="2197789343"/>
                    </a:ext>
                  </a:extLst>
                </a:gridCol>
                <a:gridCol w="1062213">
                  <a:extLst>
                    <a:ext uri="{9D8B030D-6E8A-4147-A177-3AD203B41FA5}">
                      <a16:colId xmlns:a16="http://schemas.microsoft.com/office/drawing/2014/main" val="966178163"/>
                    </a:ext>
                  </a:extLst>
                </a:gridCol>
              </a:tblGrid>
              <a:tr h="697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</a:rPr>
                        <a:t>Increment between Service Levels</a:t>
                      </a:r>
                    </a:p>
                  </a:txBody>
                  <a:tcPr marL="11707" marR="11707" marT="11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Proposed </a:t>
                      </a:r>
                    </a:p>
                  </a:txBody>
                  <a:tcPr marL="11707" marR="11707" marT="11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Current </a:t>
                      </a:r>
                    </a:p>
                  </a:txBody>
                  <a:tcPr marL="11707" marR="11707" marT="11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</a:rPr>
                        <a:t>Difference</a:t>
                      </a:r>
                    </a:p>
                  </a:txBody>
                  <a:tcPr marL="11707" marR="11707" marT="11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341208"/>
                  </a:ext>
                </a:extLst>
              </a:tr>
              <a:tr h="451906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Every 4 weeks to 20 gallons</a:t>
                      </a:r>
                    </a:p>
                  </a:txBody>
                  <a:tcPr marL="68565" marR="685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$ 2.90</a:t>
                      </a:r>
                    </a:p>
                  </a:txBody>
                  <a:tcPr marL="68568" marR="685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$ 2.90</a:t>
                      </a:r>
                    </a:p>
                  </a:txBody>
                  <a:tcPr marL="68568" marR="685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$ 0</a:t>
                      </a:r>
                    </a:p>
                  </a:txBody>
                  <a:tcPr marL="9523" marR="9523" marT="95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10200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gallons to 35 gallons</a:t>
                      </a:r>
                    </a:p>
                  </a:txBody>
                  <a:tcPr marL="68565" marR="685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$ 4.65</a:t>
                      </a:r>
                    </a:p>
                  </a:txBody>
                  <a:tcPr marL="68568" marR="685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$ 4.65</a:t>
                      </a:r>
                    </a:p>
                  </a:txBody>
                  <a:tcPr marL="68568" marR="685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$ 0</a:t>
                      </a:r>
                    </a:p>
                  </a:txBody>
                  <a:tcPr marL="9523" marR="9523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265217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 gallons to 60 gallons</a:t>
                      </a:r>
                    </a:p>
                  </a:txBody>
                  <a:tcPr marL="68565" marR="685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$ 5.30</a:t>
                      </a:r>
                    </a:p>
                  </a:txBody>
                  <a:tcPr marL="68568" marR="685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$ 5.85</a:t>
                      </a:r>
                    </a:p>
                  </a:txBody>
                  <a:tcPr marL="68568" marR="685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(0.55) </a:t>
                      </a:r>
                    </a:p>
                  </a:txBody>
                  <a:tcPr marL="9523" marR="9523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15794"/>
                  </a:ext>
                </a:extLst>
              </a:tr>
              <a:tr h="465198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 gallons to 90 gallons</a:t>
                      </a:r>
                    </a:p>
                  </a:txBody>
                  <a:tcPr marL="68565" marR="685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$ 5.30</a:t>
                      </a:r>
                    </a:p>
                  </a:txBody>
                  <a:tcPr marL="68568" marR="685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$ 6.50</a:t>
                      </a:r>
                    </a:p>
                  </a:txBody>
                  <a:tcPr marL="68568" marR="685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(1.20)</a:t>
                      </a:r>
                    </a:p>
                  </a:txBody>
                  <a:tcPr marL="9523" marR="9523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7741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>
            <a:extLst>
              <a:ext uri="{FF2B5EF4-FFF2-40B4-BE49-F238E27FC236}">
                <a16:creationId xmlns:a16="http://schemas.microsoft.com/office/drawing/2014/main" id="{6C6E9560-8FDC-40E8-AC75-F2DF49C93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Disincentive Premiums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BD9901-EE07-4788-A44A-5ABB1AE6CABB}"/>
              </a:ext>
            </a:extLst>
          </p:cNvPr>
          <p:cNvGraphicFramePr>
            <a:graphicFrameLocks noGrp="1"/>
          </p:cNvGraphicFramePr>
          <p:nvPr/>
        </p:nvGraphicFramePr>
        <p:xfrm>
          <a:off x="1073150" y="1979613"/>
          <a:ext cx="7089775" cy="2114550"/>
        </p:xfrm>
        <a:graphic>
          <a:graphicData uri="http://schemas.openxmlformats.org/drawingml/2006/table">
            <a:tbl>
              <a:tblPr/>
              <a:tblGrid>
                <a:gridCol w="2197389">
                  <a:extLst>
                    <a:ext uri="{9D8B030D-6E8A-4147-A177-3AD203B41FA5}">
                      <a16:colId xmlns:a16="http://schemas.microsoft.com/office/drawing/2014/main" val="589781652"/>
                    </a:ext>
                  </a:extLst>
                </a:gridCol>
                <a:gridCol w="1800878">
                  <a:extLst>
                    <a:ext uri="{9D8B030D-6E8A-4147-A177-3AD203B41FA5}">
                      <a16:colId xmlns:a16="http://schemas.microsoft.com/office/drawing/2014/main" val="2772768971"/>
                    </a:ext>
                  </a:extLst>
                </a:gridCol>
                <a:gridCol w="1725842">
                  <a:extLst>
                    <a:ext uri="{9D8B030D-6E8A-4147-A177-3AD203B41FA5}">
                      <a16:colId xmlns:a16="http://schemas.microsoft.com/office/drawing/2014/main" val="2197789343"/>
                    </a:ext>
                  </a:extLst>
                </a:gridCol>
                <a:gridCol w="1365667">
                  <a:extLst>
                    <a:ext uri="{9D8B030D-6E8A-4147-A177-3AD203B41FA5}">
                      <a16:colId xmlns:a16="http://schemas.microsoft.com/office/drawing/2014/main" val="966178163"/>
                    </a:ext>
                  </a:extLst>
                </a:gridCol>
              </a:tblGrid>
              <a:tr h="895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Service Level</a:t>
                      </a:r>
                    </a:p>
                  </a:txBody>
                  <a:tcPr marL="11709" marR="11709" marT="11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Proposed Disincentive</a:t>
                      </a:r>
                    </a:p>
                  </a:txBody>
                  <a:tcPr marL="11709" marR="11709" marT="11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Current Disincentive</a:t>
                      </a:r>
                    </a:p>
                  </a:txBody>
                  <a:tcPr marL="11709" marR="11709" marT="11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Difference</a:t>
                      </a:r>
                    </a:p>
                  </a:txBody>
                  <a:tcPr marL="11709" marR="11709" marT="11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341208"/>
                  </a:ext>
                </a:extLst>
              </a:tr>
              <a:tr h="62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60-Gallon</a:t>
                      </a:r>
                    </a:p>
                  </a:txBody>
                  <a:tcPr marL="11709" marR="11709" marT="117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$ 1.96</a:t>
                      </a:r>
                    </a:p>
                  </a:txBody>
                  <a:tcPr marL="68579" marR="685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$ 2.53</a:t>
                      </a:r>
                    </a:p>
                  </a:txBody>
                  <a:tcPr marL="68579" marR="685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(0.57)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774131"/>
                  </a:ext>
                </a:extLst>
              </a:tr>
              <a:tr h="591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90-Gallon</a:t>
                      </a:r>
                    </a:p>
                  </a:txBody>
                  <a:tcPr marL="11709" marR="11709" marT="11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$ 3.63</a:t>
                      </a:r>
                    </a:p>
                  </a:txBody>
                  <a:tcPr marL="68579" marR="685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$ 5.55</a:t>
                      </a:r>
                    </a:p>
                  </a:txBody>
                  <a:tcPr marL="68579" marR="685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(1.92)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563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eneral 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FCE"/>
      </a:accent1>
      <a:accent2>
        <a:srgbClr val="33557D"/>
      </a:accent2>
      <a:accent3>
        <a:srgbClr val="FFFFFF"/>
      </a:accent3>
      <a:accent4>
        <a:srgbClr val="000000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general ma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eneral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7BDC7"/>
        </a:accent1>
        <a:accent2>
          <a:srgbClr val="707B8F"/>
        </a:accent2>
        <a:accent3>
          <a:srgbClr val="FFFFFF"/>
        </a:accent3>
        <a:accent4>
          <a:srgbClr val="000000"/>
        </a:accent4>
        <a:accent5>
          <a:srgbClr val="D8DBE0"/>
        </a:accent5>
        <a:accent6>
          <a:srgbClr val="656F81"/>
        </a:accent6>
        <a:hlink>
          <a:srgbClr val="65AD63"/>
        </a:hlink>
        <a:folHlink>
          <a:srgbClr val="B2D6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2B5BC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5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6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-color-photo partner master">
  <a:themeElements>
    <a:clrScheme name="">
      <a:dk1>
        <a:srgbClr val="3E3E5C"/>
      </a:dk1>
      <a:lt1>
        <a:srgbClr val="FFFFFF"/>
      </a:lt1>
      <a:dk2>
        <a:srgbClr val="002B5C"/>
      </a:dk2>
      <a:lt2>
        <a:srgbClr val="FFFFFF"/>
      </a:lt2>
      <a:accent1>
        <a:srgbClr val="B2BFCE"/>
      </a:accent1>
      <a:accent2>
        <a:srgbClr val="33557D"/>
      </a:accent2>
      <a:accent3>
        <a:srgbClr val="AAACB5"/>
      </a:accent3>
      <a:accent4>
        <a:srgbClr val="DADADA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dark-color-photo partn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ark-color-photo partner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color-photo partner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color-photo partner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color-photo partner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color-photo partner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color-photo partner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3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2B5BC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5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FCE"/>
        </a:accent1>
        <a:accent2>
          <a:srgbClr val="33557D"/>
        </a:accent2>
        <a:accent3>
          <a:srgbClr val="FFFFFF"/>
        </a:accent3>
        <a:accent4>
          <a:srgbClr val="000000"/>
        </a:accent4>
        <a:accent5>
          <a:srgbClr val="D5DCE3"/>
        </a:accent5>
        <a:accent6>
          <a:srgbClr val="2D4C71"/>
        </a:accent6>
        <a:hlink>
          <a:srgbClr val="69AA61"/>
        </a:hlink>
        <a:folHlink>
          <a:srgbClr val="C6DF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-gray partner master">
  <a:themeElements>
    <a:clrScheme name="white-gray partner master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FCE"/>
      </a:accent1>
      <a:accent2>
        <a:srgbClr val="33557D"/>
      </a:accent2>
      <a:accent3>
        <a:srgbClr val="FFFFFF"/>
      </a:accent3>
      <a:accent4>
        <a:srgbClr val="000000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white-gray partn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ite-gray partner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7BDC7"/>
        </a:accent1>
        <a:accent2>
          <a:srgbClr val="707B8F"/>
        </a:accent2>
        <a:accent3>
          <a:srgbClr val="FFFFFF"/>
        </a:accent3>
        <a:accent4>
          <a:srgbClr val="000000"/>
        </a:accent4>
        <a:accent5>
          <a:srgbClr val="D8DBE0"/>
        </a:accent5>
        <a:accent6>
          <a:srgbClr val="656F81"/>
        </a:accent6>
        <a:hlink>
          <a:srgbClr val="65AD63"/>
        </a:hlink>
        <a:folHlink>
          <a:srgbClr val="B2D6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FCE"/>
        </a:accent1>
        <a:accent2>
          <a:srgbClr val="33557D"/>
        </a:accent2>
        <a:accent3>
          <a:srgbClr val="FFFFFF"/>
        </a:accent3>
        <a:accent4>
          <a:srgbClr val="000000"/>
        </a:accent4>
        <a:accent5>
          <a:srgbClr val="D5DCE3"/>
        </a:accent5>
        <a:accent6>
          <a:srgbClr val="2D4C71"/>
        </a:accent6>
        <a:hlink>
          <a:srgbClr val="69AA61"/>
        </a:hlink>
        <a:folHlink>
          <a:srgbClr val="C6DF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16">
        <a:dk1>
          <a:srgbClr val="3E3E5C"/>
        </a:dk1>
        <a:lt1>
          <a:srgbClr val="FFFFFF"/>
        </a:lt1>
        <a:dk2>
          <a:srgbClr val="002B5C"/>
        </a:dk2>
        <a:lt2>
          <a:srgbClr val="FFFFFF"/>
        </a:lt2>
        <a:accent1>
          <a:srgbClr val="B2BFCE"/>
        </a:accent1>
        <a:accent2>
          <a:srgbClr val="33557D"/>
        </a:accent2>
        <a:accent3>
          <a:srgbClr val="AAACB5"/>
        </a:accent3>
        <a:accent4>
          <a:srgbClr val="DADADA"/>
        </a:accent4>
        <a:accent5>
          <a:srgbClr val="D5DCE3"/>
        </a:accent5>
        <a:accent6>
          <a:srgbClr val="2D4C71"/>
        </a:accent6>
        <a:hlink>
          <a:srgbClr val="CA7618"/>
        </a:hlink>
        <a:folHlink>
          <a:srgbClr val="C6DFC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3E3E5C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3E3E5C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365</Words>
  <Application>Microsoft Office PowerPoint</Application>
  <PresentationFormat>On-screen Show (4:3)</PresentationFormat>
  <Paragraphs>153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Wingdings</vt:lpstr>
      <vt:lpstr>general master</vt:lpstr>
      <vt:lpstr>dark-color-photo partner master</vt:lpstr>
      <vt:lpstr>white-gray partner master</vt:lpstr>
      <vt:lpstr>GARBAGE, RECYCLING, &amp; COMPOSTING  RESIDENTIAL RATES</vt:lpstr>
      <vt:lpstr>Recycling Markets</vt:lpstr>
      <vt:lpstr>PowerPoint Presentation</vt:lpstr>
      <vt:lpstr>Key Rate Factors</vt:lpstr>
      <vt:lpstr>Ratemaking Policy</vt:lpstr>
      <vt:lpstr>Proposed Monthly Rates</vt:lpstr>
      <vt:lpstr>Questions?</vt:lpstr>
      <vt:lpstr>Standardize Increments</vt:lpstr>
      <vt:lpstr>Disincentive Premiums</vt:lpstr>
      <vt:lpstr>Incentives and Disincentives</vt:lpstr>
      <vt:lpstr>Portland Clean Energy Fund</vt:lpstr>
      <vt:lpstr>Proposed Monthly Rates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of Portland</dc:creator>
  <cp:lastModifiedBy>Phillips, Colleen</cp:lastModifiedBy>
  <cp:revision>113</cp:revision>
  <cp:lastPrinted>2019-05-14T19:18:29Z</cp:lastPrinted>
  <dcterms:created xsi:type="dcterms:W3CDTF">2010-12-27T19:53:31Z</dcterms:created>
  <dcterms:modified xsi:type="dcterms:W3CDTF">2019-06-18T00:52:37Z</dcterms:modified>
</cp:coreProperties>
</file>