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0" r:id="rId2"/>
    <p:sldMasterId id="2147483652" r:id="rId3"/>
  </p:sldMasterIdLst>
  <p:notesMasterIdLst>
    <p:notesMasterId r:id="rId24"/>
  </p:notesMasterIdLst>
  <p:sldIdLst>
    <p:sldId id="903" r:id="rId4"/>
    <p:sldId id="900" r:id="rId5"/>
    <p:sldId id="879" r:id="rId6"/>
    <p:sldId id="893" r:id="rId7"/>
    <p:sldId id="880" r:id="rId8"/>
    <p:sldId id="898" r:id="rId9"/>
    <p:sldId id="895" r:id="rId10"/>
    <p:sldId id="889" r:id="rId11"/>
    <p:sldId id="890" r:id="rId12"/>
    <p:sldId id="891" r:id="rId13"/>
    <p:sldId id="884" r:id="rId14"/>
    <p:sldId id="263" r:id="rId15"/>
    <p:sldId id="899" r:id="rId16"/>
    <p:sldId id="904" r:id="rId17"/>
    <p:sldId id="905" r:id="rId18"/>
    <p:sldId id="906" r:id="rId19"/>
    <p:sldId id="901" r:id="rId20"/>
    <p:sldId id="888" r:id="rId21"/>
    <p:sldId id="902" r:id="rId22"/>
    <p:sldId id="894" r:id="rId23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C68C"/>
    <a:srgbClr val="BAA07F"/>
    <a:srgbClr val="D5C6B2"/>
    <a:srgbClr val="CCD5DE"/>
    <a:srgbClr val="E58E1A"/>
    <a:srgbClr val="754200"/>
    <a:srgbClr val="B5121B"/>
    <a:srgbClr val="4D4D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34" autoAdjust="0"/>
    <p:restoredTop sz="70526" autoAdjust="0"/>
  </p:normalViewPr>
  <p:slideViewPr>
    <p:cSldViewPr snapToGrid="0">
      <p:cViewPr varScale="1">
        <p:scale>
          <a:sx n="50" d="100"/>
          <a:sy n="50" d="100"/>
        </p:scale>
        <p:origin x="94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D6103AE-1706-4CD7-8EA7-77993B3D71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FB6A286B-4576-4581-B853-208C3CF920E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D13E777B-58B0-4AA0-BFE9-468CFD5D175E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705EF4B3-37B9-497F-8063-D8332BA4ACA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BBF6E437-2DDB-469A-930D-14FC03ACA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1BCC5366-86E5-4577-9DDC-BBD82935A9F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53" tIns="48327" rIns="96653" bIns="48327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42216B-C649-48A0-B161-9C4AA372C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84D46585-56C0-4555-879C-6BEE7D02D4E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41593354-D433-45F0-89C8-8DC8030DA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A39A6493-79A1-4BC3-8F8F-88989D54A9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C5AD3DE-62C9-4C08-8F62-A432231F5F8E}" type="slidenum">
              <a:rPr lang="en-US" altLang="en-US" sz="9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91BE80E7-5D22-41E5-9C6F-DA548B294B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481E3B-2FC7-4A45-BF13-E656C445C2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We conducted an economic analysis on job growth and development trends in the EG zones, comparing city wide to 82</a:t>
            </a:r>
            <a:r>
              <a:rPr lang="en-US" baseline="30000" dirty="0"/>
              <a:t>nd</a:t>
            </a:r>
            <a:r>
              <a:rPr lang="en-US" dirty="0"/>
              <a:t> Ave. </a:t>
            </a:r>
          </a:p>
          <a:p>
            <a:pPr>
              <a:defRPr/>
            </a:pPr>
            <a:r>
              <a:rPr lang="en-US" dirty="0"/>
              <a:t>The economic analysis found:</a:t>
            </a:r>
          </a:p>
          <a:p>
            <a:pPr marL="241632" indent="-241632">
              <a:buFont typeface="+mj-lt"/>
              <a:buAutoNum type="arabicPeriod"/>
              <a:defRPr/>
            </a:pPr>
            <a:r>
              <a:rPr lang="en-US" dirty="0"/>
              <a:t>The EG zones on 82 Ave have a higher mix of retail and industrial than the rest of the city. 43% Retail related 44% industrial.  City wide EG zones 28% retail, 25% industrial</a:t>
            </a:r>
          </a:p>
          <a:p>
            <a:pPr marL="241632" indent="-241632">
              <a:buFont typeface="+mj-lt"/>
              <a:buAutoNum type="arabicPeriod"/>
              <a:defRPr/>
            </a:pPr>
            <a:r>
              <a:rPr lang="en-US" dirty="0"/>
              <a:t>Development has occurred on 34% of the EG-zoned acreage citywide, 2007-2017</a:t>
            </a:r>
          </a:p>
          <a:p>
            <a:pPr marL="241632" indent="-241632">
              <a:buFont typeface="+mj-lt"/>
              <a:buAutoNum type="arabicPeriod"/>
              <a:defRPr/>
            </a:pPr>
            <a:r>
              <a:rPr lang="en-US" dirty="0"/>
              <a:t>Policy support:</a:t>
            </a:r>
          </a:p>
          <a:p>
            <a:pPr marL="715885" lvl="1" indent="-241632">
              <a:buFont typeface="+mj-lt"/>
              <a:buAutoNum type="arabicPeriod"/>
              <a:defRPr/>
            </a:pPr>
            <a:r>
              <a:rPr lang="en-US" dirty="0"/>
              <a:t>East Portland job growth</a:t>
            </a:r>
          </a:p>
          <a:p>
            <a:pPr marL="715885" lvl="1" indent="-241632">
              <a:buFont typeface="+mj-lt"/>
              <a:buAutoNum type="arabicPeriod"/>
              <a:defRPr/>
            </a:pPr>
            <a:r>
              <a:rPr lang="en-US" dirty="0"/>
              <a:t>Address racial income disparities</a:t>
            </a:r>
          </a:p>
          <a:p>
            <a:pPr marL="715885" lvl="1" indent="-241632">
              <a:buFont typeface="+mj-lt"/>
              <a:buAutoNum type="arabicPeriod"/>
              <a:defRPr/>
            </a:pPr>
            <a:r>
              <a:rPr lang="en-US" dirty="0"/>
              <a:t>Adequate industrial/employment land supply</a:t>
            </a: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157BF8DC-5C25-40B5-A623-17F5622FEB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B21E66-5D6E-477C-809F-CDD4EC8C0849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1BF42418-16BE-41DF-9C95-CFC4DF9BC9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F0ABD0F2-BDAF-4002-89BF-CFAAB5BA39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DAC906B9-1C5E-4A76-BFCF-A4915162FB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BC192BE-7CC1-41BD-BB58-912FBB7213DC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BD7B074A-6FE1-4168-8934-8EDF4AF6ED5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B193E7CC-9F0D-4806-AE4E-182F1C01C3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Written testimony to elevate going into the Council session next week.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3DB4AFF9-47CD-4CD8-8FAF-6D1E50280E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26650FD-F445-4E50-8D68-48CB255B063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288834A-4950-4142-8E9E-D1A24EBB7C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BAA8FF4B-C24C-4033-91BD-B319299A95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7DA4383D-DD03-4FB5-B330-67AB0DBB05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8D4A086-EB3A-4B29-BD54-F196C8F13F35}" type="slidenum">
              <a:rPr lang="en-US" altLang="en-US" sz="9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14</a:t>
            </a:fld>
            <a:endParaRPr lang="en-US" alt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BBF6634C-B2F9-4881-9B3F-965F61DD6D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8313254E-FE53-4D75-8895-26D017B213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98378C40-9C0E-4B59-AD01-D9059375AB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B991CD-2E38-401E-9953-688D6787E575}" type="slidenum">
              <a:rPr lang="en-US" altLang="en-US" sz="9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US" alt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E847C96E-04F5-46D3-92B9-61EFBFA8B2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9E0143A2-0700-4D40-B2DA-8C7E2C21F2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41442414-3124-437E-9976-AB3220F20C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8C4B356-130E-47D6-8C92-6228CFBFD8D5}" type="slidenum">
              <a:rPr lang="en-US" altLang="en-US" sz="9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16</a:t>
            </a:fld>
            <a:endParaRPr lang="en-US" alt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8290ECE9-1C36-438E-B63D-7B75BB1B7F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5DE40380-58B0-4B24-84EE-F40D81B3D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5A78C8EE-0C5D-4E78-8836-8FF79452E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F029C57-F4EA-473F-BA1A-5118A144E2B8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3AFBDBDF-84E3-4B15-B662-9C02FD55D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72BDC629-07EC-4C73-BD0D-7573ADD2F7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4036" name="Slide Number Placeholder 3">
            <a:extLst>
              <a:ext uri="{FF2B5EF4-FFF2-40B4-BE49-F238E27FC236}">
                <a16:creationId xmlns:a16="http://schemas.microsoft.com/office/drawing/2014/main" id="{1F4FC871-A179-4C3D-ADFE-28E3B863E3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9766BE-9AAF-42A2-A7B4-404D2AEE7F8F}" type="slidenum">
              <a:rPr lang="en-US" altLang="en-US" sz="9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19</a:t>
            </a:fld>
            <a:endParaRPr lang="en-US" altLang="en-US" sz="9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2CFEBDA5-4CE2-44BA-A002-E94E4608AA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6B85FA2A-B5AE-40EA-A3D7-0A272B9A5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46084" name="Slide Number Placeholder 3">
            <a:extLst>
              <a:ext uri="{FF2B5EF4-FFF2-40B4-BE49-F238E27FC236}">
                <a16:creationId xmlns:a16="http://schemas.microsoft.com/office/drawing/2014/main" id="{20CCA007-272D-4678-B12A-1AB6D804DC8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57FFA79-1A06-4084-8931-33213EF958F5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239AF37-272D-422A-A8A9-7D7BE3B25C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A2CD4E1D-79B4-4DB7-AC6A-28BD1D752D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8452FF7E-6674-482B-8380-04B073B4AB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98EC3C-4ABB-4FC0-931B-D86EF9C8733E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C4F042F-20A5-47AE-9C26-6CF95D4231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E3894807-E142-4790-AF18-317C610D09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650875" lvl="1" indent="-177800" eaLnBrk="1" hangingPunct="1">
              <a:spcBef>
                <a:spcPct val="0"/>
              </a:spcBef>
              <a:buFontTx/>
              <a:buChar char="•"/>
            </a:pPr>
            <a:r>
              <a:rPr lang="en-US" altLang="en-US"/>
              <a:t>The 2035 Comprehensive Plan designates 82nd Avenue as a “Civic Corridor.” One of the goals of this study was to update our understanding of 82nd Avenue as a “Civic Corridor” with the intent to improve 82</a:t>
            </a:r>
            <a:r>
              <a:rPr lang="en-US" altLang="en-US" baseline="30000"/>
              <a:t>nd</a:t>
            </a:r>
            <a:r>
              <a:rPr lang="en-US" altLang="en-US"/>
              <a:t> Ave so this major corridor may become a vibrant urban place with key transportation connections.</a:t>
            </a:r>
          </a:p>
          <a:p>
            <a:pPr marL="650875" lvl="1" indent="-1778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100"/>
              <a:t>Aims to better understand the barriers to development in this major eastside corridor from NE Killingsworth to the southern City Limits.</a:t>
            </a:r>
          </a:p>
          <a:p>
            <a:pPr marL="650875" lvl="1" indent="-177800" eaLnBrk="1" hangingPunct="1">
              <a:spcBef>
                <a:spcPct val="0"/>
              </a:spcBef>
              <a:buFontTx/>
              <a:buChar char="•"/>
            </a:pPr>
            <a:r>
              <a:rPr lang="en-US" altLang="en-US" sz="2100"/>
              <a:t>Considered six designated </a:t>
            </a:r>
            <a:r>
              <a:rPr lang="en-US" altLang="en-US" sz="2100" b="1"/>
              <a:t>Centers</a:t>
            </a:r>
            <a:r>
              <a:rPr lang="en-US" altLang="en-US" sz="2100"/>
              <a:t> and </a:t>
            </a:r>
            <a:r>
              <a:rPr lang="en-US" altLang="en-US" sz="2100" b="1"/>
              <a:t>Focus Areas</a:t>
            </a:r>
            <a:r>
              <a:rPr lang="en-US" altLang="en-US" sz="2100"/>
              <a:t>.</a:t>
            </a:r>
          </a:p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094562A8-C367-4C48-80A6-477342FD0F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C832D8-A31B-4CB4-BA24-34BB393F9F6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44C2259A-8E1D-42E5-83E5-6FC9EBC6DB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E476452-B535-4322-AD79-D6F36C63A2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4996C169-DCEA-4383-87F0-2B840789D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970CE08-89D7-4E22-ABBB-5630E65FB7D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A00776DB-0AD2-4894-BDB1-A739780D7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A9368BF6-49CB-4C18-9F1D-79F461F5F1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/>
              <a:t>Through the public engagement process, the project team heard about economic, physical and social issues that are affecting potential development, including, but in no particular order: </a:t>
            </a:r>
          </a:p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B86FD5C7-63CF-423C-B618-5E020DD603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C573A50-B7F6-4387-A8AA-6779AC692039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DFC41C5B-F5DC-4C38-822F-C5B28BAB400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9ED16DFB-AFF7-4ED1-B530-09C410F0D4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249D167-059A-49EE-8981-B4736D96F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69938" indent="-295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4275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58938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33600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908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480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052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62400" indent="-2365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20F13A-888B-4B8D-87CF-8D21C035B39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6C3567E2-2522-4983-8A86-E440DBD1D40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CE7DB0B8-9413-4BC3-90BC-A9F629744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solidFill>
                  <a:srgbClr val="000000"/>
                </a:solidFill>
              </a:rPr>
              <a:t>The overall intent is to address barriers to development and for more efficient urban development of employment land along the corridor. </a:t>
            </a: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D970AE2-AD38-455A-A51C-ABD61A4545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75EED91-5D76-4EE0-9B92-79953FD048D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C23E1F03-5219-48F2-81C9-BC3126C01E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764644A1-6DA4-4710-AE98-C2D58799F7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 b="1"/>
              <a:t>Why does this matter?</a:t>
            </a:r>
            <a:r>
              <a:rPr lang="en-US" altLang="en-US"/>
              <a:t> The EG1 zone has a front setback of 10 feet, unlike the EG2 zone with a 25-foot front setback. </a:t>
            </a:r>
          </a:p>
          <a:p>
            <a:r>
              <a:rPr lang="en-US" altLang="en-US"/>
              <a:t> </a:t>
            </a:r>
          </a:p>
          <a:p>
            <a:r>
              <a:rPr lang="en-US" altLang="en-US" b="1"/>
              <a:t>What is a setback?</a:t>
            </a:r>
            <a:r>
              <a:rPr lang="en-US" altLang="en-US"/>
              <a:t> A “setback” is the distance from the curb to the front of the building. </a:t>
            </a:r>
          </a:p>
          <a:p>
            <a:r>
              <a:rPr lang="en-US" altLang="en-US"/>
              <a:t> </a:t>
            </a:r>
          </a:p>
          <a:p>
            <a:r>
              <a:rPr lang="en-US" altLang="en-US"/>
              <a:t>There are </a:t>
            </a:r>
            <a:r>
              <a:rPr lang="en-US" altLang="en-US" b="1"/>
              <a:t>18 buildings </a:t>
            </a:r>
            <a:r>
              <a:rPr lang="en-US" altLang="en-US"/>
              <a:t>within the 25-foot front setback, as required by the </a:t>
            </a:r>
            <a:r>
              <a:rPr lang="en-US" altLang="en-US" b="1"/>
              <a:t>EG2 zone</a:t>
            </a:r>
            <a:r>
              <a:rPr lang="en-US" altLang="en-US"/>
              <a:t> that are closer to the street than the zone allows. This zone change to </a:t>
            </a:r>
            <a:r>
              <a:rPr lang="en-US" altLang="en-US" b="1"/>
              <a:t>EG1</a:t>
            </a:r>
            <a:r>
              <a:rPr lang="en-US" altLang="en-US"/>
              <a:t> will either bring the buildings into conformance or closer to conformance with the required 10-foot front setback. </a:t>
            </a:r>
          </a:p>
          <a:p>
            <a:r>
              <a:rPr lang="en-US" altLang="en-US"/>
              <a:t> </a:t>
            </a:r>
          </a:p>
          <a:p>
            <a:r>
              <a:rPr lang="en-US" altLang="en-US"/>
              <a:t>Also, the </a:t>
            </a:r>
            <a:r>
              <a:rPr lang="en-US" altLang="en-US" b="1"/>
              <a:t>EG1 zone</a:t>
            </a:r>
            <a:r>
              <a:rPr lang="en-US" altLang="en-US"/>
              <a:t> is a more appropriate zone because several small-sized properties are less than 5,000 square feet. This creates a “mismatch” (or a nonconforming building) with the existing zone and its larger setback regulations. </a:t>
            </a:r>
          </a:p>
          <a:p>
            <a:r>
              <a:rPr lang="en-US" altLang="en-US"/>
              <a:t> </a:t>
            </a:r>
          </a:p>
          <a:p>
            <a:r>
              <a:rPr lang="en-US" altLang="en-US" b="1"/>
              <a:t>What is</a:t>
            </a:r>
            <a:r>
              <a:rPr lang="en-US" altLang="en-US"/>
              <a:t> a </a:t>
            </a:r>
            <a:r>
              <a:rPr lang="en-US" altLang="en-US" b="1"/>
              <a:t>nonconforming building?</a:t>
            </a:r>
            <a:r>
              <a:rPr lang="en-US" altLang="en-US"/>
              <a:t> This is typically one that complied with zoning and </a:t>
            </a:r>
            <a:r>
              <a:rPr lang="en-US" altLang="en-US" b="1"/>
              <a:t>development </a:t>
            </a:r>
            <a:r>
              <a:rPr lang="en-US" altLang="en-US"/>
              <a:t>regulations at the time it was built but – because of subsequent changes to the zoning and/or </a:t>
            </a:r>
            <a:r>
              <a:rPr lang="en-US" altLang="en-US" b="1"/>
              <a:t>development </a:t>
            </a:r>
            <a:r>
              <a:rPr lang="en-US" altLang="en-US"/>
              <a:t>regulations – no longer fully complies with those regulations.</a:t>
            </a:r>
          </a:p>
          <a:p>
            <a:r>
              <a:rPr lang="en-US" altLang="en-US"/>
              <a:t> </a:t>
            </a:r>
          </a:p>
          <a:p>
            <a:r>
              <a:rPr lang="en-US" altLang="en-US"/>
              <a:t>The </a:t>
            </a:r>
            <a:r>
              <a:rPr lang="en-US" altLang="en-US" b="1"/>
              <a:t>EG1 zone</a:t>
            </a:r>
            <a:r>
              <a:rPr lang="en-US" altLang="en-US"/>
              <a:t> prohibits </a:t>
            </a:r>
            <a:r>
              <a:rPr lang="en-US" altLang="en-US" i="1"/>
              <a:t>new</a:t>
            </a:r>
            <a:r>
              <a:rPr lang="en-US" altLang="en-US"/>
              <a:t> exterior displays, exterior storage and exterior work activities, which minimizes public health risks related to offsite impacts (e.g., noise, vibration, odor, glare) to the adjacent residentially zoned areas.</a:t>
            </a:r>
          </a:p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491DDAF-AFA7-43DA-B4C5-E7BAF669BF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79E4326-7A43-414E-9947-EE854182E59C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41B28149-DE2B-4419-817D-C5CFBD837D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5F68DB66-8929-4393-90AD-3B2C84430C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altLang="en-US">
                <a:cs typeface="Calibri" panose="020F0502020204030204" pitchFamily="34" charset="0"/>
              </a:rPr>
              <a:t>Explain split zone site (e.g., commercial/residential zoned sites)</a:t>
            </a:r>
          </a:p>
          <a:p>
            <a:endParaRPr lang="en-US" altLang="en-US">
              <a:cs typeface="Calibri" panose="020F0502020204030204" pitchFamily="34" charset="0"/>
            </a:endParaRPr>
          </a:p>
          <a:p>
            <a:r>
              <a:rPr lang="en-US" altLang="en-US">
                <a:cs typeface="Calibri" panose="020F0502020204030204" pitchFamily="34" charset="0"/>
              </a:rPr>
              <a:t>Some sites will remain split-zoned </a:t>
            </a:r>
            <a:r>
              <a:rPr lang="en-US" altLang="en-US">
                <a:ea typeface="Times New Roman" panose="02020603050405020304" pitchFamily="18" charset="0"/>
                <a:cs typeface="Calibri" panose="020F0502020204030204" pitchFamily="34" charset="0"/>
              </a:rPr>
              <a:t>due to specific land use history, lack of infrastructure and/or natural resource conditions that warrant a split-zoned site.</a:t>
            </a:r>
            <a:endParaRPr lang="en-US" altLang="en-US" sz="17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altLang="en-US"/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AE4CD27-D405-4218-9A87-6B6B5F0E72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82638" indent="-300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06500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906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3288" indent="-239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304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76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48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2088" indent="-2397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D01D810-F9D1-43A7-96C9-87BD645FC2F1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ECF15C-0FEA-4891-A820-4A8B65F2CC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022350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5" name="Picture 10" descr="ppt_title1lphotostrs">
            <a:extLst>
              <a:ext uri="{FF2B5EF4-FFF2-40B4-BE49-F238E27FC236}">
                <a16:creationId xmlns:a16="http://schemas.microsoft.com/office/drawing/2014/main" id="{F599898A-12CA-4341-AEE9-D744ECFB4F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1" descr="ppt_title1logos">
            <a:extLst>
              <a:ext uri="{FF2B5EF4-FFF2-40B4-BE49-F238E27FC236}">
                <a16:creationId xmlns:a16="http://schemas.microsoft.com/office/drawing/2014/main" id="{40399846-B7F4-47BD-ADC9-23EE41D255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5778500"/>
            <a:ext cx="9140825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>
            <a:extLst>
              <a:ext uri="{FF2B5EF4-FFF2-40B4-BE49-F238E27FC236}">
                <a16:creationId xmlns:a16="http://schemas.microsoft.com/office/drawing/2014/main" id="{86E38B78-FD72-4982-AE86-F88AFB340BC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F2C79D2-CC0F-4F63-A9E8-4E581C6D9A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5148270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7BA5D-EBFB-4842-A1A9-323955CE9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4E2330-89A6-4B9F-9BB4-3850F3729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AF08400-C012-43E0-BA4F-A04CA086B7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903F63A4-D06B-42B7-BE36-65D95BAC052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7670706"/>
      </p:ext>
    </p:extLst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B634E4-49D3-4CB6-B7EA-4FB8B97E2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3D9E56-DE92-4E85-A7CE-030ED1BB74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9A0FE59-EF00-4D4F-8FA2-020C1158B39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C37C83A-A40C-40A3-B516-17D43A8B6E1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802475"/>
      </p:ext>
    </p:extLst>
  </p:cSld>
  <p:clrMapOvr>
    <a:masterClrMapping/>
  </p:clrMapOvr>
  <p:transition spd="med">
    <p:strips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13F6041E-A55E-4029-BC4B-2F7A63EC85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08625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D7E1E05-CB8D-4A71-A247-07590B119C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00163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955F61E-6941-4140-B664-6E75DB1E10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188" y="104775"/>
            <a:ext cx="3014662" cy="6675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14" descr="ppt_titlephstrbtms">
            <a:extLst>
              <a:ext uri="{FF2B5EF4-FFF2-40B4-BE49-F238E27FC236}">
                <a16:creationId xmlns:a16="http://schemas.microsoft.com/office/drawing/2014/main" id="{71121A48-3EEF-46BC-B6DD-46F6EB1382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646738"/>
            <a:ext cx="5908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ppt_titlephstrtops">
            <a:extLst>
              <a:ext uri="{FF2B5EF4-FFF2-40B4-BE49-F238E27FC236}">
                <a16:creationId xmlns:a16="http://schemas.microsoft.com/office/drawing/2014/main" id="{B2094B26-4045-4BBF-AA7D-08C4650D414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04775"/>
            <a:ext cx="5918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pt_titlepclr-logos">
            <a:extLst>
              <a:ext uri="{FF2B5EF4-FFF2-40B4-BE49-F238E27FC236}">
                <a16:creationId xmlns:a16="http://schemas.microsoft.com/office/drawing/2014/main" id="{06F1A404-28B6-417F-8915-189177B3D4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30175"/>
            <a:ext cx="2906713" cy="206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>
            <a:extLst>
              <a:ext uri="{FF2B5EF4-FFF2-40B4-BE49-F238E27FC236}">
                <a16:creationId xmlns:a16="http://schemas.microsoft.com/office/drawing/2014/main" id="{45F392D8-88A7-41E0-A610-EF8F16C45C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00400" y="1905000"/>
            <a:ext cx="5791200" cy="1470025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B145D46D-249C-44B6-9EAC-99647FAB11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581400" y="3657600"/>
            <a:ext cx="5105400" cy="14478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49176976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B54C-BD2D-441B-A094-F2795E6A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EF6D9-10A7-4B36-9B7F-EBD913D27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4A23CBC-1D29-4A3E-9688-754B0BD3701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CCF1D078-7546-428D-9536-FB06D00BFA2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1226531"/>
      </p:ext>
    </p:extLst>
  </p:cSld>
  <p:clrMapOvr>
    <a:masterClrMapping/>
  </p:clrMapOvr>
  <p:transition spd="med">
    <p:strip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84D1-3747-4250-80BF-3E4BF4181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BE1091-64F3-424C-997A-BA9D933B9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DC0F785-2216-4411-AAE0-47C9F2F8653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D684C754-7CA1-42DA-81C6-004555D47A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512427"/>
      </p:ext>
    </p:extLst>
  </p:cSld>
  <p:clrMapOvr>
    <a:masterClrMapping/>
  </p:clrMapOvr>
  <p:transition spd="med">
    <p:strips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9EDC5-A64E-4C6B-97EC-47CEC7BCD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F62F1-4217-4C73-B74A-4A246EA06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194E6-1DCD-422A-99E6-E0F006A3E9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D59063-E3D8-4EC7-8810-ABAF6753A3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FF30BF82-034D-463B-9F19-09B5F3EE5B6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8939148"/>
      </p:ext>
    </p:extLst>
  </p:cSld>
  <p:clrMapOvr>
    <a:masterClrMapping/>
  </p:clrMapOvr>
  <p:transition spd="med">
    <p:strips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98175-C256-41C2-BB61-C2BECCD5B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FE56A3-7CAC-447C-A416-8316089B73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63A527-E4E5-44F3-94DA-EDE8DD8C46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41523F-952D-41D1-A07B-FC1F77DB6A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ADF23C-161D-45A0-85EA-95DE7CDD84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239F2872-06DE-4366-B526-01D0D0B2264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205DE47-16D6-4AFB-9B2E-7177C475095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2968167"/>
      </p:ext>
    </p:extLst>
  </p:cSld>
  <p:clrMapOvr>
    <a:masterClrMapping/>
  </p:clrMapOvr>
  <p:transition spd="med">
    <p:strips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EA2D4-9ADC-40AC-87EE-A1E5DDF02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B11335F7-08BA-4016-BEC9-EBD045BC00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75E9E973-F0CA-4900-878E-0D92BD29A12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206909"/>
      </p:ext>
    </p:extLst>
  </p:cSld>
  <p:clrMapOvr>
    <a:masterClrMapping/>
  </p:clrMapOvr>
  <p:transition spd="med">
    <p:strips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BF15ED0F-121C-4247-9BA3-E31BEAC0ABB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228CF109-27D0-44EC-9CC0-02FB8C0F23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9858142"/>
      </p:ext>
    </p:extLst>
  </p:cSld>
  <p:clrMapOvr>
    <a:masterClrMapping/>
  </p:clrMapOvr>
  <p:transition spd="med">
    <p:strip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7E35-8EAA-43EB-8FF9-1633D6B88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49A9D-333B-4E33-89AA-C6DB16FD5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550A55-DECD-41AF-A7CF-634765A0B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97B5190-3832-41C5-8C5A-1B0CEBBE1F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9263AEB9-77EC-47A7-9371-01F388AD4F3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49964"/>
      </p:ext>
    </p:extLst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D8FD-8C07-45A4-85C9-1F603D84F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6E264-4ED1-49E5-BFAD-CEE4E731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70CC490-EFBA-4A0F-BB94-0ED12811EFC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D3BEA60-C245-48F7-BBC9-D4AAA2B363B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8439815"/>
      </p:ext>
    </p:extLst>
  </p:cSld>
  <p:clrMapOvr>
    <a:masterClrMapping/>
  </p:clrMapOvr>
  <p:transition spd="med">
    <p:strips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DFC10-EDDC-4C06-A784-9EB1BA823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4F2CF-AC72-474E-ACB5-1FD8BA7BD9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D8D1A-4187-4D00-A77A-87E7D369A1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257CB10F-438A-4C47-8439-E23EA856800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AE08A6E-D701-4A55-B0EC-B563B03B051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1523875"/>
      </p:ext>
    </p:extLst>
  </p:cSld>
  <p:clrMapOvr>
    <a:masterClrMapping/>
  </p:clrMapOvr>
  <p:transition spd="med">
    <p:strip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58B2A-6E39-4693-B4FF-6006C5964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72E591-AEDD-4CC1-A9E4-ED80591A97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9F8267DF-C319-4D7C-92F3-A98E47280FD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25BAD8D7-C075-4125-BC21-6A6FF3DF58E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824754"/>
      </p:ext>
    </p:extLst>
  </p:cSld>
  <p:clrMapOvr>
    <a:masterClrMapping/>
  </p:clrMapOvr>
  <p:transition spd="med">
    <p:strips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052D57-AE6C-4120-A3BE-55D1D337B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5C4CD8-7148-4009-B190-5A225CDB7C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FE28AC8D-520D-448D-876D-23E35D18713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F3F062C6-D6C0-456A-88AF-AA11859AE05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597381"/>
      </p:ext>
    </p:extLst>
  </p:cSld>
  <p:clrMapOvr>
    <a:masterClrMapping/>
  </p:clrMapOvr>
  <p:transition spd="med">
    <p:strips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>
            <a:extLst>
              <a:ext uri="{FF2B5EF4-FFF2-40B4-BE49-F238E27FC236}">
                <a16:creationId xmlns:a16="http://schemas.microsoft.com/office/drawing/2014/main" id="{CC6571B3-A16A-4185-B417-9BDED5F051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5508625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C00B681-8CD4-4790-8C15-E26F6F63F7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300163"/>
            <a:ext cx="9144000" cy="76200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D9E5F62-879A-4378-B9AE-485C81A6FD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03188" y="104775"/>
            <a:ext cx="3014662" cy="6675438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7" name="Picture 14" descr="ppt_titlephstrbtms">
            <a:extLst>
              <a:ext uri="{FF2B5EF4-FFF2-40B4-BE49-F238E27FC236}">
                <a16:creationId xmlns:a16="http://schemas.microsoft.com/office/drawing/2014/main" id="{62C798B2-CB4C-4453-9AC5-C55D20E13F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5646738"/>
            <a:ext cx="5908675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5" descr="ppt_titlephstrtops">
            <a:extLst>
              <a:ext uri="{FF2B5EF4-FFF2-40B4-BE49-F238E27FC236}">
                <a16:creationId xmlns:a16="http://schemas.microsoft.com/office/drawing/2014/main" id="{0B501A27-6C5C-463B-88EA-5AE0D5471E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0" y="104775"/>
            <a:ext cx="5918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6" descr="ppt_title2grlogos">
            <a:extLst>
              <a:ext uri="{FF2B5EF4-FFF2-40B4-BE49-F238E27FC236}">
                <a16:creationId xmlns:a16="http://schemas.microsoft.com/office/drawing/2014/main" id="{2CB81FAA-696D-4EAA-9861-7E7A20BEF0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8" y="130175"/>
            <a:ext cx="288925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0" name="Rectangle 2">
            <a:extLst>
              <a:ext uri="{FF2B5EF4-FFF2-40B4-BE49-F238E27FC236}">
                <a16:creationId xmlns:a16="http://schemas.microsoft.com/office/drawing/2014/main" id="{0AB144E7-B3A9-45A1-8877-24700EDCFE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352800" y="1981200"/>
            <a:ext cx="55626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A693A375-3444-4919-B768-0FB5475BE34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352800" y="3657600"/>
            <a:ext cx="55626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36036311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strips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ED4DF-9513-4587-9B46-5566DC0F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944373-2A0D-4B42-ABFE-CBD32AE54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234587F-6C12-4F15-92CF-8B22362046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723BFA0-2BF1-4BC3-94FE-7AE75902628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1648469"/>
      </p:ext>
    </p:extLst>
  </p:cSld>
  <p:clrMapOvr>
    <a:masterClrMapping/>
  </p:clrMapOvr>
  <p:transition spd="med">
    <p:strips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4A3F6-E652-46FE-B550-8B1EBF753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A6F53-7767-4C99-AAD0-410E67A5F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CD78F46-CDCA-4CCD-8B6F-0FAF63CA1F4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368D5EFF-A9F3-480E-B407-14CEBC108DD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591569"/>
      </p:ext>
    </p:extLst>
  </p:cSld>
  <p:clrMapOvr>
    <a:masterClrMapping/>
  </p:clrMapOvr>
  <p:transition spd="med">
    <p:strip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E8352-FC3D-4EA1-AE00-81BB06069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4670-104D-4CF6-BF6C-C172CB274A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65D4A-11FC-4CB9-9D74-E9DE6D0ACB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0D28A2DE-918A-4734-A1AC-D9E99DB5EDD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5F682B72-FF09-4BC5-A9DC-F394209D531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4966148"/>
      </p:ext>
    </p:extLst>
  </p:cSld>
  <p:clrMapOvr>
    <a:masterClrMapping/>
  </p:clrMapOvr>
  <p:transition spd="med">
    <p:strips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4F693-B8A8-41C1-9A87-7F0091F91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C9CAB-A4E3-4CB3-A390-3BC641221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0ACB9A-A635-4E3E-8992-B4F5C95A8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E22CBC-714E-497F-87C4-BDFD6B64A7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BED6BB-64D1-4CA3-83A0-78C854D964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A3D6ADF7-BEA8-4E6E-919A-F7050458E87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803FB85B-61C0-495A-9F1E-3464ADA44F5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1701787"/>
      </p:ext>
    </p:extLst>
  </p:cSld>
  <p:clrMapOvr>
    <a:masterClrMapping/>
  </p:clrMapOvr>
  <p:transition spd="med">
    <p:strips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F7A67-6D91-4163-8237-FA40419FE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392BD6D-75B0-4A98-8817-9AC4C2CD67D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C8DD58E7-5C46-435F-82E0-B01076AF719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8063024"/>
      </p:ext>
    </p:extLst>
  </p:cSld>
  <p:clrMapOvr>
    <a:masterClrMapping/>
  </p:clrMapOvr>
  <p:transition spd="med">
    <p:strips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02266FE-C0D7-4CE9-B52A-21AB1DDE770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6F59DE7A-2993-446B-B1F3-72DB2248DD6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1223537"/>
      </p:ext>
    </p:extLst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85DF2-9D84-49C8-8E88-9A3650FA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1F099-A229-40D3-9E41-EA08A2FE1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311FBC-0F19-4CA7-88A7-75CC21ED443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2E3A9C0C-B344-49A0-A5CE-01FDE17B69A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685732"/>
      </p:ext>
    </p:extLst>
  </p:cSld>
  <p:clrMapOvr>
    <a:masterClrMapping/>
  </p:clrMapOvr>
  <p:transition spd="med">
    <p:strip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BBAB0-7212-4CC8-98F6-BAA4C06CDE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2C632-7DCF-4870-95F0-FDBEADA56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A69B3-1011-4F02-ACE0-CB9B7A654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A6452718-A7A5-498F-B0E5-B9989822FD6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37F135BE-BD62-4C6C-9035-7DCEE56FA3C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7276442"/>
      </p:ext>
    </p:extLst>
  </p:cSld>
  <p:clrMapOvr>
    <a:masterClrMapping/>
  </p:clrMapOvr>
  <p:transition spd="med">
    <p:strip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256DA-4562-40A0-9E0F-897A49E8B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2C24D-B3BB-4D74-9E28-74E63AABE4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C4E93-F478-4E01-82FD-D6D7DE3ED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86777B30-2D96-42B3-A59E-4881E1F9EA0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75C763A4-7C39-43D5-A3BE-55B361E5506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9157029"/>
      </p:ext>
    </p:extLst>
  </p:cSld>
  <p:clrMapOvr>
    <a:masterClrMapping/>
  </p:clrMapOvr>
  <p:transition spd="med">
    <p:strips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FEEE1-C62F-4173-94E1-CC0E3A8B1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6343C-EDF7-4975-970D-67C110B33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8709C62-C8CF-4BF5-82AF-5628598C5DD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51B51BC-52DA-4294-AB71-F322975C51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441640"/>
      </p:ext>
    </p:extLst>
  </p:cSld>
  <p:clrMapOvr>
    <a:masterClrMapping/>
  </p:clrMapOvr>
  <p:transition spd="med">
    <p:strips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38475F-56BE-4C8E-8983-7846526B84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1526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8E4B46-1CF9-4428-A843-E8FBB258B2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04800" y="274638"/>
            <a:ext cx="630555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6A5B070-D870-452E-BD63-15D7E82D803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A72A4F30-6C33-4638-BC92-89EEF9714C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7987175"/>
      </p:ext>
    </p:extLst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30E7-BEC9-4912-8557-B10E28FAF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F6B6F4-4BAE-4EE5-B5B8-F957FC24AF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F0A49B-CD06-4FAB-994A-37B9B8172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2291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004FF27-A3F0-4F6F-A18C-7C76CC223D1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B953E623-5000-4ED6-A583-3F2037A9274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3835148"/>
      </p:ext>
    </p:extLst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BE4BC-6E2D-4914-ACA0-5CD7B300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AC70C-447C-4791-AF44-7449AB993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636D7-4E32-4488-8CE4-FA48BB9E6E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58CA42-2993-443D-9322-262DE54AFB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B54716-1416-4BBC-B2E2-1872BA7C9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94ACED-9CCB-4C0A-96E0-D6AABA98C0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322BB93-5BAE-4AB8-AE01-A75457BC972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108417"/>
      </p:ext>
    </p:extLst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3A92B-EECE-4E67-8768-FB61216F2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7B6FAE66-B95E-4FF6-9CBB-6EFF85EBF5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7D794AC2-DF82-4E20-8CEF-B0842057C50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694032"/>
      </p:ext>
    </p:extLst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02C8453-6871-4E69-982B-F1DEB1A8AD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1BB0B52-84A2-4A9A-8FE2-6214032DC5A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6885625"/>
      </p:ext>
    </p:extLst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BED1E3-254D-4FA8-A040-021D2933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6E96A-D444-4CB1-BB80-336F41F852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BEAC7-9C27-472D-ABE1-A4F334F6E3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2E4B29-B1A4-48DF-A1EC-3EBAED5C12D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90EEBBA5-BF17-4DB2-96E8-259C3F7B0C1C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939418"/>
      </p:ext>
    </p:extLst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C8A7F-6D1B-4402-AC50-109CDA5D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27BEC-2D50-4A88-BFC8-2FD8DB667A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142C95-34EE-482C-9C2C-2C5F92BA28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79C6AB-2BB0-44B0-A827-8233FFE06FE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80196773-F9C9-42E5-9664-B81F6ECE35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612185"/>
      </p:ext>
    </p:extLst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>
            <a:extLst>
              <a:ext uri="{FF2B5EF4-FFF2-40B4-BE49-F238E27FC236}">
                <a16:creationId xmlns:a16="http://schemas.microsoft.com/office/drawing/2014/main" id="{4C283C37-96A2-4574-8961-C42DCCCB41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705600"/>
          </a:xfrm>
          <a:prstGeom prst="rect">
            <a:avLst/>
          </a:prstGeom>
          <a:gradFill rotWithShape="1">
            <a:gsLst>
              <a:gs pos="0">
                <a:schemeClr val="bg1">
                  <a:alpha val="3998"/>
                </a:schemeClr>
              </a:gs>
              <a:gs pos="100000">
                <a:srgbClr val="CCD5DE">
                  <a:alpha val="76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pic>
        <p:nvPicPr>
          <p:cNvPr id="1027" name="Picture 14" descr="ppt_backgrd_bars">
            <a:extLst>
              <a:ext uri="{FF2B5EF4-FFF2-40B4-BE49-F238E27FC236}">
                <a16:creationId xmlns:a16="http://schemas.microsoft.com/office/drawing/2014/main" id="{782A0DD2-7013-48B2-B781-83EEAC5698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2">
            <a:extLst>
              <a:ext uri="{FF2B5EF4-FFF2-40B4-BE49-F238E27FC236}">
                <a16:creationId xmlns:a16="http://schemas.microsoft.com/office/drawing/2014/main" id="{2C1B5A57-6AE6-4F1B-9C19-90726A517E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Rectangle 3">
            <a:extLst>
              <a:ext uri="{FF2B5EF4-FFF2-40B4-BE49-F238E27FC236}">
                <a16:creationId xmlns:a16="http://schemas.microsoft.com/office/drawing/2014/main" id="{24972F5C-81E6-422E-8013-3D102752E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D7E189D-1997-439B-8375-DE06A2303AD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C435451B-1F38-455F-858B-EB3CD411032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D1EDE173-4F95-4790-AD08-5C332CEF78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8" r:id="rId1"/>
    <p:sldLayoutId id="2147485068" r:id="rId2"/>
    <p:sldLayoutId id="2147485069" r:id="rId3"/>
    <p:sldLayoutId id="2147485070" r:id="rId4"/>
    <p:sldLayoutId id="2147485071" r:id="rId5"/>
    <p:sldLayoutId id="2147485072" r:id="rId6"/>
    <p:sldLayoutId id="2147485073" r:id="rId7"/>
    <p:sldLayoutId id="2147485074" r:id="rId8"/>
    <p:sldLayoutId id="2147485075" r:id="rId9"/>
    <p:sldLayoutId id="2147485076" r:id="rId10"/>
    <p:sldLayoutId id="2147485077" r:id="rId11"/>
  </p:sldLayoutIdLst>
  <p:transition spd="med">
    <p:strip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5" descr="ppt_dark_backgrds">
            <a:extLst>
              <a:ext uri="{FF2B5EF4-FFF2-40B4-BE49-F238E27FC236}">
                <a16:creationId xmlns:a16="http://schemas.microsoft.com/office/drawing/2014/main" id="{6A905E58-A889-4CFF-95B3-07F0CD8C59B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245225"/>
            <a:ext cx="9153525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446EC178-B8F7-435D-918B-41EF881404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3EADA61E-7CFB-4039-9B02-58F23272B6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17F10A48-7FDF-48E8-A8B7-0702F19BE29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16A0DB63-193E-4EEE-93F8-169A361CA0F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054" name="Rectangle 11">
            <a:extLst>
              <a:ext uri="{FF2B5EF4-FFF2-40B4-BE49-F238E27FC236}">
                <a16:creationId xmlns:a16="http://schemas.microsoft.com/office/drawing/2014/main" id="{2487B2C2-BF02-4087-AD81-E4DAEDCBAB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099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ransition spd="med">
    <p:strip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2" descr="ppt_backgrd_bars">
            <a:extLst>
              <a:ext uri="{FF2B5EF4-FFF2-40B4-BE49-F238E27FC236}">
                <a16:creationId xmlns:a16="http://schemas.microsoft.com/office/drawing/2014/main" id="{5D4FD102-C08B-4331-A298-7CC1BC2E8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11900"/>
            <a:ext cx="91440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2">
            <a:extLst>
              <a:ext uri="{FF2B5EF4-FFF2-40B4-BE49-F238E27FC236}">
                <a16:creationId xmlns:a16="http://schemas.microsoft.com/office/drawing/2014/main" id="{EE45F4E5-9278-4065-9C07-721D7680EB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74638"/>
            <a:ext cx="8610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4104CF67-BD16-4228-8288-B7AD37142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6002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07" name="Rectangle 7">
            <a:extLst>
              <a:ext uri="{FF2B5EF4-FFF2-40B4-BE49-F238E27FC236}">
                <a16:creationId xmlns:a16="http://schemas.microsoft.com/office/drawing/2014/main" id="{9B14A1B1-890D-45EE-8842-012A424DB1A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77000"/>
            <a:ext cx="533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View&gt;Header and Footer | </a:t>
            </a:r>
            <a:fld id="{2F76E756-1274-411C-AA31-5656A4175023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3078" name="Rectangle 10">
            <a:extLst>
              <a:ext uri="{FF2B5EF4-FFF2-40B4-BE49-F238E27FC236}">
                <a16:creationId xmlns:a16="http://schemas.microsoft.com/office/drawing/2014/main" id="{74A03E43-AF36-412D-B461-066DDF037C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0" r:id="rId1"/>
    <p:sldLayoutId id="2147485088" r:id="rId2"/>
    <p:sldLayoutId id="2147485089" r:id="rId3"/>
    <p:sldLayoutId id="2147485090" r:id="rId4"/>
    <p:sldLayoutId id="2147485091" r:id="rId5"/>
    <p:sldLayoutId id="2147485092" r:id="rId6"/>
    <p:sldLayoutId id="2147485093" r:id="rId7"/>
    <p:sldLayoutId id="2147485094" r:id="rId8"/>
    <p:sldLayoutId id="2147485095" r:id="rId9"/>
    <p:sldLayoutId id="2147485096" r:id="rId10"/>
    <p:sldLayoutId id="2147485097" r:id="rId11"/>
  </p:sldLayoutIdLst>
  <p:transition spd="med">
    <p:strip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1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809E5-FF4E-46BE-A201-5551CD475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B0A6E699-C79B-4A48-B4F0-77F17FE3608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pic>
        <p:nvPicPr>
          <p:cNvPr id="8195" name="Picture 3">
            <a:extLst>
              <a:ext uri="{FF2B5EF4-FFF2-40B4-BE49-F238E27FC236}">
                <a16:creationId xmlns:a16="http://schemas.microsoft.com/office/drawing/2014/main" id="{46B40411-E972-4D07-A787-1B28344EA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0488"/>
            <a:ext cx="8237538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05FD7-90A2-4BB6-B98A-78D3302CFB8B}"/>
              </a:ext>
            </a:extLst>
          </p:cNvPr>
          <p:cNvSpPr/>
          <p:nvPr/>
        </p:nvSpPr>
        <p:spPr>
          <a:xfrm>
            <a:off x="844550" y="1379538"/>
            <a:ext cx="7454900" cy="32924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82nd Avenue Study:</a:t>
            </a:r>
          </a:p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Understanding Barriers to Development</a:t>
            </a:r>
          </a:p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Portland City Council</a:t>
            </a:r>
          </a:p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May 23, 2019</a:t>
            </a:r>
          </a:p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prstClr val="white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BA2672D3-98FA-40AE-BDA7-EFD63ECBE2B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185FCB4-C751-423F-9C6E-E680E71CC8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314325"/>
            <a:ext cx="4473575" cy="1390650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Eliminate or Modify Split-Zoned Sites</a:t>
            </a:r>
          </a:p>
        </p:txBody>
      </p:sp>
      <p:pic>
        <p:nvPicPr>
          <p:cNvPr id="25604" name="Picture 7">
            <a:extLst>
              <a:ext uri="{FF2B5EF4-FFF2-40B4-BE49-F238E27FC236}">
                <a16:creationId xmlns:a16="http://schemas.microsoft.com/office/drawing/2014/main" id="{F7B381ED-FD73-4009-AF46-6CE94A5F8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115888"/>
            <a:ext cx="4732338" cy="612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1">
            <a:extLst>
              <a:ext uri="{FF2B5EF4-FFF2-40B4-BE49-F238E27FC236}">
                <a16:creationId xmlns:a16="http://schemas.microsoft.com/office/drawing/2014/main" id="{6D8A80C5-30B3-481B-9213-EA2D183B1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163" y="2255838"/>
            <a:ext cx="384333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</a:pPr>
            <a:r>
              <a:rPr lang="en-US" altLang="en-US" sz="2000">
                <a:cs typeface="Calibri" panose="020F0502020204030204" pitchFamily="34" charset="0"/>
              </a:rPr>
              <a:t>Remove barriers to redevelopment of the property </a:t>
            </a:r>
          </a:p>
          <a:p>
            <a:pPr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  <a:buClrTx/>
              <a:buSzTx/>
            </a:pPr>
            <a:r>
              <a:rPr lang="en-US" altLang="en-US" sz="2000">
                <a:cs typeface="Calibri" panose="020F0502020204030204" pitchFamily="34" charset="0"/>
              </a:rPr>
              <a:t>Eliminates or modifies </a:t>
            </a:r>
            <a:r>
              <a:rPr lang="en-US" altLang="en-US" sz="2000" b="1">
                <a:cs typeface="Calibri" panose="020F0502020204030204" pitchFamily="34" charset="0"/>
              </a:rPr>
              <a:t>16 split-zoned situations</a:t>
            </a:r>
            <a:endParaRPr lang="en-US" altLang="en-US" sz="2000"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6FD88683-54AA-45C7-B9DC-4A3A36FC2E2D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883AB073-7AE2-4312-9BC2-DDE55C42C5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133350"/>
            <a:ext cx="8610600" cy="969963"/>
          </a:xfrm>
        </p:spPr>
        <p:txBody>
          <a:bodyPr/>
          <a:lstStyle/>
          <a:p>
            <a:pPr eaLnBrk="1" hangingPunct="1"/>
            <a:r>
              <a:rPr lang="en-US" altLang="en-US"/>
              <a:t>Economic Analysis</a:t>
            </a:r>
          </a:p>
        </p:txBody>
      </p:sp>
      <p:pic>
        <p:nvPicPr>
          <p:cNvPr id="27652" name="Picture 2">
            <a:extLst>
              <a:ext uri="{FF2B5EF4-FFF2-40B4-BE49-F238E27FC236}">
                <a16:creationId xmlns:a16="http://schemas.microsoft.com/office/drawing/2014/main" id="{825090AA-C69E-4E52-8201-1B8424BAC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8" y="904875"/>
            <a:ext cx="64357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Study| </a:t>
            </a:r>
            <a:fld id="{CBB6F79D-3840-47FF-884C-AECAEF5A1E1B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16FB182-60E2-4B5D-8799-EDF9956660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Equity Impact Analysis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556F59C-22B4-444D-B6D7-39AA0FFF5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4438"/>
            <a:ext cx="8610600" cy="4911725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b="1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Demographics in study area</a:t>
            </a:r>
          </a:p>
          <a:p>
            <a:pPr>
              <a:defRPr/>
            </a:pPr>
            <a:r>
              <a:rPr lang="en-US" sz="2000" b="1" dirty="0"/>
              <a:t>36% </a:t>
            </a:r>
            <a:r>
              <a:rPr lang="en-US" sz="2000" dirty="0"/>
              <a:t>people of color, compared to </a:t>
            </a:r>
            <a:r>
              <a:rPr lang="en-US" sz="2000" b="1" dirty="0"/>
              <a:t>29% </a:t>
            </a:r>
            <a:r>
              <a:rPr lang="en-US" sz="2000" dirty="0"/>
              <a:t>citywide</a:t>
            </a:r>
          </a:p>
          <a:p>
            <a:pPr>
              <a:defRPr/>
            </a:pPr>
            <a:r>
              <a:rPr lang="en-US" sz="2000" b="1" dirty="0"/>
              <a:t>60% </a:t>
            </a:r>
            <a:r>
              <a:rPr lang="en-US" sz="2000" dirty="0"/>
              <a:t>owner households, compared to </a:t>
            </a:r>
            <a:r>
              <a:rPr lang="en-US" sz="2000" b="1" dirty="0"/>
              <a:t>53% </a:t>
            </a:r>
            <a:r>
              <a:rPr lang="en-US" sz="2000" dirty="0"/>
              <a:t>citywide</a:t>
            </a:r>
          </a:p>
          <a:p>
            <a:pPr>
              <a:defRPr/>
            </a:pPr>
            <a:r>
              <a:rPr lang="en-US" sz="2000" b="1" dirty="0"/>
              <a:t>49% </a:t>
            </a:r>
            <a:r>
              <a:rPr lang="en-US" sz="2000" dirty="0"/>
              <a:t>low income households, compared to </a:t>
            </a:r>
            <a:r>
              <a:rPr lang="en-US" sz="2000" b="1" dirty="0"/>
              <a:t>44% </a:t>
            </a:r>
            <a:r>
              <a:rPr lang="en-US" sz="2000" dirty="0"/>
              <a:t>citywide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Business impact of rezone area</a:t>
            </a:r>
            <a:endParaRPr lang="en-US" sz="2000" dirty="0"/>
          </a:p>
          <a:p>
            <a:pPr>
              <a:defRPr/>
            </a:pPr>
            <a:r>
              <a:rPr lang="en-US" sz="2000" b="1" dirty="0"/>
              <a:t>17</a:t>
            </a:r>
            <a:r>
              <a:rPr lang="en-US" sz="2000" dirty="0"/>
              <a:t> </a:t>
            </a:r>
            <a:r>
              <a:rPr lang="en-US" sz="2000" b="1" dirty="0"/>
              <a:t>(42%)</a:t>
            </a:r>
            <a:r>
              <a:rPr lang="en-US" sz="2000" dirty="0"/>
              <a:t> have been in location for over </a:t>
            </a:r>
            <a:r>
              <a:rPr lang="en-US" sz="2000" b="1" dirty="0"/>
              <a:t>15</a:t>
            </a:r>
            <a:r>
              <a:rPr lang="en-US" sz="2000" dirty="0"/>
              <a:t> years</a:t>
            </a:r>
          </a:p>
          <a:p>
            <a:pPr>
              <a:defRPr/>
            </a:pPr>
            <a:r>
              <a:rPr lang="en-US" sz="2000" b="1" dirty="0"/>
              <a:t>15</a:t>
            </a:r>
            <a:r>
              <a:rPr lang="en-US" sz="2000" dirty="0"/>
              <a:t> businesses have been in location less than five years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US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sz="2000" b="1" dirty="0"/>
              <a:t>Commercial/employment property ownership</a:t>
            </a:r>
          </a:p>
          <a:p>
            <a:pPr>
              <a:defRPr/>
            </a:pPr>
            <a:r>
              <a:rPr lang="en-US" sz="2000" b="1" dirty="0"/>
              <a:t>50% </a:t>
            </a:r>
            <a:r>
              <a:rPr lang="en-US" sz="2000" dirty="0"/>
              <a:t>of the parcels have been in the same ownership for 30-plus years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 spd="med">
    <p:strips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Study| </a:t>
            </a:r>
            <a:fld id="{6897AF72-74FB-4B36-B260-7151CAD31B28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31FD1503-2695-4198-A3F8-926E8247C8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Council Testimony Requests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556F59C-22B4-444D-B6D7-39AA0FFF5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14438"/>
            <a:ext cx="8610600" cy="4911725"/>
          </a:xfrm>
        </p:spPr>
        <p:txBody>
          <a:bodyPr/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Property owner request to remove the Buffer “b” overlay on 50% of the eastern portion of the property at </a:t>
            </a:r>
            <a:r>
              <a:rPr lang="en-US" sz="2000" b="1" dirty="0"/>
              <a:t>8123 SE Henderson St</a:t>
            </a:r>
            <a:r>
              <a:rPr lang="en-US" sz="2000" dirty="0"/>
              <a:t> to allow a non-residential driveway to a proposed auto-mechanic shop. BPS staff supports.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b="1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Property owner request for a map change from General Employment 2 (EG2) to Residential 2,500 (R2.5a) for the property at </a:t>
            </a:r>
            <a:r>
              <a:rPr lang="en-US" sz="2000" b="1" dirty="0"/>
              <a:t>8111-8115 SE Malden Ct</a:t>
            </a:r>
            <a:r>
              <a:rPr lang="en-US" sz="2000" dirty="0"/>
              <a:t> for a recently constructed duplex. The “b” overlay on this site would then need to shift to the EG2-zoned property to the east at </a:t>
            </a:r>
            <a:r>
              <a:rPr lang="en-US" sz="2000" b="1" dirty="0"/>
              <a:t>8121 SE Malden Ct</a:t>
            </a:r>
            <a:r>
              <a:rPr lang="en-US" sz="2000" dirty="0"/>
              <a:t>. BPS staff supports.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b="1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Property owner request for a map change from Residential 2,000 (R2a) to General Employment 1 (EG1b) for </a:t>
            </a:r>
            <a:r>
              <a:rPr lang="en-US" sz="2000" b="1" dirty="0"/>
              <a:t>7447-7449 SE 83rd Ave</a:t>
            </a:r>
            <a:r>
              <a:rPr lang="en-US" sz="2000" dirty="0"/>
              <a:t>, </a:t>
            </a:r>
            <a:r>
              <a:rPr lang="en-US" sz="2000" b="1" dirty="0"/>
              <a:t>7433-7435 SE 83rd Ave</a:t>
            </a:r>
            <a:r>
              <a:rPr lang="en-US" sz="2000" dirty="0"/>
              <a:t> and </a:t>
            </a:r>
            <a:r>
              <a:rPr lang="en-US" sz="2000" b="1" dirty="0"/>
              <a:t>7415-7417 SE 83rd Ave</a:t>
            </a:r>
            <a:r>
              <a:rPr lang="en-US" sz="2000" dirty="0"/>
              <a:t>. BPS staff supports.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31749" name="TextBox 2">
            <a:extLst>
              <a:ext uri="{FF2B5EF4-FFF2-40B4-BE49-F238E27FC236}">
                <a16:creationId xmlns:a16="http://schemas.microsoft.com/office/drawing/2014/main" id="{86CCCB68-0B55-4947-A11B-8518859FE4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297815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809E5-FF4E-46BE-A201-5551CD475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0BE174C4-2549-4CA0-A8AD-F151F91E2FB0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33795" name="Picture 5">
            <a:extLst>
              <a:ext uri="{FF2B5EF4-FFF2-40B4-BE49-F238E27FC236}">
                <a16:creationId xmlns:a16="http://schemas.microsoft.com/office/drawing/2014/main" id="{82FBB7F3-2B6D-48AD-9C97-2190252E2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18" t="9300" r="4286" b="23328"/>
          <a:stretch>
            <a:fillRect/>
          </a:stretch>
        </p:blipFill>
        <p:spPr bwMode="auto">
          <a:xfrm>
            <a:off x="0" y="1733550"/>
            <a:ext cx="9085263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48811CA9-E0B5-4CC7-907B-3404A98B291A}"/>
              </a:ext>
            </a:extLst>
          </p:cNvPr>
          <p:cNvSpPr/>
          <p:nvPr/>
        </p:nvSpPr>
        <p:spPr>
          <a:xfrm>
            <a:off x="4227513" y="3562350"/>
            <a:ext cx="344487" cy="67786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2ACEEAB-5187-430F-97FF-985315465532}"/>
              </a:ext>
            </a:extLst>
          </p:cNvPr>
          <p:cNvSpPr/>
          <p:nvPr/>
        </p:nvSpPr>
        <p:spPr>
          <a:xfrm>
            <a:off x="3159125" y="3670300"/>
            <a:ext cx="977900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CF2F51F-FC30-4C3B-8BB7-05B904851939}"/>
              </a:ext>
            </a:extLst>
          </p:cNvPr>
          <p:cNvSpPr/>
          <p:nvPr/>
        </p:nvSpPr>
        <p:spPr>
          <a:xfrm>
            <a:off x="82550" y="403225"/>
            <a:ext cx="603567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latin typeface="+mn-lt"/>
              </a:rPr>
              <a:t>Council Testimony Request #1: 8123 SE Henderson St  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809E5-FF4E-46BE-A201-5551CD475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B1D0AE16-D083-4EF5-8FF0-D92C0E0F5195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35843" name="Picture 5">
            <a:extLst>
              <a:ext uri="{FF2B5EF4-FFF2-40B4-BE49-F238E27FC236}">
                <a16:creationId xmlns:a16="http://schemas.microsoft.com/office/drawing/2014/main" id="{03EC396A-3404-4509-BA37-F50EF7D70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1" t="11606" r="13098" b="23087"/>
          <a:stretch>
            <a:fillRect/>
          </a:stretch>
        </p:blipFill>
        <p:spPr bwMode="auto">
          <a:xfrm>
            <a:off x="20638" y="1377950"/>
            <a:ext cx="9123362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2ACEEAB-5187-430F-97FF-985315465532}"/>
              </a:ext>
            </a:extLst>
          </p:cNvPr>
          <p:cNvSpPr/>
          <p:nvPr/>
        </p:nvSpPr>
        <p:spPr>
          <a:xfrm>
            <a:off x="3771900" y="3429000"/>
            <a:ext cx="979488" cy="4841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EEF43ED-1946-4C5E-9C84-94A8E46CB528}"/>
              </a:ext>
            </a:extLst>
          </p:cNvPr>
          <p:cNvSpPr/>
          <p:nvPr/>
        </p:nvSpPr>
        <p:spPr>
          <a:xfrm>
            <a:off x="4845050" y="3429000"/>
            <a:ext cx="333375" cy="56038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B98C09-1D27-4920-A64F-6390DCE9D858}"/>
              </a:ext>
            </a:extLst>
          </p:cNvPr>
          <p:cNvSpPr/>
          <p:nvPr/>
        </p:nvSpPr>
        <p:spPr>
          <a:xfrm>
            <a:off x="20638" y="285750"/>
            <a:ext cx="772160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latin typeface="+mn-lt"/>
              </a:rPr>
              <a:t>Council Testimony Request #2: </a:t>
            </a:r>
          </a:p>
          <a:p>
            <a:pPr>
              <a:defRPr/>
            </a:pPr>
            <a:r>
              <a:rPr lang="en-US" altLang="en-US" sz="2800" b="1" dirty="0">
                <a:latin typeface="+mn-lt"/>
              </a:rPr>
              <a:t>8111-8115 SE Malden Ct, 8121 SE Malden Ct  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809E5-FF4E-46BE-A201-5551CD475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E656878B-6302-46E8-BAAB-6FCF855988DC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37891" name="Picture 2">
            <a:extLst>
              <a:ext uri="{FF2B5EF4-FFF2-40B4-BE49-F238E27FC236}">
                <a16:creationId xmlns:a16="http://schemas.microsoft.com/office/drawing/2014/main" id="{D3752178-7393-4FC1-A881-224C822D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7" t="9540" r="16624" b="22607"/>
          <a:stretch>
            <a:fillRect/>
          </a:stretch>
        </p:blipFill>
        <p:spPr bwMode="auto">
          <a:xfrm>
            <a:off x="22225" y="1384300"/>
            <a:ext cx="9099550" cy="484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62ACEEAB-5187-430F-97FF-985315465532}"/>
              </a:ext>
            </a:extLst>
          </p:cNvPr>
          <p:cNvSpPr/>
          <p:nvPr/>
        </p:nvSpPr>
        <p:spPr>
          <a:xfrm>
            <a:off x="4394200" y="4654550"/>
            <a:ext cx="977900" cy="4857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DD8E44-7D5C-4ADD-846C-BCEC51937420}"/>
              </a:ext>
            </a:extLst>
          </p:cNvPr>
          <p:cNvSpPr/>
          <p:nvPr/>
        </p:nvSpPr>
        <p:spPr>
          <a:xfrm>
            <a:off x="5438775" y="4537075"/>
            <a:ext cx="511175" cy="7239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E97D91-25DF-4D22-95DC-094936C1CE3B}"/>
              </a:ext>
            </a:extLst>
          </p:cNvPr>
          <p:cNvSpPr/>
          <p:nvPr/>
        </p:nvSpPr>
        <p:spPr>
          <a:xfrm>
            <a:off x="22225" y="285750"/>
            <a:ext cx="7720013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2800" b="1" dirty="0">
                <a:latin typeface="+mn-lt"/>
              </a:rPr>
              <a:t>Council Testimony Request #3: </a:t>
            </a:r>
          </a:p>
          <a:p>
            <a:pPr>
              <a:defRPr/>
            </a:pPr>
            <a:r>
              <a:rPr lang="en-US" altLang="en-US" sz="2800" b="1" dirty="0">
                <a:latin typeface="+mn-lt"/>
              </a:rPr>
              <a:t>NW corner of SE 83rd Ave and SE </a:t>
            </a:r>
            <a:r>
              <a:rPr lang="en-US" altLang="en-US" sz="2800" b="1" dirty="0" err="1">
                <a:latin typeface="+mn-lt"/>
              </a:rPr>
              <a:t>Flavel</a:t>
            </a:r>
            <a:endParaRPr lang="en-US" sz="2800" b="1" dirty="0">
              <a:latin typeface="+mn-lt"/>
            </a:endParaRPr>
          </a:p>
        </p:txBody>
      </p:sp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75397438-6168-4219-A836-C1F928CD25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Recommended Council Action: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917C9-C54C-476E-953F-7F15AC3E8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Study| </a:t>
            </a:r>
            <a:fld id="{3E94E5F0-DC8B-437D-9870-862F00F1A0A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B37D-3BB6-44BA-9722-1BB20A3166AE}"/>
              </a:ext>
            </a:extLst>
          </p:cNvPr>
          <p:cNvSpPr txBox="1"/>
          <p:nvPr/>
        </p:nvSpPr>
        <p:spPr>
          <a:xfrm>
            <a:off x="625475" y="1311275"/>
            <a:ext cx="3381375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Adopt the 82nd Avenue Study map changes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Accept the </a:t>
            </a:r>
            <a:r>
              <a:rPr lang="en-US" sz="2400" b="1" i="1" dirty="0">
                <a:latin typeface="+mn-lt"/>
              </a:rPr>
              <a:t>82nd Avenue Study: Understanding Barriers to Development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as legislative history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    (Ordinance)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54A46FC2-1050-48B8-AADB-1001763F9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1275"/>
            <a:ext cx="354647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9773F56D-A34A-47B1-9841-A06619BCA1E5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AC823C8-3746-4430-A0AA-C0D02D59B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7788"/>
            <a:ext cx="8610600" cy="969962"/>
          </a:xfrm>
        </p:spPr>
        <p:txBody>
          <a:bodyPr/>
          <a:lstStyle/>
          <a:p>
            <a:pPr eaLnBrk="1" hangingPunct="1"/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br>
              <a:rPr lang="en-US" altLang="en-US"/>
            </a:br>
            <a:r>
              <a:rPr lang="en-US" altLang="en-US"/>
              <a:t>Portland Bureau of </a:t>
            </a:r>
            <a:br>
              <a:rPr lang="en-US" altLang="en-US"/>
            </a:br>
            <a:r>
              <a:rPr lang="en-US" altLang="en-US"/>
              <a:t>Transportation (PBOT)</a:t>
            </a:r>
            <a:br>
              <a:rPr lang="en-US" altLang="en-US"/>
            </a:br>
            <a:r>
              <a:rPr lang="en-US" altLang="en-US"/>
              <a:t>Near-Term Actions</a:t>
            </a:r>
          </a:p>
        </p:txBody>
      </p:sp>
    </p:spTree>
  </p:cSld>
  <p:clrMapOvr>
    <a:masterClrMapping/>
  </p:clrMapOvr>
  <p:transition spd="med">
    <p:strips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A809E5-FF4E-46BE-A201-5551CD4757A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B0A9A46A-2D32-48EA-899B-9F29F4EFDD7A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43011" name="Picture 3">
            <a:extLst>
              <a:ext uri="{FF2B5EF4-FFF2-40B4-BE49-F238E27FC236}">
                <a16:creationId xmlns:a16="http://schemas.microsoft.com/office/drawing/2014/main" id="{67E0B708-5AA1-465F-9A44-A1F915B34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" y="90488"/>
            <a:ext cx="8237538" cy="617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105FD7-90A2-4BB6-B98A-78D3302CFB8B}"/>
              </a:ext>
            </a:extLst>
          </p:cNvPr>
          <p:cNvSpPr/>
          <p:nvPr/>
        </p:nvSpPr>
        <p:spPr>
          <a:xfrm>
            <a:off x="3068638" y="1379538"/>
            <a:ext cx="300672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4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kern="0" dirty="0">
                <a:solidFill>
                  <a:prstClr val="white"/>
                </a:solidFill>
                <a:latin typeface="+mn-lt"/>
                <a:cs typeface="Arial" panose="020B0604020202020204" pitchFamily="34" charset="0"/>
              </a:rPr>
              <a:t>Thank you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0AE21975-2149-484A-9847-FDDAB92D48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Recommended Council Action: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7917C9-C54C-476E-953F-7F15AC3E8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Study| </a:t>
            </a:r>
            <a:fld id="{59448608-8BD2-4394-897F-0B4C44F437CB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BB37D-3BB6-44BA-9722-1BB20A3166AE}"/>
              </a:ext>
            </a:extLst>
          </p:cNvPr>
          <p:cNvSpPr txBox="1"/>
          <p:nvPr/>
        </p:nvSpPr>
        <p:spPr>
          <a:xfrm>
            <a:off x="625475" y="1311275"/>
            <a:ext cx="3405188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Adopt the 82nd Avenue Study map changes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+mn-lt"/>
            </a:endParaRPr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>
                <a:latin typeface="+mn-lt"/>
              </a:rPr>
              <a:t>Accept the </a:t>
            </a:r>
            <a:r>
              <a:rPr lang="en-US" sz="2400" b="1" i="1" dirty="0">
                <a:latin typeface="+mn-lt"/>
              </a:rPr>
              <a:t>82nd Avenue Study: Understanding Barriers to Development</a:t>
            </a:r>
            <a:r>
              <a:rPr lang="en-US" sz="2400" b="1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as legislative history</a:t>
            </a:r>
          </a:p>
          <a:p>
            <a:pPr>
              <a:defRPr/>
            </a:pPr>
            <a:endParaRPr lang="en-US" sz="2400" dirty="0">
              <a:latin typeface="+mn-lt"/>
            </a:endParaRPr>
          </a:p>
          <a:p>
            <a:pPr>
              <a:defRPr/>
            </a:pPr>
            <a:r>
              <a:rPr lang="en-US" sz="2400" dirty="0">
                <a:latin typeface="+mn-lt"/>
              </a:rPr>
              <a:t>    (Ordinance)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4BEF61B4-C4EF-4994-AE2D-AFBF6ED421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1275"/>
            <a:ext cx="354647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Study| </a:t>
            </a:r>
            <a:fld id="{29ADCD69-B169-4A19-B70A-4886A634BF8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714695D0-DCB5-4432-8FE6-CEEEA9DF3D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Motion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556F59C-22B4-444D-B6D7-39AA0FFF5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071563"/>
            <a:ext cx="8610600" cy="50546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/>
              <a:t>In prep for Second Reading on May 29th, direct staff to: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b="1" dirty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sz="2400" dirty="0"/>
              <a:t>Per Council testimony, revise the Comprehensive Plan Map as depicted in </a:t>
            </a:r>
            <a:r>
              <a:rPr lang="en-US" sz="2400" b="1" dirty="0"/>
              <a:t>Exhibit C </a:t>
            </a:r>
            <a:r>
              <a:rPr lang="en-US" sz="2400" dirty="0"/>
              <a:t>and the Official Zoning Map as depicted in </a:t>
            </a:r>
            <a:r>
              <a:rPr lang="en-US" sz="2400" b="1" dirty="0"/>
              <a:t>Exhibit D</a:t>
            </a:r>
            <a:endParaRPr lang="en-US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US" sz="2400" dirty="0"/>
              <a:t>Revise the 82nd Avenue Study (BPS) to address errata in the Executive Summary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marL="514350" indent="-514350" eaLnBrk="1" hangingPunct="1">
              <a:buFont typeface="+mj-lt"/>
              <a:buAutoNum type="arabicPeriod"/>
              <a:defRPr/>
            </a:pPr>
            <a:endParaRPr lang="en-US" sz="2400" dirty="0"/>
          </a:p>
          <a:p>
            <a:pPr lvl="1"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</p:spTree>
  </p:cSld>
  <p:clrMapOvr>
    <a:masterClrMapping/>
  </p:clrMapOvr>
  <p:transition spd="med">
    <p:strip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F1A898C5-10CD-4C88-8EAD-D21050D151BE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0EB534F-A8FC-410C-BE16-39E6B36392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77788"/>
            <a:ext cx="8610600" cy="969962"/>
          </a:xfrm>
        </p:spPr>
        <p:txBody>
          <a:bodyPr/>
          <a:lstStyle/>
          <a:p>
            <a:pPr eaLnBrk="1" hangingPunct="1"/>
            <a:r>
              <a:rPr lang="en-US" altLang="en-US"/>
              <a:t>Milestones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F556F59C-22B4-444D-B6D7-39AA0FFF5E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888" y="819150"/>
            <a:ext cx="5334000" cy="5307013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/>
              <a:t>2016-17: </a:t>
            </a:r>
          </a:p>
          <a:p>
            <a:pPr lvl="1" eaLnBrk="1" hangingPunct="1">
              <a:defRPr/>
            </a:pPr>
            <a:r>
              <a:rPr lang="en-US" altLang="en-US" sz="2000" dirty="0"/>
              <a:t>Coordination with ODOT’s Community Advisory Committee</a:t>
            </a:r>
          </a:p>
          <a:p>
            <a:pPr lvl="1" eaLnBrk="1" hangingPunct="1">
              <a:defRPr/>
            </a:pPr>
            <a:r>
              <a:rPr lang="en-US" altLang="en-US" sz="2000" dirty="0"/>
              <a:t>Property and business owner canvassing and broker interviews </a:t>
            </a:r>
          </a:p>
          <a:p>
            <a:pPr lvl="1" eaLnBrk="1" hangingPunct="1">
              <a:defRPr/>
            </a:pPr>
            <a:r>
              <a:rPr lang="en-US" altLang="en-US" sz="2000" dirty="0"/>
              <a:t>Draft illustrations and initial prototypes</a:t>
            </a:r>
          </a:p>
          <a:p>
            <a:pPr lvl="1" eaLnBrk="1" hangingPunct="1">
              <a:defRPr/>
            </a:pPr>
            <a:r>
              <a:rPr lang="en-US" altLang="en-US" sz="2000" dirty="0"/>
              <a:t>Evaluation of employment land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/>
              <a:t>2018:</a:t>
            </a:r>
          </a:p>
          <a:p>
            <a:pPr lvl="1" eaLnBrk="1" hangingPunct="1">
              <a:defRPr/>
            </a:pPr>
            <a:r>
              <a:rPr lang="en-US" altLang="en-US" sz="2000" dirty="0"/>
              <a:t>Shared study drafts with public and incorporated feedback</a:t>
            </a:r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r>
              <a:rPr lang="en-US" altLang="en-US" sz="2000" b="1" dirty="0"/>
              <a:t>2019:</a:t>
            </a:r>
          </a:p>
          <a:p>
            <a:pPr lvl="1" eaLnBrk="1" hangingPunct="1">
              <a:defRPr/>
            </a:pPr>
            <a:r>
              <a:rPr lang="en-US" altLang="en-US" sz="2000" dirty="0"/>
              <a:t>Map change proposal</a:t>
            </a:r>
          </a:p>
          <a:p>
            <a:pPr lvl="1" eaLnBrk="1" hangingPunct="1">
              <a:defRPr/>
            </a:pPr>
            <a:r>
              <a:rPr lang="en-US" altLang="en-US" sz="2000" dirty="0"/>
              <a:t>PSC hearing/recommendation</a:t>
            </a:r>
          </a:p>
          <a:p>
            <a:pPr lvl="1" eaLnBrk="1" hangingPunct="1">
              <a:defRPr/>
            </a:pPr>
            <a:r>
              <a:rPr lang="en-US" altLang="en-US" sz="2000" dirty="0"/>
              <a:t>Council hearing</a:t>
            </a:r>
          </a:p>
          <a:p>
            <a:pPr eaLnBrk="1" hangingPunct="1">
              <a:defRPr/>
            </a:pPr>
            <a:endParaRPr lang="en-US" altLang="en-US" dirty="0"/>
          </a:p>
          <a:p>
            <a:pPr eaLnBrk="1" hangingPunct="1">
              <a:defRPr/>
            </a:pPr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A1852B-E824-4ED5-A302-7E241D1A6A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170" y="2199522"/>
            <a:ext cx="3657230" cy="2422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strips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3DE57D65-DB07-4BF2-BB38-29C32E3D38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/>
              <a:t>Study </a:t>
            </a:r>
            <a:br>
              <a:rPr lang="en-US" altLang="en-US"/>
            </a:br>
            <a:r>
              <a:rPr lang="en-US" altLang="en-US"/>
              <a:t>Areas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C9E3A-C6B2-40BB-8E44-4674BCEE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A99E9EB3-1375-41FA-9467-3646679A8721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FCF51B30-50EB-49DC-A5B6-04184DE878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525" y="85725"/>
            <a:ext cx="4786313" cy="619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5">
            <a:extLst>
              <a:ext uri="{FF2B5EF4-FFF2-40B4-BE49-F238E27FC236}">
                <a16:creationId xmlns:a16="http://schemas.microsoft.com/office/drawing/2014/main" id="{40783332-95FA-4D58-8899-C8ED04B42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192338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40385C08-3C12-45EA-B698-34B4461EF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 of this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C9E3A-C6B2-40BB-8E44-4674BCEE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925ECC49-1952-4B61-BCEC-B2FE78E11ABA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27A45771-D025-4F74-8A2D-FA9ADC5DA4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192338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5365" name="Rectangle 6">
            <a:extLst>
              <a:ext uri="{FF2B5EF4-FFF2-40B4-BE49-F238E27FC236}">
                <a16:creationId xmlns:a16="http://schemas.microsoft.com/office/drawing/2014/main" id="{6BA4B178-9BEF-40D6-AECF-83BEA9AC3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90688"/>
            <a:ext cx="84931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/>
              <a:t>Update our understanding of </a:t>
            </a:r>
            <a:r>
              <a:rPr lang="en-US" altLang="en-US" sz="2400" b="1"/>
              <a:t>82nd Ave as a Civic Corridor</a:t>
            </a:r>
          </a:p>
          <a:p>
            <a:endParaRPr lang="en-US" altLang="en-US" sz="2400"/>
          </a:p>
          <a:p>
            <a:r>
              <a:rPr lang="en-US" altLang="en-US" sz="2400"/>
              <a:t>Identify </a:t>
            </a:r>
            <a:r>
              <a:rPr lang="en-US" altLang="en-US" sz="2400" b="1"/>
              <a:t>strategic locations for public action or investment</a:t>
            </a:r>
            <a:r>
              <a:rPr lang="en-US" altLang="en-US" sz="2400"/>
              <a:t> for businesses and property development on 82nd Ave</a:t>
            </a:r>
          </a:p>
          <a:p>
            <a:endParaRPr lang="en-US" altLang="en-US" sz="2400" b="1"/>
          </a:p>
          <a:p>
            <a:r>
              <a:rPr lang="en-US" altLang="en-US" sz="2400" b="1"/>
              <a:t>Address barriers to development </a:t>
            </a:r>
            <a:r>
              <a:rPr lang="en-US" altLang="en-US" sz="2400"/>
              <a:t>while managing equity and social issues</a:t>
            </a:r>
            <a:endParaRPr lang="en-US" altLang="en-US" sz="1600"/>
          </a:p>
          <a:p>
            <a:pPr lvl="1" eaLnBrk="1" hangingPunct="1">
              <a:spcBef>
                <a:spcPct val="0"/>
              </a:spcBef>
              <a:buClrTx/>
              <a:buSzTx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84F0AD-BCC0-41D2-93F4-4BB9C6D460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Findings of this Study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C9E3A-C6B2-40BB-8E44-4674BCEE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B2BB2FF0-86AF-412A-B144-D8BF90EAD104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17412" name="TextBox 5">
            <a:extLst>
              <a:ext uri="{FF2B5EF4-FFF2-40B4-BE49-F238E27FC236}">
                <a16:creationId xmlns:a16="http://schemas.microsoft.com/office/drawing/2014/main" id="{DF9E820E-4B1B-4988-9797-A38A4DD69F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192338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7413" name="Rectangle 6">
            <a:extLst>
              <a:ext uri="{FF2B5EF4-FFF2-40B4-BE49-F238E27FC236}">
                <a16:creationId xmlns:a16="http://schemas.microsoft.com/office/drawing/2014/main" id="{9874F2B3-679E-457C-A231-9EBEF93BCC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576388"/>
            <a:ext cx="86106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n-US" altLang="en-US" sz="2400"/>
              <a:t>Lack of available capital, funding and/or development experience</a:t>
            </a:r>
          </a:p>
          <a:p>
            <a:r>
              <a:rPr lang="en-US" altLang="en-US" sz="2400"/>
              <a:t>Market conditions</a:t>
            </a:r>
          </a:p>
          <a:p>
            <a:r>
              <a:rPr lang="en-US" altLang="en-US" sz="2400"/>
              <a:t>Development standards</a:t>
            </a:r>
          </a:p>
          <a:p>
            <a:r>
              <a:rPr lang="en-US" altLang="en-US" sz="2400"/>
              <a:t>Safety, connections, roadway, and public realm improvements</a:t>
            </a:r>
          </a:p>
          <a:p>
            <a:r>
              <a:rPr lang="en-US" altLang="en-US" sz="2400"/>
              <a:t>Homeless population increasing and services are limited</a:t>
            </a:r>
          </a:p>
          <a:p>
            <a:endParaRPr lang="en-US" altLang="en-US" sz="2400" b="1"/>
          </a:p>
          <a:p>
            <a:endParaRPr lang="en-US" altLang="en-US" sz="1600"/>
          </a:p>
          <a:p>
            <a:pPr lvl="1" eaLnBrk="1" hangingPunct="1">
              <a:spcBef>
                <a:spcPct val="0"/>
              </a:spcBef>
              <a:buClrTx/>
              <a:buSzTx/>
            </a:pPr>
            <a:endParaRPr lang="en-US" altLang="en-US" sz="20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93773E3-2016-4213-A61F-F5DE7566A1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Near-Term Actions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3C9E3A-C6B2-40BB-8E44-4674BCEECE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FA3B2B0D-C0A7-4624-9EDE-4495857B4A6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19460" name="TextBox 5">
            <a:extLst>
              <a:ext uri="{FF2B5EF4-FFF2-40B4-BE49-F238E27FC236}">
                <a16:creationId xmlns:a16="http://schemas.microsoft.com/office/drawing/2014/main" id="{CE8CE298-D8CC-4105-AFFD-5542303260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963" y="2192338"/>
            <a:ext cx="473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 typeface="Arial" panose="020B0604020202020204" pitchFamily="34" charset="0"/>
              <a:buChar char="•"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CD53DB33-349B-4042-8301-19D24CD5F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90688"/>
            <a:ext cx="8493125" cy="349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800100" indent="-3429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1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defRPr/>
            </a:pPr>
            <a:r>
              <a:rPr lang="en-US" altLang="en-US" sz="2400" b="1" dirty="0"/>
              <a:t>BPS: </a:t>
            </a:r>
            <a:endParaRPr lang="en-US" altLang="en-US" sz="2400" dirty="0"/>
          </a:p>
          <a:p>
            <a:pPr lvl="1">
              <a:defRPr/>
            </a:pPr>
            <a:r>
              <a:rPr lang="en-US" altLang="en-US" sz="2400" dirty="0"/>
              <a:t>Refine employment zoning </a:t>
            </a:r>
          </a:p>
          <a:p>
            <a:pPr lvl="1">
              <a:defRPr/>
            </a:pPr>
            <a:r>
              <a:rPr lang="en-US" altLang="en-US" sz="2400" dirty="0"/>
              <a:t>Eliminate or modify split-zone sites</a:t>
            </a:r>
          </a:p>
          <a:p>
            <a:pPr lvl="1">
              <a:defRPr/>
            </a:pPr>
            <a:r>
              <a:rPr lang="en-US" altLang="en-US" sz="2400" dirty="0"/>
              <a:t>Conduct an economic, equity impact analysis specific to commercial displacement</a:t>
            </a:r>
          </a:p>
          <a:p>
            <a:pPr marL="457200" lvl="1" indent="0">
              <a:buFont typeface="Wingdings" panose="05000000000000000000" pitchFamily="2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sz="2400" b="1" dirty="0"/>
              <a:t>PBOT:</a:t>
            </a:r>
          </a:p>
          <a:p>
            <a:pPr lvl="1">
              <a:defRPr/>
            </a:pPr>
            <a:r>
              <a:rPr lang="en-US" altLang="en-US" sz="2400" b="1" dirty="0"/>
              <a:t> </a:t>
            </a:r>
            <a:r>
              <a:rPr lang="en-US" altLang="en-US" sz="2400" i="1" dirty="0"/>
              <a:t>82</a:t>
            </a:r>
            <a:r>
              <a:rPr lang="en-US" altLang="en-US" sz="2400" i="1" baseline="30000" dirty="0"/>
              <a:t>nd </a:t>
            </a:r>
            <a:r>
              <a:rPr lang="en-US" altLang="en-US" sz="2400" i="1" dirty="0"/>
              <a:t>Avenue Plan</a:t>
            </a:r>
            <a:endParaRPr lang="en-US" altLang="en-US" sz="2400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23F1F02C-C7D9-484E-9500-8E1431623D5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D0D859DE-149D-45E1-B320-D9658CDC6F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14325"/>
            <a:ext cx="4168775" cy="733425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Employment Zoning Recommendation</a:t>
            </a:r>
          </a:p>
        </p:txBody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ADCA0B80-3C7F-4070-83E0-5E4796212E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5888" y="1722438"/>
            <a:ext cx="3443287" cy="4403725"/>
          </a:xfrm>
        </p:spPr>
        <p:txBody>
          <a:bodyPr/>
          <a:lstStyle/>
          <a:p>
            <a:pPr marL="457200" lvl="1" indent="0" eaLnBrk="1" hangingPunct="1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  <a:defRPr/>
            </a:pPr>
            <a:r>
              <a:rPr lang="en-US" altLang="en-US" sz="2000" dirty="0">
                <a:solidFill>
                  <a:srgbClr val="000000"/>
                </a:solidFill>
              </a:rPr>
              <a:t>Zone properties along SE 82nd Avenue from General Employment 2 (EG2) to General Employment 1 (EG1) from SE Bybee to SE Lambert</a:t>
            </a:r>
          </a:p>
          <a:p>
            <a:pPr lvl="1" eaLnBrk="1" hangingPunct="1">
              <a:spcBef>
                <a:spcPct val="0"/>
              </a:spcBef>
              <a:buClrTx/>
              <a:buSzTx/>
              <a:defRPr/>
            </a:pPr>
            <a:endParaRPr lang="en-US" altLang="en-US" sz="2000" dirty="0">
              <a:solidFill>
                <a:srgbClr val="000000"/>
              </a:solidFill>
            </a:endParaRPr>
          </a:p>
        </p:txBody>
      </p:sp>
      <p:pic>
        <p:nvPicPr>
          <p:cNvPr id="21509" name="Content Placeholder 5">
            <a:extLst>
              <a:ext uri="{FF2B5EF4-FFF2-40B4-BE49-F238E27FC236}">
                <a16:creationId xmlns:a16="http://schemas.microsoft.com/office/drawing/2014/main" id="{9DD2519A-E47E-4BC3-822D-7895F4857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63513"/>
            <a:ext cx="46577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strip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20DA49-7EBA-40F8-B97D-9C886C5C15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/>
              <a:t>82nd Avenue Study | </a:t>
            </a:r>
            <a:fld id="{4A9E64BA-D757-4BDE-B37E-AAC375746E6C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86D8B3D8-5A95-489A-9BA6-63D7F7ED19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314325"/>
            <a:ext cx="4168775" cy="733425"/>
          </a:xfrm>
        </p:spPr>
        <p:txBody>
          <a:bodyPr/>
          <a:lstStyle/>
          <a:p>
            <a:pPr algn="l" eaLnBrk="1" hangingPunct="1"/>
            <a:r>
              <a:rPr lang="en-US" altLang="en-US" sz="3200"/>
              <a:t>Employment Zoning Recommendation</a:t>
            </a:r>
          </a:p>
        </p:txBody>
      </p:sp>
      <p:pic>
        <p:nvPicPr>
          <p:cNvPr id="23556" name="Content Placeholder 5">
            <a:extLst>
              <a:ext uri="{FF2B5EF4-FFF2-40B4-BE49-F238E27FC236}">
                <a16:creationId xmlns:a16="http://schemas.microsoft.com/office/drawing/2014/main" id="{13DB9E0F-9BB6-438B-9D99-D03FA9F59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388" y="163513"/>
            <a:ext cx="4657725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C018DD-5CBF-48EB-A993-906122332497}"/>
              </a:ext>
            </a:extLst>
          </p:cNvPr>
          <p:cNvCxnSpPr>
            <a:cxnSpLocks/>
          </p:cNvCxnSpPr>
          <p:nvPr/>
        </p:nvCxnSpPr>
        <p:spPr>
          <a:xfrm flipV="1">
            <a:off x="3810000" y="631825"/>
            <a:ext cx="2262188" cy="126365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F88D110-B727-413F-A762-7B14A9663D90}"/>
              </a:ext>
            </a:extLst>
          </p:cNvPr>
          <p:cNvCxnSpPr>
            <a:cxnSpLocks/>
          </p:cNvCxnSpPr>
          <p:nvPr/>
        </p:nvCxnSpPr>
        <p:spPr>
          <a:xfrm flipV="1">
            <a:off x="2479675" y="2560638"/>
            <a:ext cx="3679825" cy="1157287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0F86323-7997-45AA-BCC5-0AB97FD095F9}"/>
              </a:ext>
            </a:extLst>
          </p:cNvPr>
          <p:cNvCxnSpPr>
            <a:cxnSpLocks/>
          </p:cNvCxnSpPr>
          <p:nvPr/>
        </p:nvCxnSpPr>
        <p:spPr>
          <a:xfrm flipV="1">
            <a:off x="4006850" y="3994150"/>
            <a:ext cx="1733550" cy="76676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560" name="Picture 7">
            <a:extLst>
              <a:ext uri="{FF2B5EF4-FFF2-40B4-BE49-F238E27FC236}">
                <a16:creationId xmlns:a16="http://schemas.microsoft.com/office/drawing/2014/main" id="{BE4BC143-CC66-47EE-A814-23BA5D500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492625"/>
            <a:ext cx="2232025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1" name="Picture 12">
            <a:extLst>
              <a:ext uri="{FF2B5EF4-FFF2-40B4-BE49-F238E27FC236}">
                <a16:creationId xmlns:a16="http://schemas.microsoft.com/office/drawing/2014/main" id="{766725D5-765E-4247-8670-CE59BF73A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775" y="1333500"/>
            <a:ext cx="223202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2" name="Picture 17">
            <a:extLst>
              <a:ext uri="{FF2B5EF4-FFF2-40B4-BE49-F238E27FC236}">
                <a16:creationId xmlns:a16="http://schemas.microsoft.com/office/drawing/2014/main" id="{2F06F0E7-CCA9-435D-9CD3-A9A026ACD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913063"/>
            <a:ext cx="2232025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strips/>
  </p:transition>
</p:sld>
</file>

<file path=ppt/theme/theme1.xml><?xml version="1.0" encoding="utf-8"?>
<a:theme xmlns:a="http://schemas.openxmlformats.org/drawingml/2006/main" name="general mas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general master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general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master 16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ark-color-photo partner master">
  <a:themeElements>
    <a:clrScheme name="">
      <a:dk1>
        <a:srgbClr val="3E3E5C"/>
      </a:dk1>
      <a:lt1>
        <a:srgbClr val="FFFFFF"/>
      </a:lt1>
      <a:dk2>
        <a:srgbClr val="002B5C"/>
      </a:dk2>
      <a:lt2>
        <a:srgbClr val="FFFFFF"/>
      </a:lt2>
      <a:accent1>
        <a:srgbClr val="B2BFCE"/>
      </a:accent1>
      <a:accent2>
        <a:srgbClr val="33557D"/>
      </a:accent2>
      <a:accent3>
        <a:srgbClr val="AAACB5"/>
      </a:accent3>
      <a:accent4>
        <a:srgbClr val="DADADA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dark-color-photo partn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ark-color-photo partner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rk-color-photo partner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3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2B5BC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5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rk-color-photo partner master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FCE"/>
        </a:accent1>
        <a:accent2>
          <a:srgbClr val="33557D"/>
        </a:accent2>
        <a:accent3>
          <a:srgbClr val="FFFFFF"/>
        </a:accent3>
        <a:accent4>
          <a:srgbClr val="000000"/>
        </a:accent4>
        <a:accent5>
          <a:srgbClr val="D5DCE3"/>
        </a:accent5>
        <a:accent6>
          <a:srgbClr val="2D4C71"/>
        </a:accent6>
        <a:hlink>
          <a:srgbClr val="69AA61"/>
        </a:hlink>
        <a:folHlink>
          <a:srgbClr val="C6DFC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-gray partner master">
  <a:themeElements>
    <a:clrScheme name="white-gray partner master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2BFCE"/>
      </a:accent1>
      <a:accent2>
        <a:srgbClr val="33557D"/>
      </a:accent2>
      <a:accent3>
        <a:srgbClr val="FFFFFF"/>
      </a:accent3>
      <a:accent4>
        <a:srgbClr val="000000"/>
      </a:accent4>
      <a:accent5>
        <a:srgbClr val="D5DCE3"/>
      </a:accent5>
      <a:accent6>
        <a:srgbClr val="2D4C71"/>
      </a:accent6>
      <a:hlink>
        <a:srgbClr val="69AA61"/>
      </a:hlink>
      <a:folHlink>
        <a:srgbClr val="C6DFC3"/>
      </a:folHlink>
    </a:clrScheme>
    <a:fontScheme name="white-gray partner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white-gray partner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7BDC7"/>
        </a:accent1>
        <a:accent2>
          <a:srgbClr val="707B8F"/>
        </a:accent2>
        <a:accent3>
          <a:srgbClr val="FFFFFF"/>
        </a:accent3>
        <a:accent4>
          <a:srgbClr val="000000"/>
        </a:accent4>
        <a:accent5>
          <a:srgbClr val="D8DBE0"/>
        </a:accent5>
        <a:accent6>
          <a:srgbClr val="656F81"/>
        </a:accent6>
        <a:hlink>
          <a:srgbClr val="65AD63"/>
        </a:hlink>
        <a:folHlink>
          <a:srgbClr val="B2D6B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14">
        <a:dk1>
          <a:srgbClr val="3E3E5C"/>
        </a:dk1>
        <a:lt1>
          <a:srgbClr val="FFFFFF"/>
        </a:lt1>
        <a:dk2>
          <a:srgbClr val="4C5A73"/>
        </a:dk2>
        <a:lt2>
          <a:srgbClr val="FFFFFF"/>
        </a:lt2>
        <a:accent1>
          <a:srgbClr val="A83422"/>
        </a:accent1>
        <a:accent2>
          <a:srgbClr val="5F3200"/>
        </a:accent2>
        <a:accent3>
          <a:srgbClr val="B2B5BC"/>
        </a:accent3>
        <a:accent4>
          <a:srgbClr val="DADADA"/>
        </a:accent4>
        <a:accent5>
          <a:srgbClr val="D1AEAB"/>
        </a:accent5>
        <a:accent6>
          <a:srgbClr val="552C00"/>
        </a:accent6>
        <a:hlink>
          <a:srgbClr val="CA7618"/>
        </a:hlink>
        <a:folHlink>
          <a:srgbClr val="4D4D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-gray partner master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2BFCE"/>
        </a:accent1>
        <a:accent2>
          <a:srgbClr val="33557D"/>
        </a:accent2>
        <a:accent3>
          <a:srgbClr val="FFFFFF"/>
        </a:accent3>
        <a:accent4>
          <a:srgbClr val="000000"/>
        </a:accent4>
        <a:accent5>
          <a:srgbClr val="D5DCE3"/>
        </a:accent5>
        <a:accent6>
          <a:srgbClr val="2D4C71"/>
        </a:accent6>
        <a:hlink>
          <a:srgbClr val="69AA61"/>
        </a:hlink>
        <a:folHlink>
          <a:srgbClr val="C6DFC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-gray partner master 16">
        <a:dk1>
          <a:srgbClr val="3E3E5C"/>
        </a:dk1>
        <a:lt1>
          <a:srgbClr val="FFFFFF"/>
        </a:lt1>
        <a:dk2>
          <a:srgbClr val="002B5C"/>
        </a:dk2>
        <a:lt2>
          <a:srgbClr val="FFFFFF"/>
        </a:lt2>
        <a:accent1>
          <a:srgbClr val="B2BFCE"/>
        </a:accent1>
        <a:accent2>
          <a:srgbClr val="33557D"/>
        </a:accent2>
        <a:accent3>
          <a:srgbClr val="AAACB5"/>
        </a:accent3>
        <a:accent4>
          <a:srgbClr val="DADADA"/>
        </a:accent4>
        <a:accent5>
          <a:srgbClr val="D5DCE3"/>
        </a:accent5>
        <a:accent6>
          <a:srgbClr val="2D4C71"/>
        </a:accent6>
        <a:hlink>
          <a:srgbClr val="CA7618"/>
        </a:hlink>
        <a:folHlink>
          <a:srgbClr val="C6DFC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808080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3E3E5C"/>
    </a:dk1>
    <a:lt1>
      <a:srgbClr val="FFFFFF"/>
    </a:lt1>
    <a:dk2>
      <a:srgbClr val="002B5C"/>
    </a:dk2>
    <a:lt2>
      <a:srgbClr val="FFFFFF"/>
    </a:lt2>
    <a:accent1>
      <a:srgbClr val="B2BFCE"/>
    </a:accent1>
    <a:accent2>
      <a:srgbClr val="33557D"/>
    </a:accent2>
    <a:accent3>
      <a:srgbClr val="AAACB5"/>
    </a:accent3>
    <a:accent4>
      <a:srgbClr val="DADADA"/>
    </a:accent4>
    <a:accent5>
      <a:srgbClr val="D5DCE3"/>
    </a:accent5>
    <a:accent6>
      <a:srgbClr val="2D4C71"/>
    </a:accent6>
    <a:hlink>
      <a:srgbClr val="69AA61"/>
    </a:hlink>
    <a:folHlink>
      <a:srgbClr val="C6DFC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15415</TotalTime>
  <Words>927</Words>
  <Application>Microsoft Office PowerPoint</Application>
  <PresentationFormat>On-screen Show (4:3)</PresentationFormat>
  <Paragraphs>171</Paragraphs>
  <Slides>20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Trebuchet MS</vt:lpstr>
      <vt:lpstr>Wingdings</vt:lpstr>
      <vt:lpstr>Calibri</vt:lpstr>
      <vt:lpstr>Times New Roman</vt:lpstr>
      <vt:lpstr>Calibri Light</vt:lpstr>
      <vt:lpstr>general master</vt:lpstr>
      <vt:lpstr>dark-color-photo partner master</vt:lpstr>
      <vt:lpstr>white-gray partner master</vt:lpstr>
      <vt:lpstr>PowerPoint Presentation</vt:lpstr>
      <vt:lpstr>Recommended Council Action:</vt:lpstr>
      <vt:lpstr>Milestones</vt:lpstr>
      <vt:lpstr>Study  Areas </vt:lpstr>
      <vt:lpstr>Goals of this Study</vt:lpstr>
      <vt:lpstr>Findings of this Study</vt:lpstr>
      <vt:lpstr>Near-Term Actions</vt:lpstr>
      <vt:lpstr>Employment Zoning Recommendation</vt:lpstr>
      <vt:lpstr>Employment Zoning Recommendation</vt:lpstr>
      <vt:lpstr>Eliminate or Modify Split-Zoned Sites</vt:lpstr>
      <vt:lpstr>Economic Analysis</vt:lpstr>
      <vt:lpstr>Equity Impact Analysis</vt:lpstr>
      <vt:lpstr>Council Testimony Requests</vt:lpstr>
      <vt:lpstr>PowerPoint Presentation</vt:lpstr>
      <vt:lpstr>PowerPoint Presentation</vt:lpstr>
      <vt:lpstr>PowerPoint Presentation</vt:lpstr>
      <vt:lpstr>Recommended Council Action:</vt:lpstr>
      <vt:lpstr>        Portland Bureau of  Transportation (PBOT) Near-Term Actions</vt:lpstr>
      <vt:lpstr>PowerPoint Presentation</vt:lpstr>
      <vt:lpstr>Motion</vt:lpstr>
    </vt:vector>
  </TitlesOfParts>
  <Company>City of Portland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 of Portland</dc:creator>
  <cp:lastModifiedBy>Phillips, Colleen</cp:lastModifiedBy>
  <cp:revision>121</cp:revision>
  <cp:lastPrinted>2019-05-23T18:58:17Z</cp:lastPrinted>
  <dcterms:created xsi:type="dcterms:W3CDTF">2010-12-27T19:53:31Z</dcterms:created>
  <dcterms:modified xsi:type="dcterms:W3CDTF">2019-06-18T00:51:27Z</dcterms:modified>
</cp:coreProperties>
</file>