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57" r:id="rId3"/>
    <p:sldId id="366" r:id="rId4"/>
    <p:sldId id="365" r:id="rId5"/>
    <p:sldId id="364" r:id="rId6"/>
    <p:sldId id="353" r:id="rId7"/>
    <p:sldId id="359" r:id="rId8"/>
    <p:sldId id="360" r:id="rId9"/>
    <p:sldId id="356" r:id="rId10"/>
    <p:sldId id="367" r:id="rId11"/>
    <p:sldId id="354" r:id="rId12"/>
    <p:sldId id="374" r:id="rId13"/>
    <p:sldId id="375" r:id="rId14"/>
    <p:sldId id="376" r:id="rId15"/>
    <p:sldId id="369" r:id="rId16"/>
    <p:sldId id="355" r:id="rId17"/>
    <p:sldId id="370" r:id="rId18"/>
    <p:sldId id="371" r:id="rId19"/>
    <p:sldId id="372" r:id="rId20"/>
    <p:sldId id="373" r:id="rId21"/>
    <p:sldId id="361" r:id="rId22"/>
    <p:sldId id="3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6B9"/>
    <a:srgbClr val="FF6600"/>
    <a:srgbClr val="FBF5EB"/>
    <a:srgbClr val="ECF5E7"/>
    <a:srgbClr val="F6E9D6"/>
    <a:srgbClr val="C7E583"/>
    <a:srgbClr val="E2F2F0"/>
    <a:srgbClr val="FDFBED"/>
    <a:srgbClr val="275B28"/>
    <a:srgbClr val="1B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2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1BCE2-F2EC-4B90-9FB5-0CFEE17B5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9238" y="1343025"/>
            <a:ext cx="4933950" cy="5514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0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oning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EE0CB59-A523-49B6-92A9-F88311240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6528" y="592023"/>
            <a:ext cx="3147782" cy="492732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Subject: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9441F-7047-459B-BE28-E8D43E66F5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4045" y="592023"/>
            <a:ext cx="3147782" cy="492732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Subject: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6BD40A-9BDD-4E63-926C-B3FE8BE80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613" y="592138"/>
            <a:ext cx="4164012" cy="4532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Zoning Map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EED98-1EFA-4680-801F-8D516B5D6F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9741" y="5519351"/>
            <a:ext cx="4956645" cy="1037543"/>
          </a:xfrm>
        </p:spPr>
        <p:txBody>
          <a:bodyPr anchor="b"/>
          <a:lstStyle>
            <a:lvl1pPr marL="0" indent="0" algn="r">
              <a:buNone/>
              <a:defRPr sz="4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6587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4181CB-98B1-483E-B315-38459F1792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– “Send to back”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56132C-017A-4F3E-B4F0-F614FC422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5385" y="6405457"/>
            <a:ext cx="6186615" cy="461665"/>
          </a:xfrm>
          <a:solidFill>
            <a:schemeClr val="bg1"/>
          </a:solidFill>
        </p:spPr>
        <p:txBody>
          <a:bodyPr lIns="274320" tIns="91440" rIns="274320" bIns="9144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</a:lstStyle>
          <a:p>
            <a:pPr lvl="0"/>
            <a:r>
              <a:rPr lang="en-US" dirty="0"/>
              <a:t>Brief caption</a:t>
            </a:r>
          </a:p>
        </p:txBody>
      </p:sp>
    </p:spTree>
    <p:extLst>
      <p:ext uri="{BB962C8B-B14F-4D97-AF65-F5344CB8AC3E}">
        <p14:creationId xmlns:p14="http://schemas.microsoft.com/office/powerpoint/2010/main" val="41988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66391-2712-40B2-A88D-260EEEC3A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977" y="1024451"/>
            <a:ext cx="6998120" cy="57036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14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390556-77F3-4DCD-B875-9F4AE6198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5113" y="1023938"/>
            <a:ext cx="4605337" cy="4610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44637-CADC-4562-B6B4-AAABF6B693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130819" cy="270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01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CDA417-A8A1-491D-8861-077D94C16D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89725" cy="51482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1BD99-E992-414C-95A8-AD5CE43E4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2161" y="5787453"/>
            <a:ext cx="5884226" cy="769441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511870-B930-4934-9969-136B61B022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16" y="5148648"/>
            <a:ext cx="6111663" cy="11224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en-US" dirty="0"/>
              <a:t>Optional caption – position as needed</a:t>
            </a:r>
          </a:p>
        </p:txBody>
      </p:sp>
    </p:spTree>
    <p:extLst>
      <p:ext uri="{BB962C8B-B14F-4D97-AF65-F5344CB8AC3E}">
        <p14:creationId xmlns:p14="http://schemas.microsoft.com/office/powerpoint/2010/main" val="4391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940D2-6C0C-42CA-B4CF-4C8BBE9E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2CB6A-C8D0-45D9-A6F2-4B43B910A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98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55" r:id="rId4"/>
    <p:sldLayoutId id="2147483650" r:id="rId5"/>
    <p:sldLayoutId id="2147483652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E6D408-610A-4F15-8666-285A6F9BE641}"/>
              </a:ext>
            </a:extLst>
          </p:cNvPr>
          <p:cNvSpPr txBox="1"/>
          <p:nvPr/>
        </p:nvSpPr>
        <p:spPr>
          <a:xfrm>
            <a:off x="6324065" y="3489051"/>
            <a:ext cx="5124142" cy="2149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18-281575 DA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2505 NE Pacific Street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23, 2019</a:t>
            </a:r>
          </a:p>
          <a:p>
            <a:pPr>
              <a:spcBef>
                <a:spcPct val="0"/>
              </a:spcBef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Presentation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FB5D6CCB-1BBF-4CCE-9412-A97D1911E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5"/>
          <a:stretch/>
        </p:blipFill>
        <p:spPr bwMode="auto">
          <a:xfrm>
            <a:off x="6096001" y="1396208"/>
            <a:ext cx="1260388" cy="11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5B53F-C6D6-4055-8254-877D46410D2E}"/>
              </a:ext>
            </a:extLst>
          </p:cNvPr>
          <p:cNvSpPr txBox="1"/>
          <p:nvPr/>
        </p:nvSpPr>
        <p:spPr>
          <a:xfrm>
            <a:off x="6365591" y="2651480"/>
            <a:ext cx="4757628" cy="634876"/>
          </a:xfrm>
          <a:prstGeom prst="rect">
            <a:avLst/>
          </a:prstGeom>
          <a:solidFill>
            <a:srgbClr val="31B6B9"/>
          </a:solidFill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Advice Request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64391-2638-439E-B377-A4EFCFFBF295}"/>
              </a:ext>
            </a:extLst>
          </p:cNvPr>
          <p:cNvSpPr txBox="1"/>
          <p:nvPr/>
        </p:nvSpPr>
        <p:spPr>
          <a:xfrm>
            <a:off x="7442983" y="1513745"/>
            <a:ext cx="4172368" cy="9034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</a:t>
            </a:r>
          </a:p>
          <a:p>
            <a:pPr>
              <a:spcBef>
                <a:spcPct val="0"/>
              </a:spcBef>
            </a:pPr>
            <a:r>
              <a:rPr lang="en-US" altLang="en-US" sz="3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Commission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3A2FE37-A023-4652-90A9-9FA3276F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49" y="1991612"/>
            <a:ext cx="5224417" cy="28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3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C85C3BE1-2B48-43FA-BCF7-F4E060A464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r="-725"/>
          <a:stretch/>
        </p:blipFill>
        <p:spPr>
          <a:xfrm>
            <a:off x="1235242" y="2050633"/>
            <a:ext cx="10635916" cy="46101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6" y="1023938"/>
            <a:ext cx="8348865" cy="2701925"/>
          </a:xfrm>
        </p:spPr>
        <p:txBody>
          <a:bodyPr/>
          <a:lstStyle/>
          <a:p>
            <a:r>
              <a:rPr lang="en-US" dirty="0"/>
              <a:t>Context:</a:t>
            </a:r>
          </a:p>
          <a:p>
            <a:r>
              <a:rPr lang="en-US" dirty="0"/>
              <a:t>Building Massing/Architectural Expression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150’-200’ long buildings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Degree of differentiation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8813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9DE2579-F371-4EEB-B1A6-FA87AE2944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" r="-972"/>
          <a:stretch/>
        </p:blipFill>
        <p:spPr>
          <a:xfrm>
            <a:off x="5903495" y="1775052"/>
            <a:ext cx="6031831" cy="46101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Ground Floor - Residential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Entry sequence, floor plan, window sill height, ceiling height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7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2FFF101-0884-4DA9-83C2-A9121E387B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0"/>
          <a:stretch/>
        </p:blipFill>
        <p:spPr>
          <a:xfrm>
            <a:off x="2824844" y="3257257"/>
            <a:ext cx="2757714" cy="31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9DE2579-F371-4EEB-B1A6-FA87AE2944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/>
        </p:blipFill>
        <p:spPr>
          <a:xfrm>
            <a:off x="6836638" y="1741714"/>
            <a:ext cx="3708344" cy="446314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Ground Floor - Mews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Path width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Height of bridge connector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Adjacent ground floor 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Picture 3" descr="A bicycle parked on the side of a building&#10;&#10;Description generated with high confidence">
            <a:extLst>
              <a:ext uri="{FF2B5EF4-FFF2-40B4-BE49-F238E27FC236}">
                <a16:creationId xmlns:a16="http://schemas.microsoft.com/office/drawing/2014/main" id="{D02FC764-A339-48F9-ACDF-0FC57CB53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b="23109"/>
          <a:stretch/>
        </p:blipFill>
        <p:spPr>
          <a:xfrm>
            <a:off x="3089418" y="3522600"/>
            <a:ext cx="3006582" cy="26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366466" cy="2701925"/>
          </a:xfrm>
        </p:spPr>
        <p:txBody>
          <a:bodyPr/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Plaza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Dimensions of outdoor 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Height of grassy slopes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Adjacent ground floor 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FC764-A339-48F9-ACDF-0FC57CB5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77" y="3450921"/>
            <a:ext cx="4789900" cy="2565757"/>
          </a:xfrm>
          <a:prstGeom prst="rect">
            <a:avLst/>
          </a:prstGeom>
        </p:spPr>
      </p:pic>
      <p:pic>
        <p:nvPicPr>
          <p:cNvPr id="8" name="Picture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id="{620380C2-76FA-4E97-B31C-ED942578C1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r="12424"/>
          <a:stretch>
            <a:fillRect/>
          </a:stretch>
        </p:blipFill>
        <p:spPr>
          <a:xfrm>
            <a:off x="6682020" y="1420813"/>
            <a:ext cx="4605337" cy="4610100"/>
          </a:xfrm>
        </p:spPr>
      </p:pic>
    </p:spTree>
    <p:extLst>
      <p:ext uri="{BB962C8B-B14F-4D97-AF65-F5344CB8AC3E}">
        <p14:creationId xmlns:p14="http://schemas.microsoft.com/office/powerpoint/2010/main" val="296554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2FC764-A339-48F9-ACDF-0FC57CB5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77" y="3188985"/>
            <a:ext cx="6533760" cy="3256097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9DE2579-F371-4EEB-B1A6-FA87AE2944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/>
        </p:blipFill>
        <p:spPr>
          <a:xfrm>
            <a:off x="6970453" y="8454748"/>
            <a:ext cx="3708344" cy="446314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Woonerf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Design &amp; Phasing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Movement &amp; 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Adjacent ground floor 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AFB19-F53D-44C4-AD8E-C66252CCA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10" y="783923"/>
            <a:ext cx="4231160" cy="34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5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DC6A8120-2FC7-4480-BCA3-B7FE2B9C37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0" r="2644"/>
          <a:stretch/>
        </p:blipFill>
        <p:spPr>
          <a:xfrm>
            <a:off x="1115977" y="2977345"/>
            <a:ext cx="4366564" cy="342671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6" y="1023938"/>
            <a:ext cx="10679871" cy="2701925"/>
          </a:xfrm>
        </p:spPr>
        <p:txBody>
          <a:bodyPr/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Loading Space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PBOT does not support loading in woonerf.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Location of Type B space may block windows and visibility.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42043-7A1F-42C6-B9CC-6FFFB9767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9"/>
          <a:stretch/>
        </p:blipFill>
        <p:spPr>
          <a:xfrm>
            <a:off x="6246796" y="2977344"/>
            <a:ext cx="5549052" cy="34267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84CAAB-0F4F-4B17-9956-136BE727B094}"/>
              </a:ext>
            </a:extLst>
          </p:cNvPr>
          <p:cNvCxnSpPr/>
          <p:nvPr/>
        </p:nvCxnSpPr>
        <p:spPr>
          <a:xfrm>
            <a:off x="5791200" y="2855495"/>
            <a:ext cx="850232" cy="2294021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6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icycle parked on the side of a building&#10;&#10;Description generated with high confidence">
            <a:extLst>
              <a:ext uri="{FF2B5EF4-FFF2-40B4-BE49-F238E27FC236}">
                <a16:creationId xmlns:a16="http://schemas.microsoft.com/office/drawing/2014/main" id="{4642FCBE-7EF5-4F43-AFE3-229E853D5F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r="21749"/>
          <a:stretch/>
        </p:blipFill>
        <p:spPr>
          <a:xfrm>
            <a:off x="6096001" y="1023938"/>
            <a:ext cx="5124450" cy="46101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Quality &amp; Permanence:</a:t>
            </a:r>
          </a:p>
          <a:p>
            <a:r>
              <a:rPr lang="en-US" dirty="0"/>
              <a:t>Materials &amp;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Metal cladding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Integration of 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Canopies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D53027-A182-4F49-B192-4CA4629649EB}"/>
              </a:ext>
            </a:extLst>
          </p:cNvPr>
          <p:cNvSpPr/>
          <p:nvPr/>
        </p:nvSpPr>
        <p:spPr>
          <a:xfrm>
            <a:off x="7445829" y="1023938"/>
            <a:ext cx="1812471" cy="25356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5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FE636F82-3E96-45BB-9362-D14C5DDC6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3" r="6806" b="9001"/>
          <a:stretch/>
        </p:blipFill>
        <p:spPr>
          <a:xfrm>
            <a:off x="726223" y="4339160"/>
            <a:ext cx="8210952" cy="2163336"/>
          </a:xfrm>
          <a:prstGeom prst="rect">
            <a:avLst/>
          </a:prstGeom>
        </p:spPr>
      </p:pic>
      <p:pic>
        <p:nvPicPr>
          <p:cNvPr id="5" name="Picture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2BCDA52A-0ACA-420C-BE7B-1C854B6EE4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1" t="20845" r="11104"/>
          <a:stretch/>
        </p:blipFill>
        <p:spPr>
          <a:xfrm>
            <a:off x="7961970" y="1437171"/>
            <a:ext cx="3503807" cy="398365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798170" cy="2701925"/>
          </a:xfrm>
        </p:spPr>
        <p:txBody>
          <a:bodyPr/>
          <a:lstStyle/>
          <a:p>
            <a:r>
              <a:rPr lang="en-US" dirty="0"/>
              <a:t>Modifications &amp; Adjustments:</a:t>
            </a:r>
          </a:p>
          <a:p>
            <a:r>
              <a:rPr lang="en-US" dirty="0"/>
              <a:t>Transit Street Main Entrance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The existing pavilion entrance is more than 25’ from the transit street.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9761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035C9D-20B7-46DD-9D56-0F8A327F6E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r="1144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499136" cy="3949506"/>
          </a:xfrm>
        </p:spPr>
        <p:txBody>
          <a:bodyPr>
            <a:normAutofit/>
          </a:bodyPr>
          <a:lstStyle/>
          <a:p>
            <a:r>
              <a:rPr lang="en-US" dirty="0"/>
              <a:t>Modifications &amp; Adjustments:</a:t>
            </a:r>
          </a:p>
          <a:p>
            <a:r>
              <a:rPr lang="en-US" dirty="0"/>
              <a:t>On-Site Loading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Request to Adjust the on-site loading spaces from 2 standard B spaces to 1 standard B.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Loading space in the woonerf is not ‘on site’.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2418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917B90D-602D-4FFF-9986-F72C26C15D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14911" r="22959"/>
          <a:stretch/>
        </p:blipFill>
        <p:spPr>
          <a:xfrm>
            <a:off x="6914147" y="1085514"/>
            <a:ext cx="4742335" cy="474854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798170" cy="2701925"/>
          </a:xfrm>
        </p:spPr>
        <p:txBody>
          <a:bodyPr/>
          <a:lstStyle/>
          <a:p>
            <a:r>
              <a:rPr lang="en-US" dirty="0"/>
              <a:t>Modifications &amp; Adjustments:</a:t>
            </a:r>
          </a:p>
          <a:p>
            <a:r>
              <a:rPr lang="en-US" dirty="0"/>
              <a:t>Loading Space Landscaping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Request to Modify the 5’ required landscaping around the loading space. Proposal would include no landscaping.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379325-4E1E-4765-B1FC-7EE438072334}"/>
              </a:ext>
            </a:extLst>
          </p:cNvPr>
          <p:cNvSpPr/>
          <p:nvPr/>
        </p:nvSpPr>
        <p:spPr>
          <a:xfrm>
            <a:off x="7917366" y="4103649"/>
            <a:ext cx="1226634" cy="12882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0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1B6B9"/>
                </a:solidFill>
              </a:rPr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342052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CCF14A6B-0A02-4A0E-9074-4288DEFDA4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169" r="27754" b="2169"/>
          <a:stretch/>
        </p:blipFill>
        <p:spPr>
          <a:xfrm>
            <a:off x="6615113" y="1023938"/>
            <a:ext cx="4826038" cy="46101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499136" cy="2701925"/>
          </a:xfrm>
        </p:spPr>
        <p:txBody>
          <a:bodyPr/>
          <a:lstStyle/>
          <a:p>
            <a:r>
              <a:rPr lang="en-US" dirty="0"/>
              <a:t>Modifications &amp; Adjustments:</a:t>
            </a:r>
          </a:p>
          <a:p>
            <a:r>
              <a:rPr lang="en-US" dirty="0"/>
              <a:t>Bike Rack Spacing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Reduce spacing between wall-mounted long-term bike racks.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837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78662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96165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A20CC-CD1A-4995-BD0E-52B9D82B2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Height:</a:t>
            </a:r>
          </a:p>
          <a:p>
            <a:r>
              <a:rPr lang="en-US" b="0" dirty="0"/>
              <a:t>120’ max height earned through Planned Development</a:t>
            </a:r>
          </a:p>
          <a:p>
            <a:r>
              <a:rPr lang="en-US" i="1" dirty="0"/>
              <a:t>87’ proposed</a:t>
            </a:r>
          </a:p>
          <a:p>
            <a:endParaRPr lang="en-US" dirty="0"/>
          </a:p>
          <a:p>
            <a:r>
              <a:rPr lang="en-US" dirty="0"/>
              <a:t>Floor Area Ratio:</a:t>
            </a:r>
          </a:p>
          <a:p>
            <a:r>
              <a:rPr lang="en-US" b="0" dirty="0"/>
              <a:t>5:1 earned through Planned Development</a:t>
            </a:r>
          </a:p>
          <a:p>
            <a:r>
              <a:rPr lang="en-US" i="1" dirty="0"/>
              <a:t>2.64:1 proposed</a:t>
            </a:r>
          </a:p>
          <a:p>
            <a:endParaRPr lang="en-US" dirty="0"/>
          </a:p>
          <a:p>
            <a:r>
              <a:rPr lang="en-US" dirty="0"/>
              <a:t>Site 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Woonerf Phasing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R-O-W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5024E-7A0C-4AE2-B933-E1735DCB0B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Location:</a:t>
            </a:r>
          </a:p>
          <a:p>
            <a:r>
              <a:rPr lang="en-US" b="0" dirty="0"/>
              <a:t>Sandy Boulevard Plan District</a:t>
            </a:r>
          </a:p>
          <a:p>
            <a:endParaRPr lang="en-US" b="0" dirty="0"/>
          </a:p>
          <a:p>
            <a:r>
              <a:rPr lang="en-US" dirty="0"/>
              <a:t>Base Zone:</a:t>
            </a:r>
          </a:p>
          <a:p>
            <a:r>
              <a:rPr lang="en-US" b="0" dirty="0"/>
              <a:t>CM3d – Commercial Mixed-Use 3</a:t>
            </a:r>
          </a:p>
          <a:p>
            <a:endParaRPr lang="en-US" b="0" dirty="0"/>
          </a:p>
          <a:p>
            <a:r>
              <a:rPr lang="en-US" dirty="0"/>
              <a:t>Approval Criteria: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Community Design Guidelines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62606-D4BA-4115-BB4D-44D9F7044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Zoning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47620-4EB9-4658-8610-7CF3CE4C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3" y="1078398"/>
            <a:ext cx="4226880" cy="39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993D38-980D-4C66-BD00-854AFA08E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08725"/>
          </a:xfrm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474AB-E455-4B05-BB50-9E0247812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34" y="549275"/>
            <a:ext cx="6808102" cy="5527085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D1DEE528-4470-4927-B70F-48CE5CA82920}"/>
              </a:ext>
            </a:extLst>
          </p:cNvPr>
          <p:cNvSpPr txBox="1">
            <a:spLocks noChangeArrowheads="1"/>
          </p:cNvSpPr>
          <p:nvPr/>
        </p:nvSpPr>
        <p:spPr bwMode="auto">
          <a:xfrm rot="20229357">
            <a:off x="3682420" y="4711645"/>
            <a:ext cx="261732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400" b="1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en-US" altLang="en-US" dirty="0"/>
              <a:t>Sandy Boulevard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D36EB31D-55C5-4A3A-82C3-5400E42A4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655" y="2878452"/>
            <a:ext cx="261732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400" b="1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en-US" altLang="en-US" dirty="0"/>
              <a:t>I-84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BE47C5B8-FC8B-42CF-9632-EDD82A38E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695" y="3430569"/>
            <a:ext cx="644596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400" b="1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en-US" altLang="en-US" dirty="0"/>
              <a:t>Site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9501136-7E3F-4310-A547-AE00D2754AC8}"/>
              </a:ext>
            </a:extLst>
          </p:cNvPr>
          <p:cNvSpPr txBox="1">
            <a:spLocks noChangeArrowheads="1"/>
          </p:cNvSpPr>
          <p:nvPr/>
        </p:nvSpPr>
        <p:spPr bwMode="auto">
          <a:xfrm rot="5141289">
            <a:off x="6155927" y="3158929"/>
            <a:ext cx="1873229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400" b="1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en-US" altLang="en-US" dirty="0"/>
              <a:t>NE 28</a:t>
            </a:r>
            <a:r>
              <a:rPr lang="en-US" altLang="en-US" baseline="30000" dirty="0"/>
              <a:t>th</a:t>
            </a:r>
            <a:r>
              <a:rPr lang="en-US" altLang="en-US" dirty="0"/>
              <a:t>  Avenue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E40F86C-A508-4506-81DE-C12A401CE21B}"/>
              </a:ext>
            </a:extLst>
          </p:cNvPr>
          <p:cNvSpPr/>
          <p:nvPr/>
        </p:nvSpPr>
        <p:spPr>
          <a:xfrm>
            <a:off x="4574005" y="3327400"/>
            <a:ext cx="2047875" cy="1085850"/>
          </a:xfrm>
          <a:custGeom>
            <a:avLst/>
            <a:gdLst>
              <a:gd name="connsiteX0" fmla="*/ 0 w 2047875"/>
              <a:gd name="connsiteY0" fmla="*/ 1085850 h 1085850"/>
              <a:gd name="connsiteX1" fmla="*/ 1266825 w 2047875"/>
              <a:gd name="connsiteY1" fmla="*/ 1085850 h 1085850"/>
              <a:gd name="connsiteX2" fmla="*/ 1562100 w 2047875"/>
              <a:gd name="connsiteY2" fmla="*/ 1085850 h 1085850"/>
              <a:gd name="connsiteX3" fmla="*/ 1562100 w 2047875"/>
              <a:gd name="connsiteY3" fmla="*/ 466725 h 1085850"/>
              <a:gd name="connsiteX4" fmla="*/ 2047875 w 2047875"/>
              <a:gd name="connsiteY4" fmla="*/ 466725 h 1085850"/>
              <a:gd name="connsiteX5" fmla="*/ 2047875 w 2047875"/>
              <a:gd name="connsiteY5" fmla="*/ 0 h 1085850"/>
              <a:gd name="connsiteX6" fmla="*/ 323850 w 2047875"/>
              <a:gd name="connsiteY6" fmla="*/ 0 h 1085850"/>
              <a:gd name="connsiteX7" fmla="*/ 0 w 2047875"/>
              <a:gd name="connsiteY7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875" h="1085850">
                <a:moveTo>
                  <a:pt x="0" y="1085850"/>
                </a:moveTo>
                <a:lnTo>
                  <a:pt x="1266825" y="1085850"/>
                </a:lnTo>
                <a:lnTo>
                  <a:pt x="1562100" y="1085850"/>
                </a:lnTo>
                <a:lnTo>
                  <a:pt x="1562100" y="466725"/>
                </a:lnTo>
                <a:lnTo>
                  <a:pt x="2047875" y="466725"/>
                </a:lnTo>
                <a:lnTo>
                  <a:pt x="2047875" y="0"/>
                </a:lnTo>
                <a:lnTo>
                  <a:pt x="323850" y="0"/>
                </a:lnTo>
                <a:lnTo>
                  <a:pt x="0" y="108585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4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B4F0834-71AA-45AD-B3D8-B7FEB7630D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3559-3496-420A-A6D8-9F17F7E9B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0" y="6405457"/>
            <a:ext cx="5334000" cy="461665"/>
          </a:xfrm>
        </p:spPr>
        <p:txBody>
          <a:bodyPr/>
          <a:lstStyle/>
          <a:p>
            <a:r>
              <a:rPr lang="en-US" dirty="0"/>
              <a:t>View of Pavilion from Sandy Boulevard</a:t>
            </a:r>
          </a:p>
        </p:txBody>
      </p:sp>
    </p:spTree>
    <p:extLst>
      <p:ext uri="{BB962C8B-B14F-4D97-AF65-F5344CB8AC3E}">
        <p14:creationId xmlns:p14="http://schemas.microsoft.com/office/powerpoint/2010/main" val="4832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67FE163-E980-498A-A376-9F88EB560B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3" r="437"/>
          <a:stretch/>
        </p:blipFill>
        <p:spPr>
          <a:xfrm>
            <a:off x="5852161" y="1023938"/>
            <a:ext cx="5893771" cy="46101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360822"/>
            <a:ext cx="4980023" cy="27019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NE Pacific Woonerf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Sandy Blvd. Plaza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Renovation of Pavilion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Building A – 8 stories; 80 beds Inclusionary Housing; 190-210 below grade parking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216D35-82FD-4291-A3FC-6B95BE722D1C}"/>
              </a:ext>
            </a:extLst>
          </p:cNvPr>
          <p:cNvSpPr txBox="1">
            <a:spLocks/>
          </p:cNvSpPr>
          <p:nvPr/>
        </p:nvSpPr>
        <p:spPr>
          <a:xfrm>
            <a:off x="5852161" y="5787453"/>
            <a:ext cx="5884226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dirty="0"/>
              <a:t>Phase One Scope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713B4-478B-43F8-A928-E6E5DCE7A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r="9537" b="12353"/>
          <a:stretch/>
        </p:blipFill>
        <p:spPr>
          <a:xfrm>
            <a:off x="1584688" y="4062747"/>
            <a:ext cx="3134269" cy="21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161078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221278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520155-BC20-4BCC-9193-6AE462896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8061" y="898038"/>
            <a:ext cx="8172402" cy="5703608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Building Massing / Architectural Expression</a:t>
            </a:r>
          </a:p>
          <a:p>
            <a:endParaRPr lang="en-US" dirty="0"/>
          </a:p>
          <a:p>
            <a:r>
              <a:rPr lang="en-US" dirty="0"/>
              <a:t>Public Realm</a:t>
            </a:r>
          </a:p>
          <a:p>
            <a:pPr marL="514350" indent="-514350">
              <a:buAutoNum type="arabicPeriod" startAt="2"/>
            </a:pPr>
            <a:r>
              <a:rPr lang="en-US" b="0" dirty="0"/>
              <a:t>Ground Floor Plans – Residential &amp; Mews</a:t>
            </a:r>
          </a:p>
          <a:p>
            <a:pPr marL="514350" indent="-514350">
              <a:buAutoNum type="arabicPeriod" startAt="2"/>
            </a:pPr>
            <a:r>
              <a:rPr lang="en-US" b="0" dirty="0"/>
              <a:t>Plaza Design</a:t>
            </a:r>
          </a:p>
          <a:p>
            <a:pPr marL="514350" indent="-514350">
              <a:buAutoNum type="arabicPeriod" startAt="2"/>
            </a:pPr>
            <a:r>
              <a:rPr lang="en-US" b="0" dirty="0"/>
              <a:t>Woonerf Design</a:t>
            </a:r>
          </a:p>
          <a:p>
            <a:r>
              <a:rPr lang="en-US" b="0" dirty="0"/>
              <a:t>5.  Loading Space Locations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r>
              <a:rPr lang="en-US" dirty="0"/>
              <a:t>Quality &amp; Permanence</a:t>
            </a:r>
          </a:p>
          <a:p>
            <a:r>
              <a:rPr lang="en-US" b="0" dirty="0"/>
              <a:t>6.  Materials &amp; Details</a:t>
            </a:r>
          </a:p>
          <a:p>
            <a:endParaRPr lang="en-US" dirty="0"/>
          </a:p>
          <a:p>
            <a:r>
              <a:rPr lang="en-US" dirty="0"/>
              <a:t>Modifications &amp; Adjustments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4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 Presentation" id="{B626E2A7-41EA-4AF6-AF7C-7AB610E48D7C}" vid="{5A3F3AD9-EB7E-4350-A941-C6F544CC6B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 Presentation Template_DZ</Template>
  <TotalTime>184</TotalTime>
  <Words>425</Words>
  <Application>Microsoft Office PowerPoint</Application>
  <PresentationFormat>Widescreen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Hays, Emily</dc:creator>
  <cp:lastModifiedBy>Bryant, Hannah</cp:lastModifiedBy>
  <cp:revision>16</cp:revision>
  <dcterms:created xsi:type="dcterms:W3CDTF">2018-09-20T15:26:01Z</dcterms:created>
  <dcterms:modified xsi:type="dcterms:W3CDTF">2019-05-23T20:34:41Z</dcterms:modified>
  <cp:contentStatus/>
</cp:coreProperties>
</file>