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357" r:id="rId3"/>
    <p:sldId id="388" r:id="rId4"/>
    <p:sldId id="366" r:id="rId5"/>
    <p:sldId id="365" r:id="rId6"/>
    <p:sldId id="364" r:id="rId7"/>
    <p:sldId id="367" r:id="rId8"/>
    <p:sldId id="370" r:id="rId9"/>
    <p:sldId id="368" r:id="rId10"/>
    <p:sldId id="369" r:id="rId11"/>
    <p:sldId id="371" r:id="rId12"/>
    <p:sldId id="372" r:id="rId13"/>
    <p:sldId id="376" r:id="rId14"/>
    <p:sldId id="377" r:id="rId15"/>
    <p:sldId id="375" r:id="rId16"/>
    <p:sldId id="374" r:id="rId17"/>
    <p:sldId id="373" r:id="rId18"/>
    <p:sldId id="378" r:id="rId19"/>
    <p:sldId id="363" r:id="rId20"/>
    <p:sldId id="359" r:id="rId21"/>
    <p:sldId id="360" r:id="rId22"/>
    <p:sldId id="356" r:id="rId23"/>
    <p:sldId id="379" r:id="rId24"/>
    <p:sldId id="380" r:id="rId25"/>
    <p:sldId id="381" r:id="rId26"/>
    <p:sldId id="382" r:id="rId27"/>
    <p:sldId id="383" r:id="rId28"/>
    <p:sldId id="384" r:id="rId29"/>
    <p:sldId id="386" r:id="rId30"/>
    <p:sldId id="387" r:id="rId31"/>
    <p:sldId id="361" r:id="rId32"/>
    <p:sldId id="36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31B6B9"/>
    <a:srgbClr val="FF6600"/>
    <a:srgbClr val="FBF5EB"/>
    <a:srgbClr val="ECF5E7"/>
    <a:srgbClr val="F6E9D6"/>
    <a:srgbClr val="C7E583"/>
    <a:srgbClr val="E2F2F0"/>
    <a:srgbClr val="FDFBED"/>
    <a:srgbClr val="275B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22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1BCE2-F2EC-4B90-9FB5-0CFEE17B54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99238" y="1343025"/>
            <a:ext cx="4933950" cy="55149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09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oning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EE0CB59-A523-49B6-92A9-F88311240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76528" y="592023"/>
            <a:ext cx="3147782" cy="49273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Subject:</a:t>
            </a:r>
          </a:p>
          <a:p>
            <a:pPr lvl="1"/>
            <a:r>
              <a:rPr lang="en-US" dirty="0"/>
              <a:t>Secondary Content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9441F-7047-459B-BE28-E8D43E66F5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4045" y="592023"/>
            <a:ext cx="3147782" cy="49273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Subject:</a:t>
            </a:r>
          </a:p>
          <a:p>
            <a:pPr lvl="1"/>
            <a:r>
              <a:rPr lang="en-US" dirty="0"/>
              <a:t>Secondary Content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46BD40A-9BDD-4E63-926C-B3FE8BE807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5613" y="592138"/>
            <a:ext cx="4164012" cy="45323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Zoning Map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EED98-1EFA-4680-801F-8D516B5D6F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9741" y="5519351"/>
            <a:ext cx="4956645" cy="1037543"/>
          </a:xfrm>
        </p:spPr>
        <p:txBody>
          <a:bodyPr anchor="b"/>
          <a:lstStyle>
            <a:lvl1pPr marL="0" indent="0" algn="r">
              <a:buNone/>
              <a:defRPr sz="44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26587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24181CB-98B1-483E-B315-38459F1792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Photo – “Send to back”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356132C-017A-4F3E-B4F0-F614FC422A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05385" y="6405457"/>
            <a:ext cx="6186615" cy="461665"/>
          </a:xfrm>
          <a:solidFill>
            <a:schemeClr val="bg1"/>
          </a:solidFill>
        </p:spPr>
        <p:txBody>
          <a:bodyPr lIns="274320" tIns="91440" rIns="274320" bIns="91440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2000" b="1"/>
            </a:lvl1pPr>
          </a:lstStyle>
          <a:p>
            <a:pPr lvl="0"/>
            <a:r>
              <a:rPr lang="en-US" dirty="0"/>
              <a:t>Brief caption</a:t>
            </a:r>
          </a:p>
        </p:txBody>
      </p:sp>
    </p:spTree>
    <p:extLst>
      <p:ext uri="{BB962C8B-B14F-4D97-AF65-F5344CB8AC3E}">
        <p14:creationId xmlns:p14="http://schemas.microsoft.com/office/powerpoint/2010/main" val="4198884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66391-2712-40B2-A88D-260EEEC3A0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5977" y="1024451"/>
            <a:ext cx="6998120" cy="570360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2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3142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390556-77F3-4DCD-B875-9F4AE6198B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15113" y="1023938"/>
            <a:ext cx="4605337" cy="4610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44637-CADC-4562-B6B4-AAABF6B693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5977" y="1023938"/>
            <a:ext cx="5130819" cy="270192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101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5CDA417-A8A1-491D-8861-077D94C16D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89725" cy="51482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1BD99-E992-414C-95A8-AD5CE43E49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2161" y="5787453"/>
            <a:ext cx="5884226" cy="769441"/>
          </a:xfrm>
        </p:spPr>
        <p:txBody>
          <a:bodyPr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4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8511870-B930-4934-9969-136B61B022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516" y="5148648"/>
            <a:ext cx="6111663" cy="1122496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Optional caption – position as needed</a:t>
            </a:r>
          </a:p>
        </p:txBody>
      </p:sp>
    </p:spTree>
    <p:extLst>
      <p:ext uri="{BB962C8B-B14F-4D97-AF65-F5344CB8AC3E}">
        <p14:creationId xmlns:p14="http://schemas.microsoft.com/office/powerpoint/2010/main" val="439133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8940D2-6C0C-42CA-B4CF-4C8BBE9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2CB6A-C8D0-45D9-A6F2-4B43B910A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298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0" r:id="rId3"/>
    <p:sldLayoutId id="2147483655" r:id="rId4"/>
    <p:sldLayoutId id="2147483650" r:id="rId5"/>
    <p:sldLayoutId id="2147483652" r:id="rId6"/>
    <p:sldLayoutId id="214748365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E6D408-610A-4F15-8666-285A6F9BE641}"/>
              </a:ext>
            </a:extLst>
          </p:cNvPr>
          <p:cNvSpPr txBox="1"/>
          <p:nvPr/>
        </p:nvSpPr>
        <p:spPr>
          <a:xfrm>
            <a:off x="6324065" y="3489051"/>
            <a:ext cx="5124142" cy="2149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 19-147114 DA</a:t>
            </a:r>
          </a:p>
          <a:p>
            <a:pPr>
              <a:spcBef>
                <a:spcPct val="0"/>
              </a:spcBef>
            </a:pP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Broadway Corridor Master Plan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6</a:t>
            </a:r>
            <a:r>
              <a:rPr lang="en-US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2019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Presentation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FB5D6CCB-1BBF-4CCE-9412-A97D1911E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55"/>
          <a:stretch/>
        </p:blipFill>
        <p:spPr bwMode="auto">
          <a:xfrm>
            <a:off x="6096001" y="1396208"/>
            <a:ext cx="1260388" cy="111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45B53F-C6D6-4055-8254-877D46410D2E}"/>
              </a:ext>
            </a:extLst>
          </p:cNvPr>
          <p:cNvSpPr txBox="1"/>
          <p:nvPr/>
        </p:nvSpPr>
        <p:spPr>
          <a:xfrm>
            <a:off x="6365591" y="2651480"/>
            <a:ext cx="4757628" cy="634876"/>
          </a:xfrm>
          <a:prstGeom prst="rect">
            <a:avLst/>
          </a:prstGeom>
          <a:solidFill>
            <a:srgbClr val="31B6B9"/>
          </a:solidFill>
        </p:spPr>
        <p:txBody>
          <a:bodyPr wrap="square" rtlCol="0">
            <a:no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Advice Request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A64391-2638-439E-B377-A4EFCFFBF295}"/>
              </a:ext>
            </a:extLst>
          </p:cNvPr>
          <p:cNvSpPr txBox="1"/>
          <p:nvPr/>
        </p:nvSpPr>
        <p:spPr>
          <a:xfrm>
            <a:off x="7442983" y="1513745"/>
            <a:ext cx="4172368" cy="9034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Portland</a:t>
            </a:r>
          </a:p>
          <a:p>
            <a:pPr>
              <a:spcBef>
                <a:spcPct val="0"/>
              </a:spcBef>
            </a:pPr>
            <a:r>
              <a:rPr lang="en-US" altLang="en-US" sz="3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E713D-FAE4-47CD-82BE-5FAD62B2C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75" y="690360"/>
            <a:ext cx="5888256" cy="559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34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0EDEAC7-7C4B-4B2D-8856-E8AA6D1F05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588" r="35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5385" y="6405457"/>
            <a:ext cx="6186615" cy="461665"/>
          </a:xfrm>
          <a:noFill/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Looking northwest @ 9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&amp; Irving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2D10F-5C2E-4973-83AC-AE530580B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947" y="-9122"/>
            <a:ext cx="3247053" cy="19409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7248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A21E0B3-2BD0-46E1-A4BE-C0E2880C09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706" r="270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5385" y="6405457"/>
            <a:ext cx="6186615" cy="461665"/>
          </a:xfrm>
          <a:noFill/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Looking northwest @ 9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&amp; Johnson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E475FB-A089-4801-B105-00E1F2B0A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328" y="0"/>
            <a:ext cx="3256672" cy="18416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8086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7678044E-2BC7-4C20-885D-AD8FC1A3EC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94" r="99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5385" y="6405457"/>
            <a:ext cx="6186615" cy="461665"/>
          </a:xfrm>
          <a:noFill/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Looking north @ 9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&amp; Kearney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F72FA6-C56D-4A11-9095-28BF3CE58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425" y="-9121"/>
            <a:ext cx="3297575" cy="19023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971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901675C4-1174-4393-A410-F300A92F14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6" r="30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5385" y="6405457"/>
            <a:ext cx="6186615" cy="461665"/>
          </a:xfrm>
          <a:noFill/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Looking northwest @ 9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&amp; Lovejoy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DDADE3-F651-40A4-B201-C77D5BF6F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2846" y="-9121"/>
            <a:ext cx="3379153" cy="16833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4731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89365A-F656-47BB-8A5D-6EE3A2904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731" y="0"/>
            <a:ext cx="13161575" cy="6858000"/>
          </a:xfrm>
          <a:prstGeom prst="rect">
            <a:avLst/>
          </a:prstGeom>
        </p:spPr>
      </p:pic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9A9229CF-8C81-4827-91C6-E7EB33254E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483" r="6483"/>
          <a:stretch>
            <a:fillRect/>
          </a:stretch>
        </p:blipFill>
        <p:spPr>
          <a:xfrm>
            <a:off x="9146862" y="0"/>
            <a:ext cx="3045138" cy="17128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5385" y="6405457"/>
            <a:ext cx="6186615" cy="461665"/>
          </a:xfrm>
          <a:noFill/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Looking east on Lovejoy</a:t>
            </a:r>
          </a:p>
        </p:txBody>
      </p:sp>
    </p:spTree>
    <p:extLst>
      <p:ext uri="{BB962C8B-B14F-4D97-AF65-F5344CB8AC3E}">
        <p14:creationId xmlns:p14="http://schemas.microsoft.com/office/powerpoint/2010/main" val="504339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4029005E-59D3-4467-B8E9-408C140750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637" r="8637"/>
          <a:stretch>
            <a:fillRect/>
          </a:stretch>
        </p:blipFill>
        <p:spPr>
          <a:xfrm>
            <a:off x="0" y="9122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5385" y="6405457"/>
            <a:ext cx="6186615" cy="461665"/>
          </a:xfrm>
          <a:noFill/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Looking southwest @ Broadway &amp; Lovejoy</a:t>
            </a:r>
          </a:p>
        </p:txBody>
      </p:sp>
    </p:spTree>
    <p:extLst>
      <p:ext uri="{BB962C8B-B14F-4D97-AF65-F5344CB8AC3E}">
        <p14:creationId xmlns:p14="http://schemas.microsoft.com/office/powerpoint/2010/main" val="1913657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1E359C06-5209-4C50-9508-6A8D038048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7808" r="78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5385" y="6405457"/>
            <a:ext cx="6186615" cy="461665"/>
          </a:xfrm>
          <a:noFill/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Looking east @ Broadway &amp; Irving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24F54-57AC-4976-A5C9-D4CEDD95E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660" y="0"/>
            <a:ext cx="3497340" cy="18030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9514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30EB01-5162-4EF8-9920-8CD921B3F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8" b="1622"/>
          <a:stretch/>
        </p:blipFill>
        <p:spPr>
          <a:xfrm>
            <a:off x="-90152" y="-9123"/>
            <a:ext cx="12282152" cy="686712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583" y="6128458"/>
            <a:ext cx="6512417" cy="738664"/>
          </a:xfrm>
          <a:noFill/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Looking northeast @ Johnson under Broadway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502D21-031E-496B-9384-769BB3B15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938" y="-18245"/>
            <a:ext cx="3254062" cy="18804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1241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ED266-CA08-4A64-98F5-1EA213AC7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044892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583" y="6405457"/>
            <a:ext cx="6512417" cy="461665"/>
          </a:xfrm>
          <a:noFill/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Looking south under Broadway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F3D64C-7488-484C-92DE-92C90085C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404" y="0"/>
            <a:ext cx="3404596" cy="17128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3841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0A4D5-8BE2-457C-9636-DDDC4AA574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2161" y="5110344"/>
            <a:ext cx="5884226" cy="1446550"/>
          </a:xfrm>
        </p:spPr>
        <p:txBody>
          <a:bodyPr/>
          <a:lstStyle/>
          <a:p>
            <a:r>
              <a:rPr lang="en-US" dirty="0"/>
              <a:t>Long Range Planning Efforts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5EC8F6-8042-4E09-95DA-04C67AEF0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38" y="664809"/>
            <a:ext cx="4272348" cy="5528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6067B4-3D65-43D6-B440-3C026980C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977" y="3224129"/>
            <a:ext cx="3387858" cy="2609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782A95-9E10-4937-9923-9EC909ABD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823" y="213598"/>
            <a:ext cx="3371751" cy="2609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40189D-2A7B-4F2A-A486-C3425B4E0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332" y="293799"/>
            <a:ext cx="2244662" cy="2930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EC96FF-1D93-46B9-A5F7-B54E7E3B1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2835" y="1923415"/>
            <a:ext cx="2322759" cy="30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70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947289-8C70-4B85-BFFF-97BFFC38E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31B6B9"/>
                </a:solidFill>
              </a:rPr>
              <a:t>Staff Introduction</a:t>
            </a:r>
          </a:p>
          <a:p>
            <a:endParaRPr lang="en-US" dirty="0"/>
          </a:p>
          <a:p>
            <a:r>
              <a:rPr lang="en-US" dirty="0"/>
              <a:t>Applicant Presentation</a:t>
            </a:r>
          </a:p>
          <a:p>
            <a:endParaRPr lang="en-US" dirty="0"/>
          </a:p>
          <a:p>
            <a:r>
              <a:rPr lang="en-US" dirty="0"/>
              <a:t>Staff Discussion Topics</a:t>
            </a:r>
          </a:p>
          <a:p>
            <a:endParaRPr lang="en-US" dirty="0"/>
          </a:p>
          <a:p>
            <a:r>
              <a:rPr lang="en-US" dirty="0"/>
              <a:t>Public Comments</a:t>
            </a:r>
          </a:p>
          <a:p>
            <a:endParaRPr lang="en-US" dirty="0"/>
          </a:p>
          <a:p>
            <a:r>
              <a:rPr lang="en-US" dirty="0"/>
              <a:t>Commission Discussion</a:t>
            </a:r>
          </a:p>
        </p:txBody>
      </p:sp>
    </p:spTree>
    <p:extLst>
      <p:ext uri="{BB962C8B-B14F-4D97-AF65-F5344CB8AC3E}">
        <p14:creationId xmlns:p14="http://schemas.microsoft.com/office/powerpoint/2010/main" val="3420527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947289-8C70-4B85-BFFF-97BFFC38E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Staff Introduction</a:t>
            </a:r>
          </a:p>
          <a:p>
            <a:endParaRPr lang="en-US" dirty="0"/>
          </a:p>
          <a:p>
            <a:r>
              <a:rPr lang="en-US" dirty="0">
                <a:solidFill>
                  <a:srgbClr val="31B6B9"/>
                </a:solidFill>
              </a:rPr>
              <a:t>Applicant Presentation</a:t>
            </a:r>
          </a:p>
          <a:p>
            <a:endParaRPr lang="en-US" dirty="0"/>
          </a:p>
          <a:p>
            <a:r>
              <a:rPr lang="en-US" dirty="0"/>
              <a:t>Staff Discussion Topics</a:t>
            </a:r>
          </a:p>
          <a:p>
            <a:endParaRPr lang="en-US" dirty="0"/>
          </a:p>
          <a:p>
            <a:r>
              <a:rPr lang="en-US" dirty="0"/>
              <a:t>Public Comments</a:t>
            </a:r>
          </a:p>
          <a:p>
            <a:endParaRPr lang="en-US" dirty="0"/>
          </a:p>
          <a:p>
            <a:r>
              <a:rPr lang="en-US" dirty="0"/>
              <a:t>Commission Discussion</a:t>
            </a:r>
          </a:p>
        </p:txBody>
      </p:sp>
    </p:spTree>
    <p:extLst>
      <p:ext uri="{BB962C8B-B14F-4D97-AF65-F5344CB8AC3E}">
        <p14:creationId xmlns:p14="http://schemas.microsoft.com/office/powerpoint/2010/main" val="1610785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947289-8C70-4B85-BFFF-97BFFC38E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Staff Introduction</a:t>
            </a:r>
          </a:p>
          <a:p>
            <a:endParaRPr lang="en-US" dirty="0"/>
          </a:p>
          <a:p>
            <a:r>
              <a:rPr lang="en-US" dirty="0"/>
              <a:t>Applicant Presentation</a:t>
            </a:r>
          </a:p>
          <a:p>
            <a:endParaRPr lang="en-US" dirty="0"/>
          </a:p>
          <a:p>
            <a:r>
              <a:rPr lang="en-US" dirty="0">
                <a:solidFill>
                  <a:srgbClr val="31B6B9"/>
                </a:solidFill>
              </a:rPr>
              <a:t>Staff Discussion Topics</a:t>
            </a:r>
          </a:p>
          <a:p>
            <a:endParaRPr lang="en-US" dirty="0"/>
          </a:p>
          <a:p>
            <a:r>
              <a:rPr lang="en-US" dirty="0"/>
              <a:t>Public Comments</a:t>
            </a:r>
          </a:p>
          <a:p>
            <a:endParaRPr lang="en-US" dirty="0"/>
          </a:p>
          <a:p>
            <a:r>
              <a:rPr lang="en-US" dirty="0"/>
              <a:t>Commission Discussion</a:t>
            </a:r>
          </a:p>
        </p:txBody>
      </p:sp>
    </p:spTree>
    <p:extLst>
      <p:ext uri="{BB962C8B-B14F-4D97-AF65-F5344CB8AC3E}">
        <p14:creationId xmlns:p14="http://schemas.microsoft.com/office/powerpoint/2010/main" val="2212787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520155-BC20-4BCC-9193-6AE46289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912" y="577196"/>
            <a:ext cx="6998120" cy="6280804"/>
          </a:xfrm>
        </p:spPr>
        <p:txBody>
          <a:bodyPr>
            <a:normAutofit/>
          </a:bodyPr>
          <a:lstStyle/>
          <a:p>
            <a:r>
              <a:rPr lang="en-US" dirty="0"/>
              <a:t>Context: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b="0" dirty="0"/>
              <a:t>Response to Built Context</a:t>
            </a:r>
          </a:p>
          <a:p>
            <a:endParaRPr lang="en-US" dirty="0"/>
          </a:p>
          <a:p>
            <a:r>
              <a:rPr lang="en-US" dirty="0"/>
              <a:t>Public Realm</a:t>
            </a:r>
          </a:p>
          <a:p>
            <a:pPr>
              <a:spcBef>
                <a:spcPts val="1200"/>
              </a:spcBef>
            </a:pPr>
            <a:r>
              <a:rPr lang="en-US" b="0" dirty="0"/>
              <a:t>1. Site Organization</a:t>
            </a:r>
          </a:p>
          <a:p>
            <a:pPr marL="914400" indent="-450850">
              <a:spcBef>
                <a:spcPts val="600"/>
              </a:spcBef>
              <a:buFont typeface="+mj-lt"/>
              <a:buAutoNum type="alphaLcPeriod"/>
            </a:pPr>
            <a:r>
              <a:rPr lang="en-US" b="0" dirty="0"/>
              <a:t>Open Space</a:t>
            </a:r>
          </a:p>
          <a:p>
            <a:pPr marL="914400" indent="-450850">
              <a:spcBef>
                <a:spcPts val="600"/>
              </a:spcBef>
              <a:buFont typeface="+mj-lt"/>
              <a:buAutoNum type="alphaLcPeriod"/>
            </a:pPr>
            <a:r>
              <a:rPr lang="en-US" b="0" dirty="0"/>
              <a:t>Ground Floor Active Uses</a:t>
            </a:r>
          </a:p>
          <a:p>
            <a:pPr marL="914400" indent="-450850">
              <a:spcBef>
                <a:spcPts val="600"/>
              </a:spcBef>
              <a:buFont typeface="+mj-lt"/>
              <a:buAutoNum type="alphaLcPeriod"/>
            </a:pPr>
            <a:r>
              <a:rPr lang="en-US" b="0" dirty="0"/>
              <a:t>Vehicular Access</a:t>
            </a:r>
          </a:p>
          <a:p>
            <a:pPr>
              <a:spcBef>
                <a:spcPts val="1200"/>
              </a:spcBef>
              <a:tabLst>
                <a:tab pos="398463" algn="l"/>
              </a:tabLst>
            </a:pPr>
            <a:r>
              <a:rPr lang="en-US" b="0" dirty="0"/>
              <a:t>2.	Circulation System</a:t>
            </a:r>
          </a:p>
          <a:p>
            <a:pPr marL="914400" indent="-450850">
              <a:spcBef>
                <a:spcPts val="600"/>
              </a:spcBef>
              <a:buFont typeface="+mj-lt"/>
              <a:buAutoNum type="alphaLcPeriod"/>
            </a:pPr>
            <a:r>
              <a:rPr lang="en-US" b="0" dirty="0"/>
              <a:t>Vehicles</a:t>
            </a:r>
          </a:p>
          <a:p>
            <a:pPr marL="914400" indent="-450850">
              <a:spcBef>
                <a:spcPts val="600"/>
              </a:spcBef>
              <a:buFont typeface="+mj-lt"/>
              <a:buAutoNum type="alphaLcPeriod"/>
            </a:pPr>
            <a:r>
              <a:rPr lang="en-US" b="0" dirty="0"/>
              <a:t>Bicycles</a:t>
            </a:r>
          </a:p>
          <a:p>
            <a:pPr marL="914400" indent="-450850">
              <a:spcBef>
                <a:spcPts val="600"/>
              </a:spcBef>
              <a:buFont typeface="+mj-lt"/>
              <a:buAutoNum type="alphaLcPeriod"/>
            </a:pPr>
            <a:r>
              <a:rPr lang="en-US" b="0" dirty="0"/>
              <a:t>Pedestrians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40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520155-BC20-4BCC-9193-6AE46289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912" y="577196"/>
            <a:ext cx="6998120" cy="3144798"/>
          </a:xfrm>
        </p:spPr>
        <p:txBody>
          <a:bodyPr>
            <a:normAutofit/>
          </a:bodyPr>
          <a:lstStyle/>
          <a:p>
            <a:r>
              <a:rPr lang="en-US" dirty="0"/>
              <a:t>Context: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b="0" dirty="0"/>
              <a:t>Response to Built Context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C147A-56AC-4656-9F2C-76C34BB79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52" y="2323317"/>
            <a:ext cx="4627547" cy="4346664"/>
          </a:xfrm>
          <a:prstGeom prst="rect">
            <a:avLst/>
          </a:prstGeom>
        </p:spPr>
      </p:pic>
      <p:pic>
        <p:nvPicPr>
          <p:cNvPr id="7" name="Picture Placeholder 1">
            <a:extLst>
              <a:ext uri="{FF2B5EF4-FFF2-40B4-BE49-F238E27FC236}">
                <a16:creationId xmlns:a16="http://schemas.microsoft.com/office/drawing/2014/main" id="{A834B522-63E5-4A73-ABEB-F22456A76D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37" r="8637"/>
          <a:stretch>
            <a:fillRect/>
          </a:stretch>
        </p:blipFill>
        <p:spPr>
          <a:xfrm>
            <a:off x="5112459" y="2893789"/>
            <a:ext cx="6713230" cy="3776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D5E6F0-B06C-4158-A0E0-C35F6DA02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187" y="188019"/>
            <a:ext cx="3424661" cy="3340792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71609B51-E4FA-4B9D-B6B7-A265A6609F2C}"/>
              </a:ext>
            </a:extLst>
          </p:cNvPr>
          <p:cNvSpPr/>
          <p:nvPr/>
        </p:nvSpPr>
        <p:spPr>
          <a:xfrm rot="2125957">
            <a:off x="10716249" y="416209"/>
            <a:ext cx="268547" cy="50227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07A3A3-D278-4973-B66C-0FA4FFBB0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017" y="188019"/>
            <a:ext cx="3051290" cy="3090661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E036D8D7-EB93-4B6A-8B91-38258C02A1F7}"/>
              </a:ext>
            </a:extLst>
          </p:cNvPr>
          <p:cNvSpPr/>
          <p:nvPr/>
        </p:nvSpPr>
        <p:spPr>
          <a:xfrm rot="16002417">
            <a:off x="770376" y="4245511"/>
            <a:ext cx="268547" cy="50227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64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520155-BC20-4BCC-9193-6AE46289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912" y="577196"/>
            <a:ext cx="6998120" cy="3144798"/>
          </a:xfrm>
        </p:spPr>
        <p:txBody>
          <a:bodyPr>
            <a:normAutofit/>
          </a:bodyPr>
          <a:lstStyle/>
          <a:p>
            <a:r>
              <a:rPr lang="en-US" dirty="0"/>
              <a:t>Context: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b="0" dirty="0"/>
              <a:t>Response to Built Context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B6393D-FC35-41C7-B1AF-1D4F59619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097851"/>
            <a:ext cx="5906848" cy="5562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BB08C-899C-40C3-A9D6-27C5DC000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016" y="81701"/>
            <a:ext cx="7681984" cy="871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303D6E-0363-4C31-81B7-D3A2DFAC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15" y="1678102"/>
            <a:ext cx="5225720" cy="25393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A4E748-799A-4BB0-AA7D-8798B6056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703" y="4128867"/>
            <a:ext cx="4164361" cy="264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15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520155-BC20-4BCC-9193-6AE46289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912" y="577196"/>
            <a:ext cx="6998120" cy="3144798"/>
          </a:xfrm>
        </p:spPr>
        <p:txBody>
          <a:bodyPr>
            <a:normAutofit/>
          </a:bodyPr>
          <a:lstStyle/>
          <a:p>
            <a:r>
              <a:rPr lang="en-US" dirty="0"/>
              <a:t>Context: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b="0" dirty="0"/>
              <a:t>Response to Built Context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B6393D-FC35-41C7-B1AF-1D4F59619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097851"/>
            <a:ext cx="5906848" cy="5562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BB08C-899C-40C3-A9D6-27C5DC000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016" y="81701"/>
            <a:ext cx="7681984" cy="8713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37A61B-AA05-41D5-8211-D681F56EB6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0" t="2451" r="5568" b="3432"/>
          <a:stretch/>
        </p:blipFill>
        <p:spPr>
          <a:xfrm>
            <a:off x="8126569" y="2665927"/>
            <a:ext cx="1609859" cy="2472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856713-8D7D-41FE-91CC-AB3024521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15" y="1678102"/>
            <a:ext cx="5225720" cy="2539388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03C625F0-5914-4034-8691-A1F1DE83682C}"/>
              </a:ext>
            </a:extLst>
          </p:cNvPr>
          <p:cNvSpPr/>
          <p:nvPr/>
        </p:nvSpPr>
        <p:spPr>
          <a:xfrm>
            <a:off x="9608667" y="2350392"/>
            <a:ext cx="268547" cy="50227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7139B6-763F-4475-B66D-33171DE74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703" y="4128867"/>
            <a:ext cx="4164361" cy="2647432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00142325-C313-49A7-82E1-57FD326D8CF9}"/>
              </a:ext>
            </a:extLst>
          </p:cNvPr>
          <p:cNvSpPr/>
          <p:nvPr/>
        </p:nvSpPr>
        <p:spPr>
          <a:xfrm rot="6328339">
            <a:off x="9920617" y="2781836"/>
            <a:ext cx="268547" cy="50227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51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520155-BC20-4BCC-9193-6AE46289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912" y="577196"/>
            <a:ext cx="6998120" cy="1959942"/>
          </a:xfrm>
        </p:spPr>
        <p:txBody>
          <a:bodyPr>
            <a:normAutofit/>
          </a:bodyPr>
          <a:lstStyle/>
          <a:p>
            <a:r>
              <a:rPr lang="en-US" dirty="0"/>
              <a:t>Public Realm</a:t>
            </a:r>
          </a:p>
          <a:p>
            <a:pPr>
              <a:spcBef>
                <a:spcPts val="1200"/>
              </a:spcBef>
            </a:pPr>
            <a:r>
              <a:rPr lang="en-US" b="0" dirty="0"/>
              <a:t>1. Site Organization</a:t>
            </a:r>
          </a:p>
          <a:p>
            <a:pPr marL="914400" indent="-450850">
              <a:spcBef>
                <a:spcPts val="600"/>
              </a:spcBef>
              <a:buFont typeface="+mj-lt"/>
              <a:buAutoNum type="alphaLcPeriod"/>
            </a:pPr>
            <a:r>
              <a:rPr lang="en-US" b="0" dirty="0"/>
              <a:t>Open Space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1399EF-6776-4D10-AD02-86DC37EA8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463" y="1557167"/>
            <a:ext cx="3476625" cy="480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7DD245-EBF7-4259-A2FB-8234F4FD5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563" y="365841"/>
            <a:ext cx="6610350" cy="6229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A84F1F-9090-4AA0-99C2-B45B60172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860" y="2468822"/>
            <a:ext cx="3009900" cy="4331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FAE6BA-E4E9-4855-9214-1BCDA38A9C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7" t="14124"/>
          <a:stretch/>
        </p:blipFill>
        <p:spPr>
          <a:xfrm>
            <a:off x="9619182" y="208648"/>
            <a:ext cx="2461144" cy="15317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33A6EF-BF8E-4DEC-8EB9-9FF473CBD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87" y="3638884"/>
            <a:ext cx="31813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12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520155-BC20-4BCC-9193-6AE46289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912" y="577196"/>
            <a:ext cx="6998120" cy="6280804"/>
          </a:xfrm>
        </p:spPr>
        <p:txBody>
          <a:bodyPr>
            <a:normAutofit/>
          </a:bodyPr>
          <a:lstStyle/>
          <a:p>
            <a:r>
              <a:rPr lang="en-US" dirty="0"/>
              <a:t>Public Realm</a:t>
            </a:r>
          </a:p>
          <a:p>
            <a:pPr>
              <a:spcBef>
                <a:spcPts val="1200"/>
              </a:spcBef>
            </a:pPr>
            <a:r>
              <a:rPr lang="en-US" b="0" dirty="0"/>
              <a:t>1. Site Organization</a:t>
            </a:r>
          </a:p>
          <a:p>
            <a:pPr marL="977900" indent="-514350">
              <a:spcBef>
                <a:spcPts val="600"/>
              </a:spcBef>
              <a:buFont typeface="+mj-lt"/>
              <a:buAutoNum type="alphaLcPeriod" startAt="2"/>
            </a:pPr>
            <a:r>
              <a:rPr lang="en-US" b="0" dirty="0"/>
              <a:t>Ground Floor Active Uses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3B3D2-A4C7-4EAF-9AEB-84627AE1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299" y="2390775"/>
            <a:ext cx="5981700" cy="4467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4C04F-61F1-4148-BCBE-4A4482881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781" y="211274"/>
            <a:ext cx="1702494" cy="254542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B23C40-3992-43F0-ABAD-44282A7C58C4}"/>
              </a:ext>
            </a:extLst>
          </p:cNvPr>
          <p:cNvCxnSpPr/>
          <p:nvPr/>
        </p:nvCxnSpPr>
        <p:spPr>
          <a:xfrm flipH="1">
            <a:off x="8281115" y="6761408"/>
            <a:ext cx="266592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52729B-E300-4131-B038-F85A54BFA999}"/>
              </a:ext>
            </a:extLst>
          </p:cNvPr>
          <p:cNvCxnSpPr>
            <a:cxnSpLocks/>
          </p:cNvCxnSpPr>
          <p:nvPr/>
        </p:nvCxnSpPr>
        <p:spPr>
          <a:xfrm flipH="1">
            <a:off x="8293995" y="2856963"/>
            <a:ext cx="85000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ED537F-823C-4E46-A466-AC4AFBF3C556}"/>
              </a:ext>
            </a:extLst>
          </p:cNvPr>
          <p:cNvCxnSpPr>
            <a:cxnSpLocks/>
          </p:cNvCxnSpPr>
          <p:nvPr/>
        </p:nvCxnSpPr>
        <p:spPr>
          <a:xfrm>
            <a:off x="9144000" y="2856963"/>
            <a:ext cx="1803042" cy="3498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F8CCFA2-C711-4B94-94E0-C43BE6F78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309" y="2089775"/>
            <a:ext cx="4475611" cy="449060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9F7FA93-6E76-44B0-97AF-E265A6D895E1}"/>
              </a:ext>
            </a:extLst>
          </p:cNvPr>
          <p:cNvSpPr/>
          <p:nvPr/>
        </p:nvSpPr>
        <p:spPr>
          <a:xfrm>
            <a:off x="2704563" y="4518338"/>
            <a:ext cx="489397" cy="56667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4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520155-BC20-4BCC-9193-6AE46289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912" y="577196"/>
            <a:ext cx="6998120" cy="6280804"/>
          </a:xfrm>
        </p:spPr>
        <p:txBody>
          <a:bodyPr>
            <a:normAutofit/>
          </a:bodyPr>
          <a:lstStyle/>
          <a:p>
            <a:r>
              <a:rPr lang="en-US" dirty="0"/>
              <a:t>Public Realm</a:t>
            </a:r>
          </a:p>
          <a:p>
            <a:pPr>
              <a:spcBef>
                <a:spcPts val="1200"/>
              </a:spcBef>
            </a:pPr>
            <a:r>
              <a:rPr lang="en-US" b="0" dirty="0"/>
              <a:t>1. Site Organization</a:t>
            </a:r>
          </a:p>
          <a:p>
            <a:pPr marL="977900" indent="-514350">
              <a:spcBef>
                <a:spcPts val="600"/>
              </a:spcBef>
              <a:buFont typeface="+mj-lt"/>
              <a:buAutoNum type="alphaLcPeriod" startAt="2"/>
            </a:pPr>
            <a:r>
              <a:rPr lang="en-US" b="0" dirty="0"/>
              <a:t>Ground Floor Active Uses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3331E6-A5A6-4AD7-9CD1-39D1EEC10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09" y="2089775"/>
            <a:ext cx="4475611" cy="449060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8709EB9-B468-49FD-976A-CB8056EC778C}"/>
              </a:ext>
            </a:extLst>
          </p:cNvPr>
          <p:cNvSpPr/>
          <p:nvPr/>
        </p:nvSpPr>
        <p:spPr>
          <a:xfrm>
            <a:off x="2704563" y="4518338"/>
            <a:ext cx="489397" cy="56667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3B3D2-A4C7-4EAF-9AEB-84627AE1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299" y="2390775"/>
            <a:ext cx="5981700" cy="4467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4C04F-61F1-4148-BCBE-4A448288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9781" y="211274"/>
            <a:ext cx="1702494" cy="254542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B23C40-3992-43F0-ABAD-44282A7C58C4}"/>
              </a:ext>
            </a:extLst>
          </p:cNvPr>
          <p:cNvCxnSpPr/>
          <p:nvPr/>
        </p:nvCxnSpPr>
        <p:spPr>
          <a:xfrm flipH="1">
            <a:off x="8281115" y="6761408"/>
            <a:ext cx="266592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97CEFE-80B7-4C9B-BEDB-77944DDBDED6}"/>
              </a:ext>
            </a:extLst>
          </p:cNvPr>
          <p:cNvCxnSpPr/>
          <p:nvPr/>
        </p:nvCxnSpPr>
        <p:spPr>
          <a:xfrm flipH="1">
            <a:off x="8281114" y="4801673"/>
            <a:ext cx="266592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576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67F9EC-8A94-40AF-9199-5746C6754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113" y="620884"/>
            <a:ext cx="5895975" cy="53625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520155-BC20-4BCC-9193-6AE46289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912" y="577196"/>
            <a:ext cx="6998120" cy="1869790"/>
          </a:xfrm>
        </p:spPr>
        <p:txBody>
          <a:bodyPr>
            <a:normAutofit/>
          </a:bodyPr>
          <a:lstStyle/>
          <a:p>
            <a:r>
              <a:rPr lang="en-US" dirty="0"/>
              <a:t>Public Realm</a:t>
            </a:r>
          </a:p>
          <a:p>
            <a:pPr>
              <a:spcBef>
                <a:spcPts val="1200"/>
              </a:spcBef>
            </a:pPr>
            <a:r>
              <a:rPr lang="en-US" b="0" dirty="0"/>
              <a:t>1. Site Organization</a:t>
            </a:r>
          </a:p>
          <a:p>
            <a:pPr marL="977900" indent="-514350">
              <a:spcBef>
                <a:spcPts val="600"/>
              </a:spcBef>
              <a:buFont typeface="+mj-lt"/>
              <a:buAutoNum type="alphaLcPeriod" startAt="3"/>
            </a:pPr>
            <a:r>
              <a:rPr lang="en-US" b="0" dirty="0"/>
              <a:t>Vehicular Access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812D29F-3F26-48BA-B9BC-FC23E9A2D844}"/>
              </a:ext>
            </a:extLst>
          </p:cNvPr>
          <p:cNvSpPr/>
          <p:nvPr/>
        </p:nvSpPr>
        <p:spPr>
          <a:xfrm>
            <a:off x="8860664" y="2601532"/>
            <a:ext cx="746975" cy="3633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D56660-F35E-4454-B001-6CA5E2610951}"/>
              </a:ext>
            </a:extLst>
          </p:cNvPr>
          <p:cNvSpPr/>
          <p:nvPr/>
        </p:nvSpPr>
        <p:spPr>
          <a:xfrm>
            <a:off x="9607639" y="4572491"/>
            <a:ext cx="360609" cy="3633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6283E9-A0AE-4377-91E6-86AF7A2D8D3F}"/>
              </a:ext>
            </a:extLst>
          </p:cNvPr>
          <p:cNvSpPr/>
          <p:nvPr/>
        </p:nvSpPr>
        <p:spPr>
          <a:xfrm>
            <a:off x="8424705" y="4572491"/>
            <a:ext cx="360609" cy="3633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30079B-8EE0-47D8-A43F-9D019EE329CD}"/>
              </a:ext>
            </a:extLst>
          </p:cNvPr>
          <p:cNvSpPr/>
          <p:nvPr/>
        </p:nvSpPr>
        <p:spPr>
          <a:xfrm>
            <a:off x="9773142" y="2285508"/>
            <a:ext cx="620369" cy="59171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70304D-A521-4B95-A5F1-1DA082905D61}"/>
              </a:ext>
            </a:extLst>
          </p:cNvPr>
          <p:cNvSpPr/>
          <p:nvPr/>
        </p:nvSpPr>
        <p:spPr>
          <a:xfrm rot="5400000">
            <a:off x="8455941" y="3116440"/>
            <a:ext cx="746975" cy="26853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66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1D47AC-748E-467B-8BBE-F66DCE27A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27" y="0"/>
            <a:ext cx="11002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8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520155-BC20-4BCC-9193-6AE46289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912" y="577196"/>
            <a:ext cx="6998120" cy="2990252"/>
          </a:xfrm>
        </p:spPr>
        <p:txBody>
          <a:bodyPr>
            <a:normAutofit/>
          </a:bodyPr>
          <a:lstStyle/>
          <a:p>
            <a:r>
              <a:rPr lang="en-US" dirty="0"/>
              <a:t>Public Realm</a:t>
            </a:r>
          </a:p>
          <a:p>
            <a:pPr>
              <a:spcBef>
                <a:spcPts val="1200"/>
              </a:spcBef>
              <a:tabLst>
                <a:tab pos="398463" algn="l"/>
              </a:tabLst>
            </a:pPr>
            <a:r>
              <a:rPr lang="en-US" b="0" dirty="0"/>
              <a:t>2.	Circulation System</a:t>
            </a:r>
          </a:p>
          <a:p>
            <a:pPr marL="914400" indent="-450850">
              <a:spcBef>
                <a:spcPts val="600"/>
              </a:spcBef>
              <a:buFont typeface="+mj-lt"/>
              <a:buAutoNum type="alphaLcPeriod"/>
            </a:pPr>
            <a:r>
              <a:rPr lang="en-US" b="0" dirty="0"/>
              <a:t>Vehicles</a:t>
            </a:r>
          </a:p>
          <a:p>
            <a:pPr marL="914400" indent="-450850">
              <a:spcBef>
                <a:spcPts val="600"/>
              </a:spcBef>
              <a:buFont typeface="+mj-lt"/>
              <a:buAutoNum type="alphaLcPeriod"/>
            </a:pPr>
            <a:r>
              <a:rPr lang="en-US" b="0" dirty="0"/>
              <a:t>Bicycles</a:t>
            </a:r>
          </a:p>
          <a:p>
            <a:pPr marL="914400" indent="-450850">
              <a:spcBef>
                <a:spcPts val="600"/>
              </a:spcBef>
              <a:buFont typeface="+mj-lt"/>
              <a:buAutoNum type="alphaLcPeriod"/>
            </a:pPr>
            <a:r>
              <a:rPr lang="en-US" b="0" dirty="0"/>
              <a:t>Pedestrians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895FA-3BC7-4B80-9FDF-2DE0B1214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-1"/>
          <a:stretch/>
        </p:blipFill>
        <p:spPr>
          <a:xfrm>
            <a:off x="5538770" y="0"/>
            <a:ext cx="63055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AD400A-9D86-40E6-8676-F71909CBC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520" y="114838"/>
            <a:ext cx="3086100" cy="129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0E0F62-B2C6-45D9-934E-F6348B4C1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05" y="3567448"/>
            <a:ext cx="5272223" cy="30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90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947289-8C70-4B85-BFFF-97BFFC38E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Staff Introduction</a:t>
            </a:r>
          </a:p>
          <a:p>
            <a:endParaRPr lang="en-US" dirty="0"/>
          </a:p>
          <a:p>
            <a:r>
              <a:rPr lang="en-US" dirty="0"/>
              <a:t>Applicant Presentation</a:t>
            </a:r>
          </a:p>
          <a:p>
            <a:endParaRPr lang="en-US" dirty="0"/>
          </a:p>
          <a:p>
            <a:r>
              <a:rPr lang="en-US" dirty="0"/>
              <a:t>Staff Discussion Topics</a:t>
            </a:r>
          </a:p>
          <a:p>
            <a:endParaRPr lang="en-US" dirty="0"/>
          </a:p>
          <a:p>
            <a:r>
              <a:rPr lang="en-US" dirty="0">
                <a:solidFill>
                  <a:srgbClr val="31B6B9"/>
                </a:solidFill>
              </a:rPr>
              <a:t>Public Comments</a:t>
            </a:r>
          </a:p>
          <a:p>
            <a:endParaRPr lang="en-US" dirty="0"/>
          </a:p>
          <a:p>
            <a:r>
              <a:rPr lang="en-US" dirty="0"/>
              <a:t>Commission Discussion</a:t>
            </a:r>
          </a:p>
        </p:txBody>
      </p:sp>
    </p:spTree>
    <p:extLst>
      <p:ext uri="{BB962C8B-B14F-4D97-AF65-F5344CB8AC3E}">
        <p14:creationId xmlns:p14="http://schemas.microsoft.com/office/powerpoint/2010/main" val="786625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947289-8C70-4B85-BFFF-97BFFC38E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Staff Introduction</a:t>
            </a:r>
          </a:p>
          <a:p>
            <a:endParaRPr lang="en-US" dirty="0"/>
          </a:p>
          <a:p>
            <a:r>
              <a:rPr lang="en-US" dirty="0"/>
              <a:t>Applicant Presentation</a:t>
            </a:r>
          </a:p>
          <a:p>
            <a:endParaRPr lang="en-US" dirty="0"/>
          </a:p>
          <a:p>
            <a:r>
              <a:rPr lang="en-US" dirty="0"/>
              <a:t>Staff Discussion Topics</a:t>
            </a:r>
          </a:p>
          <a:p>
            <a:endParaRPr lang="en-US" dirty="0"/>
          </a:p>
          <a:p>
            <a:r>
              <a:rPr lang="en-US" dirty="0"/>
              <a:t>Public Comments</a:t>
            </a:r>
          </a:p>
          <a:p>
            <a:endParaRPr lang="en-US" dirty="0"/>
          </a:p>
          <a:p>
            <a:r>
              <a:rPr lang="en-US" dirty="0">
                <a:solidFill>
                  <a:srgbClr val="31B6B9"/>
                </a:solidFill>
              </a:rPr>
              <a:t>Commission Discussion</a:t>
            </a:r>
          </a:p>
        </p:txBody>
      </p:sp>
    </p:spTree>
    <p:extLst>
      <p:ext uri="{BB962C8B-B14F-4D97-AF65-F5344CB8AC3E}">
        <p14:creationId xmlns:p14="http://schemas.microsoft.com/office/powerpoint/2010/main" val="961654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BA20CC-CD1A-4995-BD0E-52B9D82B2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Height:</a:t>
            </a:r>
          </a:p>
          <a:p>
            <a:r>
              <a:rPr lang="en-US" b="0" dirty="0"/>
              <a:t>400’ max. (on N ½)</a:t>
            </a:r>
          </a:p>
          <a:p>
            <a:r>
              <a:rPr lang="en-US" b="0" dirty="0"/>
              <a:t>250’ max. (on S ½)</a:t>
            </a:r>
          </a:p>
          <a:p>
            <a:endParaRPr lang="en-US" dirty="0"/>
          </a:p>
          <a:p>
            <a:r>
              <a:rPr lang="en-US" dirty="0"/>
              <a:t>Floor Area Ratio:</a:t>
            </a:r>
          </a:p>
          <a:p>
            <a:r>
              <a:rPr lang="en-US" b="0" dirty="0"/>
              <a:t>2:1 min.</a:t>
            </a:r>
          </a:p>
          <a:p>
            <a:r>
              <a:rPr lang="en-US" b="0" dirty="0"/>
              <a:t>7:1 max. base, 3:1 bonus with inclusionary bonuses, unlimited FAR transfers</a:t>
            </a:r>
          </a:p>
          <a:p>
            <a:endParaRPr lang="en-US" dirty="0"/>
          </a:p>
          <a:p>
            <a:r>
              <a:rPr lang="en-US" dirty="0"/>
              <a:t>Site Challenges: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Elevation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Bridge frontages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Green Loop accommodation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5024E-7A0C-4AE2-B933-E1735DCB0B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Location:</a:t>
            </a:r>
          </a:p>
          <a:p>
            <a:r>
              <a:rPr lang="en-US" b="0" dirty="0"/>
              <a:t>Central City Plan District</a:t>
            </a:r>
          </a:p>
          <a:p>
            <a:r>
              <a:rPr lang="en-US" b="0" dirty="0"/>
              <a:t>Pearl Subdistrict</a:t>
            </a:r>
          </a:p>
          <a:p>
            <a:endParaRPr lang="en-US" b="0" dirty="0"/>
          </a:p>
          <a:p>
            <a:r>
              <a:rPr lang="en-US" dirty="0"/>
              <a:t>Base Zone:</a:t>
            </a:r>
          </a:p>
          <a:p>
            <a:r>
              <a:rPr lang="en-US" b="0" dirty="0" err="1"/>
              <a:t>EXd</a:t>
            </a:r>
            <a:r>
              <a:rPr lang="en-US" b="0" dirty="0"/>
              <a:t>, Central Employment, Design Overlay</a:t>
            </a:r>
          </a:p>
          <a:p>
            <a:endParaRPr lang="en-US" b="0" dirty="0"/>
          </a:p>
          <a:p>
            <a:r>
              <a:rPr lang="en-US" dirty="0"/>
              <a:t>Approval Criteria: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33.510.255.H (Central City Master Plan Approval Criteria)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762606-D4BA-4115-BB4D-44D9F70442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Zoning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C23BE1-C7C5-43D4-87BC-1E3717F3F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7" y="592023"/>
            <a:ext cx="4731474" cy="51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45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C995D239-4101-4456-8E08-22B76E3AFD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16" r="42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Looking southwest on NW Hoyt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65845-D544-45AD-83B8-94E28D725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830" y="0"/>
            <a:ext cx="3267170" cy="17644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6847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0D5ED3D8-24B1-4136-AE63-B002F52B4C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629" b="36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5385" y="6405457"/>
            <a:ext cx="6186615" cy="461665"/>
          </a:xfrm>
          <a:noFill/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Looking south along NW 8th alignment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7268A0-5F90-4054-B947-66DBB288EA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10"/>
          <a:stretch/>
        </p:blipFill>
        <p:spPr>
          <a:xfrm>
            <a:off x="8843214" y="1"/>
            <a:ext cx="3348786" cy="19189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324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D8C4F33-5E9F-4C10-AC12-258C614160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83" r="338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5385" y="6405457"/>
            <a:ext cx="6186615" cy="461665"/>
          </a:xfrm>
          <a:noFill/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Looking southwest @ Park &amp; Hoyt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D9B46A-A49E-44B4-B978-545C8D534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3340" y="0"/>
            <a:ext cx="3258659" cy="20219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0527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6941AA38-D08E-47C8-8C0F-EBB262EE36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962" b="696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5385" y="6405457"/>
            <a:ext cx="6186615" cy="461665"/>
          </a:xfrm>
          <a:noFill/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Looking south along NW 9th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86F63-CA4D-4891-B204-B14CDFA7C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368" y="1"/>
            <a:ext cx="3438631" cy="1828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0979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618607-9D0D-4D73-9429-4BD777D18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13"/>
          <a:stretch/>
        </p:blipFill>
        <p:spPr>
          <a:xfrm>
            <a:off x="1" y="0"/>
            <a:ext cx="12192000" cy="686712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5385" y="6405457"/>
            <a:ext cx="6186615" cy="461665"/>
          </a:xfrm>
          <a:noFill/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Looking north along NW 9th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430AA2-214A-4F01-8A4A-503D75976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368" y="1"/>
            <a:ext cx="3438631" cy="1828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6648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R Presentation" id="{B626E2A7-41EA-4AF6-AF7C-7AB610E48D7C}" vid="{5A3F3AD9-EB7E-4350-A941-C6F544CC6BC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DAR Presentation Template_DZ</Template>
  <TotalTime>725</TotalTime>
  <Words>319</Words>
  <Application>Microsoft Office PowerPoint</Application>
  <PresentationFormat>Widescreen</PresentationFormat>
  <Paragraphs>126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Hays, Emily</dc:creator>
  <cp:lastModifiedBy>Adam, Hillary</cp:lastModifiedBy>
  <cp:revision>36</cp:revision>
  <dcterms:created xsi:type="dcterms:W3CDTF">2018-09-20T15:26:01Z</dcterms:created>
  <dcterms:modified xsi:type="dcterms:W3CDTF">2019-06-10T16:52:48Z</dcterms:modified>
  <cp:contentStatus/>
</cp:coreProperties>
</file>