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57" r:id="rId3"/>
    <p:sldId id="366" r:id="rId4"/>
    <p:sldId id="365" r:id="rId5"/>
    <p:sldId id="364" r:id="rId6"/>
    <p:sldId id="371" r:id="rId7"/>
    <p:sldId id="359" r:id="rId8"/>
    <p:sldId id="360" r:id="rId9"/>
    <p:sldId id="356" r:id="rId10"/>
    <p:sldId id="353" r:id="rId11"/>
    <p:sldId id="367" r:id="rId12"/>
    <p:sldId id="368" r:id="rId13"/>
    <p:sldId id="354" r:id="rId14"/>
    <p:sldId id="369" r:id="rId15"/>
    <p:sldId id="355" r:id="rId16"/>
    <p:sldId id="370" r:id="rId17"/>
    <p:sldId id="361" r:id="rId18"/>
    <p:sldId id="3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6B9"/>
    <a:srgbClr val="FF6600"/>
    <a:srgbClr val="FBF5EB"/>
    <a:srgbClr val="ECF5E7"/>
    <a:srgbClr val="F6E9D6"/>
    <a:srgbClr val="C7E583"/>
    <a:srgbClr val="E2F2F0"/>
    <a:srgbClr val="FDFBED"/>
    <a:srgbClr val="275B28"/>
    <a:srgbClr val="1B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2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1BCE2-F2EC-4B90-9FB5-0CFEE17B5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9238" y="1343025"/>
            <a:ext cx="4933950" cy="5514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0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oning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EE0CB59-A523-49B6-92A9-F88311240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6528" y="592023"/>
            <a:ext cx="3147782" cy="492732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Subject: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9441F-7047-459B-BE28-E8D43E66F5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4045" y="592023"/>
            <a:ext cx="3147782" cy="492732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Subject: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6BD40A-9BDD-4E63-926C-B3FE8BE80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613" y="592138"/>
            <a:ext cx="4164012" cy="4532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Zoning Map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EED98-1EFA-4680-801F-8D516B5D6F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9741" y="5519351"/>
            <a:ext cx="4956645" cy="1037543"/>
          </a:xfrm>
        </p:spPr>
        <p:txBody>
          <a:bodyPr anchor="b"/>
          <a:lstStyle>
            <a:lvl1pPr marL="0" indent="0" algn="r">
              <a:buNone/>
              <a:defRPr sz="4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6587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4181CB-98B1-483E-B315-38459F1792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– “Send to back”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56132C-017A-4F3E-B4F0-F614FC422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5385" y="6405457"/>
            <a:ext cx="6186615" cy="461665"/>
          </a:xfrm>
          <a:solidFill>
            <a:schemeClr val="bg1"/>
          </a:solidFill>
        </p:spPr>
        <p:txBody>
          <a:bodyPr lIns="274320" tIns="91440" rIns="274320" bIns="9144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</a:lstStyle>
          <a:p>
            <a:pPr lvl="0"/>
            <a:r>
              <a:rPr lang="en-US" dirty="0"/>
              <a:t>Brief caption</a:t>
            </a:r>
          </a:p>
        </p:txBody>
      </p:sp>
    </p:spTree>
    <p:extLst>
      <p:ext uri="{BB962C8B-B14F-4D97-AF65-F5344CB8AC3E}">
        <p14:creationId xmlns:p14="http://schemas.microsoft.com/office/powerpoint/2010/main" val="41988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66391-2712-40B2-A88D-260EEEC3A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977" y="1024451"/>
            <a:ext cx="6998120" cy="57036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14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390556-77F3-4DCD-B875-9F4AE6198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5113" y="1023938"/>
            <a:ext cx="4605337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44637-CADC-4562-B6B4-AAABF6B693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130819" cy="270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01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CDA417-A8A1-491D-8861-077D94C16D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89725" cy="514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1BD99-E992-414C-95A8-AD5CE43E4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2161" y="5787453"/>
            <a:ext cx="5884226" cy="769441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511870-B930-4934-9969-136B61B022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16" y="5148648"/>
            <a:ext cx="6111663" cy="11224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en-US" dirty="0"/>
              <a:t>Optional caption – position as needed</a:t>
            </a:r>
          </a:p>
        </p:txBody>
      </p:sp>
    </p:spTree>
    <p:extLst>
      <p:ext uri="{BB962C8B-B14F-4D97-AF65-F5344CB8AC3E}">
        <p14:creationId xmlns:p14="http://schemas.microsoft.com/office/powerpoint/2010/main" val="4391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940D2-6C0C-42CA-B4CF-4C8BBE9E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2CB6A-C8D0-45D9-A6F2-4B43B910A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98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55" r:id="rId4"/>
    <p:sldLayoutId id="2147483650" r:id="rId5"/>
    <p:sldLayoutId id="2147483652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E6D408-610A-4F15-8666-285A6F9BE641}"/>
              </a:ext>
            </a:extLst>
          </p:cNvPr>
          <p:cNvSpPr txBox="1"/>
          <p:nvPr/>
        </p:nvSpPr>
        <p:spPr>
          <a:xfrm>
            <a:off x="6324065" y="3489051"/>
            <a:ext cx="5124142" cy="2149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19-151675 DA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7</a:t>
            </a:r>
            <a:r>
              <a:rPr lang="en-US" altLang="en-US" sz="3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I-84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23, 2019</a:t>
            </a:r>
          </a:p>
          <a:p>
            <a:pPr>
              <a:spcBef>
                <a:spcPct val="0"/>
              </a:spcBef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Presentation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FB5D6CCB-1BBF-4CCE-9412-A97D1911E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5"/>
          <a:stretch/>
        </p:blipFill>
        <p:spPr bwMode="auto">
          <a:xfrm>
            <a:off x="6096001" y="1396208"/>
            <a:ext cx="1260388" cy="11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5B53F-C6D6-4055-8254-877D46410D2E}"/>
              </a:ext>
            </a:extLst>
          </p:cNvPr>
          <p:cNvSpPr txBox="1"/>
          <p:nvPr/>
        </p:nvSpPr>
        <p:spPr>
          <a:xfrm>
            <a:off x="6365591" y="2651480"/>
            <a:ext cx="4757628" cy="634876"/>
          </a:xfrm>
          <a:prstGeom prst="rect">
            <a:avLst/>
          </a:prstGeom>
          <a:solidFill>
            <a:srgbClr val="31B6B9"/>
          </a:solidFill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Advice Request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64391-2638-439E-B377-A4EFCFFBF295}"/>
              </a:ext>
            </a:extLst>
          </p:cNvPr>
          <p:cNvSpPr txBox="1"/>
          <p:nvPr/>
        </p:nvSpPr>
        <p:spPr>
          <a:xfrm>
            <a:off x="7442983" y="1513745"/>
            <a:ext cx="4172368" cy="9034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</a:t>
            </a:r>
          </a:p>
          <a:p>
            <a:pPr>
              <a:spcBef>
                <a:spcPct val="0"/>
              </a:spcBef>
            </a:pPr>
            <a:r>
              <a:rPr lang="en-US" altLang="en-US" sz="3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Commission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400E1-74B6-4502-8B4E-4C278A18E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4" y="1513745"/>
            <a:ext cx="5746500" cy="2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3E0A69B2-747A-4D20-8DE5-EB85049F77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7" b="11027"/>
          <a:stretch>
            <a:fillRect/>
          </a:stretch>
        </p:blipFill>
        <p:spPr>
          <a:xfrm>
            <a:off x="5912983" y="697367"/>
            <a:ext cx="5695950" cy="570184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Context:</a:t>
            </a:r>
          </a:p>
          <a:p>
            <a:r>
              <a:rPr lang="en-US" dirty="0"/>
              <a:t>Green Loop Branding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Standard Green Loop Improvements: lighting, benches, art, wayfinding, landscaping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Picture 3" descr="A picture containing building, outdoor, sky&#10;&#10;Description generated with high confidence">
            <a:extLst>
              <a:ext uri="{FF2B5EF4-FFF2-40B4-BE49-F238E27FC236}">
                <a16:creationId xmlns:a16="http://schemas.microsoft.com/office/drawing/2014/main" id="{8982D2B7-467B-4921-84D8-8E982A7B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3" y="3725863"/>
            <a:ext cx="5290677" cy="2673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B2EBA-2982-4681-892F-6243C829B67A}"/>
              </a:ext>
            </a:extLst>
          </p:cNvPr>
          <p:cNvSpPr txBox="1"/>
          <p:nvPr/>
        </p:nvSpPr>
        <p:spPr>
          <a:xfrm>
            <a:off x="2806700" y="6399208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Credit: Sarah Bermudez</a:t>
            </a:r>
          </a:p>
        </p:txBody>
      </p:sp>
    </p:spTree>
    <p:extLst>
      <p:ext uri="{BB962C8B-B14F-4D97-AF65-F5344CB8AC3E}">
        <p14:creationId xmlns:p14="http://schemas.microsoft.com/office/powerpoint/2010/main" val="8929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E0A69B2-747A-4D20-8DE5-EB85049F77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6087"/>
            <a:ext cx="5695950" cy="28479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Context:</a:t>
            </a:r>
          </a:p>
          <a:p>
            <a:r>
              <a:rPr lang="en-US" dirty="0"/>
              <a:t>Neighborhood Connector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Response to Lloyd District and Central Eastside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5044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E0A69B2-747A-4D20-8DE5-EB85049F77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97" y="2881539"/>
            <a:ext cx="6557746" cy="324938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6623766" cy="2701925"/>
          </a:xfrm>
        </p:spPr>
        <p:txBody>
          <a:bodyPr>
            <a:normAutofit/>
          </a:bodyPr>
          <a:lstStyle/>
          <a:p>
            <a:r>
              <a:rPr lang="en-US" dirty="0"/>
              <a:t>Context:</a:t>
            </a:r>
          </a:p>
          <a:p>
            <a:r>
              <a:rPr lang="en-US" dirty="0"/>
              <a:t>Sullivan’s Gulch &amp; Scenic Viewpoints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Connection with proposed trail and mapped scenic viewpoints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Picture 3" descr="A path with trees on the side of a tree&#10;&#10;Description generated with very high confidence">
            <a:extLst>
              <a:ext uri="{FF2B5EF4-FFF2-40B4-BE49-F238E27FC236}">
                <a16:creationId xmlns:a16="http://schemas.microsoft.com/office/drawing/2014/main" id="{E377D533-95C4-4A85-AA7D-63CD36C24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t="1" r="27781" b="385"/>
          <a:stretch/>
        </p:blipFill>
        <p:spPr>
          <a:xfrm>
            <a:off x="7984670" y="615724"/>
            <a:ext cx="4049487" cy="56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3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98CF0B9-834A-4149-8E06-B65322621D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22" y="2059739"/>
            <a:ext cx="5056814" cy="417094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7930052" cy="2701925"/>
          </a:xfrm>
        </p:spPr>
        <p:txBody>
          <a:bodyPr/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Connection with district bike/ped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Explore how bicyclists and </a:t>
            </a:r>
          </a:p>
          <a:p>
            <a:r>
              <a:rPr lang="en-US" b="0" dirty="0"/>
              <a:t>     pedestrians come to/move </a:t>
            </a:r>
          </a:p>
          <a:p>
            <a:r>
              <a:rPr lang="en-US" b="0" dirty="0"/>
              <a:t>     from this bridge to connect </a:t>
            </a:r>
          </a:p>
          <a:p>
            <a:r>
              <a:rPr lang="en-US" b="0" dirty="0"/>
              <a:t>     with the rest of the 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AED65E-2970-40FB-96BD-AD5622F6F9A4}"/>
              </a:ext>
            </a:extLst>
          </p:cNvPr>
          <p:cNvSpPr/>
          <p:nvPr/>
        </p:nvSpPr>
        <p:spPr>
          <a:xfrm>
            <a:off x="11023191" y="4121625"/>
            <a:ext cx="300473" cy="2388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72DE0-8AE3-4895-88A5-A18090336993}"/>
              </a:ext>
            </a:extLst>
          </p:cNvPr>
          <p:cNvSpPr/>
          <p:nvPr/>
        </p:nvSpPr>
        <p:spPr>
          <a:xfrm>
            <a:off x="10416011" y="4250910"/>
            <a:ext cx="95250" cy="1143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549C7-8912-46BF-A1EF-5A359EEF9AC1}"/>
              </a:ext>
            </a:extLst>
          </p:cNvPr>
          <p:cNvSpPr/>
          <p:nvPr/>
        </p:nvSpPr>
        <p:spPr>
          <a:xfrm>
            <a:off x="9403795" y="4305719"/>
            <a:ext cx="262720" cy="184706"/>
          </a:xfrm>
          <a:custGeom>
            <a:avLst/>
            <a:gdLst>
              <a:gd name="connsiteX0" fmla="*/ 0 w 261850"/>
              <a:gd name="connsiteY0" fmla="*/ 0 h 114300"/>
              <a:gd name="connsiteX1" fmla="*/ 261850 w 261850"/>
              <a:gd name="connsiteY1" fmla="*/ 0 h 114300"/>
              <a:gd name="connsiteX2" fmla="*/ 261850 w 261850"/>
              <a:gd name="connsiteY2" fmla="*/ 114300 h 114300"/>
              <a:gd name="connsiteX3" fmla="*/ 0 w 261850"/>
              <a:gd name="connsiteY3" fmla="*/ 114300 h 114300"/>
              <a:gd name="connsiteX4" fmla="*/ 0 w 261850"/>
              <a:gd name="connsiteY4" fmla="*/ 0 h 114300"/>
              <a:gd name="connsiteX0" fmla="*/ 12469 w 261850"/>
              <a:gd name="connsiteY0" fmla="*/ 54032 h 114300"/>
              <a:gd name="connsiteX1" fmla="*/ 261850 w 261850"/>
              <a:gd name="connsiteY1" fmla="*/ 0 h 114300"/>
              <a:gd name="connsiteX2" fmla="*/ 261850 w 261850"/>
              <a:gd name="connsiteY2" fmla="*/ 114300 h 114300"/>
              <a:gd name="connsiteX3" fmla="*/ 0 w 261850"/>
              <a:gd name="connsiteY3" fmla="*/ 114300 h 114300"/>
              <a:gd name="connsiteX4" fmla="*/ 12469 w 261850"/>
              <a:gd name="connsiteY4" fmla="*/ 54032 h 114300"/>
              <a:gd name="connsiteX0" fmla="*/ 12469 w 266006"/>
              <a:gd name="connsiteY0" fmla="*/ 74814 h 135082"/>
              <a:gd name="connsiteX1" fmla="*/ 266006 w 266006"/>
              <a:gd name="connsiteY1" fmla="*/ 0 h 135082"/>
              <a:gd name="connsiteX2" fmla="*/ 261850 w 266006"/>
              <a:gd name="connsiteY2" fmla="*/ 135082 h 135082"/>
              <a:gd name="connsiteX3" fmla="*/ 0 w 266006"/>
              <a:gd name="connsiteY3" fmla="*/ 135082 h 135082"/>
              <a:gd name="connsiteX4" fmla="*/ 12469 w 266006"/>
              <a:gd name="connsiteY4" fmla="*/ 74814 h 13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06" h="135082">
                <a:moveTo>
                  <a:pt x="12469" y="74814"/>
                </a:moveTo>
                <a:lnTo>
                  <a:pt x="266006" y="0"/>
                </a:lnTo>
                <a:lnTo>
                  <a:pt x="261850" y="135082"/>
                </a:lnTo>
                <a:lnTo>
                  <a:pt x="0" y="135082"/>
                </a:lnTo>
                <a:lnTo>
                  <a:pt x="12469" y="74814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184441-7507-4458-A181-C51EB110C1CE}"/>
              </a:ext>
            </a:extLst>
          </p:cNvPr>
          <p:cNvSpPr/>
          <p:nvPr/>
        </p:nvSpPr>
        <p:spPr>
          <a:xfrm>
            <a:off x="9020175" y="3635477"/>
            <a:ext cx="95387" cy="184048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725962-DB34-47F1-AEB1-6B7506E88273}"/>
              </a:ext>
            </a:extLst>
          </p:cNvPr>
          <p:cNvSpPr/>
          <p:nvPr/>
        </p:nvSpPr>
        <p:spPr>
          <a:xfrm>
            <a:off x="9555151" y="3858242"/>
            <a:ext cx="332210" cy="230347"/>
          </a:xfrm>
          <a:custGeom>
            <a:avLst/>
            <a:gdLst>
              <a:gd name="connsiteX0" fmla="*/ 0 w 332210"/>
              <a:gd name="connsiteY0" fmla="*/ 0 h 226955"/>
              <a:gd name="connsiteX1" fmla="*/ 332210 w 332210"/>
              <a:gd name="connsiteY1" fmla="*/ 0 h 226955"/>
              <a:gd name="connsiteX2" fmla="*/ 332210 w 332210"/>
              <a:gd name="connsiteY2" fmla="*/ 226955 h 226955"/>
              <a:gd name="connsiteX3" fmla="*/ 0 w 332210"/>
              <a:gd name="connsiteY3" fmla="*/ 226955 h 226955"/>
              <a:gd name="connsiteX4" fmla="*/ 0 w 332210"/>
              <a:gd name="connsiteY4" fmla="*/ 0 h 226955"/>
              <a:gd name="connsiteX0" fmla="*/ 0 w 332210"/>
              <a:gd name="connsiteY0" fmla="*/ 0 h 226955"/>
              <a:gd name="connsiteX1" fmla="*/ 332210 w 332210"/>
              <a:gd name="connsiteY1" fmla="*/ 0 h 226955"/>
              <a:gd name="connsiteX2" fmla="*/ 263137 w 332210"/>
              <a:gd name="connsiteY2" fmla="*/ 184196 h 226955"/>
              <a:gd name="connsiteX3" fmla="*/ 0 w 332210"/>
              <a:gd name="connsiteY3" fmla="*/ 226955 h 226955"/>
              <a:gd name="connsiteX4" fmla="*/ 0 w 332210"/>
              <a:gd name="connsiteY4" fmla="*/ 0 h 226955"/>
              <a:gd name="connsiteX0" fmla="*/ 0 w 332210"/>
              <a:gd name="connsiteY0" fmla="*/ 0 h 230347"/>
              <a:gd name="connsiteX1" fmla="*/ 332210 w 332210"/>
              <a:gd name="connsiteY1" fmla="*/ 0 h 230347"/>
              <a:gd name="connsiteX2" fmla="*/ 263137 w 332210"/>
              <a:gd name="connsiteY2" fmla="*/ 184196 h 230347"/>
              <a:gd name="connsiteX3" fmla="*/ 0 w 332210"/>
              <a:gd name="connsiteY3" fmla="*/ 226955 h 230347"/>
              <a:gd name="connsiteX4" fmla="*/ 0 w 332210"/>
              <a:gd name="connsiteY4" fmla="*/ 0 h 23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10" h="230347">
                <a:moveTo>
                  <a:pt x="0" y="0"/>
                </a:moveTo>
                <a:lnTo>
                  <a:pt x="332210" y="0"/>
                </a:lnTo>
                <a:lnTo>
                  <a:pt x="263137" y="184196"/>
                </a:lnTo>
                <a:cubicBezTo>
                  <a:pt x="182003" y="264233"/>
                  <a:pt x="87712" y="212702"/>
                  <a:pt x="0" y="226955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7BD2D6-4B29-4250-AF94-D83ED2E5C16A}"/>
              </a:ext>
            </a:extLst>
          </p:cNvPr>
          <p:cNvSpPr/>
          <p:nvPr/>
        </p:nvSpPr>
        <p:spPr>
          <a:xfrm>
            <a:off x="9778816" y="3565502"/>
            <a:ext cx="95387" cy="254023"/>
          </a:xfrm>
          <a:custGeom>
            <a:avLst/>
            <a:gdLst>
              <a:gd name="connsiteX0" fmla="*/ 0 w 108544"/>
              <a:gd name="connsiteY0" fmla="*/ 0 h 254023"/>
              <a:gd name="connsiteX1" fmla="*/ 108544 w 108544"/>
              <a:gd name="connsiteY1" fmla="*/ 0 h 254023"/>
              <a:gd name="connsiteX2" fmla="*/ 108544 w 108544"/>
              <a:gd name="connsiteY2" fmla="*/ 254023 h 254023"/>
              <a:gd name="connsiteX3" fmla="*/ 0 w 108544"/>
              <a:gd name="connsiteY3" fmla="*/ 254023 h 254023"/>
              <a:gd name="connsiteX4" fmla="*/ 0 w 108544"/>
              <a:gd name="connsiteY4" fmla="*/ 0 h 254023"/>
              <a:gd name="connsiteX0" fmla="*/ 0 w 108544"/>
              <a:gd name="connsiteY0" fmla="*/ 0 h 254023"/>
              <a:gd name="connsiteX1" fmla="*/ 78941 w 108544"/>
              <a:gd name="connsiteY1" fmla="*/ 69073 h 254023"/>
              <a:gd name="connsiteX2" fmla="*/ 108544 w 108544"/>
              <a:gd name="connsiteY2" fmla="*/ 254023 h 254023"/>
              <a:gd name="connsiteX3" fmla="*/ 0 w 108544"/>
              <a:gd name="connsiteY3" fmla="*/ 254023 h 254023"/>
              <a:gd name="connsiteX4" fmla="*/ 0 w 108544"/>
              <a:gd name="connsiteY4" fmla="*/ 0 h 254023"/>
              <a:gd name="connsiteX0" fmla="*/ 0 w 95387"/>
              <a:gd name="connsiteY0" fmla="*/ 0 h 254023"/>
              <a:gd name="connsiteX1" fmla="*/ 78941 w 95387"/>
              <a:gd name="connsiteY1" fmla="*/ 69073 h 254023"/>
              <a:gd name="connsiteX2" fmla="*/ 95387 w 95387"/>
              <a:gd name="connsiteY2" fmla="*/ 254023 h 254023"/>
              <a:gd name="connsiteX3" fmla="*/ 0 w 95387"/>
              <a:gd name="connsiteY3" fmla="*/ 254023 h 254023"/>
              <a:gd name="connsiteX4" fmla="*/ 0 w 95387"/>
              <a:gd name="connsiteY4" fmla="*/ 0 h 25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7" h="254023">
                <a:moveTo>
                  <a:pt x="0" y="0"/>
                </a:moveTo>
                <a:lnTo>
                  <a:pt x="78941" y="69073"/>
                </a:lnTo>
                <a:lnTo>
                  <a:pt x="95387" y="254023"/>
                </a:lnTo>
                <a:lnTo>
                  <a:pt x="0" y="254023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FBFFC-BB85-435C-AF00-0196202529FC}"/>
              </a:ext>
            </a:extLst>
          </p:cNvPr>
          <p:cNvSpPr/>
          <p:nvPr/>
        </p:nvSpPr>
        <p:spPr>
          <a:xfrm>
            <a:off x="8765741" y="3858241"/>
            <a:ext cx="230245" cy="230347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74F9E-FBD3-4AFB-8FA8-B3749E34F39A}"/>
              </a:ext>
            </a:extLst>
          </p:cNvPr>
          <p:cNvSpPr/>
          <p:nvPr/>
        </p:nvSpPr>
        <p:spPr>
          <a:xfrm>
            <a:off x="8019091" y="3986521"/>
            <a:ext cx="332210" cy="102068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131C4C-1DA5-4C5F-AFDC-65DE7F12961B}"/>
              </a:ext>
            </a:extLst>
          </p:cNvPr>
          <p:cNvSpPr/>
          <p:nvPr/>
        </p:nvSpPr>
        <p:spPr>
          <a:xfrm>
            <a:off x="9632213" y="3633839"/>
            <a:ext cx="95387" cy="184048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33D9D7-D781-406C-A2A5-D88EE001A32C}"/>
              </a:ext>
            </a:extLst>
          </p:cNvPr>
          <p:cNvSpPr/>
          <p:nvPr/>
        </p:nvSpPr>
        <p:spPr>
          <a:xfrm>
            <a:off x="8776742" y="4121625"/>
            <a:ext cx="230245" cy="230347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98CF0B9-834A-4149-8E06-B65322621D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21" y="807982"/>
            <a:ext cx="4908884" cy="344141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7097581" cy="3545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Organization/Separation of Bridge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Bridge may facilitate emergency vehicles while using human-scale separations of bicyclists and pedestrians. Examples: vertical elements (benches, trees, mountable rolled curbs) and horizontal elements (hardscape patterns/material, color)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AA851-BF1E-4D9C-9E13-80A673729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55" y="4249394"/>
            <a:ext cx="3712697" cy="22395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D185AE-B1C6-4653-912F-FF82F2862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58" y="4249394"/>
            <a:ext cx="3108235" cy="22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6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130819" cy="31309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Quality &amp; Permanence:</a:t>
            </a:r>
          </a:p>
          <a:p>
            <a:r>
              <a:rPr lang="en-US" dirty="0"/>
              <a:t>Structure &amp;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June 2018 – Commission indicated support for a light colored bridge.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Light the structure from below, or the deck to emphasize the connection?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EAE6FE0-DB4C-49CB-8174-F655B2D0D1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2997" t="11324" r="11648" b="63866"/>
          <a:stretch/>
        </p:blipFill>
        <p:spPr>
          <a:xfrm>
            <a:off x="6628044" y="4154905"/>
            <a:ext cx="5130820" cy="2186116"/>
          </a:xfrm>
          <a:prstGeom prst="rect">
            <a:avLst/>
          </a:prstGeom>
        </p:spPr>
      </p:pic>
      <p:pic>
        <p:nvPicPr>
          <p:cNvPr id="6" name="Picture 5" descr="A large long train on a railroad track&#10;&#10;Description generated with high confidence">
            <a:extLst>
              <a:ext uri="{FF2B5EF4-FFF2-40B4-BE49-F238E27FC236}">
                <a16:creationId xmlns:a16="http://schemas.microsoft.com/office/drawing/2014/main" id="{72976C2A-BA2B-4584-9D19-9D3A8544A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43" y="1108408"/>
            <a:ext cx="5130820" cy="28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5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130819" cy="3130967"/>
          </a:xfrm>
        </p:spPr>
        <p:txBody>
          <a:bodyPr>
            <a:normAutofit/>
          </a:bodyPr>
          <a:lstStyle/>
          <a:p>
            <a:r>
              <a:rPr lang="en-US" dirty="0"/>
              <a:t>Quality &amp; Permanence:</a:t>
            </a:r>
          </a:p>
          <a:p>
            <a:r>
              <a:rPr lang="en-US" dirty="0"/>
              <a:t>Touch Zone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Opportunity to introduce placemaking and human scale.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Railings, Mesh, Hardscape, Benches,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EAE6FE0-DB4C-49CB-8174-F655B2D0D1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0" b="11106"/>
          <a:stretch/>
        </p:blipFill>
        <p:spPr>
          <a:xfrm>
            <a:off x="6190649" y="3148076"/>
            <a:ext cx="5887453" cy="3445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76C2A-BA2B-4584-9D19-9D3A8544A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11" y="770457"/>
            <a:ext cx="5130820" cy="26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1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786625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96165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1B6B9"/>
                </a:solidFill>
              </a:rPr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342052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A20CC-CD1A-4995-BD0E-52B9D82B2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Height:</a:t>
            </a:r>
          </a:p>
          <a:p>
            <a:r>
              <a:rPr lang="en-US" b="0" dirty="0"/>
              <a:t>N/A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Floor Area Ratio:</a:t>
            </a:r>
          </a:p>
          <a:p>
            <a:r>
              <a:rPr lang="en-US" b="0" dirty="0"/>
              <a:t>N/A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Site 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Right-of-Way: PBOT; ODOT; Union Pacific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Construction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Connection to Sullivan’s Gulch Trail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5024E-7A0C-4AE2-B933-E1735DCB0B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Location:</a:t>
            </a:r>
          </a:p>
          <a:p>
            <a:r>
              <a:rPr lang="en-US" b="0" dirty="0"/>
              <a:t>Central City Plan District</a:t>
            </a:r>
          </a:p>
          <a:p>
            <a:r>
              <a:rPr lang="en-US" b="0" dirty="0"/>
              <a:t>Lloyd Subdistrict to Central Eastside Subdistrict</a:t>
            </a:r>
          </a:p>
          <a:p>
            <a:endParaRPr lang="en-US" b="0" dirty="0"/>
          </a:p>
          <a:p>
            <a:r>
              <a:rPr lang="en-US" dirty="0"/>
              <a:t>Base Zone:</a:t>
            </a:r>
          </a:p>
          <a:p>
            <a:r>
              <a:rPr lang="en-US" b="0" dirty="0"/>
              <a:t>All public right-of-way. </a:t>
            </a:r>
          </a:p>
          <a:p>
            <a:r>
              <a:rPr lang="en-US" b="0" dirty="0"/>
              <a:t>No base zone. </a:t>
            </a:r>
          </a:p>
          <a:p>
            <a:endParaRPr lang="en-US" b="0" dirty="0"/>
          </a:p>
          <a:p>
            <a:r>
              <a:rPr lang="en-US" dirty="0"/>
              <a:t>Approval Criteria: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Central City Fundamental Design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Lloyd District Design Guidelines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62606-D4BA-4115-BB4D-44D9F7044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Zoning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11A462-1094-4306-A84F-E45544D957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9"/>
          <a:stretch/>
        </p:blipFill>
        <p:spPr>
          <a:xfrm>
            <a:off x="367690" y="447759"/>
            <a:ext cx="4461057" cy="47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C88E7EE-ADD5-4FD8-96D3-1B3D68B2EC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057" r="9057"/>
          <a:stretch>
            <a:fillRect/>
          </a:stretch>
        </p:blipFill>
        <p:spPr>
          <a:xfrm>
            <a:off x="-16217" y="0"/>
            <a:ext cx="12208217" cy="68671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D68B0-7F9E-41E6-AFBF-A344FD0F9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8900" y="6405457"/>
            <a:ext cx="5753100" cy="461665"/>
          </a:xfrm>
        </p:spPr>
        <p:txBody>
          <a:bodyPr/>
          <a:lstStyle/>
          <a:p>
            <a:r>
              <a:rPr lang="en-US" dirty="0"/>
              <a:t>Looking southwest from Lloyd bridgehead</a:t>
            </a:r>
          </a:p>
        </p:txBody>
      </p:sp>
    </p:spTree>
    <p:extLst>
      <p:ext uri="{BB962C8B-B14F-4D97-AF65-F5344CB8AC3E}">
        <p14:creationId xmlns:p14="http://schemas.microsoft.com/office/powerpoint/2010/main" val="301684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0B87A9D-6D11-48E3-A172-0B6656FAA3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754" r="475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3559-3496-420A-A6D8-9F17F7E9B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16900" y="6405457"/>
            <a:ext cx="3975100" cy="461665"/>
          </a:xfrm>
        </p:spPr>
        <p:txBody>
          <a:bodyPr/>
          <a:lstStyle/>
          <a:p>
            <a:r>
              <a:rPr lang="en-US" dirty="0"/>
              <a:t>View from I-84, looking west</a:t>
            </a:r>
          </a:p>
        </p:txBody>
      </p:sp>
    </p:spTree>
    <p:extLst>
      <p:ext uri="{BB962C8B-B14F-4D97-AF65-F5344CB8AC3E}">
        <p14:creationId xmlns:p14="http://schemas.microsoft.com/office/powerpoint/2010/main" val="4832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0B87A9D-6D11-48E3-A172-0B6656FAA3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82"/>
            <a:ext cx="12234360" cy="77455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899CA3-1294-49D2-8ACF-092ECA74B737}"/>
              </a:ext>
            </a:extLst>
          </p:cNvPr>
          <p:cNvSpPr/>
          <p:nvPr/>
        </p:nvSpPr>
        <p:spPr>
          <a:xfrm>
            <a:off x="6657474" y="1860884"/>
            <a:ext cx="192506" cy="312821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6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161078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221278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520155-BC20-4BCC-9193-6AE462896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976" y="1024451"/>
            <a:ext cx="10669623" cy="5703608"/>
          </a:xfrm>
        </p:spPr>
        <p:txBody>
          <a:bodyPr>
            <a:normAutofit/>
          </a:bodyPr>
          <a:lstStyle/>
          <a:p>
            <a:r>
              <a:rPr lang="en-US" dirty="0"/>
              <a:t>Context: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Green Loop branding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Neighborhood Connector: Central Eastside to Lloyd District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Response to Sullivan’s Gulch &amp; Scenic Viewpoints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Public Realm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0" dirty="0"/>
              <a:t>Connection to district bicycle/pedestrian facilities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0" dirty="0"/>
              <a:t>Organization and separation of users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r>
              <a:rPr lang="en-US" dirty="0"/>
              <a:t>Quality &amp; Permanence: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0" dirty="0"/>
              <a:t>Structure: color and lighting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0" dirty="0"/>
              <a:t>Touch zone materials: railings, mesh, hardscape, benches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4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 Presentation" id="{B626E2A7-41EA-4AF6-AF7C-7AB610E48D7C}" vid="{5A3F3AD9-EB7E-4350-A941-C6F544CC6B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 Presentation Template_DZ</Template>
  <TotalTime>2645</TotalTime>
  <Words>395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Hays, Emily</dc:creator>
  <cp:lastModifiedBy>Bryant, Hannah</cp:lastModifiedBy>
  <cp:revision>20</cp:revision>
  <dcterms:created xsi:type="dcterms:W3CDTF">2018-09-20T15:26:01Z</dcterms:created>
  <dcterms:modified xsi:type="dcterms:W3CDTF">2019-05-23T20:37:38Z</dcterms:modified>
  <cp:contentStatus/>
</cp:coreProperties>
</file>