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9" r:id="rId3"/>
    <p:sldId id="282" r:id="rId4"/>
    <p:sldId id="273" r:id="rId5"/>
    <p:sldId id="271" r:id="rId6"/>
    <p:sldId id="275" r:id="rId7"/>
    <p:sldId id="274" r:id="rId8"/>
    <p:sldId id="268" r:id="rId9"/>
    <p:sldId id="272" r:id="rId10"/>
    <p:sldId id="276" r:id="rId11"/>
    <p:sldId id="277" r:id="rId12"/>
    <p:sldId id="278" r:id="rId13"/>
    <p:sldId id="280" r:id="rId14"/>
    <p:sldId id="285" r:id="rId15"/>
    <p:sldId id="283" r:id="rId16"/>
    <p:sldId id="266" r:id="rId17"/>
    <p:sldId id="284" r:id="rId18"/>
    <p:sldId id="269" r:id="rId19"/>
    <p:sldId id="267" r:id="rId2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ramillo, Dennis" initials="" lastIdx="1" clrIdx="0"/>
  <p:cmAuthor id="2" name="Lawler, Aaron" initials="LA" lastIdx="1" clrIdx="1">
    <p:extLst>
      <p:ext uri="{19B8F6BF-5375-455C-9EA6-DF929625EA0E}">
        <p15:presenceInfo xmlns:p15="http://schemas.microsoft.com/office/powerpoint/2012/main" userId="S-1-5-21-1562068243-3890762121-1459926415-787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0" autoAdjust="0"/>
    <p:restoredTop sz="81484" autoAdjust="0"/>
  </p:normalViewPr>
  <p:slideViewPr>
    <p:cSldViewPr>
      <p:cViewPr varScale="1">
        <p:scale>
          <a:sx n="92" d="100"/>
          <a:sy n="92" d="100"/>
        </p:scale>
        <p:origin x="201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CF55B05-A1E5-411E-8E83-79122F8FDC3F}" type="datetimeFigureOut">
              <a:rPr lang="en-US"/>
              <a:pPr>
                <a:defRPr/>
              </a:pPr>
              <a:t>5/14/2019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CA31C24-2E8D-464A-8A35-95DBCE7990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9D89BA6-67BF-491A-A500-C5D21FD441B4}" type="datetimeFigureOut">
              <a:rPr lang="en-US"/>
              <a:pPr>
                <a:defRPr/>
              </a:pPr>
              <a:t>5/14/2019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3062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8638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6A510EB-5477-4191-B8EE-6109D5280F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A510EB-5477-4191-B8EE-6109D5280FF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47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A510EB-5477-4191-B8EE-6109D5280FF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58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A510EB-5477-4191-B8EE-6109D5280FF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950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A510EB-5477-4191-B8EE-6109D5280FF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649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A510EB-5477-4191-B8EE-6109D5280FF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48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A510EB-5477-4191-B8EE-6109D5280FF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68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A510EB-5477-4191-B8EE-6109D5280FF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63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8815ACC-164F-43BA-BA07-46643E390552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A510EB-5477-4191-B8EE-6109D5280FF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802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15B958C-D456-415A-8466-B932737BF5DC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E22228E-5615-4700-AA81-0182B6935974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A510EB-5477-4191-B8EE-6109D5280FF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94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A510EB-5477-4191-B8EE-6109D5280FF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805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A510EB-5477-4191-B8EE-6109D5280FF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783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A510EB-5477-4191-B8EE-6109D5280FF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386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A510EB-5477-4191-B8EE-6109D5280FF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287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A510EB-5477-4191-B8EE-6109D5280FF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6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9BEBF95-15B0-4AB3-BBBD-C648730231AF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A510EB-5477-4191-B8EE-6109D5280FF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39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7" descr="BES-Green PPT COVER"/>
          <p:cNvSpPr>
            <a:spLocks noChangeAspect="1" noChangeArrowheads="1"/>
          </p:cNvSpPr>
          <p:nvPr userDrawn="1"/>
        </p:nvSpPr>
        <p:spPr bwMode="auto">
          <a:xfrm>
            <a:off x="0" y="0"/>
            <a:ext cx="92329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962400" y="3429000"/>
            <a:ext cx="5029200" cy="16002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en-US" noProof="0" dirty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038600" y="5105400"/>
            <a:ext cx="4953000" cy="1524000"/>
          </a:xfrm>
        </p:spPr>
        <p:txBody>
          <a:bodyPr/>
          <a:lstStyle>
            <a:lvl1pPr marL="0" indent="0" algn="r">
              <a:buFontTx/>
              <a:buNone/>
              <a:defRPr sz="20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868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709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304800"/>
            <a:ext cx="20574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04800"/>
            <a:ext cx="60198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2677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987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66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41438"/>
            <a:ext cx="40386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341438"/>
            <a:ext cx="40386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7742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9161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3446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768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8466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5846762" cy="5302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62400" y="1143000"/>
            <a:ext cx="4572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143000"/>
            <a:ext cx="3523672" cy="381158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312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6325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1027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gradFill rotWithShape="1">
            <a:gsLst>
              <a:gs pos="0">
                <a:srgbClr val="006325">
                  <a:alpha val="48000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1028" name="Text Box 11"/>
          <p:cNvSpPr txBox="1">
            <a:spLocks noChangeArrowheads="1"/>
          </p:cNvSpPr>
          <p:nvPr userDrawn="1"/>
        </p:nvSpPr>
        <p:spPr bwMode="auto">
          <a:xfrm>
            <a:off x="914400" y="6477000"/>
            <a:ext cx="72390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006325"/>
                </a:solidFill>
                <a:latin typeface="Calibri" panose="020F0502020204030204" pitchFamily="34" charset="0"/>
              </a:rPr>
              <a:t>Environmental Services   l    Alder Pump Station Upgrade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altLang="en-US" sz="1000" b="1" dirty="0">
              <a:solidFill>
                <a:srgbClr val="006325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Text Box 12"/>
          <p:cNvSpPr txBox="1">
            <a:spLocks noChangeArrowheads="1"/>
          </p:cNvSpPr>
          <p:nvPr userDrawn="1"/>
        </p:nvSpPr>
        <p:spPr bwMode="auto">
          <a:xfrm>
            <a:off x="8077200" y="6477000"/>
            <a:ext cx="990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B64FB7FC-63E6-47FE-9199-2296B3F0145A}" type="slidenum">
              <a:rPr lang="en-US" altLang="en-US" sz="1000" b="1" smtClean="0">
                <a:solidFill>
                  <a:srgbClr val="006325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1000" b="1" dirty="0">
              <a:solidFill>
                <a:srgbClr val="006325"/>
              </a:solidFill>
              <a:latin typeface="Calibri" panose="020F0502020204030204" pitchFamily="34" charset="0"/>
            </a:endParaRPr>
          </a:p>
        </p:txBody>
      </p:sp>
      <p:pic>
        <p:nvPicPr>
          <p:cNvPr id="1030" name="Picture 13" descr="Heron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43600"/>
            <a:ext cx="703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14"/>
          <p:cNvSpPr>
            <a:spLocks noChangeShapeType="1"/>
          </p:cNvSpPr>
          <p:nvPr userDrawn="1"/>
        </p:nvSpPr>
        <p:spPr bwMode="auto">
          <a:xfrm>
            <a:off x="304800" y="1066800"/>
            <a:ext cx="8229600" cy="0"/>
          </a:xfrm>
          <a:prstGeom prst="line">
            <a:avLst/>
          </a:prstGeom>
          <a:noFill/>
          <a:ln w="25400">
            <a:solidFill>
              <a:srgbClr val="00632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3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938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632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777" y="-47626"/>
            <a:ext cx="9213850" cy="690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2816225"/>
            <a:ext cx="7239000" cy="1984375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solidFill>
                  <a:schemeClr val="tx1"/>
                </a:solidFill>
              </a:rPr>
              <a:t>Amend Contract With Brown &amp; Caldwell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for Alder Pump Station Upgrade</a:t>
            </a:r>
            <a:br>
              <a:rPr lang="en-US" altLang="en-US" sz="2400" dirty="0">
                <a:solidFill>
                  <a:schemeClr val="tx1"/>
                </a:solidFill>
              </a:rPr>
            </a:b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BES Project No: E10359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Contract No: 30003063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40113" y="5181600"/>
            <a:ext cx="5486400" cy="1066800"/>
          </a:xfrm>
        </p:spPr>
        <p:txBody>
          <a:bodyPr/>
          <a:lstStyle/>
          <a:p>
            <a:pPr eaLnBrk="1" hangingPunct="1"/>
            <a:r>
              <a:rPr lang="en-US" altLang="en-US" b="1" dirty="0"/>
              <a:t>Paul Suto, P.E., Engineering Manager</a:t>
            </a:r>
          </a:p>
          <a:p>
            <a:pPr eaLnBrk="1" hangingPunct="1"/>
            <a:r>
              <a:rPr lang="en-US" altLang="en-US" b="1" dirty="0"/>
              <a:t>Aaron Lawler, P.E., Engineer </a:t>
            </a:r>
            <a:endParaRPr lang="en-US" altLang="en-US" sz="1600" b="1" dirty="0"/>
          </a:p>
          <a:p>
            <a:pPr eaLnBrk="1" hangingPunct="1"/>
            <a:r>
              <a:rPr lang="en-US" altLang="en-US" sz="1600" dirty="0"/>
              <a:t>May 2,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1143000"/>
          </a:xfrm>
        </p:spPr>
        <p:txBody>
          <a:bodyPr/>
          <a:lstStyle/>
          <a:p>
            <a:r>
              <a:rPr lang="en-US" dirty="0"/>
              <a:t>Construction Photos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4C236-C24B-4979-991A-D1BF5275B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905000"/>
            <a:ext cx="4673600" cy="3505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8F270D-8321-4CAD-A2BA-150BDA09B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3375" y="1971675"/>
            <a:ext cx="4495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28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BEEF74F-91E0-4256-8187-25197E9F17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" b="2221"/>
          <a:stretch/>
        </p:blipFill>
        <p:spPr>
          <a:xfrm>
            <a:off x="675499" y="304800"/>
            <a:ext cx="3820302" cy="2737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B51CA-EF8F-4DC5-9704-179BB43614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7"/>
          <a:stretch/>
        </p:blipFill>
        <p:spPr>
          <a:xfrm>
            <a:off x="677177" y="3429000"/>
            <a:ext cx="3860531" cy="27379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8A08F-0657-43AE-B29D-C3DE19BF49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0" r="-2" b="3908"/>
          <a:stretch/>
        </p:blipFill>
        <p:spPr>
          <a:xfrm rot="5400000">
            <a:off x="3704221" y="1223803"/>
            <a:ext cx="5845241" cy="404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45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294C5F-02A2-4ECC-8556-DC129A44B1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34317" b="4"/>
          <a:stretch/>
        </p:blipFill>
        <p:spPr>
          <a:xfrm rot="5400000">
            <a:off x="962855" y="161571"/>
            <a:ext cx="2045969" cy="3009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95A8A7-9740-4D92-90CB-A41929454E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6" b="-1"/>
          <a:stretch/>
        </p:blipFill>
        <p:spPr>
          <a:xfrm rot="5400000">
            <a:off x="295021" y="3018831"/>
            <a:ext cx="3383280" cy="30081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48E978-FABF-40BD-AF7F-AB717A560D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r="22433" b="-1"/>
          <a:stretch/>
        </p:blipFill>
        <p:spPr>
          <a:xfrm>
            <a:off x="3609474" y="643466"/>
            <a:ext cx="50519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20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8673-9DCA-4ED5-ACFC-A41FCACF4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8305800" cy="530225"/>
          </a:xfrm>
        </p:spPr>
        <p:txBody>
          <a:bodyPr/>
          <a:lstStyle/>
          <a:p>
            <a:r>
              <a:rPr lang="en-US" dirty="0"/>
              <a:t>Amendments and Ordinances to Date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A2B17-419B-4D07-B453-D68E341DC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1143000"/>
            <a:ext cx="8610600" cy="5562600"/>
          </a:xfrm>
        </p:spPr>
        <p:txBody>
          <a:bodyPr/>
          <a:lstStyle/>
          <a:p>
            <a:r>
              <a:rPr lang="en-US" dirty="0"/>
              <a:t>Ordinance No: 185681 – Contract Award</a:t>
            </a:r>
          </a:p>
          <a:p>
            <a:pPr marL="800100" lvl="1" indent="-342900">
              <a:buFontTx/>
              <a:buChar char="-"/>
            </a:pPr>
            <a:r>
              <a:rPr lang="en-US" sz="1800" dirty="0"/>
              <a:t>Contract Amount - $357,693</a:t>
            </a:r>
            <a:endParaRPr lang="en-US" sz="2800" dirty="0"/>
          </a:p>
          <a:p>
            <a:endParaRPr lang="en-US" dirty="0"/>
          </a:p>
          <a:p>
            <a:r>
              <a:rPr lang="en-US" dirty="0"/>
              <a:t>Amendment 1 – Sub-Consultant Change</a:t>
            </a:r>
          </a:p>
          <a:p>
            <a:endParaRPr lang="en-US" dirty="0"/>
          </a:p>
          <a:p>
            <a:r>
              <a:rPr lang="en-US" dirty="0"/>
              <a:t>Ordinance No: 186764 –Contract Amendment No. 2</a:t>
            </a:r>
          </a:p>
          <a:p>
            <a:pPr marL="800100" lvl="1" indent="-342900">
              <a:buFontTx/>
              <a:buChar char="-"/>
            </a:pPr>
            <a:r>
              <a:rPr lang="en-US" sz="1800" dirty="0"/>
              <a:t>Amendment Amount - $352,329</a:t>
            </a:r>
          </a:p>
          <a:p>
            <a:endParaRPr lang="en-US" dirty="0"/>
          </a:p>
          <a:p>
            <a:r>
              <a:rPr lang="en-US" dirty="0"/>
              <a:t>Amendment 3 – Sub-Consultant Change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2835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8673-9DCA-4ED5-ACFC-A41FCACF4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8305800" cy="530225"/>
          </a:xfrm>
        </p:spPr>
        <p:txBody>
          <a:bodyPr/>
          <a:lstStyle/>
          <a:p>
            <a:r>
              <a:rPr lang="en-US" dirty="0"/>
              <a:t>Amendments and Ordinances to Date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A2B17-419B-4D07-B453-D68E341DC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1143000"/>
            <a:ext cx="8610600" cy="5562600"/>
          </a:xfrm>
        </p:spPr>
        <p:txBody>
          <a:bodyPr/>
          <a:lstStyle/>
          <a:p>
            <a:r>
              <a:rPr lang="en-US" dirty="0"/>
              <a:t>Ordinance No: 188065 –Contract Amendment No. 4</a:t>
            </a:r>
          </a:p>
          <a:p>
            <a:pPr marL="800100" lvl="1" indent="-342900">
              <a:buFontTx/>
              <a:buChar char="-"/>
            </a:pPr>
            <a:r>
              <a:rPr lang="en-US" sz="1800" dirty="0"/>
              <a:t>Amendment Amount - $31,767</a:t>
            </a:r>
          </a:p>
          <a:p>
            <a:endParaRPr lang="en-US" dirty="0"/>
          </a:p>
          <a:p>
            <a:r>
              <a:rPr lang="en-US" dirty="0"/>
              <a:t>Amendment 5 – BES Project Manager Change</a:t>
            </a:r>
          </a:p>
          <a:p>
            <a:endParaRPr lang="en-US" dirty="0"/>
          </a:p>
          <a:p>
            <a:r>
              <a:rPr lang="en-US" dirty="0"/>
              <a:t>Amendment 6 – Contract Duration Extended</a:t>
            </a:r>
          </a:p>
          <a:p>
            <a:endParaRPr lang="en-US" dirty="0"/>
          </a:p>
          <a:p>
            <a:r>
              <a:rPr lang="en-US" dirty="0"/>
              <a:t>Ordinance No: 188131 – Construction Contract Award Authorization</a:t>
            </a:r>
          </a:p>
          <a:p>
            <a:pPr marL="800100" lvl="1" indent="-342900">
              <a:buFontTx/>
              <a:buChar char="-"/>
            </a:pPr>
            <a:r>
              <a:rPr lang="en-US" sz="1800" dirty="0"/>
              <a:t>Authorization Amount: $3,500,000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1582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95381-605C-4FA7-9017-5177A3920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en-US" dirty="0"/>
              <a:t>Project Schedule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4FEEA-1932-4211-8A03-8703FA22D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32" y="2585952"/>
            <a:ext cx="4572000" cy="3955106"/>
          </a:xfrm>
        </p:spPr>
        <p:txBody>
          <a:bodyPr>
            <a:normAutofit/>
          </a:bodyPr>
          <a:lstStyle/>
          <a:p>
            <a:r>
              <a:rPr lang="en-US" sz="1800" dirty="0"/>
              <a:t>2011 – Project Initiated</a:t>
            </a:r>
          </a:p>
          <a:p>
            <a:r>
              <a:rPr lang="en-US" sz="1800" dirty="0"/>
              <a:t>2012 – Brown &amp; Caldwell Awarded PTE Design Contract</a:t>
            </a:r>
          </a:p>
          <a:p>
            <a:r>
              <a:rPr lang="en-US" sz="1800" dirty="0"/>
              <a:t>2014 – Design Approach Changed to Major Pump Station Upgrade</a:t>
            </a:r>
          </a:p>
          <a:p>
            <a:r>
              <a:rPr lang="en-US" sz="1800" dirty="0"/>
              <a:t>2017 – Construction Notice to Proceed on 8/1/2017</a:t>
            </a:r>
          </a:p>
          <a:p>
            <a:r>
              <a:rPr lang="en-US" sz="1800" dirty="0"/>
              <a:t>2019 – Substantial Completion 3/7/19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B0A29-710F-40A6-B914-40D66E5E3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r="36816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2003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1"/>
            <a:ext cx="3551904" cy="1600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Contract Amount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04801" y="1536290"/>
            <a:ext cx="3399502" cy="3785419"/>
          </a:xfrm>
        </p:spPr>
        <p:txBody>
          <a:bodyPr>
            <a:normAutofit/>
          </a:bodyPr>
          <a:lstStyle/>
          <a:p>
            <a:pPr marL="457200" lvl="1" indent="0">
              <a:buNone/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Current PTE Contract with Prior Council Approval: $741,789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Final Amendment 7 Request to Brown &amp; Caldwell Contract: $85,000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Final Contract Amount:  $826,789</a:t>
            </a:r>
          </a:p>
          <a:p>
            <a:pPr>
              <a:defRPr/>
            </a:pPr>
            <a:endParaRPr lang="en-US" sz="1600" dirty="0"/>
          </a:p>
          <a:p>
            <a:pPr marL="0" indent="0">
              <a:buNone/>
              <a:defRPr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E50D54-812D-441C-9701-EE31BC259F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 r="22947"/>
          <a:stretch/>
        </p:blipFill>
        <p:spPr>
          <a:xfrm>
            <a:off x="4038600" y="152400"/>
            <a:ext cx="4972354" cy="60197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54583-1C2A-4933-9EC8-0CB272211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D/M/W/ESB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69A6D-AC5A-4064-99BC-0D2BCE0AD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Contract Amount: $741,789</a:t>
            </a:r>
          </a:p>
          <a:p>
            <a:pPr lvl="1"/>
            <a:r>
              <a:rPr lang="en-US" dirty="0"/>
              <a:t>Total D/M/W/ESB Contracts: $251,168</a:t>
            </a:r>
          </a:p>
          <a:p>
            <a:pPr lvl="1"/>
            <a:r>
              <a:rPr lang="en-US" dirty="0"/>
              <a:t>D/M/W/ESB Participation: 33.9%</a:t>
            </a:r>
          </a:p>
          <a:p>
            <a:pPr lvl="1"/>
            <a:endParaRPr lang="en-US" dirty="0"/>
          </a:p>
          <a:p>
            <a:r>
              <a:rPr lang="en-US" dirty="0"/>
              <a:t>Amendment 7 Amount: $85,000</a:t>
            </a:r>
          </a:p>
          <a:p>
            <a:pPr lvl="1"/>
            <a:r>
              <a:rPr lang="en-US" dirty="0"/>
              <a:t>Amended Contract Amount: $826,789</a:t>
            </a:r>
          </a:p>
          <a:p>
            <a:pPr lvl="1"/>
            <a:r>
              <a:rPr lang="en-US" dirty="0"/>
              <a:t>Total Amended D/M/W/ESB Contracts: $278,668</a:t>
            </a:r>
          </a:p>
          <a:p>
            <a:pPr lvl="1"/>
            <a:r>
              <a:rPr lang="en-US" dirty="0"/>
              <a:t>Amended D/M/W/ESB Participation: 33.7%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65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391400" cy="685800"/>
          </a:xfrm>
        </p:spPr>
        <p:txBody>
          <a:bodyPr/>
          <a:lstStyle/>
          <a:p>
            <a:pPr eaLnBrk="1" hangingPunct="1"/>
            <a:r>
              <a:rPr lang="en-US" altLang="en-US" sz="3200"/>
              <a:t>Recommendation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534400" cy="3733800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sz="2200" dirty="0"/>
              <a:t>Authorize</a:t>
            </a:r>
            <a:r>
              <a:rPr lang="en-US" sz="2400" dirty="0"/>
              <a:t> Contract Amendment with Brown and Caldwell, Inc. for professional engineering services for the Alder Pump Station Upgrades, BES Project No. E10359, in the amount of $85,000 </a:t>
            </a:r>
          </a:p>
          <a:p>
            <a:pPr marL="0" indent="0">
              <a:buNone/>
            </a:pPr>
            <a:r>
              <a:rPr lang="en-US" sz="2400" dirty="0"/>
              <a:t>(ordinance; amend Contract No: 30003063)</a:t>
            </a:r>
          </a:p>
          <a:p>
            <a:pPr marL="0" indent="0">
              <a:buFontTx/>
              <a:buNone/>
            </a:pPr>
            <a:endParaRPr lang="en-US" altLang="en-US" sz="2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391400" cy="685800"/>
          </a:xfrm>
        </p:spPr>
        <p:txBody>
          <a:bodyPr/>
          <a:lstStyle/>
          <a:p>
            <a:pPr eaLnBrk="1" hangingPunct="1"/>
            <a:r>
              <a:rPr lang="en-US" altLang="en-US" sz="3200"/>
              <a:t>Questions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667000" y="1066800"/>
            <a:ext cx="3695700" cy="1524000"/>
          </a:xfrm>
        </p:spPr>
        <p:txBody>
          <a:bodyPr/>
          <a:lstStyle/>
          <a:p>
            <a:pPr marL="0" indent="0" algn="r" eaLnBrk="1" hangingPunct="1">
              <a:buFontTx/>
              <a:buNone/>
            </a:pPr>
            <a:r>
              <a:rPr lang="en-US" altLang="en-US" sz="6600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21C114-A361-448E-944B-CE5A52BDC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r="22433" b="-1"/>
          <a:stretch/>
        </p:blipFill>
        <p:spPr>
          <a:xfrm>
            <a:off x="2819400" y="2302935"/>
            <a:ext cx="3562451" cy="39285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4572F-CA2D-4269-B139-08042BA4A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Ordinance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07316-1622-49F4-9E98-DD35AD43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2362200"/>
            <a:ext cx="8153400" cy="2057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Amend Contract with Brown and Caldwell, Inc. for professional </a:t>
            </a:r>
          </a:p>
          <a:p>
            <a:pPr marL="0" indent="0">
              <a:buNone/>
            </a:pPr>
            <a:r>
              <a:rPr lang="en-US" dirty="0"/>
              <a:t>engineering services for the Alder Pump Station Upgrades, BES Project No. E10359, in the amount of $85,000 </a:t>
            </a:r>
          </a:p>
          <a:p>
            <a:pPr marL="0" indent="0">
              <a:buNone/>
            </a:pPr>
            <a:r>
              <a:rPr lang="en-US" dirty="0"/>
              <a:t>(ordinance; amend Contract No: 30003063)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sz="1800" dirty="0"/>
              <a:t>This amendment is for additional design services during construction </a:t>
            </a:r>
          </a:p>
        </p:txBody>
      </p:sp>
    </p:spTree>
    <p:extLst>
      <p:ext uri="{BB962C8B-B14F-4D97-AF65-F5344CB8AC3E}">
        <p14:creationId xmlns:p14="http://schemas.microsoft.com/office/powerpoint/2010/main" val="187492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6F6D6D1-D851-4C9D-83CC-A662B5E484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" r="19852" b="-1"/>
          <a:stretch/>
        </p:blipFill>
        <p:spPr>
          <a:xfrm>
            <a:off x="20" y="0"/>
            <a:ext cx="9143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761619-C70B-48D4-BD91-CEBCED5BD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Location Map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C1A62C-7DE4-45FA-B359-489E06888211}"/>
              </a:ext>
            </a:extLst>
          </p:cNvPr>
          <p:cNvCxnSpPr/>
          <p:nvPr/>
        </p:nvCxnSpPr>
        <p:spPr>
          <a:xfrm>
            <a:off x="5638800" y="2209800"/>
            <a:ext cx="1447800" cy="144780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81A4F69-9C6B-482B-9851-FE36E2499C4C}"/>
              </a:ext>
            </a:extLst>
          </p:cNvPr>
          <p:cNvSpPr txBox="1"/>
          <p:nvPr/>
        </p:nvSpPr>
        <p:spPr>
          <a:xfrm>
            <a:off x="5025736" y="1285019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Alder Pump Station Project Location</a:t>
            </a:r>
          </a:p>
        </p:txBody>
      </p:sp>
    </p:spTree>
    <p:extLst>
      <p:ext uri="{BB962C8B-B14F-4D97-AF65-F5344CB8AC3E}">
        <p14:creationId xmlns:p14="http://schemas.microsoft.com/office/powerpoint/2010/main" val="2910530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Objectives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22EC0D-375C-432C-BD0C-6827D7984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648200"/>
          </a:xfrm>
        </p:spPr>
        <p:txBody>
          <a:bodyPr/>
          <a:lstStyle/>
          <a:p>
            <a:r>
              <a:rPr lang="en-US" sz="2800" dirty="0"/>
              <a:t>Upgrade the pump station to accommodate future projected flows:</a:t>
            </a:r>
          </a:p>
          <a:p>
            <a:pPr lvl="1"/>
            <a:r>
              <a:rPr lang="en-US" dirty="0"/>
              <a:t>Sanitary Pumps:	2,100-gpm firm capacity</a:t>
            </a:r>
          </a:p>
          <a:p>
            <a:pPr lvl="1"/>
            <a:r>
              <a:rPr lang="en-US" dirty="0"/>
              <a:t>Storm Pumps:	   900-gpm firm capacity</a:t>
            </a:r>
          </a:p>
          <a:p>
            <a:r>
              <a:rPr lang="en-US" sz="2800" dirty="0"/>
              <a:t>Integrate pump station operation with the Eastside CSO System</a:t>
            </a:r>
          </a:p>
          <a:p>
            <a:r>
              <a:rPr lang="en-US" sz="2800" dirty="0"/>
              <a:t>Simplify Pump Station Operation and Configuration </a:t>
            </a:r>
          </a:p>
          <a:p>
            <a:r>
              <a:rPr lang="en-US" sz="2800" dirty="0"/>
              <a:t>Improve O&amp;M access to the PS</a:t>
            </a:r>
          </a:p>
          <a:p>
            <a:r>
              <a:rPr lang="en-US" sz="2800" dirty="0"/>
              <a:t>Improve Seismic Resiliency</a:t>
            </a:r>
          </a:p>
        </p:txBody>
      </p:sp>
    </p:spTree>
    <p:extLst>
      <p:ext uri="{BB962C8B-B14F-4D97-AF65-F5344CB8AC3E}">
        <p14:creationId xmlns:p14="http://schemas.microsoft.com/office/powerpoint/2010/main" val="2282457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5846763" cy="530225"/>
          </a:xfrm>
        </p:spPr>
        <p:txBody>
          <a:bodyPr/>
          <a:lstStyle/>
          <a:p>
            <a:r>
              <a:rPr lang="en-US" altLang="en-US"/>
              <a:t>Original Alder Pump Station</a:t>
            </a:r>
            <a:endParaRPr lang="en-US" altLang="en-US" dirty="0"/>
          </a:p>
        </p:txBody>
      </p:sp>
      <p:pic>
        <p:nvPicPr>
          <p:cNvPr id="11" name="Picture 8" descr="IMG_0020">
            <a:extLst>
              <a:ext uri="{FF2B5EF4-FFF2-40B4-BE49-F238E27FC236}">
                <a16:creationId xmlns:a16="http://schemas.microsoft.com/office/drawing/2014/main" id="{5A20DD80-57EB-4D52-9988-0F777C776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7" y="1219200"/>
            <a:ext cx="4372167" cy="327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IMG_0023">
            <a:extLst>
              <a:ext uri="{FF2B5EF4-FFF2-40B4-BE49-F238E27FC236}">
                <a16:creationId xmlns:a16="http://schemas.microsoft.com/office/drawing/2014/main" id="{A524F9ED-0F9E-4779-AB23-22FBBCD4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767" y="2969275"/>
            <a:ext cx="4372167" cy="327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Original Alder Pump Station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7A0F7-DA31-4D2C-AEF4-AD66449CF4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7" r="10205" b="-3"/>
          <a:stretch/>
        </p:blipFill>
        <p:spPr>
          <a:xfrm>
            <a:off x="20" y="10"/>
            <a:ext cx="4571975" cy="4252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A779D4-9D0C-40F6-940D-AE0B88068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r="16796" b="1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428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530225"/>
          </a:xfrm>
        </p:spPr>
        <p:txBody>
          <a:bodyPr/>
          <a:lstStyle/>
          <a:p>
            <a:r>
              <a:rPr lang="en-US" dirty="0"/>
              <a:t>Alder Pump Station – Original Configuration</a:t>
            </a:r>
            <a:endParaRPr lang="en-US" alt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3367A35-AF55-4C38-BECA-410C39510232}"/>
              </a:ext>
            </a:extLst>
          </p:cNvPr>
          <p:cNvSpPr txBox="1">
            <a:spLocks/>
          </p:cNvSpPr>
          <p:nvPr/>
        </p:nvSpPr>
        <p:spPr bwMode="auto">
          <a:xfrm>
            <a:off x="228600" y="13414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Original construction in 1952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Two existing and separate pumping systems:</a:t>
            </a:r>
          </a:p>
          <a:p>
            <a:pPr lvl="1"/>
            <a:r>
              <a:rPr lang="en-US" dirty="0"/>
              <a:t>-	Sanitary system with a firm pumping capacity of 	750-gpm that discharges to the SE interceptor 	sewer with flow conveyed to the Sullivan PS</a:t>
            </a:r>
          </a:p>
          <a:p>
            <a:pPr lvl="1"/>
            <a:r>
              <a:rPr lang="en-US" dirty="0"/>
              <a:t>-	Storm system with a firm pumping capacity of 	1,500-gpm that discharges to Outfall 36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Complicated split sanitary and storm system wet well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964285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Alder PS – Split </a:t>
            </a:r>
            <a:r>
              <a:rPr lang="en-US" dirty="0" err="1"/>
              <a:t>Wetwell</a:t>
            </a:r>
            <a:r>
              <a:rPr lang="en-US" dirty="0"/>
              <a:t> Schematic</a:t>
            </a:r>
            <a:endParaRPr lang="en-US" altLang="en-US" dirty="0"/>
          </a:p>
        </p:txBody>
      </p:sp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1905000" y="1143000"/>
            <a:ext cx="5410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A39656-A6DA-4C44-92D6-C783C4E7D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1" y="1107082"/>
            <a:ext cx="5410200" cy="52175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Alder PS – System Schematic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AB29F3-C254-43CD-82D9-B4BFE258C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04323"/>
            <a:ext cx="7255512" cy="5067877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D521AE48-3330-475D-8DE6-1D0C955D6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80125"/>
            <a:ext cx="5791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dirty="0"/>
              <a:t>*Source:      BES Asset Systems Management Division TM </a:t>
            </a:r>
            <a:r>
              <a:rPr lang="en-US" altLang="en-US" sz="1000" u="sng" dirty="0"/>
              <a:t>Alder PS Flow Analysis</a:t>
            </a:r>
            <a:r>
              <a:rPr lang="en-US" altLang="en-US" sz="1000" dirty="0"/>
              <a:t>, July 12, 2012</a:t>
            </a:r>
          </a:p>
        </p:txBody>
      </p:sp>
    </p:spTree>
    <p:extLst>
      <p:ext uri="{BB962C8B-B14F-4D97-AF65-F5344CB8AC3E}">
        <p14:creationId xmlns:p14="http://schemas.microsoft.com/office/powerpoint/2010/main" val="260736748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455</Words>
  <Application>Microsoft Office PowerPoint</Application>
  <PresentationFormat>On-screen Show (4:3)</PresentationFormat>
  <Paragraphs>106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Default Design</vt:lpstr>
      <vt:lpstr>Amend Contract With Brown &amp; Caldwell for Alder Pump Station Upgrade  BES Project No: E10359 Contract No: 30003063</vt:lpstr>
      <vt:lpstr>Ordinance</vt:lpstr>
      <vt:lpstr>Location Map</vt:lpstr>
      <vt:lpstr>Project Objectives</vt:lpstr>
      <vt:lpstr>Original Alder Pump Station</vt:lpstr>
      <vt:lpstr>Original Alder Pump Station</vt:lpstr>
      <vt:lpstr>Alder Pump Station – Original Configuration</vt:lpstr>
      <vt:lpstr>Alder PS – Split Wetwell Schematic</vt:lpstr>
      <vt:lpstr>Alder PS – System Schematic</vt:lpstr>
      <vt:lpstr>Construction Photos</vt:lpstr>
      <vt:lpstr>PowerPoint Presentation</vt:lpstr>
      <vt:lpstr>PowerPoint Presentation</vt:lpstr>
      <vt:lpstr>Amendments and Ordinances to Date </vt:lpstr>
      <vt:lpstr>Amendments and Ordinances to Date </vt:lpstr>
      <vt:lpstr>Project Schedule</vt:lpstr>
      <vt:lpstr>Contract Amount</vt:lpstr>
      <vt:lpstr>D/M/W/ESB</vt:lpstr>
      <vt:lpstr>Recommendation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Amend Contract With Brown &amp; Caldwell for Alder Pump Station Upgrade  BES Project No: E10359 Contract No: 30003063</dc:title>
  <dc:creator>Lawler, Aaron</dc:creator>
  <cp:lastModifiedBy>Lawler, Aaron</cp:lastModifiedBy>
  <cp:revision>2</cp:revision>
  <dcterms:created xsi:type="dcterms:W3CDTF">2019-05-13T18:59:38Z</dcterms:created>
  <dcterms:modified xsi:type="dcterms:W3CDTF">2019-05-14T17:19:48Z</dcterms:modified>
</cp:coreProperties>
</file>