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671" r:id="rId2"/>
    <p:sldId id="669" r:id="rId3"/>
    <p:sldId id="654" r:id="rId4"/>
    <p:sldId id="684" r:id="rId5"/>
    <p:sldId id="660" r:id="rId6"/>
    <p:sldId id="256" r:id="rId7"/>
    <p:sldId id="670" r:id="rId8"/>
    <p:sldId id="503" r:id="rId9"/>
    <p:sldId id="661" r:id="rId10"/>
    <p:sldId id="658" r:id="rId11"/>
    <p:sldId id="672" r:id="rId12"/>
    <p:sldId id="673" r:id="rId13"/>
    <p:sldId id="659" r:id="rId14"/>
    <p:sldId id="286" r:id="rId15"/>
    <p:sldId id="285" r:id="rId16"/>
    <p:sldId id="674" r:id="rId17"/>
    <p:sldId id="662" r:id="rId18"/>
    <p:sldId id="686" r:id="rId19"/>
    <p:sldId id="647" r:id="rId20"/>
    <p:sldId id="641" r:id="rId21"/>
    <p:sldId id="685" r:id="rId22"/>
    <p:sldId id="687" r:id="rId23"/>
    <p:sldId id="688" r:id="rId24"/>
    <p:sldId id="689" r:id="rId25"/>
    <p:sldId id="690" r:id="rId26"/>
    <p:sldId id="663" r:id="rId27"/>
    <p:sldId id="691" r:id="rId28"/>
    <p:sldId id="676" r:id="rId29"/>
    <p:sldId id="692" r:id="rId30"/>
    <p:sldId id="680" r:id="rId31"/>
    <p:sldId id="693" r:id="rId32"/>
    <p:sldId id="694" r:id="rId33"/>
    <p:sldId id="696" r:id="rId34"/>
    <p:sldId id="695" r:id="rId3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jason" initials="" lastIdx="6" clrIdx="0"/>
  <p:cmAuthor id="2" name="Cairo, Jen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000"/>
    <a:srgbClr val="7FAC00"/>
    <a:srgbClr val="99CC00"/>
    <a:srgbClr val="85B400"/>
    <a:srgbClr val="DDFF7D"/>
    <a:srgbClr val="608200"/>
    <a:srgbClr val="C0C0C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9" autoAdjust="0"/>
    <p:restoredTop sz="48803" autoAdjust="0"/>
  </p:normalViewPr>
  <p:slideViewPr>
    <p:cSldViewPr snapToGrid="0">
      <p:cViewPr varScale="1">
        <p:scale>
          <a:sx n="34" d="100"/>
          <a:sy n="34" d="100"/>
        </p:scale>
        <p:origin x="156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>
        <p:scale>
          <a:sx n="130" d="100"/>
          <a:sy n="130" d="100"/>
        </p:scale>
        <p:origin x="2778" y="-414"/>
      </p:cViewPr>
      <p:guideLst>
        <p:guide orient="horz" pos="2928"/>
        <p:guide pos="2208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F5EBC4-1D13-4AD5-8F3F-0473662E4908}" type="doc">
      <dgm:prSet loTypeId="urn:microsoft.com/office/officeart/2005/8/layout/default" loCatId="Inbox" qsTypeId="urn:microsoft.com/office/officeart/2005/8/quickstyle/simple4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646EA983-0CB7-4E4F-8B9F-7F552B2AED23}">
      <dgm:prSet/>
      <dgm:spPr>
        <a:xfrm>
          <a:off x="554533" y="2044"/>
          <a:ext cx="2118010" cy="127080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 dirty="0">
              <a:latin typeface="Calibri" panose="020F0502020204030204"/>
              <a:ea typeface="+mn-ea"/>
              <a:cs typeface="+mn-cs"/>
            </a:rPr>
            <a:t>Varying cultural values and relationships</a:t>
          </a:r>
        </a:p>
      </dgm:t>
    </dgm:pt>
    <dgm:pt modelId="{7BED533B-1D2B-42BD-BF46-3CA1BE61805A}" type="parTrans" cxnId="{E47718B4-92E1-4FF2-8007-BB4A0CA87574}">
      <dgm:prSet/>
      <dgm:spPr/>
      <dgm:t>
        <a:bodyPr/>
        <a:lstStyle/>
        <a:p>
          <a:endParaRPr lang="en-US"/>
        </a:p>
      </dgm:t>
    </dgm:pt>
    <dgm:pt modelId="{DA2B3678-7349-4CCB-9373-15F5B9260EDF}" type="sibTrans" cxnId="{E47718B4-92E1-4FF2-8007-BB4A0CA87574}">
      <dgm:prSet/>
      <dgm:spPr/>
      <dgm:t>
        <a:bodyPr/>
        <a:lstStyle/>
        <a:p>
          <a:endParaRPr lang="en-US"/>
        </a:p>
      </dgm:t>
    </dgm:pt>
    <dgm:pt modelId="{E50C8762-DACD-4A36-9BC4-496A6229DE6B}">
      <dgm:prSet/>
      <dgm:spPr>
        <a:xfrm>
          <a:off x="2884344" y="2044"/>
          <a:ext cx="2118010" cy="1270806"/>
        </a:xfrm>
      </dgm:spPr>
      <dgm:t>
        <a:bodyPr/>
        <a:lstStyle/>
        <a:p>
          <a:pPr>
            <a:buNone/>
          </a:pPr>
          <a:r>
            <a:rPr lang="en-US">
              <a:latin typeface="Calibri" panose="020F0502020204030204"/>
              <a:ea typeface="+mn-ea"/>
              <a:cs typeface="+mn-cs"/>
            </a:rPr>
            <a:t>Competing priorities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12BE4F9C-B0DF-448D-AC2C-69988A188B90}" type="parTrans" cxnId="{92680C24-DC63-4C08-B84B-7A77B8E9EDB1}">
      <dgm:prSet/>
      <dgm:spPr/>
      <dgm:t>
        <a:bodyPr/>
        <a:lstStyle/>
        <a:p>
          <a:endParaRPr lang="en-US"/>
        </a:p>
      </dgm:t>
    </dgm:pt>
    <dgm:pt modelId="{30DC0A6D-0B37-4C6C-A957-47BF08AD3AFA}" type="sibTrans" cxnId="{92680C24-DC63-4C08-B84B-7A77B8E9EDB1}">
      <dgm:prSet/>
      <dgm:spPr/>
      <dgm:t>
        <a:bodyPr/>
        <a:lstStyle/>
        <a:p>
          <a:endParaRPr lang="en-US"/>
        </a:p>
      </dgm:t>
    </dgm:pt>
    <dgm:pt modelId="{A01204ED-7ACE-4EFA-8D79-F3543FD4CBCE}">
      <dgm:prSet/>
      <dgm:spPr>
        <a:xfrm>
          <a:off x="5214156" y="2044"/>
          <a:ext cx="2118010" cy="127080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Calibri" panose="020F0502020204030204"/>
              <a:ea typeface="+mn-ea"/>
              <a:cs typeface="+mn-cs"/>
            </a:rPr>
            <a:t>Fears and concerns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293A0169-02C8-45DB-B8D8-39FEB911D35A}" type="parTrans" cxnId="{184AD158-A42B-4878-8DE7-E5DE6350092E}">
      <dgm:prSet/>
      <dgm:spPr/>
      <dgm:t>
        <a:bodyPr/>
        <a:lstStyle/>
        <a:p>
          <a:endParaRPr lang="en-US"/>
        </a:p>
      </dgm:t>
    </dgm:pt>
    <dgm:pt modelId="{A0268B0F-B5D3-40EB-B650-F33D6499138F}" type="sibTrans" cxnId="{184AD158-A42B-4878-8DE7-E5DE6350092E}">
      <dgm:prSet/>
      <dgm:spPr/>
      <dgm:t>
        <a:bodyPr/>
        <a:lstStyle/>
        <a:p>
          <a:endParaRPr lang="en-US"/>
        </a:p>
      </dgm:t>
    </dgm:pt>
    <dgm:pt modelId="{3A9C1693-DD77-4C93-A0C9-359A7FF7E8C3}">
      <dgm:prSet/>
      <dgm:spPr>
        <a:xfrm>
          <a:off x="554533" y="1484652"/>
          <a:ext cx="2118010" cy="127080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Calibri" panose="020F0502020204030204"/>
              <a:ea typeface="+mn-ea"/>
              <a:cs typeface="+mn-cs"/>
            </a:rPr>
            <a:t>Cost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8F5A5572-F81F-43A5-8267-F73F8AB010F7}" type="parTrans" cxnId="{A8976713-38A5-4CE8-9D1C-081BE3778E42}">
      <dgm:prSet/>
      <dgm:spPr/>
      <dgm:t>
        <a:bodyPr/>
        <a:lstStyle/>
        <a:p>
          <a:endParaRPr lang="en-US"/>
        </a:p>
      </dgm:t>
    </dgm:pt>
    <dgm:pt modelId="{00096970-AD08-4533-B71C-B184248EEB72}" type="sibTrans" cxnId="{A8976713-38A5-4CE8-9D1C-081BE3778E42}">
      <dgm:prSet/>
      <dgm:spPr/>
      <dgm:t>
        <a:bodyPr/>
        <a:lstStyle/>
        <a:p>
          <a:endParaRPr lang="en-US"/>
        </a:p>
      </dgm:t>
    </dgm:pt>
    <dgm:pt modelId="{B4BAF632-B862-49EB-BEBB-AD7DFADBF4F7}">
      <dgm:prSet/>
      <dgm:spPr>
        <a:xfrm>
          <a:off x="5214156" y="1484652"/>
          <a:ext cx="2118010" cy="127080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Calibri" panose="020F0502020204030204"/>
              <a:ea typeface="+mn-ea"/>
              <a:cs typeface="+mn-cs"/>
            </a:rPr>
            <a:t>Lack of trust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CDE7A3F6-CA36-4556-A01D-38CD18F47939}" type="parTrans" cxnId="{519FE55C-70D8-4D1E-A371-AF9BE5A5A26D}">
      <dgm:prSet/>
      <dgm:spPr/>
      <dgm:t>
        <a:bodyPr/>
        <a:lstStyle/>
        <a:p>
          <a:endParaRPr lang="en-US"/>
        </a:p>
      </dgm:t>
    </dgm:pt>
    <dgm:pt modelId="{BC266317-A728-4450-B5A9-92A02E13D29F}" type="sibTrans" cxnId="{519FE55C-70D8-4D1E-A371-AF9BE5A5A26D}">
      <dgm:prSet/>
      <dgm:spPr/>
      <dgm:t>
        <a:bodyPr/>
        <a:lstStyle/>
        <a:p>
          <a:endParaRPr lang="en-US"/>
        </a:p>
      </dgm:t>
    </dgm:pt>
    <dgm:pt modelId="{1D3BD1AF-5BEF-4A5F-8D3C-99E477DAAD2B}">
      <dgm:prSet/>
      <dgm:spPr>
        <a:xfrm>
          <a:off x="554533" y="1484652"/>
          <a:ext cx="2118010" cy="1270806"/>
        </a:xfrm>
      </dgm:spPr>
      <dgm:t>
        <a:bodyPr/>
        <a:lstStyle/>
        <a:p>
          <a:pPr>
            <a:buNone/>
          </a:pPr>
          <a:r>
            <a:rPr lang="en-US">
              <a:latin typeface="Calibri" panose="020F0502020204030204"/>
              <a:ea typeface="+mn-ea"/>
              <a:cs typeface="+mn-cs"/>
            </a:rPr>
            <a:t>Disempowerment of renters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0C926A9A-C7D4-4EB7-A458-53597041FD7E}" type="parTrans" cxnId="{4DDBAAD6-01DA-4EBB-9971-7C776D47B917}">
      <dgm:prSet/>
      <dgm:spPr/>
      <dgm:t>
        <a:bodyPr/>
        <a:lstStyle/>
        <a:p>
          <a:endParaRPr lang="en-US"/>
        </a:p>
      </dgm:t>
    </dgm:pt>
    <dgm:pt modelId="{A5585256-9518-4C16-94CE-77582A2E6200}" type="sibTrans" cxnId="{4DDBAAD6-01DA-4EBB-9971-7C776D47B917}">
      <dgm:prSet/>
      <dgm:spPr/>
      <dgm:t>
        <a:bodyPr/>
        <a:lstStyle/>
        <a:p>
          <a:endParaRPr lang="en-US"/>
        </a:p>
      </dgm:t>
    </dgm:pt>
    <dgm:pt modelId="{D8A3679D-D5E3-4384-892D-C1344543FDF0}" type="pres">
      <dgm:prSet presAssocID="{D4F5EBC4-1D13-4AD5-8F3F-0473662E4908}" presName="diagram" presStyleCnt="0">
        <dgm:presLayoutVars>
          <dgm:dir/>
          <dgm:resizeHandles val="exact"/>
        </dgm:presLayoutVars>
      </dgm:prSet>
      <dgm:spPr/>
    </dgm:pt>
    <dgm:pt modelId="{2635D1BB-05B5-418A-95F0-02EFCB4C59AD}" type="pres">
      <dgm:prSet presAssocID="{646EA983-0CB7-4E4F-8B9F-7F552B2AED23}" presName="node" presStyleLbl="node1" presStyleIdx="0" presStyleCnt="6" custLinFactNeighborY="-960">
        <dgm:presLayoutVars>
          <dgm:bulletEnabled val="1"/>
        </dgm:presLayoutVars>
      </dgm:prSet>
      <dgm:spPr>
        <a:prstGeom prst="rect">
          <a:avLst/>
        </a:prstGeom>
      </dgm:spPr>
    </dgm:pt>
    <dgm:pt modelId="{A3E4026A-A972-42E2-A148-39226C8662AB}" type="pres">
      <dgm:prSet presAssocID="{DA2B3678-7349-4CCB-9373-15F5B9260EDF}" presName="sibTrans" presStyleCnt="0"/>
      <dgm:spPr/>
    </dgm:pt>
    <dgm:pt modelId="{65DB558C-C29F-4EF2-9424-EA70786FA018}" type="pres">
      <dgm:prSet presAssocID="{E50C8762-DACD-4A36-9BC4-496A6229DE6B}" presName="node" presStyleLbl="node1" presStyleIdx="1" presStyleCnt="6">
        <dgm:presLayoutVars>
          <dgm:bulletEnabled val="1"/>
        </dgm:presLayoutVars>
      </dgm:prSet>
      <dgm:spPr/>
    </dgm:pt>
    <dgm:pt modelId="{4E83727C-3E6A-4480-93CF-39B53F7239D5}" type="pres">
      <dgm:prSet presAssocID="{30DC0A6D-0B37-4C6C-A957-47BF08AD3AFA}" presName="sibTrans" presStyleCnt="0"/>
      <dgm:spPr/>
    </dgm:pt>
    <dgm:pt modelId="{C6D6D241-CFFE-4754-A31B-C59A5BD83C39}" type="pres">
      <dgm:prSet presAssocID="{A01204ED-7ACE-4EFA-8D79-F3543FD4CBCE}" presName="node" presStyleLbl="node1" presStyleIdx="2" presStyleCnt="6">
        <dgm:presLayoutVars>
          <dgm:bulletEnabled val="1"/>
        </dgm:presLayoutVars>
      </dgm:prSet>
      <dgm:spPr/>
    </dgm:pt>
    <dgm:pt modelId="{7AE2D8C2-F7AF-4752-876B-6CF07883417F}" type="pres">
      <dgm:prSet presAssocID="{A0268B0F-B5D3-40EB-B650-F33D6499138F}" presName="sibTrans" presStyleCnt="0"/>
      <dgm:spPr/>
    </dgm:pt>
    <dgm:pt modelId="{3F57E081-3CE0-416E-8378-772C638B38C0}" type="pres">
      <dgm:prSet presAssocID="{3A9C1693-DD77-4C93-A0C9-359A7FF7E8C3}" presName="node" presStyleLbl="node1" presStyleIdx="3" presStyleCnt="6">
        <dgm:presLayoutVars>
          <dgm:bulletEnabled val="1"/>
        </dgm:presLayoutVars>
      </dgm:prSet>
      <dgm:spPr/>
    </dgm:pt>
    <dgm:pt modelId="{7D382184-3CB8-4D92-8116-2207B599B0A7}" type="pres">
      <dgm:prSet presAssocID="{00096970-AD08-4533-B71C-B184248EEB72}" presName="sibTrans" presStyleCnt="0"/>
      <dgm:spPr/>
    </dgm:pt>
    <dgm:pt modelId="{A3C8C0F7-AE51-4CCD-B49F-CD3B45FE9C53}" type="pres">
      <dgm:prSet presAssocID="{1D3BD1AF-5BEF-4A5F-8D3C-99E477DAAD2B}" presName="node" presStyleLbl="node1" presStyleIdx="4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C853A9B6-6DA1-4650-B76F-9671B8B18747}" type="pres">
      <dgm:prSet presAssocID="{A5585256-9518-4C16-94CE-77582A2E6200}" presName="sibTrans" presStyleCnt="0"/>
      <dgm:spPr/>
    </dgm:pt>
    <dgm:pt modelId="{839EA49C-842E-4C6D-8BD9-3ADBBFE33C71}" type="pres">
      <dgm:prSet presAssocID="{B4BAF632-B862-49EB-BEBB-AD7DFADBF4F7}" presName="node" presStyleLbl="node1" presStyleIdx="5" presStyleCnt="6">
        <dgm:presLayoutVars>
          <dgm:bulletEnabled val="1"/>
        </dgm:presLayoutVars>
      </dgm:prSet>
      <dgm:spPr/>
    </dgm:pt>
  </dgm:ptLst>
  <dgm:cxnLst>
    <dgm:cxn modelId="{48825C11-4C7D-4C54-902E-04708470F588}" type="presOf" srcId="{1D3BD1AF-5BEF-4A5F-8D3C-99E477DAAD2B}" destId="{A3C8C0F7-AE51-4CCD-B49F-CD3B45FE9C53}" srcOrd="0" destOrd="0" presId="urn:microsoft.com/office/officeart/2005/8/layout/default"/>
    <dgm:cxn modelId="{A8976713-38A5-4CE8-9D1C-081BE3778E42}" srcId="{D4F5EBC4-1D13-4AD5-8F3F-0473662E4908}" destId="{3A9C1693-DD77-4C93-A0C9-359A7FF7E8C3}" srcOrd="3" destOrd="0" parTransId="{8F5A5572-F81F-43A5-8267-F73F8AB010F7}" sibTransId="{00096970-AD08-4533-B71C-B184248EEB72}"/>
    <dgm:cxn modelId="{92680C24-DC63-4C08-B84B-7A77B8E9EDB1}" srcId="{D4F5EBC4-1D13-4AD5-8F3F-0473662E4908}" destId="{E50C8762-DACD-4A36-9BC4-496A6229DE6B}" srcOrd="1" destOrd="0" parTransId="{12BE4F9C-B0DF-448D-AC2C-69988A188B90}" sibTransId="{30DC0A6D-0B37-4C6C-A957-47BF08AD3AFA}"/>
    <dgm:cxn modelId="{519FE55C-70D8-4D1E-A371-AF9BE5A5A26D}" srcId="{D4F5EBC4-1D13-4AD5-8F3F-0473662E4908}" destId="{B4BAF632-B862-49EB-BEBB-AD7DFADBF4F7}" srcOrd="5" destOrd="0" parTransId="{CDE7A3F6-CA36-4556-A01D-38CD18F47939}" sibTransId="{BC266317-A728-4450-B5A9-92A02E13D29F}"/>
    <dgm:cxn modelId="{60FABB6A-62C1-4A48-8F3A-4759A47B066F}" type="presOf" srcId="{D4F5EBC4-1D13-4AD5-8F3F-0473662E4908}" destId="{D8A3679D-D5E3-4384-892D-C1344543FDF0}" srcOrd="0" destOrd="0" presId="urn:microsoft.com/office/officeart/2005/8/layout/default"/>
    <dgm:cxn modelId="{16F8D04C-774E-4169-854F-D61EBC5C5D49}" type="presOf" srcId="{646EA983-0CB7-4E4F-8B9F-7F552B2AED23}" destId="{2635D1BB-05B5-418A-95F0-02EFCB4C59AD}" srcOrd="0" destOrd="0" presId="urn:microsoft.com/office/officeart/2005/8/layout/default"/>
    <dgm:cxn modelId="{7471D171-EE8F-4C0F-952D-6E0205460BCC}" type="presOf" srcId="{A01204ED-7ACE-4EFA-8D79-F3543FD4CBCE}" destId="{C6D6D241-CFFE-4754-A31B-C59A5BD83C39}" srcOrd="0" destOrd="0" presId="urn:microsoft.com/office/officeart/2005/8/layout/default"/>
    <dgm:cxn modelId="{184AD158-A42B-4878-8DE7-E5DE6350092E}" srcId="{D4F5EBC4-1D13-4AD5-8F3F-0473662E4908}" destId="{A01204ED-7ACE-4EFA-8D79-F3543FD4CBCE}" srcOrd="2" destOrd="0" parTransId="{293A0169-02C8-45DB-B8D8-39FEB911D35A}" sibTransId="{A0268B0F-B5D3-40EB-B650-F33D6499138F}"/>
    <dgm:cxn modelId="{E47718B4-92E1-4FF2-8007-BB4A0CA87574}" srcId="{D4F5EBC4-1D13-4AD5-8F3F-0473662E4908}" destId="{646EA983-0CB7-4E4F-8B9F-7F552B2AED23}" srcOrd="0" destOrd="0" parTransId="{7BED533B-1D2B-42BD-BF46-3CA1BE61805A}" sibTransId="{DA2B3678-7349-4CCB-9373-15F5B9260EDF}"/>
    <dgm:cxn modelId="{CC66DDC8-9E09-46DB-91E1-A53820FE2D1F}" type="presOf" srcId="{E50C8762-DACD-4A36-9BC4-496A6229DE6B}" destId="{65DB558C-C29F-4EF2-9424-EA70786FA018}" srcOrd="0" destOrd="0" presId="urn:microsoft.com/office/officeart/2005/8/layout/default"/>
    <dgm:cxn modelId="{4AB0C2D4-62D0-4ACC-AF25-762F871DBCA5}" type="presOf" srcId="{B4BAF632-B862-49EB-BEBB-AD7DFADBF4F7}" destId="{839EA49C-842E-4C6D-8BD9-3ADBBFE33C71}" srcOrd="0" destOrd="0" presId="urn:microsoft.com/office/officeart/2005/8/layout/default"/>
    <dgm:cxn modelId="{4DDBAAD6-01DA-4EBB-9971-7C776D47B917}" srcId="{D4F5EBC4-1D13-4AD5-8F3F-0473662E4908}" destId="{1D3BD1AF-5BEF-4A5F-8D3C-99E477DAAD2B}" srcOrd="4" destOrd="0" parTransId="{0C926A9A-C7D4-4EB7-A458-53597041FD7E}" sibTransId="{A5585256-9518-4C16-94CE-77582A2E6200}"/>
    <dgm:cxn modelId="{CC7FC1DD-0833-407B-A3BA-1DC73D53E379}" type="presOf" srcId="{3A9C1693-DD77-4C93-A0C9-359A7FF7E8C3}" destId="{3F57E081-3CE0-416E-8378-772C638B38C0}" srcOrd="0" destOrd="0" presId="urn:microsoft.com/office/officeart/2005/8/layout/default"/>
    <dgm:cxn modelId="{53D9F723-F4E3-476B-BE31-B0E37B94F391}" type="presParOf" srcId="{D8A3679D-D5E3-4384-892D-C1344543FDF0}" destId="{2635D1BB-05B5-418A-95F0-02EFCB4C59AD}" srcOrd="0" destOrd="0" presId="urn:microsoft.com/office/officeart/2005/8/layout/default"/>
    <dgm:cxn modelId="{F7ECE3D6-1988-4575-A73B-5CB44F69E7C1}" type="presParOf" srcId="{D8A3679D-D5E3-4384-892D-C1344543FDF0}" destId="{A3E4026A-A972-42E2-A148-39226C8662AB}" srcOrd="1" destOrd="0" presId="urn:microsoft.com/office/officeart/2005/8/layout/default"/>
    <dgm:cxn modelId="{8A1B0759-09AC-430A-B4A7-0F55081CE861}" type="presParOf" srcId="{D8A3679D-D5E3-4384-892D-C1344543FDF0}" destId="{65DB558C-C29F-4EF2-9424-EA70786FA018}" srcOrd="2" destOrd="0" presId="urn:microsoft.com/office/officeart/2005/8/layout/default"/>
    <dgm:cxn modelId="{B3196C98-17FA-4F81-9C27-D30E2B86A47C}" type="presParOf" srcId="{D8A3679D-D5E3-4384-892D-C1344543FDF0}" destId="{4E83727C-3E6A-4480-93CF-39B53F7239D5}" srcOrd="3" destOrd="0" presId="urn:microsoft.com/office/officeart/2005/8/layout/default"/>
    <dgm:cxn modelId="{558E0F83-6294-4827-BF9A-2BBA75A54B93}" type="presParOf" srcId="{D8A3679D-D5E3-4384-892D-C1344543FDF0}" destId="{C6D6D241-CFFE-4754-A31B-C59A5BD83C39}" srcOrd="4" destOrd="0" presId="urn:microsoft.com/office/officeart/2005/8/layout/default"/>
    <dgm:cxn modelId="{C1B85AB4-95C4-4814-A894-8EBE958DBFEA}" type="presParOf" srcId="{D8A3679D-D5E3-4384-892D-C1344543FDF0}" destId="{7AE2D8C2-F7AF-4752-876B-6CF07883417F}" srcOrd="5" destOrd="0" presId="urn:microsoft.com/office/officeart/2005/8/layout/default"/>
    <dgm:cxn modelId="{5BD9D47E-2ED8-42B1-9BDE-BEBBB19F9CB0}" type="presParOf" srcId="{D8A3679D-D5E3-4384-892D-C1344543FDF0}" destId="{3F57E081-3CE0-416E-8378-772C638B38C0}" srcOrd="6" destOrd="0" presId="urn:microsoft.com/office/officeart/2005/8/layout/default"/>
    <dgm:cxn modelId="{4B5D1261-46F0-49F9-9CAB-FE89711B77D8}" type="presParOf" srcId="{D8A3679D-D5E3-4384-892D-C1344543FDF0}" destId="{7D382184-3CB8-4D92-8116-2207B599B0A7}" srcOrd="7" destOrd="0" presId="urn:microsoft.com/office/officeart/2005/8/layout/default"/>
    <dgm:cxn modelId="{BD020AF2-B16D-40D8-9410-409223B4A032}" type="presParOf" srcId="{D8A3679D-D5E3-4384-892D-C1344543FDF0}" destId="{A3C8C0F7-AE51-4CCD-B49F-CD3B45FE9C53}" srcOrd="8" destOrd="0" presId="urn:microsoft.com/office/officeart/2005/8/layout/default"/>
    <dgm:cxn modelId="{101143D3-E0F0-4C8D-91BD-FCA94B0A52E7}" type="presParOf" srcId="{D8A3679D-D5E3-4384-892D-C1344543FDF0}" destId="{C853A9B6-6DA1-4650-B76F-9671B8B18747}" srcOrd="9" destOrd="0" presId="urn:microsoft.com/office/officeart/2005/8/layout/default"/>
    <dgm:cxn modelId="{0664B03C-E450-4DB9-B5B8-E368071AD0DE}" type="presParOf" srcId="{D8A3679D-D5E3-4384-892D-C1344543FDF0}" destId="{839EA49C-842E-4C6D-8BD9-3ADBBFE33C7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5D1BB-05B5-418A-95F0-02EFCB4C59AD}">
      <dsp:nvSpPr>
        <dsp:cNvPr id="0" name=""/>
        <dsp:cNvSpPr/>
      </dsp:nvSpPr>
      <dsp:spPr>
        <a:xfrm>
          <a:off x="554533" y="0"/>
          <a:ext cx="2118010" cy="1270806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/>
              <a:ea typeface="+mn-ea"/>
              <a:cs typeface="+mn-cs"/>
            </a:rPr>
            <a:t>Varying cultural values and relationships</a:t>
          </a:r>
        </a:p>
      </dsp:txBody>
      <dsp:txXfrm>
        <a:off x="554533" y="0"/>
        <a:ext cx="2118010" cy="1270806"/>
      </dsp:txXfrm>
    </dsp:sp>
    <dsp:sp modelId="{65DB558C-C29F-4EF2-9424-EA70786FA018}">
      <dsp:nvSpPr>
        <dsp:cNvPr id="0" name=""/>
        <dsp:cNvSpPr/>
      </dsp:nvSpPr>
      <dsp:spPr>
        <a:xfrm>
          <a:off x="2884344" y="2044"/>
          <a:ext cx="2118010" cy="1270806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6764"/>
                <a:lumOff val="6763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6764"/>
                <a:lumOff val="6763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6764"/>
                <a:lumOff val="67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alibri" panose="020F0502020204030204"/>
              <a:ea typeface="+mn-ea"/>
              <a:cs typeface="+mn-cs"/>
            </a:rPr>
            <a:t>Competing priorities</a:t>
          </a:r>
          <a:endParaRPr lang="en-US" sz="2100" kern="1200" dirty="0">
            <a:latin typeface="Calibri" panose="020F0502020204030204"/>
            <a:ea typeface="+mn-ea"/>
            <a:cs typeface="+mn-cs"/>
          </a:endParaRPr>
        </a:p>
      </dsp:txBody>
      <dsp:txXfrm>
        <a:off x="2884344" y="2044"/>
        <a:ext cx="2118010" cy="1270806"/>
      </dsp:txXfrm>
    </dsp:sp>
    <dsp:sp modelId="{C6D6D241-CFFE-4754-A31B-C59A5BD83C39}">
      <dsp:nvSpPr>
        <dsp:cNvPr id="0" name=""/>
        <dsp:cNvSpPr/>
      </dsp:nvSpPr>
      <dsp:spPr>
        <a:xfrm>
          <a:off x="5214156" y="2044"/>
          <a:ext cx="2118010" cy="1270806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13528"/>
                <a:lumOff val="13526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13528"/>
                <a:lumOff val="13526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13528"/>
                <a:lumOff val="135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alibri" panose="020F0502020204030204"/>
              <a:ea typeface="+mn-ea"/>
              <a:cs typeface="+mn-cs"/>
            </a:rPr>
            <a:t>Fears and concerns</a:t>
          </a:r>
          <a:endParaRPr lang="en-US" sz="2100" kern="1200" dirty="0">
            <a:latin typeface="Calibri" panose="020F0502020204030204"/>
            <a:ea typeface="+mn-ea"/>
            <a:cs typeface="+mn-cs"/>
          </a:endParaRPr>
        </a:p>
      </dsp:txBody>
      <dsp:txXfrm>
        <a:off x="5214156" y="2044"/>
        <a:ext cx="2118010" cy="1270806"/>
      </dsp:txXfrm>
    </dsp:sp>
    <dsp:sp modelId="{3F57E081-3CE0-416E-8378-772C638B38C0}">
      <dsp:nvSpPr>
        <dsp:cNvPr id="0" name=""/>
        <dsp:cNvSpPr/>
      </dsp:nvSpPr>
      <dsp:spPr>
        <a:xfrm>
          <a:off x="554533" y="1484652"/>
          <a:ext cx="2118010" cy="1270806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20293"/>
                <a:lumOff val="20289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20293"/>
                <a:lumOff val="20289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20293"/>
                <a:lumOff val="202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alibri" panose="020F0502020204030204"/>
              <a:ea typeface="+mn-ea"/>
              <a:cs typeface="+mn-cs"/>
            </a:rPr>
            <a:t>Cost</a:t>
          </a:r>
          <a:endParaRPr lang="en-US" sz="2100" kern="1200" dirty="0">
            <a:latin typeface="Calibri" panose="020F0502020204030204"/>
            <a:ea typeface="+mn-ea"/>
            <a:cs typeface="+mn-cs"/>
          </a:endParaRPr>
        </a:p>
      </dsp:txBody>
      <dsp:txXfrm>
        <a:off x="554533" y="1484652"/>
        <a:ext cx="2118010" cy="1270806"/>
      </dsp:txXfrm>
    </dsp:sp>
    <dsp:sp modelId="{A3C8C0F7-AE51-4CCD-B49F-CD3B45FE9C53}">
      <dsp:nvSpPr>
        <dsp:cNvPr id="0" name=""/>
        <dsp:cNvSpPr/>
      </dsp:nvSpPr>
      <dsp:spPr>
        <a:xfrm>
          <a:off x="2884344" y="1484652"/>
          <a:ext cx="2118010" cy="1270806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27057"/>
                <a:lumOff val="27052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27057"/>
                <a:lumOff val="27052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27057"/>
                <a:lumOff val="270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alibri" panose="020F0502020204030204"/>
              <a:ea typeface="+mn-ea"/>
              <a:cs typeface="+mn-cs"/>
            </a:rPr>
            <a:t>Disempowerment of renters</a:t>
          </a:r>
          <a:endParaRPr lang="en-US" sz="2100" kern="1200" dirty="0">
            <a:latin typeface="Calibri" panose="020F0502020204030204"/>
            <a:ea typeface="+mn-ea"/>
            <a:cs typeface="+mn-cs"/>
          </a:endParaRPr>
        </a:p>
      </dsp:txBody>
      <dsp:txXfrm>
        <a:off x="2884344" y="1484652"/>
        <a:ext cx="2118010" cy="1270806"/>
      </dsp:txXfrm>
    </dsp:sp>
    <dsp:sp modelId="{839EA49C-842E-4C6D-8BD9-3ADBBFE33C71}">
      <dsp:nvSpPr>
        <dsp:cNvPr id="0" name=""/>
        <dsp:cNvSpPr/>
      </dsp:nvSpPr>
      <dsp:spPr>
        <a:xfrm>
          <a:off x="5214156" y="1484652"/>
          <a:ext cx="2118010" cy="1270806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-33821"/>
                <a:lumOff val="33815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-33821"/>
                <a:lumOff val="33815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-33821"/>
                <a:lumOff val="338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alibri" panose="020F0502020204030204"/>
              <a:ea typeface="+mn-ea"/>
              <a:cs typeface="+mn-cs"/>
            </a:rPr>
            <a:t>Lack of trust</a:t>
          </a:r>
          <a:endParaRPr lang="en-US" sz="2100" kern="1200" dirty="0">
            <a:latin typeface="Calibri" panose="020F0502020204030204"/>
            <a:ea typeface="+mn-ea"/>
            <a:cs typeface="+mn-cs"/>
          </a:endParaRPr>
        </a:p>
      </dsp:txBody>
      <dsp:txXfrm>
        <a:off x="5214156" y="1484652"/>
        <a:ext cx="2118010" cy="1270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8470E9BF-D634-4C7D-A093-D116B7735A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F1981600-A47C-41F7-9978-A49FB068F02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0" name="Rectangle 4">
            <a:extLst>
              <a:ext uri="{FF2B5EF4-FFF2-40B4-BE49-F238E27FC236}">
                <a16:creationId xmlns:a16="http://schemas.microsoft.com/office/drawing/2014/main" id="{CFF07F2F-24DB-424E-98E5-520E4C2651F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>
            <a:extLst>
              <a:ext uri="{FF2B5EF4-FFF2-40B4-BE49-F238E27FC236}">
                <a16:creationId xmlns:a16="http://schemas.microsoft.com/office/drawing/2014/main" id="{7C1A801F-AEC1-4102-8D28-F4BD029FD2E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5FB9AE2-A56C-439D-9461-F4599E7D2B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003A7540-C4C7-4E0C-9D2A-EAB396D1BB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7017180C-BE8A-4F4C-A9B9-3F2A1DE7545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1CC05DC-97DC-4976-9552-F1FAC90A152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5" name="Rectangle 5">
            <a:extLst>
              <a:ext uri="{FF2B5EF4-FFF2-40B4-BE49-F238E27FC236}">
                <a16:creationId xmlns:a16="http://schemas.microsoft.com/office/drawing/2014/main" id="{5B8904A3-D0FB-4A79-B89E-6BE2C8CFBB7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846" name="Rectangle 6">
            <a:extLst>
              <a:ext uri="{FF2B5EF4-FFF2-40B4-BE49-F238E27FC236}">
                <a16:creationId xmlns:a16="http://schemas.microsoft.com/office/drawing/2014/main" id="{40EB279A-5DF3-4606-8604-63906A88CD8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47" name="Rectangle 7">
            <a:extLst>
              <a:ext uri="{FF2B5EF4-FFF2-40B4-BE49-F238E27FC236}">
                <a16:creationId xmlns:a16="http://schemas.microsoft.com/office/drawing/2014/main" id="{D5D93AC4-7C87-4942-845C-BBA40B6A32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F56F8FF-FEE9-465A-BD81-D95694FF4C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AC5295FF-A8BB-444C-B2A5-03962B3CF6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A03360F7-9F47-44B3-AD72-6FDFFEA8F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0488" indent="-90488" eaLnBrk="1" hangingPunct="1"/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90605BB9-5214-4DD6-A8A3-47F6FE8DD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2AC074-A09F-4354-B123-1FA667CD84A1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8D827588-E1F2-4EC6-9D6C-4F5335667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7C820510-1347-4909-9B17-566C5208D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25ED929F-4C6A-47D5-A744-D133DFFDF1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3FC602-2C58-4609-B59E-43C2E4D6EDF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B45C39CE-8F4C-44F0-8627-039126443F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A83FA433-C64E-40E9-89F0-BA197E106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30686BA-F06A-4E90-9567-5C8543C460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00C5EA-D869-41EB-B0AF-A1226DADA81E}" type="slidenum">
              <a:rPr lang="en-US" altLang="en-US" smtClean="0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6CE78BE6-6889-44EC-86F7-0C6068A745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DF7CFFCA-72A3-43CA-9BB6-8020078376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30275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C1ED043-6B6C-42A7-B1E3-5428B6806D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476B79-CFCB-4A6B-BDDF-E9F84DCB4F83}" type="slidenum">
              <a:rPr lang="en-US" altLang="en-US" smtClean="0"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77E7BEF1-278C-4FF1-8C84-83B1EBA3D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FCD49120-3119-45B2-90D5-244448DE6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CA25E3C2-DE98-4BE7-998A-E8A2477B57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9959D5-2EB0-428D-80B0-55ACFEF79E27}" type="slidenum">
              <a:rPr lang="en-US" altLang="en-US" smtClean="0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861F02BC-C304-4F01-8D81-F7716578CA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78F219B7-8CD4-4FB6-91D1-2CDE6BED7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06235A92-A130-4C80-BB9C-CDB2C7744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8B3F41-8025-4DC2-BD72-1A7003666871}" type="slidenum">
              <a:rPr lang="en-US" altLang="en-US" smtClean="0">
                <a:latin typeface="Times New Roman" panose="02020603050405020304" pitchFamily="18" charset="0"/>
              </a:rPr>
              <a:pPr/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63C04A58-63F1-4A75-9E45-988EF21CA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7D31F85F-BE92-440D-B60D-F745FE626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5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377291E8-7D96-4BDE-9F26-5AA298CCC7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829048-49B3-4B1F-BAC2-A6F928E3BD31}" type="slidenum">
              <a:rPr lang="en-US" altLang="en-US" smtClean="0"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25FD993-626D-4033-8514-4F295B1EB3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7D31F85F-BE92-440D-B60D-F745FE626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5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994D9C20-6406-4313-8BAE-EB720A4101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F36A8F-1F21-4C21-9E86-CF9FC1C48138}" type="slidenum">
              <a:rPr lang="en-US" altLang="en-US" smtClean="0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6C6386DF-C2B6-4DBC-995A-4F1C0478BD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2AB442F8-A96E-4FF6-8D7C-F4877B9B5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defTabSz="930275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699D4F54-107A-41B8-A1A8-4C368DF842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82BE49-CAC1-42C9-8E4B-1AFB07524B7F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505F205A-5268-44AA-8ACD-8F83C7FA3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424ED461-40A2-4FDB-BB0B-1BACE64D9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defTabSz="930275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0A0EB39C-14FB-4507-BF3A-AE4EB6538F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5C7765-86B2-485C-BDA0-CE870ADC1CD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EF7FC885-C23B-4CB6-B819-6B76DA3719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1D31D70F-C76D-4362-8E43-C27F39B5CE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defTabSz="930275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2EEDA5F8-BD0B-4D6E-91F1-589837A3BD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8A8147-D642-4161-B17F-93D797C3C3C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765D1BC-9188-4596-BEB9-F66A5E9043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C2F2FBC8-B135-48CE-9115-BA3B73EAF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ACC5364-640A-4FFC-88CF-FF09E57DFF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70576E-3E89-4D9C-ADA6-B6E6ED836DEE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7167B0BA-7609-4570-BD8B-BA196F4EF3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B6FD4F33-BCD5-488A-BDB2-E9FFE0651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30275"/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83EA9A11-1F5C-4152-816F-683199F2CE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12506C-ED0D-41A2-8BC2-5CCF4458BC3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1283AB7A-4D0F-42CF-AC2A-08670D6FAC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41A7FB27-380C-4D04-9742-743F4F800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defTabSz="930275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A548C62A-324D-42FB-97DB-78D69ADEA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52ED65-8B97-4BB2-877A-5B31D8A53FF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96843210-553A-4296-AC86-EDEB0F7CE0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5E780159-2081-4715-B3C0-46EEA58C2A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defTabSz="930275">
              <a:buFontTx/>
              <a:buChar char="•"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2F0D0250-ADB7-47A0-9162-EACAAD759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31E27B-ABF3-4F68-8BCE-BAE8C5DD43CC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0AE5B1F5-8803-402A-B8E7-B737E71B10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71617931-7447-4754-ACC8-A817D911E8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defTabSz="930275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E2F67F17-C876-4B94-BBFE-84178E3452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51977C-6B59-4AF0-BC1D-3D0D9D0280E6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D83C2993-0134-401B-8C83-CAD7AB47C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927CBC32-440E-4F92-B701-A88A562692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defTabSz="930275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420E0536-0FBB-423C-B731-F913B78A20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088481-33FB-48FD-B339-090A3680717F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F1FE3C85-B31D-4F01-B95E-D93CC56F63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832C5FAA-A5DD-46A2-BD59-E1CC71D6B4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defTabSz="930275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0E9206BE-6DE8-43BE-97CC-D8D7890B8D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3570E0-4388-4396-AC8C-ED993AF2070C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5C97EF56-6C4A-4A76-A2B0-236FA4A63A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F706A17F-B254-44EA-8325-7B33FB7A0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defTabSz="930275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53483E00-1A03-47A1-9E1E-B521859C22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25BAD6-6AE3-414C-8075-536CF1FE76E1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D1916D22-2B31-4BEC-B7A6-DAB5FDC596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22D7A3CA-5C18-4F03-959B-4CF26272A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FBE90383-B749-4B85-944C-2905D75D2F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C5A05A-8B19-427C-B5A5-722CBC791D37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D88F22DB-64EA-405E-8354-979932768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D9ADE067-599D-4942-8924-D068C6992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ABCC1699-D0EA-4D01-B978-9C9016B6D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B1734E-E7E3-4ECB-87CB-BAF8C3EAD45E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6B7F719E-F73D-444C-BB4B-37E7073FCA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4B060DCB-AB46-42EB-9068-10C31F787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E8375D1B-A03E-4017-BAC3-E0C9469BA7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CA2196-5308-4A89-A6C7-DFC1D955506A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4C35D322-E9D8-464D-B63D-9A8F06273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B38D2F19-DB90-4E57-A2E0-99B5E3657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8900" indent="-88900" eaLnBrk="1" hangingPunct="1"/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A91F37F1-AAB5-48F7-8648-B8D9DCF2AE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A832BE-2CE9-431F-A44A-B8AE2E381F4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908D55E1-7B75-4A12-9BD6-EC4BAD1210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726FBD57-F4F6-4D62-B11B-501156553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1CEDD54A-C78A-4515-A74D-B29FC9DF71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A97B89-E619-4EB3-84B4-85FFFD79C6BC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3F3CD531-C258-4CC0-A0FB-970283487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E25CA72E-EE1A-4EC1-BD64-450DD6A00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9F49264A-0CD1-4D82-A573-4304B3A2C5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369E3A-3C42-465E-AF56-ADDC4B2BC5AD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BE1A6958-5E31-4201-831A-529C2260F7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1112B7E8-B8E5-48C5-A71C-462744255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B2EF60BA-20A5-4490-AF06-CF317B6DBB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638ED6-2251-436C-8977-00E3275C540B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8438E6C3-4009-4615-9A25-CA8477B1A4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242FEA34-0061-4A7D-B762-9EF060F3C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61ED81CF-867B-4C12-9B5F-54CAB2692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BE7818-8820-4064-A31D-1ABBD3F7E1A0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005F0435-82B6-41A8-B2E7-E05799BE2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153428F9-557A-43B9-9956-10AEBA26B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EDCE0249-F1F4-46E7-ABC3-5A4E66CDE1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8FAA96-1BE9-4735-9C0F-280E3C426E6B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9D912FC4-CB0E-455B-AF3F-61069CCFE0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A8492F95-13A2-4A15-9113-F1F3EC405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CDA98BA8-D840-46C6-A617-83ADADC988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2E68DF-F3C5-41E5-A6A9-3DF8A5C8F6A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817A9F16-B8A3-4242-B29C-A39F8E8F03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CD342798-7E90-4EEB-A9FA-8E2804AE2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F12CDE8D-01B3-4873-8CC8-2395FE73D0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A350D3-CC56-40F4-9266-334EBB049AE4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6A7D44F-51F3-4E1A-8391-9F8E95DB26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BC93144-6F7A-48AA-B171-0D5A69F0B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eaLnBrk="1" hangingPunct="1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810CDE5C-84FE-4F46-AF73-B40AB090B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E687AB-6CA3-45BD-A6C3-3F6585CF2F6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CE585D4-8CF7-44A6-9EB8-21895B2914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29AC7FDB-3BA9-4BEE-8A47-9B7891649D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0DEFE6D-9E7A-4E62-A289-F8DCA83F6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DC638F-D230-4D48-BC09-C1170585CA7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B419F0C7-EE88-4E12-9650-9BA57D8381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95DFBD-1F25-465D-8D27-4BA782CF2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FAB05B9-8509-4ADE-9DAE-8A79006E1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331BA8-E1C5-4C46-AF15-63FA3262EC5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8BB98EE3-9070-40A2-A720-A6A588CACD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B66A5-D658-49E7-AF5C-1E83B9C9C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Calibi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E77A1AED-47F5-4F9E-BAD5-A6B9D0DED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CB402C-0545-4A0D-A8F1-3608308AAA8A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37AC361-751E-45C1-87BF-F4B1998CE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8467"/>
            <a:ext cx="7886700" cy="690024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5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AB16CD-A39C-41D8-B07B-FE4601F6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8467"/>
            <a:ext cx="7886700" cy="690024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5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C9B0F-3095-4073-BC74-A7DF31D56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03253"/>
            <a:ext cx="7886700" cy="38737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i"/>
              </a:defRPr>
            </a:lvl1pPr>
            <a:lvl2pPr>
              <a:defRPr>
                <a:solidFill>
                  <a:schemeClr val="bg1"/>
                </a:solidFill>
                <a:latin typeface="Calibi"/>
              </a:defRPr>
            </a:lvl2pPr>
            <a:lvl3pPr>
              <a:defRPr>
                <a:solidFill>
                  <a:schemeClr val="bg1"/>
                </a:solidFill>
                <a:latin typeface="Calibi"/>
              </a:defRPr>
            </a:lvl3pPr>
            <a:lvl4pPr>
              <a:defRPr>
                <a:solidFill>
                  <a:schemeClr val="bg1"/>
                </a:solidFill>
                <a:latin typeface="Calibi"/>
              </a:defRPr>
            </a:lvl4pPr>
            <a:lvl5pPr>
              <a:defRPr>
                <a:solidFill>
                  <a:schemeClr val="bg1"/>
                </a:solidFill>
                <a:latin typeface="Calibi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C99C0E-B3C1-4F05-8741-EAB36E7B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8467"/>
            <a:ext cx="7886700" cy="690024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6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1D477B6-8BC8-4F54-911E-739464DDB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762000"/>
            <a:ext cx="8458200" cy="914400"/>
          </a:xfrm>
          <a:prstGeom prst="rect">
            <a:avLst/>
          </a:prstGeom>
        </p:spPr>
        <p:txBody>
          <a:bodyPr anchor="b"/>
          <a:lstStyle>
            <a:lvl1pPr algn="l">
              <a:defRPr sz="2700">
                <a:solidFill>
                  <a:srgbClr val="006402"/>
                </a:solidFill>
                <a:latin typeface="Janson Text LT Std" panose="02030602060506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7EBF63-6418-45B4-B343-0DCC9168390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907711" y="1828800"/>
            <a:ext cx="3886200" cy="3962402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rgbClr val="006402"/>
                </a:solidFill>
                <a:latin typeface="Calibri" panose="020F0502020204030204" pitchFamily="34" charset="0"/>
              </a:defRPr>
            </a:lvl1pPr>
            <a:lvl2pPr>
              <a:defRPr sz="1800">
                <a:solidFill>
                  <a:srgbClr val="006402"/>
                </a:solidFill>
                <a:latin typeface="Calibri" panose="020F0502020204030204" pitchFamily="34" charset="0"/>
              </a:defRPr>
            </a:lvl2pPr>
            <a:lvl3pPr>
              <a:defRPr sz="1500">
                <a:solidFill>
                  <a:srgbClr val="006402"/>
                </a:solidFill>
                <a:latin typeface="Calibri" panose="020F0502020204030204" pitchFamily="34" charset="0"/>
              </a:defRPr>
            </a:lvl3pPr>
            <a:lvl4pPr>
              <a:defRPr sz="1350">
                <a:solidFill>
                  <a:srgbClr val="006402"/>
                </a:solidFill>
                <a:latin typeface="Calibri" panose="020F0502020204030204" pitchFamily="34" charset="0"/>
              </a:defRPr>
            </a:lvl4pPr>
            <a:lvl5pPr>
              <a:defRPr sz="1350">
                <a:solidFill>
                  <a:srgbClr val="006402"/>
                </a:solidFill>
                <a:latin typeface="Calibri" panose="020F050202020403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08A125-2676-4FFF-89DA-C46BFFC5833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42900" y="1828800"/>
            <a:ext cx="3886200" cy="3962402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rgbClr val="006402"/>
                </a:solidFill>
                <a:latin typeface="Calibri" panose="020F0502020204030204" pitchFamily="34" charset="0"/>
              </a:defRPr>
            </a:lvl1pPr>
            <a:lvl2pPr>
              <a:defRPr sz="1800">
                <a:solidFill>
                  <a:srgbClr val="006402"/>
                </a:solidFill>
                <a:latin typeface="Calibri" panose="020F0502020204030204" pitchFamily="34" charset="0"/>
              </a:defRPr>
            </a:lvl2pPr>
            <a:lvl3pPr>
              <a:defRPr sz="1500">
                <a:solidFill>
                  <a:srgbClr val="006402"/>
                </a:solidFill>
                <a:latin typeface="Calibri" panose="020F0502020204030204" pitchFamily="34" charset="0"/>
              </a:defRPr>
            </a:lvl3pPr>
            <a:lvl4pPr>
              <a:defRPr sz="1350">
                <a:solidFill>
                  <a:srgbClr val="006402"/>
                </a:solidFill>
                <a:latin typeface="Calibri" panose="020F0502020204030204" pitchFamily="34" charset="0"/>
              </a:defRPr>
            </a:lvl4pPr>
            <a:lvl5pPr>
              <a:defRPr sz="1350">
                <a:solidFill>
                  <a:srgbClr val="006402"/>
                </a:solidFill>
                <a:latin typeface="Calibri" panose="020F050202020403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67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3">
            <a:extLst>
              <a:ext uri="{FF2B5EF4-FFF2-40B4-BE49-F238E27FC236}">
                <a16:creationId xmlns:a16="http://schemas.microsoft.com/office/drawing/2014/main" id="{9AE10806-0A24-4203-9781-B405375CD5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7FAC00"/>
          </a:solidFill>
          <a:ln>
            <a:noFill/>
          </a:ln>
          <a:effectLst/>
          <a:extLst/>
        </p:spPr>
        <p:txBody>
          <a:bodyPr wrap="none"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noFill/>
            </a:endParaRPr>
          </a:p>
        </p:txBody>
      </p:sp>
      <p:pic>
        <p:nvPicPr>
          <p:cNvPr id="1027" name="Picture 4">
            <a:extLst>
              <a:ext uri="{FF2B5EF4-FFF2-40B4-BE49-F238E27FC236}">
                <a16:creationId xmlns:a16="http://schemas.microsoft.com/office/drawing/2014/main" id="{B0D528E8-61C8-409A-A401-1810177EF4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6512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B7514022-CFF0-40BA-96B2-CDDC583258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28800" y="6492875"/>
            <a:ext cx="54864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50" b="1" dirty="0">
                <a:solidFill>
                  <a:schemeClr val="bg1"/>
                </a:solidFill>
                <a:latin typeface="Calibi"/>
              </a:rPr>
              <a:t>PORTLANDPARKS.ORG   </a:t>
            </a:r>
            <a:r>
              <a:rPr lang="en-US" altLang="en-US" sz="1050" dirty="0">
                <a:solidFill>
                  <a:schemeClr val="bg1"/>
                </a:solidFill>
                <a:latin typeface="Calibi"/>
              </a:rPr>
              <a:t>|   Commissioner Nick Fish   |   Director </a:t>
            </a:r>
            <a:r>
              <a:rPr lang="en-US" altLang="en-US" sz="1050" dirty="0" err="1">
                <a:solidFill>
                  <a:schemeClr val="bg1"/>
                </a:solidFill>
                <a:latin typeface="Calibi"/>
              </a:rPr>
              <a:t>Adena</a:t>
            </a:r>
            <a:r>
              <a:rPr lang="en-US" altLang="en-US" sz="1050" dirty="0">
                <a:solidFill>
                  <a:schemeClr val="bg1"/>
                </a:solidFill>
                <a:latin typeface="Calibi"/>
              </a:rPr>
              <a:t> Long</a:t>
            </a:r>
            <a:endParaRPr lang="en-US" altLang="en-US" sz="2800" dirty="0">
              <a:solidFill>
                <a:schemeClr val="bg1"/>
              </a:solidFill>
              <a:latin typeface="Calibi"/>
            </a:endParaRPr>
          </a:p>
        </p:txBody>
      </p:sp>
      <p:pic>
        <p:nvPicPr>
          <p:cNvPr id="1029" name="Picture 2">
            <a:extLst>
              <a:ext uri="{FF2B5EF4-FFF2-40B4-BE49-F238E27FC236}">
                <a16:creationId xmlns:a16="http://schemas.microsoft.com/office/drawing/2014/main" id="{EF7A534E-45B4-4471-A0E5-55A9730ACA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242888"/>
            <a:ext cx="2773362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E2D35814-BC8F-40F9-83DC-9E4C3282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4322763"/>
            <a:ext cx="2097087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401191-5A8F-4C7F-A6FD-DF4C94412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28738"/>
            <a:ext cx="7886700" cy="688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Growing Portland’s Future Forest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Jenn Cairo, City Forester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Angie DiSalvo, Urban Forestry Outreach and Science Supervisor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 16, 2019</a:t>
            </a:r>
            <a:endParaRPr lang="en-US" altLang="en-US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00" name="Graphic 4">
            <a:extLst>
              <a:ext uri="{FF2B5EF4-FFF2-40B4-BE49-F238E27FC236}">
                <a16:creationId xmlns:a16="http://schemas.microsoft.com/office/drawing/2014/main" id="{7B3EAEE3-F875-4A61-A93A-712C1265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324350"/>
            <a:ext cx="27384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">
            <a:extLst>
              <a:ext uri="{FF2B5EF4-FFF2-40B4-BE49-F238E27FC236}">
                <a16:creationId xmlns:a16="http://schemas.microsoft.com/office/drawing/2014/main" id="{3476FE07-C49E-47F1-9320-D72FF7C39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4324350"/>
            <a:ext cx="23336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>
            <a:extLst>
              <a:ext uri="{FF2B5EF4-FFF2-40B4-BE49-F238E27FC236}">
                <a16:creationId xmlns:a16="http://schemas.microsoft.com/office/drawing/2014/main" id="{B215F880-303F-47FE-B3FB-8B7FD386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4324350"/>
            <a:ext cx="17811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le 1">
            <a:extLst>
              <a:ext uri="{FF2B5EF4-FFF2-40B4-BE49-F238E27FC236}">
                <a16:creationId xmlns:a16="http://schemas.microsoft.com/office/drawing/2014/main" id="{F353BF1D-143D-45C5-911B-1BFCE918C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8475" y="1166813"/>
            <a:ext cx="7886700" cy="688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So, do we just plant more trees?</a:t>
            </a:r>
          </a:p>
        </p:txBody>
      </p:sp>
      <p:pic>
        <p:nvPicPr>
          <p:cNvPr id="22531" name="Picture 5">
            <a:extLst>
              <a:ext uri="{FF2B5EF4-FFF2-40B4-BE49-F238E27FC236}">
                <a16:creationId xmlns:a16="http://schemas.microsoft.com/office/drawing/2014/main" id="{9D6A7D96-C618-46E8-99A2-3C9A9D41E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2101850"/>
            <a:ext cx="2784475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196BBB-45C3-4074-B1DA-912F9B3AF5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050" y="2101850"/>
            <a:ext cx="2476500" cy="3719513"/>
          </a:xfrm>
          <a:prstGeom prst="rect">
            <a:avLst/>
          </a:prstGeom>
          <a:effectLst>
            <a:outerShdw blurRad="254000" dist="139700" dir="2700000" sx="200000" sy="200000" algn="tl" rotWithShape="0">
              <a:prstClr val="black">
                <a:alpha val="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B5B559A0-E240-4B7C-A792-653B572EA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0"/>
            <a:ext cx="2971800" cy="276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4579" name="Content Placeholder 3">
            <a:extLst>
              <a:ext uri="{FF2B5EF4-FFF2-40B4-BE49-F238E27FC236}">
                <a16:creationId xmlns:a16="http://schemas.microsoft.com/office/drawing/2014/main" id="{0BA03817-D454-4CDC-BC94-86392B15D6B6}"/>
              </a:ext>
            </a:extLst>
          </p:cNvPr>
          <p:cNvSpPr>
            <a:spLocks noGrp="1" noChangeArrowheads="1"/>
          </p:cNvSpPr>
          <p:nvPr>
            <p:ph idx="12"/>
          </p:nvPr>
        </p:nvSpPr>
        <p:spPr bwMode="auto">
          <a:xfrm>
            <a:off x="650875" y="1816100"/>
            <a:ext cx="3128963" cy="2971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 with communities </a:t>
            </a:r>
          </a:p>
          <a:p>
            <a:pPr eaLnBrk="1" hangingPunct="1"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Determine barriers and opportunities to tree planting</a:t>
            </a:r>
          </a:p>
          <a:p>
            <a:pPr eaLnBrk="1" hangingPunct="1"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web tool</a:t>
            </a:r>
          </a:p>
          <a:p>
            <a:pPr eaLnBrk="1" hangingPunct="1"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recommendations to increase tree equity</a:t>
            </a:r>
          </a:p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D21C491E-8905-4E4C-89AD-A5DB3214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293688"/>
            <a:ext cx="28400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Content Placeholder 4">
            <a:extLst>
              <a:ext uri="{FF2B5EF4-FFF2-40B4-BE49-F238E27FC236}">
                <a16:creationId xmlns:a16="http://schemas.microsoft.com/office/drawing/2014/main" id="{0643D0E6-4CE2-40B7-8FC6-ADD3AAB2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147888"/>
            <a:ext cx="442912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1A3D1C-C187-43E0-B351-115BC7D85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1125538"/>
            <a:ext cx="7886700" cy="688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Planting strategy goals: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E62F847F-E65E-4BDA-B24D-26F2F0FBDA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42900" y="762000"/>
            <a:ext cx="4229100" cy="14684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Advisory Committee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7" name="Content Placeholder 3">
            <a:extLst>
              <a:ext uri="{FF2B5EF4-FFF2-40B4-BE49-F238E27FC236}">
                <a16:creationId xmlns:a16="http://schemas.microsoft.com/office/drawing/2014/main" id="{341E6A1E-2006-4A8E-AAB8-CC1D54648143}"/>
              </a:ext>
            </a:extLst>
          </p:cNvPr>
          <p:cNvSpPr>
            <a:spLocks noGrp="1" noChangeArrowheads="1"/>
          </p:cNvSpPr>
          <p:nvPr>
            <p:ph idx="12"/>
          </p:nvPr>
        </p:nvSpPr>
        <p:spPr bwMode="auto">
          <a:xfrm>
            <a:off x="5283200" y="608013"/>
            <a:ext cx="3646488" cy="3243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b="0">
                <a:solidFill>
                  <a:srgbClr val="525252"/>
                </a:solidFill>
                <a:latin typeface="Karla"/>
              </a:rPr>
              <a:t>Anjeanette Brown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Deo Bhandari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Chi Bui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Sumitra Chhetri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Rachelle Dixon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Joe Enlet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Isatou Jallow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Bruce Nelson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Zachary Phan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Kristina Psaris-Weis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Sela Pulotu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Alvey Seeyouma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Hakima Siyad</a:t>
            </a:r>
            <a:br>
              <a:rPr lang="en-US" altLang="en-US" sz="2400"/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Thuy Tu, UFC</a:t>
            </a:r>
            <a:br>
              <a:rPr lang="en-US" altLang="en-US" sz="2400" b="0">
                <a:solidFill>
                  <a:srgbClr val="525252"/>
                </a:solidFill>
                <a:latin typeface="Karla"/>
              </a:rPr>
            </a:br>
            <a:r>
              <a:rPr lang="en-US" altLang="en-US" sz="2400" b="0">
                <a:solidFill>
                  <a:srgbClr val="525252"/>
                </a:solidFill>
                <a:latin typeface="Karla"/>
              </a:rPr>
              <a:t>Desale Woldu</a:t>
            </a:r>
          </a:p>
          <a:p>
            <a:pPr marL="0" indent="0" eaLnBrk="1" hangingPunct="1">
              <a:buFontTx/>
              <a:buNone/>
            </a:pPr>
            <a:endParaRPr lang="en-US" altLang="en-US" sz="2400"/>
          </a:p>
        </p:txBody>
      </p:sp>
      <p:pic>
        <p:nvPicPr>
          <p:cNvPr id="26628" name="Picture 8">
            <a:extLst>
              <a:ext uri="{FF2B5EF4-FFF2-40B4-BE49-F238E27FC236}">
                <a16:creationId xmlns:a16="http://schemas.microsoft.com/office/drawing/2014/main" id="{CD1E06C9-D8B4-4E4C-9979-5C175662D198}"/>
              </a:ext>
            </a:extLst>
          </p:cNvPr>
          <p:cNvPicPr>
            <a:picLocks noGrp="1" noChangeAspect="1" noChangeArrowheads="1"/>
          </p:cNvPicPr>
          <p:nvPr>
            <p:ph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316163"/>
            <a:ext cx="4483100" cy="2897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E81486F0-5C98-4B50-A2E8-3DB7F45C14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Groups and Public Survey</a:t>
            </a:r>
            <a:endParaRPr lang="en-US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5" name="Content Placeholder 3">
            <a:extLst>
              <a:ext uri="{FF2B5EF4-FFF2-40B4-BE49-F238E27FC236}">
                <a16:creationId xmlns:a16="http://schemas.microsoft.com/office/drawing/2014/main" id="{6909DF10-230E-43C4-9CC8-9BDFFF9A38EE}"/>
              </a:ext>
            </a:extLst>
          </p:cNvPr>
          <p:cNvSpPr>
            <a:spLocks noGrp="1" noChangeArrowheads="1"/>
          </p:cNvSpPr>
          <p:nvPr>
            <p:ph idx="12"/>
          </p:nvPr>
        </p:nvSpPr>
        <p:spPr bwMode="auto">
          <a:xfrm>
            <a:off x="519113" y="1835150"/>
            <a:ext cx="3886200" cy="2971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Bhutanese</a:t>
            </a:r>
          </a:p>
          <a:p>
            <a:pPr eaLnBrk="1" hangingPunct="1"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Latinx</a:t>
            </a:r>
          </a:p>
          <a:p>
            <a:pPr eaLnBrk="1" hangingPunct="1"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Pan-African</a:t>
            </a:r>
          </a:p>
          <a:p>
            <a:pPr eaLnBrk="1" hangingPunct="1"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Slavic</a:t>
            </a:r>
          </a:p>
          <a:p>
            <a:pPr eaLnBrk="1" hangingPunct="1"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Vietnamese</a:t>
            </a:r>
          </a:p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28676" name="Picture 1">
            <a:extLst>
              <a:ext uri="{FF2B5EF4-FFF2-40B4-BE49-F238E27FC236}">
                <a16:creationId xmlns:a16="http://schemas.microsoft.com/office/drawing/2014/main" id="{5B81BC97-02A8-4CEB-83D6-C3A35F974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4424363"/>
            <a:ext cx="2427287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>
            <a:extLst>
              <a:ext uri="{FF2B5EF4-FFF2-40B4-BE49-F238E27FC236}">
                <a16:creationId xmlns:a16="http://schemas.microsoft.com/office/drawing/2014/main" id="{164AE788-AE69-494E-AF22-B365EAA62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2775"/>
            <a:ext cx="324167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Content Placeholder 4">
            <a:extLst>
              <a:ext uri="{FF2B5EF4-FFF2-40B4-BE49-F238E27FC236}">
                <a16:creationId xmlns:a16="http://schemas.microsoft.com/office/drawing/2014/main" id="{5D870A0A-1753-43DB-BF54-D7E186470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4422775"/>
            <a:ext cx="3351212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58B73C41-1ADE-4453-B21D-D6CCB4448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0"/>
            <a:ext cx="2971800" cy="276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30723" name="Content Placeholder 5">
            <a:extLst>
              <a:ext uri="{FF2B5EF4-FFF2-40B4-BE49-F238E27FC236}">
                <a16:creationId xmlns:a16="http://schemas.microsoft.com/office/drawing/2014/main" id="{2E32B335-6A8E-4258-831D-530344D1A2EE}"/>
              </a:ext>
            </a:extLst>
          </p:cNvPr>
          <p:cNvPicPr>
            <a:picLocks noGrp="1" noChangeAspect="1" noChangeArrowheads="1"/>
          </p:cNvPicPr>
          <p:nvPr>
            <p:ph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376363"/>
            <a:ext cx="8267700" cy="4475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1">
            <a:extLst>
              <a:ext uri="{FF2B5EF4-FFF2-40B4-BE49-F238E27FC236}">
                <a16:creationId xmlns:a16="http://schemas.microsoft.com/office/drawing/2014/main" id="{FC9F2BCB-0007-4D7E-A112-DD1E65FB7E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expert interviews</a:t>
            </a:r>
            <a:endParaRPr lang="en-US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25" name="Picture 2">
            <a:extLst>
              <a:ext uri="{FF2B5EF4-FFF2-40B4-BE49-F238E27FC236}">
                <a16:creationId xmlns:a16="http://schemas.microsoft.com/office/drawing/2014/main" id="{7AD017F5-5796-4E07-866D-10D26DE7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293688"/>
            <a:ext cx="28400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2633F530-162E-49AF-9616-F55BCAF96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0"/>
            <a:ext cx="2971800" cy="276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F22A4-2FE6-4B51-AC37-4DB79206FC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42900" y="1179513"/>
            <a:ext cx="8458200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Planting Map Development</a:t>
            </a:r>
            <a:b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www.branchoutpdx.org</a:t>
            </a:r>
            <a:endParaRPr lang="en-US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6471715B-DF9A-4A9D-AB8C-21BEC438D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293688"/>
            <a:ext cx="28400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>
            <a:extLst>
              <a:ext uri="{FF2B5EF4-FFF2-40B4-BE49-F238E27FC236}">
                <a16:creationId xmlns:a16="http://schemas.microsoft.com/office/drawing/2014/main" id="{FA9A9B60-9732-46F4-ADF1-C8F3FCB70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093913"/>
            <a:ext cx="793115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C774469C-E297-4231-A599-D147EB536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0"/>
            <a:ext cx="2971800" cy="276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F5511-4E98-4F5C-B24C-125598A944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42900" y="1179513"/>
            <a:ext cx="8458200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Planting Map Development</a:t>
            </a:r>
            <a:b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www.branchoutpdx.org</a:t>
            </a:r>
            <a:endParaRPr lang="en-US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820" name="Picture 2">
            <a:extLst>
              <a:ext uri="{FF2B5EF4-FFF2-40B4-BE49-F238E27FC236}">
                <a16:creationId xmlns:a16="http://schemas.microsoft.com/office/drawing/2014/main" id="{6B73302D-A114-4A8C-A6B9-36ECE503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293688"/>
            <a:ext cx="28400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>
            <a:extLst>
              <a:ext uri="{FF2B5EF4-FFF2-40B4-BE49-F238E27FC236}">
                <a16:creationId xmlns:a16="http://schemas.microsoft.com/office/drawing/2014/main" id="{A7071180-F4B1-4A47-BBAA-96AE2D78F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2093913"/>
            <a:ext cx="77216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088E2A69-ED3C-4AF1-9F1E-BF6B7B398EE9" descr="088E2A69-ED3C-4AF1-9F1E-BF6B7B398EE9">
            <a:extLst>
              <a:ext uri="{FF2B5EF4-FFF2-40B4-BE49-F238E27FC236}">
                <a16:creationId xmlns:a16="http://schemas.microsoft.com/office/drawing/2014/main" id="{461B6534-C4E8-4F98-BF34-1A26B02B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2519363"/>
            <a:ext cx="6808787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D0D25A-EA9E-41B0-89A1-47718B01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8738"/>
            <a:ext cx="7886700" cy="6889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lesson: Trees are valued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D0D25A-EA9E-41B0-89A1-47718B01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8738"/>
            <a:ext cx="7886700" cy="6889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Barriers to tree planting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B5E4FC2-6AD2-4941-862A-27FC917039D8}"/>
              </a:ext>
            </a:extLst>
          </p:cNvPr>
          <p:cNvGraphicFramePr>
            <a:graphicFrameLocks/>
          </p:cNvGraphicFramePr>
          <p:nvPr/>
        </p:nvGraphicFramePr>
        <p:xfrm>
          <a:off x="628650" y="2488629"/>
          <a:ext cx="7886700" cy="2757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19127A-A478-46FD-B0EB-3B1A21EEB7A3}"/>
              </a:ext>
            </a:extLst>
          </p:cNvPr>
          <p:cNvSpPr txBox="1"/>
          <p:nvPr/>
        </p:nvSpPr>
        <p:spPr>
          <a:xfrm>
            <a:off x="3636963" y="2924175"/>
            <a:ext cx="4833937" cy="2528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57213" lvl="1" indent="-214313"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Immigrants and refugees knowledgeable about trees in their home countries</a:t>
            </a:r>
          </a:p>
          <a:p>
            <a:pPr marL="557213" lvl="1" indent="-214313"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Lack of knowledge about Portland’s trees and resources</a:t>
            </a:r>
          </a:p>
          <a:p>
            <a:pPr marL="557213" lvl="1" indent="-214313"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High interest in learning more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96F0F607-3871-4768-9A06-4058EAFD3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441450"/>
            <a:ext cx="3219450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">
            <a:extLst>
              <a:ext uri="{FF2B5EF4-FFF2-40B4-BE49-F238E27FC236}">
                <a16:creationId xmlns:a16="http://schemas.microsoft.com/office/drawing/2014/main" id="{C6A02DB1-6E60-4534-94F0-A615F3F3E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349375"/>
            <a:ext cx="222091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1">
            <a:extLst>
              <a:ext uri="{FF2B5EF4-FFF2-40B4-BE49-F238E27FC236}">
                <a16:creationId xmlns:a16="http://schemas.microsoft.com/office/drawing/2014/main" id="{96499C6C-214B-4580-ACE3-B731B0875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0"/>
            <a:ext cx="2971800" cy="276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496804A0-9E39-4347-8AEA-A5CC086468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42900" y="1885950"/>
            <a:ext cx="8458200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Today’s topics</a:t>
            </a:r>
            <a:endParaRPr lang="en-US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i"/>
            </a:endParaRPr>
          </a:p>
        </p:txBody>
      </p:sp>
      <p:sp>
        <p:nvSpPr>
          <p:cNvPr id="6147" name="Content Placeholder 3">
            <a:extLst>
              <a:ext uri="{FF2B5EF4-FFF2-40B4-BE49-F238E27FC236}">
                <a16:creationId xmlns:a16="http://schemas.microsoft.com/office/drawing/2014/main" id="{DAC58488-6741-47AE-831C-1099ABC9D68F}"/>
              </a:ext>
            </a:extLst>
          </p:cNvPr>
          <p:cNvSpPr>
            <a:spLocks noGrp="1" noChangeArrowheads="1"/>
          </p:cNvSpPr>
          <p:nvPr>
            <p:ph idx="12"/>
          </p:nvPr>
        </p:nvSpPr>
        <p:spPr bwMode="auto">
          <a:xfrm>
            <a:off x="342900" y="2686050"/>
            <a:ext cx="4229100" cy="2971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AutoNum type="arabicPeriod"/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Urban Forestry overview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Citywide Tree Planting Strategy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Annual Trust Funds Report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alt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Title 11 Amendments </a:t>
            </a:r>
          </a:p>
          <a:p>
            <a:pPr marL="457200" indent="-457200" eaLnBrk="1" hangingPunct="1">
              <a:defRPr/>
            </a:pPr>
            <a:endParaRPr lang="en-US" altLang="en-US" dirty="0"/>
          </a:p>
        </p:txBody>
      </p:sp>
      <p:pic>
        <p:nvPicPr>
          <p:cNvPr id="6148" name="Content Placeholder 3">
            <a:extLst>
              <a:ext uri="{FF2B5EF4-FFF2-40B4-BE49-F238E27FC236}">
                <a16:creationId xmlns:a16="http://schemas.microsoft.com/office/drawing/2014/main" id="{7B69C7A4-18F3-4F29-9B2C-804BAEB3F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2338"/>
            <a:ext cx="4229100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6268C5FD-33A8-4103-A32E-479417E94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0"/>
            <a:ext cx="2971800" cy="276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9127A-A478-46FD-B0EB-3B1A21EEB7A3}"/>
              </a:ext>
            </a:extLst>
          </p:cNvPr>
          <p:cNvSpPr txBox="1"/>
          <p:nvPr/>
        </p:nvSpPr>
        <p:spPr>
          <a:xfrm>
            <a:off x="3660775" y="2730500"/>
            <a:ext cx="5494338" cy="320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Initial purchase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Ongoing maintenance 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Watering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Pest control 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Leaf clean up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Sidewalks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Increased property values</a:t>
            </a:r>
          </a:p>
        </p:txBody>
      </p:sp>
      <p:pic>
        <p:nvPicPr>
          <p:cNvPr id="43012" name="Picture 1">
            <a:extLst>
              <a:ext uri="{FF2B5EF4-FFF2-40B4-BE49-F238E27FC236}">
                <a16:creationId xmlns:a16="http://schemas.microsoft.com/office/drawing/2014/main" id="{5DA70894-0373-435E-9640-B82AA6813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"/>
          <a:stretch>
            <a:fillRect/>
          </a:stretch>
        </p:blipFill>
        <p:spPr bwMode="auto">
          <a:xfrm>
            <a:off x="3895725" y="1403350"/>
            <a:ext cx="23114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7">
            <a:extLst>
              <a:ext uri="{FF2B5EF4-FFF2-40B4-BE49-F238E27FC236}">
                <a16:creationId xmlns:a16="http://schemas.microsoft.com/office/drawing/2014/main" id="{DBE487C1-CBF4-4F2E-90EE-33D1AEF7F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298575"/>
            <a:ext cx="21923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>
            <a:extLst>
              <a:ext uri="{FF2B5EF4-FFF2-40B4-BE49-F238E27FC236}">
                <a16:creationId xmlns:a16="http://schemas.microsoft.com/office/drawing/2014/main" id="{6D1BF37C-A4D2-400E-AB20-BE9AA3656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441450"/>
            <a:ext cx="3294063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>
            <a:extLst>
              <a:ext uri="{FF2B5EF4-FFF2-40B4-BE49-F238E27FC236}">
                <a16:creationId xmlns:a16="http://schemas.microsoft.com/office/drawing/2014/main" id="{C9BE6AF5-530C-4E48-8A54-E98B453CF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0"/>
            <a:ext cx="2971800" cy="276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069BE69D-AE81-4051-B6FD-6766027FC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441450"/>
            <a:ext cx="2820988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19127A-A478-46FD-B0EB-3B1A21EEB7A3}"/>
              </a:ext>
            </a:extLst>
          </p:cNvPr>
          <p:cNvSpPr txBox="1"/>
          <p:nvPr/>
        </p:nvSpPr>
        <p:spPr>
          <a:xfrm>
            <a:off x="3162300" y="2670175"/>
            <a:ext cx="5494338" cy="320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Initial purchase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Ongoing maintenance 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Watering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Pest control 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Leaf clean up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Sidewalks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Increased property values</a:t>
            </a:r>
          </a:p>
        </p:txBody>
      </p:sp>
      <p:pic>
        <p:nvPicPr>
          <p:cNvPr id="45061" name="Picture 1">
            <a:extLst>
              <a:ext uri="{FF2B5EF4-FFF2-40B4-BE49-F238E27FC236}">
                <a16:creationId xmlns:a16="http://schemas.microsoft.com/office/drawing/2014/main" id="{011545EF-00A9-447D-80D9-BAB81976C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395413"/>
            <a:ext cx="18891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8">
            <a:extLst>
              <a:ext uri="{FF2B5EF4-FFF2-40B4-BE49-F238E27FC236}">
                <a16:creationId xmlns:a16="http://schemas.microsoft.com/office/drawing/2014/main" id="{6F0B49E5-CD3C-4E33-B00C-587478E5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1395413"/>
            <a:ext cx="174783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">
            <a:extLst>
              <a:ext uri="{FF2B5EF4-FFF2-40B4-BE49-F238E27FC236}">
                <a16:creationId xmlns:a16="http://schemas.microsoft.com/office/drawing/2014/main" id="{EBBDE383-15D2-4715-BB50-100333554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1395413"/>
            <a:ext cx="19018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D0D25A-EA9E-41B0-89A1-47718B01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8738"/>
            <a:ext cx="7886700" cy="688975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654E8700-93DE-4E9B-B32E-8FEE62DAA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2354263"/>
            <a:ext cx="2373312" cy="321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6">
            <a:extLst>
              <a:ext uri="{FF2B5EF4-FFF2-40B4-BE49-F238E27FC236}">
                <a16:creationId xmlns:a16="http://schemas.microsoft.com/office/drawing/2014/main" id="{1860DE6D-BC69-4A84-BB6C-0E41A1E5E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354263"/>
            <a:ext cx="5151438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F1AF91BC-D485-4DEC-8D29-1645A5BA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2519363"/>
            <a:ext cx="3602037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A05685EF-5D8B-47F7-A6E1-2343D8182F31}"/>
              </a:ext>
            </a:extLst>
          </p:cNvPr>
          <p:cNvSpPr txBox="1">
            <a:spLocks/>
          </p:cNvSpPr>
          <p:nvPr/>
        </p:nvSpPr>
        <p:spPr>
          <a:xfrm>
            <a:off x="625475" y="1327150"/>
            <a:ext cx="6111875" cy="644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</a:t>
            </a:r>
            <a:r>
              <a:rPr lang="en-US" altLang="en-US" kern="0" dirty="0"/>
              <a:t>:</a:t>
            </a:r>
            <a:br>
              <a:rPr lang="en-US" altLang="en-US" kern="0" dirty="0"/>
            </a:br>
            <a:r>
              <a:rPr lang="en-US" altLang="en-US" kern="0" dirty="0">
                <a:solidFill>
                  <a:srgbClr val="7FAC00"/>
                </a:solidFill>
              </a:rPr>
              <a:t>Fund planting and maintenance</a:t>
            </a:r>
            <a:br>
              <a:rPr lang="en-US" kern="0" dirty="0">
                <a:solidFill>
                  <a:srgbClr val="7FAC00"/>
                </a:solidFill>
              </a:rPr>
            </a:br>
            <a:r>
              <a:rPr lang="en-US" altLang="en-US" kern="0" dirty="0"/>
              <a:t> </a:t>
            </a:r>
            <a:endParaRPr lang="en-US" kern="0" dirty="0">
              <a:solidFill>
                <a:srgbClr val="7FAC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733C69-2CAE-4CFB-B22D-FE783C38E741}"/>
              </a:ext>
            </a:extLst>
          </p:cNvPr>
          <p:cNvSpPr txBox="1"/>
          <p:nvPr/>
        </p:nvSpPr>
        <p:spPr>
          <a:xfrm>
            <a:off x="657225" y="2682875"/>
            <a:ext cx="3673475" cy="2667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Plant in right-of-way, yards, parks, and schools</a:t>
            </a:r>
          </a:p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Increase planting at rentals </a:t>
            </a:r>
          </a:p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Fund right-of-way tree maintenance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Content Placeholder 2">
            <a:extLst>
              <a:ext uri="{FF2B5EF4-FFF2-40B4-BE49-F238E27FC236}">
                <a16:creationId xmlns:a16="http://schemas.microsoft.com/office/drawing/2014/main" id="{595AA402-59FA-4867-8AB3-60E89123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3705225"/>
            <a:ext cx="52641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A05685EF-5D8B-47F7-A6E1-2343D8182F31}"/>
              </a:ext>
            </a:extLst>
          </p:cNvPr>
          <p:cNvSpPr txBox="1">
            <a:spLocks/>
          </p:cNvSpPr>
          <p:nvPr/>
        </p:nvSpPr>
        <p:spPr>
          <a:xfrm>
            <a:off x="625475" y="1327150"/>
            <a:ext cx="7359650" cy="644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Aft>
                <a:spcPts val="1350"/>
              </a:spcAft>
              <a:defRPr/>
            </a:pPr>
            <a:r>
              <a:rPr lang="en-US" alt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Recommendations:</a:t>
            </a:r>
          </a:p>
          <a:p>
            <a:pPr marL="457200" indent="-457200">
              <a:lnSpc>
                <a:spcPts val="3300"/>
              </a:lnSpc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kern="0" dirty="0">
                <a:solidFill>
                  <a:srgbClr val="7FAC00"/>
                </a:solidFill>
              </a:rPr>
              <a:t>Conduct culturally-specific outreach and education</a:t>
            </a:r>
          </a:p>
          <a:p>
            <a:pPr marL="457200" indent="-457200">
              <a:lnSpc>
                <a:spcPts val="3300"/>
              </a:lnSpc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kern="0" dirty="0">
                <a:solidFill>
                  <a:srgbClr val="7FAC00"/>
                </a:solidFill>
              </a:rPr>
              <a:t>Develop partnerships and relationships</a:t>
            </a:r>
            <a:endParaRPr lang="en-US" kern="0" dirty="0">
              <a:solidFill>
                <a:srgbClr val="7FAC00"/>
              </a:solidFill>
            </a:endParaRPr>
          </a:p>
          <a:p>
            <a:pPr>
              <a:defRPr/>
            </a:pPr>
            <a:endParaRPr lang="en-US" kern="0" dirty="0">
              <a:solidFill>
                <a:srgbClr val="7FAC00"/>
              </a:solidFill>
            </a:endParaRPr>
          </a:p>
        </p:txBody>
      </p:sp>
      <p:pic>
        <p:nvPicPr>
          <p:cNvPr id="51204" name="Picture 1">
            <a:extLst>
              <a:ext uri="{FF2B5EF4-FFF2-40B4-BE49-F238E27FC236}">
                <a16:creationId xmlns:a16="http://schemas.microsoft.com/office/drawing/2014/main" id="{48BCA080-4C03-4DFB-9EF9-8CB52DF7B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365" b="6860"/>
          <a:stretch>
            <a:fillRect/>
          </a:stretch>
        </p:blipFill>
        <p:spPr bwMode="auto">
          <a:xfrm>
            <a:off x="0" y="3705225"/>
            <a:ext cx="37909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DC1C48E2-C8A6-46B8-9FAF-3909FBE55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651125"/>
            <a:ext cx="33432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A05685EF-5D8B-47F7-A6E1-2343D8182F31}"/>
              </a:ext>
            </a:extLst>
          </p:cNvPr>
          <p:cNvSpPr txBox="1">
            <a:spLocks/>
          </p:cNvSpPr>
          <p:nvPr/>
        </p:nvSpPr>
        <p:spPr>
          <a:xfrm>
            <a:off x="625475" y="1327150"/>
            <a:ext cx="6872288" cy="644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</a:t>
            </a:r>
            <a:r>
              <a:rPr lang="en-US" altLang="en-US" kern="0" dirty="0"/>
              <a:t>:</a:t>
            </a:r>
            <a:br>
              <a:rPr lang="en-US" altLang="en-US" kern="0" dirty="0"/>
            </a:br>
            <a:r>
              <a:rPr lang="en-US" dirty="0">
                <a:solidFill>
                  <a:srgbClr val="7FAC00"/>
                </a:solidFill>
              </a:rPr>
              <a:t>Improve planning and management</a:t>
            </a:r>
            <a:br>
              <a:rPr lang="en-US" kern="0" dirty="0">
                <a:solidFill>
                  <a:srgbClr val="7FAC00"/>
                </a:solidFill>
              </a:rPr>
            </a:br>
            <a:r>
              <a:rPr lang="en-US" altLang="en-US" kern="0" dirty="0"/>
              <a:t> </a:t>
            </a:r>
            <a:endParaRPr lang="en-US" kern="0" dirty="0">
              <a:solidFill>
                <a:srgbClr val="7FAC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733C69-2CAE-4CFB-B22D-FE783C38E741}"/>
              </a:ext>
            </a:extLst>
          </p:cNvPr>
          <p:cNvSpPr txBox="1"/>
          <p:nvPr/>
        </p:nvSpPr>
        <p:spPr>
          <a:xfrm>
            <a:off x="657225" y="2682875"/>
            <a:ext cx="4494213" cy="321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Improve communication and collaboration among bureaus</a:t>
            </a:r>
          </a:p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Promote branchoutpdx.org </a:t>
            </a:r>
          </a:p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Update the Urban Forest Management Plan</a:t>
            </a:r>
          </a:p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Monitor and assess planting efforts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3">
            <a:extLst>
              <a:ext uri="{FF2B5EF4-FFF2-40B4-BE49-F238E27FC236}">
                <a16:creationId xmlns:a16="http://schemas.microsoft.com/office/drawing/2014/main" id="{7932BB82-69B0-4D82-B28E-2E35D4059136}"/>
              </a:ext>
            </a:extLst>
          </p:cNvPr>
          <p:cNvGrpSpPr>
            <a:grpSpLocks/>
          </p:cNvGrpSpPr>
          <p:nvPr/>
        </p:nvGrpSpPr>
        <p:grpSpPr bwMode="auto">
          <a:xfrm>
            <a:off x="4494213" y="2506663"/>
            <a:ext cx="3975100" cy="3211512"/>
            <a:chOff x="4972050" y="2506855"/>
            <a:chExt cx="3974757" cy="32113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B88DB6-9C7A-4BF3-A659-6722A2870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9200" y="2506855"/>
              <a:ext cx="3917607" cy="3022407"/>
            </a:xfrm>
            <a:prstGeom prst="snip1Rect">
              <a:avLst>
                <a:gd name="adj" fmla="val 50000"/>
              </a:avLst>
            </a:prstGeom>
          </p:spPr>
        </p:pic>
        <p:sp>
          <p:nvSpPr>
            <p:cNvPr id="55303" name="Rectangle 1">
              <a:extLst>
                <a:ext uri="{FF2B5EF4-FFF2-40B4-BE49-F238E27FC236}">
                  <a16:creationId xmlns:a16="http://schemas.microsoft.com/office/drawing/2014/main" id="{CBA24CF1-CA93-4F2E-AA79-98CD60DA6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050" y="5029200"/>
              <a:ext cx="1169670" cy="68897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82D0D25A-EA9E-41B0-89A1-47718B01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8738"/>
            <a:ext cx="7886700" cy="688975"/>
          </a:xfrm>
        </p:spPr>
        <p:txBody>
          <a:bodyPr/>
          <a:lstStyle/>
          <a:p>
            <a:pPr>
              <a:spcAft>
                <a:spcPts val="1350"/>
              </a:spcAft>
              <a:defRPr/>
            </a:pPr>
            <a:r>
              <a:rPr lang="en-US" dirty="0"/>
              <a:t>Next steps: let’s make it happen!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A235F-5A3D-4C5B-B710-18600307CA40}"/>
              </a:ext>
            </a:extLst>
          </p:cNvPr>
          <p:cNvSpPr txBox="1"/>
          <p:nvPr/>
        </p:nvSpPr>
        <p:spPr>
          <a:xfrm>
            <a:off x="757238" y="2497138"/>
            <a:ext cx="4214812" cy="2792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</a:rPr>
              <a:t>Focused planting and outreach in Hazelwood and Mill Park (now through FY20-21)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</a:rPr>
              <a:t>Council-directed Street Tree Task Force to explore funding street tree maintenance (FY19-20)</a:t>
            </a:r>
          </a:p>
        </p:txBody>
      </p:sp>
      <p:sp>
        <p:nvSpPr>
          <p:cNvPr id="55301" name="Oval 1">
            <a:extLst>
              <a:ext uri="{FF2B5EF4-FFF2-40B4-BE49-F238E27FC236}">
                <a16:creationId xmlns:a16="http://schemas.microsoft.com/office/drawing/2014/main" id="{F598F32D-5F93-437A-9B80-39AC57367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363" y="4075113"/>
            <a:ext cx="595312" cy="554037"/>
          </a:xfrm>
          <a:prstGeom prst="ellipse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1">
            <a:extLst>
              <a:ext uri="{FF2B5EF4-FFF2-40B4-BE49-F238E27FC236}">
                <a16:creationId xmlns:a16="http://schemas.microsoft.com/office/drawing/2014/main" id="{9835AD08-3F7F-4C30-8D9B-A255BA8D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-7938" y="3217863"/>
            <a:ext cx="2405063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>
            <a:extLst>
              <a:ext uri="{FF2B5EF4-FFF2-40B4-BE49-F238E27FC236}">
                <a16:creationId xmlns:a16="http://schemas.microsoft.com/office/drawing/2014/main" id="{DCFDDB50-6758-4365-BABD-82F4D35F4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221038"/>
            <a:ext cx="21844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2">
            <a:extLst>
              <a:ext uri="{FF2B5EF4-FFF2-40B4-BE49-F238E27FC236}">
                <a16:creationId xmlns:a16="http://schemas.microsoft.com/office/drawing/2014/main" id="{9B95B5B9-8653-4197-A333-5597DE136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413" y="0"/>
            <a:ext cx="2946400" cy="28527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60DC6-236E-41AF-87CC-9C0C70AB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8738"/>
            <a:ext cx="9167813" cy="688975"/>
          </a:xfrm>
        </p:spPr>
        <p:txBody>
          <a:bodyPr/>
          <a:lstStyle/>
          <a:p>
            <a:pPr algn="ctr">
              <a:defRPr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Contact: Angie.DiSalvo@PortlandOregon.gov</a:t>
            </a:r>
          </a:p>
        </p:txBody>
      </p:sp>
      <p:pic>
        <p:nvPicPr>
          <p:cNvPr id="57350" name="Picture 7">
            <a:extLst>
              <a:ext uri="{FF2B5EF4-FFF2-40B4-BE49-F238E27FC236}">
                <a16:creationId xmlns:a16="http://schemas.microsoft.com/office/drawing/2014/main" id="{8FC47CDE-517F-4517-A91C-A66D00B0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7"/>
          <a:stretch>
            <a:fillRect/>
          </a:stretch>
        </p:blipFill>
        <p:spPr bwMode="auto">
          <a:xfrm>
            <a:off x="2495550" y="3217863"/>
            <a:ext cx="4379913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itle 1">
            <a:extLst>
              <a:ext uri="{FF2B5EF4-FFF2-40B4-BE49-F238E27FC236}">
                <a16:creationId xmlns:a16="http://schemas.microsoft.com/office/drawing/2014/main" id="{5F15B742-130C-465C-AF54-CE94FD200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28738"/>
            <a:ext cx="7886700" cy="688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2018 Annual Trust Funds Report</a:t>
            </a:r>
          </a:p>
        </p:txBody>
      </p:sp>
      <p:pic>
        <p:nvPicPr>
          <p:cNvPr id="59395" name="Picture 1">
            <a:extLst>
              <a:ext uri="{FF2B5EF4-FFF2-40B4-BE49-F238E27FC236}">
                <a16:creationId xmlns:a16="http://schemas.microsoft.com/office/drawing/2014/main" id="{7C9BD94A-82F2-403E-9922-347F5D46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2171700"/>
            <a:ext cx="2943225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E4B0133F-B427-47B1-BE41-8D9241926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3205163"/>
            <a:ext cx="38195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84B44DC4-CE98-473F-A209-E84206459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205163"/>
            <a:ext cx="20828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2">
            <a:extLst>
              <a:ext uri="{FF2B5EF4-FFF2-40B4-BE49-F238E27FC236}">
                <a16:creationId xmlns:a16="http://schemas.microsoft.com/office/drawing/2014/main" id="{430E8B72-24DC-4627-91B7-2C0CA4D38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413" y="0"/>
            <a:ext cx="2946400" cy="28527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60DC6-236E-41AF-87CC-9C0C70AB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8738"/>
            <a:ext cx="9167813" cy="688975"/>
          </a:xfrm>
        </p:spPr>
        <p:txBody>
          <a:bodyPr/>
          <a:lstStyle/>
          <a:p>
            <a:pPr algn="ctr"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FY17-18 Tree Planting and Preservation Fund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A3500D3-F4A9-4E50-8D76-36FF108B5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843088"/>
            <a:ext cx="4510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Contributions $1,278,488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Expenditures  $   511,152</a:t>
            </a:r>
          </a:p>
        </p:txBody>
      </p:sp>
      <p:pic>
        <p:nvPicPr>
          <p:cNvPr id="61447" name="Picture 3">
            <a:extLst>
              <a:ext uri="{FF2B5EF4-FFF2-40B4-BE49-F238E27FC236}">
                <a16:creationId xmlns:a16="http://schemas.microsoft.com/office/drawing/2014/main" id="{F38423C9-6BF6-4A0B-9A02-6AE983D3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3205163"/>
            <a:ext cx="299878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C874281-8275-4BD9-9339-E00B8861142B}"/>
              </a:ext>
            </a:extLst>
          </p:cNvPr>
          <p:cNvSpPr txBox="1">
            <a:spLocks/>
          </p:cNvSpPr>
          <p:nvPr/>
        </p:nvSpPr>
        <p:spPr>
          <a:xfrm>
            <a:off x="457200" y="5313363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b="0" i="1" kern="0" dirty="0">
                <a:solidFill>
                  <a:schemeClr val="bg1"/>
                </a:solidFill>
              </a:rPr>
              <a:t>Click to update the date or subtitle – January 1, 2018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BFB5D8-9666-4E61-A154-3C2440BDFF12}"/>
              </a:ext>
            </a:extLst>
          </p:cNvPr>
          <p:cNvSpPr txBox="1">
            <a:spLocks/>
          </p:cNvSpPr>
          <p:nvPr/>
        </p:nvSpPr>
        <p:spPr>
          <a:xfrm>
            <a:off x="457200" y="5710238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i="1" kern="0" dirty="0">
                <a:solidFill>
                  <a:schemeClr val="bg1"/>
                </a:solidFill>
              </a:rPr>
              <a:t>Presenter Name</a:t>
            </a:r>
            <a:r>
              <a:rPr lang="en-US" sz="1400" b="0" i="1" kern="0" dirty="0">
                <a:solidFill>
                  <a:schemeClr val="bg1"/>
                </a:solidFill>
              </a:rPr>
              <a:t>, Title </a:t>
            </a:r>
          </a:p>
        </p:txBody>
      </p:sp>
      <p:sp>
        <p:nvSpPr>
          <p:cNvPr id="8196" name="Title 1">
            <a:extLst>
              <a:ext uri="{FF2B5EF4-FFF2-40B4-BE49-F238E27FC236}">
                <a16:creationId xmlns:a16="http://schemas.microsoft.com/office/drawing/2014/main" id="{45BEFC0D-7519-4D71-9B05-38C8499E9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27150"/>
            <a:ext cx="8058150" cy="690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PP&amp;R Urban Forestry – the City’s Tree Team</a:t>
            </a:r>
          </a:p>
        </p:txBody>
      </p:sp>
      <p:pic>
        <p:nvPicPr>
          <p:cNvPr id="8197" name="Picture 5" descr="Image result for portland oregon trees">
            <a:extLst>
              <a:ext uri="{FF2B5EF4-FFF2-40B4-BE49-F238E27FC236}">
                <a16:creationId xmlns:a16="http://schemas.microsoft.com/office/drawing/2014/main" id="{F67CA8A6-CB99-4841-B82B-D29C39E53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5513"/>
            <a:ext cx="91440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>
            <a:extLst>
              <a:ext uri="{FF2B5EF4-FFF2-40B4-BE49-F238E27FC236}">
                <a16:creationId xmlns:a16="http://schemas.microsoft.com/office/drawing/2014/main" id="{B84CD740-598A-471A-9E2A-E12FA035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9588"/>
            <a:ext cx="6357938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1">
            <a:extLst>
              <a:ext uri="{FF2B5EF4-FFF2-40B4-BE49-F238E27FC236}">
                <a16:creationId xmlns:a16="http://schemas.microsoft.com/office/drawing/2014/main" id="{F353BF1D-143D-45C5-911B-1BFCE918C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1838" y="1328738"/>
            <a:ext cx="8312150" cy="6762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Tree Planting and Preservation Fund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Expenditure highlights</a:t>
            </a:r>
            <a:endParaRPr lang="en-US" altLang="en-US" sz="3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81AF225-B464-4DA3-B9AD-CB5D34828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2336800"/>
            <a:ext cx="3873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 Planting Strategy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DEFE51-6EAE-4420-8A84-E7E3C945D233}"/>
              </a:ext>
            </a:extLst>
          </p:cNvPr>
          <p:cNvSpPr txBox="1">
            <a:spLocks/>
          </p:cNvSpPr>
          <p:nvPr/>
        </p:nvSpPr>
        <p:spPr>
          <a:xfrm>
            <a:off x="0" y="1328738"/>
            <a:ext cx="9167813" cy="6889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sz="2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3494" name="Picture 3">
            <a:extLst>
              <a:ext uri="{FF2B5EF4-FFF2-40B4-BE49-F238E27FC236}">
                <a16:creationId xmlns:a16="http://schemas.microsoft.com/office/drawing/2014/main" id="{9C65C572-119B-4780-86C6-08143AD99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3049588"/>
            <a:ext cx="2366962" cy="320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>
            <a:extLst>
              <a:ext uri="{FF2B5EF4-FFF2-40B4-BE49-F238E27FC236}">
                <a16:creationId xmlns:a16="http://schemas.microsoft.com/office/drawing/2014/main" id="{46C1CE06-D496-400B-9456-91989329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725863"/>
            <a:ext cx="1789112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1">
            <a:extLst>
              <a:ext uri="{FF2B5EF4-FFF2-40B4-BE49-F238E27FC236}">
                <a16:creationId xmlns:a16="http://schemas.microsoft.com/office/drawing/2014/main" id="{0F7F38CA-BB53-45AD-96C7-BC2D6D863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725863"/>
            <a:ext cx="32607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2">
            <a:extLst>
              <a:ext uri="{FF2B5EF4-FFF2-40B4-BE49-F238E27FC236}">
                <a16:creationId xmlns:a16="http://schemas.microsoft.com/office/drawing/2014/main" id="{DBFCDA08-67FF-44F4-83DD-0D6EBA6D0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25"/>
            <a:ext cx="1849438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3">
            <a:extLst>
              <a:ext uri="{FF2B5EF4-FFF2-40B4-BE49-F238E27FC236}">
                <a16:creationId xmlns:a16="http://schemas.microsoft.com/office/drawing/2014/main" id="{2DB24931-AF5B-42E6-82AF-3FA5D2F28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3725863"/>
            <a:ext cx="1951037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1">
            <a:extLst>
              <a:ext uri="{FF2B5EF4-FFF2-40B4-BE49-F238E27FC236}">
                <a16:creationId xmlns:a16="http://schemas.microsoft.com/office/drawing/2014/main" id="{F353BF1D-143D-45C5-911B-1BFCE918C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1838" y="1328738"/>
            <a:ext cx="8312150" cy="6762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Tree Planting and Preservation Fund highlights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altLang="en-US" sz="3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481AF225-B464-4DA3-B9AD-CB5D34828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1889125"/>
            <a:ext cx="37004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3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17,988 trees planted</a:t>
            </a:r>
            <a:endParaRPr lang="en-US" altLang="en-US" sz="3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DEFE51-6EAE-4420-8A84-E7E3C945D233}"/>
              </a:ext>
            </a:extLst>
          </p:cNvPr>
          <p:cNvSpPr txBox="1">
            <a:spLocks/>
          </p:cNvSpPr>
          <p:nvPr/>
        </p:nvSpPr>
        <p:spPr>
          <a:xfrm>
            <a:off x="0" y="1328738"/>
            <a:ext cx="9167813" cy="6889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sz="2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>
            <a:extLst>
              <a:ext uri="{FF2B5EF4-FFF2-40B4-BE49-F238E27FC236}">
                <a16:creationId xmlns:a16="http://schemas.microsoft.com/office/drawing/2014/main" id="{4E4F8E9E-D313-420F-A6C5-419727FD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9167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1">
            <a:extLst>
              <a:ext uri="{FF2B5EF4-FFF2-40B4-BE49-F238E27FC236}">
                <a16:creationId xmlns:a16="http://schemas.microsoft.com/office/drawing/2014/main" id="{F353BF1D-143D-45C5-911B-1BFCE918C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1838" y="1328738"/>
            <a:ext cx="8312150" cy="6762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Urban Forestry Fund</a:t>
            </a:r>
            <a:endParaRPr lang="en-US" altLang="en-US" sz="3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31B4C0CB-7C01-4D40-8631-E0818AF3C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1889125"/>
            <a:ext cx="4054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Contributions $93,405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Expenditures  $84,713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DEFE51-6EAE-4420-8A84-E7E3C945D233}"/>
              </a:ext>
            </a:extLst>
          </p:cNvPr>
          <p:cNvSpPr txBox="1">
            <a:spLocks/>
          </p:cNvSpPr>
          <p:nvPr/>
        </p:nvSpPr>
        <p:spPr>
          <a:xfrm>
            <a:off x="0" y="1328738"/>
            <a:ext cx="9167813" cy="6889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sz="2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le 1">
            <a:extLst>
              <a:ext uri="{FF2B5EF4-FFF2-40B4-BE49-F238E27FC236}">
                <a16:creationId xmlns:a16="http://schemas.microsoft.com/office/drawing/2014/main" id="{F353BF1D-143D-45C5-911B-1BFCE918C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1838" y="1328738"/>
            <a:ext cx="8312150" cy="6762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/>
              <a:t>Urban Forestry Fund highlights</a:t>
            </a:r>
            <a:br>
              <a:rPr lang="en-US" altLang="en-US" dirty="0"/>
            </a:br>
            <a:endParaRPr lang="en-US" altLang="en-US" sz="3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8100A77B-7B60-4543-A461-6DDF7A693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1889125"/>
            <a:ext cx="7905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Tree inventory Project, outreach, and education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DEFE51-6EAE-4420-8A84-E7E3C945D233}"/>
              </a:ext>
            </a:extLst>
          </p:cNvPr>
          <p:cNvSpPr txBox="1">
            <a:spLocks/>
          </p:cNvSpPr>
          <p:nvPr/>
        </p:nvSpPr>
        <p:spPr>
          <a:xfrm>
            <a:off x="0" y="1328738"/>
            <a:ext cx="9167813" cy="6889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sz="2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9637" name="Picture 5">
            <a:extLst>
              <a:ext uri="{FF2B5EF4-FFF2-40B4-BE49-F238E27FC236}">
                <a16:creationId xmlns:a16="http://schemas.microsoft.com/office/drawing/2014/main" id="{B3BF7076-253E-4B03-9DE1-BD8D17AB1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3630613"/>
            <a:ext cx="201771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3">
            <a:extLst>
              <a:ext uri="{FF2B5EF4-FFF2-40B4-BE49-F238E27FC236}">
                <a16:creationId xmlns:a16="http://schemas.microsoft.com/office/drawing/2014/main" id="{653207D8-13FE-4EBC-BD1A-7E9CCB9A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3630613"/>
            <a:ext cx="213677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5">
            <a:extLst>
              <a:ext uri="{FF2B5EF4-FFF2-40B4-BE49-F238E27FC236}">
                <a16:creationId xmlns:a16="http://schemas.microsoft.com/office/drawing/2014/main" id="{73930234-6762-4C21-85B8-AC1816F0F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630613"/>
            <a:ext cx="16256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">
            <a:extLst>
              <a:ext uri="{FF2B5EF4-FFF2-40B4-BE49-F238E27FC236}">
                <a16:creationId xmlns:a16="http://schemas.microsoft.com/office/drawing/2014/main" id="{3B2B06B0-277A-4D09-A2F3-51FBAC072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30613"/>
            <a:ext cx="305117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60DC6-236E-41AF-87CC-9C0C70AB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8738"/>
            <a:ext cx="8240713" cy="688975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595959"/>
                </a:solidFill>
              </a:rPr>
              <a:t>4. Title 11 Amendments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91A25A1-98AA-43E9-AC5C-4F9072B6A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2282825"/>
            <a:ext cx="458946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Extend establishment period from 2 years to 5 years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Remove requirement to expend funds in the same watershed where fees are collected</a:t>
            </a:r>
          </a:p>
        </p:txBody>
      </p:sp>
      <p:pic>
        <p:nvPicPr>
          <p:cNvPr id="71684" name="Picture 1">
            <a:extLst>
              <a:ext uri="{FF2B5EF4-FFF2-40B4-BE49-F238E27FC236}">
                <a16:creationId xmlns:a16="http://schemas.microsoft.com/office/drawing/2014/main" id="{21DB234D-F5FA-49AE-A766-4D7FBE0A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2366963"/>
            <a:ext cx="3427412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10A46DC-1C5F-47E9-9A14-B0C0DCB88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413" y="0"/>
            <a:ext cx="2946400" cy="28527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60DC6-236E-41AF-87CC-9C0C70AB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8738"/>
            <a:ext cx="8240713" cy="688975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PP&amp;R Urban Forestry – the City’s Tree Team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8517E50A-DE32-4231-AF8A-41CCC55DD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7225"/>
            <a:ext cx="20367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Content Placeholder 5">
            <a:extLst>
              <a:ext uri="{FF2B5EF4-FFF2-40B4-BE49-F238E27FC236}">
                <a16:creationId xmlns:a16="http://schemas.microsoft.com/office/drawing/2014/main" id="{5AF73354-4204-477E-96A0-3D7F41AB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3205163"/>
            <a:ext cx="484346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>
            <a:extLst>
              <a:ext uri="{FF2B5EF4-FFF2-40B4-BE49-F238E27FC236}">
                <a16:creationId xmlns:a16="http://schemas.microsoft.com/office/drawing/2014/main" id="{F671D6F9-A649-4BCC-850A-D792245B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3197225"/>
            <a:ext cx="2116138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5ED1F-3382-47B9-9AF6-C9D856D6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9025"/>
            <a:ext cx="7886700" cy="6905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Urban forest infrastructure and services</a:t>
            </a:r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8B59EE9E-884D-4CAB-A7B2-521329A93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779588"/>
            <a:ext cx="53705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900D7087-C92C-432A-9843-FEC96026D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88" y="1824038"/>
            <a:ext cx="28590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Public Health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Shade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Community Building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Air Quality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Stormwater Management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Water Quality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Stress reduction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Habitat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Cooling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Energy Conservation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Walkability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Property Value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Jobs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Beauty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Environmental Justice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AU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Climate Action</a:t>
            </a:r>
          </a:p>
        </p:txBody>
      </p:sp>
      <p:sp>
        <p:nvSpPr>
          <p:cNvPr id="12293" name="TextBox 2">
            <a:extLst>
              <a:ext uri="{FF2B5EF4-FFF2-40B4-BE49-F238E27FC236}">
                <a16:creationId xmlns:a16="http://schemas.microsoft.com/office/drawing/2014/main" id="{9AE429FD-A63F-4A9D-9F09-5B393B3AC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5837238"/>
            <a:ext cx="5370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Heritage Tree #238. Photo by Steve Terrill.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C874281-8275-4BD9-9339-E00B8861142B}"/>
              </a:ext>
            </a:extLst>
          </p:cNvPr>
          <p:cNvSpPr txBox="1">
            <a:spLocks/>
          </p:cNvSpPr>
          <p:nvPr/>
        </p:nvSpPr>
        <p:spPr>
          <a:xfrm>
            <a:off x="457200" y="5313363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b="0" i="1" kern="0" dirty="0">
                <a:solidFill>
                  <a:schemeClr val="bg1"/>
                </a:solidFill>
              </a:rPr>
              <a:t>Click to update the date or subtitle – January 1, 2018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BFB5D8-9666-4E61-A154-3C2440BDFF12}"/>
              </a:ext>
            </a:extLst>
          </p:cNvPr>
          <p:cNvSpPr txBox="1">
            <a:spLocks/>
          </p:cNvSpPr>
          <p:nvPr/>
        </p:nvSpPr>
        <p:spPr>
          <a:xfrm>
            <a:off x="457200" y="5710238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i="1" kern="0" dirty="0">
                <a:solidFill>
                  <a:schemeClr val="bg1"/>
                </a:solidFill>
              </a:rPr>
              <a:t>Presenter Name</a:t>
            </a:r>
            <a:r>
              <a:rPr lang="en-US" sz="1400" b="0" i="1" kern="0" dirty="0">
                <a:solidFill>
                  <a:schemeClr val="bg1"/>
                </a:solidFill>
              </a:rPr>
              <a:t>, Title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CBDBDF-9839-459D-9D5E-2F672F09E200}"/>
              </a:ext>
            </a:extLst>
          </p:cNvPr>
          <p:cNvSpPr txBox="1">
            <a:spLocks/>
          </p:cNvSpPr>
          <p:nvPr/>
        </p:nvSpPr>
        <p:spPr>
          <a:xfrm>
            <a:off x="457200" y="5313363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b="0" i="1" kern="0" dirty="0">
                <a:solidFill>
                  <a:schemeClr val="bg1"/>
                </a:solidFill>
              </a:rPr>
              <a:t>Click to update the date or subtitle – January 1, 2018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EDA3BD-617F-4EE2-8B15-5228BFC31CDB}"/>
              </a:ext>
            </a:extLst>
          </p:cNvPr>
          <p:cNvSpPr txBox="1">
            <a:spLocks/>
          </p:cNvSpPr>
          <p:nvPr/>
        </p:nvSpPr>
        <p:spPr>
          <a:xfrm>
            <a:off x="457200" y="5710238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i="1" kern="0" dirty="0">
                <a:solidFill>
                  <a:schemeClr val="bg1"/>
                </a:solidFill>
              </a:rPr>
              <a:t>Presenter Name</a:t>
            </a:r>
            <a:r>
              <a:rPr lang="en-US" sz="1400" b="0" i="1" kern="0" dirty="0">
                <a:solidFill>
                  <a:schemeClr val="bg1"/>
                </a:solidFill>
              </a:rPr>
              <a:t>, Title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5F6E6B-D0FD-4421-8181-F87C0085D852}"/>
              </a:ext>
            </a:extLst>
          </p:cNvPr>
          <p:cNvSpPr txBox="1">
            <a:spLocks/>
          </p:cNvSpPr>
          <p:nvPr/>
        </p:nvSpPr>
        <p:spPr>
          <a:xfrm>
            <a:off x="457200" y="5313363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b="0" i="1" kern="0" dirty="0">
                <a:solidFill>
                  <a:schemeClr val="bg1"/>
                </a:solidFill>
              </a:rPr>
              <a:t>Click to update the date or subtitle – January 1, 2018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0E5807-1DCB-4494-B058-D35A42D46E84}"/>
              </a:ext>
            </a:extLst>
          </p:cNvPr>
          <p:cNvSpPr txBox="1">
            <a:spLocks/>
          </p:cNvSpPr>
          <p:nvPr/>
        </p:nvSpPr>
        <p:spPr>
          <a:xfrm>
            <a:off x="457200" y="5710238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i="1" kern="0" dirty="0">
                <a:solidFill>
                  <a:schemeClr val="bg1"/>
                </a:solidFill>
              </a:rPr>
              <a:t>Presenter Name</a:t>
            </a:r>
            <a:r>
              <a:rPr lang="en-US" sz="1400" b="0" i="1" kern="0" dirty="0">
                <a:solidFill>
                  <a:schemeClr val="bg1"/>
                </a:solidFill>
              </a:rPr>
              <a:t>, Title </a:t>
            </a:r>
          </a:p>
        </p:txBody>
      </p:sp>
      <p:sp>
        <p:nvSpPr>
          <p:cNvPr id="14344" name="Title 1">
            <a:extLst>
              <a:ext uri="{FF2B5EF4-FFF2-40B4-BE49-F238E27FC236}">
                <a16:creationId xmlns:a16="http://schemas.microsoft.com/office/drawing/2014/main" id="{3863ED0F-E5B8-4FC1-8610-7857B0EDF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28738"/>
            <a:ext cx="7886700" cy="688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Growing a more equitable urban forest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Portland’s citywide tree planting strategy</a:t>
            </a:r>
          </a:p>
        </p:txBody>
      </p:sp>
      <p:pic>
        <p:nvPicPr>
          <p:cNvPr id="14345" name="Picture 1">
            <a:extLst>
              <a:ext uri="{FF2B5EF4-FFF2-40B4-BE49-F238E27FC236}">
                <a16:creationId xmlns:a16="http://schemas.microsoft.com/office/drawing/2014/main" id="{6CC68188-F3CA-432E-BCE2-5646496A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9888"/>
            <a:ext cx="9144000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5FC120C-55D1-4523-8791-EB8BE474B8FC}"/>
              </a:ext>
            </a:extLst>
          </p:cNvPr>
          <p:cNvSpPr txBox="1">
            <a:spLocks/>
          </p:cNvSpPr>
          <p:nvPr/>
        </p:nvSpPr>
        <p:spPr>
          <a:xfrm>
            <a:off x="457200" y="5313363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sz="1400" b="0" i="1" kern="0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383493-953B-424A-947D-E682B9B69011}"/>
              </a:ext>
            </a:extLst>
          </p:cNvPr>
          <p:cNvSpPr txBox="1">
            <a:spLocks/>
          </p:cNvSpPr>
          <p:nvPr/>
        </p:nvSpPr>
        <p:spPr>
          <a:xfrm>
            <a:off x="457200" y="5710238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sz="1400" b="0" i="1" kern="0" dirty="0">
              <a:solidFill>
                <a:schemeClr val="bg1"/>
              </a:solidFill>
            </a:endParaRPr>
          </a:p>
        </p:txBody>
      </p:sp>
      <p:sp>
        <p:nvSpPr>
          <p:cNvPr id="6152" name="Title 1">
            <a:extLst>
              <a:ext uri="{FF2B5EF4-FFF2-40B4-BE49-F238E27FC236}">
                <a16:creationId xmlns:a16="http://schemas.microsoft.com/office/drawing/2014/main" id="{D6A5A261-3757-4EDA-993B-DC5E065AF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28738"/>
            <a:ext cx="7886700" cy="688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Canopy equity goals:</a:t>
            </a: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0FA5AE11-1363-4814-BC2C-EA32599A1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388" y="2058988"/>
            <a:ext cx="744696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Urban Forest Management Plan (2004)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Urban Forest Action Plan (2007)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Title 11 Trees (2015)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PP&amp;R Racial Equity Plan (2017)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i"/>
              </a:rPr>
              <a:t>PP&amp;R Strategic Plan (2017)</a:t>
            </a:r>
          </a:p>
        </p:txBody>
      </p:sp>
      <p:pic>
        <p:nvPicPr>
          <p:cNvPr id="16390" name="Content Placeholder 4">
            <a:extLst>
              <a:ext uri="{FF2B5EF4-FFF2-40B4-BE49-F238E27FC236}">
                <a16:creationId xmlns:a16="http://schemas.microsoft.com/office/drawing/2014/main" id="{1CEA45EC-3B07-4BDB-834C-F45AA2F54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63"/>
            <a:ext cx="9172575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0C208A0E-A14A-4595-8565-9A6E4FF7C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14"/>
          <a:stretch/>
        </p:blipFill>
        <p:spPr>
          <a:xfrm>
            <a:off x="1702191" y="1581906"/>
            <a:ext cx="6469367" cy="4763931"/>
          </a:xfrm>
          <a:prstGeom prst="snip1Rect">
            <a:avLst>
              <a:gd name="adj" fmla="val 50000"/>
            </a:avLst>
          </a:prstGeom>
        </p:spPr>
      </p:pic>
      <p:sp>
        <p:nvSpPr>
          <p:cNvPr id="8196" name="Title 1">
            <a:extLst>
              <a:ext uri="{FF2B5EF4-FFF2-40B4-BE49-F238E27FC236}">
                <a16:creationId xmlns:a16="http://schemas.microsoft.com/office/drawing/2014/main" id="{F353BF1D-143D-45C5-911B-1BFCE918C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8475" y="1166813"/>
            <a:ext cx="7886700" cy="688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Trees are not distributed equitably</a:t>
            </a:r>
          </a:p>
        </p:txBody>
      </p:sp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F63C5F47-8AEA-47A1-AC4E-AB2372841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55" y="3429000"/>
            <a:ext cx="2394889" cy="2874633"/>
          </a:xfrm>
          <a:prstGeom prst="snip1Rect">
            <a:avLst>
              <a:gd name="adj" fmla="val 50000"/>
            </a:avLst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ADC3A90A-91DE-4A7F-986A-43942F171896}"/>
              </a:ext>
            </a:extLst>
          </p:cNvPr>
          <p:cNvGrpSpPr>
            <a:grpSpLocks/>
          </p:cNvGrpSpPr>
          <p:nvPr/>
        </p:nvGrpSpPr>
        <p:grpSpPr bwMode="auto">
          <a:xfrm>
            <a:off x="1336675" y="1719263"/>
            <a:ext cx="6154738" cy="4457700"/>
            <a:chOff x="1336431" y="1718769"/>
            <a:chExt cx="6154304" cy="44582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208A0E-A14A-4595-8565-9A6E4FF7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2004" y="1718769"/>
              <a:ext cx="5778731" cy="4458252"/>
            </a:xfrm>
            <a:prstGeom prst="snip1Rect">
              <a:avLst>
                <a:gd name="adj" fmla="val 50000"/>
              </a:avLst>
            </a:prstGeom>
          </p:spPr>
        </p:pic>
        <p:sp>
          <p:nvSpPr>
            <p:cNvPr id="20485" name="Rectangle 1">
              <a:extLst>
                <a:ext uri="{FF2B5EF4-FFF2-40B4-BE49-F238E27FC236}">
                  <a16:creationId xmlns:a16="http://schemas.microsoft.com/office/drawing/2014/main" id="{930C38BD-BD00-418F-ADB3-37145616D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431" y="5069557"/>
              <a:ext cx="1852246" cy="110746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8196" name="Title 1">
            <a:extLst>
              <a:ext uri="{FF2B5EF4-FFF2-40B4-BE49-F238E27FC236}">
                <a16:creationId xmlns:a16="http://schemas.microsoft.com/office/drawing/2014/main" id="{F353BF1D-143D-45C5-911B-1BFCE918C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8475" y="1166813"/>
            <a:ext cx="7886700" cy="11080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Priority planting areas = </a:t>
            </a:r>
            <a:r>
              <a:rPr lang="en-US" altLang="en-US" dirty="0">
                <a:solidFill>
                  <a:srgbClr val="A80000"/>
                </a:solidFill>
              </a:rPr>
              <a:t>lowest canopy + 					     lowest income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R_PPT_Template_version3.potx" id="{57225DD1-FF4C-4B07-857E-E6E187E3438B}" vid="{B7B452E6-2BF0-4FBE-BAAC-713047983F1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13400</TotalTime>
  <Words>555</Words>
  <Application>Microsoft Office PowerPoint</Application>
  <PresentationFormat>On-screen Show (4:3)</PresentationFormat>
  <Paragraphs>152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Calibi</vt:lpstr>
      <vt:lpstr>Calibri</vt:lpstr>
      <vt:lpstr>Karla</vt:lpstr>
      <vt:lpstr>Times New Roman</vt:lpstr>
      <vt:lpstr>Default Design</vt:lpstr>
      <vt:lpstr>Growing Portland’s Future Forest Jenn Cairo, City Forester Angie DiSalvo, Urban Forestry Outreach and Science Supervisor  May 16, 2019</vt:lpstr>
      <vt:lpstr>Today’s topics</vt:lpstr>
      <vt:lpstr>1. PP&amp;R Urban Forestry – the City’s Tree Team</vt:lpstr>
      <vt:lpstr>1. PP&amp;R Urban Forestry – the City’s Tree Team</vt:lpstr>
      <vt:lpstr>Urban forest infrastructure and services</vt:lpstr>
      <vt:lpstr>2. Growing a more equitable urban forest Portland’s citywide tree planting strategy</vt:lpstr>
      <vt:lpstr>Canopy equity goals:</vt:lpstr>
      <vt:lpstr>Trees are not distributed equitably</vt:lpstr>
      <vt:lpstr>Priority planting areas = lowest canopy +           lowest income </vt:lpstr>
      <vt:lpstr>So, do we just plant more trees?</vt:lpstr>
      <vt:lpstr>PowerPoint Presentation</vt:lpstr>
      <vt:lpstr>Community Advisory Committee</vt:lpstr>
      <vt:lpstr>Focus Groups and Public Survey</vt:lpstr>
      <vt:lpstr>Technical expert interviews</vt:lpstr>
      <vt:lpstr>Planting Map Development www.branchoutpdx.org</vt:lpstr>
      <vt:lpstr>Planting Map Development www.branchoutpdx.org</vt:lpstr>
      <vt:lpstr>First lesson: Trees are valued</vt:lpstr>
      <vt:lpstr>Barriers to tree planting</vt:lpstr>
      <vt:lpstr>PowerPoint Presentation</vt:lpstr>
      <vt:lpstr>PowerPoint Presentation</vt:lpstr>
      <vt:lpstr>PowerPoint Presentation</vt:lpstr>
      <vt:lpstr>Recommendations</vt:lpstr>
      <vt:lpstr>PowerPoint Presentation</vt:lpstr>
      <vt:lpstr>PowerPoint Presentation</vt:lpstr>
      <vt:lpstr>PowerPoint Presentation</vt:lpstr>
      <vt:lpstr>Next steps: let’s make it happen!</vt:lpstr>
      <vt:lpstr>Thank you! Contact: Angie.DiSalvo@PortlandOregon.gov</vt:lpstr>
      <vt:lpstr>3. 2018 Annual Trust Funds Report</vt:lpstr>
      <vt:lpstr>FY17-18 Tree Planting and Preservation Fund</vt:lpstr>
      <vt:lpstr>Tree Planting and Preservation Fund Expenditure highlights</vt:lpstr>
      <vt:lpstr>Tree Planting and Preservation Fund highlights </vt:lpstr>
      <vt:lpstr>Urban Forestry Fund</vt:lpstr>
      <vt:lpstr>Urban Forestry Fund highlights </vt:lpstr>
      <vt:lpstr>4. Title 11 Amendments</vt:lpstr>
    </vt:vector>
  </TitlesOfParts>
  <Company>GreenWorks, P.C.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liesll</dc:creator>
  <cp:lastModifiedBy>Phillips, Colleen</cp:lastModifiedBy>
  <cp:revision>717</cp:revision>
  <cp:lastPrinted>2019-05-10T23:14:15Z</cp:lastPrinted>
  <dcterms:created xsi:type="dcterms:W3CDTF">2013-02-20T04:27:19Z</dcterms:created>
  <dcterms:modified xsi:type="dcterms:W3CDTF">2019-05-30T17:32:51Z</dcterms:modified>
</cp:coreProperties>
</file>