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2"/>
    <a:srgbClr val="B11639"/>
    <a:srgbClr val="868A2F"/>
    <a:srgbClr val="F37F28"/>
    <a:srgbClr val="005164"/>
    <a:srgbClr val="0099CC"/>
    <a:srgbClr val="FF5050"/>
    <a:srgbClr val="B8BE42"/>
    <a:srgbClr val="FEAC15"/>
    <a:srgbClr val="0D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39" autoAdjust="0"/>
    <p:restoredTop sz="96853" autoAdjust="0"/>
  </p:normalViewPr>
  <p:slideViewPr>
    <p:cSldViewPr snapToGrid="0">
      <p:cViewPr varScale="1">
        <p:scale>
          <a:sx n="110" d="100"/>
          <a:sy n="110" d="100"/>
        </p:scale>
        <p:origin x="143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7C4ED-BE1A-4DD4-82B8-A0437703597D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2872E-8B65-4EE2-9173-C84621AC8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9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917" y="1788454"/>
            <a:ext cx="8063346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rgbClr val="0346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7713" y="3956280"/>
            <a:ext cx="5123755" cy="1086237"/>
          </a:xfrm>
        </p:spPr>
        <p:txBody>
          <a:bodyPr anchor="ctr"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AvenirNext LT Pro Medium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F0804E-D355-4653-BBF2-07F6F9F262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7" y="5849103"/>
            <a:ext cx="788484" cy="7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7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541" y="1788454"/>
            <a:ext cx="7806254" cy="2098226"/>
          </a:xfrm>
        </p:spPr>
        <p:txBody>
          <a:bodyPr anchor="b">
            <a:no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8040" y="3956280"/>
            <a:ext cx="5123755" cy="1086237"/>
          </a:xfrm>
        </p:spPr>
        <p:txBody>
          <a:bodyPr anchor="ctr">
            <a:normAutofit/>
          </a:bodyPr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5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55064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2184" y="2395728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5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595081"/>
            <a:ext cx="3335839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595081"/>
            <a:ext cx="3335840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686050"/>
            <a:ext cx="7200900" cy="14859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4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A38370C3-7FB1-419A-A291-F9EAA23499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0363" y="1456669"/>
            <a:ext cx="8399722" cy="4359345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DD4A231-A405-4528-ABB7-59846CF3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63" y="462523"/>
            <a:ext cx="8399722" cy="99414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967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2B2A06-16E6-4E72-A718-552832726E3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650" y="1447799"/>
            <a:ext cx="3998600" cy="4413251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ED5B2E3A-34D7-49D0-9A02-833F62A4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FAF457-D9FA-4B13-A148-BEEDEBB86E06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56FE381-2604-4A72-9B64-CB9037070044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DD292A9-0572-4F3C-B1FB-49110DBC7BE3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157495C-B0F6-4926-B292-6372AD31E381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834EC42-2FC4-43A5-9572-B33AE3F466A5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EFFC045-E4DC-4F07-96FE-FB2E5CA93CA9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11407E-BFC4-4451-9E18-DB7A8CFF4A3A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E64BC3B6-9AB2-4990-BF4E-1368F7EF78A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859650" y="457199"/>
            <a:ext cx="3998600" cy="990599"/>
          </a:xfrm>
        </p:spPr>
        <p:txBody>
          <a:bodyPr anchor="ctr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600" b="0" baseline="0">
                <a:solidFill>
                  <a:schemeClr val="tx2"/>
                </a:solidFill>
                <a:latin typeface="AvenirNext LT Pro Medium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29" name="Picture 2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12BEAEB8-C7DA-4D2D-87BF-2852660861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6043876"/>
            <a:ext cx="1875351" cy="61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3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58648" y="1"/>
            <a:ext cx="4585351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F8D3664-64C7-4B83-8F2E-5CCA2A5F8EA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C8213061-03E4-4470-B83E-36B3FC15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B88F10B4-95E0-48EE-82B3-6A456A273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7CA42D6D-B75D-4EDD-8DC8-DB7618BDB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06D8A4C-7570-427B-80E4-0082BCA38205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C58404B-A739-406F-995B-39794E3E0557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6A3D67E-7C35-4670-B54A-82C48804E8D8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D4D9F1-0136-4928-B03C-D86C4CB407B7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510A313-EEFE-4ACF-99A8-29A78F75729C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CED427-960C-4A4B-B942-4AEAD62A6043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05E3F1C-1148-4DCF-83B2-DCE4195890F7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pic>
        <p:nvPicPr>
          <p:cNvPr id="49" name="Picture 4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190AD79-B560-41AE-86AB-3C560370FA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6043876"/>
            <a:ext cx="1875351" cy="61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1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CD89B3-EB2E-450A-B44E-97DB18F4093E}"/>
              </a:ext>
            </a:extLst>
          </p:cNvPr>
          <p:cNvSpPr/>
          <p:nvPr userDrawn="1"/>
        </p:nvSpPr>
        <p:spPr>
          <a:xfrm>
            <a:off x="2467368" y="1183027"/>
            <a:ext cx="4572000" cy="4572000"/>
          </a:xfrm>
          <a:prstGeom prst="rect">
            <a:avLst/>
          </a:prstGeom>
          <a:blipFill dpi="0" rotWithShape="1">
            <a:blip r:embed="rId11">
              <a:alphaModFix amt="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038860"/>
            <a:ext cx="7200900" cy="3253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0397" y="141795"/>
            <a:ext cx="452937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aseline="0">
                <a:solidFill>
                  <a:schemeClr val="tx2"/>
                </a:solidFill>
                <a:latin typeface="AvenirNext LT Pro Medium" panose="020B0604020202020204" pitchFamily="34" charset="0"/>
              </a:defRPr>
            </a:lvl1pPr>
          </a:lstStyle>
          <a:p>
            <a:fld id="{70339DB7-CB8A-4399-BEC1-E3E2DDDAF6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BFF2D3F2-CB2C-4D8A-9EB1-76D43D0B959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5955543"/>
            <a:ext cx="1875351" cy="61181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2798B6F-F442-4B81-9C38-8588C489242B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D2102E4-DE53-4FFB-9CDA-53F25D6C1433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B9CB56F-E866-45D7-80D3-33F3904794F3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E8DB76-D8CF-4C6B-A67E-F759C5E5B53A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97E739-4B78-4D67-A118-40F9D86646B2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75480E1-6BA6-43BA-BE60-03E083D1703E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ABD399B-98F1-4B4B-823D-F91628424304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3548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8" r:id="rId2"/>
    <p:sldLayoutId id="2147483710" r:id="rId3"/>
    <p:sldLayoutId id="2147483719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AvenirNext LT Pro Medium" panose="020B0604020202020204" pitchFamily="34" charset="0"/>
          <a:ea typeface="+mj-ea"/>
          <a:cs typeface="+mj-cs"/>
        </a:defRPr>
      </a:lvl1pPr>
    </p:titleStyle>
    <p:bodyStyle>
      <a:lvl1pPr marL="227013" indent="-227013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SzPct val="120000"/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1pPr>
      <a:lvl2pPr marL="460375" indent="-23336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80000"/>
        <a:buFont typeface="Courier New" panose="02070309020205020404" pitchFamily="49" charset="0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2pPr>
      <a:lvl3pPr marL="687388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Wingdings" panose="05000000000000000000" pitchFamily="2" charset="2"/>
        <a:buChar char="§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3pPr>
      <a:lvl4pPr marL="914400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50000"/>
        <a:buFont typeface="Wingdings" panose="05000000000000000000" pitchFamily="2" charset="2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4pPr>
      <a:lvl5pPr marL="1141413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96CB02A-BAA0-4C8D-B658-D65320B7C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67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Technology oversight committee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92D062D-652F-4AB9-AB19-0ADED0E4ED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Quarterly Report</a:t>
            </a:r>
          </a:p>
          <a:p>
            <a:r>
              <a:rPr lang="en-US" dirty="0">
                <a:latin typeface="Century Gothic" panose="020B0502020202020204" pitchFamily="34" charset="0"/>
              </a:rPr>
              <a:t>January – March 2019</a:t>
            </a:r>
          </a:p>
        </p:txBody>
      </p:sp>
    </p:spTree>
    <p:extLst>
      <p:ext uri="{BB962C8B-B14F-4D97-AF65-F5344CB8AC3E}">
        <p14:creationId xmlns:p14="http://schemas.microsoft.com/office/powerpoint/2010/main" val="416436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F8B40-7DC4-4070-8565-BEFD01FC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A56856-4429-463F-AC82-BC5CFF83A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2763" y="549701"/>
            <a:ext cx="72009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Project Name:	Portland Online Permitting System (POPS)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Bureau:	Bureau of Technology Services, Bureau of Development Services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Reporting Date:	25 March 2019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22B2E02-78BA-4D85-A513-9843DC2FF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070961"/>
              </p:ext>
            </p:extLst>
          </p:nvPr>
        </p:nvGraphicFramePr>
        <p:xfrm>
          <a:off x="512763" y="1771324"/>
          <a:ext cx="8341919" cy="353256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59635">
                  <a:extLst>
                    <a:ext uri="{9D8B030D-6E8A-4147-A177-3AD203B41FA5}">
                      <a16:colId xmlns:a16="http://schemas.microsoft.com/office/drawing/2014/main" val="2318233838"/>
                    </a:ext>
                  </a:extLst>
                </a:gridCol>
                <a:gridCol w="1277006">
                  <a:extLst>
                    <a:ext uri="{9D8B030D-6E8A-4147-A177-3AD203B41FA5}">
                      <a16:colId xmlns:a16="http://schemas.microsoft.com/office/drawing/2014/main" val="1011854508"/>
                    </a:ext>
                  </a:extLst>
                </a:gridCol>
                <a:gridCol w="824033">
                  <a:extLst>
                    <a:ext uri="{9D8B030D-6E8A-4147-A177-3AD203B41FA5}">
                      <a16:colId xmlns:a16="http://schemas.microsoft.com/office/drawing/2014/main" val="106471330"/>
                    </a:ext>
                  </a:extLst>
                </a:gridCol>
                <a:gridCol w="1173965">
                  <a:extLst>
                    <a:ext uri="{9D8B030D-6E8A-4147-A177-3AD203B41FA5}">
                      <a16:colId xmlns:a16="http://schemas.microsoft.com/office/drawing/2014/main" val="3213236940"/>
                    </a:ext>
                  </a:extLst>
                </a:gridCol>
                <a:gridCol w="699863">
                  <a:extLst>
                    <a:ext uri="{9D8B030D-6E8A-4147-A177-3AD203B41FA5}">
                      <a16:colId xmlns:a16="http://schemas.microsoft.com/office/drawing/2014/main" val="70238304"/>
                    </a:ext>
                  </a:extLst>
                </a:gridCol>
                <a:gridCol w="620847">
                  <a:extLst>
                    <a:ext uri="{9D8B030D-6E8A-4147-A177-3AD203B41FA5}">
                      <a16:colId xmlns:a16="http://schemas.microsoft.com/office/drawing/2014/main" val="1142358258"/>
                    </a:ext>
                  </a:extLst>
                </a:gridCol>
                <a:gridCol w="677287">
                  <a:extLst>
                    <a:ext uri="{9D8B030D-6E8A-4147-A177-3AD203B41FA5}">
                      <a16:colId xmlns:a16="http://schemas.microsoft.com/office/drawing/2014/main" val="2966318407"/>
                    </a:ext>
                  </a:extLst>
                </a:gridCol>
                <a:gridCol w="654711">
                  <a:extLst>
                    <a:ext uri="{9D8B030D-6E8A-4147-A177-3AD203B41FA5}">
                      <a16:colId xmlns:a16="http://schemas.microsoft.com/office/drawing/2014/main" val="1985646081"/>
                    </a:ext>
                  </a:extLst>
                </a:gridCol>
                <a:gridCol w="699863">
                  <a:extLst>
                    <a:ext uri="{9D8B030D-6E8A-4147-A177-3AD203B41FA5}">
                      <a16:colId xmlns:a16="http://schemas.microsoft.com/office/drawing/2014/main" val="2260434453"/>
                    </a:ext>
                  </a:extLst>
                </a:gridCol>
                <a:gridCol w="654709">
                  <a:extLst>
                    <a:ext uri="{9D8B030D-6E8A-4147-A177-3AD203B41FA5}">
                      <a16:colId xmlns:a16="http://schemas.microsoft.com/office/drawing/2014/main" val="3030645699"/>
                    </a:ext>
                  </a:extLst>
                </a:gridCol>
              </a:tblGrid>
              <a:tr h="7310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Initial Estimate 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 TOC Intake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10/10/2017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Planned at Baseline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Current Revision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1/29/2019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QA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TOC Assessment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45251"/>
                  </a:ext>
                </a:extLst>
              </a:tr>
              <a:tr h="7049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Expected Completion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9/30/2018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6/30/2019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March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45694"/>
                  </a:ext>
                </a:extLst>
              </a:tr>
              <a:tr h="4880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48614"/>
                  </a:ext>
                </a:extLst>
              </a:tr>
              <a:tr h="352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Budget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$11,997,231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03610"/>
                  </a:ext>
                </a:extLst>
              </a:tr>
              <a:tr h="3924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High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63363"/>
                  </a:ext>
                </a:extLst>
              </a:tr>
              <a:tr h="4316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Scope Stability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High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90568"/>
                  </a:ext>
                </a:extLst>
              </a:tr>
              <a:tr h="43165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74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75080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10060</TotalTime>
  <Words>71</Words>
  <Application>Microsoft Office PowerPoint</Application>
  <PresentationFormat>On-screen Show (4:3)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AvenirNext LT Pro Medium</vt:lpstr>
      <vt:lpstr>AvenirNext LT Pro Regular</vt:lpstr>
      <vt:lpstr>Calibri</vt:lpstr>
      <vt:lpstr>Century Gothic</vt:lpstr>
      <vt:lpstr>Courier New</vt:lpstr>
      <vt:lpstr>Franklin Gothic Book</vt:lpstr>
      <vt:lpstr>Times New Roman</vt:lpstr>
      <vt:lpstr>Wingdings</vt:lpstr>
      <vt:lpstr>Crop</vt:lpstr>
      <vt:lpstr>Technology oversight committee</vt:lpstr>
      <vt:lpstr>Project Name: Portland Online Permitting System (POPS) Bureau: Bureau of Technology Services, Bureau of Development Services Reporting Date: 25 March 2019 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Hafer, Heather</dc:creator>
  <cp:lastModifiedBy>Hafer, Heather</cp:lastModifiedBy>
  <cp:revision>287</cp:revision>
  <cp:lastPrinted>2019-03-07T21:36:59Z</cp:lastPrinted>
  <dcterms:created xsi:type="dcterms:W3CDTF">2015-04-16T22:41:44Z</dcterms:created>
  <dcterms:modified xsi:type="dcterms:W3CDTF">2019-05-02T17:06:31Z</dcterms:modified>
</cp:coreProperties>
</file>