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17.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notesSlides/notesSlide18.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theme/themeOverride9.xml" ContentType="application/vnd.openxmlformats-officedocument.themeOverride+xml"/>
  <Override PartName="/ppt/notesSlides/notesSlide22.xml" ContentType="application/vnd.openxmlformats-officedocument.presentationml.notesSlide+xml"/>
  <Override PartName="/ppt/charts/chart11.xml" ContentType="application/vnd.openxmlformats-officedocument.drawingml.chart+xml"/>
  <Override PartName="/ppt/theme/themeOverride10.xml" ContentType="application/vnd.openxmlformats-officedocument.themeOverride+xml"/>
  <Override PartName="/ppt/notesSlides/notesSlide23.xml" ContentType="application/vnd.openxmlformats-officedocument.presentationml.notesSlide+xml"/>
  <Override PartName="/ppt/charts/chart12.xml" ContentType="application/vnd.openxmlformats-officedocument.drawingml.chart+xml"/>
  <Override PartName="/ppt/theme/themeOverride11.xml" ContentType="application/vnd.openxmlformats-officedocument.themeOverride+xml"/>
  <Override PartName="/ppt/notesSlides/notesSlide24.xml" ContentType="application/vnd.openxmlformats-officedocument.presentationml.notesSlide+xml"/>
  <Override PartName="/ppt/charts/chart13.xml" ContentType="application/vnd.openxmlformats-officedocument.drawingml.chart+xml"/>
  <Override PartName="/ppt/theme/themeOverride12.xml" ContentType="application/vnd.openxmlformats-officedocument.themeOverride+xml"/>
  <Override PartName="/ppt/notesSlides/notesSlide25.xml" ContentType="application/vnd.openxmlformats-officedocument.presentationml.notesSlide+xml"/>
  <Override PartName="/ppt/charts/chart14.xml" ContentType="application/vnd.openxmlformats-officedocument.drawingml.chart+xml"/>
  <Override PartName="/ppt/theme/themeOverride13.xml" ContentType="application/vnd.openxmlformats-officedocument.themeOverride+xml"/>
  <Override PartName="/ppt/notesSlides/notesSlide26.xml" ContentType="application/vnd.openxmlformats-officedocument.presentationml.notesSlide+xml"/>
  <Override PartName="/ppt/charts/chart15.xml" ContentType="application/vnd.openxmlformats-officedocument.drawingml.chart+xml"/>
  <Override PartName="/ppt/theme/themeOverride14.xml" ContentType="application/vnd.openxmlformats-officedocument.themeOverride+xml"/>
  <Override PartName="/ppt/notesSlides/notesSlide27.xml" ContentType="application/vnd.openxmlformats-officedocument.presentationml.notesSlide+xml"/>
  <Override PartName="/ppt/charts/chart16.xml" ContentType="application/vnd.openxmlformats-officedocument.drawingml.chart+xml"/>
  <Override PartName="/ppt/theme/themeOverride1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9"/>
  </p:notesMasterIdLst>
  <p:handoutMasterIdLst>
    <p:handoutMasterId r:id="rId40"/>
  </p:handoutMasterIdLst>
  <p:sldIdLst>
    <p:sldId id="256" r:id="rId3"/>
    <p:sldId id="542" r:id="rId4"/>
    <p:sldId id="643" r:id="rId5"/>
    <p:sldId id="664" r:id="rId6"/>
    <p:sldId id="665" r:id="rId7"/>
    <p:sldId id="257" r:id="rId8"/>
    <p:sldId id="666" r:id="rId9"/>
    <p:sldId id="313" r:id="rId10"/>
    <p:sldId id="530" r:id="rId11"/>
    <p:sldId id="658" r:id="rId12"/>
    <p:sldId id="558" r:id="rId13"/>
    <p:sldId id="499" r:id="rId14"/>
    <p:sldId id="644" r:id="rId15"/>
    <p:sldId id="498" r:id="rId16"/>
    <p:sldId id="645" r:id="rId17"/>
    <p:sldId id="497" r:id="rId18"/>
    <p:sldId id="646" r:id="rId19"/>
    <p:sldId id="662" r:id="rId20"/>
    <p:sldId id="494" r:id="rId21"/>
    <p:sldId id="647" r:id="rId22"/>
    <p:sldId id="661" r:id="rId23"/>
    <p:sldId id="663" r:id="rId24"/>
    <p:sldId id="500" r:id="rId25"/>
    <p:sldId id="501" r:id="rId26"/>
    <p:sldId id="502" r:id="rId27"/>
    <p:sldId id="504" r:id="rId28"/>
    <p:sldId id="503" r:id="rId29"/>
    <p:sldId id="546" r:id="rId30"/>
    <p:sldId id="263" r:id="rId31"/>
    <p:sldId id="557" r:id="rId32"/>
    <p:sldId id="588" r:id="rId33"/>
    <p:sldId id="659" r:id="rId34"/>
    <p:sldId id="660" r:id="rId35"/>
    <p:sldId id="585" r:id="rId36"/>
    <p:sldId id="597" r:id="rId37"/>
    <p:sldId id="641" r:id="rId38"/>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4043" userDrawn="1">
          <p15:clr>
            <a:srgbClr val="A4A3A4"/>
          </p15:clr>
        </p15:guide>
        <p15:guide id="2" pos="299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ADA"/>
    <a:srgbClr val="F6F5F0"/>
    <a:srgbClr val="F0EEE4"/>
    <a:srgbClr val="DCD8C2"/>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37C27F-F9EB-4514-B8CE-717923699F17}" v="5" dt="2019-05-09T17:46:47.969"/>
    <p1510:client id="{AFFBA814-E14F-4951-BF83-333970A00C4B}" v="2534" dt="2019-05-09T19:46:50.749"/>
    <p1510:client id="{A366AA5C-D82A-4429-BCEB-2DC056E4A5AA}" v="22" dt="2019-05-09T17:12:57.495"/>
    <p1510:client id="{1973DDFE-3FE7-450F-B083-476DFBAD3DD0}" v="15" dt="2019-05-08T22:51:57.036"/>
    <p1510:client id="{0F6BCA06-8A5E-43B2-AACD-4A28A8C6BB4D}" v="1227" dt="2019-05-09T19:23:42.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52" autoAdjust="0"/>
    <p:restoredTop sz="75157" autoAdjust="0"/>
  </p:normalViewPr>
  <p:slideViewPr>
    <p:cSldViewPr>
      <p:cViewPr varScale="1">
        <p:scale>
          <a:sx n="90" d="100"/>
          <a:sy n="90" d="100"/>
        </p:scale>
        <p:origin x="244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0"/>
    </p:cViewPr>
  </p:sorterViewPr>
  <p:notesViewPr>
    <p:cSldViewPr>
      <p:cViewPr varScale="1">
        <p:scale>
          <a:sx n="87" d="100"/>
          <a:sy n="87" d="100"/>
        </p:scale>
        <p:origin x="-3780" y="-66"/>
      </p:cViewPr>
      <p:guideLst>
        <p:guide orient="horz" pos="4043"/>
        <p:guide pos="299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ouglasj\AppData\Local\Microsoft\Windows\Temporary%20Internet%20Files\Content.Outlook\CFGIT1JM\Max%20Indebtedness%20as%20of%209%2030%202018_FY%2018-19.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4.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41394825646794"/>
          <c:y val="5.8808880496565803E-2"/>
          <c:w val="0.75946162729658995"/>
          <c:h val="0.86884719184424242"/>
        </c:manualLayout>
      </c:layout>
      <c:barChart>
        <c:barDir val="bar"/>
        <c:grouping val="stacked"/>
        <c:varyColors val="0"/>
        <c:ser>
          <c:idx val="0"/>
          <c:order val="0"/>
          <c:tx>
            <c:v>Debt Issued to Date</c:v>
          </c:tx>
          <c:spPr>
            <a:solidFill>
              <a:schemeClr val="bg1">
                <a:lumMod val="65000"/>
              </a:schemeClr>
            </a:solidFill>
            <a:ln>
              <a:solidFill>
                <a:schemeClr val="tx1"/>
              </a:solidFill>
            </a:ln>
          </c:spPr>
          <c:invertIfNegative val="0"/>
          <c:cat>
            <c:strRef>
              <c:f>'Amendment Summary'!$A$22:$A$32</c:f>
              <c:strCache>
                <c:ptCount val="11"/>
                <c:pt idx="0">
                  <c:v>NPIs</c:v>
                </c:pt>
                <c:pt idx="1">
                  <c:v>Airport Way</c:v>
                </c:pt>
                <c:pt idx="2">
                  <c:v>Central Eastside</c:v>
                </c:pt>
                <c:pt idx="3">
                  <c:v>South Park Blocks</c:v>
                </c:pt>
                <c:pt idx="4">
                  <c:v>Gateway Regional</c:v>
                </c:pt>
                <c:pt idx="5">
                  <c:v>Downtown Waterfront</c:v>
                </c:pt>
                <c:pt idx="6">
                  <c:v>Convention Center</c:v>
                </c:pt>
                <c:pt idx="7">
                  <c:v>Lents Town Center</c:v>
                </c:pt>
                <c:pt idx="8">
                  <c:v>North Macadam</c:v>
                </c:pt>
                <c:pt idx="9">
                  <c:v>Interstate Corridor</c:v>
                </c:pt>
                <c:pt idx="10">
                  <c:v>River District</c:v>
                </c:pt>
              </c:strCache>
            </c:strRef>
          </c:cat>
          <c:val>
            <c:numRef>
              <c:f>'Amendment Summary'!$C$22:$C$32</c:f>
              <c:numCache>
                <c:formatCode>"$"#,##0.0,,_);"$"\(#,##0.0,,\)</c:formatCode>
                <c:ptCount val="11"/>
                <c:pt idx="0">
                  <c:v>2760964.12</c:v>
                </c:pt>
                <c:pt idx="1">
                  <c:v>72638268</c:v>
                </c:pt>
                <c:pt idx="2">
                  <c:v>110366798.8</c:v>
                </c:pt>
                <c:pt idx="3">
                  <c:v>112034999.99999999</c:v>
                </c:pt>
                <c:pt idx="4">
                  <c:v>56042087.460000001</c:v>
                </c:pt>
                <c:pt idx="5">
                  <c:v>165000000</c:v>
                </c:pt>
                <c:pt idx="6">
                  <c:v>167510000</c:v>
                </c:pt>
                <c:pt idx="7">
                  <c:v>173756449.72</c:v>
                </c:pt>
                <c:pt idx="8">
                  <c:v>166196671.83000001</c:v>
                </c:pt>
                <c:pt idx="9">
                  <c:v>238163220.79000002</c:v>
                </c:pt>
                <c:pt idx="10">
                  <c:v>437401472.80000001</c:v>
                </c:pt>
              </c:numCache>
            </c:numRef>
          </c:val>
          <c:extLst>
            <c:ext xmlns:c16="http://schemas.microsoft.com/office/drawing/2014/chart" uri="{C3380CC4-5D6E-409C-BE32-E72D297353CC}">
              <c16:uniqueId val="{00000000-71F5-476A-8AD1-694FF7B5BA01}"/>
            </c:ext>
          </c:extLst>
        </c:ser>
        <c:ser>
          <c:idx val="2"/>
          <c:order val="1"/>
          <c:tx>
            <c:v>Debt Projected to be Issued</c:v>
          </c:tx>
          <c:spPr>
            <a:solidFill>
              <a:srgbClr val="6CC24A"/>
            </a:solidFill>
            <a:ln>
              <a:solidFill>
                <a:prstClr val="black"/>
              </a:solidFill>
            </a:ln>
          </c:spPr>
          <c:invertIfNegative val="0"/>
          <c:cat>
            <c:strRef>
              <c:f>'Amendment Summary'!$A$22:$A$32</c:f>
              <c:strCache>
                <c:ptCount val="11"/>
                <c:pt idx="0">
                  <c:v>NPIs</c:v>
                </c:pt>
                <c:pt idx="1">
                  <c:v>Airport Way</c:v>
                </c:pt>
                <c:pt idx="2">
                  <c:v>Central Eastside</c:v>
                </c:pt>
                <c:pt idx="3">
                  <c:v>South Park Blocks</c:v>
                </c:pt>
                <c:pt idx="4">
                  <c:v>Gateway Regional</c:v>
                </c:pt>
                <c:pt idx="5">
                  <c:v>Downtown Waterfront</c:v>
                </c:pt>
                <c:pt idx="6">
                  <c:v>Convention Center</c:v>
                </c:pt>
                <c:pt idx="7">
                  <c:v>Lents Town Center</c:v>
                </c:pt>
                <c:pt idx="8">
                  <c:v>North Macadam</c:v>
                </c:pt>
                <c:pt idx="9">
                  <c:v>Interstate Corridor</c:v>
                </c:pt>
                <c:pt idx="10">
                  <c:v>River District</c:v>
                </c:pt>
              </c:strCache>
            </c:strRef>
          </c:cat>
          <c:val>
            <c:numRef>
              <c:f>'Amendment Summary'!$E$22:$E$32</c:f>
              <c:numCache>
                <c:formatCode>"$"#,##0.0,,_);"$"\(#,##0.0,,\)</c:formatCode>
                <c:ptCount val="11"/>
                <c:pt idx="0">
                  <c:v>4739035.88</c:v>
                </c:pt>
                <c:pt idx="1">
                  <c:v>0</c:v>
                </c:pt>
                <c:pt idx="2">
                  <c:v>15608001.200000003</c:v>
                </c:pt>
                <c:pt idx="3">
                  <c:v>0</c:v>
                </c:pt>
                <c:pt idx="4">
                  <c:v>44900000</c:v>
                </c:pt>
                <c:pt idx="5">
                  <c:v>0</c:v>
                </c:pt>
                <c:pt idx="6">
                  <c:v>0</c:v>
                </c:pt>
                <c:pt idx="7">
                  <c:v>71243550.280000001</c:v>
                </c:pt>
                <c:pt idx="8">
                  <c:v>122365328.16999999</c:v>
                </c:pt>
                <c:pt idx="9">
                  <c:v>96836779.209999979</c:v>
                </c:pt>
                <c:pt idx="10">
                  <c:v>52098527.199999988</c:v>
                </c:pt>
              </c:numCache>
            </c:numRef>
          </c:val>
          <c:extLst>
            <c:ext xmlns:c16="http://schemas.microsoft.com/office/drawing/2014/chart" uri="{C3380CC4-5D6E-409C-BE32-E72D297353CC}">
              <c16:uniqueId val="{00000001-71F5-476A-8AD1-694FF7B5BA01}"/>
            </c:ext>
          </c:extLst>
        </c:ser>
        <c:ser>
          <c:idx val="1"/>
          <c:order val="2"/>
          <c:tx>
            <c:strRef>
              <c:f>'Amendment Summary'!$D$21</c:f>
              <c:strCache>
                <c:ptCount val="1"/>
                <c:pt idx="0">
                  <c:v>Forecasted Remaining Indebtedness at Last Date to Issue</c:v>
                </c:pt>
              </c:strCache>
            </c:strRef>
          </c:tx>
          <c:spPr>
            <a:solidFill>
              <a:prstClr val="white"/>
            </a:solidFill>
            <a:ln>
              <a:solidFill>
                <a:schemeClr val="tx1"/>
              </a:solidFill>
            </a:ln>
          </c:spPr>
          <c:invertIfNegative val="0"/>
          <c:dPt>
            <c:idx val="3"/>
            <c:invertIfNegative val="0"/>
            <c:bubble3D val="0"/>
            <c:spPr>
              <a:pattFill prst="ltDnDiag">
                <a:fgClr>
                  <a:schemeClr val="tx1"/>
                </a:fgClr>
                <a:bgClr>
                  <a:schemeClr val="bg1"/>
                </a:bgClr>
              </a:pattFill>
              <a:ln>
                <a:solidFill>
                  <a:schemeClr val="tx1"/>
                </a:solidFill>
              </a:ln>
            </c:spPr>
            <c:extLst>
              <c:ext xmlns:c16="http://schemas.microsoft.com/office/drawing/2014/chart" uri="{C3380CC4-5D6E-409C-BE32-E72D297353CC}">
                <c16:uniqueId val="{00000003-71F5-476A-8AD1-694FF7B5BA01}"/>
              </c:ext>
            </c:extLst>
          </c:dPt>
          <c:dPt>
            <c:idx val="8"/>
            <c:invertIfNegative val="0"/>
            <c:bubble3D val="0"/>
            <c:spPr>
              <a:solidFill>
                <a:schemeClr val="bg1"/>
              </a:solidFill>
              <a:ln>
                <a:solidFill>
                  <a:schemeClr val="tx1"/>
                </a:solidFill>
              </a:ln>
            </c:spPr>
            <c:extLst>
              <c:ext xmlns:c16="http://schemas.microsoft.com/office/drawing/2014/chart" uri="{C3380CC4-5D6E-409C-BE32-E72D297353CC}">
                <c16:uniqueId val="{00000005-71F5-476A-8AD1-694FF7B5BA01}"/>
              </c:ext>
            </c:extLst>
          </c:dPt>
          <c:cat>
            <c:strRef>
              <c:f>'Amendment Summary'!$A$22:$A$32</c:f>
              <c:strCache>
                <c:ptCount val="11"/>
                <c:pt idx="0">
                  <c:v>NPIs</c:v>
                </c:pt>
                <c:pt idx="1">
                  <c:v>Airport Way</c:v>
                </c:pt>
                <c:pt idx="2">
                  <c:v>Central Eastside</c:v>
                </c:pt>
                <c:pt idx="3">
                  <c:v>South Park Blocks</c:v>
                </c:pt>
                <c:pt idx="4">
                  <c:v>Gateway Regional</c:v>
                </c:pt>
                <c:pt idx="5">
                  <c:v>Downtown Waterfront</c:v>
                </c:pt>
                <c:pt idx="6">
                  <c:v>Convention Center</c:v>
                </c:pt>
                <c:pt idx="7">
                  <c:v>Lents Town Center</c:v>
                </c:pt>
                <c:pt idx="8">
                  <c:v>North Macadam</c:v>
                </c:pt>
                <c:pt idx="9">
                  <c:v>Interstate Corridor</c:v>
                </c:pt>
                <c:pt idx="10">
                  <c:v>River District</c:v>
                </c:pt>
              </c:strCache>
            </c:strRef>
          </c:cat>
          <c:val>
            <c:numRef>
              <c:f>'Amendment Summary'!$D$22:$D$32</c:f>
              <c:numCache>
                <c:formatCode>"$"#,##0.0,,_);"$"\(#,##0.0,,\)</c:formatCode>
                <c:ptCount val="11"/>
                <c:pt idx="0">
                  <c:v>0</c:v>
                </c:pt>
                <c:pt idx="1">
                  <c:v>0</c:v>
                </c:pt>
                <c:pt idx="2">
                  <c:v>0</c:v>
                </c:pt>
                <c:pt idx="3">
                  <c:v>31584000.000000015</c:v>
                </c:pt>
                <c:pt idx="4">
                  <c:v>63297912.539999992</c:v>
                </c:pt>
                <c:pt idx="5">
                  <c:v>0</c:v>
                </c:pt>
                <c:pt idx="6">
                  <c:v>1000</c:v>
                </c:pt>
                <c:pt idx="7">
                  <c:v>0</c:v>
                </c:pt>
                <c:pt idx="8">
                  <c:v>0</c:v>
                </c:pt>
                <c:pt idx="9">
                  <c:v>0</c:v>
                </c:pt>
                <c:pt idx="10">
                  <c:v>0</c:v>
                </c:pt>
              </c:numCache>
            </c:numRef>
          </c:val>
          <c:extLst>
            <c:ext xmlns:c16="http://schemas.microsoft.com/office/drawing/2014/chart" uri="{C3380CC4-5D6E-409C-BE32-E72D297353CC}">
              <c16:uniqueId val="{00000006-71F5-476A-8AD1-694FF7B5BA01}"/>
            </c:ext>
          </c:extLst>
        </c:ser>
        <c:dLbls>
          <c:showLegendKey val="0"/>
          <c:showVal val="0"/>
          <c:showCatName val="0"/>
          <c:showSerName val="0"/>
          <c:showPercent val="0"/>
          <c:showBubbleSize val="0"/>
        </c:dLbls>
        <c:gapWidth val="80"/>
        <c:overlap val="100"/>
        <c:axId val="272892288"/>
        <c:axId val="272893824"/>
      </c:barChart>
      <c:catAx>
        <c:axId val="272892288"/>
        <c:scaling>
          <c:orientation val="minMax"/>
        </c:scaling>
        <c:delete val="0"/>
        <c:axPos val="l"/>
        <c:numFmt formatCode="General" sourceLinked="1"/>
        <c:majorTickMark val="out"/>
        <c:minorTickMark val="none"/>
        <c:tickLblPos val="nextTo"/>
        <c:txPr>
          <a:bodyPr rot="0" vert="horz"/>
          <a:lstStyle/>
          <a:p>
            <a:pPr>
              <a:defRPr sz="1100" b="0" i="0" u="none" strike="noStrike" baseline="0">
                <a:solidFill>
                  <a:srgbClr val="000000"/>
                </a:solidFill>
                <a:latin typeface="Calibri"/>
                <a:ea typeface="Calibri"/>
                <a:cs typeface="Calibri"/>
              </a:defRPr>
            </a:pPr>
            <a:endParaRPr lang="en-US"/>
          </a:p>
        </c:txPr>
        <c:crossAx val="272893824"/>
        <c:crossesAt val="0"/>
        <c:auto val="1"/>
        <c:lblAlgn val="ctr"/>
        <c:lblOffset val="100"/>
        <c:noMultiLvlLbl val="0"/>
      </c:catAx>
      <c:valAx>
        <c:axId val="272893824"/>
        <c:scaling>
          <c:orientation val="minMax"/>
          <c:max val="509999999.99999905"/>
          <c:min val="0"/>
        </c:scaling>
        <c:delete val="0"/>
        <c:axPos val="b"/>
        <c:majorGridlines/>
        <c:title>
          <c:tx>
            <c:rich>
              <a:bodyPr/>
              <a:lstStyle/>
              <a:p>
                <a:pPr>
                  <a:defRPr sz="1000" b="0" i="0" u="none" strike="noStrike" baseline="0">
                    <a:solidFill>
                      <a:srgbClr val="000000"/>
                    </a:solidFill>
                    <a:latin typeface="Calibri"/>
                    <a:ea typeface="Calibri"/>
                    <a:cs typeface="Calibri"/>
                  </a:defRPr>
                </a:pPr>
                <a:r>
                  <a:rPr lang="en-US"/>
                  <a:t>(Millions of Dollars)</a:t>
                </a:r>
              </a:p>
            </c:rich>
          </c:tx>
          <c:overlay val="0"/>
        </c:title>
        <c:numFmt formatCode="&quot;$&quot;#,##0.0,,_);&quot;$&quot;\(#,##0.0,,\)" sourceLinked="1"/>
        <c:majorTickMark val="out"/>
        <c:minorTickMark val="none"/>
        <c:tickLblPos val="nextTo"/>
        <c:txPr>
          <a:bodyPr rot="0" vert="horz"/>
          <a:lstStyle/>
          <a:p>
            <a:pPr>
              <a:defRPr sz="1100" b="0" i="0" u="none" strike="noStrike" baseline="0">
                <a:solidFill>
                  <a:srgbClr val="000000"/>
                </a:solidFill>
                <a:latin typeface="Calibri"/>
                <a:ea typeface="Calibri"/>
                <a:cs typeface="Calibri"/>
              </a:defRPr>
            </a:pPr>
            <a:endParaRPr lang="en-US"/>
          </a:p>
        </c:txPr>
        <c:crossAx val="272892288"/>
        <c:crosses val="autoZero"/>
        <c:crossBetween val="between"/>
        <c:majorUnit val="100000000"/>
        <c:minorUnit val="50000000"/>
      </c:valAx>
      <c:spPr>
        <a:solidFill>
          <a:schemeClr val="bg1"/>
        </a:solidFill>
        <a:ln>
          <a:solidFill>
            <a:schemeClr val="tx1"/>
          </a:solidFill>
        </a:ln>
      </c:spPr>
    </c:plotArea>
    <c:legend>
      <c:legendPos val="b"/>
      <c:layout>
        <c:manualLayout>
          <c:xMode val="edge"/>
          <c:yMode val="edge"/>
          <c:x val="0.59323193684790609"/>
          <c:y val="0.56579545503644268"/>
          <c:w val="0.3338039247752127"/>
          <c:h val="0.29134508755356908"/>
        </c:manualLayout>
      </c:layout>
      <c:overlay val="0"/>
      <c:spPr>
        <a:solidFill>
          <a:schemeClr val="bg1"/>
        </a:solidFill>
      </c:spPr>
      <c:txPr>
        <a:bodyPr/>
        <a:lstStyle/>
        <a:p>
          <a:pPr>
            <a:defRPr sz="11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River District</a:t>
            </a:r>
          </a:p>
          <a:p>
            <a:pPr>
              <a:defRPr/>
            </a:pPr>
            <a:r>
              <a:rPr lang="en-US"/>
              <a:t>Five-Year Expenditures:</a:t>
            </a:r>
            <a:r>
              <a:rPr lang="en-US" baseline="0"/>
              <a:t> $132M</a:t>
            </a:r>
            <a:endParaRPr lang="en-US"/>
          </a:p>
        </c:rich>
      </c:tx>
      <c:overlay val="0"/>
    </c:title>
    <c:autoTitleDeleted val="0"/>
    <c:plotArea>
      <c:layout>
        <c:manualLayout>
          <c:layoutTarget val="inner"/>
          <c:xMode val="edge"/>
          <c:yMode val="edge"/>
          <c:x val="0.29055693281058298"/>
          <c:y val="0.20369280986048399"/>
          <c:w val="0.452173090014234"/>
          <c:h val="0.75641948468738396"/>
        </c:manualLayout>
      </c:layout>
      <c:doughnutChart>
        <c:varyColors val="1"/>
        <c:ser>
          <c:idx val="0"/>
          <c:order val="0"/>
          <c:dPt>
            <c:idx val="0"/>
            <c:bubble3D val="0"/>
            <c:spPr>
              <a:solidFill>
                <a:schemeClr val="accent3">
                  <a:lumMod val="60000"/>
                  <a:lumOff val="40000"/>
                </a:schemeClr>
              </a:solidFill>
            </c:spPr>
            <c:extLst>
              <c:ext xmlns:c16="http://schemas.microsoft.com/office/drawing/2014/chart" uri="{C3380CC4-5D6E-409C-BE32-E72D297353CC}">
                <c16:uniqueId val="{00000001-0A62-4AEF-BCAC-49F8ABCEA8D0}"/>
              </c:ext>
            </c:extLst>
          </c:dPt>
          <c:dPt>
            <c:idx val="1"/>
            <c:bubble3D val="0"/>
            <c:spPr>
              <a:solidFill>
                <a:schemeClr val="accent3">
                  <a:lumMod val="60000"/>
                  <a:lumOff val="40000"/>
                </a:schemeClr>
              </a:solidFill>
            </c:spPr>
            <c:extLst>
              <c:ext xmlns:c16="http://schemas.microsoft.com/office/drawing/2014/chart" uri="{C3380CC4-5D6E-409C-BE32-E72D297353CC}">
                <c16:uniqueId val="{00000003-0A62-4AEF-BCAC-49F8ABCEA8D0}"/>
              </c:ext>
            </c:extLst>
          </c:dPt>
          <c:dPt>
            <c:idx val="2"/>
            <c:bubble3D val="0"/>
            <c:spPr>
              <a:solidFill>
                <a:schemeClr val="accent3">
                  <a:lumMod val="40000"/>
                  <a:lumOff val="60000"/>
                </a:schemeClr>
              </a:solidFill>
            </c:spPr>
            <c:extLst>
              <c:ext xmlns:c16="http://schemas.microsoft.com/office/drawing/2014/chart" uri="{C3380CC4-5D6E-409C-BE32-E72D297353CC}">
                <c16:uniqueId val="{00000005-0A62-4AEF-BCAC-49F8ABCEA8D0}"/>
              </c:ext>
            </c:extLst>
          </c:dPt>
          <c:dPt>
            <c:idx val="4"/>
            <c:bubble3D val="0"/>
            <c:spPr>
              <a:solidFill>
                <a:schemeClr val="tx1">
                  <a:lumMod val="65000"/>
                  <a:lumOff val="35000"/>
                </a:schemeClr>
              </a:solidFill>
            </c:spPr>
            <c:extLst>
              <c:ext xmlns:c16="http://schemas.microsoft.com/office/drawing/2014/chart" uri="{C3380CC4-5D6E-409C-BE32-E72D297353CC}">
                <c16:uniqueId val="{00000007-0A62-4AEF-BCAC-49F8ABCEA8D0}"/>
              </c:ext>
            </c:extLst>
          </c:dPt>
          <c:dLbls>
            <c:dLbl>
              <c:idx val="0"/>
              <c:layout>
                <c:manualLayout>
                  <c:x val="5.5478502080443803E-2"/>
                  <c:y val="-6.80587780355761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A62-4AEF-BCAC-49F8ABCEA8D0}"/>
                </c:ext>
              </c:extLst>
            </c:dLbl>
            <c:dLbl>
              <c:idx val="1"/>
              <c:delete val="1"/>
              <c:extLst>
                <c:ext xmlns:c15="http://schemas.microsoft.com/office/drawing/2012/chart" uri="{CE6537A1-D6FC-4f65-9D91-7224C49458BB}"/>
                <c:ext xmlns:c16="http://schemas.microsoft.com/office/drawing/2014/chart" uri="{C3380CC4-5D6E-409C-BE32-E72D297353CC}">
                  <c16:uniqueId val="{00000003-0A62-4AEF-BCAC-49F8ABCEA8D0}"/>
                </c:ext>
              </c:extLst>
            </c:dLbl>
            <c:dLbl>
              <c:idx val="2"/>
              <c:layout>
                <c:manualLayout>
                  <c:x val="8.5067036523347198E-2"/>
                  <c:y val="2.165506573859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A62-4AEF-BCAC-49F8ABCEA8D0}"/>
                </c:ext>
              </c:extLst>
            </c:dLbl>
            <c:dLbl>
              <c:idx val="3"/>
              <c:delete val="1"/>
              <c:extLst>
                <c:ext xmlns:c15="http://schemas.microsoft.com/office/drawing/2012/chart" uri="{CE6537A1-D6FC-4f65-9D91-7224C49458BB}"/>
                <c:ext xmlns:c16="http://schemas.microsoft.com/office/drawing/2014/chart" uri="{C3380CC4-5D6E-409C-BE32-E72D297353CC}">
                  <c16:uniqueId val="{00000008-0A62-4AEF-BCAC-49F8ABCEA8D0}"/>
                </c:ext>
              </c:extLst>
            </c:dLbl>
            <c:dLbl>
              <c:idx val="4"/>
              <c:layout>
                <c:manualLayout>
                  <c:x val="0.105409153952843"/>
                  <c:y val="-7.73395204949729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A62-4AEF-BCAC-49F8ABCEA8D0}"/>
                </c:ext>
              </c:extLst>
            </c:dLbl>
            <c:dLbl>
              <c:idx val="5"/>
              <c:delete val="1"/>
              <c:extLst>
                <c:ext xmlns:c15="http://schemas.microsoft.com/office/drawing/2012/chart" uri="{CE6537A1-D6FC-4f65-9D91-7224C49458BB}"/>
                <c:ext xmlns:c16="http://schemas.microsoft.com/office/drawing/2014/chart" uri="{C3380CC4-5D6E-409C-BE32-E72D297353CC}">
                  <c16:uniqueId val="{00000009-0A62-4AEF-BCAC-49F8ABCEA8D0}"/>
                </c:ext>
              </c:extLst>
            </c:dLbl>
            <c:dLbl>
              <c:idx val="6"/>
              <c:delete val="1"/>
              <c:extLst>
                <c:ext xmlns:c15="http://schemas.microsoft.com/office/drawing/2012/chart" uri="{CE6537A1-D6FC-4f65-9D91-7224C49458BB}"/>
                <c:ext xmlns:c16="http://schemas.microsoft.com/office/drawing/2014/chart" uri="{C3380CC4-5D6E-409C-BE32-E72D297353CC}">
                  <c16:uniqueId val="{0000000A-0A62-4AEF-BCAC-49F8ABCEA8D0}"/>
                </c:ext>
              </c:extLst>
            </c:dLbl>
            <c:dLbl>
              <c:idx val="7"/>
              <c:delete val="1"/>
              <c:extLst>
                <c:ext xmlns:c15="http://schemas.microsoft.com/office/drawing/2012/chart" uri="{CE6537A1-D6FC-4f65-9D91-7224C49458BB}"/>
                <c:ext xmlns:c16="http://schemas.microsoft.com/office/drawing/2014/chart" uri="{C3380CC4-5D6E-409C-BE32-E72D297353CC}">
                  <c16:uniqueId val="{0000000B-0A62-4AEF-BCAC-49F8ABCEA8D0}"/>
                </c:ext>
              </c:extLst>
            </c:dLbl>
            <c:dLbl>
              <c:idx val="8"/>
              <c:delete val="1"/>
              <c:extLst>
                <c:ext xmlns:c15="http://schemas.microsoft.com/office/drawing/2012/chart" uri="{CE6537A1-D6FC-4f65-9D91-7224C49458BB}"/>
                <c:ext xmlns:c16="http://schemas.microsoft.com/office/drawing/2014/chart" uri="{C3380CC4-5D6E-409C-BE32-E72D297353CC}">
                  <c16:uniqueId val="{0000000C-0A62-4AEF-BCAC-49F8ABCEA8D0}"/>
                </c:ext>
              </c:extLst>
            </c:dLbl>
            <c:dLbl>
              <c:idx val="9"/>
              <c:delete val="1"/>
              <c:extLst>
                <c:ext xmlns:c15="http://schemas.microsoft.com/office/drawing/2012/chart" uri="{CE6537A1-D6FC-4f65-9D91-7224C49458BB}"/>
                <c:ext xmlns:c16="http://schemas.microsoft.com/office/drawing/2014/chart" uri="{C3380CC4-5D6E-409C-BE32-E72D297353CC}">
                  <c16:uniqueId val="{0000000D-0A62-4AEF-BCAC-49F8ABCEA8D0}"/>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Doughnuts'!$G$29:$G$38</c:f>
              <c:strCache>
                <c:ptCount val="10"/>
                <c:pt idx="0">
                  <c:v>Debt Service</c:v>
                </c:pt>
                <c:pt idx="1">
                  <c:v>Economic Development</c:v>
                </c:pt>
                <c:pt idx="2">
                  <c:v>Housing</c:v>
                </c:pt>
                <c:pt idx="3">
                  <c:v>Infrastructure</c:v>
                </c:pt>
                <c:pt idx="4">
                  <c:v>Property Redevelopment</c:v>
                </c:pt>
                <c:pt idx="5">
                  <c:v>Debt Service</c:v>
                </c:pt>
                <c:pt idx="6">
                  <c:v>Housing</c:v>
                </c:pt>
                <c:pt idx="7">
                  <c:v>Infrastructure/Grant</c:v>
                </c:pt>
                <c:pt idx="8">
                  <c:v>Mission Related Investments</c:v>
                </c:pt>
                <c:pt idx="9">
                  <c:v>Program Related Investments</c:v>
                </c:pt>
              </c:strCache>
            </c:strRef>
          </c:cat>
          <c:val>
            <c:numRef>
              <c:f>'Updated Doughnuts'!$H$29:$H$38</c:f>
              <c:numCache>
                <c:formatCode>0.0</c:formatCode>
                <c:ptCount val="10"/>
                <c:pt idx="0">
                  <c:v>36.299999999999997</c:v>
                </c:pt>
                <c:pt idx="1">
                  <c:v>0</c:v>
                </c:pt>
                <c:pt idx="2">
                  <c:v>15.9</c:v>
                </c:pt>
                <c:pt idx="3">
                  <c:v>0</c:v>
                </c:pt>
                <c:pt idx="4">
                  <c:v>80.2</c:v>
                </c:pt>
              </c:numCache>
            </c:numRef>
          </c:val>
          <c:extLst>
            <c:ext xmlns:c16="http://schemas.microsoft.com/office/drawing/2014/chart" uri="{C3380CC4-5D6E-409C-BE32-E72D297353CC}">
              <c16:uniqueId val="{0000000E-0A62-4AEF-BCAC-49F8ABCEA8D0}"/>
            </c:ext>
          </c:extLst>
        </c:ser>
        <c:ser>
          <c:idx val="1"/>
          <c:order val="1"/>
          <c:dPt>
            <c:idx val="5"/>
            <c:bubble3D val="0"/>
            <c:spPr>
              <a:noFill/>
            </c:spPr>
            <c:extLst>
              <c:ext xmlns:c16="http://schemas.microsoft.com/office/drawing/2014/chart" uri="{C3380CC4-5D6E-409C-BE32-E72D297353CC}">
                <c16:uniqueId val="{00000010-0A62-4AEF-BCAC-49F8ABCEA8D0}"/>
              </c:ext>
            </c:extLst>
          </c:dPt>
          <c:dPt>
            <c:idx val="6"/>
            <c:bubble3D val="0"/>
            <c:spPr>
              <a:noFill/>
            </c:spPr>
            <c:extLst>
              <c:ext xmlns:c16="http://schemas.microsoft.com/office/drawing/2014/chart" uri="{C3380CC4-5D6E-409C-BE32-E72D297353CC}">
                <c16:uniqueId val="{00000012-0A62-4AEF-BCAC-49F8ABCEA8D0}"/>
              </c:ext>
            </c:extLst>
          </c:dPt>
          <c:dPt>
            <c:idx val="7"/>
            <c:bubble3D val="0"/>
            <c:spPr>
              <a:solidFill>
                <a:srgbClr val="92D050"/>
              </a:solidFill>
            </c:spPr>
            <c:extLst>
              <c:ext xmlns:c16="http://schemas.microsoft.com/office/drawing/2014/chart" uri="{C3380CC4-5D6E-409C-BE32-E72D297353CC}">
                <c16:uniqueId val="{00000014-0A62-4AEF-BCAC-49F8ABCEA8D0}"/>
              </c:ext>
            </c:extLst>
          </c:dPt>
          <c:dPt>
            <c:idx val="8"/>
            <c:bubble3D val="0"/>
            <c:spPr>
              <a:solidFill>
                <a:srgbClr val="FFC000"/>
              </a:solidFill>
            </c:spPr>
            <c:extLst>
              <c:ext xmlns:c16="http://schemas.microsoft.com/office/drawing/2014/chart" uri="{C3380CC4-5D6E-409C-BE32-E72D297353CC}">
                <c16:uniqueId val="{00000016-0A62-4AEF-BCAC-49F8ABCEA8D0}"/>
              </c:ext>
            </c:extLst>
          </c:dPt>
          <c:dPt>
            <c:idx val="9"/>
            <c:bubble3D val="0"/>
            <c:spPr>
              <a:solidFill>
                <a:srgbClr val="00B0F0"/>
              </a:solidFill>
            </c:spPr>
            <c:extLst>
              <c:ext xmlns:c16="http://schemas.microsoft.com/office/drawing/2014/chart" uri="{C3380CC4-5D6E-409C-BE32-E72D297353CC}">
                <c16:uniqueId val="{00000018-0A62-4AEF-BCAC-49F8ABCEA8D0}"/>
              </c:ext>
            </c:extLst>
          </c:dPt>
          <c:dLbls>
            <c:dLbl>
              <c:idx val="0"/>
              <c:delete val="1"/>
              <c:extLst>
                <c:ext xmlns:c15="http://schemas.microsoft.com/office/drawing/2012/chart" uri="{CE6537A1-D6FC-4f65-9D91-7224C49458BB}"/>
                <c:ext xmlns:c16="http://schemas.microsoft.com/office/drawing/2014/chart" uri="{C3380CC4-5D6E-409C-BE32-E72D297353CC}">
                  <c16:uniqueId val="{00000019-0A62-4AEF-BCAC-49F8ABCEA8D0}"/>
                </c:ext>
              </c:extLst>
            </c:dLbl>
            <c:dLbl>
              <c:idx val="1"/>
              <c:delete val="1"/>
              <c:extLst>
                <c:ext xmlns:c15="http://schemas.microsoft.com/office/drawing/2012/chart" uri="{CE6537A1-D6FC-4f65-9D91-7224C49458BB}"/>
                <c:ext xmlns:c16="http://schemas.microsoft.com/office/drawing/2014/chart" uri="{C3380CC4-5D6E-409C-BE32-E72D297353CC}">
                  <c16:uniqueId val="{0000001A-0A62-4AEF-BCAC-49F8ABCEA8D0}"/>
                </c:ext>
              </c:extLst>
            </c:dLbl>
            <c:dLbl>
              <c:idx val="2"/>
              <c:delete val="1"/>
              <c:extLst>
                <c:ext xmlns:c15="http://schemas.microsoft.com/office/drawing/2012/chart" uri="{CE6537A1-D6FC-4f65-9D91-7224C49458BB}"/>
                <c:ext xmlns:c16="http://schemas.microsoft.com/office/drawing/2014/chart" uri="{C3380CC4-5D6E-409C-BE32-E72D297353CC}">
                  <c16:uniqueId val="{0000001B-0A62-4AEF-BCAC-49F8ABCEA8D0}"/>
                </c:ext>
              </c:extLst>
            </c:dLbl>
            <c:dLbl>
              <c:idx val="3"/>
              <c:delete val="1"/>
              <c:extLst>
                <c:ext xmlns:c15="http://schemas.microsoft.com/office/drawing/2012/chart" uri="{CE6537A1-D6FC-4f65-9D91-7224C49458BB}"/>
                <c:ext xmlns:c16="http://schemas.microsoft.com/office/drawing/2014/chart" uri="{C3380CC4-5D6E-409C-BE32-E72D297353CC}">
                  <c16:uniqueId val="{0000001C-0A62-4AEF-BCAC-49F8ABCEA8D0}"/>
                </c:ext>
              </c:extLst>
            </c:dLbl>
            <c:dLbl>
              <c:idx val="4"/>
              <c:delete val="1"/>
              <c:extLst>
                <c:ext xmlns:c15="http://schemas.microsoft.com/office/drawing/2012/chart" uri="{CE6537A1-D6FC-4f65-9D91-7224C49458BB}"/>
                <c:ext xmlns:c16="http://schemas.microsoft.com/office/drawing/2014/chart" uri="{C3380CC4-5D6E-409C-BE32-E72D297353CC}">
                  <c16:uniqueId val="{0000001D-0A62-4AEF-BCAC-49F8ABCEA8D0}"/>
                </c:ext>
              </c:extLst>
            </c:dLbl>
            <c:dLbl>
              <c:idx val="5"/>
              <c:delete val="1"/>
              <c:extLst>
                <c:ext xmlns:c15="http://schemas.microsoft.com/office/drawing/2012/chart" uri="{CE6537A1-D6FC-4f65-9D91-7224C49458BB}"/>
                <c:ext xmlns:c16="http://schemas.microsoft.com/office/drawing/2014/chart" uri="{C3380CC4-5D6E-409C-BE32-E72D297353CC}">
                  <c16:uniqueId val="{00000010-0A62-4AEF-BCAC-49F8ABCEA8D0}"/>
                </c:ext>
              </c:extLst>
            </c:dLbl>
            <c:dLbl>
              <c:idx val="6"/>
              <c:delete val="1"/>
              <c:extLst>
                <c:ext xmlns:c15="http://schemas.microsoft.com/office/drawing/2012/chart" uri="{CE6537A1-D6FC-4f65-9D91-7224C49458BB}"/>
                <c:ext xmlns:c16="http://schemas.microsoft.com/office/drawing/2014/chart" uri="{C3380CC4-5D6E-409C-BE32-E72D297353CC}">
                  <c16:uniqueId val="{00000012-0A62-4AEF-BCAC-49F8ABCEA8D0}"/>
                </c:ext>
              </c:extLst>
            </c:dLbl>
            <c:dLbl>
              <c:idx val="7"/>
              <c:layout>
                <c:manualLayout>
                  <c:x val="0.127600554785021"/>
                  <c:y val="8.3526682134570901E-2"/>
                </c:manualLayout>
              </c:layout>
              <c:tx>
                <c:rich>
                  <a:bodyPr/>
                  <a:lstStyle/>
                  <a:p>
                    <a:r>
                      <a:rPr lang="en-US"/>
                      <a:t>Infrastructure/Grant
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0A62-4AEF-BCAC-49F8ABCEA8D0}"/>
                </c:ext>
              </c:extLst>
            </c:dLbl>
            <c:dLbl>
              <c:idx val="8"/>
              <c:layout>
                <c:manualLayout>
                  <c:x val="-0.12575127138233899"/>
                  <c:y val="1.2374323279195701E-2"/>
                </c:manualLayout>
              </c:layout>
              <c:tx>
                <c:rich>
                  <a:bodyPr/>
                  <a:lstStyle/>
                  <a:p>
                    <a:r>
                      <a:rPr lang="en-US"/>
                      <a:t>Mission Related Investments
77%</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0A62-4AEF-BCAC-49F8ABCEA8D0}"/>
                </c:ext>
              </c:extLst>
            </c:dLbl>
            <c:dLbl>
              <c:idx val="9"/>
              <c:layout>
                <c:manualLayout>
                  <c:x val="-0.14239482200647199"/>
                  <c:y val="-2.4748646558391301E-2"/>
                </c:manualLayout>
              </c:layout>
              <c:tx>
                <c:rich>
                  <a:bodyPr/>
                  <a:lstStyle/>
                  <a:p>
                    <a:r>
                      <a:rPr lang="en-US"/>
                      <a:t>Program Related Investments
20%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0A62-4AEF-BCAC-49F8ABCEA8D0}"/>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Doughnuts'!$G$29:$G$38</c:f>
              <c:strCache>
                <c:ptCount val="10"/>
                <c:pt idx="0">
                  <c:v>Debt Service</c:v>
                </c:pt>
                <c:pt idx="1">
                  <c:v>Economic Development</c:v>
                </c:pt>
                <c:pt idx="2">
                  <c:v>Housing</c:v>
                </c:pt>
                <c:pt idx="3">
                  <c:v>Infrastructure</c:v>
                </c:pt>
                <c:pt idx="4">
                  <c:v>Property Redevelopment</c:v>
                </c:pt>
                <c:pt idx="5">
                  <c:v>Debt Service</c:v>
                </c:pt>
                <c:pt idx="6">
                  <c:v>Housing</c:v>
                </c:pt>
                <c:pt idx="7">
                  <c:v>Infrastructure/Grant</c:v>
                </c:pt>
                <c:pt idx="8">
                  <c:v>Mission Related Investments</c:v>
                </c:pt>
                <c:pt idx="9">
                  <c:v>Program Related Investments</c:v>
                </c:pt>
              </c:strCache>
            </c:strRef>
          </c:cat>
          <c:val>
            <c:numRef>
              <c:f>'Updated Doughnuts'!$I$29:$I$38</c:f>
              <c:numCache>
                <c:formatCode>General</c:formatCode>
                <c:ptCount val="10"/>
                <c:pt idx="5">
                  <c:v>36.299999999999997</c:v>
                </c:pt>
                <c:pt idx="6">
                  <c:v>15.9</c:v>
                </c:pt>
                <c:pt idx="7">
                  <c:v>1.8</c:v>
                </c:pt>
                <c:pt idx="8">
                  <c:v>46.6</c:v>
                </c:pt>
                <c:pt idx="9">
                  <c:v>12.1</c:v>
                </c:pt>
              </c:numCache>
            </c:numRef>
          </c:val>
          <c:extLst>
            <c:ext xmlns:c16="http://schemas.microsoft.com/office/drawing/2014/chart" uri="{C3380CC4-5D6E-409C-BE32-E72D297353CC}">
              <c16:uniqueId val="{0000001E-0A62-4AEF-BCAC-49F8ABCEA8D0}"/>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River District</a:t>
            </a:r>
          </a:p>
          <a:p>
            <a:pPr>
              <a:defRPr/>
            </a:pPr>
            <a:r>
              <a:rPr lang="en-US"/>
              <a:t>Five-Year Expenditures:</a:t>
            </a:r>
            <a:r>
              <a:rPr lang="en-US" baseline="0"/>
              <a:t> $132M</a:t>
            </a:r>
            <a:endParaRPr lang="en-US"/>
          </a:p>
        </c:rich>
      </c:tx>
      <c:overlay val="0"/>
    </c:title>
    <c:autoTitleDeleted val="0"/>
    <c:plotArea>
      <c:layout>
        <c:manualLayout>
          <c:layoutTarget val="inner"/>
          <c:xMode val="edge"/>
          <c:yMode val="edge"/>
          <c:x val="0.29055693281058298"/>
          <c:y val="0.20369280986048399"/>
          <c:w val="0.452173090014234"/>
          <c:h val="0.75641948468738396"/>
        </c:manualLayout>
      </c:layout>
      <c:doughnutChart>
        <c:varyColors val="1"/>
        <c:ser>
          <c:idx val="0"/>
          <c:order val="0"/>
          <c:dPt>
            <c:idx val="0"/>
            <c:bubble3D val="0"/>
            <c:spPr>
              <a:solidFill>
                <a:schemeClr val="accent3">
                  <a:lumMod val="60000"/>
                  <a:lumOff val="40000"/>
                </a:schemeClr>
              </a:solidFill>
            </c:spPr>
            <c:extLst>
              <c:ext xmlns:c16="http://schemas.microsoft.com/office/drawing/2014/chart" uri="{C3380CC4-5D6E-409C-BE32-E72D297353CC}">
                <c16:uniqueId val="{00000001-DF29-4309-A952-579D99283F39}"/>
              </c:ext>
            </c:extLst>
          </c:dPt>
          <c:dPt>
            <c:idx val="1"/>
            <c:bubble3D val="0"/>
            <c:spPr>
              <a:solidFill>
                <a:schemeClr val="accent3">
                  <a:lumMod val="60000"/>
                  <a:lumOff val="40000"/>
                </a:schemeClr>
              </a:solidFill>
            </c:spPr>
            <c:extLst>
              <c:ext xmlns:c16="http://schemas.microsoft.com/office/drawing/2014/chart" uri="{C3380CC4-5D6E-409C-BE32-E72D297353CC}">
                <c16:uniqueId val="{00000003-DF29-4309-A952-579D99283F39}"/>
              </c:ext>
            </c:extLst>
          </c:dPt>
          <c:dPt>
            <c:idx val="2"/>
            <c:bubble3D val="0"/>
            <c:spPr>
              <a:solidFill>
                <a:schemeClr val="accent3">
                  <a:lumMod val="40000"/>
                  <a:lumOff val="60000"/>
                </a:schemeClr>
              </a:solidFill>
            </c:spPr>
            <c:extLst>
              <c:ext xmlns:c16="http://schemas.microsoft.com/office/drawing/2014/chart" uri="{C3380CC4-5D6E-409C-BE32-E72D297353CC}">
                <c16:uniqueId val="{00000005-DF29-4309-A952-579D99283F39}"/>
              </c:ext>
            </c:extLst>
          </c:dPt>
          <c:dPt>
            <c:idx val="4"/>
            <c:bubble3D val="0"/>
            <c:spPr>
              <a:solidFill>
                <a:schemeClr val="tx1">
                  <a:lumMod val="65000"/>
                  <a:lumOff val="35000"/>
                </a:schemeClr>
              </a:solidFill>
            </c:spPr>
            <c:extLst>
              <c:ext xmlns:c16="http://schemas.microsoft.com/office/drawing/2014/chart" uri="{C3380CC4-5D6E-409C-BE32-E72D297353CC}">
                <c16:uniqueId val="{00000007-DF29-4309-A952-579D99283F39}"/>
              </c:ext>
            </c:extLst>
          </c:dPt>
          <c:dLbls>
            <c:dLbl>
              <c:idx val="0"/>
              <c:layout>
                <c:manualLayout>
                  <c:x val="5.5478502080443803E-2"/>
                  <c:y val="-6.80587780355761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F29-4309-A952-579D99283F39}"/>
                </c:ext>
              </c:extLst>
            </c:dLbl>
            <c:dLbl>
              <c:idx val="1"/>
              <c:delete val="1"/>
              <c:extLst>
                <c:ext xmlns:c15="http://schemas.microsoft.com/office/drawing/2012/chart" uri="{CE6537A1-D6FC-4f65-9D91-7224C49458BB}"/>
                <c:ext xmlns:c16="http://schemas.microsoft.com/office/drawing/2014/chart" uri="{C3380CC4-5D6E-409C-BE32-E72D297353CC}">
                  <c16:uniqueId val="{00000003-DF29-4309-A952-579D99283F39}"/>
                </c:ext>
              </c:extLst>
            </c:dLbl>
            <c:dLbl>
              <c:idx val="2"/>
              <c:layout>
                <c:manualLayout>
                  <c:x val="8.5067036523347198E-2"/>
                  <c:y val="2.165506573859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F29-4309-A952-579D99283F39}"/>
                </c:ext>
              </c:extLst>
            </c:dLbl>
            <c:dLbl>
              <c:idx val="3"/>
              <c:delete val="1"/>
              <c:extLst>
                <c:ext xmlns:c15="http://schemas.microsoft.com/office/drawing/2012/chart" uri="{CE6537A1-D6FC-4f65-9D91-7224C49458BB}"/>
                <c:ext xmlns:c16="http://schemas.microsoft.com/office/drawing/2014/chart" uri="{C3380CC4-5D6E-409C-BE32-E72D297353CC}">
                  <c16:uniqueId val="{00000008-DF29-4309-A952-579D99283F39}"/>
                </c:ext>
              </c:extLst>
            </c:dLbl>
            <c:dLbl>
              <c:idx val="4"/>
              <c:layout>
                <c:manualLayout>
                  <c:x val="0.105409153952843"/>
                  <c:y val="-7.73395204949729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F29-4309-A952-579D99283F39}"/>
                </c:ext>
              </c:extLst>
            </c:dLbl>
            <c:dLbl>
              <c:idx val="5"/>
              <c:delete val="1"/>
              <c:extLst>
                <c:ext xmlns:c15="http://schemas.microsoft.com/office/drawing/2012/chart" uri="{CE6537A1-D6FC-4f65-9D91-7224C49458BB}"/>
                <c:ext xmlns:c16="http://schemas.microsoft.com/office/drawing/2014/chart" uri="{C3380CC4-5D6E-409C-BE32-E72D297353CC}">
                  <c16:uniqueId val="{00000009-DF29-4309-A952-579D99283F39}"/>
                </c:ext>
              </c:extLst>
            </c:dLbl>
            <c:dLbl>
              <c:idx val="6"/>
              <c:delete val="1"/>
              <c:extLst>
                <c:ext xmlns:c15="http://schemas.microsoft.com/office/drawing/2012/chart" uri="{CE6537A1-D6FC-4f65-9D91-7224C49458BB}"/>
                <c:ext xmlns:c16="http://schemas.microsoft.com/office/drawing/2014/chart" uri="{C3380CC4-5D6E-409C-BE32-E72D297353CC}">
                  <c16:uniqueId val="{0000000A-DF29-4309-A952-579D99283F39}"/>
                </c:ext>
              </c:extLst>
            </c:dLbl>
            <c:dLbl>
              <c:idx val="7"/>
              <c:delete val="1"/>
              <c:extLst>
                <c:ext xmlns:c15="http://schemas.microsoft.com/office/drawing/2012/chart" uri="{CE6537A1-D6FC-4f65-9D91-7224C49458BB}"/>
                <c:ext xmlns:c16="http://schemas.microsoft.com/office/drawing/2014/chart" uri="{C3380CC4-5D6E-409C-BE32-E72D297353CC}">
                  <c16:uniqueId val="{0000000B-DF29-4309-A952-579D99283F39}"/>
                </c:ext>
              </c:extLst>
            </c:dLbl>
            <c:dLbl>
              <c:idx val="8"/>
              <c:delete val="1"/>
              <c:extLst>
                <c:ext xmlns:c15="http://schemas.microsoft.com/office/drawing/2012/chart" uri="{CE6537A1-D6FC-4f65-9D91-7224C49458BB}"/>
                <c:ext xmlns:c16="http://schemas.microsoft.com/office/drawing/2014/chart" uri="{C3380CC4-5D6E-409C-BE32-E72D297353CC}">
                  <c16:uniqueId val="{0000000C-DF29-4309-A952-579D99283F39}"/>
                </c:ext>
              </c:extLst>
            </c:dLbl>
            <c:dLbl>
              <c:idx val="9"/>
              <c:delete val="1"/>
              <c:extLst>
                <c:ext xmlns:c15="http://schemas.microsoft.com/office/drawing/2012/chart" uri="{CE6537A1-D6FC-4f65-9D91-7224C49458BB}"/>
                <c:ext xmlns:c16="http://schemas.microsoft.com/office/drawing/2014/chart" uri="{C3380CC4-5D6E-409C-BE32-E72D297353CC}">
                  <c16:uniqueId val="{0000000D-DF29-4309-A952-579D99283F39}"/>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Doughnuts'!$G$29:$G$38</c:f>
              <c:strCache>
                <c:ptCount val="10"/>
                <c:pt idx="0">
                  <c:v>Debt Service</c:v>
                </c:pt>
                <c:pt idx="1">
                  <c:v>Economic Development</c:v>
                </c:pt>
                <c:pt idx="2">
                  <c:v>Housing</c:v>
                </c:pt>
                <c:pt idx="3">
                  <c:v>Infrastructure</c:v>
                </c:pt>
                <c:pt idx="4">
                  <c:v>Property Redevelopment</c:v>
                </c:pt>
                <c:pt idx="5">
                  <c:v>Debt Service</c:v>
                </c:pt>
                <c:pt idx="6">
                  <c:v>Housing</c:v>
                </c:pt>
                <c:pt idx="7">
                  <c:v>Infrastructure/Grant</c:v>
                </c:pt>
                <c:pt idx="8">
                  <c:v>Mission Related Investments</c:v>
                </c:pt>
                <c:pt idx="9">
                  <c:v>Program Related Investments</c:v>
                </c:pt>
              </c:strCache>
            </c:strRef>
          </c:cat>
          <c:val>
            <c:numRef>
              <c:f>'Updated Doughnuts'!$H$29:$H$38</c:f>
              <c:numCache>
                <c:formatCode>0.0</c:formatCode>
                <c:ptCount val="10"/>
                <c:pt idx="0">
                  <c:v>36.299999999999997</c:v>
                </c:pt>
                <c:pt idx="1">
                  <c:v>0</c:v>
                </c:pt>
                <c:pt idx="2">
                  <c:v>15.9</c:v>
                </c:pt>
                <c:pt idx="3">
                  <c:v>0</c:v>
                </c:pt>
                <c:pt idx="4">
                  <c:v>80.2</c:v>
                </c:pt>
              </c:numCache>
            </c:numRef>
          </c:val>
          <c:extLst>
            <c:ext xmlns:c16="http://schemas.microsoft.com/office/drawing/2014/chart" uri="{C3380CC4-5D6E-409C-BE32-E72D297353CC}">
              <c16:uniqueId val="{0000000E-DF29-4309-A952-579D99283F39}"/>
            </c:ext>
          </c:extLst>
        </c:ser>
        <c:ser>
          <c:idx val="1"/>
          <c:order val="1"/>
          <c:dPt>
            <c:idx val="5"/>
            <c:bubble3D val="0"/>
            <c:spPr>
              <a:noFill/>
            </c:spPr>
            <c:extLst>
              <c:ext xmlns:c16="http://schemas.microsoft.com/office/drawing/2014/chart" uri="{C3380CC4-5D6E-409C-BE32-E72D297353CC}">
                <c16:uniqueId val="{00000010-DF29-4309-A952-579D99283F39}"/>
              </c:ext>
            </c:extLst>
          </c:dPt>
          <c:dPt>
            <c:idx val="6"/>
            <c:bubble3D val="0"/>
            <c:spPr>
              <a:noFill/>
            </c:spPr>
            <c:extLst>
              <c:ext xmlns:c16="http://schemas.microsoft.com/office/drawing/2014/chart" uri="{C3380CC4-5D6E-409C-BE32-E72D297353CC}">
                <c16:uniqueId val="{00000012-DF29-4309-A952-579D99283F39}"/>
              </c:ext>
            </c:extLst>
          </c:dPt>
          <c:dPt>
            <c:idx val="7"/>
            <c:bubble3D val="0"/>
            <c:spPr>
              <a:solidFill>
                <a:srgbClr val="92D050"/>
              </a:solidFill>
            </c:spPr>
            <c:extLst>
              <c:ext xmlns:c16="http://schemas.microsoft.com/office/drawing/2014/chart" uri="{C3380CC4-5D6E-409C-BE32-E72D297353CC}">
                <c16:uniqueId val="{00000014-DF29-4309-A952-579D99283F39}"/>
              </c:ext>
            </c:extLst>
          </c:dPt>
          <c:dPt>
            <c:idx val="8"/>
            <c:bubble3D val="0"/>
            <c:spPr>
              <a:solidFill>
                <a:srgbClr val="FFC000"/>
              </a:solidFill>
            </c:spPr>
            <c:extLst>
              <c:ext xmlns:c16="http://schemas.microsoft.com/office/drawing/2014/chart" uri="{C3380CC4-5D6E-409C-BE32-E72D297353CC}">
                <c16:uniqueId val="{00000016-DF29-4309-A952-579D99283F39}"/>
              </c:ext>
            </c:extLst>
          </c:dPt>
          <c:dPt>
            <c:idx val="9"/>
            <c:bubble3D val="0"/>
            <c:spPr>
              <a:solidFill>
                <a:srgbClr val="00B0F0"/>
              </a:solidFill>
            </c:spPr>
            <c:extLst>
              <c:ext xmlns:c16="http://schemas.microsoft.com/office/drawing/2014/chart" uri="{C3380CC4-5D6E-409C-BE32-E72D297353CC}">
                <c16:uniqueId val="{00000018-DF29-4309-A952-579D99283F39}"/>
              </c:ext>
            </c:extLst>
          </c:dPt>
          <c:dLbls>
            <c:dLbl>
              <c:idx val="0"/>
              <c:delete val="1"/>
              <c:extLst>
                <c:ext xmlns:c15="http://schemas.microsoft.com/office/drawing/2012/chart" uri="{CE6537A1-D6FC-4f65-9D91-7224C49458BB}"/>
                <c:ext xmlns:c16="http://schemas.microsoft.com/office/drawing/2014/chart" uri="{C3380CC4-5D6E-409C-BE32-E72D297353CC}">
                  <c16:uniqueId val="{00000019-DF29-4309-A952-579D99283F39}"/>
                </c:ext>
              </c:extLst>
            </c:dLbl>
            <c:dLbl>
              <c:idx val="1"/>
              <c:delete val="1"/>
              <c:extLst>
                <c:ext xmlns:c15="http://schemas.microsoft.com/office/drawing/2012/chart" uri="{CE6537A1-D6FC-4f65-9D91-7224C49458BB}"/>
                <c:ext xmlns:c16="http://schemas.microsoft.com/office/drawing/2014/chart" uri="{C3380CC4-5D6E-409C-BE32-E72D297353CC}">
                  <c16:uniqueId val="{0000001A-DF29-4309-A952-579D99283F39}"/>
                </c:ext>
              </c:extLst>
            </c:dLbl>
            <c:dLbl>
              <c:idx val="2"/>
              <c:delete val="1"/>
              <c:extLst>
                <c:ext xmlns:c15="http://schemas.microsoft.com/office/drawing/2012/chart" uri="{CE6537A1-D6FC-4f65-9D91-7224C49458BB}"/>
                <c:ext xmlns:c16="http://schemas.microsoft.com/office/drawing/2014/chart" uri="{C3380CC4-5D6E-409C-BE32-E72D297353CC}">
                  <c16:uniqueId val="{0000001B-DF29-4309-A952-579D99283F39}"/>
                </c:ext>
              </c:extLst>
            </c:dLbl>
            <c:dLbl>
              <c:idx val="3"/>
              <c:delete val="1"/>
              <c:extLst>
                <c:ext xmlns:c15="http://schemas.microsoft.com/office/drawing/2012/chart" uri="{CE6537A1-D6FC-4f65-9D91-7224C49458BB}"/>
                <c:ext xmlns:c16="http://schemas.microsoft.com/office/drawing/2014/chart" uri="{C3380CC4-5D6E-409C-BE32-E72D297353CC}">
                  <c16:uniqueId val="{0000001C-DF29-4309-A952-579D99283F39}"/>
                </c:ext>
              </c:extLst>
            </c:dLbl>
            <c:dLbl>
              <c:idx val="4"/>
              <c:delete val="1"/>
              <c:extLst>
                <c:ext xmlns:c15="http://schemas.microsoft.com/office/drawing/2012/chart" uri="{CE6537A1-D6FC-4f65-9D91-7224C49458BB}"/>
                <c:ext xmlns:c16="http://schemas.microsoft.com/office/drawing/2014/chart" uri="{C3380CC4-5D6E-409C-BE32-E72D297353CC}">
                  <c16:uniqueId val="{0000001D-DF29-4309-A952-579D99283F39}"/>
                </c:ext>
              </c:extLst>
            </c:dLbl>
            <c:dLbl>
              <c:idx val="5"/>
              <c:delete val="1"/>
              <c:extLst>
                <c:ext xmlns:c15="http://schemas.microsoft.com/office/drawing/2012/chart" uri="{CE6537A1-D6FC-4f65-9D91-7224C49458BB}"/>
                <c:ext xmlns:c16="http://schemas.microsoft.com/office/drawing/2014/chart" uri="{C3380CC4-5D6E-409C-BE32-E72D297353CC}">
                  <c16:uniqueId val="{00000010-DF29-4309-A952-579D99283F39}"/>
                </c:ext>
              </c:extLst>
            </c:dLbl>
            <c:dLbl>
              <c:idx val="6"/>
              <c:delete val="1"/>
              <c:extLst>
                <c:ext xmlns:c15="http://schemas.microsoft.com/office/drawing/2012/chart" uri="{CE6537A1-D6FC-4f65-9D91-7224C49458BB}"/>
                <c:ext xmlns:c16="http://schemas.microsoft.com/office/drawing/2014/chart" uri="{C3380CC4-5D6E-409C-BE32-E72D297353CC}">
                  <c16:uniqueId val="{00000012-DF29-4309-A952-579D99283F39}"/>
                </c:ext>
              </c:extLst>
            </c:dLbl>
            <c:dLbl>
              <c:idx val="7"/>
              <c:layout>
                <c:manualLayout>
                  <c:x val="0.127600554785021"/>
                  <c:y val="8.3526682134570901E-2"/>
                </c:manualLayout>
              </c:layout>
              <c:tx>
                <c:rich>
                  <a:bodyPr/>
                  <a:lstStyle/>
                  <a:p>
                    <a:r>
                      <a:rPr lang="en-US"/>
                      <a:t>Infrastructure/Grant
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DF29-4309-A952-579D99283F39}"/>
                </c:ext>
              </c:extLst>
            </c:dLbl>
            <c:dLbl>
              <c:idx val="8"/>
              <c:layout>
                <c:manualLayout>
                  <c:x val="-0.12575127138233899"/>
                  <c:y val="1.2374323279195701E-2"/>
                </c:manualLayout>
              </c:layout>
              <c:tx>
                <c:rich>
                  <a:bodyPr/>
                  <a:lstStyle/>
                  <a:p>
                    <a:r>
                      <a:rPr lang="en-US"/>
                      <a:t>Mission Related Investments
77%</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DF29-4309-A952-579D99283F39}"/>
                </c:ext>
              </c:extLst>
            </c:dLbl>
            <c:dLbl>
              <c:idx val="9"/>
              <c:layout>
                <c:manualLayout>
                  <c:x val="-0.14239482200647199"/>
                  <c:y val="-2.4748646558391301E-2"/>
                </c:manualLayout>
              </c:layout>
              <c:tx>
                <c:rich>
                  <a:bodyPr/>
                  <a:lstStyle/>
                  <a:p>
                    <a:r>
                      <a:rPr lang="en-US"/>
                      <a:t>Program Related Investments
20%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DF29-4309-A952-579D99283F39}"/>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Doughnuts'!$G$29:$G$38</c:f>
              <c:strCache>
                <c:ptCount val="10"/>
                <c:pt idx="0">
                  <c:v>Debt Service</c:v>
                </c:pt>
                <c:pt idx="1">
                  <c:v>Economic Development</c:v>
                </c:pt>
                <c:pt idx="2">
                  <c:v>Housing</c:v>
                </c:pt>
                <c:pt idx="3">
                  <c:v>Infrastructure</c:v>
                </c:pt>
                <c:pt idx="4">
                  <c:v>Property Redevelopment</c:v>
                </c:pt>
                <c:pt idx="5">
                  <c:v>Debt Service</c:v>
                </c:pt>
                <c:pt idx="6">
                  <c:v>Housing</c:v>
                </c:pt>
                <c:pt idx="7">
                  <c:v>Infrastructure/Grant</c:v>
                </c:pt>
                <c:pt idx="8">
                  <c:v>Mission Related Investments</c:v>
                </c:pt>
                <c:pt idx="9">
                  <c:v>Program Related Investments</c:v>
                </c:pt>
              </c:strCache>
            </c:strRef>
          </c:cat>
          <c:val>
            <c:numRef>
              <c:f>'Updated Doughnuts'!$I$29:$I$38</c:f>
              <c:numCache>
                <c:formatCode>General</c:formatCode>
                <c:ptCount val="10"/>
                <c:pt idx="5">
                  <c:v>36.299999999999997</c:v>
                </c:pt>
                <c:pt idx="6">
                  <c:v>15.9</c:v>
                </c:pt>
                <c:pt idx="7">
                  <c:v>1.8</c:v>
                </c:pt>
                <c:pt idx="8">
                  <c:v>46.6</c:v>
                </c:pt>
                <c:pt idx="9">
                  <c:v>12.1</c:v>
                </c:pt>
              </c:numCache>
            </c:numRef>
          </c:val>
          <c:extLst>
            <c:ext xmlns:c16="http://schemas.microsoft.com/office/drawing/2014/chart" uri="{C3380CC4-5D6E-409C-BE32-E72D297353CC}">
              <c16:uniqueId val="{0000001E-DF29-4309-A952-579D99283F39}"/>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Central Eastside</a:t>
            </a:r>
          </a:p>
          <a:p>
            <a:pPr>
              <a:defRPr/>
            </a:pPr>
            <a:r>
              <a:rPr lang="en-US"/>
              <a:t>Five-Year</a:t>
            </a:r>
            <a:r>
              <a:rPr lang="en-US" baseline="0"/>
              <a:t> Expenditures: $32M</a:t>
            </a:r>
            <a:endParaRPr lang="en-US"/>
          </a:p>
        </c:rich>
      </c:tx>
      <c:overlay val="0"/>
    </c:title>
    <c:autoTitleDeleted val="0"/>
    <c:plotArea>
      <c:layout>
        <c:manualLayout>
          <c:layoutTarget val="inner"/>
          <c:xMode val="edge"/>
          <c:yMode val="edge"/>
          <c:x val="0.26779611054842201"/>
          <c:y val="0.19688215647408999"/>
          <c:w val="0.49944682225925102"/>
          <c:h val="0.80311784352590998"/>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DFEA-425C-8618-FD28317D4D05}"/>
              </c:ext>
            </c:extLst>
          </c:dPt>
          <c:dPt>
            <c:idx val="1"/>
            <c:bubble3D val="0"/>
            <c:spPr>
              <a:solidFill>
                <a:schemeClr val="accent3">
                  <a:lumMod val="60000"/>
                  <a:lumOff val="40000"/>
                </a:schemeClr>
              </a:solidFill>
            </c:spPr>
            <c:extLst>
              <c:ext xmlns:c16="http://schemas.microsoft.com/office/drawing/2014/chart" uri="{C3380CC4-5D6E-409C-BE32-E72D297353CC}">
                <c16:uniqueId val="{00000003-DFEA-425C-8618-FD28317D4D05}"/>
              </c:ext>
            </c:extLst>
          </c:dPt>
          <c:dPt>
            <c:idx val="2"/>
            <c:bubble3D val="0"/>
            <c:spPr>
              <a:solidFill>
                <a:schemeClr val="accent3">
                  <a:lumMod val="75000"/>
                </a:schemeClr>
              </a:solidFill>
            </c:spPr>
            <c:extLst>
              <c:ext xmlns:c16="http://schemas.microsoft.com/office/drawing/2014/chart" uri="{C3380CC4-5D6E-409C-BE32-E72D297353CC}">
                <c16:uniqueId val="{00000005-DFEA-425C-8618-FD28317D4D05}"/>
              </c:ext>
            </c:extLst>
          </c:dPt>
          <c:dPt>
            <c:idx val="3"/>
            <c:bubble3D val="0"/>
            <c:spPr>
              <a:solidFill>
                <a:schemeClr val="tx1">
                  <a:lumMod val="65000"/>
                  <a:lumOff val="35000"/>
                </a:schemeClr>
              </a:solidFill>
            </c:spPr>
            <c:extLst>
              <c:ext xmlns:c16="http://schemas.microsoft.com/office/drawing/2014/chart" uri="{C3380CC4-5D6E-409C-BE32-E72D297353CC}">
                <c16:uniqueId val="{00000007-DFEA-425C-8618-FD28317D4D05}"/>
              </c:ext>
            </c:extLst>
          </c:dPt>
          <c:dLbls>
            <c:dLbl>
              <c:idx val="0"/>
              <c:layout>
                <c:manualLayout>
                  <c:x val="4.4260027662517402E-2"/>
                  <c:y val="-6.77444187836797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FEA-425C-8618-FD28317D4D05}"/>
                </c:ext>
              </c:extLst>
            </c:dLbl>
            <c:dLbl>
              <c:idx val="1"/>
              <c:layout>
                <c:manualLayout>
                  <c:x val="-9.03643683543707E-2"/>
                  <c:y val="-9.237875288683540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FEA-425C-8618-FD28317D4D05}"/>
                </c:ext>
              </c:extLst>
            </c:dLbl>
            <c:dLbl>
              <c:idx val="2"/>
              <c:layout>
                <c:manualLayout>
                  <c:x val="-7.9299361438741403E-2"/>
                  <c:y val="1.231716705157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FEA-425C-8618-FD28317D4D05}"/>
                </c:ext>
              </c:extLst>
            </c:dLbl>
            <c:dLbl>
              <c:idx val="3"/>
              <c:layout>
                <c:manualLayout>
                  <c:x val="5.1636698939603598E-2"/>
                  <c:y val="-7.39030023094687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FEA-425C-8618-FD28317D4D05}"/>
                </c:ext>
              </c:extLst>
            </c:dLbl>
            <c:dLbl>
              <c:idx val="4"/>
              <c:delete val="1"/>
              <c:extLst>
                <c:ext xmlns:c15="http://schemas.microsoft.com/office/drawing/2012/chart" uri="{CE6537A1-D6FC-4f65-9D91-7224C49458BB}"/>
                <c:ext xmlns:c16="http://schemas.microsoft.com/office/drawing/2014/chart" uri="{C3380CC4-5D6E-409C-BE32-E72D297353CC}">
                  <c16:uniqueId val="{00000008-DFEA-425C-8618-FD28317D4D05}"/>
                </c:ext>
              </c:extLst>
            </c:dLbl>
            <c:dLbl>
              <c:idx val="5"/>
              <c:delete val="1"/>
              <c:extLst>
                <c:ext xmlns:c15="http://schemas.microsoft.com/office/drawing/2012/chart" uri="{CE6537A1-D6FC-4f65-9D91-7224C49458BB}"/>
                <c:ext xmlns:c16="http://schemas.microsoft.com/office/drawing/2014/chart" uri="{C3380CC4-5D6E-409C-BE32-E72D297353CC}">
                  <c16:uniqueId val="{00000009-DFEA-425C-8618-FD28317D4D05}"/>
                </c:ext>
              </c:extLst>
            </c:dLbl>
            <c:dLbl>
              <c:idx val="6"/>
              <c:delete val="1"/>
              <c:extLst>
                <c:ext xmlns:c15="http://schemas.microsoft.com/office/drawing/2012/chart" uri="{CE6537A1-D6FC-4f65-9D91-7224C49458BB}"/>
                <c:ext xmlns:c16="http://schemas.microsoft.com/office/drawing/2014/chart" uri="{C3380CC4-5D6E-409C-BE32-E72D297353CC}">
                  <c16:uniqueId val="{0000000A-DFEA-425C-8618-FD28317D4D05}"/>
                </c:ext>
              </c:extLst>
            </c:dLbl>
            <c:dLbl>
              <c:idx val="7"/>
              <c:delete val="1"/>
              <c:extLst>
                <c:ext xmlns:c15="http://schemas.microsoft.com/office/drawing/2012/chart" uri="{CE6537A1-D6FC-4f65-9D91-7224C49458BB}"/>
                <c:ext xmlns:c16="http://schemas.microsoft.com/office/drawing/2014/chart" uri="{C3380CC4-5D6E-409C-BE32-E72D297353CC}">
                  <c16:uniqueId val="{0000000B-DFEA-425C-8618-FD28317D4D05}"/>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Doughnuts'!$G$61:$G$68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Doughnuts'!$H$61:$H$68</c:f>
              <c:numCache>
                <c:formatCode>0.0</c:formatCode>
                <c:ptCount val="8"/>
                <c:pt idx="0">
                  <c:v>5.9</c:v>
                </c:pt>
                <c:pt idx="1">
                  <c:v>1.2</c:v>
                </c:pt>
                <c:pt idx="2">
                  <c:v>5</c:v>
                </c:pt>
                <c:pt idx="3">
                  <c:v>20</c:v>
                </c:pt>
              </c:numCache>
            </c:numRef>
          </c:val>
          <c:extLst>
            <c:ext xmlns:c16="http://schemas.microsoft.com/office/drawing/2014/chart" uri="{C3380CC4-5D6E-409C-BE32-E72D297353CC}">
              <c16:uniqueId val="{0000000C-DFEA-425C-8618-FD28317D4D05}"/>
            </c:ext>
          </c:extLst>
        </c:ser>
        <c:ser>
          <c:idx val="1"/>
          <c:order val="1"/>
          <c:dPt>
            <c:idx val="4"/>
            <c:bubble3D val="0"/>
            <c:spPr>
              <a:noFill/>
            </c:spPr>
            <c:extLst>
              <c:ext xmlns:c16="http://schemas.microsoft.com/office/drawing/2014/chart" uri="{C3380CC4-5D6E-409C-BE32-E72D297353CC}">
                <c16:uniqueId val="{0000000E-DFEA-425C-8618-FD28317D4D05}"/>
              </c:ext>
            </c:extLst>
          </c:dPt>
          <c:dPt>
            <c:idx val="5"/>
            <c:bubble3D val="0"/>
            <c:spPr>
              <a:solidFill>
                <a:srgbClr val="92D050"/>
              </a:solidFill>
            </c:spPr>
            <c:extLst>
              <c:ext xmlns:c16="http://schemas.microsoft.com/office/drawing/2014/chart" uri="{C3380CC4-5D6E-409C-BE32-E72D297353CC}">
                <c16:uniqueId val="{00000010-DFEA-425C-8618-FD28317D4D05}"/>
              </c:ext>
            </c:extLst>
          </c:dPt>
          <c:dPt>
            <c:idx val="6"/>
            <c:bubble3D val="0"/>
            <c:spPr>
              <a:solidFill>
                <a:srgbClr val="FFC000"/>
              </a:solidFill>
            </c:spPr>
            <c:extLst>
              <c:ext xmlns:c16="http://schemas.microsoft.com/office/drawing/2014/chart" uri="{C3380CC4-5D6E-409C-BE32-E72D297353CC}">
                <c16:uniqueId val="{00000012-DFEA-425C-8618-FD28317D4D05}"/>
              </c:ext>
            </c:extLst>
          </c:dPt>
          <c:dPt>
            <c:idx val="7"/>
            <c:bubble3D val="0"/>
            <c:spPr>
              <a:solidFill>
                <a:srgbClr val="00B0F0"/>
              </a:solidFill>
            </c:spPr>
            <c:extLst>
              <c:ext xmlns:c16="http://schemas.microsoft.com/office/drawing/2014/chart" uri="{C3380CC4-5D6E-409C-BE32-E72D297353CC}">
                <c16:uniqueId val="{00000014-DFEA-425C-8618-FD28317D4D05}"/>
              </c:ext>
            </c:extLst>
          </c:dPt>
          <c:dLbls>
            <c:dLbl>
              <c:idx val="0"/>
              <c:delete val="1"/>
              <c:extLst>
                <c:ext xmlns:c15="http://schemas.microsoft.com/office/drawing/2012/chart" uri="{CE6537A1-D6FC-4f65-9D91-7224C49458BB}"/>
                <c:ext xmlns:c16="http://schemas.microsoft.com/office/drawing/2014/chart" uri="{C3380CC4-5D6E-409C-BE32-E72D297353CC}">
                  <c16:uniqueId val="{00000015-DFEA-425C-8618-FD28317D4D05}"/>
                </c:ext>
              </c:extLst>
            </c:dLbl>
            <c:dLbl>
              <c:idx val="1"/>
              <c:delete val="1"/>
              <c:extLst>
                <c:ext xmlns:c15="http://schemas.microsoft.com/office/drawing/2012/chart" uri="{CE6537A1-D6FC-4f65-9D91-7224C49458BB}"/>
                <c:ext xmlns:c16="http://schemas.microsoft.com/office/drawing/2014/chart" uri="{C3380CC4-5D6E-409C-BE32-E72D297353CC}">
                  <c16:uniqueId val="{00000016-DFEA-425C-8618-FD28317D4D05}"/>
                </c:ext>
              </c:extLst>
            </c:dLbl>
            <c:dLbl>
              <c:idx val="2"/>
              <c:delete val="1"/>
              <c:extLst>
                <c:ext xmlns:c15="http://schemas.microsoft.com/office/drawing/2012/chart" uri="{CE6537A1-D6FC-4f65-9D91-7224C49458BB}"/>
                <c:ext xmlns:c16="http://schemas.microsoft.com/office/drawing/2014/chart" uri="{C3380CC4-5D6E-409C-BE32-E72D297353CC}">
                  <c16:uniqueId val="{00000017-DFEA-425C-8618-FD28317D4D05}"/>
                </c:ext>
              </c:extLst>
            </c:dLbl>
            <c:dLbl>
              <c:idx val="3"/>
              <c:delete val="1"/>
              <c:extLst>
                <c:ext xmlns:c15="http://schemas.microsoft.com/office/drawing/2012/chart" uri="{CE6537A1-D6FC-4f65-9D91-7224C49458BB}"/>
                <c:ext xmlns:c16="http://schemas.microsoft.com/office/drawing/2014/chart" uri="{C3380CC4-5D6E-409C-BE32-E72D297353CC}">
                  <c16:uniqueId val="{00000018-DFEA-425C-8618-FD28317D4D05}"/>
                </c:ext>
              </c:extLst>
            </c:dLbl>
            <c:dLbl>
              <c:idx val="4"/>
              <c:delete val="1"/>
              <c:extLst>
                <c:ext xmlns:c15="http://schemas.microsoft.com/office/drawing/2012/chart" uri="{CE6537A1-D6FC-4f65-9D91-7224C49458BB}"/>
                <c:ext xmlns:c16="http://schemas.microsoft.com/office/drawing/2014/chart" uri="{C3380CC4-5D6E-409C-BE32-E72D297353CC}">
                  <c16:uniqueId val="{0000000E-DFEA-425C-8618-FD28317D4D05}"/>
                </c:ext>
              </c:extLst>
            </c:dLbl>
            <c:dLbl>
              <c:idx val="5"/>
              <c:layout>
                <c:manualLayout>
                  <c:x val="0.1044175728034"/>
                  <c:y val="0.100791517082233"/>
                </c:manualLayout>
              </c:layout>
              <c:tx>
                <c:rich>
                  <a:bodyPr/>
                  <a:lstStyle/>
                  <a:p>
                    <a:r>
                      <a:rPr lang="en-US"/>
                      <a:t>Infrastructure/Grant
30%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DFEA-425C-8618-FD28317D4D05}"/>
                </c:ext>
              </c:extLst>
            </c:dLbl>
            <c:dLbl>
              <c:idx val="6"/>
              <c:layout>
                <c:manualLayout>
                  <c:x val="-6.9567866516685395E-2"/>
                  <c:y val="0.132592284964932"/>
                </c:manualLayout>
              </c:layout>
              <c:tx>
                <c:rich>
                  <a:bodyPr/>
                  <a:lstStyle/>
                  <a:p>
                    <a:r>
                      <a:rPr lang="en-US"/>
                      <a:t>Mission Related Investments
56%</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DFEA-425C-8618-FD28317D4D05}"/>
                </c:ext>
              </c:extLst>
            </c:dLbl>
            <c:dLbl>
              <c:idx val="7"/>
              <c:layout>
                <c:manualLayout>
                  <c:x val="-0.140691944756905"/>
                  <c:y val="-1.92181975364937E-2"/>
                </c:manualLayout>
              </c:layout>
              <c:tx>
                <c:rich>
                  <a:bodyPr/>
                  <a:lstStyle/>
                  <a:p>
                    <a:r>
                      <a:rPr lang="en-US"/>
                      <a:t>Program Related Investments
14%</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DFEA-425C-8618-FD28317D4D05}"/>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Doughnuts'!$G$61:$G$68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Doughnuts'!$I$61:$I$68</c:f>
              <c:numCache>
                <c:formatCode>General</c:formatCode>
                <c:ptCount val="8"/>
                <c:pt idx="4">
                  <c:v>5.9</c:v>
                </c:pt>
                <c:pt idx="5">
                  <c:v>7.7</c:v>
                </c:pt>
                <c:pt idx="6">
                  <c:v>14.3</c:v>
                </c:pt>
                <c:pt idx="7">
                  <c:v>3.6</c:v>
                </c:pt>
              </c:numCache>
            </c:numRef>
          </c:val>
          <c:extLst>
            <c:ext xmlns:c16="http://schemas.microsoft.com/office/drawing/2014/chart" uri="{C3380CC4-5D6E-409C-BE32-E72D297353CC}">
              <c16:uniqueId val="{00000019-DFEA-425C-8618-FD28317D4D05}"/>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North Macadam</a:t>
            </a:r>
          </a:p>
          <a:p>
            <a:pPr>
              <a:defRPr/>
            </a:pPr>
            <a:r>
              <a:rPr lang="en-US"/>
              <a:t>Five-Year</a:t>
            </a:r>
            <a:r>
              <a:rPr lang="en-US" baseline="0"/>
              <a:t> Expenditures: $95M</a:t>
            </a:r>
            <a:endParaRPr lang="en-US"/>
          </a:p>
        </c:rich>
      </c:tx>
      <c:overlay val="0"/>
    </c:title>
    <c:autoTitleDeleted val="0"/>
    <c:plotArea>
      <c:layout>
        <c:manualLayout>
          <c:layoutTarget val="inner"/>
          <c:xMode val="edge"/>
          <c:yMode val="edge"/>
          <c:x val="0.27632706551458602"/>
          <c:y val="0.192830579276182"/>
          <c:w val="0.46589014342609097"/>
          <c:h val="0.78632632188581997"/>
        </c:manualLayout>
      </c:layout>
      <c:doughnutChart>
        <c:varyColors val="1"/>
        <c:ser>
          <c:idx val="0"/>
          <c:order val="0"/>
          <c:spPr>
            <a:solidFill>
              <a:schemeClr val="accent4">
                <a:lumMod val="20000"/>
                <a:lumOff val="80000"/>
              </a:schemeClr>
            </a:solidFill>
          </c:spPr>
          <c:dPt>
            <c:idx val="1"/>
            <c:bubble3D val="0"/>
            <c:explosion val="4"/>
            <c:spPr>
              <a:solidFill>
                <a:schemeClr val="accent3">
                  <a:lumMod val="20000"/>
                  <a:lumOff val="80000"/>
                </a:schemeClr>
              </a:solidFill>
            </c:spPr>
            <c:extLst>
              <c:ext xmlns:c16="http://schemas.microsoft.com/office/drawing/2014/chart" uri="{C3380CC4-5D6E-409C-BE32-E72D297353CC}">
                <c16:uniqueId val="{00000001-458F-4F7B-8811-D479B6DC349E}"/>
              </c:ext>
            </c:extLst>
          </c:dPt>
          <c:dPt>
            <c:idx val="2"/>
            <c:bubble3D val="0"/>
            <c:spPr>
              <a:solidFill>
                <a:schemeClr val="tx1">
                  <a:lumMod val="65000"/>
                  <a:lumOff val="35000"/>
                </a:schemeClr>
              </a:solidFill>
            </c:spPr>
            <c:extLst>
              <c:ext xmlns:c16="http://schemas.microsoft.com/office/drawing/2014/chart" uri="{C3380CC4-5D6E-409C-BE32-E72D297353CC}">
                <c16:uniqueId val="{00000003-458F-4F7B-8811-D479B6DC349E}"/>
              </c:ext>
            </c:extLst>
          </c:dPt>
          <c:dPt>
            <c:idx val="3"/>
            <c:bubble3D val="0"/>
            <c:spPr>
              <a:solidFill>
                <a:schemeClr val="bg1">
                  <a:lumMod val="65000"/>
                </a:schemeClr>
              </a:solidFill>
            </c:spPr>
            <c:extLst>
              <c:ext xmlns:c16="http://schemas.microsoft.com/office/drawing/2014/chart" uri="{C3380CC4-5D6E-409C-BE32-E72D297353CC}">
                <c16:uniqueId val="{00000005-458F-4F7B-8811-D479B6DC349E}"/>
              </c:ext>
            </c:extLst>
          </c:dPt>
          <c:dLbls>
            <c:dLbl>
              <c:idx val="0"/>
              <c:delete val="1"/>
              <c:extLst>
                <c:ext xmlns:c15="http://schemas.microsoft.com/office/drawing/2012/chart" uri="{CE6537A1-D6FC-4f65-9D91-7224C49458BB}"/>
                <c:ext xmlns:c16="http://schemas.microsoft.com/office/drawing/2014/chart" uri="{C3380CC4-5D6E-409C-BE32-E72D297353CC}">
                  <c16:uniqueId val="{00000006-458F-4F7B-8811-D479B6DC349E}"/>
                </c:ext>
              </c:extLst>
            </c:dLbl>
            <c:dLbl>
              <c:idx val="1"/>
              <c:layout>
                <c:manualLayout>
                  <c:x val="7.9740380157626398E-2"/>
                  <c:y val="3.44285485441079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58F-4F7B-8811-D479B6DC349E}"/>
                </c:ext>
              </c:extLst>
            </c:dLbl>
            <c:dLbl>
              <c:idx val="2"/>
              <c:layout>
                <c:manualLayout>
                  <c:x val="6.9521778527684E-2"/>
                  <c:y val="-0.108231510389738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58F-4F7B-8811-D479B6DC349E}"/>
                </c:ext>
              </c:extLst>
            </c:dLbl>
            <c:dLbl>
              <c:idx val="3"/>
              <c:layout>
                <c:manualLayout>
                  <c:x val="0.119293213348331"/>
                  <c:y val="4.4926525383075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58F-4F7B-8811-D479B6DC349E}"/>
                </c:ext>
              </c:extLst>
            </c:dLbl>
            <c:dLbl>
              <c:idx val="4"/>
              <c:delete val="1"/>
              <c:extLst>
                <c:ext xmlns:c15="http://schemas.microsoft.com/office/drawing/2012/chart" uri="{CE6537A1-D6FC-4f65-9D91-7224C49458BB}"/>
                <c:ext xmlns:c16="http://schemas.microsoft.com/office/drawing/2014/chart" uri="{C3380CC4-5D6E-409C-BE32-E72D297353CC}">
                  <c16:uniqueId val="{00000007-458F-4F7B-8811-D479B6DC349E}"/>
                </c:ext>
              </c:extLst>
            </c:dLbl>
            <c:dLbl>
              <c:idx val="5"/>
              <c:delete val="1"/>
              <c:extLst>
                <c:ext xmlns:c15="http://schemas.microsoft.com/office/drawing/2012/chart" uri="{CE6537A1-D6FC-4f65-9D91-7224C49458BB}"/>
                <c:ext xmlns:c16="http://schemas.microsoft.com/office/drawing/2014/chart" uri="{C3380CC4-5D6E-409C-BE32-E72D297353CC}">
                  <c16:uniqueId val="{00000008-458F-4F7B-8811-D479B6DC349E}"/>
                </c:ext>
              </c:extLst>
            </c:dLbl>
            <c:dLbl>
              <c:idx val="6"/>
              <c:delete val="1"/>
              <c:extLst>
                <c:ext xmlns:c15="http://schemas.microsoft.com/office/drawing/2012/chart" uri="{CE6537A1-D6FC-4f65-9D91-7224C49458BB}"/>
                <c:ext xmlns:c16="http://schemas.microsoft.com/office/drawing/2014/chart" uri="{C3380CC4-5D6E-409C-BE32-E72D297353CC}">
                  <c16:uniqueId val="{00000009-458F-4F7B-8811-D479B6DC349E}"/>
                </c:ext>
              </c:extLst>
            </c:dLbl>
            <c:dLbl>
              <c:idx val="7"/>
              <c:delete val="1"/>
              <c:extLst>
                <c:ext xmlns:c15="http://schemas.microsoft.com/office/drawing/2012/chart" uri="{CE6537A1-D6FC-4f65-9D91-7224C49458BB}"/>
                <c:ext xmlns:c16="http://schemas.microsoft.com/office/drawing/2014/chart" uri="{C3380CC4-5D6E-409C-BE32-E72D297353CC}">
                  <c16:uniqueId val="{0000000A-458F-4F7B-8811-D479B6DC349E}"/>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Doughnuts'!$G$17:$G$24</c:f>
              <c:strCache>
                <c:ptCount val="8"/>
                <c:pt idx="0">
                  <c:v>Economic Development</c:v>
                </c:pt>
                <c:pt idx="1">
                  <c:v>Housing</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Doughnuts'!$H$17:$H$24</c:f>
              <c:numCache>
                <c:formatCode>0.0</c:formatCode>
                <c:ptCount val="8"/>
                <c:pt idx="0">
                  <c:v>0</c:v>
                </c:pt>
                <c:pt idx="1">
                  <c:v>47.1</c:v>
                </c:pt>
                <c:pt idx="2">
                  <c:v>20.399999999999999</c:v>
                </c:pt>
                <c:pt idx="3">
                  <c:v>27.2</c:v>
                </c:pt>
              </c:numCache>
            </c:numRef>
          </c:val>
          <c:extLst>
            <c:ext xmlns:c16="http://schemas.microsoft.com/office/drawing/2014/chart" uri="{C3380CC4-5D6E-409C-BE32-E72D297353CC}">
              <c16:uniqueId val="{0000000B-458F-4F7B-8811-D479B6DC349E}"/>
            </c:ext>
          </c:extLst>
        </c:ser>
        <c:ser>
          <c:idx val="1"/>
          <c:order val="1"/>
          <c:dPt>
            <c:idx val="4"/>
            <c:bubble3D val="0"/>
            <c:spPr>
              <a:noFill/>
            </c:spPr>
            <c:extLst>
              <c:ext xmlns:c16="http://schemas.microsoft.com/office/drawing/2014/chart" uri="{C3380CC4-5D6E-409C-BE32-E72D297353CC}">
                <c16:uniqueId val="{0000000D-458F-4F7B-8811-D479B6DC349E}"/>
              </c:ext>
            </c:extLst>
          </c:dPt>
          <c:dPt>
            <c:idx val="5"/>
            <c:bubble3D val="0"/>
            <c:spPr>
              <a:solidFill>
                <a:srgbClr val="00B0F0"/>
              </a:solidFill>
            </c:spPr>
            <c:extLst>
              <c:ext xmlns:c16="http://schemas.microsoft.com/office/drawing/2014/chart" uri="{C3380CC4-5D6E-409C-BE32-E72D297353CC}">
                <c16:uniqueId val="{0000000F-458F-4F7B-8811-D479B6DC349E}"/>
              </c:ext>
            </c:extLst>
          </c:dPt>
          <c:dPt>
            <c:idx val="6"/>
            <c:bubble3D val="0"/>
            <c:spPr>
              <a:solidFill>
                <a:schemeClr val="accent6"/>
              </a:solidFill>
            </c:spPr>
            <c:extLst>
              <c:ext xmlns:c16="http://schemas.microsoft.com/office/drawing/2014/chart" uri="{C3380CC4-5D6E-409C-BE32-E72D297353CC}">
                <c16:uniqueId val="{00000011-458F-4F7B-8811-D479B6DC349E}"/>
              </c:ext>
            </c:extLst>
          </c:dPt>
          <c:dPt>
            <c:idx val="7"/>
            <c:bubble3D val="0"/>
            <c:spPr>
              <a:solidFill>
                <a:srgbClr val="92D050"/>
              </a:solidFill>
            </c:spPr>
            <c:extLst>
              <c:ext xmlns:c16="http://schemas.microsoft.com/office/drawing/2014/chart" uri="{C3380CC4-5D6E-409C-BE32-E72D297353CC}">
                <c16:uniqueId val="{00000013-458F-4F7B-8811-D479B6DC349E}"/>
              </c:ext>
            </c:extLst>
          </c:dPt>
          <c:dLbls>
            <c:dLbl>
              <c:idx val="0"/>
              <c:delete val="1"/>
              <c:extLst>
                <c:ext xmlns:c15="http://schemas.microsoft.com/office/drawing/2012/chart" uri="{CE6537A1-D6FC-4f65-9D91-7224C49458BB}"/>
                <c:ext xmlns:c16="http://schemas.microsoft.com/office/drawing/2014/chart" uri="{C3380CC4-5D6E-409C-BE32-E72D297353CC}">
                  <c16:uniqueId val="{00000014-458F-4F7B-8811-D479B6DC349E}"/>
                </c:ext>
              </c:extLst>
            </c:dLbl>
            <c:dLbl>
              <c:idx val="1"/>
              <c:delete val="1"/>
              <c:extLst>
                <c:ext xmlns:c15="http://schemas.microsoft.com/office/drawing/2012/chart" uri="{CE6537A1-D6FC-4f65-9D91-7224C49458BB}"/>
                <c:ext xmlns:c16="http://schemas.microsoft.com/office/drawing/2014/chart" uri="{C3380CC4-5D6E-409C-BE32-E72D297353CC}">
                  <c16:uniqueId val="{00000015-458F-4F7B-8811-D479B6DC349E}"/>
                </c:ext>
              </c:extLst>
            </c:dLbl>
            <c:dLbl>
              <c:idx val="2"/>
              <c:delete val="1"/>
              <c:extLst>
                <c:ext xmlns:c15="http://schemas.microsoft.com/office/drawing/2012/chart" uri="{CE6537A1-D6FC-4f65-9D91-7224C49458BB}"/>
                <c:ext xmlns:c16="http://schemas.microsoft.com/office/drawing/2014/chart" uri="{C3380CC4-5D6E-409C-BE32-E72D297353CC}">
                  <c16:uniqueId val="{00000016-458F-4F7B-8811-D479B6DC349E}"/>
                </c:ext>
              </c:extLst>
            </c:dLbl>
            <c:dLbl>
              <c:idx val="3"/>
              <c:delete val="1"/>
              <c:extLst>
                <c:ext xmlns:c15="http://schemas.microsoft.com/office/drawing/2012/chart" uri="{CE6537A1-D6FC-4f65-9D91-7224C49458BB}"/>
                <c:ext xmlns:c16="http://schemas.microsoft.com/office/drawing/2014/chart" uri="{C3380CC4-5D6E-409C-BE32-E72D297353CC}">
                  <c16:uniqueId val="{00000017-458F-4F7B-8811-D479B6DC349E}"/>
                </c:ext>
              </c:extLst>
            </c:dLbl>
            <c:dLbl>
              <c:idx val="4"/>
              <c:delete val="1"/>
              <c:extLst>
                <c:ext xmlns:c15="http://schemas.microsoft.com/office/drawing/2012/chart" uri="{CE6537A1-D6FC-4f65-9D91-7224C49458BB}"/>
                <c:ext xmlns:c16="http://schemas.microsoft.com/office/drawing/2014/chart" uri="{C3380CC4-5D6E-409C-BE32-E72D297353CC}">
                  <c16:uniqueId val="{0000000D-458F-4F7B-8811-D479B6DC349E}"/>
                </c:ext>
              </c:extLst>
            </c:dLbl>
            <c:dLbl>
              <c:idx val="5"/>
              <c:layout>
                <c:manualLayout>
                  <c:x val="-0.18547292932690801"/>
                  <c:y val="-2.2154701390829801E-2"/>
                </c:manualLayout>
              </c:layout>
              <c:tx>
                <c:rich>
                  <a:bodyPr/>
                  <a:lstStyle/>
                  <a:p>
                    <a:r>
                      <a:rPr lang="en-US"/>
                      <a:t>Infrastructure/Grant
43%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58F-4F7B-8811-D479B6DC349E}"/>
                </c:ext>
              </c:extLst>
            </c:dLbl>
            <c:dLbl>
              <c:idx val="6"/>
              <c:delete val="1"/>
              <c:extLst>
                <c:ext xmlns:c15="http://schemas.microsoft.com/office/drawing/2012/chart" uri="{CE6537A1-D6FC-4f65-9D91-7224C49458BB}"/>
                <c:ext xmlns:c16="http://schemas.microsoft.com/office/drawing/2014/chart" uri="{C3380CC4-5D6E-409C-BE32-E72D297353CC}">
                  <c16:uniqueId val="{00000011-458F-4F7B-8811-D479B6DC349E}"/>
                </c:ext>
              </c:extLst>
            </c:dLbl>
            <c:dLbl>
              <c:idx val="7"/>
              <c:layout>
                <c:manualLayout>
                  <c:x val="-0.143658646177897"/>
                  <c:y val="0.117315280805869"/>
                </c:manualLayout>
              </c:layout>
              <c:tx>
                <c:rich>
                  <a:bodyPr/>
                  <a:lstStyle/>
                  <a:p>
                    <a:r>
                      <a:rPr lang="en-US"/>
                      <a:t>Program Related Investments
57%</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458F-4F7B-8811-D479B6DC349E}"/>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Doughnuts'!$G$17:$G$24</c:f>
              <c:strCache>
                <c:ptCount val="8"/>
                <c:pt idx="0">
                  <c:v>Economic Development</c:v>
                </c:pt>
                <c:pt idx="1">
                  <c:v>Housing</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Doughnuts'!$I$17:$I$24</c:f>
              <c:numCache>
                <c:formatCode>General</c:formatCode>
                <c:ptCount val="8"/>
                <c:pt idx="4">
                  <c:v>47.1</c:v>
                </c:pt>
                <c:pt idx="5">
                  <c:v>20.399999999999999</c:v>
                </c:pt>
                <c:pt idx="6">
                  <c:v>0</c:v>
                </c:pt>
                <c:pt idx="7">
                  <c:v>26.7</c:v>
                </c:pt>
              </c:numCache>
            </c:numRef>
          </c:val>
          <c:extLst>
            <c:ext xmlns:c16="http://schemas.microsoft.com/office/drawing/2014/chart" uri="{C3380CC4-5D6E-409C-BE32-E72D297353CC}">
              <c16:uniqueId val="{00000018-458F-4F7B-8811-D479B6DC349E}"/>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Oregon Convention</a:t>
            </a:r>
            <a:r>
              <a:rPr lang="en-US" baseline="0"/>
              <a:t> Center</a:t>
            </a:r>
            <a:endParaRPr lang="en-US"/>
          </a:p>
          <a:p>
            <a:pPr>
              <a:defRPr/>
            </a:pPr>
            <a:r>
              <a:rPr lang="en-US"/>
              <a:t>Five-Year</a:t>
            </a:r>
            <a:r>
              <a:rPr lang="en-US" baseline="0"/>
              <a:t> Expenditures: $31M</a:t>
            </a:r>
            <a:endParaRPr lang="en-US"/>
          </a:p>
        </c:rich>
      </c:tx>
      <c:layout>
        <c:manualLayout>
          <c:xMode val="edge"/>
          <c:yMode val="edge"/>
          <c:x val="0.29353154507138901"/>
          <c:y val="2.46343341031563E-2"/>
        </c:manualLayout>
      </c:layout>
      <c:overlay val="0"/>
    </c:title>
    <c:autoTitleDeleted val="0"/>
    <c:plotArea>
      <c:layout>
        <c:manualLayout>
          <c:layoutTarget val="inner"/>
          <c:xMode val="edge"/>
          <c:yMode val="edge"/>
          <c:x val="0.30283529911458201"/>
          <c:y val="0.20612003176277299"/>
          <c:w val="0.45334262677746201"/>
          <c:h val="0.75696701884550799"/>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08CF-4550-9D16-778F4FD13AA7}"/>
              </c:ext>
            </c:extLst>
          </c:dPt>
          <c:dPt>
            <c:idx val="1"/>
            <c:bubble3D val="0"/>
            <c:spPr>
              <a:solidFill>
                <a:schemeClr val="accent3">
                  <a:lumMod val="75000"/>
                </a:schemeClr>
              </a:solidFill>
            </c:spPr>
            <c:extLst>
              <c:ext xmlns:c16="http://schemas.microsoft.com/office/drawing/2014/chart" uri="{C3380CC4-5D6E-409C-BE32-E72D297353CC}">
                <c16:uniqueId val="{00000003-08CF-4550-9D16-778F4FD13AA7}"/>
              </c:ext>
            </c:extLst>
          </c:dPt>
          <c:dPt>
            <c:idx val="3"/>
            <c:bubble3D val="0"/>
            <c:spPr>
              <a:solidFill>
                <a:schemeClr val="tx1">
                  <a:lumMod val="65000"/>
                  <a:lumOff val="35000"/>
                </a:schemeClr>
              </a:solidFill>
            </c:spPr>
            <c:extLst>
              <c:ext xmlns:c16="http://schemas.microsoft.com/office/drawing/2014/chart" uri="{C3380CC4-5D6E-409C-BE32-E72D297353CC}">
                <c16:uniqueId val="{00000005-08CF-4550-9D16-778F4FD13AA7}"/>
              </c:ext>
            </c:extLst>
          </c:dPt>
          <c:dLbls>
            <c:dLbl>
              <c:idx val="0"/>
              <c:layout>
                <c:manualLayout>
                  <c:x val="1.29091747349009E-2"/>
                  <c:y val="-3.38722093918399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8CF-4550-9D16-778F4FD13AA7}"/>
                </c:ext>
              </c:extLst>
            </c:dLbl>
            <c:dLbl>
              <c:idx val="1"/>
              <c:layout>
                <c:manualLayout>
                  <c:x val="6.2701705855232798E-2"/>
                  <c:y val="-4.61896189073364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8CF-4550-9D16-778F4FD13AA7}"/>
                </c:ext>
              </c:extLst>
            </c:dLbl>
            <c:dLbl>
              <c:idx val="2"/>
              <c:layout>
                <c:manualLayout>
                  <c:x val="-9.2208681383706706E-2"/>
                  <c:y val="8.00611009074212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08CF-4550-9D16-778F4FD13AA7}"/>
                </c:ext>
              </c:extLst>
            </c:dLbl>
            <c:dLbl>
              <c:idx val="3"/>
              <c:layout>
                <c:manualLayout>
                  <c:x val="4.2415859843245703E-2"/>
                  <c:y val="-9.54580446497304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8CF-4550-9D16-778F4FD13AA7}"/>
                </c:ext>
              </c:extLst>
            </c:dLbl>
            <c:dLbl>
              <c:idx val="4"/>
              <c:delete val="1"/>
              <c:extLst>
                <c:ext xmlns:c15="http://schemas.microsoft.com/office/drawing/2012/chart" uri="{CE6537A1-D6FC-4f65-9D91-7224C49458BB}"/>
                <c:ext xmlns:c16="http://schemas.microsoft.com/office/drawing/2014/chart" uri="{C3380CC4-5D6E-409C-BE32-E72D297353CC}">
                  <c16:uniqueId val="{00000007-08CF-4550-9D16-778F4FD13AA7}"/>
                </c:ext>
              </c:extLst>
            </c:dLbl>
            <c:dLbl>
              <c:idx val="5"/>
              <c:delete val="1"/>
              <c:extLst>
                <c:ext xmlns:c15="http://schemas.microsoft.com/office/drawing/2012/chart" uri="{CE6537A1-D6FC-4f65-9D91-7224C49458BB}"/>
                <c:ext xmlns:c16="http://schemas.microsoft.com/office/drawing/2014/chart" uri="{C3380CC4-5D6E-409C-BE32-E72D297353CC}">
                  <c16:uniqueId val="{00000008-08CF-4550-9D16-778F4FD13AA7}"/>
                </c:ext>
              </c:extLst>
            </c:dLbl>
            <c:dLbl>
              <c:idx val="6"/>
              <c:delete val="1"/>
              <c:extLst>
                <c:ext xmlns:c15="http://schemas.microsoft.com/office/drawing/2012/chart" uri="{CE6537A1-D6FC-4f65-9D91-7224C49458BB}"/>
                <c:ext xmlns:c16="http://schemas.microsoft.com/office/drawing/2014/chart" uri="{C3380CC4-5D6E-409C-BE32-E72D297353CC}">
                  <c16:uniqueId val="{00000009-08CF-4550-9D16-778F4FD13AA7}"/>
                </c:ext>
              </c:extLst>
            </c:dLbl>
            <c:dLbl>
              <c:idx val="7"/>
              <c:delete val="1"/>
              <c:extLst>
                <c:ext xmlns:c15="http://schemas.microsoft.com/office/drawing/2012/chart" uri="{CE6537A1-D6FC-4f65-9D91-7224C49458BB}"/>
                <c:ext xmlns:c16="http://schemas.microsoft.com/office/drawing/2014/chart" uri="{C3380CC4-5D6E-409C-BE32-E72D297353CC}">
                  <c16:uniqueId val="{0000000A-08CF-4550-9D16-778F4FD13AA7}"/>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Doughnuts'!$G$51:$G$58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Doughnuts'!$H$51:$H$58</c:f>
              <c:numCache>
                <c:formatCode>0.0</c:formatCode>
                <c:ptCount val="8"/>
                <c:pt idx="0">
                  <c:v>3</c:v>
                </c:pt>
                <c:pt idx="1">
                  <c:v>0.6</c:v>
                </c:pt>
                <c:pt idx="2">
                  <c:v>2</c:v>
                </c:pt>
                <c:pt idx="3">
                  <c:v>25.2</c:v>
                </c:pt>
              </c:numCache>
            </c:numRef>
          </c:val>
          <c:extLst>
            <c:ext xmlns:c16="http://schemas.microsoft.com/office/drawing/2014/chart" uri="{C3380CC4-5D6E-409C-BE32-E72D297353CC}">
              <c16:uniqueId val="{0000000B-08CF-4550-9D16-778F4FD13AA7}"/>
            </c:ext>
          </c:extLst>
        </c:ser>
        <c:ser>
          <c:idx val="1"/>
          <c:order val="1"/>
          <c:dPt>
            <c:idx val="4"/>
            <c:bubble3D val="0"/>
            <c:spPr>
              <a:noFill/>
            </c:spPr>
            <c:extLst>
              <c:ext xmlns:c16="http://schemas.microsoft.com/office/drawing/2014/chart" uri="{C3380CC4-5D6E-409C-BE32-E72D297353CC}">
                <c16:uniqueId val="{0000000D-08CF-4550-9D16-778F4FD13AA7}"/>
              </c:ext>
            </c:extLst>
          </c:dPt>
          <c:dPt>
            <c:idx val="5"/>
            <c:bubble3D val="0"/>
            <c:spPr>
              <a:solidFill>
                <a:srgbClr val="92D050"/>
              </a:solidFill>
            </c:spPr>
            <c:extLst>
              <c:ext xmlns:c16="http://schemas.microsoft.com/office/drawing/2014/chart" uri="{C3380CC4-5D6E-409C-BE32-E72D297353CC}">
                <c16:uniqueId val="{0000000F-08CF-4550-9D16-778F4FD13AA7}"/>
              </c:ext>
            </c:extLst>
          </c:dPt>
          <c:dPt>
            <c:idx val="6"/>
            <c:bubble3D val="0"/>
            <c:spPr>
              <a:solidFill>
                <a:srgbClr val="FFC000"/>
              </a:solidFill>
            </c:spPr>
            <c:extLst>
              <c:ext xmlns:c16="http://schemas.microsoft.com/office/drawing/2014/chart" uri="{C3380CC4-5D6E-409C-BE32-E72D297353CC}">
                <c16:uniqueId val="{00000011-08CF-4550-9D16-778F4FD13AA7}"/>
              </c:ext>
            </c:extLst>
          </c:dPt>
          <c:dPt>
            <c:idx val="7"/>
            <c:bubble3D val="0"/>
            <c:spPr>
              <a:solidFill>
                <a:srgbClr val="00B0F0"/>
              </a:solidFill>
            </c:spPr>
            <c:extLst>
              <c:ext xmlns:c16="http://schemas.microsoft.com/office/drawing/2014/chart" uri="{C3380CC4-5D6E-409C-BE32-E72D297353CC}">
                <c16:uniqueId val="{00000013-08CF-4550-9D16-778F4FD13AA7}"/>
              </c:ext>
            </c:extLst>
          </c:dPt>
          <c:dLbls>
            <c:dLbl>
              <c:idx val="0"/>
              <c:delete val="1"/>
              <c:extLst>
                <c:ext xmlns:c15="http://schemas.microsoft.com/office/drawing/2012/chart" uri="{CE6537A1-D6FC-4f65-9D91-7224C49458BB}"/>
                <c:ext xmlns:c16="http://schemas.microsoft.com/office/drawing/2014/chart" uri="{C3380CC4-5D6E-409C-BE32-E72D297353CC}">
                  <c16:uniqueId val="{00000014-08CF-4550-9D16-778F4FD13AA7}"/>
                </c:ext>
              </c:extLst>
            </c:dLbl>
            <c:dLbl>
              <c:idx val="1"/>
              <c:delete val="1"/>
              <c:extLst>
                <c:ext xmlns:c15="http://schemas.microsoft.com/office/drawing/2012/chart" uri="{CE6537A1-D6FC-4f65-9D91-7224C49458BB}"/>
                <c:ext xmlns:c16="http://schemas.microsoft.com/office/drawing/2014/chart" uri="{C3380CC4-5D6E-409C-BE32-E72D297353CC}">
                  <c16:uniqueId val="{00000015-08CF-4550-9D16-778F4FD13AA7}"/>
                </c:ext>
              </c:extLst>
            </c:dLbl>
            <c:dLbl>
              <c:idx val="2"/>
              <c:delete val="1"/>
              <c:extLst>
                <c:ext xmlns:c15="http://schemas.microsoft.com/office/drawing/2012/chart" uri="{CE6537A1-D6FC-4f65-9D91-7224C49458BB}"/>
                <c:ext xmlns:c16="http://schemas.microsoft.com/office/drawing/2014/chart" uri="{C3380CC4-5D6E-409C-BE32-E72D297353CC}">
                  <c16:uniqueId val="{00000016-08CF-4550-9D16-778F4FD13AA7}"/>
                </c:ext>
              </c:extLst>
            </c:dLbl>
            <c:dLbl>
              <c:idx val="3"/>
              <c:delete val="1"/>
              <c:extLst>
                <c:ext xmlns:c15="http://schemas.microsoft.com/office/drawing/2012/chart" uri="{CE6537A1-D6FC-4f65-9D91-7224C49458BB}"/>
                <c:ext xmlns:c16="http://schemas.microsoft.com/office/drawing/2014/chart" uri="{C3380CC4-5D6E-409C-BE32-E72D297353CC}">
                  <c16:uniqueId val="{00000017-08CF-4550-9D16-778F4FD13AA7}"/>
                </c:ext>
              </c:extLst>
            </c:dLbl>
            <c:dLbl>
              <c:idx val="4"/>
              <c:delete val="1"/>
              <c:extLst>
                <c:ext xmlns:c15="http://schemas.microsoft.com/office/drawing/2012/chart" uri="{CE6537A1-D6FC-4f65-9D91-7224C49458BB}"/>
                <c:ext xmlns:c16="http://schemas.microsoft.com/office/drawing/2014/chart" uri="{C3380CC4-5D6E-409C-BE32-E72D297353CC}">
                  <c16:uniqueId val="{0000000D-08CF-4550-9D16-778F4FD13AA7}"/>
                </c:ext>
              </c:extLst>
            </c:dLbl>
            <c:dLbl>
              <c:idx val="5"/>
              <c:layout>
                <c:manualLayout>
                  <c:x val="0.103273252669143"/>
                  <c:y val="-5.8506785958914502E-2"/>
                </c:manualLayout>
              </c:layout>
              <c:tx>
                <c:rich>
                  <a:bodyPr/>
                  <a:lstStyle/>
                  <a:p>
                    <a:r>
                      <a:rPr lang="en-US"/>
                      <a:t>Infrastructure/Grant
15%</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8CF-4550-9D16-778F4FD13AA7}"/>
                </c:ext>
              </c:extLst>
            </c:dLbl>
            <c:dLbl>
              <c:idx val="6"/>
              <c:layout>
                <c:manualLayout>
                  <c:x val="0.158977134268039"/>
                  <c:y val="1.2576309582255699E-2"/>
                </c:manualLayout>
              </c:layout>
              <c:tx>
                <c:rich>
                  <a:bodyPr/>
                  <a:lstStyle/>
                  <a:p>
                    <a:r>
                      <a:rPr lang="en-US"/>
                      <a:t>Mission Related Investments
48%</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8CF-4550-9D16-778F4FD13AA7}"/>
                </c:ext>
              </c:extLst>
            </c:dLbl>
            <c:dLbl>
              <c:idx val="7"/>
              <c:layout>
                <c:manualLayout>
                  <c:x val="-0.10696173351775"/>
                  <c:y val="-5.2347959969207103E-2"/>
                </c:manualLayout>
              </c:layout>
              <c:tx>
                <c:rich>
                  <a:bodyPr/>
                  <a:lstStyle/>
                  <a:p>
                    <a:r>
                      <a:rPr lang="en-US"/>
                      <a:t>Program Related Investments
37%</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08CF-4550-9D16-778F4FD13AA7}"/>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Doughnuts'!$G$51:$G$58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Doughnuts'!$I$51:$I$58</c:f>
              <c:numCache>
                <c:formatCode>General</c:formatCode>
                <c:ptCount val="8"/>
                <c:pt idx="4">
                  <c:v>3</c:v>
                </c:pt>
                <c:pt idx="5">
                  <c:v>2</c:v>
                </c:pt>
                <c:pt idx="6">
                  <c:v>6.3</c:v>
                </c:pt>
                <c:pt idx="7">
                  <c:v>4.9000000000000004</c:v>
                </c:pt>
              </c:numCache>
            </c:numRef>
          </c:val>
          <c:extLst>
            <c:ext xmlns:c16="http://schemas.microsoft.com/office/drawing/2014/chart" uri="{C3380CC4-5D6E-409C-BE32-E72D297353CC}">
              <c16:uniqueId val="{00000018-08CF-4550-9D16-778F4FD13AA7}"/>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NPN</a:t>
            </a:r>
            <a:r>
              <a:rPr lang="en-US" baseline="0"/>
              <a:t> Districts</a:t>
            </a:r>
            <a:endParaRPr lang="en-US"/>
          </a:p>
          <a:p>
            <a:pPr>
              <a:defRPr/>
            </a:pPr>
            <a:r>
              <a:rPr lang="en-US"/>
              <a:t>Five-Year</a:t>
            </a:r>
            <a:r>
              <a:rPr lang="en-US" baseline="0"/>
              <a:t> Expenditures: $4.2M</a:t>
            </a:r>
            <a:endParaRPr lang="en-US"/>
          </a:p>
        </c:rich>
      </c:tx>
      <c:overlay val="0"/>
    </c:title>
    <c:autoTitleDeleted val="0"/>
    <c:plotArea>
      <c:layout>
        <c:manualLayout>
          <c:layoutTarget val="inner"/>
          <c:xMode val="edge"/>
          <c:yMode val="edge"/>
          <c:x val="0.27332861400623698"/>
          <c:y val="0.209199323525668"/>
          <c:w val="0.46071929805454798"/>
          <c:h val="0.76928418589708603"/>
        </c:manualLayout>
      </c:layout>
      <c:doughnutChart>
        <c:varyColors val="1"/>
        <c:ser>
          <c:idx val="0"/>
          <c:order val="0"/>
          <c:dPt>
            <c:idx val="0"/>
            <c:bubble3D val="0"/>
            <c:spPr>
              <a:solidFill>
                <a:schemeClr val="bg1">
                  <a:lumMod val="75000"/>
                </a:schemeClr>
              </a:solidFill>
            </c:spPr>
            <c:extLst>
              <c:ext xmlns:c16="http://schemas.microsoft.com/office/drawing/2014/chart" uri="{C3380CC4-5D6E-409C-BE32-E72D297353CC}">
                <c16:uniqueId val="{00000001-2D00-43FD-BC9A-5C723F8F9487}"/>
              </c:ext>
            </c:extLst>
          </c:dPt>
          <c:dLbls>
            <c:dLbl>
              <c:idx val="0"/>
              <c:layout>
                <c:manualLayout>
                  <c:x val="1.84416781927155E-3"/>
                  <c:y val="-0.144726712856042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D00-43FD-BC9A-5C723F8F9487}"/>
                </c:ext>
              </c:extLst>
            </c:dLbl>
            <c:dLbl>
              <c:idx val="1"/>
              <c:delete val="1"/>
              <c:extLst>
                <c:ext xmlns:c15="http://schemas.microsoft.com/office/drawing/2012/chart" uri="{CE6537A1-D6FC-4f65-9D91-7224C49458BB}"/>
                <c:ext xmlns:c16="http://schemas.microsoft.com/office/drawing/2014/chart" uri="{C3380CC4-5D6E-409C-BE32-E72D297353CC}">
                  <c16:uniqueId val="{00000002-2D00-43FD-BC9A-5C723F8F9487}"/>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Doughnuts'!$B$124:$B$127</c:f>
              <c:strCache>
                <c:ptCount val="4"/>
                <c:pt idx="0">
                  <c:v>Economic Development</c:v>
                </c:pt>
                <c:pt idx="1">
                  <c:v>Property Redevelopment</c:v>
                </c:pt>
                <c:pt idx="2">
                  <c:v>Infrastructure/Grant</c:v>
                </c:pt>
                <c:pt idx="3">
                  <c:v>Program Related Investments</c:v>
                </c:pt>
              </c:strCache>
            </c:strRef>
          </c:cat>
          <c:val>
            <c:numRef>
              <c:f>'Updated Doughnuts'!$C$124:$C$127</c:f>
              <c:numCache>
                <c:formatCode>0.0</c:formatCode>
                <c:ptCount val="4"/>
                <c:pt idx="0">
                  <c:v>4.2</c:v>
                </c:pt>
                <c:pt idx="1">
                  <c:v>0</c:v>
                </c:pt>
              </c:numCache>
            </c:numRef>
          </c:val>
          <c:extLst>
            <c:ext xmlns:c16="http://schemas.microsoft.com/office/drawing/2014/chart" uri="{C3380CC4-5D6E-409C-BE32-E72D297353CC}">
              <c16:uniqueId val="{00000003-2D00-43FD-BC9A-5C723F8F9487}"/>
            </c:ext>
          </c:extLst>
        </c:ser>
        <c:ser>
          <c:idx val="1"/>
          <c:order val="1"/>
          <c:spPr>
            <a:solidFill>
              <a:srgbClr val="92D050"/>
            </a:solidFill>
          </c:spPr>
          <c:dPt>
            <c:idx val="4"/>
            <c:bubble3D val="0"/>
            <c:extLst>
              <c:ext xmlns:c16="http://schemas.microsoft.com/office/drawing/2014/chart" uri="{C3380CC4-5D6E-409C-BE32-E72D297353CC}">
                <c16:uniqueId val="{00000004-2D00-43FD-BC9A-5C723F8F9487}"/>
              </c:ext>
            </c:extLst>
          </c:dPt>
          <c:dPt>
            <c:idx val="5"/>
            <c:bubble3D val="0"/>
            <c:extLst>
              <c:ext xmlns:c16="http://schemas.microsoft.com/office/drawing/2014/chart" uri="{C3380CC4-5D6E-409C-BE32-E72D297353CC}">
                <c16:uniqueId val="{00000005-2D00-43FD-BC9A-5C723F8F9487}"/>
              </c:ext>
            </c:extLst>
          </c:dPt>
          <c:dPt>
            <c:idx val="7"/>
            <c:bubble3D val="0"/>
            <c:extLst>
              <c:ext xmlns:c16="http://schemas.microsoft.com/office/drawing/2014/chart" uri="{C3380CC4-5D6E-409C-BE32-E72D297353CC}">
                <c16:uniqueId val="{00000006-2D00-43FD-BC9A-5C723F8F9487}"/>
              </c:ext>
            </c:extLst>
          </c:dPt>
          <c:dLbls>
            <c:dLbl>
              <c:idx val="3"/>
              <c:delete val="1"/>
              <c:extLst>
                <c:ext xmlns:c15="http://schemas.microsoft.com/office/drawing/2012/chart" uri="{CE6537A1-D6FC-4f65-9D91-7224C49458BB}"/>
                <c:ext xmlns:c16="http://schemas.microsoft.com/office/drawing/2014/chart" uri="{C3380CC4-5D6E-409C-BE32-E72D297353CC}">
                  <c16:uniqueId val="{00000007-2D00-43FD-BC9A-5C723F8F9487}"/>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Doughnuts'!$B$124:$B$127</c:f>
              <c:strCache>
                <c:ptCount val="4"/>
                <c:pt idx="0">
                  <c:v>Economic Development</c:v>
                </c:pt>
                <c:pt idx="1">
                  <c:v>Property Redevelopment</c:v>
                </c:pt>
                <c:pt idx="2">
                  <c:v>Infrastructure/Grant</c:v>
                </c:pt>
                <c:pt idx="3">
                  <c:v>Program Related Investments</c:v>
                </c:pt>
              </c:strCache>
            </c:strRef>
          </c:cat>
          <c:val>
            <c:numRef>
              <c:f>'Updated Doughnuts'!$D$124:$D$127</c:f>
              <c:numCache>
                <c:formatCode>General</c:formatCode>
                <c:ptCount val="4"/>
                <c:pt idx="2">
                  <c:v>4.2</c:v>
                </c:pt>
                <c:pt idx="3">
                  <c:v>0</c:v>
                </c:pt>
              </c:numCache>
            </c:numRef>
          </c:val>
          <c:extLst>
            <c:ext xmlns:c16="http://schemas.microsoft.com/office/drawing/2014/chart" uri="{C3380CC4-5D6E-409C-BE32-E72D297353CC}">
              <c16:uniqueId val="{00000008-2D00-43FD-BC9A-5C723F8F9487}"/>
            </c:ext>
          </c:extLst>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Airport</a:t>
            </a:r>
            <a:r>
              <a:rPr lang="en-US" baseline="0"/>
              <a:t> Way and </a:t>
            </a:r>
            <a:r>
              <a:rPr lang="en-US"/>
              <a:t>Willamette</a:t>
            </a:r>
          </a:p>
          <a:p>
            <a:pPr>
              <a:defRPr/>
            </a:pPr>
            <a:r>
              <a:rPr lang="en-US"/>
              <a:t>Five-Year</a:t>
            </a:r>
            <a:r>
              <a:rPr lang="en-US" baseline="0"/>
              <a:t> Expenditures: $7.7M</a:t>
            </a:r>
            <a:endParaRPr lang="en-US"/>
          </a:p>
        </c:rich>
      </c:tx>
      <c:overlay val="0"/>
    </c:title>
    <c:autoTitleDeleted val="0"/>
    <c:plotArea>
      <c:layout>
        <c:manualLayout>
          <c:layoutTarget val="inner"/>
          <c:xMode val="edge"/>
          <c:yMode val="edge"/>
          <c:x val="0.27332861400623698"/>
          <c:y val="0.209199323525668"/>
          <c:w val="0.46071929805454798"/>
          <c:h val="0.76928418589708603"/>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9AEF-4C02-B686-382F3F3B31B8}"/>
              </c:ext>
            </c:extLst>
          </c:dPt>
          <c:dPt>
            <c:idx val="1"/>
            <c:bubble3D val="0"/>
            <c:spPr>
              <a:solidFill>
                <a:schemeClr val="tx1">
                  <a:lumMod val="65000"/>
                  <a:lumOff val="35000"/>
                </a:schemeClr>
              </a:solidFill>
            </c:spPr>
            <c:extLst>
              <c:ext xmlns:c16="http://schemas.microsoft.com/office/drawing/2014/chart" uri="{C3380CC4-5D6E-409C-BE32-E72D297353CC}">
                <c16:uniqueId val="{00000003-9AEF-4C02-B686-382F3F3B31B8}"/>
              </c:ext>
            </c:extLst>
          </c:dPt>
          <c:dPt>
            <c:idx val="3"/>
            <c:bubble3D val="0"/>
            <c:spPr>
              <a:solidFill>
                <a:schemeClr val="accent4">
                  <a:lumMod val="40000"/>
                  <a:lumOff val="60000"/>
                </a:schemeClr>
              </a:solidFill>
            </c:spPr>
            <c:extLst>
              <c:ext xmlns:c16="http://schemas.microsoft.com/office/drawing/2014/chart" uri="{C3380CC4-5D6E-409C-BE32-E72D297353CC}">
                <c16:uniqueId val="{00000005-9AEF-4C02-B686-382F3F3B31B8}"/>
              </c:ext>
            </c:extLst>
          </c:dPt>
          <c:dLbls>
            <c:dLbl>
              <c:idx val="0"/>
              <c:layout>
                <c:manualLayout>
                  <c:x val="-1.10650069156293E-2"/>
                  <c:y val="0.13548859510344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AEF-4C02-B686-382F3F3B31B8}"/>
                </c:ext>
              </c:extLst>
            </c:dLbl>
            <c:dLbl>
              <c:idx val="1"/>
              <c:layout>
                <c:manualLayout>
                  <c:x val="3.1350707717551898E-2"/>
                  <c:y val="-0.14780600461893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EF-4C02-B686-382F3F3B31B8}"/>
                </c:ext>
              </c:extLst>
            </c:dLbl>
            <c:dLbl>
              <c:idx val="2"/>
              <c:delete val="1"/>
              <c:extLst>
                <c:ext xmlns:c15="http://schemas.microsoft.com/office/drawing/2012/chart" uri="{CE6537A1-D6FC-4f65-9D91-7224C49458BB}"/>
                <c:ext xmlns:c16="http://schemas.microsoft.com/office/drawing/2014/chart" uri="{C3380CC4-5D6E-409C-BE32-E72D297353CC}">
                  <c16:uniqueId val="{00000006-9AEF-4C02-B686-382F3F3B31B8}"/>
                </c:ext>
              </c:extLst>
            </c:dLbl>
            <c:dLbl>
              <c:idx val="3"/>
              <c:delete val="1"/>
              <c:extLst>
                <c:ext xmlns:c15="http://schemas.microsoft.com/office/drawing/2012/chart" uri="{CE6537A1-D6FC-4f65-9D91-7224C49458BB}"/>
                <c:ext xmlns:c16="http://schemas.microsoft.com/office/drawing/2014/chart" uri="{C3380CC4-5D6E-409C-BE32-E72D297353CC}">
                  <c16:uniqueId val="{00000005-9AEF-4C02-B686-382F3F3B31B8}"/>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Doughnuts'!$G$108:$G$111</c:f>
              <c:strCache>
                <c:ptCount val="4"/>
                <c:pt idx="0">
                  <c:v>Economic Development</c:v>
                </c:pt>
                <c:pt idx="1">
                  <c:v>Property Redevelopment</c:v>
                </c:pt>
                <c:pt idx="2">
                  <c:v>Mission Related Investments</c:v>
                </c:pt>
                <c:pt idx="3">
                  <c:v>Program Related Investments</c:v>
                </c:pt>
              </c:strCache>
            </c:strRef>
          </c:cat>
          <c:val>
            <c:numRef>
              <c:f>'Updated Doughnuts'!$H$108:$H$111</c:f>
              <c:numCache>
                <c:formatCode>0.0</c:formatCode>
                <c:ptCount val="4"/>
                <c:pt idx="0">
                  <c:v>0.3</c:v>
                </c:pt>
                <c:pt idx="1">
                  <c:v>7.4</c:v>
                </c:pt>
              </c:numCache>
            </c:numRef>
          </c:val>
          <c:extLst>
            <c:ext xmlns:c16="http://schemas.microsoft.com/office/drawing/2014/chart" uri="{C3380CC4-5D6E-409C-BE32-E72D297353CC}">
              <c16:uniqueId val="{00000007-9AEF-4C02-B686-382F3F3B31B8}"/>
            </c:ext>
          </c:extLst>
        </c:ser>
        <c:ser>
          <c:idx val="1"/>
          <c:order val="1"/>
          <c:dPt>
            <c:idx val="2"/>
            <c:bubble3D val="0"/>
            <c:spPr>
              <a:solidFill>
                <a:srgbClr val="FFC000"/>
              </a:solidFill>
            </c:spPr>
            <c:extLst>
              <c:ext xmlns:c16="http://schemas.microsoft.com/office/drawing/2014/chart" uri="{C3380CC4-5D6E-409C-BE32-E72D297353CC}">
                <c16:uniqueId val="{00000009-9AEF-4C02-B686-382F3F3B31B8}"/>
              </c:ext>
            </c:extLst>
          </c:dPt>
          <c:dPt>
            <c:idx val="3"/>
            <c:bubble3D val="0"/>
            <c:spPr>
              <a:solidFill>
                <a:srgbClr val="00B0F0"/>
              </a:solidFill>
            </c:spPr>
            <c:extLst>
              <c:ext xmlns:c16="http://schemas.microsoft.com/office/drawing/2014/chart" uri="{C3380CC4-5D6E-409C-BE32-E72D297353CC}">
                <c16:uniqueId val="{0000000B-9AEF-4C02-B686-382F3F3B31B8}"/>
              </c:ext>
            </c:extLst>
          </c:dPt>
          <c:dLbls>
            <c:dLbl>
              <c:idx val="0"/>
              <c:delete val="1"/>
              <c:extLst>
                <c:ext xmlns:c15="http://schemas.microsoft.com/office/drawing/2012/chart" uri="{CE6537A1-D6FC-4f65-9D91-7224C49458BB}"/>
                <c:ext xmlns:c16="http://schemas.microsoft.com/office/drawing/2014/chart" uri="{C3380CC4-5D6E-409C-BE32-E72D297353CC}">
                  <c16:uniqueId val="{0000000C-9AEF-4C02-B686-382F3F3B31B8}"/>
                </c:ext>
              </c:extLst>
            </c:dLbl>
            <c:dLbl>
              <c:idx val="1"/>
              <c:delete val="1"/>
              <c:extLst>
                <c:ext xmlns:c15="http://schemas.microsoft.com/office/drawing/2012/chart" uri="{CE6537A1-D6FC-4f65-9D91-7224C49458BB}"/>
                <c:ext xmlns:c16="http://schemas.microsoft.com/office/drawing/2014/chart" uri="{C3380CC4-5D6E-409C-BE32-E72D297353CC}">
                  <c16:uniqueId val="{0000000D-9AEF-4C02-B686-382F3F3B31B8}"/>
                </c:ext>
              </c:extLst>
            </c:dLbl>
            <c:dLbl>
              <c:idx val="2"/>
              <c:layout>
                <c:manualLayout>
                  <c:x val="0.11433840479483599"/>
                  <c:y val="2.77136258660507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AEF-4C02-B686-382F3F3B31B8}"/>
                </c:ext>
              </c:extLst>
            </c:dLbl>
            <c:dLbl>
              <c:idx val="3"/>
              <c:layout>
                <c:manualLayout>
                  <c:x val="-0.145689257722453"/>
                  <c:y val="-3.38722093918399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AEF-4C02-B686-382F3F3B31B8}"/>
                </c:ext>
              </c:extLst>
            </c:dLbl>
            <c:dLbl>
              <c:idx val="4"/>
              <c:delete val="1"/>
              <c:extLst>
                <c:ext xmlns:c15="http://schemas.microsoft.com/office/drawing/2012/chart" uri="{CE6537A1-D6FC-4f65-9D91-7224C49458BB}"/>
                <c:ext xmlns:c16="http://schemas.microsoft.com/office/drawing/2014/chart" uri="{C3380CC4-5D6E-409C-BE32-E72D297353CC}">
                  <c16:uniqueId val="{0000000E-9AEF-4C02-B686-382F3F3B31B8}"/>
                </c:ext>
              </c:extLst>
            </c:dLbl>
            <c:dLbl>
              <c:idx val="5"/>
              <c:layout>
                <c:manualLayout>
                  <c:x val="-2.0285991222051599E-2"/>
                  <c:y val="8.62199268971285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9AEF-4C02-B686-382F3F3B31B8}"/>
                </c:ext>
              </c:extLst>
            </c:dLbl>
            <c:dLbl>
              <c:idx val="6"/>
              <c:delete val="1"/>
              <c:extLst>
                <c:ext xmlns:c15="http://schemas.microsoft.com/office/drawing/2012/chart" uri="{CE6537A1-D6FC-4f65-9D91-7224C49458BB}"/>
                <c:ext xmlns:c16="http://schemas.microsoft.com/office/drawing/2014/chart" uri="{C3380CC4-5D6E-409C-BE32-E72D297353CC}">
                  <c16:uniqueId val="{00000010-9AEF-4C02-B686-382F3F3B31B8}"/>
                </c:ext>
              </c:extLst>
            </c:dLbl>
            <c:dLbl>
              <c:idx val="7"/>
              <c:layout>
                <c:manualLayout>
                  <c:x val="-0.110650069156293"/>
                  <c:y val="-0.132409545804465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9AEF-4C02-B686-382F3F3B31B8}"/>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Doughnuts'!$G$108:$G$111</c:f>
              <c:strCache>
                <c:ptCount val="4"/>
                <c:pt idx="0">
                  <c:v>Economic Development</c:v>
                </c:pt>
                <c:pt idx="1">
                  <c:v>Property Redevelopment</c:v>
                </c:pt>
                <c:pt idx="2">
                  <c:v>Mission Related Investments</c:v>
                </c:pt>
                <c:pt idx="3">
                  <c:v>Program Related Investments</c:v>
                </c:pt>
              </c:strCache>
            </c:strRef>
          </c:cat>
          <c:val>
            <c:numRef>
              <c:f>'Updated Doughnuts'!$I$108:$I$111</c:f>
              <c:numCache>
                <c:formatCode>General</c:formatCode>
                <c:ptCount val="4"/>
                <c:pt idx="2">
                  <c:v>7.4</c:v>
                </c:pt>
                <c:pt idx="3">
                  <c:v>0.3</c:v>
                </c:pt>
              </c:numCache>
            </c:numRef>
          </c:val>
          <c:extLst>
            <c:ext xmlns:c16="http://schemas.microsoft.com/office/drawing/2014/chart" uri="{C3380CC4-5D6E-409C-BE32-E72D297353CC}">
              <c16:uniqueId val="{00000012-9AEF-4C02-B686-382F3F3B31B8}"/>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'Ec Dev All Funds'!$S$93</c:f>
              <c:strCache>
                <c:ptCount val="1"/>
                <c:pt idx="0">
                  <c:v>General Fund - Program Offers</c:v>
                </c:pt>
              </c:strCache>
            </c:strRef>
          </c:tx>
          <c:spPr>
            <a:solidFill>
              <a:schemeClr val="accent1"/>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F814-4F9C-8434-019BC9FFA30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 Dev All Funds'!$R$94:$R$98</c:f>
              <c:strCache>
                <c:ptCount val="5"/>
                <c:pt idx="0">
                  <c:v>Workforce Development 1 FTE</c:v>
                </c:pt>
                <c:pt idx="1">
                  <c:v>Inclusive Business Resource Network 3 FTE</c:v>
                </c:pt>
                <c:pt idx="2">
                  <c:v>Neighborhood Prosperity Network &amp; Venture Portland 2 FTE</c:v>
                </c:pt>
                <c:pt idx="3">
                  <c:v>Traded Sector Business Development 6 FTE</c:v>
                </c:pt>
                <c:pt idx="4">
                  <c:v>Coordinated Community Planning and Development 2 FTE</c:v>
                </c:pt>
              </c:strCache>
            </c:strRef>
          </c:cat>
          <c:val>
            <c:numRef>
              <c:f>'Ec Dev All Funds'!$S$94:$S$98</c:f>
              <c:numCache>
                <c:formatCode>"$"#,##0.0</c:formatCode>
                <c:ptCount val="5"/>
                <c:pt idx="0">
                  <c:v>1.4</c:v>
                </c:pt>
                <c:pt idx="1">
                  <c:v>2</c:v>
                </c:pt>
                <c:pt idx="2">
                  <c:v>1.4</c:v>
                </c:pt>
                <c:pt idx="3">
                  <c:v>1.2</c:v>
                </c:pt>
              </c:numCache>
            </c:numRef>
          </c:val>
          <c:extLst>
            <c:ext xmlns:c16="http://schemas.microsoft.com/office/drawing/2014/chart" uri="{C3380CC4-5D6E-409C-BE32-E72D297353CC}">
              <c16:uniqueId val="{00000001-F814-4F9C-8434-019BC9FFA30B}"/>
            </c:ext>
          </c:extLst>
        </c:ser>
        <c:ser>
          <c:idx val="1"/>
          <c:order val="1"/>
          <c:tx>
            <c:strRef>
              <c:f>'Ec Dev All Funds'!$T$93</c:f>
              <c:strCache>
                <c:ptCount val="1"/>
                <c:pt idx="0">
                  <c:v>Direction to Develop</c:v>
                </c:pt>
              </c:strCache>
            </c:strRef>
          </c:tx>
          <c:spPr>
            <a:solidFill>
              <a:schemeClr val="accent1">
                <a:lumMod val="40000"/>
                <a:lumOff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F814-4F9C-8434-019BC9FFA30B}"/>
                </c:ext>
              </c:extLst>
            </c:dLbl>
            <c:dLbl>
              <c:idx val="4"/>
              <c:tx>
                <c:rich>
                  <a:bodyPr/>
                  <a:lstStyle/>
                  <a:p>
                    <a:r>
                      <a:rPr lang="en-US" dirty="0"/>
                      <a:t>$0.7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14-4F9C-8434-019BC9FFA30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 Dev All Funds'!$R$94:$R$98</c:f>
              <c:strCache>
                <c:ptCount val="5"/>
                <c:pt idx="0">
                  <c:v>Workforce Development 1 FTE</c:v>
                </c:pt>
                <c:pt idx="1">
                  <c:v>Inclusive Business Resource Network 3 FTE</c:v>
                </c:pt>
                <c:pt idx="2">
                  <c:v>Neighborhood Prosperity Network &amp; Venture Portland 2 FTE</c:v>
                </c:pt>
                <c:pt idx="3">
                  <c:v>Traded Sector Business Development 6 FTE</c:v>
                </c:pt>
                <c:pt idx="4">
                  <c:v>Coordinated Community Planning and Development 2 FTE</c:v>
                </c:pt>
              </c:strCache>
            </c:strRef>
          </c:cat>
          <c:val>
            <c:numRef>
              <c:f>'Ec Dev All Funds'!$T$94:$T$98</c:f>
              <c:numCache>
                <c:formatCode>"$"#,##0.0</c:formatCode>
                <c:ptCount val="5"/>
                <c:pt idx="0">
                  <c:v>0</c:v>
                </c:pt>
                <c:pt idx="1">
                  <c:v>0.3</c:v>
                </c:pt>
                <c:pt idx="2">
                  <c:v>0.2</c:v>
                </c:pt>
                <c:pt idx="3">
                  <c:v>0.6</c:v>
                </c:pt>
                <c:pt idx="4" formatCode="&quot;$&quot;#,##0.00_);[Red]\(&quot;$&quot;#,##0.00\)">
                  <c:v>0.7</c:v>
                </c:pt>
              </c:numCache>
            </c:numRef>
          </c:val>
          <c:extLst>
            <c:ext xmlns:c16="http://schemas.microsoft.com/office/drawing/2014/chart" uri="{C3380CC4-5D6E-409C-BE32-E72D297353CC}">
              <c16:uniqueId val="{00000004-F814-4F9C-8434-019BC9FFA30B}"/>
            </c:ext>
          </c:extLst>
        </c:ser>
        <c:ser>
          <c:idx val="2"/>
          <c:order val="2"/>
          <c:tx>
            <c:strRef>
              <c:f>'Ec Dev All Funds'!$U$93</c:f>
              <c:strCache>
                <c:ptCount val="1"/>
                <c:pt idx="0">
                  <c:v>CDBG</c:v>
                </c:pt>
              </c:strCache>
            </c:strRef>
          </c:tx>
          <c:spPr>
            <a:solidFill>
              <a:schemeClr val="accent3"/>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5-F814-4F9C-8434-019BC9FFA30B}"/>
                </c:ext>
              </c:extLst>
            </c:dLbl>
            <c:dLbl>
              <c:idx val="3"/>
              <c:delete val="1"/>
              <c:extLst>
                <c:ext xmlns:c15="http://schemas.microsoft.com/office/drawing/2012/chart" uri="{CE6537A1-D6FC-4f65-9D91-7224C49458BB}"/>
                <c:ext xmlns:c16="http://schemas.microsoft.com/office/drawing/2014/chart" uri="{C3380CC4-5D6E-409C-BE32-E72D297353CC}">
                  <c16:uniqueId val="{00000006-F814-4F9C-8434-019BC9FFA30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 Dev All Funds'!$R$94:$R$98</c:f>
              <c:strCache>
                <c:ptCount val="5"/>
                <c:pt idx="0">
                  <c:v>Workforce Development 1 FTE</c:v>
                </c:pt>
                <c:pt idx="1">
                  <c:v>Inclusive Business Resource Network 3 FTE</c:v>
                </c:pt>
                <c:pt idx="2">
                  <c:v>Neighborhood Prosperity Network &amp; Venture Portland 2 FTE</c:v>
                </c:pt>
                <c:pt idx="3">
                  <c:v>Traded Sector Business Development 6 FTE</c:v>
                </c:pt>
                <c:pt idx="4">
                  <c:v>Coordinated Community Planning and Development 2 FTE</c:v>
                </c:pt>
              </c:strCache>
            </c:strRef>
          </c:cat>
          <c:val>
            <c:numRef>
              <c:f>'Ec Dev All Funds'!$U$94:$U$98</c:f>
              <c:numCache>
                <c:formatCode>"$"#,##0.0</c:formatCode>
                <c:ptCount val="5"/>
                <c:pt idx="0">
                  <c:v>1.7</c:v>
                </c:pt>
                <c:pt idx="1">
                  <c:v>0.5</c:v>
                </c:pt>
                <c:pt idx="2">
                  <c:v>0</c:v>
                </c:pt>
                <c:pt idx="3">
                  <c:v>0</c:v>
                </c:pt>
              </c:numCache>
            </c:numRef>
          </c:val>
          <c:extLst>
            <c:ext xmlns:c16="http://schemas.microsoft.com/office/drawing/2014/chart" uri="{C3380CC4-5D6E-409C-BE32-E72D297353CC}">
              <c16:uniqueId val="{00000007-F814-4F9C-8434-019BC9FFA30B}"/>
            </c:ext>
          </c:extLst>
        </c:ser>
        <c:ser>
          <c:idx val="3"/>
          <c:order val="3"/>
          <c:tx>
            <c:strRef>
              <c:f>'Ec Dev All Funds'!$V$93</c:f>
              <c:strCache>
                <c:ptCount val="1"/>
                <c:pt idx="0">
                  <c:v>Ezone</c:v>
                </c:pt>
              </c:strCache>
            </c:strRef>
          </c:tx>
          <c:spPr>
            <a:solidFill>
              <a:schemeClr val="accent4"/>
            </a:solidFill>
            <a:ln>
              <a:noFill/>
            </a:ln>
            <a:effectLst/>
          </c:spPr>
          <c:invertIfNegative val="0"/>
          <c:dLbls>
            <c:dLbl>
              <c:idx val="2"/>
              <c:layout>
                <c:manualLayout>
                  <c:x val="2.9320134193867699E-3"/>
                  <c:y val="2.33340846827780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14-4F9C-8434-019BC9FFA30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 Dev All Funds'!$R$94:$R$98</c:f>
              <c:strCache>
                <c:ptCount val="5"/>
                <c:pt idx="0">
                  <c:v>Workforce Development 1 FTE</c:v>
                </c:pt>
                <c:pt idx="1">
                  <c:v>Inclusive Business Resource Network 3 FTE</c:v>
                </c:pt>
                <c:pt idx="2">
                  <c:v>Neighborhood Prosperity Network &amp; Venture Portland 2 FTE</c:v>
                </c:pt>
                <c:pt idx="3">
                  <c:v>Traded Sector Business Development 6 FTE</c:v>
                </c:pt>
                <c:pt idx="4">
                  <c:v>Coordinated Community Planning and Development 2 FTE</c:v>
                </c:pt>
              </c:strCache>
            </c:strRef>
          </c:cat>
          <c:val>
            <c:numRef>
              <c:f>'Ec Dev All Funds'!$V$94:$V$98</c:f>
              <c:numCache>
                <c:formatCode>"$"#,##0.0</c:formatCode>
                <c:ptCount val="5"/>
                <c:pt idx="0">
                  <c:v>0.2</c:v>
                </c:pt>
                <c:pt idx="1">
                  <c:v>0.5</c:v>
                </c:pt>
                <c:pt idx="2">
                  <c:v>0.1</c:v>
                </c:pt>
                <c:pt idx="3">
                  <c:v>0.3</c:v>
                </c:pt>
              </c:numCache>
            </c:numRef>
          </c:val>
          <c:extLst>
            <c:ext xmlns:c16="http://schemas.microsoft.com/office/drawing/2014/chart" uri="{C3380CC4-5D6E-409C-BE32-E72D297353CC}">
              <c16:uniqueId val="{00000009-F814-4F9C-8434-019BC9FFA30B}"/>
            </c:ext>
          </c:extLst>
        </c:ser>
        <c:ser>
          <c:idx val="4"/>
          <c:order val="4"/>
          <c:tx>
            <c:strRef>
              <c:f>'Ec Dev All Funds'!$W$93</c:f>
              <c:strCache>
                <c:ptCount val="1"/>
                <c:pt idx="0">
                  <c:v>NPI</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F814-4F9C-8434-019BC9FFA30B}"/>
                </c:ext>
              </c:extLst>
            </c:dLbl>
            <c:dLbl>
              <c:idx val="1"/>
              <c:delete val="1"/>
              <c:extLst>
                <c:ext xmlns:c15="http://schemas.microsoft.com/office/drawing/2012/chart" uri="{CE6537A1-D6FC-4f65-9D91-7224C49458BB}"/>
                <c:ext xmlns:c16="http://schemas.microsoft.com/office/drawing/2014/chart" uri="{C3380CC4-5D6E-409C-BE32-E72D297353CC}">
                  <c16:uniqueId val="{0000000B-F814-4F9C-8434-019BC9FFA30B}"/>
                </c:ext>
              </c:extLst>
            </c:dLbl>
            <c:dLbl>
              <c:idx val="3"/>
              <c:delete val="1"/>
              <c:extLst>
                <c:ext xmlns:c15="http://schemas.microsoft.com/office/drawing/2012/chart" uri="{CE6537A1-D6FC-4f65-9D91-7224C49458BB}"/>
                <c:ext xmlns:c16="http://schemas.microsoft.com/office/drawing/2014/chart" uri="{C3380CC4-5D6E-409C-BE32-E72D297353CC}">
                  <c16:uniqueId val="{0000000C-F814-4F9C-8434-019BC9FFA30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 Dev All Funds'!$R$94:$R$98</c:f>
              <c:strCache>
                <c:ptCount val="5"/>
                <c:pt idx="0">
                  <c:v>Workforce Development 1 FTE</c:v>
                </c:pt>
                <c:pt idx="1">
                  <c:v>Inclusive Business Resource Network 3 FTE</c:v>
                </c:pt>
                <c:pt idx="2">
                  <c:v>Neighborhood Prosperity Network &amp; Venture Portland 2 FTE</c:v>
                </c:pt>
                <c:pt idx="3">
                  <c:v>Traded Sector Business Development 6 FTE</c:v>
                </c:pt>
                <c:pt idx="4">
                  <c:v>Coordinated Community Planning and Development 2 FTE</c:v>
                </c:pt>
              </c:strCache>
            </c:strRef>
          </c:cat>
          <c:val>
            <c:numRef>
              <c:f>'Ec Dev All Funds'!$W$94:$W$98</c:f>
              <c:numCache>
                <c:formatCode>"$"#,##0.0</c:formatCode>
                <c:ptCount val="5"/>
                <c:pt idx="0">
                  <c:v>0</c:v>
                </c:pt>
                <c:pt idx="1">
                  <c:v>0</c:v>
                </c:pt>
                <c:pt idx="2">
                  <c:v>1.1000000000000001</c:v>
                </c:pt>
                <c:pt idx="3">
                  <c:v>0</c:v>
                </c:pt>
              </c:numCache>
            </c:numRef>
          </c:val>
          <c:extLst>
            <c:ext xmlns:c16="http://schemas.microsoft.com/office/drawing/2014/chart" uri="{C3380CC4-5D6E-409C-BE32-E72D297353CC}">
              <c16:uniqueId val="{0000000D-F814-4F9C-8434-019BC9FFA30B}"/>
            </c:ext>
          </c:extLst>
        </c:ser>
        <c:dLbls>
          <c:showLegendKey val="0"/>
          <c:showVal val="0"/>
          <c:showCatName val="0"/>
          <c:showSerName val="0"/>
          <c:showPercent val="0"/>
          <c:showBubbleSize val="0"/>
        </c:dLbls>
        <c:gapWidth val="150"/>
        <c:overlap val="100"/>
        <c:axId val="1311323200"/>
        <c:axId val="817890400"/>
      </c:barChart>
      <c:catAx>
        <c:axId val="1311323200"/>
        <c:scaling>
          <c:orientation val="maxMin"/>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500" b="0" i="0" u="none" strike="noStrike" kern="1200" baseline="0">
                <a:solidFill>
                  <a:schemeClr val="tx1">
                    <a:lumMod val="65000"/>
                    <a:lumOff val="35000"/>
                  </a:schemeClr>
                </a:solidFill>
                <a:latin typeface="Franklin Gothic Demi" panose="020B0703020102020204" pitchFamily="34" charset="0"/>
                <a:ea typeface="+mn-ea"/>
                <a:cs typeface="+mn-cs"/>
              </a:defRPr>
            </a:pPr>
            <a:endParaRPr lang="en-US"/>
          </a:p>
        </c:txPr>
        <c:crossAx val="817890400"/>
        <c:crosses val="autoZero"/>
        <c:auto val="1"/>
        <c:lblAlgn val="ctr"/>
        <c:lblOffset val="0"/>
        <c:tickLblSkip val="1"/>
        <c:noMultiLvlLbl val="0"/>
      </c:catAx>
      <c:valAx>
        <c:axId val="817890400"/>
        <c:scaling>
          <c:orientation val="minMax"/>
        </c:scaling>
        <c:delete val="0"/>
        <c:axPos val="t"/>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11323200"/>
        <c:crosses val="autoZero"/>
        <c:crossBetween val="between"/>
      </c:valAx>
      <c:spPr>
        <a:noFill/>
        <a:ln>
          <a:noFill/>
        </a:ln>
        <a:effectLst/>
      </c:spPr>
    </c:plotArea>
    <c:legend>
      <c:legendPos val="b"/>
      <c:layout>
        <c:manualLayout>
          <c:xMode val="edge"/>
          <c:yMode val="edge"/>
          <c:x val="0.16172946259496301"/>
          <c:y val="0.92540507412144701"/>
          <c:w val="0.76048656489703104"/>
          <c:h val="5.9655354679536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Franklin Gothic Demi" panose="020B0703020102020204" pitchFamily="34" charset="0"/>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Interstate</a:t>
            </a:r>
          </a:p>
          <a:p>
            <a:pPr>
              <a:defRPr/>
            </a:pPr>
            <a:r>
              <a:rPr lang="en-US"/>
              <a:t>Five-Year</a:t>
            </a:r>
            <a:r>
              <a:rPr lang="en-US" baseline="0"/>
              <a:t> Expenditures: $84M</a:t>
            </a:r>
            <a:endParaRPr lang="en-US"/>
          </a:p>
        </c:rich>
      </c:tx>
      <c:overlay val="0"/>
    </c:title>
    <c:autoTitleDeleted val="0"/>
    <c:plotArea>
      <c:layout>
        <c:manualLayout>
          <c:layoutTarget val="inner"/>
          <c:xMode val="edge"/>
          <c:yMode val="edge"/>
          <c:x val="0.27332861400623698"/>
          <c:y val="0.19380286471119501"/>
          <c:w val="0.48282622348554999"/>
          <c:h val="0.80619713528880499"/>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8C11-432B-AC9D-68FABC04ED0B}"/>
              </c:ext>
            </c:extLst>
          </c:dPt>
          <c:dPt>
            <c:idx val="1"/>
            <c:bubble3D val="0"/>
            <c:spPr>
              <a:solidFill>
                <a:schemeClr val="accent3">
                  <a:lumMod val="75000"/>
                </a:schemeClr>
              </a:solidFill>
            </c:spPr>
            <c:extLst>
              <c:ext xmlns:c16="http://schemas.microsoft.com/office/drawing/2014/chart" uri="{C3380CC4-5D6E-409C-BE32-E72D297353CC}">
                <c16:uniqueId val="{00000003-8C11-432B-AC9D-68FABC04ED0B}"/>
              </c:ext>
            </c:extLst>
          </c:dPt>
          <c:dPt>
            <c:idx val="2"/>
            <c:bubble3D val="0"/>
            <c:spPr>
              <a:solidFill>
                <a:schemeClr val="accent3">
                  <a:lumMod val="40000"/>
                  <a:lumOff val="60000"/>
                </a:schemeClr>
              </a:solidFill>
            </c:spPr>
            <c:extLst>
              <c:ext xmlns:c16="http://schemas.microsoft.com/office/drawing/2014/chart" uri="{C3380CC4-5D6E-409C-BE32-E72D297353CC}">
                <c16:uniqueId val="{00000005-8C11-432B-AC9D-68FABC04ED0B}"/>
              </c:ext>
            </c:extLst>
          </c:dPt>
          <c:dPt>
            <c:idx val="3"/>
            <c:bubble3D val="0"/>
            <c:spPr>
              <a:solidFill>
                <a:schemeClr val="tx1">
                  <a:lumMod val="65000"/>
                  <a:lumOff val="35000"/>
                </a:schemeClr>
              </a:solidFill>
            </c:spPr>
            <c:extLst>
              <c:ext xmlns:c16="http://schemas.microsoft.com/office/drawing/2014/chart" uri="{C3380CC4-5D6E-409C-BE32-E72D297353CC}">
                <c16:uniqueId val="{00000007-8C11-432B-AC9D-68FABC04ED0B}"/>
              </c:ext>
            </c:extLst>
          </c:dPt>
          <c:dLbls>
            <c:dLbl>
              <c:idx val="0"/>
              <c:layout>
                <c:manualLayout>
                  <c:x val="7.9299071018612402E-2"/>
                  <c:y val="6.158583525789069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C11-432B-AC9D-68FABC04ED0B}"/>
                </c:ext>
              </c:extLst>
            </c:dLbl>
            <c:dLbl>
              <c:idx val="1"/>
              <c:layout>
                <c:manualLayout>
                  <c:x val="-3.1350998137680899E-2"/>
                  <c:y val="0.135488837567359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C11-432B-AC9D-68FABC04ED0B}"/>
                </c:ext>
              </c:extLst>
            </c:dLbl>
            <c:dLbl>
              <c:idx val="2"/>
              <c:layout>
                <c:manualLayout>
                  <c:x val="0.1124940917655"/>
                  <c:y val="-2.15550423402617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C11-432B-AC9D-68FABC04ED0B}"/>
                </c:ext>
              </c:extLst>
            </c:dLbl>
            <c:dLbl>
              <c:idx val="3"/>
              <c:layout>
                <c:manualLayout>
                  <c:x val="0.10696173351775"/>
                  <c:y val="2.463433410315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C11-432B-AC9D-68FABC04ED0B}"/>
                </c:ext>
              </c:extLst>
            </c:dLbl>
            <c:dLbl>
              <c:idx val="4"/>
              <c:delete val="1"/>
              <c:extLst>
                <c:ext xmlns:c15="http://schemas.microsoft.com/office/drawing/2012/chart" uri="{CE6537A1-D6FC-4f65-9D91-7224C49458BB}"/>
                <c:ext xmlns:c16="http://schemas.microsoft.com/office/drawing/2014/chart" uri="{C3380CC4-5D6E-409C-BE32-E72D297353CC}">
                  <c16:uniqueId val="{00000008-8C11-432B-AC9D-68FABC04ED0B}"/>
                </c:ext>
              </c:extLst>
            </c:dLbl>
            <c:dLbl>
              <c:idx val="5"/>
              <c:delete val="1"/>
              <c:extLst>
                <c:ext xmlns:c15="http://schemas.microsoft.com/office/drawing/2012/chart" uri="{CE6537A1-D6FC-4f65-9D91-7224C49458BB}"/>
                <c:ext xmlns:c16="http://schemas.microsoft.com/office/drawing/2014/chart" uri="{C3380CC4-5D6E-409C-BE32-E72D297353CC}">
                  <c16:uniqueId val="{00000009-8C11-432B-AC9D-68FABC04ED0B}"/>
                </c:ext>
              </c:extLst>
            </c:dLbl>
            <c:dLbl>
              <c:idx val="6"/>
              <c:delete val="1"/>
              <c:extLst>
                <c:ext xmlns:c15="http://schemas.microsoft.com/office/drawing/2012/chart" uri="{CE6537A1-D6FC-4f65-9D91-7224C49458BB}"/>
                <c:ext xmlns:c16="http://schemas.microsoft.com/office/drawing/2014/chart" uri="{C3380CC4-5D6E-409C-BE32-E72D297353CC}">
                  <c16:uniqueId val="{0000000A-8C11-432B-AC9D-68FABC04ED0B}"/>
                </c:ext>
              </c:extLst>
            </c:dLbl>
            <c:dLbl>
              <c:idx val="7"/>
              <c:delete val="1"/>
              <c:extLst>
                <c:ext xmlns:c15="http://schemas.microsoft.com/office/drawing/2012/chart" uri="{CE6537A1-D6FC-4f65-9D91-7224C49458BB}"/>
                <c:ext xmlns:c16="http://schemas.microsoft.com/office/drawing/2014/chart" uri="{C3380CC4-5D6E-409C-BE32-E72D297353CC}">
                  <c16:uniqueId val="{0000000B-8C11-432B-AC9D-68FABC04ED0B}"/>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Doughnuts'!$G$81:$G$88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Doughnuts'!$H$81:$H$88</c:f>
              <c:numCache>
                <c:formatCode>0.0</c:formatCode>
                <c:ptCount val="8"/>
                <c:pt idx="0">
                  <c:v>56.8</c:v>
                </c:pt>
                <c:pt idx="1">
                  <c:v>0.7</c:v>
                </c:pt>
                <c:pt idx="2">
                  <c:v>0.8</c:v>
                </c:pt>
                <c:pt idx="3">
                  <c:v>25.5</c:v>
                </c:pt>
              </c:numCache>
            </c:numRef>
          </c:val>
          <c:extLst>
            <c:ext xmlns:c16="http://schemas.microsoft.com/office/drawing/2014/chart" uri="{C3380CC4-5D6E-409C-BE32-E72D297353CC}">
              <c16:uniqueId val="{0000000C-8C11-432B-AC9D-68FABC04ED0B}"/>
            </c:ext>
          </c:extLst>
        </c:ser>
        <c:ser>
          <c:idx val="1"/>
          <c:order val="1"/>
          <c:dPt>
            <c:idx val="4"/>
            <c:bubble3D val="0"/>
            <c:spPr>
              <a:noFill/>
            </c:spPr>
            <c:extLst>
              <c:ext xmlns:c16="http://schemas.microsoft.com/office/drawing/2014/chart" uri="{C3380CC4-5D6E-409C-BE32-E72D297353CC}">
                <c16:uniqueId val="{0000000E-8C11-432B-AC9D-68FABC04ED0B}"/>
              </c:ext>
            </c:extLst>
          </c:dPt>
          <c:dPt>
            <c:idx val="5"/>
            <c:bubble3D val="0"/>
            <c:spPr>
              <a:solidFill>
                <a:srgbClr val="00B0F0"/>
              </a:solidFill>
            </c:spPr>
            <c:extLst>
              <c:ext xmlns:c16="http://schemas.microsoft.com/office/drawing/2014/chart" uri="{C3380CC4-5D6E-409C-BE32-E72D297353CC}">
                <c16:uniqueId val="{00000010-8C11-432B-AC9D-68FABC04ED0B}"/>
              </c:ext>
            </c:extLst>
          </c:dPt>
          <c:dPt>
            <c:idx val="7"/>
            <c:bubble3D val="0"/>
            <c:spPr>
              <a:solidFill>
                <a:srgbClr val="92D050"/>
              </a:solidFill>
            </c:spPr>
            <c:extLst>
              <c:ext xmlns:c16="http://schemas.microsoft.com/office/drawing/2014/chart" uri="{C3380CC4-5D6E-409C-BE32-E72D297353CC}">
                <c16:uniqueId val="{00000012-8C11-432B-AC9D-68FABC04ED0B}"/>
              </c:ext>
            </c:extLst>
          </c:dPt>
          <c:dLbls>
            <c:dLbl>
              <c:idx val="0"/>
              <c:delete val="1"/>
              <c:extLst>
                <c:ext xmlns:c15="http://schemas.microsoft.com/office/drawing/2012/chart" uri="{CE6537A1-D6FC-4f65-9D91-7224C49458BB}"/>
                <c:ext xmlns:c16="http://schemas.microsoft.com/office/drawing/2014/chart" uri="{C3380CC4-5D6E-409C-BE32-E72D297353CC}">
                  <c16:uniqueId val="{00000013-8C11-432B-AC9D-68FABC04ED0B}"/>
                </c:ext>
              </c:extLst>
            </c:dLbl>
            <c:dLbl>
              <c:idx val="1"/>
              <c:delete val="1"/>
              <c:extLst>
                <c:ext xmlns:c15="http://schemas.microsoft.com/office/drawing/2012/chart" uri="{CE6537A1-D6FC-4f65-9D91-7224C49458BB}"/>
                <c:ext xmlns:c16="http://schemas.microsoft.com/office/drawing/2014/chart" uri="{C3380CC4-5D6E-409C-BE32-E72D297353CC}">
                  <c16:uniqueId val="{00000014-8C11-432B-AC9D-68FABC04ED0B}"/>
                </c:ext>
              </c:extLst>
            </c:dLbl>
            <c:dLbl>
              <c:idx val="2"/>
              <c:delete val="1"/>
              <c:extLst>
                <c:ext xmlns:c15="http://schemas.microsoft.com/office/drawing/2012/chart" uri="{CE6537A1-D6FC-4f65-9D91-7224C49458BB}"/>
                <c:ext xmlns:c16="http://schemas.microsoft.com/office/drawing/2014/chart" uri="{C3380CC4-5D6E-409C-BE32-E72D297353CC}">
                  <c16:uniqueId val="{00000015-8C11-432B-AC9D-68FABC04ED0B}"/>
                </c:ext>
              </c:extLst>
            </c:dLbl>
            <c:dLbl>
              <c:idx val="3"/>
              <c:delete val="1"/>
              <c:extLst>
                <c:ext xmlns:c15="http://schemas.microsoft.com/office/drawing/2012/chart" uri="{CE6537A1-D6FC-4f65-9D91-7224C49458BB}"/>
                <c:ext xmlns:c16="http://schemas.microsoft.com/office/drawing/2014/chart" uri="{C3380CC4-5D6E-409C-BE32-E72D297353CC}">
                  <c16:uniqueId val="{00000016-8C11-432B-AC9D-68FABC04ED0B}"/>
                </c:ext>
              </c:extLst>
            </c:dLbl>
            <c:dLbl>
              <c:idx val="4"/>
              <c:delete val="1"/>
              <c:extLst>
                <c:ext xmlns:c15="http://schemas.microsoft.com/office/drawing/2012/chart" uri="{CE6537A1-D6FC-4f65-9D91-7224C49458BB}"/>
                <c:ext xmlns:c16="http://schemas.microsoft.com/office/drawing/2014/chart" uri="{C3380CC4-5D6E-409C-BE32-E72D297353CC}">
                  <c16:uniqueId val="{0000000E-8C11-432B-AC9D-68FABC04ED0B}"/>
                </c:ext>
              </c:extLst>
            </c:dLbl>
            <c:dLbl>
              <c:idx val="5"/>
              <c:layout>
                <c:manualLayout>
                  <c:x val="-0.108806046547086"/>
                  <c:y val="9.2376328247652708E-3"/>
                </c:manualLayout>
              </c:layout>
              <c:tx>
                <c:rich>
                  <a:bodyPr/>
                  <a:lstStyle/>
                  <a:p>
                    <a:r>
                      <a:rPr lang="en-US"/>
                      <a:t>Infrastructure/Grant
29%</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8C11-432B-AC9D-68FABC04ED0B}"/>
                </c:ext>
              </c:extLst>
            </c:dLbl>
            <c:dLbl>
              <c:idx val="6"/>
              <c:delete val="1"/>
              <c:extLst>
                <c:ext xmlns:c15="http://schemas.microsoft.com/office/drawing/2012/chart" uri="{CE6537A1-D6FC-4f65-9D91-7224C49458BB}"/>
                <c:ext xmlns:c16="http://schemas.microsoft.com/office/drawing/2014/chart" uri="{C3380CC4-5D6E-409C-BE32-E72D297353CC}">
                  <c16:uniqueId val="{00000017-8C11-432B-AC9D-68FABC04ED0B}"/>
                </c:ext>
              </c:extLst>
            </c:dLbl>
            <c:dLbl>
              <c:idx val="7"/>
              <c:layout>
                <c:manualLayout>
                  <c:x val="-0.10696173351775"/>
                  <c:y val="-2.1555042340261701E-2"/>
                </c:manualLayout>
              </c:layout>
              <c:tx>
                <c:rich>
                  <a:bodyPr/>
                  <a:lstStyle/>
                  <a:p>
                    <a:r>
                      <a:rPr lang="en-US"/>
                      <a:t>Program Related Investments
71%</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8C11-432B-AC9D-68FABC04ED0B}"/>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Doughnuts'!$G$81:$G$88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Doughnuts'!$I$81:$I$88</c:f>
              <c:numCache>
                <c:formatCode>General</c:formatCode>
                <c:ptCount val="8"/>
                <c:pt idx="4">
                  <c:v>56.8</c:v>
                </c:pt>
                <c:pt idx="5">
                  <c:v>7.5</c:v>
                </c:pt>
                <c:pt idx="6">
                  <c:v>0</c:v>
                </c:pt>
                <c:pt idx="7">
                  <c:v>18</c:v>
                </c:pt>
              </c:numCache>
            </c:numRef>
          </c:val>
          <c:extLst>
            <c:ext xmlns:c16="http://schemas.microsoft.com/office/drawing/2014/chart" uri="{C3380CC4-5D6E-409C-BE32-E72D297353CC}">
              <c16:uniqueId val="{00000018-8C11-432B-AC9D-68FABC04ED0B}"/>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Interstate</a:t>
            </a:r>
          </a:p>
          <a:p>
            <a:pPr>
              <a:defRPr/>
            </a:pPr>
            <a:r>
              <a:rPr lang="en-US"/>
              <a:t>Five-Year</a:t>
            </a:r>
            <a:r>
              <a:rPr lang="en-US" baseline="0"/>
              <a:t> Expenditures: $84M</a:t>
            </a:r>
            <a:endParaRPr lang="en-US"/>
          </a:p>
        </c:rich>
      </c:tx>
      <c:overlay val="0"/>
    </c:title>
    <c:autoTitleDeleted val="0"/>
    <c:plotArea>
      <c:layout>
        <c:manualLayout>
          <c:layoutTarget val="inner"/>
          <c:xMode val="edge"/>
          <c:yMode val="edge"/>
          <c:x val="0.27332861400623698"/>
          <c:y val="0.19380286471119501"/>
          <c:w val="0.48282622348554999"/>
          <c:h val="0.80619713528880499"/>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C8AD-4219-864E-61A42FECF04D}"/>
              </c:ext>
            </c:extLst>
          </c:dPt>
          <c:dPt>
            <c:idx val="1"/>
            <c:bubble3D val="0"/>
            <c:spPr>
              <a:solidFill>
                <a:schemeClr val="accent3">
                  <a:lumMod val="75000"/>
                </a:schemeClr>
              </a:solidFill>
            </c:spPr>
            <c:extLst>
              <c:ext xmlns:c16="http://schemas.microsoft.com/office/drawing/2014/chart" uri="{C3380CC4-5D6E-409C-BE32-E72D297353CC}">
                <c16:uniqueId val="{00000003-C8AD-4219-864E-61A42FECF04D}"/>
              </c:ext>
            </c:extLst>
          </c:dPt>
          <c:dPt>
            <c:idx val="2"/>
            <c:bubble3D val="0"/>
            <c:spPr>
              <a:solidFill>
                <a:schemeClr val="accent3">
                  <a:lumMod val="40000"/>
                  <a:lumOff val="60000"/>
                </a:schemeClr>
              </a:solidFill>
            </c:spPr>
            <c:extLst>
              <c:ext xmlns:c16="http://schemas.microsoft.com/office/drawing/2014/chart" uri="{C3380CC4-5D6E-409C-BE32-E72D297353CC}">
                <c16:uniqueId val="{00000005-C8AD-4219-864E-61A42FECF04D}"/>
              </c:ext>
            </c:extLst>
          </c:dPt>
          <c:dPt>
            <c:idx val="3"/>
            <c:bubble3D val="0"/>
            <c:spPr>
              <a:solidFill>
                <a:schemeClr val="tx1">
                  <a:lumMod val="65000"/>
                  <a:lumOff val="35000"/>
                </a:schemeClr>
              </a:solidFill>
            </c:spPr>
            <c:extLst>
              <c:ext xmlns:c16="http://schemas.microsoft.com/office/drawing/2014/chart" uri="{C3380CC4-5D6E-409C-BE32-E72D297353CC}">
                <c16:uniqueId val="{00000007-C8AD-4219-864E-61A42FECF04D}"/>
              </c:ext>
            </c:extLst>
          </c:dPt>
          <c:dLbls>
            <c:dLbl>
              <c:idx val="0"/>
              <c:layout>
                <c:manualLayout>
                  <c:x val="7.9299071018612402E-2"/>
                  <c:y val="6.158583525789069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8AD-4219-864E-61A42FECF04D}"/>
                </c:ext>
              </c:extLst>
            </c:dLbl>
            <c:dLbl>
              <c:idx val="1"/>
              <c:layout>
                <c:manualLayout>
                  <c:x val="1.8441532982650999E-2"/>
                  <c:y val="0.1016166281755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8AD-4219-864E-61A42FECF04D}"/>
                </c:ext>
              </c:extLst>
            </c:dLbl>
            <c:dLbl>
              <c:idx val="2"/>
              <c:layout>
                <c:manualLayout>
                  <c:x val="0.11433825958477201"/>
                  <c:y val="-4.61893764434180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8AD-4219-864E-61A42FECF04D}"/>
                </c:ext>
              </c:extLst>
            </c:dLbl>
            <c:dLbl>
              <c:idx val="3"/>
              <c:layout>
                <c:manualLayout>
                  <c:x val="0.10696173351775"/>
                  <c:y val="2.463433410315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8AD-4219-864E-61A42FECF04D}"/>
                </c:ext>
              </c:extLst>
            </c:dLbl>
            <c:dLbl>
              <c:idx val="4"/>
              <c:delete val="1"/>
              <c:extLst>
                <c:ext xmlns:c15="http://schemas.microsoft.com/office/drawing/2012/chart" uri="{CE6537A1-D6FC-4f65-9D91-7224C49458BB}"/>
                <c:ext xmlns:c16="http://schemas.microsoft.com/office/drawing/2014/chart" uri="{C3380CC4-5D6E-409C-BE32-E72D297353CC}">
                  <c16:uniqueId val="{00000008-C8AD-4219-864E-61A42FECF04D}"/>
                </c:ext>
              </c:extLst>
            </c:dLbl>
            <c:dLbl>
              <c:idx val="5"/>
              <c:delete val="1"/>
              <c:extLst>
                <c:ext xmlns:c15="http://schemas.microsoft.com/office/drawing/2012/chart" uri="{CE6537A1-D6FC-4f65-9D91-7224C49458BB}"/>
                <c:ext xmlns:c16="http://schemas.microsoft.com/office/drawing/2014/chart" uri="{C3380CC4-5D6E-409C-BE32-E72D297353CC}">
                  <c16:uniqueId val="{00000009-C8AD-4219-864E-61A42FECF04D}"/>
                </c:ext>
              </c:extLst>
            </c:dLbl>
            <c:dLbl>
              <c:idx val="6"/>
              <c:delete val="1"/>
              <c:extLst>
                <c:ext xmlns:c15="http://schemas.microsoft.com/office/drawing/2012/chart" uri="{CE6537A1-D6FC-4f65-9D91-7224C49458BB}"/>
                <c:ext xmlns:c16="http://schemas.microsoft.com/office/drawing/2014/chart" uri="{C3380CC4-5D6E-409C-BE32-E72D297353CC}">
                  <c16:uniqueId val="{0000000A-C8AD-4219-864E-61A42FECF04D}"/>
                </c:ext>
              </c:extLst>
            </c:dLbl>
            <c:dLbl>
              <c:idx val="7"/>
              <c:delete val="1"/>
              <c:extLst>
                <c:ext xmlns:c15="http://schemas.microsoft.com/office/drawing/2012/chart" uri="{CE6537A1-D6FC-4f65-9D91-7224C49458BB}"/>
                <c:ext xmlns:c16="http://schemas.microsoft.com/office/drawing/2014/chart" uri="{C3380CC4-5D6E-409C-BE32-E72D297353CC}">
                  <c16:uniqueId val="{0000000B-C8AD-4219-864E-61A42FECF04D}"/>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Doughnuts'!$G$81:$G$88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Doughnuts'!$H$81:$H$88</c:f>
              <c:numCache>
                <c:formatCode>0.0</c:formatCode>
                <c:ptCount val="8"/>
                <c:pt idx="0">
                  <c:v>56.8</c:v>
                </c:pt>
                <c:pt idx="1">
                  <c:v>0.7</c:v>
                </c:pt>
                <c:pt idx="2">
                  <c:v>0.8</c:v>
                </c:pt>
                <c:pt idx="3">
                  <c:v>25.5</c:v>
                </c:pt>
              </c:numCache>
            </c:numRef>
          </c:val>
          <c:extLst>
            <c:ext xmlns:c16="http://schemas.microsoft.com/office/drawing/2014/chart" uri="{C3380CC4-5D6E-409C-BE32-E72D297353CC}">
              <c16:uniqueId val="{0000000C-C8AD-4219-864E-61A42FECF04D}"/>
            </c:ext>
          </c:extLst>
        </c:ser>
        <c:ser>
          <c:idx val="1"/>
          <c:order val="1"/>
          <c:dPt>
            <c:idx val="4"/>
            <c:bubble3D val="0"/>
            <c:spPr>
              <a:noFill/>
            </c:spPr>
            <c:extLst>
              <c:ext xmlns:c16="http://schemas.microsoft.com/office/drawing/2014/chart" uri="{C3380CC4-5D6E-409C-BE32-E72D297353CC}">
                <c16:uniqueId val="{0000000E-C8AD-4219-864E-61A42FECF04D}"/>
              </c:ext>
            </c:extLst>
          </c:dPt>
          <c:dPt>
            <c:idx val="5"/>
            <c:bubble3D val="0"/>
            <c:spPr>
              <a:solidFill>
                <a:srgbClr val="00B0F0"/>
              </a:solidFill>
            </c:spPr>
            <c:extLst>
              <c:ext xmlns:c16="http://schemas.microsoft.com/office/drawing/2014/chart" uri="{C3380CC4-5D6E-409C-BE32-E72D297353CC}">
                <c16:uniqueId val="{00000010-C8AD-4219-864E-61A42FECF04D}"/>
              </c:ext>
            </c:extLst>
          </c:dPt>
          <c:dPt>
            <c:idx val="7"/>
            <c:bubble3D val="0"/>
            <c:spPr>
              <a:solidFill>
                <a:srgbClr val="92D050"/>
              </a:solidFill>
            </c:spPr>
            <c:extLst>
              <c:ext xmlns:c16="http://schemas.microsoft.com/office/drawing/2014/chart" uri="{C3380CC4-5D6E-409C-BE32-E72D297353CC}">
                <c16:uniqueId val="{00000012-C8AD-4219-864E-61A42FECF04D}"/>
              </c:ext>
            </c:extLst>
          </c:dPt>
          <c:dLbls>
            <c:dLbl>
              <c:idx val="0"/>
              <c:delete val="1"/>
              <c:extLst>
                <c:ext xmlns:c15="http://schemas.microsoft.com/office/drawing/2012/chart" uri="{CE6537A1-D6FC-4f65-9D91-7224C49458BB}"/>
                <c:ext xmlns:c16="http://schemas.microsoft.com/office/drawing/2014/chart" uri="{C3380CC4-5D6E-409C-BE32-E72D297353CC}">
                  <c16:uniqueId val="{00000013-C8AD-4219-864E-61A42FECF04D}"/>
                </c:ext>
              </c:extLst>
            </c:dLbl>
            <c:dLbl>
              <c:idx val="1"/>
              <c:delete val="1"/>
              <c:extLst>
                <c:ext xmlns:c15="http://schemas.microsoft.com/office/drawing/2012/chart" uri="{CE6537A1-D6FC-4f65-9D91-7224C49458BB}"/>
                <c:ext xmlns:c16="http://schemas.microsoft.com/office/drawing/2014/chart" uri="{C3380CC4-5D6E-409C-BE32-E72D297353CC}">
                  <c16:uniqueId val="{00000014-C8AD-4219-864E-61A42FECF04D}"/>
                </c:ext>
              </c:extLst>
            </c:dLbl>
            <c:dLbl>
              <c:idx val="2"/>
              <c:delete val="1"/>
              <c:extLst>
                <c:ext xmlns:c15="http://schemas.microsoft.com/office/drawing/2012/chart" uri="{CE6537A1-D6FC-4f65-9D91-7224C49458BB}"/>
                <c:ext xmlns:c16="http://schemas.microsoft.com/office/drawing/2014/chart" uri="{C3380CC4-5D6E-409C-BE32-E72D297353CC}">
                  <c16:uniqueId val="{00000015-C8AD-4219-864E-61A42FECF04D}"/>
                </c:ext>
              </c:extLst>
            </c:dLbl>
            <c:dLbl>
              <c:idx val="3"/>
              <c:delete val="1"/>
              <c:extLst>
                <c:ext xmlns:c15="http://schemas.microsoft.com/office/drawing/2012/chart" uri="{CE6537A1-D6FC-4f65-9D91-7224C49458BB}"/>
                <c:ext xmlns:c16="http://schemas.microsoft.com/office/drawing/2014/chart" uri="{C3380CC4-5D6E-409C-BE32-E72D297353CC}">
                  <c16:uniqueId val="{00000016-C8AD-4219-864E-61A42FECF04D}"/>
                </c:ext>
              </c:extLst>
            </c:dLbl>
            <c:dLbl>
              <c:idx val="4"/>
              <c:delete val="1"/>
              <c:extLst>
                <c:ext xmlns:c15="http://schemas.microsoft.com/office/drawing/2012/chart" uri="{CE6537A1-D6FC-4f65-9D91-7224C49458BB}"/>
                <c:ext xmlns:c16="http://schemas.microsoft.com/office/drawing/2014/chart" uri="{C3380CC4-5D6E-409C-BE32-E72D297353CC}">
                  <c16:uniqueId val="{0000000E-C8AD-4219-864E-61A42FECF04D}"/>
                </c:ext>
              </c:extLst>
            </c:dLbl>
            <c:dLbl>
              <c:idx val="5"/>
              <c:layout>
                <c:manualLayout>
                  <c:x val="-0.108806046547086"/>
                  <c:y val="9.2376328247652708E-3"/>
                </c:manualLayout>
              </c:layout>
              <c:tx>
                <c:rich>
                  <a:bodyPr/>
                  <a:lstStyle/>
                  <a:p>
                    <a:r>
                      <a:rPr lang="en-US"/>
                      <a:t>Infrastructure/Grant
29%</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C8AD-4219-864E-61A42FECF04D}"/>
                </c:ext>
              </c:extLst>
            </c:dLbl>
            <c:dLbl>
              <c:idx val="6"/>
              <c:delete val="1"/>
              <c:extLst>
                <c:ext xmlns:c15="http://schemas.microsoft.com/office/drawing/2012/chart" uri="{CE6537A1-D6FC-4f65-9D91-7224C49458BB}"/>
                <c:ext xmlns:c16="http://schemas.microsoft.com/office/drawing/2014/chart" uri="{C3380CC4-5D6E-409C-BE32-E72D297353CC}">
                  <c16:uniqueId val="{00000017-C8AD-4219-864E-61A42FECF04D}"/>
                </c:ext>
              </c:extLst>
            </c:dLbl>
            <c:dLbl>
              <c:idx val="7"/>
              <c:layout>
                <c:manualLayout>
                  <c:x val="-0.10696173351775"/>
                  <c:y val="-2.1555042340261701E-2"/>
                </c:manualLayout>
              </c:layout>
              <c:tx>
                <c:rich>
                  <a:bodyPr/>
                  <a:lstStyle/>
                  <a:p>
                    <a:r>
                      <a:rPr lang="en-US"/>
                      <a:t>Program Related Investments
71%</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C8AD-4219-864E-61A42FECF04D}"/>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Doughnuts'!$G$81:$G$88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Doughnuts'!$I$81:$I$88</c:f>
              <c:numCache>
                <c:formatCode>General</c:formatCode>
                <c:ptCount val="8"/>
                <c:pt idx="4">
                  <c:v>56.8</c:v>
                </c:pt>
                <c:pt idx="5">
                  <c:v>7.5</c:v>
                </c:pt>
                <c:pt idx="6">
                  <c:v>0</c:v>
                </c:pt>
                <c:pt idx="7">
                  <c:v>18</c:v>
                </c:pt>
              </c:numCache>
            </c:numRef>
          </c:val>
          <c:extLst>
            <c:ext xmlns:c16="http://schemas.microsoft.com/office/drawing/2014/chart" uri="{C3380CC4-5D6E-409C-BE32-E72D297353CC}">
              <c16:uniqueId val="{00000018-C8AD-4219-864E-61A42FECF04D}"/>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Gateway</a:t>
            </a:r>
          </a:p>
          <a:p>
            <a:pPr>
              <a:defRPr/>
            </a:pPr>
            <a:r>
              <a:rPr lang="en-US"/>
              <a:t>Five-Year</a:t>
            </a:r>
            <a:r>
              <a:rPr lang="en-US" baseline="0"/>
              <a:t> Expenditures: $47M</a:t>
            </a:r>
            <a:endParaRPr lang="en-US"/>
          </a:p>
        </c:rich>
      </c:tx>
      <c:layout>
        <c:manualLayout>
          <c:xMode val="edge"/>
          <c:yMode val="edge"/>
          <c:x val="0.29168737725211702"/>
          <c:y val="0"/>
        </c:manualLayout>
      </c:layout>
      <c:overlay val="0"/>
    </c:title>
    <c:autoTitleDeleted val="0"/>
    <c:plotArea>
      <c:layout>
        <c:manualLayout>
          <c:layoutTarget val="inner"/>
          <c:xMode val="edge"/>
          <c:yMode val="edge"/>
          <c:x val="0.27334023081139702"/>
          <c:y val="0.18456498942251201"/>
          <c:w val="0.479137887847007"/>
          <c:h val="0.80003855176301497"/>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36B8-4D08-A6CD-1C1528927ADC}"/>
              </c:ext>
            </c:extLst>
          </c:dPt>
          <c:dPt>
            <c:idx val="1"/>
            <c:bubble3D val="0"/>
            <c:spPr>
              <a:solidFill>
                <a:schemeClr val="accent3">
                  <a:lumMod val="75000"/>
                </a:schemeClr>
              </a:solidFill>
            </c:spPr>
            <c:extLst>
              <c:ext xmlns:c16="http://schemas.microsoft.com/office/drawing/2014/chart" uri="{C3380CC4-5D6E-409C-BE32-E72D297353CC}">
                <c16:uniqueId val="{00000003-36B8-4D08-A6CD-1C1528927ADC}"/>
              </c:ext>
            </c:extLst>
          </c:dPt>
          <c:dPt>
            <c:idx val="3"/>
            <c:bubble3D val="0"/>
            <c:spPr>
              <a:solidFill>
                <a:schemeClr val="tx1">
                  <a:lumMod val="65000"/>
                  <a:lumOff val="35000"/>
                </a:schemeClr>
              </a:solidFill>
            </c:spPr>
            <c:extLst>
              <c:ext xmlns:c16="http://schemas.microsoft.com/office/drawing/2014/chart" uri="{C3380CC4-5D6E-409C-BE32-E72D297353CC}">
                <c16:uniqueId val="{00000005-36B8-4D08-A6CD-1C1528927ADC}"/>
              </c:ext>
            </c:extLst>
          </c:dPt>
          <c:dLbls>
            <c:dLbl>
              <c:idx val="0"/>
              <c:layout>
                <c:manualLayout>
                  <c:x val="7.1922544951590603E-2"/>
                  <c:y val="-8.31411200620706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8-4D08-A6CD-1C1528927ADC}"/>
                </c:ext>
              </c:extLst>
            </c:dLbl>
            <c:dLbl>
              <c:idx val="1"/>
              <c:layout>
                <c:manualLayout>
                  <c:x val="-6.2701851065297298E-2"/>
                  <c:y val="-8.00615858352578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6B8-4D08-A6CD-1C1528927ADC}"/>
                </c:ext>
              </c:extLst>
            </c:dLbl>
            <c:dLbl>
              <c:idx val="2"/>
              <c:layout>
                <c:manualLayout>
                  <c:x val="-7.9299651858870404E-2"/>
                  <c:y val="-1.231716705157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36B8-4D08-A6CD-1C1528927ADC}"/>
                </c:ext>
              </c:extLst>
            </c:dLbl>
            <c:dLbl>
              <c:idx val="3"/>
              <c:layout>
                <c:manualLayout>
                  <c:x val="8.8520055325034597E-2"/>
                  <c:y val="-8.92994611239415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6B8-4D08-A6CD-1C1528927ADC}"/>
                </c:ext>
              </c:extLst>
            </c:dLbl>
            <c:dLbl>
              <c:idx val="4"/>
              <c:delete val="1"/>
              <c:extLst>
                <c:ext xmlns:c15="http://schemas.microsoft.com/office/drawing/2012/chart" uri="{CE6537A1-D6FC-4f65-9D91-7224C49458BB}"/>
                <c:ext xmlns:c16="http://schemas.microsoft.com/office/drawing/2014/chart" uri="{C3380CC4-5D6E-409C-BE32-E72D297353CC}">
                  <c16:uniqueId val="{00000007-36B8-4D08-A6CD-1C1528927ADC}"/>
                </c:ext>
              </c:extLst>
            </c:dLbl>
            <c:dLbl>
              <c:idx val="5"/>
              <c:delete val="1"/>
              <c:extLst>
                <c:ext xmlns:c15="http://schemas.microsoft.com/office/drawing/2012/chart" uri="{CE6537A1-D6FC-4f65-9D91-7224C49458BB}"/>
                <c:ext xmlns:c16="http://schemas.microsoft.com/office/drawing/2014/chart" uri="{C3380CC4-5D6E-409C-BE32-E72D297353CC}">
                  <c16:uniqueId val="{00000008-36B8-4D08-A6CD-1C1528927ADC}"/>
                </c:ext>
              </c:extLst>
            </c:dLbl>
            <c:dLbl>
              <c:idx val="6"/>
              <c:delete val="1"/>
              <c:extLst>
                <c:ext xmlns:c15="http://schemas.microsoft.com/office/drawing/2012/chart" uri="{CE6537A1-D6FC-4f65-9D91-7224C49458BB}"/>
                <c:ext xmlns:c16="http://schemas.microsoft.com/office/drawing/2014/chart" uri="{C3380CC4-5D6E-409C-BE32-E72D297353CC}">
                  <c16:uniqueId val="{00000009-36B8-4D08-A6CD-1C1528927ADC}"/>
                </c:ext>
              </c:extLst>
            </c:dLbl>
            <c:dLbl>
              <c:idx val="7"/>
              <c:delete val="1"/>
              <c:extLst>
                <c:ext xmlns:c15="http://schemas.microsoft.com/office/drawing/2012/chart" uri="{CE6537A1-D6FC-4f65-9D91-7224C49458BB}"/>
                <c:ext xmlns:c16="http://schemas.microsoft.com/office/drawing/2014/chart" uri="{C3380CC4-5D6E-409C-BE32-E72D297353CC}">
                  <c16:uniqueId val="{0000000A-36B8-4D08-A6CD-1C1528927ADC}"/>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Doughnuts'!$G$91:$G$98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Doughnuts'!$H$91:$H$98</c:f>
              <c:numCache>
                <c:formatCode>0.0</c:formatCode>
                <c:ptCount val="8"/>
                <c:pt idx="0">
                  <c:v>13.4</c:v>
                </c:pt>
                <c:pt idx="1">
                  <c:v>1.2036544</c:v>
                </c:pt>
                <c:pt idx="2">
                  <c:v>2.1</c:v>
                </c:pt>
                <c:pt idx="3">
                  <c:v>30.5</c:v>
                </c:pt>
              </c:numCache>
            </c:numRef>
          </c:val>
          <c:extLst>
            <c:ext xmlns:c16="http://schemas.microsoft.com/office/drawing/2014/chart" uri="{C3380CC4-5D6E-409C-BE32-E72D297353CC}">
              <c16:uniqueId val="{0000000B-36B8-4D08-A6CD-1C1528927ADC}"/>
            </c:ext>
          </c:extLst>
        </c:ser>
        <c:ser>
          <c:idx val="1"/>
          <c:order val="1"/>
          <c:dPt>
            <c:idx val="4"/>
            <c:bubble3D val="0"/>
            <c:spPr>
              <a:noFill/>
            </c:spPr>
            <c:extLst>
              <c:ext xmlns:c16="http://schemas.microsoft.com/office/drawing/2014/chart" uri="{C3380CC4-5D6E-409C-BE32-E72D297353CC}">
                <c16:uniqueId val="{0000000D-36B8-4D08-A6CD-1C1528927ADC}"/>
              </c:ext>
            </c:extLst>
          </c:dPt>
          <c:dPt>
            <c:idx val="5"/>
            <c:bubble3D val="0"/>
            <c:spPr>
              <a:solidFill>
                <a:srgbClr val="92D050"/>
              </a:solidFill>
            </c:spPr>
            <c:extLst>
              <c:ext xmlns:c16="http://schemas.microsoft.com/office/drawing/2014/chart" uri="{C3380CC4-5D6E-409C-BE32-E72D297353CC}">
                <c16:uniqueId val="{0000000F-36B8-4D08-A6CD-1C1528927ADC}"/>
              </c:ext>
            </c:extLst>
          </c:dPt>
          <c:dPt>
            <c:idx val="7"/>
            <c:bubble3D val="0"/>
            <c:spPr>
              <a:solidFill>
                <a:srgbClr val="00B0F0"/>
              </a:solidFill>
            </c:spPr>
            <c:extLst>
              <c:ext xmlns:c16="http://schemas.microsoft.com/office/drawing/2014/chart" uri="{C3380CC4-5D6E-409C-BE32-E72D297353CC}">
                <c16:uniqueId val="{00000011-36B8-4D08-A6CD-1C1528927ADC}"/>
              </c:ext>
            </c:extLst>
          </c:dPt>
          <c:dLbls>
            <c:dLbl>
              <c:idx val="0"/>
              <c:delete val="1"/>
              <c:extLst>
                <c:ext xmlns:c15="http://schemas.microsoft.com/office/drawing/2012/chart" uri="{CE6537A1-D6FC-4f65-9D91-7224C49458BB}"/>
                <c:ext xmlns:c16="http://schemas.microsoft.com/office/drawing/2014/chart" uri="{C3380CC4-5D6E-409C-BE32-E72D297353CC}">
                  <c16:uniqueId val="{00000012-36B8-4D08-A6CD-1C1528927ADC}"/>
                </c:ext>
              </c:extLst>
            </c:dLbl>
            <c:dLbl>
              <c:idx val="1"/>
              <c:delete val="1"/>
              <c:extLst>
                <c:ext xmlns:c15="http://schemas.microsoft.com/office/drawing/2012/chart" uri="{CE6537A1-D6FC-4f65-9D91-7224C49458BB}"/>
                <c:ext xmlns:c16="http://schemas.microsoft.com/office/drawing/2014/chart" uri="{C3380CC4-5D6E-409C-BE32-E72D297353CC}">
                  <c16:uniqueId val="{00000013-36B8-4D08-A6CD-1C1528927ADC}"/>
                </c:ext>
              </c:extLst>
            </c:dLbl>
            <c:dLbl>
              <c:idx val="2"/>
              <c:delete val="1"/>
              <c:extLst>
                <c:ext xmlns:c15="http://schemas.microsoft.com/office/drawing/2012/chart" uri="{CE6537A1-D6FC-4f65-9D91-7224C49458BB}"/>
                <c:ext xmlns:c16="http://schemas.microsoft.com/office/drawing/2014/chart" uri="{C3380CC4-5D6E-409C-BE32-E72D297353CC}">
                  <c16:uniqueId val="{00000014-36B8-4D08-A6CD-1C1528927ADC}"/>
                </c:ext>
              </c:extLst>
            </c:dLbl>
            <c:dLbl>
              <c:idx val="3"/>
              <c:delete val="1"/>
              <c:extLst>
                <c:ext xmlns:c15="http://schemas.microsoft.com/office/drawing/2012/chart" uri="{CE6537A1-D6FC-4f65-9D91-7224C49458BB}"/>
                <c:ext xmlns:c16="http://schemas.microsoft.com/office/drawing/2014/chart" uri="{C3380CC4-5D6E-409C-BE32-E72D297353CC}">
                  <c16:uniqueId val="{00000015-36B8-4D08-A6CD-1C1528927ADC}"/>
                </c:ext>
              </c:extLst>
            </c:dLbl>
            <c:dLbl>
              <c:idx val="4"/>
              <c:delete val="1"/>
              <c:extLst>
                <c:ext xmlns:c15="http://schemas.microsoft.com/office/drawing/2012/chart" uri="{CE6537A1-D6FC-4f65-9D91-7224C49458BB}"/>
                <c:ext xmlns:c16="http://schemas.microsoft.com/office/drawing/2014/chart" uri="{C3380CC4-5D6E-409C-BE32-E72D297353CC}">
                  <c16:uniqueId val="{0000000D-36B8-4D08-A6CD-1C1528927ADC}"/>
                </c:ext>
              </c:extLst>
            </c:dLbl>
            <c:dLbl>
              <c:idx val="5"/>
              <c:layout>
                <c:manualLayout>
                  <c:x val="0.17519579762073301"/>
                  <c:y val="-2.30120080255557E-2"/>
                </c:manualLayout>
              </c:layout>
              <c:tx>
                <c:rich>
                  <a:bodyPr/>
                  <a:lstStyle/>
                  <a:p>
                    <a:r>
                      <a:rPr lang="en-US" dirty="0"/>
                      <a:t>Infrastructure/</a:t>
                    </a:r>
                  </a:p>
                  <a:p>
                    <a:r>
                      <a:rPr lang="en-US" dirty="0"/>
                      <a:t>Grant
17%</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6B8-4D08-A6CD-1C1528927ADC}"/>
                </c:ext>
              </c:extLst>
            </c:dLbl>
            <c:dLbl>
              <c:idx val="6"/>
              <c:delete val="1"/>
              <c:extLst>
                <c:ext xmlns:c15="http://schemas.microsoft.com/office/drawing/2012/chart" uri="{CE6537A1-D6FC-4f65-9D91-7224C49458BB}"/>
                <c:ext xmlns:c16="http://schemas.microsoft.com/office/drawing/2014/chart" uri="{C3380CC4-5D6E-409C-BE32-E72D297353CC}">
                  <c16:uniqueId val="{00000016-36B8-4D08-A6CD-1C1528927ADC}"/>
                </c:ext>
              </c:extLst>
            </c:dLbl>
            <c:dLbl>
              <c:idx val="7"/>
              <c:layout>
                <c:manualLayout>
                  <c:x val="-0.110650069156293"/>
                  <c:y val="-0.13240954580446501"/>
                </c:manualLayout>
              </c:layout>
              <c:tx>
                <c:rich>
                  <a:bodyPr/>
                  <a:lstStyle/>
                  <a:p>
                    <a:r>
                      <a:rPr lang="en-US"/>
                      <a:t>Program Related Investments
83%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6B8-4D08-A6CD-1C1528927ADC}"/>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Doughnuts'!$G$91:$G$98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Doughnuts'!$I$91:$I$98</c:f>
              <c:numCache>
                <c:formatCode>General</c:formatCode>
                <c:ptCount val="8"/>
                <c:pt idx="4">
                  <c:v>13.4</c:v>
                </c:pt>
                <c:pt idx="5">
                  <c:v>5.5</c:v>
                </c:pt>
                <c:pt idx="6">
                  <c:v>0</c:v>
                </c:pt>
                <c:pt idx="7">
                  <c:v>27.5</c:v>
                </c:pt>
              </c:numCache>
            </c:numRef>
          </c:val>
          <c:extLst>
            <c:ext xmlns:c16="http://schemas.microsoft.com/office/drawing/2014/chart" uri="{C3380CC4-5D6E-409C-BE32-E72D297353CC}">
              <c16:uniqueId val="{00000017-36B8-4D08-A6CD-1C1528927ADC}"/>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Gateway</a:t>
            </a:r>
          </a:p>
          <a:p>
            <a:pPr>
              <a:defRPr/>
            </a:pPr>
            <a:r>
              <a:rPr lang="en-US"/>
              <a:t>Five-Year</a:t>
            </a:r>
            <a:r>
              <a:rPr lang="en-US" baseline="0"/>
              <a:t> Expenditures: $47M</a:t>
            </a:r>
            <a:endParaRPr lang="en-US"/>
          </a:p>
        </c:rich>
      </c:tx>
      <c:layout>
        <c:manualLayout>
          <c:xMode val="edge"/>
          <c:yMode val="edge"/>
          <c:x val="0.29168737725211702"/>
          <c:y val="0"/>
        </c:manualLayout>
      </c:layout>
      <c:overlay val="0"/>
    </c:title>
    <c:autoTitleDeleted val="0"/>
    <c:plotArea>
      <c:layout>
        <c:manualLayout>
          <c:layoutTarget val="inner"/>
          <c:xMode val="edge"/>
          <c:yMode val="edge"/>
          <c:x val="0.27334023081139702"/>
          <c:y val="0.18456498942251201"/>
          <c:w val="0.479137887847007"/>
          <c:h val="0.80003855176301497"/>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D97D-4CFF-84B5-8839078CA7A4}"/>
              </c:ext>
            </c:extLst>
          </c:dPt>
          <c:dPt>
            <c:idx val="1"/>
            <c:bubble3D val="0"/>
            <c:spPr>
              <a:solidFill>
                <a:schemeClr val="accent3">
                  <a:lumMod val="75000"/>
                </a:schemeClr>
              </a:solidFill>
            </c:spPr>
            <c:extLst>
              <c:ext xmlns:c16="http://schemas.microsoft.com/office/drawing/2014/chart" uri="{C3380CC4-5D6E-409C-BE32-E72D297353CC}">
                <c16:uniqueId val="{00000003-D97D-4CFF-84B5-8839078CA7A4}"/>
              </c:ext>
            </c:extLst>
          </c:dPt>
          <c:dPt>
            <c:idx val="3"/>
            <c:bubble3D val="0"/>
            <c:spPr>
              <a:solidFill>
                <a:schemeClr val="tx1">
                  <a:lumMod val="65000"/>
                  <a:lumOff val="35000"/>
                </a:schemeClr>
              </a:solidFill>
            </c:spPr>
            <c:extLst>
              <c:ext xmlns:c16="http://schemas.microsoft.com/office/drawing/2014/chart" uri="{C3380CC4-5D6E-409C-BE32-E72D297353CC}">
                <c16:uniqueId val="{00000005-D97D-4CFF-84B5-8839078CA7A4}"/>
              </c:ext>
            </c:extLst>
          </c:dPt>
          <c:dLbls>
            <c:dLbl>
              <c:idx val="0"/>
              <c:layout>
                <c:manualLayout>
                  <c:x val="7.1922544951590603E-2"/>
                  <c:y val="-8.31411200620706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97D-4CFF-84B5-8839078CA7A4}"/>
                </c:ext>
              </c:extLst>
            </c:dLbl>
            <c:dLbl>
              <c:idx val="1"/>
              <c:layout>
                <c:manualLayout>
                  <c:x val="-6.2701851065297298E-2"/>
                  <c:y val="-8.00615858352578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97D-4CFF-84B5-8839078CA7A4}"/>
                </c:ext>
              </c:extLst>
            </c:dLbl>
            <c:dLbl>
              <c:idx val="2"/>
              <c:layout>
                <c:manualLayout>
                  <c:x val="-7.9299651858870404E-2"/>
                  <c:y val="-1.231716705157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97D-4CFF-84B5-8839078CA7A4}"/>
                </c:ext>
              </c:extLst>
            </c:dLbl>
            <c:dLbl>
              <c:idx val="3"/>
              <c:layout>
                <c:manualLayout>
                  <c:x val="8.8520055325034597E-2"/>
                  <c:y val="-8.92994611239415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97D-4CFF-84B5-8839078CA7A4}"/>
                </c:ext>
              </c:extLst>
            </c:dLbl>
            <c:dLbl>
              <c:idx val="4"/>
              <c:delete val="1"/>
              <c:extLst>
                <c:ext xmlns:c15="http://schemas.microsoft.com/office/drawing/2012/chart" uri="{CE6537A1-D6FC-4f65-9D91-7224C49458BB}"/>
                <c:ext xmlns:c16="http://schemas.microsoft.com/office/drawing/2014/chart" uri="{C3380CC4-5D6E-409C-BE32-E72D297353CC}">
                  <c16:uniqueId val="{00000007-D97D-4CFF-84B5-8839078CA7A4}"/>
                </c:ext>
              </c:extLst>
            </c:dLbl>
            <c:dLbl>
              <c:idx val="5"/>
              <c:delete val="1"/>
              <c:extLst>
                <c:ext xmlns:c15="http://schemas.microsoft.com/office/drawing/2012/chart" uri="{CE6537A1-D6FC-4f65-9D91-7224C49458BB}"/>
                <c:ext xmlns:c16="http://schemas.microsoft.com/office/drawing/2014/chart" uri="{C3380CC4-5D6E-409C-BE32-E72D297353CC}">
                  <c16:uniqueId val="{00000008-D97D-4CFF-84B5-8839078CA7A4}"/>
                </c:ext>
              </c:extLst>
            </c:dLbl>
            <c:dLbl>
              <c:idx val="6"/>
              <c:delete val="1"/>
              <c:extLst>
                <c:ext xmlns:c15="http://schemas.microsoft.com/office/drawing/2012/chart" uri="{CE6537A1-D6FC-4f65-9D91-7224C49458BB}"/>
                <c:ext xmlns:c16="http://schemas.microsoft.com/office/drawing/2014/chart" uri="{C3380CC4-5D6E-409C-BE32-E72D297353CC}">
                  <c16:uniqueId val="{00000009-D97D-4CFF-84B5-8839078CA7A4}"/>
                </c:ext>
              </c:extLst>
            </c:dLbl>
            <c:dLbl>
              <c:idx val="7"/>
              <c:delete val="1"/>
              <c:extLst>
                <c:ext xmlns:c15="http://schemas.microsoft.com/office/drawing/2012/chart" uri="{CE6537A1-D6FC-4f65-9D91-7224C49458BB}"/>
                <c:ext xmlns:c16="http://schemas.microsoft.com/office/drawing/2014/chart" uri="{C3380CC4-5D6E-409C-BE32-E72D297353CC}">
                  <c16:uniqueId val="{0000000A-D97D-4CFF-84B5-8839078CA7A4}"/>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Doughnuts'!$G$91:$G$98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Doughnuts'!$H$91:$H$98</c:f>
              <c:numCache>
                <c:formatCode>0.0</c:formatCode>
                <c:ptCount val="8"/>
                <c:pt idx="0">
                  <c:v>13.4</c:v>
                </c:pt>
                <c:pt idx="1">
                  <c:v>1.2036544</c:v>
                </c:pt>
                <c:pt idx="2">
                  <c:v>2.1</c:v>
                </c:pt>
                <c:pt idx="3">
                  <c:v>30.5</c:v>
                </c:pt>
              </c:numCache>
            </c:numRef>
          </c:val>
          <c:extLst>
            <c:ext xmlns:c16="http://schemas.microsoft.com/office/drawing/2014/chart" uri="{C3380CC4-5D6E-409C-BE32-E72D297353CC}">
              <c16:uniqueId val="{0000000B-D97D-4CFF-84B5-8839078CA7A4}"/>
            </c:ext>
          </c:extLst>
        </c:ser>
        <c:ser>
          <c:idx val="1"/>
          <c:order val="1"/>
          <c:dPt>
            <c:idx val="4"/>
            <c:bubble3D val="0"/>
            <c:spPr>
              <a:noFill/>
            </c:spPr>
            <c:extLst>
              <c:ext xmlns:c16="http://schemas.microsoft.com/office/drawing/2014/chart" uri="{C3380CC4-5D6E-409C-BE32-E72D297353CC}">
                <c16:uniqueId val="{0000000D-D97D-4CFF-84B5-8839078CA7A4}"/>
              </c:ext>
            </c:extLst>
          </c:dPt>
          <c:dPt>
            <c:idx val="5"/>
            <c:bubble3D val="0"/>
            <c:spPr>
              <a:solidFill>
                <a:srgbClr val="92D050"/>
              </a:solidFill>
            </c:spPr>
            <c:extLst>
              <c:ext xmlns:c16="http://schemas.microsoft.com/office/drawing/2014/chart" uri="{C3380CC4-5D6E-409C-BE32-E72D297353CC}">
                <c16:uniqueId val="{0000000F-D97D-4CFF-84B5-8839078CA7A4}"/>
              </c:ext>
            </c:extLst>
          </c:dPt>
          <c:dPt>
            <c:idx val="7"/>
            <c:bubble3D val="0"/>
            <c:spPr>
              <a:solidFill>
                <a:srgbClr val="00B0F0"/>
              </a:solidFill>
            </c:spPr>
            <c:extLst>
              <c:ext xmlns:c16="http://schemas.microsoft.com/office/drawing/2014/chart" uri="{C3380CC4-5D6E-409C-BE32-E72D297353CC}">
                <c16:uniqueId val="{00000011-D97D-4CFF-84B5-8839078CA7A4}"/>
              </c:ext>
            </c:extLst>
          </c:dPt>
          <c:dLbls>
            <c:dLbl>
              <c:idx val="0"/>
              <c:delete val="1"/>
              <c:extLst>
                <c:ext xmlns:c15="http://schemas.microsoft.com/office/drawing/2012/chart" uri="{CE6537A1-D6FC-4f65-9D91-7224C49458BB}"/>
                <c:ext xmlns:c16="http://schemas.microsoft.com/office/drawing/2014/chart" uri="{C3380CC4-5D6E-409C-BE32-E72D297353CC}">
                  <c16:uniqueId val="{00000012-D97D-4CFF-84B5-8839078CA7A4}"/>
                </c:ext>
              </c:extLst>
            </c:dLbl>
            <c:dLbl>
              <c:idx val="1"/>
              <c:delete val="1"/>
              <c:extLst>
                <c:ext xmlns:c15="http://schemas.microsoft.com/office/drawing/2012/chart" uri="{CE6537A1-D6FC-4f65-9D91-7224C49458BB}"/>
                <c:ext xmlns:c16="http://schemas.microsoft.com/office/drawing/2014/chart" uri="{C3380CC4-5D6E-409C-BE32-E72D297353CC}">
                  <c16:uniqueId val="{00000013-D97D-4CFF-84B5-8839078CA7A4}"/>
                </c:ext>
              </c:extLst>
            </c:dLbl>
            <c:dLbl>
              <c:idx val="2"/>
              <c:delete val="1"/>
              <c:extLst>
                <c:ext xmlns:c15="http://schemas.microsoft.com/office/drawing/2012/chart" uri="{CE6537A1-D6FC-4f65-9D91-7224C49458BB}"/>
                <c:ext xmlns:c16="http://schemas.microsoft.com/office/drawing/2014/chart" uri="{C3380CC4-5D6E-409C-BE32-E72D297353CC}">
                  <c16:uniqueId val="{00000014-D97D-4CFF-84B5-8839078CA7A4}"/>
                </c:ext>
              </c:extLst>
            </c:dLbl>
            <c:dLbl>
              <c:idx val="3"/>
              <c:delete val="1"/>
              <c:extLst>
                <c:ext xmlns:c15="http://schemas.microsoft.com/office/drawing/2012/chart" uri="{CE6537A1-D6FC-4f65-9D91-7224C49458BB}"/>
                <c:ext xmlns:c16="http://schemas.microsoft.com/office/drawing/2014/chart" uri="{C3380CC4-5D6E-409C-BE32-E72D297353CC}">
                  <c16:uniqueId val="{00000015-D97D-4CFF-84B5-8839078CA7A4}"/>
                </c:ext>
              </c:extLst>
            </c:dLbl>
            <c:dLbl>
              <c:idx val="4"/>
              <c:delete val="1"/>
              <c:extLst>
                <c:ext xmlns:c15="http://schemas.microsoft.com/office/drawing/2012/chart" uri="{CE6537A1-D6FC-4f65-9D91-7224C49458BB}"/>
                <c:ext xmlns:c16="http://schemas.microsoft.com/office/drawing/2014/chart" uri="{C3380CC4-5D6E-409C-BE32-E72D297353CC}">
                  <c16:uniqueId val="{0000000D-D97D-4CFF-84B5-8839078CA7A4}"/>
                </c:ext>
              </c:extLst>
            </c:dLbl>
            <c:dLbl>
              <c:idx val="5"/>
              <c:layout>
                <c:manualLayout>
                  <c:x val="0.17519579762073301"/>
                  <c:y val="-2.30120080255557E-2"/>
                </c:manualLayout>
              </c:layout>
              <c:tx>
                <c:rich>
                  <a:bodyPr/>
                  <a:lstStyle/>
                  <a:p>
                    <a:r>
                      <a:rPr lang="en-US"/>
                      <a:t>Infrastructure/Grant
17%</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97D-4CFF-84B5-8839078CA7A4}"/>
                </c:ext>
              </c:extLst>
            </c:dLbl>
            <c:dLbl>
              <c:idx val="6"/>
              <c:delete val="1"/>
              <c:extLst>
                <c:ext xmlns:c15="http://schemas.microsoft.com/office/drawing/2012/chart" uri="{CE6537A1-D6FC-4f65-9D91-7224C49458BB}"/>
                <c:ext xmlns:c16="http://schemas.microsoft.com/office/drawing/2014/chart" uri="{C3380CC4-5D6E-409C-BE32-E72D297353CC}">
                  <c16:uniqueId val="{00000016-D97D-4CFF-84B5-8839078CA7A4}"/>
                </c:ext>
              </c:extLst>
            </c:dLbl>
            <c:dLbl>
              <c:idx val="7"/>
              <c:layout>
                <c:manualLayout>
                  <c:x val="-0.110650069156293"/>
                  <c:y val="-0.13240954580446501"/>
                </c:manualLayout>
              </c:layout>
              <c:tx>
                <c:rich>
                  <a:bodyPr/>
                  <a:lstStyle/>
                  <a:p>
                    <a:r>
                      <a:rPr lang="en-US"/>
                      <a:t>Program Related Investments
83%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D97D-4CFF-84B5-8839078CA7A4}"/>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Doughnuts'!$G$91:$G$98</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Doughnuts'!$I$91:$I$98</c:f>
              <c:numCache>
                <c:formatCode>General</c:formatCode>
                <c:ptCount val="8"/>
                <c:pt idx="4">
                  <c:v>13.4</c:v>
                </c:pt>
                <c:pt idx="5">
                  <c:v>5.5</c:v>
                </c:pt>
                <c:pt idx="6">
                  <c:v>0</c:v>
                </c:pt>
                <c:pt idx="7">
                  <c:v>27.5</c:v>
                </c:pt>
              </c:numCache>
            </c:numRef>
          </c:val>
          <c:extLst>
            <c:ext xmlns:c16="http://schemas.microsoft.com/office/drawing/2014/chart" uri="{C3380CC4-5D6E-409C-BE32-E72D297353CC}">
              <c16:uniqueId val="{00000017-D97D-4CFF-84B5-8839078CA7A4}"/>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Lents</a:t>
            </a:r>
          </a:p>
          <a:p>
            <a:pPr>
              <a:defRPr/>
            </a:pPr>
            <a:r>
              <a:rPr lang="en-US"/>
              <a:t>Five-Year</a:t>
            </a:r>
            <a:r>
              <a:rPr lang="en-US" baseline="0"/>
              <a:t> Expenditures: $44M</a:t>
            </a:r>
            <a:endParaRPr lang="en-US"/>
          </a:p>
        </c:rich>
      </c:tx>
      <c:overlay val="0"/>
    </c:title>
    <c:autoTitleDeleted val="0"/>
    <c:plotArea>
      <c:layout>
        <c:manualLayout>
          <c:layoutTarget val="inner"/>
          <c:xMode val="edge"/>
          <c:yMode val="edge"/>
          <c:x val="0.29730279565676698"/>
          <c:y val="0.18764428118540599"/>
          <c:w val="0.46071929805454798"/>
          <c:h val="0.76928418589708603"/>
        </c:manualLayout>
      </c:layout>
      <c:doughnutChart>
        <c:varyColors val="1"/>
        <c:ser>
          <c:idx val="0"/>
          <c:order val="0"/>
          <c:spPr>
            <a:solidFill>
              <a:schemeClr val="accent4">
                <a:lumMod val="40000"/>
                <a:lumOff val="60000"/>
              </a:schemeClr>
            </a:solidFill>
          </c:spPr>
          <c:dPt>
            <c:idx val="0"/>
            <c:bubble3D val="0"/>
            <c:spPr>
              <a:solidFill>
                <a:schemeClr val="accent3">
                  <a:lumMod val="40000"/>
                  <a:lumOff val="60000"/>
                </a:schemeClr>
              </a:solidFill>
            </c:spPr>
            <c:extLst>
              <c:ext xmlns:c16="http://schemas.microsoft.com/office/drawing/2014/chart" uri="{C3380CC4-5D6E-409C-BE32-E72D297353CC}">
                <c16:uniqueId val="{00000001-E9A4-42A9-99CA-A9438CD14F32}"/>
              </c:ext>
            </c:extLst>
          </c:dPt>
          <c:dPt>
            <c:idx val="1"/>
            <c:bubble3D val="0"/>
            <c:spPr>
              <a:solidFill>
                <a:schemeClr val="accent3">
                  <a:lumMod val="60000"/>
                  <a:lumOff val="40000"/>
                </a:schemeClr>
              </a:solidFill>
            </c:spPr>
            <c:extLst>
              <c:ext xmlns:c16="http://schemas.microsoft.com/office/drawing/2014/chart" uri="{C3380CC4-5D6E-409C-BE32-E72D297353CC}">
                <c16:uniqueId val="{00000003-E9A4-42A9-99CA-A9438CD14F32}"/>
              </c:ext>
            </c:extLst>
          </c:dPt>
          <c:dPt>
            <c:idx val="2"/>
            <c:bubble3D val="0"/>
            <c:spPr>
              <a:solidFill>
                <a:schemeClr val="accent3">
                  <a:lumMod val="75000"/>
                </a:schemeClr>
              </a:solidFill>
            </c:spPr>
            <c:extLst>
              <c:ext xmlns:c16="http://schemas.microsoft.com/office/drawing/2014/chart" uri="{C3380CC4-5D6E-409C-BE32-E72D297353CC}">
                <c16:uniqueId val="{00000005-E9A4-42A9-99CA-A9438CD14F32}"/>
              </c:ext>
            </c:extLst>
          </c:dPt>
          <c:dPt>
            <c:idx val="3"/>
            <c:bubble3D val="0"/>
            <c:spPr>
              <a:solidFill>
                <a:schemeClr val="tx1">
                  <a:lumMod val="65000"/>
                  <a:lumOff val="35000"/>
                </a:schemeClr>
              </a:solidFill>
            </c:spPr>
            <c:extLst>
              <c:ext xmlns:c16="http://schemas.microsoft.com/office/drawing/2014/chart" uri="{C3380CC4-5D6E-409C-BE32-E72D297353CC}">
                <c16:uniqueId val="{00000007-E9A4-42A9-99CA-A9438CD14F32}"/>
              </c:ext>
            </c:extLst>
          </c:dPt>
          <c:dLbls>
            <c:dLbl>
              <c:idx val="0"/>
              <c:layout>
                <c:manualLayout>
                  <c:x val="1.84416781927156E-2"/>
                  <c:y val="-0.12317167051578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9A4-42A9-99CA-A9438CD14F32}"/>
                </c:ext>
              </c:extLst>
            </c:dLbl>
            <c:dLbl>
              <c:idx val="1"/>
              <c:layout>
                <c:manualLayout>
                  <c:x val="-5.9013370216689703E-2"/>
                  <c:y val="-8.929970358785989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9A4-42A9-99CA-A9438CD14F32}"/>
                </c:ext>
              </c:extLst>
            </c:dLbl>
            <c:dLbl>
              <c:idx val="2"/>
              <c:layout>
                <c:manualLayout>
                  <c:x val="-9.03643683543707E-2"/>
                  <c:y val="-6.1585835257891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9A4-42A9-99CA-A9438CD14F32}"/>
                </c:ext>
              </c:extLst>
            </c:dLbl>
            <c:dLbl>
              <c:idx val="3"/>
              <c:layout>
                <c:manualLayout>
                  <c:x val="6.2701705855232798E-2"/>
                  <c:y val="-0.12933025404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9A4-42A9-99CA-A9438CD14F32}"/>
                </c:ext>
              </c:extLst>
            </c:dLbl>
            <c:dLbl>
              <c:idx val="4"/>
              <c:delete val="1"/>
              <c:extLst>
                <c:ext xmlns:c15="http://schemas.microsoft.com/office/drawing/2012/chart" uri="{CE6537A1-D6FC-4f65-9D91-7224C49458BB}"/>
                <c:ext xmlns:c16="http://schemas.microsoft.com/office/drawing/2014/chart" uri="{C3380CC4-5D6E-409C-BE32-E72D297353CC}">
                  <c16:uniqueId val="{00000008-E9A4-42A9-99CA-A9438CD14F32}"/>
                </c:ext>
              </c:extLst>
            </c:dLbl>
            <c:dLbl>
              <c:idx val="5"/>
              <c:delete val="1"/>
              <c:extLst>
                <c:ext xmlns:c15="http://schemas.microsoft.com/office/drawing/2012/chart" uri="{CE6537A1-D6FC-4f65-9D91-7224C49458BB}"/>
                <c:ext xmlns:c16="http://schemas.microsoft.com/office/drawing/2014/chart" uri="{C3380CC4-5D6E-409C-BE32-E72D297353CC}">
                  <c16:uniqueId val="{00000009-E9A4-42A9-99CA-A9438CD14F32}"/>
                </c:ext>
              </c:extLst>
            </c:dLbl>
            <c:dLbl>
              <c:idx val="6"/>
              <c:delete val="1"/>
              <c:extLst>
                <c:ext xmlns:c15="http://schemas.microsoft.com/office/drawing/2012/chart" uri="{CE6537A1-D6FC-4f65-9D91-7224C49458BB}"/>
                <c:ext xmlns:c16="http://schemas.microsoft.com/office/drawing/2014/chart" uri="{C3380CC4-5D6E-409C-BE32-E72D297353CC}">
                  <c16:uniqueId val="{0000000A-E9A4-42A9-99CA-A9438CD14F32}"/>
                </c:ext>
              </c:extLst>
            </c:dLbl>
            <c:dLbl>
              <c:idx val="7"/>
              <c:delete val="1"/>
              <c:extLst>
                <c:ext xmlns:c15="http://schemas.microsoft.com/office/drawing/2012/chart" uri="{CE6537A1-D6FC-4f65-9D91-7224C49458BB}"/>
                <c:ext xmlns:c16="http://schemas.microsoft.com/office/drawing/2014/chart" uri="{C3380CC4-5D6E-409C-BE32-E72D297353CC}">
                  <c16:uniqueId val="{0000000B-E9A4-42A9-99CA-A9438CD14F32}"/>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Doughnuts'!$G$70:$G$77</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Doughnuts'!$H$70:$H$77</c:f>
              <c:numCache>
                <c:formatCode>0.0</c:formatCode>
                <c:ptCount val="8"/>
                <c:pt idx="0">
                  <c:v>12.4</c:v>
                </c:pt>
                <c:pt idx="1">
                  <c:v>1.7</c:v>
                </c:pt>
                <c:pt idx="2">
                  <c:v>1.9</c:v>
                </c:pt>
                <c:pt idx="3">
                  <c:v>30.6</c:v>
                </c:pt>
              </c:numCache>
            </c:numRef>
          </c:val>
          <c:extLst>
            <c:ext xmlns:c16="http://schemas.microsoft.com/office/drawing/2014/chart" uri="{C3380CC4-5D6E-409C-BE32-E72D297353CC}">
              <c16:uniqueId val="{0000000C-E9A4-42A9-99CA-A9438CD14F32}"/>
            </c:ext>
          </c:extLst>
        </c:ser>
        <c:ser>
          <c:idx val="1"/>
          <c:order val="1"/>
          <c:dPt>
            <c:idx val="4"/>
            <c:bubble3D val="0"/>
            <c:spPr>
              <a:noFill/>
            </c:spPr>
            <c:extLst>
              <c:ext xmlns:c16="http://schemas.microsoft.com/office/drawing/2014/chart" uri="{C3380CC4-5D6E-409C-BE32-E72D297353CC}">
                <c16:uniqueId val="{0000000E-E9A4-42A9-99CA-A9438CD14F32}"/>
              </c:ext>
            </c:extLst>
          </c:dPt>
          <c:dPt>
            <c:idx val="5"/>
            <c:bubble3D val="0"/>
            <c:spPr>
              <a:solidFill>
                <a:srgbClr val="92D050"/>
              </a:solidFill>
            </c:spPr>
            <c:extLst>
              <c:ext xmlns:c16="http://schemas.microsoft.com/office/drawing/2014/chart" uri="{C3380CC4-5D6E-409C-BE32-E72D297353CC}">
                <c16:uniqueId val="{00000010-E9A4-42A9-99CA-A9438CD14F32}"/>
              </c:ext>
            </c:extLst>
          </c:dPt>
          <c:dPt>
            <c:idx val="7"/>
            <c:bubble3D val="0"/>
            <c:spPr>
              <a:solidFill>
                <a:srgbClr val="00B0F0"/>
              </a:solidFill>
            </c:spPr>
            <c:extLst>
              <c:ext xmlns:c16="http://schemas.microsoft.com/office/drawing/2014/chart" uri="{C3380CC4-5D6E-409C-BE32-E72D297353CC}">
                <c16:uniqueId val="{00000012-E9A4-42A9-99CA-A9438CD14F32}"/>
              </c:ext>
            </c:extLst>
          </c:dPt>
          <c:dLbls>
            <c:dLbl>
              <c:idx val="0"/>
              <c:delete val="1"/>
              <c:extLst>
                <c:ext xmlns:c15="http://schemas.microsoft.com/office/drawing/2012/chart" uri="{CE6537A1-D6FC-4f65-9D91-7224C49458BB}"/>
                <c:ext xmlns:c16="http://schemas.microsoft.com/office/drawing/2014/chart" uri="{C3380CC4-5D6E-409C-BE32-E72D297353CC}">
                  <c16:uniqueId val="{00000013-E9A4-42A9-99CA-A9438CD14F32}"/>
                </c:ext>
              </c:extLst>
            </c:dLbl>
            <c:dLbl>
              <c:idx val="1"/>
              <c:delete val="1"/>
              <c:extLst>
                <c:ext xmlns:c15="http://schemas.microsoft.com/office/drawing/2012/chart" uri="{CE6537A1-D6FC-4f65-9D91-7224C49458BB}"/>
                <c:ext xmlns:c16="http://schemas.microsoft.com/office/drawing/2014/chart" uri="{C3380CC4-5D6E-409C-BE32-E72D297353CC}">
                  <c16:uniqueId val="{00000014-E9A4-42A9-99CA-A9438CD14F32}"/>
                </c:ext>
              </c:extLst>
            </c:dLbl>
            <c:dLbl>
              <c:idx val="2"/>
              <c:delete val="1"/>
              <c:extLst>
                <c:ext xmlns:c15="http://schemas.microsoft.com/office/drawing/2012/chart" uri="{CE6537A1-D6FC-4f65-9D91-7224C49458BB}"/>
                <c:ext xmlns:c16="http://schemas.microsoft.com/office/drawing/2014/chart" uri="{C3380CC4-5D6E-409C-BE32-E72D297353CC}">
                  <c16:uniqueId val="{00000015-E9A4-42A9-99CA-A9438CD14F32}"/>
                </c:ext>
              </c:extLst>
            </c:dLbl>
            <c:dLbl>
              <c:idx val="3"/>
              <c:delete val="1"/>
              <c:extLst>
                <c:ext xmlns:c15="http://schemas.microsoft.com/office/drawing/2012/chart" uri="{CE6537A1-D6FC-4f65-9D91-7224C49458BB}"/>
                <c:ext xmlns:c16="http://schemas.microsoft.com/office/drawing/2014/chart" uri="{C3380CC4-5D6E-409C-BE32-E72D297353CC}">
                  <c16:uniqueId val="{00000016-E9A4-42A9-99CA-A9438CD14F32}"/>
                </c:ext>
              </c:extLst>
            </c:dLbl>
            <c:dLbl>
              <c:idx val="4"/>
              <c:delete val="1"/>
              <c:extLst>
                <c:ext xmlns:c15="http://schemas.microsoft.com/office/drawing/2012/chart" uri="{CE6537A1-D6FC-4f65-9D91-7224C49458BB}"/>
                <c:ext xmlns:c16="http://schemas.microsoft.com/office/drawing/2014/chart" uri="{C3380CC4-5D6E-409C-BE32-E72D297353CC}">
                  <c16:uniqueId val="{0000000E-E9A4-42A9-99CA-A9438CD14F32}"/>
                </c:ext>
              </c:extLst>
            </c:dLbl>
            <c:dLbl>
              <c:idx val="5"/>
              <c:layout>
                <c:manualLayout>
                  <c:x val="0.103273252669143"/>
                  <c:y val="2.4634091639237899E-2"/>
                </c:manualLayout>
              </c:layout>
              <c:tx>
                <c:rich>
                  <a:bodyPr/>
                  <a:lstStyle/>
                  <a:p>
                    <a:r>
                      <a:rPr lang="en-US"/>
                      <a:t>Infrastructure/Grant
20%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E9A4-42A9-99CA-A9438CD14F32}"/>
                </c:ext>
              </c:extLst>
            </c:dLbl>
            <c:dLbl>
              <c:idx val="6"/>
              <c:delete val="1"/>
              <c:extLst>
                <c:ext xmlns:c15="http://schemas.microsoft.com/office/drawing/2012/chart" uri="{CE6537A1-D6FC-4f65-9D91-7224C49458BB}"/>
                <c:ext xmlns:c16="http://schemas.microsoft.com/office/drawing/2014/chart" uri="{C3380CC4-5D6E-409C-BE32-E72D297353CC}">
                  <c16:uniqueId val="{00000017-E9A4-42A9-99CA-A9438CD14F32}"/>
                </c:ext>
              </c:extLst>
            </c:dLbl>
            <c:dLbl>
              <c:idx val="7"/>
              <c:layout>
                <c:manualLayout>
                  <c:x val="-0.13093591516827999"/>
                  <c:y val="3.0792917628945302E-3"/>
                </c:manualLayout>
              </c:layout>
              <c:tx>
                <c:rich>
                  <a:bodyPr/>
                  <a:lstStyle/>
                  <a:p>
                    <a:r>
                      <a:rPr lang="en-US"/>
                      <a:t>Program Related Investments
80%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E9A4-42A9-99CA-A9438CD14F32}"/>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Doughnuts'!$G$70:$G$77</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Doughnuts'!$I$70:$I$77</c:f>
              <c:numCache>
                <c:formatCode>General</c:formatCode>
                <c:ptCount val="8"/>
                <c:pt idx="4">
                  <c:v>12.4</c:v>
                </c:pt>
                <c:pt idx="5">
                  <c:v>6.3</c:v>
                </c:pt>
                <c:pt idx="6">
                  <c:v>0</c:v>
                </c:pt>
                <c:pt idx="7">
                  <c:v>25.2</c:v>
                </c:pt>
              </c:numCache>
            </c:numRef>
          </c:val>
          <c:extLst>
            <c:ext xmlns:c16="http://schemas.microsoft.com/office/drawing/2014/chart" uri="{C3380CC4-5D6E-409C-BE32-E72D297353CC}">
              <c16:uniqueId val="{00000018-E9A4-42A9-99CA-A9438CD14F32}"/>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Lents</a:t>
            </a:r>
          </a:p>
          <a:p>
            <a:pPr>
              <a:defRPr/>
            </a:pPr>
            <a:r>
              <a:rPr lang="en-US"/>
              <a:t>Five-Year</a:t>
            </a:r>
            <a:r>
              <a:rPr lang="en-US" baseline="0"/>
              <a:t> Expenditures: $44M</a:t>
            </a:r>
            <a:endParaRPr lang="en-US"/>
          </a:p>
        </c:rich>
      </c:tx>
      <c:overlay val="0"/>
    </c:title>
    <c:autoTitleDeleted val="0"/>
    <c:plotArea>
      <c:layout>
        <c:manualLayout>
          <c:layoutTarget val="inner"/>
          <c:xMode val="edge"/>
          <c:yMode val="edge"/>
          <c:x val="0.29730279565676698"/>
          <c:y val="0.18764428118540599"/>
          <c:w val="0.46071929805454798"/>
          <c:h val="0.76928418589708603"/>
        </c:manualLayout>
      </c:layout>
      <c:doughnutChart>
        <c:varyColors val="1"/>
        <c:ser>
          <c:idx val="0"/>
          <c:order val="0"/>
          <c:spPr>
            <a:solidFill>
              <a:schemeClr val="accent4">
                <a:lumMod val="40000"/>
                <a:lumOff val="60000"/>
              </a:schemeClr>
            </a:solidFill>
          </c:spPr>
          <c:dPt>
            <c:idx val="0"/>
            <c:bubble3D val="0"/>
            <c:spPr>
              <a:solidFill>
                <a:schemeClr val="accent3">
                  <a:lumMod val="40000"/>
                  <a:lumOff val="60000"/>
                </a:schemeClr>
              </a:solidFill>
            </c:spPr>
            <c:extLst>
              <c:ext xmlns:c16="http://schemas.microsoft.com/office/drawing/2014/chart" uri="{C3380CC4-5D6E-409C-BE32-E72D297353CC}">
                <c16:uniqueId val="{00000001-8367-4633-8752-19BAFEED95ED}"/>
              </c:ext>
            </c:extLst>
          </c:dPt>
          <c:dPt>
            <c:idx val="1"/>
            <c:bubble3D val="0"/>
            <c:spPr>
              <a:solidFill>
                <a:schemeClr val="accent3">
                  <a:lumMod val="60000"/>
                  <a:lumOff val="40000"/>
                </a:schemeClr>
              </a:solidFill>
            </c:spPr>
            <c:extLst>
              <c:ext xmlns:c16="http://schemas.microsoft.com/office/drawing/2014/chart" uri="{C3380CC4-5D6E-409C-BE32-E72D297353CC}">
                <c16:uniqueId val="{00000003-8367-4633-8752-19BAFEED95ED}"/>
              </c:ext>
            </c:extLst>
          </c:dPt>
          <c:dPt>
            <c:idx val="2"/>
            <c:bubble3D val="0"/>
            <c:spPr>
              <a:solidFill>
                <a:schemeClr val="accent3">
                  <a:lumMod val="75000"/>
                </a:schemeClr>
              </a:solidFill>
            </c:spPr>
            <c:extLst>
              <c:ext xmlns:c16="http://schemas.microsoft.com/office/drawing/2014/chart" uri="{C3380CC4-5D6E-409C-BE32-E72D297353CC}">
                <c16:uniqueId val="{00000005-8367-4633-8752-19BAFEED95ED}"/>
              </c:ext>
            </c:extLst>
          </c:dPt>
          <c:dPt>
            <c:idx val="3"/>
            <c:bubble3D val="0"/>
            <c:spPr>
              <a:solidFill>
                <a:schemeClr val="tx1">
                  <a:lumMod val="65000"/>
                  <a:lumOff val="35000"/>
                </a:schemeClr>
              </a:solidFill>
            </c:spPr>
            <c:extLst>
              <c:ext xmlns:c16="http://schemas.microsoft.com/office/drawing/2014/chart" uri="{C3380CC4-5D6E-409C-BE32-E72D297353CC}">
                <c16:uniqueId val="{00000007-8367-4633-8752-19BAFEED95ED}"/>
              </c:ext>
            </c:extLst>
          </c:dPt>
          <c:dLbls>
            <c:dLbl>
              <c:idx val="0"/>
              <c:layout>
                <c:manualLayout>
                  <c:x val="1.84416781927156E-2"/>
                  <c:y val="-0.12317167051578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367-4633-8752-19BAFEED95ED}"/>
                </c:ext>
              </c:extLst>
            </c:dLbl>
            <c:dLbl>
              <c:idx val="1"/>
              <c:layout>
                <c:manualLayout>
                  <c:x val="-7.74550484094053E-2"/>
                  <c:y val="-7.08239530104926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367-4633-8752-19BAFEED95ED}"/>
                </c:ext>
              </c:extLst>
            </c:dLbl>
            <c:dLbl>
              <c:idx val="2"/>
              <c:layout>
                <c:manualLayout>
                  <c:x val="-9.0364368354370797E-2"/>
                  <c:y val="-2.77136258660507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367-4633-8752-19BAFEED95ED}"/>
                </c:ext>
              </c:extLst>
            </c:dLbl>
            <c:dLbl>
              <c:idx val="3"/>
              <c:layout>
                <c:manualLayout>
                  <c:x val="7.0078377132319E-2"/>
                  <c:y val="-0.160123171670516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367-4633-8752-19BAFEED95ED}"/>
                </c:ext>
              </c:extLst>
            </c:dLbl>
            <c:dLbl>
              <c:idx val="4"/>
              <c:delete val="1"/>
              <c:extLst>
                <c:ext xmlns:c15="http://schemas.microsoft.com/office/drawing/2012/chart" uri="{CE6537A1-D6FC-4f65-9D91-7224C49458BB}"/>
                <c:ext xmlns:c16="http://schemas.microsoft.com/office/drawing/2014/chart" uri="{C3380CC4-5D6E-409C-BE32-E72D297353CC}">
                  <c16:uniqueId val="{00000008-8367-4633-8752-19BAFEED95ED}"/>
                </c:ext>
              </c:extLst>
            </c:dLbl>
            <c:dLbl>
              <c:idx val="5"/>
              <c:delete val="1"/>
              <c:extLst>
                <c:ext xmlns:c15="http://schemas.microsoft.com/office/drawing/2012/chart" uri="{CE6537A1-D6FC-4f65-9D91-7224C49458BB}"/>
                <c:ext xmlns:c16="http://schemas.microsoft.com/office/drawing/2014/chart" uri="{C3380CC4-5D6E-409C-BE32-E72D297353CC}">
                  <c16:uniqueId val="{00000009-8367-4633-8752-19BAFEED95ED}"/>
                </c:ext>
              </c:extLst>
            </c:dLbl>
            <c:dLbl>
              <c:idx val="6"/>
              <c:delete val="1"/>
              <c:extLst>
                <c:ext xmlns:c15="http://schemas.microsoft.com/office/drawing/2012/chart" uri="{CE6537A1-D6FC-4f65-9D91-7224C49458BB}"/>
                <c:ext xmlns:c16="http://schemas.microsoft.com/office/drawing/2014/chart" uri="{C3380CC4-5D6E-409C-BE32-E72D297353CC}">
                  <c16:uniqueId val="{0000000A-8367-4633-8752-19BAFEED95ED}"/>
                </c:ext>
              </c:extLst>
            </c:dLbl>
            <c:dLbl>
              <c:idx val="7"/>
              <c:delete val="1"/>
              <c:extLst>
                <c:ext xmlns:c15="http://schemas.microsoft.com/office/drawing/2012/chart" uri="{CE6537A1-D6FC-4f65-9D91-7224C49458BB}"/>
                <c:ext xmlns:c16="http://schemas.microsoft.com/office/drawing/2014/chart" uri="{C3380CC4-5D6E-409C-BE32-E72D297353CC}">
                  <c16:uniqueId val="{0000000B-8367-4633-8752-19BAFEED95ED}"/>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Doughnuts'!$G$70:$G$77</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Doughnuts'!$H$70:$H$77</c:f>
              <c:numCache>
                <c:formatCode>0.0</c:formatCode>
                <c:ptCount val="8"/>
                <c:pt idx="0">
                  <c:v>12.4</c:v>
                </c:pt>
                <c:pt idx="1">
                  <c:v>1.7</c:v>
                </c:pt>
                <c:pt idx="2">
                  <c:v>1.9</c:v>
                </c:pt>
                <c:pt idx="3">
                  <c:v>30.6</c:v>
                </c:pt>
              </c:numCache>
            </c:numRef>
          </c:val>
          <c:extLst>
            <c:ext xmlns:c16="http://schemas.microsoft.com/office/drawing/2014/chart" uri="{C3380CC4-5D6E-409C-BE32-E72D297353CC}">
              <c16:uniqueId val="{0000000C-8367-4633-8752-19BAFEED95ED}"/>
            </c:ext>
          </c:extLst>
        </c:ser>
        <c:ser>
          <c:idx val="1"/>
          <c:order val="1"/>
          <c:dPt>
            <c:idx val="4"/>
            <c:bubble3D val="0"/>
            <c:spPr>
              <a:noFill/>
            </c:spPr>
            <c:extLst>
              <c:ext xmlns:c16="http://schemas.microsoft.com/office/drawing/2014/chart" uri="{C3380CC4-5D6E-409C-BE32-E72D297353CC}">
                <c16:uniqueId val="{0000000E-8367-4633-8752-19BAFEED95ED}"/>
              </c:ext>
            </c:extLst>
          </c:dPt>
          <c:dPt>
            <c:idx val="5"/>
            <c:bubble3D val="0"/>
            <c:spPr>
              <a:solidFill>
                <a:srgbClr val="92D050"/>
              </a:solidFill>
            </c:spPr>
            <c:extLst>
              <c:ext xmlns:c16="http://schemas.microsoft.com/office/drawing/2014/chart" uri="{C3380CC4-5D6E-409C-BE32-E72D297353CC}">
                <c16:uniqueId val="{00000010-8367-4633-8752-19BAFEED95ED}"/>
              </c:ext>
            </c:extLst>
          </c:dPt>
          <c:dPt>
            <c:idx val="7"/>
            <c:bubble3D val="0"/>
            <c:spPr>
              <a:solidFill>
                <a:srgbClr val="00B0F0"/>
              </a:solidFill>
            </c:spPr>
            <c:extLst>
              <c:ext xmlns:c16="http://schemas.microsoft.com/office/drawing/2014/chart" uri="{C3380CC4-5D6E-409C-BE32-E72D297353CC}">
                <c16:uniqueId val="{00000012-8367-4633-8752-19BAFEED95ED}"/>
              </c:ext>
            </c:extLst>
          </c:dPt>
          <c:dLbls>
            <c:dLbl>
              <c:idx val="0"/>
              <c:delete val="1"/>
              <c:extLst>
                <c:ext xmlns:c15="http://schemas.microsoft.com/office/drawing/2012/chart" uri="{CE6537A1-D6FC-4f65-9D91-7224C49458BB}"/>
                <c:ext xmlns:c16="http://schemas.microsoft.com/office/drawing/2014/chart" uri="{C3380CC4-5D6E-409C-BE32-E72D297353CC}">
                  <c16:uniqueId val="{00000013-8367-4633-8752-19BAFEED95ED}"/>
                </c:ext>
              </c:extLst>
            </c:dLbl>
            <c:dLbl>
              <c:idx val="1"/>
              <c:delete val="1"/>
              <c:extLst>
                <c:ext xmlns:c15="http://schemas.microsoft.com/office/drawing/2012/chart" uri="{CE6537A1-D6FC-4f65-9D91-7224C49458BB}"/>
                <c:ext xmlns:c16="http://schemas.microsoft.com/office/drawing/2014/chart" uri="{C3380CC4-5D6E-409C-BE32-E72D297353CC}">
                  <c16:uniqueId val="{00000014-8367-4633-8752-19BAFEED95ED}"/>
                </c:ext>
              </c:extLst>
            </c:dLbl>
            <c:dLbl>
              <c:idx val="2"/>
              <c:delete val="1"/>
              <c:extLst>
                <c:ext xmlns:c15="http://schemas.microsoft.com/office/drawing/2012/chart" uri="{CE6537A1-D6FC-4f65-9D91-7224C49458BB}"/>
                <c:ext xmlns:c16="http://schemas.microsoft.com/office/drawing/2014/chart" uri="{C3380CC4-5D6E-409C-BE32-E72D297353CC}">
                  <c16:uniqueId val="{00000015-8367-4633-8752-19BAFEED95ED}"/>
                </c:ext>
              </c:extLst>
            </c:dLbl>
            <c:dLbl>
              <c:idx val="3"/>
              <c:delete val="1"/>
              <c:extLst>
                <c:ext xmlns:c15="http://schemas.microsoft.com/office/drawing/2012/chart" uri="{CE6537A1-D6FC-4f65-9D91-7224C49458BB}"/>
                <c:ext xmlns:c16="http://schemas.microsoft.com/office/drawing/2014/chart" uri="{C3380CC4-5D6E-409C-BE32-E72D297353CC}">
                  <c16:uniqueId val="{00000016-8367-4633-8752-19BAFEED95ED}"/>
                </c:ext>
              </c:extLst>
            </c:dLbl>
            <c:dLbl>
              <c:idx val="4"/>
              <c:delete val="1"/>
              <c:extLst>
                <c:ext xmlns:c15="http://schemas.microsoft.com/office/drawing/2012/chart" uri="{CE6537A1-D6FC-4f65-9D91-7224C49458BB}"/>
                <c:ext xmlns:c16="http://schemas.microsoft.com/office/drawing/2014/chart" uri="{C3380CC4-5D6E-409C-BE32-E72D297353CC}">
                  <c16:uniqueId val="{0000000E-8367-4633-8752-19BAFEED95ED}"/>
                </c:ext>
              </c:extLst>
            </c:dLbl>
            <c:dLbl>
              <c:idx val="5"/>
              <c:layout>
                <c:manualLayout>
                  <c:x val="0.103273252669143"/>
                  <c:y val="2.4634091639237899E-2"/>
                </c:manualLayout>
              </c:layout>
              <c:tx>
                <c:rich>
                  <a:bodyPr/>
                  <a:lstStyle/>
                  <a:p>
                    <a:r>
                      <a:rPr lang="en-US"/>
                      <a:t>Infrastructure/Grant
20%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8367-4633-8752-19BAFEED95ED}"/>
                </c:ext>
              </c:extLst>
            </c:dLbl>
            <c:dLbl>
              <c:idx val="6"/>
              <c:delete val="1"/>
              <c:extLst>
                <c:ext xmlns:c15="http://schemas.microsoft.com/office/drawing/2012/chart" uri="{CE6537A1-D6FC-4f65-9D91-7224C49458BB}"/>
                <c:ext xmlns:c16="http://schemas.microsoft.com/office/drawing/2014/chart" uri="{C3380CC4-5D6E-409C-BE32-E72D297353CC}">
                  <c16:uniqueId val="{00000017-8367-4633-8752-19BAFEED95ED}"/>
                </c:ext>
              </c:extLst>
            </c:dLbl>
            <c:dLbl>
              <c:idx val="7"/>
              <c:layout>
                <c:manualLayout>
                  <c:x val="-0.119870908252651"/>
                  <c:y val="-7.0823710546574201E-2"/>
                </c:manualLayout>
              </c:layout>
              <c:tx>
                <c:rich>
                  <a:bodyPr/>
                  <a:lstStyle/>
                  <a:p>
                    <a:r>
                      <a:rPr lang="en-US"/>
                      <a:t>Program Related Investments
80%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8367-4633-8752-19BAFEED95ED}"/>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Doughnuts'!$G$70:$G$77</c:f>
              <c:strCache>
                <c:ptCount val="8"/>
                <c:pt idx="0">
                  <c:v>Housing</c:v>
                </c:pt>
                <c:pt idx="1">
                  <c:v>Economic Development</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Doughnuts'!$I$70:$I$77</c:f>
              <c:numCache>
                <c:formatCode>General</c:formatCode>
                <c:ptCount val="8"/>
                <c:pt idx="4">
                  <c:v>12.4</c:v>
                </c:pt>
                <c:pt idx="5">
                  <c:v>6.3</c:v>
                </c:pt>
                <c:pt idx="6">
                  <c:v>0</c:v>
                </c:pt>
                <c:pt idx="7">
                  <c:v>25.2</c:v>
                </c:pt>
              </c:numCache>
            </c:numRef>
          </c:val>
          <c:extLst>
            <c:ext xmlns:c16="http://schemas.microsoft.com/office/drawing/2014/chart" uri="{C3380CC4-5D6E-409C-BE32-E72D297353CC}">
              <c16:uniqueId val="{00000018-8367-4633-8752-19BAFEED95ED}"/>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Downtown Waterfront</a:t>
            </a:r>
          </a:p>
          <a:p>
            <a:pPr>
              <a:defRPr/>
            </a:pPr>
            <a:r>
              <a:rPr lang="en-US"/>
              <a:t>Five-Year Expenditures: $37M</a:t>
            </a:r>
          </a:p>
        </c:rich>
      </c:tx>
      <c:overlay val="0"/>
    </c:title>
    <c:autoTitleDeleted val="0"/>
    <c:plotArea>
      <c:layout>
        <c:manualLayout>
          <c:layoutTarget val="inner"/>
          <c:xMode val="edge"/>
          <c:yMode val="edge"/>
          <c:x val="0.30049254753904397"/>
          <c:y val="0.23114367648488399"/>
          <c:w val="0.452793439007452"/>
          <c:h val="0.75360770875862804"/>
        </c:manualLayout>
      </c:layout>
      <c:doughnutChart>
        <c:varyColors val="1"/>
        <c:ser>
          <c:idx val="0"/>
          <c:order val="0"/>
          <c:dPt>
            <c:idx val="0"/>
            <c:bubble3D val="0"/>
            <c:spPr>
              <a:solidFill>
                <a:schemeClr val="accent3">
                  <a:lumMod val="40000"/>
                  <a:lumOff val="60000"/>
                </a:schemeClr>
              </a:solidFill>
            </c:spPr>
            <c:extLst>
              <c:ext xmlns:c16="http://schemas.microsoft.com/office/drawing/2014/chart" uri="{C3380CC4-5D6E-409C-BE32-E72D297353CC}">
                <c16:uniqueId val="{00000001-A514-4103-B566-5768B3467227}"/>
              </c:ext>
            </c:extLst>
          </c:dPt>
          <c:dPt>
            <c:idx val="1"/>
            <c:bubble3D val="0"/>
            <c:spPr>
              <a:solidFill>
                <a:schemeClr val="accent2">
                  <a:lumMod val="60000"/>
                  <a:lumOff val="40000"/>
                </a:schemeClr>
              </a:solidFill>
            </c:spPr>
            <c:extLst>
              <c:ext xmlns:c16="http://schemas.microsoft.com/office/drawing/2014/chart" uri="{C3380CC4-5D6E-409C-BE32-E72D297353CC}">
                <c16:uniqueId val="{00000003-A514-4103-B566-5768B3467227}"/>
              </c:ext>
            </c:extLst>
          </c:dPt>
          <c:dPt>
            <c:idx val="3"/>
            <c:bubble3D val="0"/>
            <c:spPr>
              <a:solidFill>
                <a:schemeClr val="tx1">
                  <a:lumMod val="65000"/>
                  <a:lumOff val="35000"/>
                </a:schemeClr>
              </a:solidFill>
            </c:spPr>
            <c:extLst>
              <c:ext xmlns:c16="http://schemas.microsoft.com/office/drawing/2014/chart" uri="{C3380CC4-5D6E-409C-BE32-E72D297353CC}">
                <c16:uniqueId val="{00000005-A514-4103-B566-5768B3467227}"/>
              </c:ext>
            </c:extLst>
          </c:dPt>
          <c:dLbls>
            <c:dLbl>
              <c:idx val="0"/>
              <c:layout>
                <c:manualLayout>
                  <c:x val="-3.96488211391849E-2"/>
                  <c:y val="0.142127199377855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514-4103-B566-5768B3467227}"/>
                </c:ext>
              </c:extLst>
            </c:dLbl>
            <c:dLbl>
              <c:idx val="1"/>
              <c:delete val="1"/>
              <c:extLst>
                <c:ext xmlns:c15="http://schemas.microsoft.com/office/drawing/2012/chart" uri="{CE6537A1-D6FC-4f65-9D91-7224C49458BB}"/>
                <c:ext xmlns:c16="http://schemas.microsoft.com/office/drawing/2014/chart" uri="{C3380CC4-5D6E-409C-BE32-E72D297353CC}">
                  <c16:uniqueId val="{00000003-A514-4103-B566-5768B3467227}"/>
                </c:ext>
              </c:extLst>
            </c:dLbl>
            <c:dLbl>
              <c:idx val="2"/>
              <c:delete val="1"/>
              <c:extLst>
                <c:ext xmlns:c15="http://schemas.microsoft.com/office/drawing/2012/chart" uri="{CE6537A1-D6FC-4f65-9D91-7224C49458BB}"/>
                <c:ext xmlns:c16="http://schemas.microsoft.com/office/drawing/2014/chart" uri="{C3380CC4-5D6E-409C-BE32-E72D297353CC}">
                  <c16:uniqueId val="{00000006-A514-4103-B566-5768B3467227}"/>
                </c:ext>
              </c:extLst>
            </c:dLbl>
            <c:dLbl>
              <c:idx val="3"/>
              <c:layout>
                <c:manualLayout>
                  <c:x val="2.49610278257528E-2"/>
                  <c:y val="-0.138174394867308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514-4103-B566-5768B3467227}"/>
                </c:ext>
              </c:extLst>
            </c:dLbl>
            <c:dLbl>
              <c:idx val="4"/>
              <c:delete val="1"/>
              <c:extLst>
                <c:ext xmlns:c15="http://schemas.microsoft.com/office/drawing/2012/chart" uri="{CE6537A1-D6FC-4f65-9D91-7224C49458BB}"/>
                <c:ext xmlns:c16="http://schemas.microsoft.com/office/drawing/2014/chart" uri="{C3380CC4-5D6E-409C-BE32-E72D297353CC}">
                  <c16:uniqueId val="{00000007-A514-4103-B566-5768B3467227}"/>
                </c:ext>
              </c:extLst>
            </c:dLbl>
            <c:dLbl>
              <c:idx val="5"/>
              <c:delete val="1"/>
              <c:extLst>
                <c:ext xmlns:c15="http://schemas.microsoft.com/office/drawing/2012/chart" uri="{CE6537A1-D6FC-4f65-9D91-7224C49458BB}"/>
                <c:ext xmlns:c16="http://schemas.microsoft.com/office/drawing/2014/chart" uri="{C3380CC4-5D6E-409C-BE32-E72D297353CC}">
                  <c16:uniqueId val="{00000008-A514-4103-B566-5768B3467227}"/>
                </c:ext>
              </c:extLst>
            </c:dLbl>
            <c:dLbl>
              <c:idx val="6"/>
              <c:delete val="1"/>
              <c:extLst>
                <c:ext xmlns:c15="http://schemas.microsoft.com/office/drawing/2012/chart" uri="{CE6537A1-D6FC-4f65-9D91-7224C49458BB}"/>
                <c:ext xmlns:c16="http://schemas.microsoft.com/office/drawing/2014/chart" uri="{C3380CC4-5D6E-409C-BE32-E72D297353CC}">
                  <c16:uniqueId val="{00000009-A514-4103-B566-5768B3467227}"/>
                </c:ext>
              </c:extLst>
            </c:dLbl>
            <c:dLbl>
              <c:idx val="7"/>
              <c:delete val="1"/>
              <c:extLst>
                <c:ext xmlns:c15="http://schemas.microsoft.com/office/drawing/2012/chart" uri="{CE6537A1-D6FC-4f65-9D91-7224C49458BB}"/>
                <c:ext xmlns:c16="http://schemas.microsoft.com/office/drawing/2014/chart" uri="{C3380CC4-5D6E-409C-BE32-E72D297353CC}">
                  <c16:uniqueId val="{0000000A-A514-4103-B566-5768B3467227}"/>
                </c:ext>
              </c:extLst>
            </c:dLbl>
            <c:spPr>
              <a:noFill/>
              <a:ln>
                <a:noFill/>
              </a:ln>
              <a:effectLst/>
            </c:spPr>
            <c:txPr>
              <a:bodyPr/>
              <a:lstStyle/>
              <a:p>
                <a:pPr>
                  <a:defRPr sz="1100" b="1">
                    <a:solidFill>
                      <a:schemeClr val="tx1">
                        <a:lumMod val="95000"/>
                        <a:lumOff val="5000"/>
                      </a:schemeClr>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Doughnuts'!$G$6:$G$13</c:f>
              <c:strCache>
                <c:ptCount val="8"/>
                <c:pt idx="0">
                  <c:v>Economic Development</c:v>
                </c:pt>
                <c:pt idx="1">
                  <c:v>Housing</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Doughnuts'!$H$6:$H$13</c:f>
              <c:numCache>
                <c:formatCode>0.0</c:formatCode>
                <c:ptCount val="8"/>
                <c:pt idx="0">
                  <c:v>0.2</c:v>
                </c:pt>
                <c:pt idx="1">
                  <c:v>0</c:v>
                </c:pt>
                <c:pt idx="2">
                  <c:v>0</c:v>
                </c:pt>
                <c:pt idx="3">
                  <c:v>37</c:v>
                </c:pt>
              </c:numCache>
            </c:numRef>
          </c:val>
          <c:extLst>
            <c:ext xmlns:c16="http://schemas.microsoft.com/office/drawing/2014/chart" uri="{C3380CC4-5D6E-409C-BE32-E72D297353CC}">
              <c16:uniqueId val="{0000000B-A514-4103-B566-5768B3467227}"/>
            </c:ext>
          </c:extLst>
        </c:ser>
        <c:ser>
          <c:idx val="1"/>
          <c:order val="1"/>
          <c:dPt>
            <c:idx val="4"/>
            <c:bubble3D val="0"/>
            <c:spPr>
              <a:solidFill>
                <a:srgbClr val="92D050"/>
              </a:solidFill>
            </c:spPr>
            <c:extLst>
              <c:ext xmlns:c16="http://schemas.microsoft.com/office/drawing/2014/chart" uri="{C3380CC4-5D6E-409C-BE32-E72D297353CC}">
                <c16:uniqueId val="{0000000D-A514-4103-B566-5768B3467227}"/>
              </c:ext>
            </c:extLst>
          </c:dPt>
          <c:dPt>
            <c:idx val="5"/>
            <c:bubble3D val="0"/>
            <c:spPr>
              <a:solidFill>
                <a:srgbClr val="92D050"/>
              </a:solidFill>
            </c:spPr>
            <c:extLst>
              <c:ext xmlns:c16="http://schemas.microsoft.com/office/drawing/2014/chart" uri="{C3380CC4-5D6E-409C-BE32-E72D297353CC}">
                <c16:uniqueId val="{0000000F-A514-4103-B566-5768B3467227}"/>
              </c:ext>
            </c:extLst>
          </c:dPt>
          <c:dPt>
            <c:idx val="6"/>
            <c:bubble3D val="0"/>
            <c:spPr>
              <a:solidFill>
                <a:srgbClr val="FFC000"/>
              </a:solidFill>
            </c:spPr>
            <c:extLst>
              <c:ext xmlns:c16="http://schemas.microsoft.com/office/drawing/2014/chart" uri="{C3380CC4-5D6E-409C-BE32-E72D297353CC}">
                <c16:uniqueId val="{00000011-A514-4103-B566-5768B3467227}"/>
              </c:ext>
            </c:extLst>
          </c:dPt>
          <c:dPt>
            <c:idx val="7"/>
            <c:bubble3D val="0"/>
            <c:spPr>
              <a:solidFill>
                <a:srgbClr val="00B0F0"/>
              </a:solidFill>
            </c:spPr>
            <c:extLst>
              <c:ext xmlns:c16="http://schemas.microsoft.com/office/drawing/2014/chart" uri="{C3380CC4-5D6E-409C-BE32-E72D297353CC}">
                <c16:uniqueId val="{00000013-A514-4103-B566-5768B3467227}"/>
              </c:ext>
            </c:extLst>
          </c:dPt>
          <c:dLbls>
            <c:dLbl>
              <c:idx val="0"/>
              <c:delete val="1"/>
              <c:extLst>
                <c:ext xmlns:c15="http://schemas.microsoft.com/office/drawing/2012/chart" uri="{CE6537A1-D6FC-4f65-9D91-7224C49458BB}"/>
                <c:ext xmlns:c16="http://schemas.microsoft.com/office/drawing/2014/chart" uri="{C3380CC4-5D6E-409C-BE32-E72D297353CC}">
                  <c16:uniqueId val="{00000014-A514-4103-B566-5768B3467227}"/>
                </c:ext>
              </c:extLst>
            </c:dLbl>
            <c:dLbl>
              <c:idx val="1"/>
              <c:delete val="1"/>
              <c:extLst>
                <c:ext xmlns:c15="http://schemas.microsoft.com/office/drawing/2012/chart" uri="{CE6537A1-D6FC-4f65-9D91-7224C49458BB}"/>
                <c:ext xmlns:c16="http://schemas.microsoft.com/office/drawing/2014/chart" uri="{C3380CC4-5D6E-409C-BE32-E72D297353CC}">
                  <c16:uniqueId val="{00000015-A514-4103-B566-5768B3467227}"/>
                </c:ext>
              </c:extLst>
            </c:dLbl>
            <c:dLbl>
              <c:idx val="2"/>
              <c:delete val="1"/>
              <c:extLst>
                <c:ext xmlns:c15="http://schemas.microsoft.com/office/drawing/2012/chart" uri="{CE6537A1-D6FC-4f65-9D91-7224C49458BB}"/>
                <c:ext xmlns:c16="http://schemas.microsoft.com/office/drawing/2014/chart" uri="{C3380CC4-5D6E-409C-BE32-E72D297353CC}">
                  <c16:uniqueId val="{00000016-A514-4103-B566-5768B3467227}"/>
                </c:ext>
              </c:extLst>
            </c:dLbl>
            <c:dLbl>
              <c:idx val="3"/>
              <c:delete val="1"/>
              <c:extLst>
                <c:ext xmlns:c15="http://schemas.microsoft.com/office/drawing/2012/chart" uri="{CE6537A1-D6FC-4f65-9D91-7224C49458BB}"/>
                <c:ext xmlns:c16="http://schemas.microsoft.com/office/drawing/2014/chart" uri="{C3380CC4-5D6E-409C-BE32-E72D297353CC}">
                  <c16:uniqueId val="{00000017-A514-4103-B566-5768B3467227}"/>
                </c:ext>
              </c:extLst>
            </c:dLbl>
            <c:dLbl>
              <c:idx val="4"/>
              <c:delete val="1"/>
              <c:extLst>
                <c:ext xmlns:c15="http://schemas.microsoft.com/office/drawing/2012/chart" uri="{CE6537A1-D6FC-4f65-9D91-7224C49458BB}"/>
                <c:ext xmlns:c16="http://schemas.microsoft.com/office/drawing/2014/chart" uri="{C3380CC4-5D6E-409C-BE32-E72D297353CC}">
                  <c16:uniqueId val="{0000000D-A514-4103-B566-5768B3467227}"/>
                </c:ext>
              </c:extLst>
            </c:dLbl>
            <c:dLbl>
              <c:idx val="5"/>
              <c:layout>
                <c:manualLayout>
                  <c:x val="0.13071258481449"/>
                  <c:y val="-6.24735102556625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514-4103-B566-5768B3467227}"/>
                </c:ext>
              </c:extLst>
            </c:dLbl>
            <c:dLbl>
              <c:idx val="6"/>
              <c:layout>
                <c:manualLayout>
                  <c:x val="0.115582065265323"/>
                  <c:y val="-1.27413240011664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514-4103-B566-5768B3467227}"/>
                </c:ext>
              </c:extLst>
            </c:dLbl>
            <c:dLbl>
              <c:idx val="7"/>
              <c:layout>
                <c:manualLayout>
                  <c:x val="-0.119241711586636"/>
                  <c:y val="-3.70370370370372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514-4103-B566-5768B3467227}"/>
                </c:ext>
              </c:extLst>
            </c:dLbl>
            <c:dLbl>
              <c:idx val="8"/>
              <c:layout>
                <c:manualLayout>
                  <c:x val="-0.11024440977639099"/>
                  <c:y val="-6.5681444991789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A514-4103-B566-5768B3467227}"/>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Doughnuts'!$G$6:$G$13</c:f>
              <c:strCache>
                <c:ptCount val="8"/>
                <c:pt idx="0">
                  <c:v>Economic Development</c:v>
                </c:pt>
                <c:pt idx="1">
                  <c:v>Housing</c:v>
                </c:pt>
                <c:pt idx="2">
                  <c:v>Infrastructure</c:v>
                </c:pt>
                <c:pt idx="3">
                  <c:v>Property Redevelopment</c:v>
                </c:pt>
                <c:pt idx="4">
                  <c:v>Housing</c:v>
                </c:pt>
                <c:pt idx="5">
                  <c:v>Infrastructure/Grant</c:v>
                </c:pt>
                <c:pt idx="6">
                  <c:v>Mission Related Investments</c:v>
                </c:pt>
                <c:pt idx="7">
                  <c:v>Program Related Investments</c:v>
                </c:pt>
              </c:strCache>
            </c:strRef>
          </c:cat>
          <c:val>
            <c:numRef>
              <c:f>'Updated Doughnuts'!$I$6:$I$13</c:f>
              <c:numCache>
                <c:formatCode>General</c:formatCode>
                <c:ptCount val="8"/>
                <c:pt idx="4">
                  <c:v>0</c:v>
                </c:pt>
                <c:pt idx="5">
                  <c:v>1.5</c:v>
                </c:pt>
                <c:pt idx="6">
                  <c:v>15</c:v>
                </c:pt>
                <c:pt idx="7">
                  <c:v>20.6</c:v>
                </c:pt>
              </c:numCache>
            </c:numRef>
          </c:val>
          <c:extLst>
            <c:ext xmlns:c16="http://schemas.microsoft.com/office/drawing/2014/chart" uri="{C3380CC4-5D6E-409C-BE32-E72D297353CC}">
              <c16:uniqueId val="{00000019-A514-4103-B566-5768B3467227}"/>
            </c:ext>
          </c:extLst>
        </c:ser>
        <c:dLbls>
          <c:showLegendKey val="0"/>
          <c:showVal val="0"/>
          <c:showCatName val="1"/>
          <c:showSerName val="0"/>
          <c:showPercent val="1"/>
          <c:showBubbleSize val="0"/>
          <c:showLeaderLines val="1"/>
        </c:dLbls>
        <c:firstSliceAng val="16"/>
        <c:holeSize val="50"/>
      </c:doughnutChart>
    </c:plotArea>
    <c:plotVisOnly val="1"/>
    <c:dispBlanksAs val="zero"/>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River District</a:t>
            </a:r>
          </a:p>
          <a:p>
            <a:pPr>
              <a:defRPr/>
            </a:pPr>
            <a:r>
              <a:rPr lang="en-US"/>
              <a:t>Five-Year Expenditures:</a:t>
            </a:r>
            <a:r>
              <a:rPr lang="en-US" baseline="0"/>
              <a:t> $132M</a:t>
            </a:r>
            <a:endParaRPr lang="en-US"/>
          </a:p>
        </c:rich>
      </c:tx>
      <c:overlay val="0"/>
    </c:title>
    <c:autoTitleDeleted val="0"/>
    <c:plotArea>
      <c:layout>
        <c:manualLayout>
          <c:layoutTarget val="inner"/>
          <c:xMode val="edge"/>
          <c:yMode val="edge"/>
          <c:x val="0.29055693281058298"/>
          <c:y val="0.20369280986048399"/>
          <c:w val="0.452173090014234"/>
          <c:h val="0.75641948468738396"/>
        </c:manualLayout>
      </c:layout>
      <c:doughnutChart>
        <c:varyColors val="1"/>
        <c:ser>
          <c:idx val="0"/>
          <c:order val="0"/>
          <c:dPt>
            <c:idx val="0"/>
            <c:bubble3D val="0"/>
            <c:spPr>
              <a:solidFill>
                <a:schemeClr val="accent3">
                  <a:lumMod val="60000"/>
                  <a:lumOff val="40000"/>
                </a:schemeClr>
              </a:solidFill>
            </c:spPr>
            <c:extLst>
              <c:ext xmlns:c16="http://schemas.microsoft.com/office/drawing/2014/chart" uri="{C3380CC4-5D6E-409C-BE32-E72D297353CC}">
                <c16:uniqueId val="{00000001-0A62-4AEF-BCAC-49F8ABCEA8D0}"/>
              </c:ext>
            </c:extLst>
          </c:dPt>
          <c:dPt>
            <c:idx val="1"/>
            <c:bubble3D val="0"/>
            <c:spPr>
              <a:solidFill>
                <a:schemeClr val="accent3">
                  <a:lumMod val="60000"/>
                  <a:lumOff val="40000"/>
                </a:schemeClr>
              </a:solidFill>
            </c:spPr>
            <c:extLst>
              <c:ext xmlns:c16="http://schemas.microsoft.com/office/drawing/2014/chart" uri="{C3380CC4-5D6E-409C-BE32-E72D297353CC}">
                <c16:uniqueId val="{00000003-0A62-4AEF-BCAC-49F8ABCEA8D0}"/>
              </c:ext>
            </c:extLst>
          </c:dPt>
          <c:dPt>
            <c:idx val="2"/>
            <c:bubble3D val="0"/>
            <c:spPr>
              <a:solidFill>
                <a:schemeClr val="accent3">
                  <a:lumMod val="40000"/>
                  <a:lumOff val="60000"/>
                </a:schemeClr>
              </a:solidFill>
            </c:spPr>
            <c:extLst>
              <c:ext xmlns:c16="http://schemas.microsoft.com/office/drawing/2014/chart" uri="{C3380CC4-5D6E-409C-BE32-E72D297353CC}">
                <c16:uniqueId val="{00000005-0A62-4AEF-BCAC-49F8ABCEA8D0}"/>
              </c:ext>
            </c:extLst>
          </c:dPt>
          <c:dPt>
            <c:idx val="4"/>
            <c:bubble3D val="0"/>
            <c:spPr>
              <a:solidFill>
                <a:schemeClr val="tx1">
                  <a:lumMod val="65000"/>
                  <a:lumOff val="35000"/>
                </a:schemeClr>
              </a:solidFill>
            </c:spPr>
            <c:extLst>
              <c:ext xmlns:c16="http://schemas.microsoft.com/office/drawing/2014/chart" uri="{C3380CC4-5D6E-409C-BE32-E72D297353CC}">
                <c16:uniqueId val="{00000007-0A62-4AEF-BCAC-49F8ABCEA8D0}"/>
              </c:ext>
            </c:extLst>
          </c:dPt>
          <c:dLbls>
            <c:dLbl>
              <c:idx val="0"/>
              <c:layout>
                <c:manualLayout>
                  <c:x val="5.5478502080443803E-2"/>
                  <c:y val="-6.80587780355761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A62-4AEF-BCAC-49F8ABCEA8D0}"/>
                </c:ext>
              </c:extLst>
            </c:dLbl>
            <c:dLbl>
              <c:idx val="1"/>
              <c:delete val="1"/>
              <c:extLst>
                <c:ext xmlns:c15="http://schemas.microsoft.com/office/drawing/2012/chart" uri="{CE6537A1-D6FC-4f65-9D91-7224C49458BB}"/>
                <c:ext xmlns:c16="http://schemas.microsoft.com/office/drawing/2014/chart" uri="{C3380CC4-5D6E-409C-BE32-E72D297353CC}">
                  <c16:uniqueId val="{00000003-0A62-4AEF-BCAC-49F8ABCEA8D0}"/>
                </c:ext>
              </c:extLst>
            </c:dLbl>
            <c:dLbl>
              <c:idx val="2"/>
              <c:layout>
                <c:manualLayout>
                  <c:x val="8.5067036523347198E-2"/>
                  <c:y val="2.165506573859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A62-4AEF-BCAC-49F8ABCEA8D0}"/>
                </c:ext>
              </c:extLst>
            </c:dLbl>
            <c:dLbl>
              <c:idx val="3"/>
              <c:delete val="1"/>
              <c:extLst>
                <c:ext xmlns:c15="http://schemas.microsoft.com/office/drawing/2012/chart" uri="{CE6537A1-D6FC-4f65-9D91-7224C49458BB}"/>
                <c:ext xmlns:c16="http://schemas.microsoft.com/office/drawing/2014/chart" uri="{C3380CC4-5D6E-409C-BE32-E72D297353CC}">
                  <c16:uniqueId val="{00000008-0A62-4AEF-BCAC-49F8ABCEA8D0}"/>
                </c:ext>
              </c:extLst>
            </c:dLbl>
            <c:dLbl>
              <c:idx val="4"/>
              <c:layout>
                <c:manualLayout>
                  <c:x val="0.105409153952843"/>
                  <c:y val="-7.73395204949729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A62-4AEF-BCAC-49F8ABCEA8D0}"/>
                </c:ext>
              </c:extLst>
            </c:dLbl>
            <c:dLbl>
              <c:idx val="5"/>
              <c:delete val="1"/>
              <c:extLst>
                <c:ext xmlns:c15="http://schemas.microsoft.com/office/drawing/2012/chart" uri="{CE6537A1-D6FC-4f65-9D91-7224C49458BB}"/>
                <c:ext xmlns:c16="http://schemas.microsoft.com/office/drawing/2014/chart" uri="{C3380CC4-5D6E-409C-BE32-E72D297353CC}">
                  <c16:uniqueId val="{00000009-0A62-4AEF-BCAC-49F8ABCEA8D0}"/>
                </c:ext>
              </c:extLst>
            </c:dLbl>
            <c:dLbl>
              <c:idx val="6"/>
              <c:delete val="1"/>
              <c:extLst>
                <c:ext xmlns:c15="http://schemas.microsoft.com/office/drawing/2012/chart" uri="{CE6537A1-D6FC-4f65-9D91-7224C49458BB}"/>
                <c:ext xmlns:c16="http://schemas.microsoft.com/office/drawing/2014/chart" uri="{C3380CC4-5D6E-409C-BE32-E72D297353CC}">
                  <c16:uniqueId val="{0000000A-0A62-4AEF-BCAC-49F8ABCEA8D0}"/>
                </c:ext>
              </c:extLst>
            </c:dLbl>
            <c:dLbl>
              <c:idx val="7"/>
              <c:delete val="1"/>
              <c:extLst>
                <c:ext xmlns:c15="http://schemas.microsoft.com/office/drawing/2012/chart" uri="{CE6537A1-D6FC-4f65-9D91-7224C49458BB}"/>
                <c:ext xmlns:c16="http://schemas.microsoft.com/office/drawing/2014/chart" uri="{C3380CC4-5D6E-409C-BE32-E72D297353CC}">
                  <c16:uniqueId val="{0000000B-0A62-4AEF-BCAC-49F8ABCEA8D0}"/>
                </c:ext>
              </c:extLst>
            </c:dLbl>
            <c:dLbl>
              <c:idx val="8"/>
              <c:delete val="1"/>
              <c:extLst>
                <c:ext xmlns:c15="http://schemas.microsoft.com/office/drawing/2012/chart" uri="{CE6537A1-D6FC-4f65-9D91-7224C49458BB}"/>
                <c:ext xmlns:c16="http://schemas.microsoft.com/office/drawing/2014/chart" uri="{C3380CC4-5D6E-409C-BE32-E72D297353CC}">
                  <c16:uniqueId val="{0000000C-0A62-4AEF-BCAC-49F8ABCEA8D0}"/>
                </c:ext>
              </c:extLst>
            </c:dLbl>
            <c:dLbl>
              <c:idx val="9"/>
              <c:delete val="1"/>
              <c:extLst>
                <c:ext xmlns:c15="http://schemas.microsoft.com/office/drawing/2012/chart" uri="{CE6537A1-D6FC-4f65-9D91-7224C49458BB}"/>
                <c:ext xmlns:c16="http://schemas.microsoft.com/office/drawing/2014/chart" uri="{C3380CC4-5D6E-409C-BE32-E72D297353CC}">
                  <c16:uniqueId val="{0000000D-0A62-4AEF-BCAC-49F8ABCEA8D0}"/>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Doughnuts'!$G$29:$G$38</c:f>
              <c:strCache>
                <c:ptCount val="10"/>
                <c:pt idx="0">
                  <c:v>Debt Service</c:v>
                </c:pt>
                <c:pt idx="1">
                  <c:v>Economic Development</c:v>
                </c:pt>
                <c:pt idx="2">
                  <c:v>Housing</c:v>
                </c:pt>
                <c:pt idx="3">
                  <c:v>Infrastructure</c:v>
                </c:pt>
                <c:pt idx="4">
                  <c:v>Property Redevelopment</c:v>
                </c:pt>
                <c:pt idx="5">
                  <c:v>Debt Service</c:v>
                </c:pt>
                <c:pt idx="6">
                  <c:v>Housing</c:v>
                </c:pt>
                <c:pt idx="7">
                  <c:v>Infrastructure/Grant</c:v>
                </c:pt>
                <c:pt idx="8">
                  <c:v>Mission Related Investments</c:v>
                </c:pt>
                <c:pt idx="9">
                  <c:v>Program Related Investments</c:v>
                </c:pt>
              </c:strCache>
            </c:strRef>
          </c:cat>
          <c:val>
            <c:numRef>
              <c:f>'Updated Doughnuts'!$H$29:$H$38</c:f>
              <c:numCache>
                <c:formatCode>0.0</c:formatCode>
                <c:ptCount val="10"/>
                <c:pt idx="0">
                  <c:v>36.299999999999997</c:v>
                </c:pt>
                <c:pt idx="1">
                  <c:v>0</c:v>
                </c:pt>
                <c:pt idx="2">
                  <c:v>15.9</c:v>
                </c:pt>
                <c:pt idx="3">
                  <c:v>0</c:v>
                </c:pt>
                <c:pt idx="4">
                  <c:v>80.2</c:v>
                </c:pt>
              </c:numCache>
            </c:numRef>
          </c:val>
          <c:extLst>
            <c:ext xmlns:c16="http://schemas.microsoft.com/office/drawing/2014/chart" uri="{C3380CC4-5D6E-409C-BE32-E72D297353CC}">
              <c16:uniqueId val="{0000000E-0A62-4AEF-BCAC-49F8ABCEA8D0}"/>
            </c:ext>
          </c:extLst>
        </c:ser>
        <c:ser>
          <c:idx val="1"/>
          <c:order val="1"/>
          <c:dPt>
            <c:idx val="5"/>
            <c:bubble3D val="0"/>
            <c:spPr>
              <a:noFill/>
            </c:spPr>
            <c:extLst>
              <c:ext xmlns:c16="http://schemas.microsoft.com/office/drawing/2014/chart" uri="{C3380CC4-5D6E-409C-BE32-E72D297353CC}">
                <c16:uniqueId val="{00000010-0A62-4AEF-BCAC-49F8ABCEA8D0}"/>
              </c:ext>
            </c:extLst>
          </c:dPt>
          <c:dPt>
            <c:idx val="6"/>
            <c:bubble3D val="0"/>
            <c:spPr>
              <a:noFill/>
            </c:spPr>
            <c:extLst>
              <c:ext xmlns:c16="http://schemas.microsoft.com/office/drawing/2014/chart" uri="{C3380CC4-5D6E-409C-BE32-E72D297353CC}">
                <c16:uniqueId val="{00000012-0A62-4AEF-BCAC-49F8ABCEA8D0}"/>
              </c:ext>
            </c:extLst>
          </c:dPt>
          <c:dPt>
            <c:idx val="7"/>
            <c:bubble3D val="0"/>
            <c:spPr>
              <a:solidFill>
                <a:srgbClr val="92D050"/>
              </a:solidFill>
            </c:spPr>
            <c:extLst>
              <c:ext xmlns:c16="http://schemas.microsoft.com/office/drawing/2014/chart" uri="{C3380CC4-5D6E-409C-BE32-E72D297353CC}">
                <c16:uniqueId val="{00000014-0A62-4AEF-BCAC-49F8ABCEA8D0}"/>
              </c:ext>
            </c:extLst>
          </c:dPt>
          <c:dPt>
            <c:idx val="8"/>
            <c:bubble3D val="0"/>
            <c:spPr>
              <a:solidFill>
                <a:srgbClr val="FFC000"/>
              </a:solidFill>
            </c:spPr>
            <c:extLst>
              <c:ext xmlns:c16="http://schemas.microsoft.com/office/drawing/2014/chart" uri="{C3380CC4-5D6E-409C-BE32-E72D297353CC}">
                <c16:uniqueId val="{00000016-0A62-4AEF-BCAC-49F8ABCEA8D0}"/>
              </c:ext>
            </c:extLst>
          </c:dPt>
          <c:dPt>
            <c:idx val="9"/>
            <c:bubble3D val="0"/>
            <c:spPr>
              <a:solidFill>
                <a:srgbClr val="00B0F0"/>
              </a:solidFill>
            </c:spPr>
            <c:extLst>
              <c:ext xmlns:c16="http://schemas.microsoft.com/office/drawing/2014/chart" uri="{C3380CC4-5D6E-409C-BE32-E72D297353CC}">
                <c16:uniqueId val="{00000018-0A62-4AEF-BCAC-49F8ABCEA8D0}"/>
              </c:ext>
            </c:extLst>
          </c:dPt>
          <c:dLbls>
            <c:dLbl>
              <c:idx val="0"/>
              <c:delete val="1"/>
              <c:extLst>
                <c:ext xmlns:c15="http://schemas.microsoft.com/office/drawing/2012/chart" uri="{CE6537A1-D6FC-4f65-9D91-7224C49458BB}"/>
                <c:ext xmlns:c16="http://schemas.microsoft.com/office/drawing/2014/chart" uri="{C3380CC4-5D6E-409C-BE32-E72D297353CC}">
                  <c16:uniqueId val="{00000019-0A62-4AEF-BCAC-49F8ABCEA8D0}"/>
                </c:ext>
              </c:extLst>
            </c:dLbl>
            <c:dLbl>
              <c:idx val="1"/>
              <c:delete val="1"/>
              <c:extLst>
                <c:ext xmlns:c15="http://schemas.microsoft.com/office/drawing/2012/chart" uri="{CE6537A1-D6FC-4f65-9D91-7224C49458BB}"/>
                <c:ext xmlns:c16="http://schemas.microsoft.com/office/drawing/2014/chart" uri="{C3380CC4-5D6E-409C-BE32-E72D297353CC}">
                  <c16:uniqueId val="{0000001A-0A62-4AEF-BCAC-49F8ABCEA8D0}"/>
                </c:ext>
              </c:extLst>
            </c:dLbl>
            <c:dLbl>
              <c:idx val="2"/>
              <c:delete val="1"/>
              <c:extLst>
                <c:ext xmlns:c15="http://schemas.microsoft.com/office/drawing/2012/chart" uri="{CE6537A1-D6FC-4f65-9D91-7224C49458BB}"/>
                <c:ext xmlns:c16="http://schemas.microsoft.com/office/drawing/2014/chart" uri="{C3380CC4-5D6E-409C-BE32-E72D297353CC}">
                  <c16:uniqueId val="{0000001B-0A62-4AEF-BCAC-49F8ABCEA8D0}"/>
                </c:ext>
              </c:extLst>
            </c:dLbl>
            <c:dLbl>
              <c:idx val="3"/>
              <c:delete val="1"/>
              <c:extLst>
                <c:ext xmlns:c15="http://schemas.microsoft.com/office/drawing/2012/chart" uri="{CE6537A1-D6FC-4f65-9D91-7224C49458BB}"/>
                <c:ext xmlns:c16="http://schemas.microsoft.com/office/drawing/2014/chart" uri="{C3380CC4-5D6E-409C-BE32-E72D297353CC}">
                  <c16:uniqueId val="{0000001C-0A62-4AEF-BCAC-49F8ABCEA8D0}"/>
                </c:ext>
              </c:extLst>
            </c:dLbl>
            <c:dLbl>
              <c:idx val="4"/>
              <c:delete val="1"/>
              <c:extLst>
                <c:ext xmlns:c15="http://schemas.microsoft.com/office/drawing/2012/chart" uri="{CE6537A1-D6FC-4f65-9D91-7224C49458BB}"/>
                <c:ext xmlns:c16="http://schemas.microsoft.com/office/drawing/2014/chart" uri="{C3380CC4-5D6E-409C-BE32-E72D297353CC}">
                  <c16:uniqueId val="{0000001D-0A62-4AEF-BCAC-49F8ABCEA8D0}"/>
                </c:ext>
              </c:extLst>
            </c:dLbl>
            <c:dLbl>
              <c:idx val="5"/>
              <c:delete val="1"/>
              <c:extLst>
                <c:ext xmlns:c15="http://schemas.microsoft.com/office/drawing/2012/chart" uri="{CE6537A1-D6FC-4f65-9D91-7224C49458BB}"/>
                <c:ext xmlns:c16="http://schemas.microsoft.com/office/drawing/2014/chart" uri="{C3380CC4-5D6E-409C-BE32-E72D297353CC}">
                  <c16:uniqueId val="{00000010-0A62-4AEF-BCAC-49F8ABCEA8D0}"/>
                </c:ext>
              </c:extLst>
            </c:dLbl>
            <c:dLbl>
              <c:idx val="6"/>
              <c:delete val="1"/>
              <c:extLst>
                <c:ext xmlns:c15="http://schemas.microsoft.com/office/drawing/2012/chart" uri="{CE6537A1-D6FC-4f65-9D91-7224C49458BB}"/>
                <c:ext xmlns:c16="http://schemas.microsoft.com/office/drawing/2014/chart" uri="{C3380CC4-5D6E-409C-BE32-E72D297353CC}">
                  <c16:uniqueId val="{00000012-0A62-4AEF-BCAC-49F8ABCEA8D0}"/>
                </c:ext>
              </c:extLst>
            </c:dLbl>
            <c:dLbl>
              <c:idx val="7"/>
              <c:layout>
                <c:manualLayout>
                  <c:x val="0.127600554785021"/>
                  <c:y val="8.3526682134570901E-2"/>
                </c:manualLayout>
              </c:layout>
              <c:tx>
                <c:rich>
                  <a:bodyPr/>
                  <a:lstStyle/>
                  <a:p>
                    <a:r>
                      <a:rPr lang="en-US"/>
                      <a:t>Infrastructure/Grant
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0A62-4AEF-BCAC-49F8ABCEA8D0}"/>
                </c:ext>
              </c:extLst>
            </c:dLbl>
            <c:dLbl>
              <c:idx val="8"/>
              <c:layout>
                <c:manualLayout>
                  <c:x val="-0.12575127138233899"/>
                  <c:y val="1.2374323279195701E-2"/>
                </c:manualLayout>
              </c:layout>
              <c:tx>
                <c:rich>
                  <a:bodyPr/>
                  <a:lstStyle/>
                  <a:p>
                    <a:r>
                      <a:rPr lang="en-US"/>
                      <a:t>Mission Related Investments
77%</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0A62-4AEF-BCAC-49F8ABCEA8D0}"/>
                </c:ext>
              </c:extLst>
            </c:dLbl>
            <c:dLbl>
              <c:idx val="9"/>
              <c:layout>
                <c:manualLayout>
                  <c:x val="-0.14239482200647199"/>
                  <c:y val="-2.4748646558391301E-2"/>
                </c:manualLayout>
              </c:layout>
              <c:tx>
                <c:rich>
                  <a:bodyPr/>
                  <a:lstStyle/>
                  <a:p>
                    <a:r>
                      <a:rPr lang="en-US"/>
                      <a:t>Program Related Investments
20%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0A62-4AEF-BCAC-49F8ABCEA8D0}"/>
                </c:ext>
              </c:extLst>
            </c:dLbl>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'Updated Doughnuts'!$G$29:$G$38</c:f>
              <c:strCache>
                <c:ptCount val="10"/>
                <c:pt idx="0">
                  <c:v>Debt Service</c:v>
                </c:pt>
                <c:pt idx="1">
                  <c:v>Economic Development</c:v>
                </c:pt>
                <c:pt idx="2">
                  <c:v>Housing</c:v>
                </c:pt>
                <c:pt idx="3">
                  <c:v>Infrastructure</c:v>
                </c:pt>
                <c:pt idx="4">
                  <c:v>Property Redevelopment</c:v>
                </c:pt>
                <c:pt idx="5">
                  <c:v>Debt Service</c:v>
                </c:pt>
                <c:pt idx="6">
                  <c:v>Housing</c:v>
                </c:pt>
                <c:pt idx="7">
                  <c:v>Infrastructure/Grant</c:v>
                </c:pt>
                <c:pt idx="8">
                  <c:v>Mission Related Investments</c:v>
                </c:pt>
                <c:pt idx="9">
                  <c:v>Program Related Investments</c:v>
                </c:pt>
              </c:strCache>
            </c:strRef>
          </c:cat>
          <c:val>
            <c:numRef>
              <c:f>'Updated Doughnuts'!$I$29:$I$38</c:f>
              <c:numCache>
                <c:formatCode>General</c:formatCode>
                <c:ptCount val="10"/>
                <c:pt idx="5">
                  <c:v>36.299999999999997</c:v>
                </c:pt>
                <c:pt idx="6">
                  <c:v>15.9</c:v>
                </c:pt>
                <c:pt idx="7">
                  <c:v>1.8</c:v>
                </c:pt>
                <c:pt idx="8">
                  <c:v>46.6</c:v>
                </c:pt>
                <c:pt idx="9">
                  <c:v>12.1</c:v>
                </c:pt>
              </c:numCache>
            </c:numRef>
          </c:val>
          <c:extLst>
            <c:ext xmlns:c16="http://schemas.microsoft.com/office/drawing/2014/chart" uri="{C3380CC4-5D6E-409C-BE32-E72D297353CC}">
              <c16:uniqueId val="{0000001E-0A62-4AEF-BCAC-49F8ABCEA8D0}"/>
            </c:ext>
          </c:extLst>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18822" cy="642292"/>
          </a:xfrm>
          <a:prstGeom prst="rect">
            <a:avLst/>
          </a:prstGeom>
        </p:spPr>
        <p:txBody>
          <a:bodyPr vert="horz" lIns="124934" tIns="62467" rIns="124934" bIns="62467" rtlCol="0"/>
          <a:lstStyle>
            <a:lvl1pPr algn="l">
              <a:defRPr sz="1600"/>
            </a:lvl1pPr>
          </a:lstStyle>
          <a:p>
            <a:endParaRPr lang="en-US"/>
          </a:p>
        </p:txBody>
      </p:sp>
      <p:sp>
        <p:nvSpPr>
          <p:cNvPr id="3" name="Date Placeholder 2"/>
          <p:cNvSpPr>
            <a:spLocks noGrp="1"/>
          </p:cNvSpPr>
          <p:nvPr>
            <p:ph type="dt" sz="quarter" idx="1"/>
          </p:nvPr>
        </p:nvSpPr>
        <p:spPr>
          <a:xfrm>
            <a:off x="5382014" y="0"/>
            <a:ext cx="4118822" cy="642292"/>
          </a:xfrm>
          <a:prstGeom prst="rect">
            <a:avLst/>
          </a:prstGeom>
        </p:spPr>
        <p:txBody>
          <a:bodyPr vert="horz" lIns="124934" tIns="62467" rIns="124934" bIns="62467" rtlCol="0"/>
          <a:lstStyle>
            <a:lvl1pPr algn="r">
              <a:defRPr sz="1600"/>
            </a:lvl1pPr>
          </a:lstStyle>
          <a:p>
            <a:fld id="{23261898-AB56-4CFC-9C49-3B1B33DC0ECB}" type="datetimeFigureOut">
              <a:rPr lang="en-US" smtClean="0"/>
              <a:t>05/09/2019</a:t>
            </a:fld>
            <a:endParaRPr lang="en-US"/>
          </a:p>
        </p:txBody>
      </p:sp>
      <p:sp>
        <p:nvSpPr>
          <p:cNvPr id="4" name="Footer Placeholder 3"/>
          <p:cNvSpPr>
            <a:spLocks noGrp="1"/>
          </p:cNvSpPr>
          <p:nvPr>
            <p:ph type="ftr" sz="quarter" idx="2"/>
          </p:nvPr>
        </p:nvSpPr>
        <p:spPr>
          <a:xfrm>
            <a:off x="1" y="12192572"/>
            <a:ext cx="4118822" cy="642292"/>
          </a:xfrm>
          <a:prstGeom prst="rect">
            <a:avLst/>
          </a:prstGeom>
        </p:spPr>
        <p:txBody>
          <a:bodyPr vert="horz" lIns="124934" tIns="62467" rIns="124934" bIns="62467" rtlCol="0" anchor="b"/>
          <a:lstStyle>
            <a:lvl1pPr algn="l">
              <a:defRPr sz="1600"/>
            </a:lvl1pPr>
          </a:lstStyle>
          <a:p>
            <a:endParaRPr lang="en-US"/>
          </a:p>
        </p:txBody>
      </p:sp>
      <p:sp>
        <p:nvSpPr>
          <p:cNvPr id="5" name="Slide Number Placeholder 4"/>
          <p:cNvSpPr>
            <a:spLocks noGrp="1"/>
          </p:cNvSpPr>
          <p:nvPr>
            <p:ph type="sldNum" sz="quarter" idx="3"/>
          </p:nvPr>
        </p:nvSpPr>
        <p:spPr>
          <a:xfrm>
            <a:off x="5382014" y="12192572"/>
            <a:ext cx="4118822" cy="642292"/>
          </a:xfrm>
          <a:prstGeom prst="rect">
            <a:avLst/>
          </a:prstGeom>
        </p:spPr>
        <p:txBody>
          <a:bodyPr vert="horz" lIns="124934" tIns="62467" rIns="124934" bIns="62467" rtlCol="0" anchor="b"/>
          <a:lstStyle>
            <a:lvl1pPr algn="r">
              <a:defRPr sz="1600"/>
            </a:lvl1pPr>
          </a:lstStyle>
          <a:p>
            <a:fld id="{43E7A27F-8599-47D7-9864-91DFB0866D9A}" type="slidenum">
              <a:rPr lang="en-US" smtClean="0"/>
              <a:t>‹#›</a:t>
            </a:fld>
            <a:endParaRPr lang="en-US"/>
          </a:p>
        </p:txBody>
      </p:sp>
    </p:spTree>
    <p:extLst>
      <p:ext uri="{BB962C8B-B14F-4D97-AF65-F5344CB8AC3E}">
        <p14:creationId xmlns:p14="http://schemas.microsoft.com/office/powerpoint/2010/main" val="79853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17961" cy="641853"/>
          </a:xfrm>
          <a:prstGeom prst="rect">
            <a:avLst/>
          </a:prstGeom>
        </p:spPr>
        <p:txBody>
          <a:bodyPr vert="horz" lIns="124919" tIns="62459" rIns="124919" bIns="62459" rtlCol="0"/>
          <a:lstStyle>
            <a:lvl1pPr algn="l">
              <a:defRPr sz="1600"/>
            </a:lvl1pPr>
          </a:lstStyle>
          <a:p>
            <a:endParaRPr lang="en-US"/>
          </a:p>
        </p:txBody>
      </p:sp>
      <p:sp>
        <p:nvSpPr>
          <p:cNvPr id="3" name="Date Placeholder 2"/>
          <p:cNvSpPr>
            <a:spLocks noGrp="1"/>
          </p:cNvSpPr>
          <p:nvPr>
            <p:ph type="dt" idx="1"/>
          </p:nvPr>
        </p:nvSpPr>
        <p:spPr>
          <a:xfrm>
            <a:off x="5382827" y="0"/>
            <a:ext cx="4117961" cy="641853"/>
          </a:xfrm>
          <a:prstGeom prst="rect">
            <a:avLst/>
          </a:prstGeom>
        </p:spPr>
        <p:txBody>
          <a:bodyPr vert="horz" lIns="124919" tIns="62459" rIns="124919" bIns="62459" rtlCol="0"/>
          <a:lstStyle>
            <a:lvl1pPr algn="r">
              <a:defRPr sz="1600"/>
            </a:lvl1pPr>
          </a:lstStyle>
          <a:p>
            <a:fld id="{5E2CBD4B-F187-4B70-B3F4-053C9728B736}" type="datetimeFigureOut">
              <a:rPr lang="en-US" smtClean="0"/>
              <a:pPr/>
              <a:t>05/09/2019</a:t>
            </a:fld>
            <a:endParaRPr lang="en-US"/>
          </a:p>
        </p:txBody>
      </p:sp>
      <p:sp>
        <p:nvSpPr>
          <p:cNvPr id="4" name="Slide Image Placeholder 3"/>
          <p:cNvSpPr>
            <a:spLocks noGrp="1" noRot="1" noChangeAspect="1"/>
          </p:cNvSpPr>
          <p:nvPr>
            <p:ph type="sldImg" idx="2"/>
          </p:nvPr>
        </p:nvSpPr>
        <p:spPr>
          <a:xfrm>
            <a:off x="1543050" y="962025"/>
            <a:ext cx="6419850" cy="4814888"/>
          </a:xfrm>
          <a:prstGeom prst="rect">
            <a:avLst/>
          </a:prstGeom>
          <a:noFill/>
          <a:ln w="12700">
            <a:solidFill>
              <a:prstClr val="black"/>
            </a:solidFill>
          </a:ln>
        </p:spPr>
        <p:txBody>
          <a:bodyPr vert="horz" lIns="124919" tIns="62459" rIns="124919" bIns="62459" rtlCol="0" anchor="ctr"/>
          <a:lstStyle/>
          <a:p>
            <a:endParaRPr lang="en-US"/>
          </a:p>
        </p:txBody>
      </p:sp>
      <p:sp>
        <p:nvSpPr>
          <p:cNvPr id="5" name="Notes Placeholder 4"/>
          <p:cNvSpPr>
            <a:spLocks noGrp="1"/>
          </p:cNvSpPr>
          <p:nvPr>
            <p:ph type="body" sz="quarter" idx="3"/>
          </p:nvPr>
        </p:nvSpPr>
        <p:spPr>
          <a:xfrm>
            <a:off x="950299" y="6097601"/>
            <a:ext cx="7602389" cy="5776675"/>
          </a:xfrm>
          <a:prstGeom prst="rect">
            <a:avLst/>
          </a:prstGeom>
        </p:spPr>
        <p:txBody>
          <a:bodyPr vert="horz" lIns="124919" tIns="62459" rIns="124919" bIns="624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2192975"/>
            <a:ext cx="4117961" cy="641853"/>
          </a:xfrm>
          <a:prstGeom prst="rect">
            <a:avLst/>
          </a:prstGeom>
        </p:spPr>
        <p:txBody>
          <a:bodyPr vert="horz" lIns="124919" tIns="62459" rIns="124919" bIns="62459" rtlCol="0" anchor="b"/>
          <a:lstStyle>
            <a:lvl1pPr algn="l">
              <a:defRPr sz="1600"/>
            </a:lvl1pPr>
          </a:lstStyle>
          <a:p>
            <a:endParaRPr lang="en-US"/>
          </a:p>
        </p:txBody>
      </p:sp>
      <p:sp>
        <p:nvSpPr>
          <p:cNvPr id="7" name="Slide Number Placeholder 6"/>
          <p:cNvSpPr>
            <a:spLocks noGrp="1"/>
          </p:cNvSpPr>
          <p:nvPr>
            <p:ph type="sldNum" sz="quarter" idx="5"/>
          </p:nvPr>
        </p:nvSpPr>
        <p:spPr>
          <a:xfrm>
            <a:off x="5382827" y="12192975"/>
            <a:ext cx="4117961" cy="641853"/>
          </a:xfrm>
          <a:prstGeom prst="rect">
            <a:avLst/>
          </a:prstGeom>
        </p:spPr>
        <p:txBody>
          <a:bodyPr vert="horz" lIns="124919" tIns="62459" rIns="124919" bIns="62459" rtlCol="0" anchor="b"/>
          <a:lstStyle>
            <a:lvl1pPr algn="r">
              <a:defRPr sz="1600"/>
            </a:lvl1pPr>
          </a:lstStyle>
          <a:p>
            <a:fld id="{C8B5BE9D-7D9A-4E37-AF99-F68E7AD9DDC9}" type="slidenum">
              <a:rPr lang="en-US" smtClean="0"/>
              <a:pPr/>
              <a:t>‹#›</a:t>
            </a:fld>
            <a:endParaRPr lang="en-US"/>
          </a:p>
        </p:txBody>
      </p:sp>
    </p:spTree>
    <p:extLst>
      <p:ext uri="{BB962C8B-B14F-4D97-AF65-F5344CB8AC3E}">
        <p14:creationId xmlns:p14="http://schemas.microsoft.com/office/powerpoint/2010/main" val="421773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608013"/>
            <a:ext cx="4527550" cy="3397250"/>
          </a:xfrm>
        </p:spPr>
      </p:sp>
      <p:sp>
        <p:nvSpPr>
          <p:cNvPr id="3" name="Notes Placeholder 2"/>
          <p:cNvSpPr>
            <a:spLocks noGrp="1"/>
          </p:cNvSpPr>
          <p:nvPr>
            <p:ph type="body" idx="1"/>
          </p:nvPr>
        </p:nvSpPr>
        <p:spPr>
          <a:xfrm>
            <a:off x="950299" y="4345294"/>
            <a:ext cx="7602389" cy="5054591"/>
          </a:xfrm>
        </p:spPr>
        <p:txBody>
          <a:bodyPr/>
          <a:lstStyle/>
          <a:p>
            <a:r>
              <a:rPr lang="en-US" dirty="0"/>
              <a:t>Thank you, Chair</a:t>
            </a:r>
            <a:r>
              <a:rPr lang="en-US" baseline="0" dirty="0"/>
              <a:t> Cruz</a:t>
            </a:r>
            <a:r>
              <a:rPr lang="en-US" dirty="0"/>
              <a:t>.</a:t>
            </a:r>
          </a:p>
          <a:p>
            <a:endParaRPr lang="en-US" dirty="0"/>
          </a:p>
          <a:p>
            <a:r>
              <a:rPr lang="en-US" dirty="0"/>
              <a:t>Good afternoon Mayor Wheeler,</a:t>
            </a:r>
            <a:r>
              <a:rPr lang="en-US" baseline="0" dirty="0"/>
              <a:t> Commissioners. I’m</a:t>
            </a:r>
            <a:r>
              <a:rPr lang="en-US" dirty="0"/>
              <a:t> KB, ED of Prosper Portland.</a:t>
            </a:r>
          </a:p>
          <a:p>
            <a:endParaRPr lang="en-US" dirty="0"/>
          </a:p>
          <a:p>
            <a:pPr defTabSz="1273083">
              <a:defRPr/>
            </a:pPr>
            <a:r>
              <a:rPr lang="en-US" baseline="0" dirty="0"/>
              <a:t>We appreciate the opportunity to discuss our proposed budget with you. I</a:t>
            </a:r>
            <a:r>
              <a:rPr lang="fr-FR" baseline="0" dirty="0"/>
              <a:t>’</a:t>
            </a:r>
            <a:r>
              <a:rPr lang="en-US" baseline="0" dirty="0"/>
              <a:t>m going to focus my presentation on the strategic direction, budget process and resource context and then Lisa is going to provide an overview of the priorities expressed in the budget within each Tax Increment Finance District.</a:t>
            </a:r>
          </a:p>
        </p:txBody>
      </p:sp>
      <p:sp>
        <p:nvSpPr>
          <p:cNvPr id="4" name="Slide Number Placeholder 3"/>
          <p:cNvSpPr>
            <a:spLocks noGrp="1"/>
          </p:cNvSpPr>
          <p:nvPr>
            <p:ph type="sldNum" sz="quarter" idx="10"/>
          </p:nvPr>
        </p:nvSpPr>
        <p:spPr/>
        <p:txBody>
          <a:bodyPr/>
          <a:lstStyle/>
          <a:p>
            <a:fld id="{21E55FCB-45AE-4CF0-B701-BDBB20A9B7DE}" type="slidenum">
              <a:rPr lang="en-US" smtClean="0"/>
              <a:t>1</a:t>
            </a:fld>
            <a:endParaRPr lang="en-US"/>
          </a:p>
        </p:txBody>
      </p:sp>
    </p:spTree>
    <p:extLst>
      <p:ext uri="{BB962C8B-B14F-4D97-AF65-F5344CB8AC3E}">
        <p14:creationId xmlns:p14="http://schemas.microsoft.com/office/powerpoint/2010/main" val="306918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1249345">
              <a:defRPr/>
            </a:pPr>
            <a:r>
              <a:rPr lang="en-US" sz="1600" b="1" i="1" dirty="0">
                <a:solidFill>
                  <a:schemeClr val="bg1">
                    <a:lumMod val="50000"/>
                  </a:schemeClr>
                </a:solidFill>
              </a:rPr>
              <a:t>Broadway Corridor, ODOT Blocks, Rose Quarter, OT/CT Investments</a:t>
            </a:r>
          </a:p>
          <a:p>
            <a:r>
              <a:rPr lang="en-US" sz="3800" dirty="0">
                <a:solidFill>
                  <a:schemeClr val="bg1">
                    <a:lumMod val="50000"/>
                  </a:schemeClr>
                </a:solidFill>
              </a:rPr>
              <a:t>Updated financial investment policy and asset management approach</a:t>
            </a:r>
          </a:p>
          <a:p>
            <a:pPr marL="1639765" lvl="1" indent="-1015093">
              <a:buFont typeface="Wingdings" panose="05000000000000000000" pitchFamily="2" charset="2"/>
              <a:buChar char="ü"/>
            </a:pPr>
            <a:r>
              <a:rPr lang="en-US" sz="3800" dirty="0">
                <a:solidFill>
                  <a:schemeClr val="bg1">
                    <a:lumMod val="50000"/>
                  </a:schemeClr>
                </a:solidFill>
              </a:rPr>
              <a:t>Seek public benefits that result in a financial return</a:t>
            </a:r>
          </a:p>
          <a:p>
            <a:pPr marL="1639765" lvl="1" indent="-1015093">
              <a:buFont typeface="Wingdings" panose="05000000000000000000" pitchFamily="2" charset="2"/>
              <a:buChar char="ü"/>
            </a:pPr>
            <a:r>
              <a:rPr lang="en-US" sz="3800" dirty="0">
                <a:solidFill>
                  <a:schemeClr val="bg1">
                    <a:lumMod val="50000"/>
                  </a:schemeClr>
                </a:solidFill>
              </a:rPr>
              <a:t>Have a leverage target and maximize non-agency resources</a:t>
            </a:r>
          </a:p>
          <a:p>
            <a:pPr marL="1639765" lvl="1" indent="-1015093">
              <a:buFont typeface="Wingdings" panose="05000000000000000000" pitchFamily="2" charset="2"/>
              <a:buChar char="ü"/>
            </a:pPr>
            <a:r>
              <a:rPr lang="en-US" sz="3800" dirty="0">
                <a:solidFill>
                  <a:schemeClr val="bg1">
                    <a:lumMod val="50000"/>
                  </a:schemeClr>
                </a:solidFill>
              </a:rPr>
              <a:t>Limit grants, infrastructure, and loan forgiveness to annual agency-wide budgets</a:t>
            </a:r>
          </a:p>
          <a:p>
            <a:pPr marL="1639765" lvl="1" indent="-1015093">
              <a:buFont typeface="Wingdings" panose="05000000000000000000" pitchFamily="2" charset="2"/>
              <a:buChar char="ü"/>
            </a:pPr>
            <a:r>
              <a:rPr lang="en-US" sz="3800" dirty="0">
                <a:solidFill>
                  <a:schemeClr val="bg1">
                    <a:lumMod val="50000"/>
                  </a:schemeClr>
                </a:solidFill>
              </a:rPr>
              <a:t>Implement asset and property management software to increase analytical &amp; forecasting capabilities</a:t>
            </a:r>
          </a:p>
          <a:p>
            <a:pPr marL="1639765" lvl="1" indent="-1015093">
              <a:buFont typeface="Wingdings" panose="05000000000000000000" pitchFamily="2" charset="2"/>
              <a:buChar char="ü"/>
            </a:pPr>
            <a:r>
              <a:rPr lang="en-US" sz="3800" dirty="0">
                <a:solidFill>
                  <a:schemeClr val="bg1">
                    <a:lumMod val="50000"/>
                  </a:schemeClr>
                </a:solidFill>
              </a:rPr>
              <a:t>Create operating plans for each property</a:t>
            </a:r>
          </a:p>
          <a:p>
            <a:endParaRPr lang="en-US" dirty="0"/>
          </a:p>
          <a:p>
            <a:endParaRPr lang="en-US" dirty="0"/>
          </a:p>
          <a:p>
            <a:r>
              <a:rPr lang="en-US" dirty="0"/>
              <a:t>REMOVE $ AND %</a:t>
            </a:r>
            <a:r>
              <a:rPr lang="en-US" baseline="0" dirty="0"/>
              <a:t> FROM LABELS, PUT THEM INSIDE DONUT; IN THEIR PLACE, PUT (IMPACT FIRST INVESTMENTS, FINANCIAL FIRST/MARKET RETURN)</a:t>
            </a:r>
          </a:p>
          <a:p>
            <a:r>
              <a:rPr lang="en-US" baseline="0" dirty="0"/>
              <a:t>GIVE EXAMPLES OF DIFFERENT KINDS OF INVESTMENTS</a:t>
            </a:r>
            <a:endParaRPr lang="en-US" dirty="0"/>
          </a:p>
          <a:p>
            <a:pPr marL="238704" indent="-238704">
              <a:buFont typeface="Arial" panose="020B0604020202020204" pitchFamily="34" charset="0"/>
              <a:buChar char="•"/>
            </a:pPr>
            <a:r>
              <a:rPr lang="en-US" dirty="0"/>
              <a:t>As we refine the business</a:t>
            </a:r>
            <a:r>
              <a:rPr lang="en-US" baseline="0" dirty="0"/>
              <a:t> plan, we have become clearer about how we talk about the types of project and program investments and the public benefit and financial return anticipated to support reinvestment in future years of the business plan.</a:t>
            </a:r>
          </a:p>
          <a:p>
            <a:pPr marL="875244" lvl="1" indent="-238704">
              <a:buFont typeface="Arial" panose="020B0604020202020204" pitchFamily="34" charset="0"/>
              <a:buChar char="•"/>
            </a:pPr>
            <a:r>
              <a:rPr lang="en-US" baseline="0" dirty="0"/>
              <a:t>There are three basic categories:</a:t>
            </a:r>
          </a:p>
          <a:p>
            <a:pPr marL="875244" lvl="1" indent="-238704">
              <a:buFont typeface="Arial" panose="020B0604020202020204" pitchFamily="34" charset="0"/>
              <a:buChar char="•"/>
            </a:pPr>
            <a:r>
              <a:rPr lang="en-US" baseline="0" dirty="0"/>
              <a:t>Grants and Infrastructure – which meet all policy goals and high levels of public benefit and no repayment or return</a:t>
            </a:r>
          </a:p>
          <a:p>
            <a:pPr marL="875244" lvl="1" indent="-238704">
              <a:buFont typeface="Arial" panose="020B0604020202020204" pitchFamily="34" charset="0"/>
              <a:buChar char="•"/>
            </a:pPr>
            <a:r>
              <a:rPr lang="en-US" baseline="0" dirty="0"/>
              <a:t>Program Related Investments which meet all policy goals and high levels public benefit – where we anticipate repayment and no or below market return on investment.</a:t>
            </a:r>
          </a:p>
          <a:p>
            <a:pPr marL="875244" lvl="1" indent="-238704">
              <a:buFont typeface="Arial" panose="020B0604020202020204" pitchFamily="34" charset="0"/>
              <a:buChar char="•"/>
            </a:pPr>
            <a:r>
              <a:rPr lang="en-US" baseline="0" dirty="0"/>
              <a:t>Mission Related Investments which meet all policy goals and there is an anticipated repayment and market return on investment.</a:t>
            </a:r>
          </a:p>
          <a:p>
            <a:pPr marL="875244" lvl="1" indent="-238704">
              <a:buFont typeface="Arial" panose="020B0604020202020204" pitchFamily="34" charset="0"/>
              <a:buChar char="•"/>
            </a:pPr>
            <a:endParaRPr lang="en-US" baseline="0" dirty="0"/>
          </a:p>
          <a:p>
            <a:pPr marL="636541" lvl="1" defTabSz="1273083">
              <a:defRPr/>
            </a:pPr>
            <a:r>
              <a:rPr lang="en-US" b="1" dirty="0"/>
              <a:t>Program Related Investments </a:t>
            </a:r>
            <a:r>
              <a:rPr lang="en-US" dirty="0"/>
              <a:t>assume average 2.5% return on all new lending and 3% on all other projects…over five-year we have allocated $130M or 45% of URA budgets toward these investments. Includes action plan investments for N/NE, Gateway and Lents, and future projects in North Macadam and Central City investments. </a:t>
            </a:r>
            <a:endParaRPr lang="en-US" b="1" dirty="0"/>
          </a:p>
          <a:p>
            <a:pPr marL="636541" lvl="1"/>
            <a:endParaRPr lang="en-US" b="1" dirty="0"/>
          </a:p>
          <a:p>
            <a:pPr marL="636541" lvl="1"/>
            <a:r>
              <a:rPr lang="en-US" b="1" dirty="0"/>
              <a:t>Mission Related Investments </a:t>
            </a:r>
            <a:r>
              <a:rPr lang="en-US" dirty="0"/>
              <a:t>assume average 6% return on several projects… over the five-year budget forecast we have allocated $80M or 27% of URA budgets toward these investments. Includes Broadway Corridor, ODOT Blocks, and Oregon Convention Center URA investments.</a:t>
            </a:r>
          </a:p>
          <a:p>
            <a:pPr marL="636541" lvl="1"/>
            <a:endParaRPr lang="en-US" dirty="0"/>
          </a:p>
          <a:p>
            <a:pPr marL="636541" lvl="1"/>
            <a:r>
              <a:rPr lang="en-US" dirty="0"/>
              <a:t>These categories provide the overall benchmark for how a important component of the business plan revenues are generated – actual implementation will be different over time </a:t>
            </a:r>
            <a:endParaRPr lang="en-US" baseline="30000" dirty="0"/>
          </a:p>
          <a:p>
            <a:pPr marL="636541" lvl="1"/>
            <a:endParaRPr lang="en-US" baseline="30000" dirty="0"/>
          </a:p>
          <a:p>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t>10</a:t>
            </a:fld>
            <a:endParaRPr lang="en-US"/>
          </a:p>
        </p:txBody>
      </p:sp>
    </p:spTree>
    <p:extLst>
      <p:ext uri="{BB962C8B-B14F-4D97-AF65-F5344CB8AC3E}">
        <p14:creationId xmlns:p14="http://schemas.microsoft.com/office/powerpoint/2010/main" val="324264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9345">
              <a:defRPr/>
            </a:pPr>
            <a:r>
              <a:rPr lang="en-US" b="1" dirty="0"/>
              <a:t>IMPACT</a:t>
            </a:r>
            <a:r>
              <a:rPr lang="en-US" b="1" baseline="0" dirty="0"/>
              <a:t> OF 3% VS 6%?</a:t>
            </a:r>
            <a:endParaRPr lang="en-US" b="1" dirty="0"/>
          </a:p>
          <a:p>
            <a:pPr defTabSz="1249345">
              <a:defRPr/>
            </a:pPr>
            <a:endParaRPr lang="en-US" dirty="0"/>
          </a:p>
          <a:p>
            <a:pPr defTabSz="1249345">
              <a:defRPr/>
            </a:pPr>
            <a:r>
              <a:rPr lang="en-US" dirty="0"/>
              <a:t>USE</a:t>
            </a:r>
            <a:r>
              <a:rPr lang="en-US" baseline="0" dirty="0"/>
              <a:t> SAME ‘IMPACT FIRST’ LANGUAGE FROM PRIOR SLIDE</a:t>
            </a:r>
          </a:p>
          <a:p>
            <a:pPr defTabSz="1249345">
              <a:defRPr/>
            </a:pPr>
            <a:endParaRPr lang="en-US" dirty="0"/>
          </a:p>
          <a:p>
            <a:pPr marL="238704" indent="-238704">
              <a:buFont typeface="Arial" panose="020B0604020202020204" pitchFamily="34" charset="0"/>
              <a:buChar char="•"/>
            </a:pPr>
            <a:r>
              <a:rPr lang="en-US" dirty="0"/>
              <a:t>Breaking down the investment categories by urban</a:t>
            </a:r>
            <a:r>
              <a:rPr lang="en-US" baseline="0" dirty="0"/>
              <a:t> renewal area, we can see how the relative investment programming works.</a:t>
            </a:r>
          </a:p>
          <a:p>
            <a:endParaRPr lang="en-US" baseline="0" dirty="0"/>
          </a:p>
          <a:p>
            <a:pPr marL="238704" indent="-238704">
              <a:buFont typeface="Arial" panose="020B0604020202020204" pitchFamily="34" charset="0"/>
              <a:buChar char="•"/>
            </a:pPr>
            <a:r>
              <a:rPr lang="en-US" baseline="0" dirty="0"/>
              <a:t>Neighborhood URAs are primarily Program Related Investments (green) with additional grant and infrastructure investment as show in blue.</a:t>
            </a:r>
          </a:p>
          <a:p>
            <a:endParaRPr lang="en-US" baseline="0" dirty="0"/>
          </a:p>
          <a:p>
            <a:pPr marL="238704" indent="-238704">
              <a:buFont typeface="Arial" panose="020B0604020202020204" pitchFamily="34" charset="0"/>
              <a:buChar char="•"/>
            </a:pPr>
            <a:r>
              <a:rPr lang="en-US" baseline="0" dirty="0"/>
              <a:t>Most Central City URAs are currently programmed with more of a mix of investments, River District, Downtown Waterfront and Oregon Convention Center are programmed with higher amounts of Mission Related Investments, where we anticipate more market level returns with some of the projects moving foreword.</a:t>
            </a:r>
          </a:p>
          <a:p>
            <a:endParaRPr lang="en-US" baseline="0" dirty="0"/>
          </a:p>
          <a:p>
            <a:pPr marL="238704" indent="-238704">
              <a:buFont typeface="Arial" panose="020B0604020202020204" pitchFamily="34" charset="0"/>
              <a:buChar char="•"/>
            </a:pPr>
            <a:r>
              <a:rPr lang="en-US" baseline="0" dirty="0"/>
              <a:t>This does not include existing real estate assets, however, anticipated programming for those assets basically follow the same structure as the budgeted funds. We’ll be reviewing these allocations and overall impact to the business plan as we continue to finalize the plan in the next month.</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t>11</a:t>
            </a:fld>
            <a:endParaRPr lang="en-US"/>
          </a:p>
        </p:txBody>
      </p:sp>
    </p:spTree>
    <p:extLst>
      <p:ext uri="{BB962C8B-B14F-4D97-AF65-F5344CB8AC3E}">
        <p14:creationId xmlns:p14="http://schemas.microsoft.com/office/powerpoint/2010/main" val="3537838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a:t>
            </a:r>
            <a:r>
              <a:rPr lang="en-US" baseline="0" dirty="0"/>
              <a:t> 120</a:t>
            </a:r>
          </a:p>
          <a:p>
            <a:pPr marL="234252" indent="-234252">
              <a:buFont typeface="Arial" panose="020B0604020202020204" pitchFamily="34" charset="0"/>
              <a:buChar char="•"/>
            </a:pPr>
            <a:r>
              <a:rPr lang="en-US" baseline="0" dirty="0"/>
              <a:t>$32 million non-housing set aside Investments guided by the N/NE Community Development Initiative adopted in 2017</a:t>
            </a:r>
          </a:p>
          <a:p>
            <a:pPr marL="234252" indent="-234252">
              <a:buFont typeface="Arial" panose="020B0604020202020204" pitchFamily="34" charset="0"/>
              <a:buChar char="•"/>
            </a:pPr>
            <a:r>
              <a:rPr lang="en-US" baseline="0" dirty="0"/>
              <a:t>Plan developed with significant community input and focuses on Fostering Economic Prosperity Among African Americans and People of Color in N/NE</a:t>
            </a:r>
          </a:p>
          <a:p>
            <a:pPr marL="234252" indent="-234252">
              <a:buFont typeface="Arial" panose="020B0604020202020204" pitchFamily="34" charset="0"/>
              <a:buChar char="•"/>
            </a:pPr>
            <a:r>
              <a:rPr lang="en-US" baseline="0" dirty="0"/>
              <a:t>Primary goals are around supporting businesses, long time property owners, and anchor community nonprofits</a:t>
            </a:r>
          </a:p>
          <a:p>
            <a:pPr marL="234252" indent="-234252">
              <a:buFont typeface="Arial" panose="020B0604020202020204" pitchFamily="34" charset="0"/>
              <a:buChar char="•"/>
            </a:pPr>
            <a:r>
              <a:rPr lang="en-US" baseline="0" dirty="0"/>
              <a:t>Recent accomplishments include completion of the Alberta Commons project and community based affordable commercial tenanting at the Alberta Commons </a:t>
            </a:r>
          </a:p>
          <a:p>
            <a:pPr marL="234252" indent="-234252">
              <a:buFont typeface="Arial" panose="020B0604020202020204" pitchFamily="34" charset="0"/>
              <a:buChar char="•"/>
            </a:pPr>
            <a:r>
              <a:rPr lang="en-US" baseline="0" dirty="0"/>
              <a:t>82% of the construction was performed by Disadvantaged Business Enterprises (DBE) or Minority, Women and Emerging Small Businesses (MWESB) with 67% of that number performed by DBE and MBE firms</a:t>
            </a:r>
          </a:p>
          <a:p>
            <a:pPr marL="234252" indent="-234252">
              <a:buFont typeface="Arial" panose="020B0604020202020204" pitchFamily="34" charset="0"/>
              <a:buChar char="•"/>
            </a:pPr>
            <a:r>
              <a:rPr lang="en-US" baseline="0" dirty="0"/>
              <a:t>Champions Barbershop opened April 20, </a:t>
            </a:r>
            <a:r>
              <a:rPr lang="en-US" baseline="0" dirty="0" err="1"/>
              <a:t>greenHAUS</a:t>
            </a:r>
            <a:r>
              <a:rPr lang="en-US" baseline="0" dirty="0"/>
              <a:t> gallery is scheduled to open shortly and Cason’s Fine Meats will open at the new location in June</a:t>
            </a:r>
          </a:p>
          <a:p>
            <a:pPr marL="234252" indent="-234252">
              <a:buFont typeface="Arial" panose="020B0604020202020204" pitchFamily="34" charset="0"/>
              <a:buChar char="•"/>
            </a:pPr>
            <a:r>
              <a:rPr lang="en-US" baseline="0" dirty="0"/>
              <a:t>Over the past two years, we’ve served approximately 50 N/NE businesses and long time property owners with our Prosperity Investment Program (or PIP) grant, with 90% of those for people of color businesses or property owners</a:t>
            </a:r>
          </a:p>
          <a:p>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12</a:t>
            </a:fld>
            <a:endParaRPr lang="en-US"/>
          </a:p>
        </p:txBody>
      </p:sp>
    </p:spTree>
    <p:extLst>
      <p:ext uri="{BB962C8B-B14F-4D97-AF65-F5344CB8AC3E}">
        <p14:creationId xmlns:p14="http://schemas.microsoft.com/office/powerpoint/2010/main" val="249887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a:t>
            </a:r>
            <a:r>
              <a:rPr lang="en-US" baseline="0" dirty="0"/>
              <a:t> 120</a:t>
            </a:r>
          </a:p>
          <a:p>
            <a:pPr marL="234252" indent="-234252">
              <a:buFont typeface="Arial" panose="020B0604020202020204" pitchFamily="34" charset="0"/>
              <a:buChar char="•"/>
            </a:pPr>
            <a:r>
              <a:rPr lang="en-US" baseline="0" dirty="0"/>
              <a:t>We have made strong progress which will continue on our support via small business and property owner grant assistance</a:t>
            </a:r>
          </a:p>
          <a:p>
            <a:pPr marL="234252" indent="-234252">
              <a:buFont typeface="Arial" panose="020B0604020202020204" pitchFamily="34" charset="0"/>
              <a:buChar char="•"/>
            </a:pPr>
            <a:r>
              <a:rPr lang="en-US" baseline="0" dirty="0"/>
              <a:t>This year we will be focusing on the pipeline for larger-scale property development loan projects</a:t>
            </a:r>
          </a:p>
          <a:p>
            <a:pPr marL="234252" indent="-234252">
              <a:buFont typeface="Arial" panose="020B0604020202020204" pitchFamily="34" charset="0"/>
              <a:buChar char="•"/>
            </a:pPr>
            <a:r>
              <a:rPr lang="en-US" baseline="0" dirty="0"/>
              <a:t>We will continue working with the Portland Housing Bureau to provide their Down Payment Assistance and Home Ownership support to a broader range of income levels to buy and improve their homes in N/NE</a:t>
            </a:r>
          </a:p>
          <a:p>
            <a:pPr marL="234252" indent="-234252">
              <a:buFont typeface="Arial" panose="020B0604020202020204" pitchFamily="34" charset="0"/>
              <a:buChar char="•"/>
            </a:pPr>
            <a:r>
              <a:rPr lang="en-US" baseline="0" dirty="0"/>
              <a:t>And we will be coordinating with our Oversight Committee to issue a notice of funding opportunity for the development of cultural business hub projects in the community</a:t>
            </a:r>
          </a:p>
          <a:p>
            <a:pPr marL="234252" indent="-234252">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13</a:t>
            </a:fld>
            <a:endParaRPr lang="en-US"/>
          </a:p>
        </p:txBody>
      </p:sp>
    </p:spTree>
    <p:extLst>
      <p:ext uri="{BB962C8B-B14F-4D97-AF65-F5344CB8AC3E}">
        <p14:creationId xmlns:p14="http://schemas.microsoft.com/office/powerpoint/2010/main" val="1977883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Page 118</a:t>
            </a:r>
          </a:p>
          <a:p>
            <a:pPr marL="390420" lvl="1" indent="-390420" defTabSz="1249345">
              <a:buFont typeface="Arial" charset="0"/>
              <a:buChar char="•"/>
              <a:defRPr/>
            </a:pPr>
            <a:r>
              <a:rPr lang="en-US" sz="2200" dirty="0"/>
              <a:t>Gateway has available approximately $32M in non-</a:t>
            </a:r>
            <a:r>
              <a:rPr lang="en-US" sz="2200" dirty="0" err="1"/>
              <a:t>setaside</a:t>
            </a:r>
            <a:r>
              <a:rPr lang="en-US" sz="2200" dirty="0"/>
              <a:t> resources that are similarly guided by the Gateway Action Plan adopted in July 2016</a:t>
            </a:r>
          </a:p>
          <a:p>
            <a:pPr marL="390420" lvl="1" indent="-390420" defTabSz="1249345">
              <a:buFont typeface="Arial" charset="0"/>
              <a:buChar char="•"/>
              <a:defRPr/>
            </a:pPr>
            <a:r>
              <a:rPr lang="en-US" sz="2200" dirty="0"/>
              <a:t>Working with the community, the Action Plan focuses on three geographic areas for Prosper investment</a:t>
            </a:r>
          </a:p>
          <a:p>
            <a:pPr marL="390420" lvl="1" indent="-390420" defTabSz="1249345">
              <a:buFont typeface="Arial" charset="0"/>
              <a:buChar char="•"/>
              <a:defRPr/>
            </a:pPr>
            <a:r>
              <a:rPr lang="en-US" sz="2200" dirty="0"/>
              <a:t>At the Halsey/</a:t>
            </a:r>
            <a:r>
              <a:rPr lang="en-US" sz="2200" dirty="0" err="1"/>
              <a:t>Weidler</a:t>
            </a:r>
            <a:r>
              <a:rPr lang="en-US" sz="2200" dirty="0"/>
              <a:t> couplet, the Gateway Transit Center and in Central Gateway centered around 102</a:t>
            </a:r>
            <a:r>
              <a:rPr lang="en-US" sz="2200" baseline="30000" dirty="0"/>
              <a:t>nd</a:t>
            </a:r>
            <a:r>
              <a:rPr lang="en-US" sz="2200" dirty="0"/>
              <a:t> and Burnside south to Mall 205</a:t>
            </a:r>
          </a:p>
          <a:p>
            <a:pPr marL="390420" lvl="1" indent="-390420" defTabSz="1249345">
              <a:buFont typeface="Arial" charset="0"/>
              <a:buChar char="•"/>
              <a:defRPr/>
            </a:pPr>
            <a:r>
              <a:rPr lang="en-US" sz="2200" dirty="0"/>
              <a:t>Our early focus has been the Halsey/</a:t>
            </a:r>
            <a:r>
              <a:rPr lang="en-US" sz="2200" dirty="0" err="1"/>
              <a:t>Weidler</a:t>
            </a:r>
            <a:r>
              <a:rPr lang="en-US" sz="2200" dirty="0"/>
              <a:t> couplet</a:t>
            </a:r>
          </a:p>
          <a:p>
            <a:pPr marL="390420" lvl="1" indent="-390420" defTabSz="1249345">
              <a:buFont typeface="Arial" charset="0"/>
              <a:buChar char="•"/>
              <a:defRPr/>
            </a:pPr>
            <a:r>
              <a:rPr lang="en-US" sz="2200" dirty="0"/>
              <a:t>Over the past two years, we’ve served approximately 10 Gateway businesses, primarily along the Halsey/</a:t>
            </a:r>
            <a:r>
              <a:rPr lang="en-US" sz="2200" dirty="0" err="1"/>
              <a:t>Weidler</a:t>
            </a:r>
            <a:r>
              <a:rPr lang="en-US" sz="2200" dirty="0"/>
              <a:t> couplet and communitywide with our Prosperity Investment Program (or PIP) grant, with 60% of those for people of color owned businesses or property owners</a:t>
            </a:r>
          </a:p>
          <a:p>
            <a:pPr marL="390420" lvl="1" indent="-390420" defTabSz="1249345">
              <a:buFont typeface="Arial" charset="0"/>
              <a:buChar char="•"/>
              <a:defRPr/>
            </a:pPr>
            <a:r>
              <a:rPr lang="en-US" sz="2200" dirty="0"/>
              <a:t>We’ve partnered with PBOT on the Halsey-</a:t>
            </a:r>
            <a:r>
              <a:rPr lang="en-US" sz="2200" dirty="0" err="1"/>
              <a:t>Weidler</a:t>
            </a:r>
            <a:r>
              <a:rPr lang="en-US" sz="2200" dirty="0"/>
              <a:t> Streetscape Project with the goal of improving safety, operations and multimodal access along the couplet</a:t>
            </a:r>
          </a:p>
          <a:p>
            <a:pPr marL="390420" lvl="1" indent="-390420" defTabSz="1249345">
              <a:buFont typeface="Arial" charset="0"/>
              <a:buChar char="•"/>
              <a:defRPr/>
            </a:pPr>
            <a:r>
              <a:rPr lang="en-US" sz="2200" dirty="0"/>
              <a:t>We’ve partnered with Parks by providing land and investment in the Gateway Discovery Park, Portland's newest Urban Park, which had it’s grand opening last August. </a:t>
            </a:r>
          </a:p>
          <a:p>
            <a:pPr marL="390420" lvl="1" indent="-390420" defTabSz="1249345">
              <a:buFont typeface="Arial" charset="0"/>
              <a:buChar char="•"/>
              <a:defRPr/>
            </a:pPr>
            <a:r>
              <a:rPr lang="en-US" sz="2200" dirty="0"/>
              <a:t>The Park brings inclusive play and wonderful gathering areas to East Portland</a:t>
            </a:r>
          </a:p>
          <a:p>
            <a:pPr marL="390420" lvl="1" indent="-390420" defTabSz="1249345">
              <a:buFont typeface="Arial" charset="0"/>
              <a:buChar char="•"/>
              <a:defRPr/>
            </a:pPr>
            <a:r>
              <a:rPr lang="en-US" sz="2200" dirty="0"/>
              <a:t>And, through our Community Livability Grant program, we’ve supported community nonprofit like IRCO’s Africa House</a:t>
            </a:r>
          </a:p>
        </p:txBody>
      </p:sp>
      <p:sp>
        <p:nvSpPr>
          <p:cNvPr id="4" name="Slide Number Placeholder 3"/>
          <p:cNvSpPr>
            <a:spLocks noGrp="1"/>
          </p:cNvSpPr>
          <p:nvPr>
            <p:ph type="sldNum" sz="quarter" idx="10"/>
          </p:nvPr>
        </p:nvSpPr>
        <p:spPr/>
        <p:txBody>
          <a:bodyPr/>
          <a:lstStyle/>
          <a:p>
            <a:fld id="{C8B5BE9D-7D9A-4E37-AF99-F68E7AD9DDC9}" type="slidenum">
              <a:rPr lang="en-US" smtClean="0"/>
              <a:pPr/>
              <a:t>14</a:t>
            </a:fld>
            <a:endParaRPr lang="en-US"/>
          </a:p>
        </p:txBody>
      </p:sp>
    </p:spTree>
    <p:extLst>
      <p:ext uri="{BB962C8B-B14F-4D97-AF65-F5344CB8AC3E}">
        <p14:creationId xmlns:p14="http://schemas.microsoft.com/office/powerpoint/2010/main" val="118073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118</a:t>
            </a:r>
          </a:p>
          <a:p>
            <a:pPr marL="234252" indent="-234252">
              <a:buFont typeface="Arial" charset="0"/>
              <a:buChar char="•"/>
            </a:pPr>
            <a:r>
              <a:rPr lang="en-US" dirty="0"/>
              <a:t>Over the coming year, we’re excited to partner with the Portland Housing Bureau and Human Solutions on a new mixed use project</a:t>
            </a:r>
            <a:r>
              <a:rPr lang="en-US" baseline="0" dirty="0"/>
              <a:t> at 106</a:t>
            </a:r>
            <a:r>
              <a:rPr lang="en-US" baseline="30000" dirty="0"/>
              <a:t>th</a:t>
            </a:r>
            <a:r>
              <a:rPr lang="en-US" baseline="0" dirty="0"/>
              <a:t> and Halsey</a:t>
            </a:r>
          </a:p>
          <a:p>
            <a:pPr marL="234252" indent="-234252">
              <a:buFont typeface="Arial" charset="0"/>
              <a:buChar char="•"/>
            </a:pPr>
            <a:r>
              <a:rPr lang="en-US" baseline="0" dirty="0"/>
              <a:t>The project is located right next to the park and along an important retail area for the Gateway community</a:t>
            </a:r>
          </a:p>
          <a:p>
            <a:pPr marL="234252" indent="-234252">
              <a:buFont typeface="Arial" charset="0"/>
              <a:buChar char="•"/>
            </a:pPr>
            <a:r>
              <a:rPr lang="en-US" baseline="0" dirty="0"/>
              <a:t>The project will bring new residents and businesses to this area and include a breakdown that has shifted by 12 units since the community was last involved </a:t>
            </a:r>
            <a:r>
              <a:rPr lang="mr-IN" baseline="0" dirty="0"/>
              <a:t>–</a:t>
            </a:r>
            <a:r>
              <a:rPr lang="en-US" baseline="0" dirty="0"/>
              <a:t> which you may hear testimony about from the community during this budget process.</a:t>
            </a:r>
          </a:p>
          <a:p>
            <a:pPr marL="234252" indent="-234252">
              <a:buFont typeface="Arial" charset="0"/>
              <a:buChar char="•"/>
            </a:pPr>
            <a:r>
              <a:rPr lang="en-US" baseline="0" dirty="0"/>
              <a:t>The shift between market rate and affordable unit was due to the loss of a New Market Tax Credit investor; to keep our commitment of a mixed-income, mixed-use project that helps activate the park and businesses along Halsey, the Portland Housing Bureau and Prosper Portland are prepared to move forward with the proposed mix of units which includes:</a:t>
            </a:r>
          </a:p>
          <a:p>
            <a:pPr marL="858924" lvl="1" indent="-234252">
              <a:buFont typeface="Arial" charset="0"/>
              <a:buChar char="•"/>
            </a:pPr>
            <a:r>
              <a:rPr lang="en-US" dirty="0"/>
              <a:t>52 affordable units</a:t>
            </a:r>
          </a:p>
          <a:p>
            <a:pPr marL="858924" lvl="1" indent="-234252">
              <a:buFont typeface="Arial" charset="0"/>
              <a:buChar char="•"/>
            </a:pPr>
            <a:r>
              <a:rPr lang="en-US" dirty="0"/>
              <a:t>23 market rate units</a:t>
            </a:r>
          </a:p>
          <a:p>
            <a:pPr marL="858924" lvl="1" indent="-234252">
              <a:buFont typeface="Arial" charset="0"/>
              <a:buChar char="•"/>
            </a:pPr>
            <a:r>
              <a:rPr lang="en-US" dirty="0"/>
              <a:t>~10K SF Human</a:t>
            </a:r>
            <a:r>
              <a:rPr lang="en-US" baseline="0" dirty="0"/>
              <a:t> Solutions office</a:t>
            </a:r>
          </a:p>
          <a:p>
            <a:pPr marL="234252" indent="-234252">
              <a:buFont typeface="Arial" charset="0"/>
              <a:buChar char="•"/>
            </a:pPr>
            <a:r>
              <a:rPr lang="en-US" baseline="0" dirty="0"/>
              <a:t>And on the ground floor facing the parks plaza, there will ~11K SF retail which we will own and lease under our Affordable Commercial Tenanting Program</a:t>
            </a:r>
          </a:p>
          <a:p>
            <a:pPr marL="234252" indent="-234252">
              <a:buFont typeface="Arial" charset="0"/>
              <a:buChar char="•"/>
            </a:pPr>
            <a:r>
              <a:rPr lang="en-US" baseline="0" dirty="0"/>
              <a:t>We will also be moving forward efforts on the two other community nodes highlighted in the Action Plan</a:t>
            </a:r>
          </a:p>
          <a:p>
            <a:pPr marL="234252" indent="-234252">
              <a:buFont typeface="Arial" charset="0"/>
              <a:buChar char="•"/>
            </a:pPr>
            <a:r>
              <a:rPr lang="en-US" baseline="0" dirty="0"/>
              <a:t>Working with PBOT to support the LID and new development at 97th and Burnside</a:t>
            </a:r>
          </a:p>
          <a:p>
            <a:pPr marL="234252" indent="-234252">
              <a:buFont typeface="Arial" charset="0"/>
              <a:buChar char="•"/>
            </a:pPr>
            <a:r>
              <a:rPr lang="en-US" baseline="0" dirty="0"/>
              <a:t>And working with David Douglas School District, Mt Hood Community College, and other institutional and community partners on the potential for an education and economic development focused project at the Gateway Transit Center </a:t>
            </a:r>
          </a:p>
          <a:p>
            <a:pPr marL="234252" indent="-234252">
              <a:buFontTx/>
              <a:buChar char="-"/>
            </a:pPr>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15</a:t>
            </a:fld>
            <a:endParaRPr lang="en-US"/>
          </a:p>
        </p:txBody>
      </p:sp>
    </p:spTree>
    <p:extLst>
      <p:ext uri="{BB962C8B-B14F-4D97-AF65-F5344CB8AC3E}">
        <p14:creationId xmlns:p14="http://schemas.microsoft.com/office/powerpoint/2010/main" val="2345043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1249345">
              <a:defRPr/>
            </a:pPr>
            <a:r>
              <a:rPr lang="en-US" sz="1600" dirty="0"/>
              <a:t>Page 122</a:t>
            </a:r>
          </a:p>
          <a:p>
            <a:pPr marL="234252" indent="-234252" defTabSz="1249345">
              <a:buFont typeface="Arial" charset="0"/>
              <a:buChar char="•"/>
              <a:defRPr/>
            </a:pPr>
            <a:r>
              <a:rPr lang="en-US" sz="1600" dirty="0"/>
              <a:t>In Lents, our investments are also guided by a 5 year action plan adopted in May 2014 with a focus on investments in the Lents Town Center; the Foster/82</a:t>
            </a:r>
            <a:r>
              <a:rPr lang="en-US" sz="1600" baseline="30000" dirty="0"/>
              <a:t>nd</a:t>
            </a:r>
            <a:r>
              <a:rPr lang="en-US" sz="1600" dirty="0"/>
              <a:t>/and 122</a:t>
            </a:r>
            <a:r>
              <a:rPr lang="en-US" sz="1600" baseline="30000" dirty="0"/>
              <a:t>nd</a:t>
            </a:r>
            <a:r>
              <a:rPr lang="en-US" sz="1600" dirty="0"/>
              <a:t> Commercial Corridors; affordable housing; and industrial and open space</a:t>
            </a:r>
          </a:p>
          <a:p>
            <a:pPr marL="234252" indent="-234252" defTabSz="1249345">
              <a:buFont typeface="Arial" charset="0"/>
              <a:buChar char="•"/>
              <a:defRPr/>
            </a:pPr>
            <a:r>
              <a:rPr lang="en-US" sz="1600" dirty="0"/>
              <a:t>Our early investments of have focused on the Lents Town Center area and have been in close partnership with the Portland Housing Bureau. Together, we invested approximately $50M to help stabilize the community and the Town Center’s growth. </a:t>
            </a:r>
          </a:p>
          <a:p>
            <a:pPr marL="234252" indent="-234252" defTabSz="1249345">
              <a:buFont typeface="Arial" charset="0"/>
              <a:buChar char="•"/>
              <a:defRPr/>
            </a:pPr>
            <a:r>
              <a:rPr lang="en-US" sz="1600" dirty="0"/>
              <a:t>In total Phase 1 development in the town center added over 260 new housing units, including 205 affordable and income-restricted units (78 percent), and commercial space for 10 businesses, including affordable commercial space opportunities in two of the projects. </a:t>
            </a:r>
          </a:p>
          <a:p>
            <a:pPr marL="234252" indent="-234252" defTabSz="1249345">
              <a:buFont typeface="Arial" charset="0"/>
              <a:buChar char="•"/>
              <a:defRPr/>
            </a:pPr>
            <a:r>
              <a:rPr lang="en-US" sz="1600" dirty="0">
                <a:solidFill>
                  <a:schemeClr val="tx1">
                    <a:lumMod val="75000"/>
                    <a:lumOff val="25000"/>
                  </a:schemeClr>
                </a:solidFill>
              </a:rPr>
              <a:t>Phase 1 projects include:</a:t>
            </a:r>
          </a:p>
          <a:p>
            <a:pPr marL="1093177" lvl="1" indent="-468504">
              <a:spcBef>
                <a:spcPct val="20000"/>
              </a:spcBef>
              <a:buFontTx/>
              <a:buChar char="-"/>
              <a:defRPr/>
            </a:pPr>
            <a:r>
              <a:rPr lang="en-US" sz="2200" dirty="0">
                <a:latin typeface="Franklin Gothic Medium" panose="020B0603020102020204" pitchFamily="34" charset="0"/>
              </a:rPr>
              <a:t>The new 30,000 SF Asian Health Services Building which opened in August of last year</a:t>
            </a:r>
          </a:p>
          <a:p>
            <a:pPr marL="1093177" lvl="1" indent="-468504">
              <a:spcBef>
                <a:spcPct val="20000"/>
              </a:spcBef>
              <a:buFontTx/>
              <a:buChar char="-"/>
              <a:defRPr/>
            </a:pPr>
            <a:r>
              <a:rPr lang="en-US" sz="2200" dirty="0">
                <a:latin typeface="Franklin Gothic Medium" panose="020B0603020102020204" pitchFamily="34" charset="0"/>
              </a:rPr>
              <a:t>Oliver Station (145 units, 6 @ 30% MFI, 119 @ 60% MFI, 20 @ market)</a:t>
            </a:r>
          </a:p>
          <a:p>
            <a:pPr marL="1093177" lvl="1" indent="-468504">
              <a:spcBef>
                <a:spcPct val="20000"/>
              </a:spcBef>
              <a:buFontTx/>
              <a:buChar char="-"/>
              <a:defRPr/>
            </a:pPr>
            <a:r>
              <a:rPr lang="en-US" sz="2200" dirty="0">
                <a:latin typeface="Franklin Gothic Medium" panose="020B0603020102020204" pitchFamily="34" charset="0"/>
              </a:rPr>
              <a:t>Lents Commons (54 units, 16 @ 60% MFI, 38 @ market)</a:t>
            </a:r>
          </a:p>
          <a:p>
            <a:pPr marL="1093177" lvl="1" indent="-468504">
              <a:spcBef>
                <a:spcPct val="20000"/>
              </a:spcBef>
              <a:buFontTx/>
              <a:buChar char="-"/>
              <a:defRPr/>
            </a:pPr>
            <a:r>
              <a:rPr lang="en-US" sz="2200" dirty="0">
                <a:latin typeface="Franklin Gothic Medium" panose="020B0603020102020204" pitchFamily="34" charset="0"/>
              </a:rPr>
              <a:t>Woody Guthrie (64 units, 16 @ 30% MFI, 48 @ 80-100% MFI)</a:t>
            </a:r>
            <a:endParaRPr lang="en-US" sz="1600" dirty="0">
              <a:solidFill>
                <a:schemeClr val="tx1">
                  <a:lumMod val="75000"/>
                  <a:lumOff val="25000"/>
                </a:schemeClr>
              </a:solidFill>
            </a:endParaRPr>
          </a:p>
          <a:p>
            <a:pPr marL="390420" indent="-390420">
              <a:spcAft>
                <a:spcPts val="1640"/>
              </a:spcAft>
              <a:buFont typeface="Arial" panose="020B0604020202020204" pitchFamily="34" charset="0"/>
              <a:buChar char="•"/>
            </a:pPr>
            <a:r>
              <a:rPr lang="en-US" sz="1600" dirty="0">
                <a:solidFill>
                  <a:schemeClr val="tx1">
                    <a:lumMod val="75000"/>
                    <a:lumOff val="25000"/>
                  </a:schemeClr>
                </a:solidFill>
              </a:rPr>
              <a:t>Collectively, the projects achieved a 26% Business Equity goal in construction, with 21% performed by MBE and DBE firms</a:t>
            </a:r>
          </a:p>
          <a:p>
            <a:pPr marL="390420" indent="-390420">
              <a:spcAft>
                <a:spcPts val="1640"/>
              </a:spcAft>
              <a:buFont typeface="Arial" panose="020B0604020202020204" pitchFamily="34" charset="0"/>
              <a:buChar char="•"/>
            </a:pPr>
            <a:r>
              <a:rPr lang="en-US" sz="1600" dirty="0">
                <a:solidFill>
                  <a:schemeClr val="tx1">
                    <a:lumMod val="75000"/>
                    <a:lumOff val="25000"/>
                  </a:schemeClr>
                </a:solidFill>
              </a:rPr>
              <a:t>We have also partnered with PBOT on the Foster Transportation and Streetscape Project to improve safety within the community </a:t>
            </a:r>
            <a:r>
              <a:rPr lang="mr-IN" sz="1600" dirty="0">
                <a:solidFill>
                  <a:schemeClr val="tx1">
                    <a:lumMod val="75000"/>
                    <a:lumOff val="25000"/>
                  </a:schemeClr>
                </a:solidFill>
              </a:rPr>
              <a:t>–</a:t>
            </a:r>
            <a:r>
              <a:rPr lang="en-US" sz="1600" dirty="0">
                <a:solidFill>
                  <a:schemeClr val="tx1">
                    <a:lumMod val="75000"/>
                    <a:lumOff val="25000"/>
                  </a:schemeClr>
                </a:solidFill>
              </a:rPr>
              <a:t> the streetscape project includes </a:t>
            </a:r>
          </a:p>
          <a:p>
            <a:pPr marL="1015093" lvl="1" indent="-390420">
              <a:spcAft>
                <a:spcPts val="1640"/>
              </a:spcAft>
              <a:buFont typeface="Arial" panose="020B0604020202020204" pitchFamily="34" charset="0"/>
              <a:buChar char="•"/>
            </a:pPr>
            <a:r>
              <a:rPr lang="en-US" sz="1600" dirty="0">
                <a:solidFill>
                  <a:schemeClr val="tx1">
                    <a:lumMod val="75000"/>
                    <a:lumOff val="25000"/>
                  </a:schemeClr>
                </a:solidFill>
              </a:rPr>
              <a:t>Road reconstruction and repaving </a:t>
            </a:r>
          </a:p>
          <a:p>
            <a:pPr marL="1015093" lvl="1" indent="-390420">
              <a:spcAft>
                <a:spcPts val="1640"/>
              </a:spcAft>
              <a:buFont typeface="Arial" panose="020B0604020202020204" pitchFamily="34" charset="0"/>
              <a:buChar char="•"/>
            </a:pPr>
            <a:r>
              <a:rPr lang="en-US" sz="1600" dirty="0">
                <a:solidFill>
                  <a:schemeClr val="tx1">
                    <a:lumMod val="75000"/>
                    <a:lumOff val="25000"/>
                  </a:schemeClr>
                </a:solidFill>
              </a:rPr>
              <a:t>New upgraded traffic signals, wider sidewalks, and median refuge islands with flashing beacons</a:t>
            </a:r>
          </a:p>
          <a:p>
            <a:pPr marL="1015093" lvl="1" indent="-390420">
              <a:spcAft>
                <a:spcPts val="1640"/>
              </a:spcAft>
              <a:buFont typeface="Arial" panose="020B0604020202020204" pitchFamily="34" charset="0"/>
              <a:buChar char="•"/>
            </a:pPr>
            <a:r>
              <a:rPr lang="en-US" sz="1600" dirty="0">
                <a:solidFill>
                  <a:schemeClr val="tx1">
                    <a:lumMod val="75000"/>
                    <a:lumOff val="25000"/>
                  </a:schemeClr>
                </a:solidFill>
              </a:rPr>
              <a:t>And new upgraded ADA curb ramps at 69 locations.</a:t>
            </a:r>
          </a:p>
          <a:p>
            <a:pPr marL="390420" indent="-390420">
              <a:spcAft>
                <a:spcPts val="1640"/>
              </a:spcAft>
              <a:buFont typeface="Arial" panose="020B0604020202020204" pitchFamily="34" charset="0"/>
              <a:buChar char="•"/>
            </a:pPr>
            <a:r>
              <a:rPr lang="en-US" sz="1600" dirty="0">
                <a:solidFill>
                  <a:schemeClr val="tx1">
                    <a:lumMod val="75000"/>
                    <a:lumOff val="25000"/>
                  </a:schemeClr>
                </a:solidFill>
              </a:rPr>
              <a:t>To support businesses and property owners stabilize in the face of new construction along Foster and the market changes in Lents, over the past two years we have provided:</a:t>
            </a:r>
          </a:p>
          <a:p>
            <a:pPr marL="390420" lvl="1" indent="-390420" defTabSz="1249345">
              <a:buFont typeface="Arial" charset="0"/>
              <a:buChar char="•"/>
              <a:defRPr/>
            </a:pPr>
            <a:r>
              <a:rPr lang="en-US" sz="1600" dirty="0">
                <a:solidFill>
                  <a:schemeClr val="tx1">
                    <a:lumMod val="75000"/>
                    <a:lumOff val="25000"/>
                  </a:schemeClr>
                </a:solidFill>
              </a:rPr>
              <a:t>20 small business grants, primarily along the commercial corridors with 50% </a:t>
            </a:r>
            <a:r>
              <a:rPr lang="en-US" sz="1600" dirty="0"/>
              <a:t>of those supporting people of color owned businesses or property owners</a:t>
            </a:r>
          </a:p>
          <a:p>
            <a:pPr defTabSz="1249345">
              <a:defRPr/>
            </a:pPr>
            <a:endParaRPr lang="en-US" sz="1600" dirty="0"/>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249345">
              <a:defRPr/>
            </a:pPr>
            <a:r>
              <a:rPr lang="en-US" sz="1600" dirty="0"/>
              <a:t>Page 122</a:t>
            </a:r>
          </a:p>
          <a:p>
            <a:pPr marL="234252" indent="-234252" defTabSz="1249345">
              <a:buFont typeface="Arial" charset="0"/>
              <a:buChar char="•"/>
              <a:defRPr/>
            </a:pPr>
            <a:r>
              <a:rPr lang="en-US" sz="1600" dirty="0"/>
              <a:t>Looking forward, we have been engaging with the community in partnership with the Portland Housing Bureau to help define development goals for Lents Town Center phase 2 development </a:t>
            </a:r>
          </a:p>
          <a:p>
            <a:pPr marL="234252" indent="-234252" defTabSz="1249345">
              <a:buFont typeface="Arial" charset="0"/>
              <a:buChar char="•"/>
              <a:defRPr/>
            </a:pPr>
            <a:r>
              <a:rPr lang="en-US" sz="1600" dirty="0"/>
              <a:t>Based on community input, we anticipate the development to continue to build on Phase 1 and provide a mix of income units to the community, as well as new affordable commercial space, and a plaza that will help provide a long term home for the Lents International Market - the only market in Portland with an intentional international focus, providing fresh, affordable, and culturally appropriate produce to Lents’ diverse communities.</a:t>
            </a:r>
          </a:p>
          <a:p>
            <a:pPr marL="234252" indent="-234252" defTabSz="1249345">
              <a:buFont typeface="Arial" charset="0"/>
              <a:buChar char="•"/>
              <a:defRPr/>
            </a:pPr>
            <a:r>
              <a:rPr lang="en-US" sz="1600" dirty="0"/>
              <a:t>We will continue to support small businesses; community anchors and nonprofits, like Leach Botanical Gardens, Wisdom of the Elders and Rose CDC; as well as long term property owners interested in redeveloping their property </a:t>
            </a:r>
            <a:r>
              <a:rPr lang="mr-IN" sz="1600" dirty="0"/>
              <a:t>–</a:t>
            </a:r>
            <a:r>
              <a:rPr lang="en-US" sz="1600" dirty="0"/>
              <a:t> like the owners of the Phoenix Pharmacy</a:t>
            </a:r>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17</a:t>
            </a:fld>
            <a:endParaRPr lang="en-US"/>
          </a:p>
        </p:txBody>
      </p:sp>
    </p:spTree>
    <p:extLst>
      <p:ext uri="{BB962C8B-B14F-4D97-AF65-F5344CB8AC3E}">
        <p14:creationId xmlns:p14="http://schemas.microsoft.com/office/powerpoint/2010/main" val="3360358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b" latinLnBrk="0" hangingPunct="1"/>
            <a:r>
              <a:rPr lang="en-US" sz="1600" dirty="0"/>
              <a:t>Page 115 and Page 127</a:t>
            </a:r>
          </a:p>
          <a:p>
            <a:pPr marL="234252" indent="-234252">
              <a:buFont typeface="Arial" panose="020B0604020202020204" pitchFamily="34" charset="0"/>
              <a:buChar char="•"/>
            </a:pPr>
            <a:r>
              <a:rPr lang="en-US" dirty="0"/>
              <a:t>In Old Town/Chinatown, our investments</a:t>
            </a:r>
            <a:r>
              <a:rPr lang="en-US" baseline="0" dirty="0"/>
              <a:t> have focused on the goals of the 5 year action plan adopted in July 2014, with a commitment of $57M of TIF resources across the River District and Downtown Waterfront budgets </a:t>
            </a:r>
          </a:p>
          <a:p>
            <a:pPr marL="234252" indent="-234252">
              <a:buFont typeface="Arial" panose="020B0604020202020204" pitchFamily="34" charset="0"/>
              <a:buChar char="•"/>
            </a:pPr>
            <a:r>
              <a:rPr lang="en-US" baseline="0" dirty="0"/>
              <a:t>The majority of this commitment is shown as Old Town/Chinatown line items in each of those budgets together with the majority of grant and loan program dollars in each of those areas</a:t>
            </a:r>
          </a:p>
          <a:p>
            <a:pPr marL="234252" indent="-234252">
              <a:buFont typeface="Arial" panose="020B0604020202020204" pitchFamily="34" charset="0"/>
              <a:buChar char="•"/>
            </a:pPr>
            <a:r>
              <a:rPr lang="en-US" baseline="0" dirty="0"/>
              <a:t>Community stakeholders have asked to extend the Action Plan and we anticipate returning to Council this summer with the community association seeking approval of an updated and extended action plan</a:t>
            </a:r>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18</a:t>
            </a:fld>
            <a:endParaRPr lang="en-US"/>
          </a:p>
        </p:txBody>
      </p:sp>
    </p:spTree>
    <p:extLst>
      <p:ext uri="{BB962C8B-B14F-4D97-AF65-F5344CB8AC3E}">
        <p14:creationId xmlns:p14="http://schemas.microsoft.com/office/powerpoint/2010/main" val="157735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b" latinLnBrk="0" hangingPunct="1"/>
            <a:r>
              <a:rPr lang="en-US" sz="1600" dirty="0"/>
              <a:t>Page 115 and Page 127</a:t>
            </a:r>
          </a:p>
          <a:p>
            <a:pPr marL="234252" indent="-234252">
              <a:buFont typeface="Arial" charset="0"/>
              <a:buChar char="•"/>
            </a:pPr>
            <a:r>
              <a:rPr lang="en-US" dirty="0"/>
              <a:t>The Action Plan focuses investments</a:t>
            </a:r>
            <a:r>
              <a:rPr lang="en-US" baseline="0" dirty="0"/>
              <a:t> in three key areas</a:t>
            </a:r>
          </a:p>
          <a:p>
            <a:pPr marL="234252" indent="-234252">
              <a:buFont typeface="Arial" charset="0"/>
              <a:buChar char="•"/>
            </a:pPr>
            <a:r>
              <a:rPr lang="en-US" baseline="0" dirty="0"/>
              <a:t>Neighborhood Investments, business vitality and district livability</a:t>
            </a:r>
          </a:p>
          <a:p>
            <a:pPr marL="234252" indent="-234252">
              <a:buFont typeface="Arial" charset="0"/>
              <a:buChar char="•"/>
            </a:pPr>
            <a:r>
              <a:rPr lang="en-US" baseline="0" dirty="0"/>
              <a:t>Each of these areas have specific measures of success, including</a:t>
            </a:r>
          </a:p>
          <a:p>
            <a:pPr marL="234252" indent="-234252">
              <a:buFont typeface="Arial" charset="0"/>
              <a:buChar char="•"/>
            </a:pPr>
            <a:r>
              <a:rPr lang="en-US" dirty="0"/>
              <a:t>A goal for 500 new moderate-income housing units </a:t>
            </a:r>
            <a:r>
              <a:rPr lang="mr-IN" dirty="0"/>
              <a:t>–</a:t>
            </a:r>
            <a:r>
              <a:rPr lang="en-US" dirty="0"/>
              <a:t> to date, 250 new units of housing have been built at</a:t>
            </a:r>
            <a:r>
              <a:rPr lang="en-US" baseline="0" dirty="0"/>
              <a:t> the </a:t>
            </a:r>
            <a:r>
              <a:rPr lang="en-US" dirty="0"/>
              <a:t>38 Davis,</a:t>
            </a:r>
            <a:r>
              <a:rPr lang="en-US" baseline="0" dirty="0"/>
              <a:t> </a:t>
            </a:r>
            <a:r>
              <a:rPr lang="en-US" dirty="0"/>
              <a:t>108 SW 3</a:t>
            </a:r>
            <a:r>
              <a:rPr lang="en-US" baseline="30000" dirty="0"/>
              <a:t>rd</a:t>
            </a:r>
            <a:r>
              <a:rPr lang="en-US" dirty="0"/>
              <a:t> project currently under construction, and via the renovation</a:t>
            </a:r>
            <a:r>
              <a:rPr lang="en-US" baseline="0" dirty="0"/>
              <a:t> of the</a:t>
            </a:r>
            <a:r>
              <a:rPr lang="en-US" dirty="0"/>
              <a:t> Erickson-Fritz.</a:t>
            </a:r>
          </a:p>
          <a:p>
            <a:pPr marL="234252" indent="-234252">
              <a:buFont typeface="Arial" charset="0"/>
              <a:buChar char="•"/>
            </a:pPr>
            <a:r>
              <a:rPr lang="en-US" dirty="0"/>
              <a:t>Of these, there are 45 affordable at 38 Davis and 108 SW 3rd and another 52 units at the Erickson-Fritz</a:t>
            </a:r>
          </a:p>
          <a:p>
            <a:pPr marL="234252" indent="-234252">
              <a:buFont typeface="Arial" charset="0"/>
              <a:buChar char="•"/>
            </a:pPr>
            <a:endParaRPr lang="en-US" dirty="0"/>
          </a:p>
          <a:p>
            <a:pPr marL="234252" indent="-234252">
              <a:buFont typeface="Arial" charset="0"/>
              <a:buChar char="•"/>
            </a:pPr>
            <a:r>
              <a:rPr lang="en-US" dirty="0"/>
              <a:t>Rehabilitation</a:t>
            </a:r>
            <a:r>
              <a:rPr lang="en-US" baseline="0" dirty="0"/>
              <a:t> of 5 buildings to support historic renovation and seismic retrofit in the area</a:t>
            </a:r>
          </a:p>
          <a:p>
            <a:pPr marL="234252" indent="-234252">
              <a:buFont typeface="Arial" charset="0"/>
              <a:buChar char="•"/>
            </a:pPr>
            <a:r>
              <a:rPr lang="en-US" baseline="0" dirty="0"/>
              <a:t>To date, resources have been invested in the rehabilitation of the Overland Warehouse, Society Hotel, PNCA, Pine St. Market, and Hoxton Hotel, amongst others</a:t>
            </a:r>
          </a:p>
          <a:p>
            <a:pPr marL="234252" indent="-234252">
              <a:buFont typeface="Arial" charset="0"/>
              <a:buChar char="•"/>
            </a:pPr>
            <a:r>
              <a:rPr lang="en-US" baseline="0" dirty="0"/>
              <a:t>24% of construction at the Hoxton Hotel was performed by MWESB and DBE businesses with 12% of that performed by DBE and MBE contractors</a:t>
            </a:r>
          </a:p>
          <a:p>
            <a:pPr marL="234252" indent="-234252">
              <a:buFont typeface="Arial" charset="0"/>
              <a:buChar char="•"/>
            </a:pPr>
            <a:endParaRPr lang="en-US" baseline="0" dirty="0"/>
          </a:p>
          <a:p>
            <a:pPr marL="234252" indent="-234252">
              <a:buFont typeface="Arial" charset="0"/>
              <a:buChar char="•"/>
            </a:pPr>
            <a:r>
              <a:rPr lang="en-US" baseline="0" dirty="0"/>
              <a:t>Business vitality goals focused on supporting small businesses and new jobs to the district</a:t>
            </a:r>
          </a:p>
          <a:p>
            <a:pPr marL="234252" indent="-234252">
              <a:buFont typeface="Arial" charset="0"/>
              <a:buChar char="•"/>
            </a:pPr>
            <a:r>
              <a:rPr lang="en-US" baseline="0" dirty="0"/>
              <a:t>Over the past two years, we have invested in approximately 15 businesses in Old Town and the retail core with over 50% </a:t>
            </a:r>
            <a:r>
              <a:rPr lang="en-US" sz="1600" dirty="0"/>
              <a:t>of those grants supporting people of color owned businesses</a:t>
            </a:r>
          </a:p>
          <a:p>
            <a:pPr marL="234252" indent="-234252">
              <a:buFont typeface="Arial" charset="0"/>
              <a:buChar char="•"/>
            </a:pPr>
            <a:r>
              <a:rPr lang="en-US" sz="1600" dirty="0"/>
              <a:t>Over the past five years the area has added 614 new jobs and will see even more significant growth with the opening of the Gladys McCoy Health Department Headquarters at Hoyt and 6</a:t>
            </a:r>
            <a:r>
              <a:rPr lang="en-US" sz="1600" baseline="30000" dirty="0"/>
              <a:t>th</a:t>
            </a:r>
            <a:r>
              <a:rPr lang="en-US" sz="1600" dirty="0"/>
              <a:t> Avenue</a:t>
            </a:r>
          </a:p>
          <a:p>
            <a:pPr marL="234252" indent="-234252">
              <a:buFont typeface="Arial" charset="0"/>
              <a:buChar char="•"/>
            </a:pPr>
            <a:endParaRPr lang="en-US" sz="1600" dirty="0"/>
          </a:p>
          <a:p>
            <a:pPr marL="234252" indent="-234252">
              <a:buFont typeface="Arial" charset="0"/>
              <a:buChar char="•"/>
            </a:pPr>
            <a:r>
              <a:rPr lang="en-US" sz="1600" dirty="0"/>
              <a:t>And honoring and enhancing the district’s multiethnic history </a:t>
            </a:r>
          </a:p>
          <a:p>
            <a:pPr marL="234252" indent="-234252">
              <a:buFont typeface="Arial" charset="0"/>
              <a:buChar char="•"/>
            </a:pPr>
            <a:r>
              <a:rPr lang="en-US" sz="1600" dirty="0"/>
              <a:t>Over the past 5 years, Prosper has invested via our Community Livability Grants in important community anchors like the Lan Su Chinese Garden and supporting new community institutions like the Portland Chinatown History Museum which opened in 2018</a:t>
            </a:r>
          </a:p>
        </p:txBody>
      </p:sp>
      <p:sp>
        <p:nvSpPr>
          <p:cNvPr id="4" name="Slide Number Placeholder 3"/>
          <p:cNvSpPr>
            <a:spLocks noGrp="1"/>
          </p:cNvSpPr>
          <p:nvPr>
            <p:ph type="sldNum" sz="quarter" idx="10"/>
          </p:nvPr>
        </p:nvSpPr>
        <p:spPr/>
        <p:txBody>
          <a:bodyPr/>
          <a:lstStyle/>
          <a:p>
            <a:fld id="{DA54F812-691B-43C4-82F7-D19F094ADD5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THEORY OF CHANGE GRAPHIC</a:t>
            </a:r>
            <a:r>
              <a:rPr lang="en-US" baseline="0" dirty="0"/>
              <a:t> – BECAUSE OF P2 INTERVENTIONS, WE ADDRESS EACH OF THESE FOUR ACTIVITIES</a:t>
            </a:r>
          </a:p>
          <a:p>
            <a:endParaRPr lang="en-US" dirty="0"/>
          </a:p>
          <a:p>
            <a:r>
              <a:rPr lang="en-US" dirty="0"/>
              <a:t>In response to these trends,</a:t>
            </a:r>
            <a:r>
              <a:rPr lang="en-US" baseline="0" dirty="0"/>
              <a:t> the Prosper Portland Board adopted the 2015-2020 Strategic Plan, which guides all of our work.  Since the Strategic Plan was adopted, we have initiated new programs, modified others, and are piloting innovative ways of creating great NHDs, growing FW jobs, advancing </a:t>
            </a:r>
            <a:r>
              <a:rPr lang="en-US" baseline="0" dirty="0" err="1"/>
              <a:t>opps</a:t>
            </a:r>
            <a:r>
              <a:rPr lang="en-US" baseline="0" dirty="0"/>
              <a:t> for Prosperity, and convening and collaborating with partners. The Inclusive Startup Fund, the amendments to the Ezone program, and our commercial affordability initiatives are all in response to our Strategic Plan goals.</a:t>
            </a:r>
          </a:p>
          <a:p>
            <a:r>
              <a:rPr lang="en-US" baseline="0" dirty="0"/>
              <a:t>We have a proven track record of delivering on these goals, as the following slides will demonstrate the prior five years of outcomes of our work.</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t>2</a:t>
            </a:fld>
            <a:endParaRPr lang="en-US"/>
          </a:p>
        </p:txBody>
      </p:sp>
    </p:spTree>
    <p:extLst>
      <p:ext uri="{BB962C8B-B14F-4D97-AF65-F5344CB8AC3E}">
        <p14:creationId xmlns:p14="http://schemas.microsoft.com/office/powerpoint/2010/main" val="3537838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b" latinLnBrk="0" hangingPunct="1"/>
            <a:r>
              <a:rPr lang="en-US" sz="1600" dirty="0"/>
              <a:t>Page 115 and Page 127</a:t>
            </a:r>
          </a:p>
          <a:p>
            <a:pPr marL="234252" indent="-234252">
              <a:buFont typeface="Arial" panose="020B0604020202020204" pitchFamily="34" charset="0"/>
              <a:buChar char="•"/>
            </a:pPr>
            <a:r>
              <a:rPr lang="en-US" dirty="0"/>
              <a:t>With the extension</a:t>
            </a:r>
            <a:r>
              <a:rPr lang="en-US" baseline="0" dirty="0"/>
              <a:t> of the Action Plan, our focus will continue to be on neighborhood, business and community based investments, with increased efforts around district parking and seismic renovation</a:t>
            </a:r>
          </a:p>
          <a:p>
            <a:pPr marL="234252" indent="-234252">
              <a:buFont typeface="Arial" panose="020B0604020202020204" pitchFamily="34" charset="0"/>
              <a:buChar char="•"/>
            </a:pPr>
            <a:r>
              <a:rPr lang="en-US" baseline="0" dirty="0"/>
              <a:t>We are working with the Nikkei Legacy Center to support their efforts to purchase a space currently owned by Prosper Portland at NW 4</a:t>
            </a:r>
            <a:r>
              <a:rPr lang="en-US" baseline="30000" dirty="0"/>
              <a:t>th</a:t>
            </a:r>
            <a:r>
              <a:rPr lang="en-US" baseline="0" dirty="0"/>
              <a:t> and Flanders</a:t>
            </a:r>
          </a:p>
          <a:p>
            <a:pPr marL="234252" indent="-234252">
              <a:buFont typeface="Arial" panose="020B0604020202020204" pitchFamily="34" charset="0"/>
              <a:buChar char="•"/>
            </a:pPr>
            <a:r>
              <a:rPr lang="en-US" baseline="0" dirty="0"/>
              <a:t>This would help stabilize them as Old Town/Chinatown sees new growth and investments</a:t>
            </a:r>
          </a:p>
          <a:p>
            <a:pPr marL="234252" indent="-234252">
              <a:buFont typeface="Arial" panose="020B0604020202020204" pitchFamily="34" charset="0"/>
              <a:buChar char="•"/>
            </a:pPr>
            <a:r>
              <a:rPr lang="en-US" baseline="0" dirty="0"/>
              <a:t>Working with a community based stakeholder group, the 4</a:t>
            </a:r>
            <a:r>
              <a:rPr lang="en-US" baseline="30000" dirty="0"/>
              <a:t>th</a:t>
            </a:r>
            <a:r>
              <a:rPr lang="en-US" baseline="0" dirty="0"/>
              <a:t> and Burnside and Block 25 developments will focus both on celebrating the community’s distinct Chinese-American and Japanese-American history while bringing new vitality to the community</a:t>
            </a:r>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20</a:t>
            </a:fld>
            <a:endParaRPr lang="en-US"/>
          </a:p>
        </p:txBody>
      </p:sp>
    </p:spTree>
    <p:extLst>
      <p:ext uri="{BB962C8B-B14F-4D97-AF65-F5344CB8AC3E}">
        <p14:creationId xmlns:p14="http://schemas.microsoft.com/office/powerpoint/2010/main" val="317877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820"/>
              </a:spcAft>
            </a:pPr>
            <a:r>
              <a:rPr lang="en-US" dirty="0">
                <a:solidFill>
                  <a:schemeClr val="tx1">
                    <a:lumMod val="75000"/>
                    <a:lumOff val="25000"/>
                  </a:schemeClr>
                </a:solidFill>
              </a:rPr>
              <a:t>Page127</a:t>
            </a:r>
          </a:p>
          <a:p>
            <a:pPr marL="390420" indent="-390420">
              <a:spcBef>
                <a:spcPts val="820"/>
              </a:spcBef>
              <a:spcAft>
                <a:spcPts val="820"/>
              </a:spcAft>
              <a:buFont typeface="Arial" panose="020B0604020202020204" pitchFamily="34" charset="0"/>
              <a:buChar char="•"/>
            </a:pPr>
            <a:r>
              <a:rPr lang="en-US" dirty="0">
                <a:solidFill>
                  <a:schemeClr val="tx1">
                    <a:lumMod val="75000"/>
                    <a:lumOff val="25000"/>
                  </a:schemeClr>
                </a:solidFill>
              </a:rPr>
              <a:t>In</a:t>
            </a:r>
            <a:r>
              <a:rPr lang="en-US" baseline="0" dirty="0">
                <a:solidFill>
                  <a:schemeClr val="tx1">
                    <a:lumMod val="75000"/>
                    <a:lumOff val="25000"/>
                  </a:schemeClr>
                </a:solidFill>
              </a:rPr>
              <a:t> addition to the $18M Old Town/Chinatown commitment in the River District budget, we have a number of other priorities </a:t>
            </a:r>
            <a:r>
              <a:rPr lang="mr-IN" baseline="0" dirty="0">
                <a:solidFill>
                  <a:schemeClr val="tx1">
                    <a:lumMod val="75000"/>
                    <a:lumOff val="25000"/>
                  </a:schemeClr>
                </a:solidFill>
              </a:rPr>
              <a:t>–</a:t>
            </a:r>
            <a:r>
              <a:rPr lang="en-US" baseline="0" dirty="0">
                <a:solidFill>
                  <a:schemeClr val="tx1">
                    <a:lumMod val="75000"/>
                    <a:lumOff val="25000"/>
                  </a:schemeClr>
                </a:solidFill>
              </a:rPr>
              <a:t> most particularly the Broadway Corridor community outreach and master planning process</a:t>
            </a:r>
          </a:p>
          <a:p>
            <a:pPr marL="390420" indent="-390420">
              <a:spcBef>
                <a:spcPts val="820"/>
              </a:spcBef>
              <a:spcAft>
                <a:spcPts val="820"/>
              </a:spcAft>
              <a:buFont typeface="Arial" panose="020B0604020202020204" pitchFamily="34" charset="0"/>
              <a:buChar char="•"/>
            </a:pPr>
            <a:r>
              <a:rPr lang="en-US" baseline="0" dirty="0">
                <a:solidFill>
                  <a:schemeClr val="tx1">
                    <a:lumMod val="75000"/>
                    <a:lumOff val="25000"/>
                  </a:schemeClr>
                </a:solidFill>
              </a:rPr>
              <a:t>Over the past year, we have worked with a community based Steering Committee and with a focus on racial equity, to identify community priorities and develop master plan options</a:t>
            </a:r>
          </a:p>
          <a:p>
            <a:pPr marL="390420" indent="-390420">
              <a:spcBef>
                <a:spcPts val="820"/>
              </a:spcBef>
              <a:spcAft>
                <a:spcPts val="820"/>
              </a:spcAft>
              <a:buFont typeface="Arial" panose="020B0604020202020204" pitchFamily="34" charset="0"/>
              <a:buChar char="•"/>
            </a:pPr>
            <a:r>
              <a:rPr lang="en-US" baseline="0" dirty="0">
                <a:solidFill>
                  <a:schemeClr val="tx1">
                    <a:lumMod val="75000"/>
                    <a:lumOff val="25000"/>
                  </a:schemeClr>
                </a:solidFill>
              </a:rPr>
              <a:t>Yesterday, with the support of the Steering Committee, results of a community based survey, and input from all City infrastructure and permitting bureaus, our Board approved the preferred concept of “Play”</a:t>
            </a:r>
          </a:p>
          <a:p>
            <a:pPr marL="390420" indent="-390420">
              <a:spcBef>
                <a:spcPts val="820"/>
              </a:spcBef>
              <a:spcAft>
                <a:spcPts val="820"/>
              </a:spcAft>
              <a:buFont typeface="Arial" panose="020B0604020202020204" pitchFamily="34" charset="0"/>
              <a:buChar char="•"/>
            </a:pPr>
            <a:r>
              <a:rPr lang="en-US" baseline="0" dirty="0">
                <a:solidFill>
                  <a:schemeClr val="tx1">
                    <a:lumMod val="75000"/>
                    <a:lumOff val="25000"/>
                  </a:schemeClr>
                </a:solidFill>
              </a:rPr>
              <a:t>The concept extends the park blocks two blocks into the site, identifies two approximately ½ block parcels that will be owned by the Portland Housing Bureau, and provides connections east to Union Station at the north of the site, to Old Town/Chinatown via Johnson Street and to the eastside via the green loop</a:t>
            </a:r>
          </a:p>
          <a:p>
            <a:pPr marL="390420" indent="-390420">
              <a:spcBef>
                <a:spcPts val="820"/>
              </a:spcBef>
              <a:spcAft>
                <a:spcPts val="820"/>
              </a:spcAft>
              <a:buFont typeface="Arial" panose="020B0604020202020204" pitchFamily="34" charset="0"/>
              <a:buChar char="•"/>
            </a:pPr>
            <a:endParaRPr lang="en-US" dirty="0">
              <a:solidFill>
                <a:schemeClr val="tx1">
                  <a:lumMod val="75000"/>
                  <a:lumOff val="25000"/>
                </a:schemeClr>
              </a:solidFill>
            </a:endParaRPr>
          </a:p>
          <a:p>
            <a:pPr marL="390420" indent="-390420">
              <a:spcBef>
                <a:spcPts val="820"/>
              </a:spcBef>
              <a:spcAft>
                <a:spcPts val="820"/>
              </a:spcAft>
              <a:buFont typeface="Arial" panose="020B0604020202020204" pitchFamily="34" charset="0"/>
              <a:buChar char="•"/>
            </a:pPr>
            <a:r>
              <a:rPr lang="en-US" dirty="0">
                <a:solidFill>
                  <a:schemeClr val="tx1">
                    <a:lumMod val="75000"/>
                    <a:lumOff val="25000"/>
                  </a:schemeClr>
                </a:solidFill>
              </a:rPr>
              <a:t>Over the past year, the Post Office has moved all functions but their retail to Airport Way and we have taken on property management and security responsibilities for the site</a:t>
            </a:r>
          </a:p>
          <a:p>
            <a:pPr marL="390420" indent="-390420">
              <a:spcBef>
                <a:spcPts val="820"/>
              </a:spcBef>
              <a:spcAft>
                <a:spcPts val="820"/>
              </a:spcAft>
              <a:buFont typeface="Arial" panose="020B0604020202020204" pitchFamily="34" charset="0"/>
              <a:buChar char="•"/>
            </a:pPr>
            <a:r>
              <a:rPr lang="en-US" dirty="0">
                <a:solidFill>
                  <a:schemeClr val="tx1">
                    <a:lumMod val="75000"/>
                    <a:lumOff val="25000"/>
                  </a:schemeClr>
                </a:solidFill>
              </a:rPr>
              <a:t>We are in active negotiations with USPS to identify retail relocation options that satisfy their needs; this is a critical next step for us as we can’t demolish the USPS building until a new retail location has been agreed upon, constructed or renovated and the USPS retail relocated</a:t>
            </a:r>
          </a:p>
          <a:p>
            <a:pPr marL="390420" indent="-390420">
              <a:spcBef>
                <a:spcPts val="820"/>
              </a:spcBef>
              <a:spcAft>
                <a:spcPts val="820"/>
              </a:spcAft>
              <a:buFont typeface="Arial" panose="020B0604020202020204" pitchFamily="34" charset="0"/>
              <a:buChar char="•"/>
            </a:pPr>
            <a:r>
              <a:rPr lang="en-US" dirty="0">
                <a:solidFill>
                  <a:schemeClr val="tx1">
                    <a:lumMod val="75000"/>
                    <a:lumOff val="25000"/>
                  </a:schemeClr>
                </a:solidFill>
              </a:rPr>
              <a:t>As part of our community conversations, we are working with partners like NAMC Oregon and PDBG to ensure a diverse contracting community is aware of the upcoming demolition and environmental clean up contracting opportunities</a:t>
            </a:r>
            <a:endParaRPr lang="en-US" dirty="0"/>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21</a:t>
            </a:fld>
            <a:endParaRPr lang="en-US"/>
          </a:p>
        </p:txBody>
      </p:sp>
    </p:spTree>
    <p:extLst>
      <p:ext uri="{BB962C8B-B14F-4D97-AF65-F5344CB8AC3E}">
        <p14:creationId xmlns:p14="http://schemas.microsoft.com/office/powerpoint/2010/main" val="1595810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820"/>
              </a:spcAft>
            </a:pPr>
            <a:r>
              <a:rPr lang="en-US" dirty="0">
                <a:solidFill>
                  <a:schemeClr val="tx1">
                    <a:lumMod val="75000"/>
                    <a:lumOff val="25000"/>
                  </a:schemeClr>
                </a:solidFill>
              </a:rPr>
              <a:t>Page127</a:t>
            </a:r>
          </a:p>
          <a:p>
            <a:pPr marL="390420" indent="-390420" defTabSz="1249345">
              <a:spcBef>
                <a:spcPts val="820"/>
              </a:spcBef>
              <a:spcAft>
                <a:spcPts val="820"/>
              </a:spcAft>
              <a:buFont typeface="Arial" panose="020B0604020202020204" pitchFamily="34" charset="0"/>
              <a:buChar char="•"/>
              <a:defRPr/>
            </a:pPr>
            <a:r>
              <a:rPr lang="en-US" dirty="0">
                <a:solidFill>
                  <a:schemeClr val="tx1">
                    <a:lumMod val="75000"/>
                    <a:lumOff val="25000"/>
                  </a:schemeClr>
                </a:solidFill>
              </a:rPr>
              <a:t>In</a:t>
            </a:r>
            <a:r>
              <a:rPr lang="en-US" baseline="0" dirty="0">
                <a:solidFill>
                  <a:schemeClr val="tx1">
                    <a:lumMod val="75000"/>
                    <a:lumOff val="25000"/>
                  </a:schemeClr>
                </a:solidFill>
              </a:rPr>
              <a:t> the coming fiscal year, we will submit and anticipate approval of the required land use Master Plan with ongoing community engagement</a:t>
            </a:r>
          </a:p>
          <a:p>
            <a:pPr marL="390420" indent="-390420" defTabSz="1249345">
              <a:spcBef>
                <a:spcPts val="820"/>
              </a:spcBef>
              <a:spcAft>
                <a:spcPts val="820"/>
              </a:spcAft>
              <a:buFont typeface="Arial" panose="020B0604020202020204" pitchFamily="34" charset="0"/>
              <a:buChar char="•"/>
              <a:defRPr/>
            </a:pPr>
            <a:r>
              <a:rPr lang="en-US" baseline="0" dirty="0">
                <a:solidFill>
                  <a:schemeClr val="tx1">
                    <a:lumMod val="75000"/>
                    <a:lumOff val="25000"/>
                  </a:schemeClr>
                </a:solidFill>
              </a:rPr>
              <a:t>We are scheduled to meet with Design Commission this summer and will continue to work closely with Bureau and Council offices to identify priority public infrastructure improvements and investments</a:t>
            </a:r>
          </a:p>
          <a:p>
            <a:pPr marL="390420" indent="-390420" defTabSz="1249345">
              <a:spcBef>
                <a:spcPts val="820"/>
              </a:spcBef>
              <a:spcAft>
                <a:spcPts val="820"/>
              </a:spcAft>
              <a:buFont typeface="Arial" panose="020B0604020202020204" pitchFamily="34" charset="0"/>
              <a:buChar char="•"/>
              <a:defRPr/>
            </a:pPr>
            <a:r>
              <a:rPr lang="en-US" dirty="0">
                <a:solidFill>
                  <a:schemeClr val="tx1">
                    <a:lumMod val="75000"/>
                    <a:lumOff val="25000"/>
                  </a:schemeClr>
                </a:solidFill>
              </a:rPr>
              <a:t>Concurrent</a:t>
            </a:r>
            <a:r>
              <a:rPr lang="en-US" baseline="0" dirty="0">
                <a:solidFill>
                  <a:schemeClr val="tx1">
                    <a:lumMod val="75000"/>
                    <a:lumOff val="25000"/>
                  </a:schemeClr>
                </a:solidFill>
              </a:rPr>
              <a:t> with Master Plan review, we’ll begin negotiating a Community Benefit Agreement and Development Agreement with community and development partners; </a:t>
            </a:r>
          </a:p>
          <a:p>
            <a:pPr marL="390420" indent="-390420" defTabSz="1249345">
              <a:spcBef>
                <a:spcPts val="820"/>
              </a:spcBef>
              <a:spcAft>
                <a:spcPts val="820"/>
              </a:spcAft>
              <a:buFont typeface="Arial" panose="020B0604020202020204" pitchFamily="34" charset="0"/>
              <a:buChar char="•"/>
              <a:defRPr/>
            </a:pPr>
            <a:r>
              <a:rPr lang="en-US" baseline="0" dirty="0">
                <a:solidFill>
                  <a:schemeClr val="tx1">
                    <a:lumMod val="75000"/>
                    <a:lumOff val="25000"/>
                  </a:schemeClr>
                </a:solidFill>
              </a:rPr>
              <a:t>We’re appreciative of discussions we’ve had to date with the Healthy Communities Coalition regarding the CBA process and goals as well as their participation in the Steering Committee and public process</a:t>
            </a:r>
            <a:endParaRPr lang="en-US" dirty="0">
              <a:solidFill>
                <a:schemeClr val="tx1">
                  <a:lumMod val="75000"/>
                  <a:lumOff val="25000"/>
                </a:schemeClr>
              </a:solidFill>
            </a:endParaRPr>
          </a:p>
          <a:p>
            <a:pPr marL="390420" indent="-390420" defTabSz="1249345">
              <a:spcBef>
                <a:spcPts val="820"/>
              </a:spcBef>
              <a:spcAft>
                <a:spcPts val="820"/>
              </a:spcAft>
              <a:buFont typeface="Arial" panose="020B0604020202020204" pitchFamily="34" charset="0"/>
              <a:buChar char="•"/>
              <a:defRPr/>
            </a:pPr>
            <a:r>
              <a:rPr lang="en-US" dirty="0">
                <a:solidFill>
                  <a:schemeClr val="tx1">
                    <a:lumMod val="75000"/>
                    <a:lumOff val="25000"/>
                  </a:schemeClr>
                </a:solidFill>
              </a:rPr>
              <a:t>Perhaps the most</a:t>
            </a:r>
            <a:r>
              <a:rPr lang="en-US" baseline="0" dirty="0">
                <a:solidFill>
                  <a:schemeClr val="tx1">
                    <a:lumMod val="75000"/>
                    <a:lumOff val="25000"/>
                  </a:schemeClr>
                </a:solidFill>
              </a:rPr>
              <a:t> </a:t>
            </a:r>
            <a:r>
              <a:rPr lang="en-US" dirty="0">
                <a:solidFill>
                  <a:schemeClr val="tx1">
                    <a:lumMod val="75000"/>
                    <a:lumOff val="25000"/>
                  </a:schemeClr>
                </a:solidFill>
              </a:rPr>
              <a:t>important item </a:t>
            </a:r>
            <a:r>
              <a:rPr lang="en-US" baseline="0" dirty="0">
                <a:solidFill>
                  <a:schemeClr val="tx1">
                    <a:lumMod val="75000"/>
                    <a:lumOff val="25000"/>
                  </a:schemeClr>
                </a:solidFill>
              </a:rPr>
              <a:t>to note in the River District budget is that we now have better management, maintenance, demolition, clean up, and infrastructure costing for the USPS site as a result of the work we’ve been undertaking over the past year and this has resulted in a negative budget balance in out fiscal years.</a:t>
            </a:r>
          </a:p>
          <a:p>
            <a:pPr marL="390420" indent="-390420" defTabSz="1249345">
              <a:spcBef>
                <a:spcPts val="820"/>
              </a:spcBef>
              <a:spcAft>
                <a:spcPts val="820"/>
              </a:spcAft>
              <a:buFont typeface="Arial" panose="020B0604020202020204" pitchFamily="34" charset="0"/>
              <a:buChar char="•"/>
              <a:defRPr/>
            </a:pPr>
            <a:r>
              <a:rPr lang="en-US" baseline="0" dirty="0">
                <a:solidFill>
                  <a:schemeClr val="tx1">
                    <a:lumMod val="75000"/>
                    <a:lumOff val="25000"/>
                  </a:schemeClr>
                </a:solidFill>
              </a:rPr>
              <a:t>You see these costs in the Real Estate Management, Predevelopment and Redevelopment line items for the Post Office. </a:t>
            </a:r>
          </a:p>
          <a:p>
            <a:pPr marL="390420" indent="-390420" defTabSz="1249345">
              <a:spcBef>
                <a:spcPts val="820"/>
              </a:spcBef>
              <a:spcAft>
                <a:spcPts val="820"/>
              </a:spcAft>
              <a:buFont typeface="Arial" panose="020B0604020202020204" pitchFamily="34" charset="0"/>
              <a:buChar char="•"/>
              <a:defRPr/>
            </a:pPr>
            <a:r>
              <a:rPr lang="en-US" baseline="0" dirty="0">
                <a:solidFill>
                  <a:schemeClr val="tx1">
                    <a:lumMod val="75000"/>
                    <a:lumOff val="25000"/>
                  </a:schemeClr>
                </a:solidFill>
              </a:rPr>
              <a:t>Options for addressing the gap include:</a:t>
            </a:r>
          </a:p>
          <a:p>
            <a:pPr marL="1015093" lvl="1" indent="-390420" defTabSz="1249345">
              <a:spcBef>
                <a:spcPts val="820"/>
              </a:spcBef>
              <a:spcAft>
                <a:spcPts val="820"/>
              </a:spcAft>
              <a:buFont typeface="Arial" panose="020B0604020202020204" pitchFamily="34" charset="0"/>
              <a:buChar char="•"/>
              <a:defRPr/>
            </a:pPr>
            <a:r>
              <a:rPr lang="en-US" baseline="0" dirty="0">
                <a:solidFill>
                  <a:schemeClr val="tx1">
                    <a:lumMod val="75000"/>
                    <a:lumOff val="25000"/>
                  </a:schemeClr>
                </a:solidFill>
              </a:rPr>
              <a:t>Land sales within the River District area, including parcels in Old Town, Centennial Mills and at Broadway Corridor</a:t>
            </a:r>
          </a:p>
          <a:p>
            <a:pPr marL="1015093" lvl="1" indent="-390420" defTabSz="1249345">
              <a:spcBef>
                <a:spcPts val="820"/>
              </a:spcBef>
              <a:spcAft>
                <a:spcPts val="820"/>
              </a:spcAft>
              <a:buFont typeface="Arial" panose="020B0604020202020204" pitchFamily="34" charset="0"/>
              <a:buChar char="•"/>
              <a:defRPr/>
            </a:pPr>
            <a:r>
              <a:rPr lang="en-US" baseline="0" dirty="0">
                <a:solidFill>
                  <a:schemeClr val="tx1">
                    <a:lumMod val="75000"/>
                    <a:lumOff val="25000"/>
                  </a:schemeClr>
                </a:solidFill>
              </a:rPr>
              <a:t>While we’re disappointed that Lynd development has stepped away from Centennial Mills, other firms who bid on the original call for offers have expressed continued interest in acquisition of the site and we are reopening those discussions with </a:t>
            </a:r>
            <a:r>
              <a:rPr lang="en-US" baseline="0">
                <a:solidFill>
                  <a:schemeClr val="tx1">
                    <a:lumMod val="75000"/>
                    <a:lumOff val="25000"/>
                  </a:schemeClr>
                </a:solidFill>
              </a:rPr>
              <a:t>our broker</a:t>
            </a:r>
            <a:endParaRPr lang="en-US" baseline="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A54F812-691B-43C4-82F7-D19F094ADD51}" type="slidenum">
              <a:rPr lang="en-US" smtClean="0"/>
              <a:pPr/>
              <a:t>22</a:t>
            </a:fld>
            <a:endParaRPr lang="en-US"/>
          </a:p>
        </p:txBody>
      </p:sp>
    </p:spTree>
    <p:extLst>
      <p:ext uri="{BB962C8B-B14F-4D97-AF65-F5344CB8AC3E}">
        <p14:creationId xmlns:p14="http://schemas.microsoft.com/office/powerpoint/2010/main" val="2039935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spcAft>
                <a:spcPts val="3279"/>
              </a:spcAft>
            </a:pPr>
            <a:r>
              <a:rPr lang="en-US" u="none" dirty="0"/>
              <a:t>Page 111</a:t>
            </a:r>
          </a:p>
          <a:p>
            <a:pPr marL="390420" indent="-390420">
              <a:spcAft>
                <a:spcPts val="1640"/>
              </a:spcAft>
              <a:buFont typeface="Arial" panose="020B0604020202020204" pitchFamily="34" charset="0"/>
              <a:buChar char="•"/>
            </a:pPr>
            <a:r>
              <a:rPr lang="en-US" dirty="0">
                <a:solidFill>
                  <a:schemeClr val="tx1">
                    <a:lumMod val="75000"/>
                    <a:lumOff val="25000"/>
                  </a:schemeClr>
                </a:solidFill>
              </a:rPr>
              <a:t>To support small business,</a:t>
            </a:r>
            <a:r>
              <a:rPr lang="en-US" baseline="0" dirty="0">
                <a:solidFill>
                  <a:schemeClr val="tx1">
                    <a:lumMod val="75000"/>
                    <a:lumOff val="25000"/>
                  </a:schemeClr>
                </a:solidFill>
              </a:rPr>
              <a:t> and with a particular focus on supporting industrial businesses in the Central Eastside, Prosper Portland has provided </a:t>
            </a:r>
            <a:r>
              <a:rPr lang="en-US" baseline="0" dirty="0">
                <a:solidFill>
                  <a:schemeClr val="tx1"/>
                </a:solidFill>
                <a:latin typeface="Franklin Gothic Medium" panose="020B0603020102020204" pitchFamily="34" charset="0"/>
              </a:rPr>
              <a:t>approximately 15 small business loans and grants over the past 2 years </a:t>
            </a:r>
            <a:r>
              <a:rPr lang="en-US" dirty="0">
                <a:latin typeface="Franklin Gothic Medium" panose="020B0603020102020204" pitchFamily="34" charset="0"/>
              </a:rPr>
              <a:t>with a 5:1 leverage of investment from the businesses themselves</a:t>
            </a:r>
            <a:endParaRPr lang="en-US" dirty="0">
              <a:solidFill>
                <a:schemeClr val="tx1">
                  <a:lumMod val="75000"/>
                  <a:lumOff val="25000"/>
                </a:schemeClr>
              </a:solidFill>
            </a:endParaRPr>
          </a:p>
          <a:p>
            <a:pPr marL="390420" indent="-390420">
              <a:spcAft>
                <a:spcPts val="1640"/>
              </a:spcAft>
              <a:buFont typeface="Arial" panose="020B0604020202020204" pitchFamily="34" charset="0"/>
              <a:buChar char="•"/>
            </a:pPr>
            <a:r>
              <a:rPr lang="en-US" dirty="0">
                <a:solidFill>
                  <a:schemeClr val="tx1">
                    <a:lumMod val="75000"/>
                    <a:lumOff val="25000"/>
                  </a:schemeClr>
                </a:solidFill>
              </a:rPr>
              <a:t>We are also focused on investments at key sites to support </a:t>
            </a:r>
            <a:r>
              <a:rPr lang="en-US" baseline="0" dirty="0">
                <a:solidFill>
                  <a:schemeClr val="tx1">
                    <a:lumMod val="75000"/>
                    <a:lumOff val="25000"/>
                  </a:schemeClr>
                </a:solidFill>
              </a:rPr>
              <a:t>continued job growth and industrial development in the district including:</a:t>
            </a:r>
            <a:endParaRPr lang="en-US" dirty="0">
              <a:solidFill>
                <a:schemeClr val="tx1">
                  <a:lumMod val="75000"/>
                  <a:lumOff val="25000"/>
                </a:schemeClr>
              </a:solidFill>
            </a:endParaRPr>
          </a:p>
          <a:p>
            <a:pPr marL="1015093" lvl="1" indent="-390420">
              <a:spcAft>
                <a:spcPts val="1640"/>
              </a:spcAft>
              <a:buFont typeface="Courier New" panose="02070309020205020404" pitchFamily="49" charset="0"/>
              <a:buChar char="o"/>
            </a:pPr>
            <a:r>
              <a:rPr lang="en-US" dirty="0">
                <a:solidFill>
                  <a:schemeClr val="tx1">
                    <a:lumMod val="75000"/>
                    <a:lumOff val="25000"/>
                  </a:schemeClr>
                </a:solidFill>
              </a:rPr>
              <a:t>New commercial</a:t>
            </a:r>
            <a:r>
              <a:rPr lang="en-US" baseline="0" dirty="0">
                <a:solidFill>
                  <a:schemeClr val="tx1">
                    <a:lumMod val="75000"/>
                    <a:lumOff val="25000"/>
                  </a:schemeClr>
                </a:solidFill>
              </a:rPr>
              <a:t> and i</a:t>
            </a:r>
            <a:r>
              <a:rPr lang="en-US" dirty="0">
                <a:solidFill>
                  <a:schemeClr val="tx1">
                    <a:lumMod val="75000"/>
                    <a:lumOff val="25000"/>
                  </a:schemeClr>
                </a:solidFill>
              </a:rPr>
              <a:t>ndustrial use @ the</a:t>
            </a:r>
            <a:r>
              <a:rPr lang="en-US" baseline="0" dirty="0">
                <a:solidFill>
                  <a:schemeClr val="tx1">
                    <a:lumMod val="75000"/>
                    <a:lumOff val="25000"/>
                  </a:schemeClr>
                </a:solidFill>
              </a:rPr>
              <a:t> three </a:t>
            </a:r>
            <a:r>
              <a:rPr lang="en-US" dirty="0">
                <a:solidFill>
                  <a:schemeClr val="tx1">
                    <a:lumMod val="75000"/>
                    <a:lumOff val="25000"/>
                  </a:schemeClr>
                </a:solidFill>
              </a:rPr>
              <a:t>ODOT Blocks and</a:t>
            </a:r>
          </a:p>
          <a:p>
            <a:pPr marL="1015093" lvl="1" indent="-390420">
              <a:spcAft>
                <a:spcPts val="3279"/>
              </a:spcAft>
              <a:buFont typeface="Courier New" panose="02070309020205020404" pitchFamily="49" charset="0"/>
              <a:buChar char="o"/>
            </a:pPr>
            <a:r>
              <a:rPr lang="en-US" dirty="0">
                <a:solidFill>
                  <a:schemeClr val="tx1">
                    <a:lumMod val="75000"/>
                    <a:lumOff val="25000"/>
                  </a:schemeClr>
                </a:solidFill>
              </a:rPr>
              <a:t>New mixed-use/commercial redevelopment as</a:t>
            </a:r>
            <a:r>
              <a:rPr lang="en-US" baseline="0" dirty="0">
                <a:solidFill>
                  <a:schemeClr val="tx1">
                    <a:lumMod val="75000"/>
                    <a:lumOff val="25000"/>
                  </a:schemeClr>
                </a:solidFill>
              </a:rPr>
              <a:t> part of OMSI’s master planning</a:t>
            </a:r>
            <a:endParaRPr lang="en-US" dirty="0">
              <a:solidFill>
                <a:schemeClr val="tx1">
                  <a:lumMod val="75000"/>
                  <a:lumOff val="25000"/>
                </a:schemeClr>
              </a:solidFill>
            </a:endParaRPr>
          </a:p>
          <a:p>
            <a:pPr marL="390420" indent="-390420" defTabSz="1249345">
              <a:spcAft>
                <a:spcPts val="3279"/>
              </a:spcAft>
              <a:buFont typeface="Arial" panose="020B0604020202020204" pitchFamily="34" charset="0"/>
              <a:buChar char="•"/>
              <a:defRPr/>
            </a:pPr>
            <a:r>
              <a:rPr lang="en-US" baseline="0" dirty="0">
                <a:solidFill>
                  <a:schemeClr val="tx1">
                    <a:lumMod val="75000"/>
                    <a:lumOff val="25000"/>
                  </a:schemeClr>
                </a:solidFill>
              </a:rPr>
              <a:t>Since acquiring the ODOT blocks, we’ve been operating the lots on an interim basis as surface parking to help address the needs of businesses and tenants </a:t>
            </a:r>
            <a:r>
              <a:rPr lang="mr-IN" baseline="0" dirty="0">
                <a:solidFill>
                  <a:schemeClr val="tx1">
                    <a:lumMod val="75000"/>
                    <a:lumOff val="25000"/>
                  </a:schemeClr>
                </a:solidFill>
              </a:rPr>
              <a:t>–</a:t>
            </a:r>
            <a:r>
              <a:rPr lang="en-US" baseline="0" dirty="0">
                <a:solidFill>
                  <a:schemeClr val="tx1">
                    <a:lumMod val="75000"/>
                    <a:lumOff val="25000"/>
                  </a:schemeClr>
                </a:solidFill>
              </a:rPr>
              <a:t> particularly those in historic buildings and along SE Water Avenue - for district parking</a:t>
            </a:r>
          </a:p>
          <a:p>
            <a:pPr marL="390420" indent="-390420">
              <a:spcAft>
                <a:spcPts val="3279"/>
              </a:spcAft>
              <a:buFont typeface="Arial" panose="020B0604020202020204" pitchFamily="34" charset="0"/>
              <a:buChar char="•"/>
            </a:pPr>
            <a:r>
              <a:rPr lang="en-US" dirty="0">
                <a:solidFill>
                  <a:schemeClr val="tx1">
                    <a:lumMod val="75000"/>
                    <a:lumOff val="25000"/>
                  </a:schemeClr>
                </a:solidFill>
              </a:rPr>
              <a:t>Over the past year, we issued</a:t>
            </a:r>
            <a:r>
              <a:rPr lang="en-US" baseline="0" dirty="0">
                <a:solidFill>
                  <a:schemeClr val="tx1">
                    <a:lumMod val="75000"/>
                    <a:lumOff val="25000"/>
                  </a:schemeClr>
                </a:solidFill>
              </a:rPr>
              <a:t> the ODOT Blocks Request for Proposals and selected Beam development working with Colas Construction to partner on redevelopment of the ODOT Blocks</a:t>
            </a:r>
          </a:p>
          <a:p>
            <a:pPr marL="390420" indent="-390420">
              <a:spcAft>
                <a:spcPts val="3279"/>
              </a:spcAft>
              <a:buFont typeface="Arial" panose="020B0604020202020204" pitchFamily="34" charset="0"/>
              <a:buChar char="•"/>
            </a:pPr>
            <a:r>
              <a:rPr lang="en-US" baseline="0" dirty="0">
                <a:solidFill>
                  <a:schemeClr val="tx1">
                    <a:lumMod val="75000"/>
                    <a:lumOff val="25000"/>
                  </a:schemeClr>
                </a:solidFill>
              </a:rPr>
              <a:t>We’ve convened community groups to discuss contracting and small business goals for the project </a:t>
            </a:r>
          </a:p>
          <a:p>
            <a:pPr marL="390420" indent="-390420">
              <a:spcAft>
                <a:spcPts val="3279"/>
              </a:spcAft>
              <a:buFont typeface="Arial" panose="020B0604020202020204" pitchFamily="34" charset="0"/>
              <a:buChar char="•"/>
            </a:pPr>
            <a:r>
              <a:rPr lang="en-US" baseline="0" dirty="0">
                <a:solidFill>
                  <a:schemeClr val="tx1">
                    <a:lumMod val="75000"/>
                    <a:lumOff val="25000"/>
                  </a:schemeClr>
                </a:solidFill>
              </a:rPr>
              <a:t>Over the coming year anticipate entering into a development agreement for the first phase of development which will focus on inclusive innovation</a:t>
            </a:r>
          </a:p>
          <a:p>
            <a:pPr marL="390420" indent="-390420">
              <a:spcAft>
                <a:spcPts val="3279"/>
              </a:spcAft>
              <a:buFont typeface="Arial" panose="020B0604020202020204" pitchFamily="34" charset="0"/>
              <a:buChar char="•"/>
            </a:pPr>
            <a:r>
              <a:rPr lang="en-US" baseline="0" dirty="0">
                <a:solidFill>
                  <a:schemeClr val="tx1">
                    <a:lumMod val="75000"/>
                    <a:lumOff val="25000"/>
                  </a:schemeClr>
                </a:solidFill>
              </a:rPr>
              <a:t>To support OMSI’s master plan, which will be presented to Design Commission this summer, we’ve convened bureau partners, working closely with PBOT and Parks, to provide feedback to OMSI on major City priorities </a:t>
            </a:r>
            <a:r>
              <a:rPr lang="mr-IN" baseline="0" dirty="0">
                <a:solidFill>
                  <a:schemeClr val="tx1">
                    <a:lumMod val="75000"/>
                    <a:lumOff val="25000"/>
                  </a:schemeClr>
                </a:solidFill>
              </a:rPr>
              <a:t>–</a:t>
            </a:r>
            <a:r>
              <a:rPr lang="en-US" baseline="0" dirty="0">
                <a:solidFill>
                  <a:schemeClr val="tx1">
                    <a:lumMod val="75000"/>
                    <a:lumOff val="25000"/>
                  </a:schemeClr>
                </a:solidFill>
              </a:rPr>
              <a:t> including improvements along SE Water Avenue and along the river from Hawthorne Bridge </a:t>
            </a:r>
            <a:r>
              <a:rPr lang="en-US" baseline="0">
                <a:solidFill>
                  <a:schemeClr val="tx1">
                    <a:lumMod val="75000"/>
                    <a:lumOff val="25000"/>
                  </a:schemeClr>
                </a:solidFill>
              </a:rPr>
              <a:t>south to OMSI</a:t>
            </a:r>
            <a:endParaRPr lang="en-US"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23</a:t>
            </a:fld>
            <a:endParaRPr lang="en-US"/>
          </a:p>
        </p:txBody>
      </p:sp>
    </p:spTree>
    <p:extLst>
      <p:ext uri="{BB962C8B-B14F-4D97-AF65-F5344CB8AC3E}">
        <p14:creationId xmlns:p14="http://schemas.microsoft.com/office/powerpoint/2010/main" val="3099941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0420" indent="-390420">
              <a:spcAft>
                <a:spcPts val="3279"/>
              </a:spcAft>
              <a:buFont typeface="Arial" panose="020B0604020202020204" pitchFamily="34" charset="0"/>
              <a:buChar char="•"/>
            </a:pPr>
            <a:r>
              <a:rPr lang="en-US" sz="1600" dirty="0"/>
              <a:t>Page 125</a:t>
            </a:r>
          </a:p>
          <a:p>
            <a:pPr marL="390420" indent="-390420">
              <a:spcAft>
                <a:spcPts val="3279"/>
              </a:spcAft>
              <a:buFont typeface="Arial" panose="020B0604020202020204" pitchFamily="34" charset="0"/>
              <a:buChar char="•"/>
            </a:pPr>
            <a:r>
              <a:rPr lang="en-US" sz="1600" dirty="0"/>
              <a:t>Introduce new South Waterfront commercial growth via ZRZ DA</a:t>
            </a:r>
          </a:p>
          <a:p>
            <a:pPr marL="390420" indent="-390420">
              <a:spcAft>
                <a:spcPts val="3279"/>
              </a:spcAft>
              <a:buFont typeface="Arial" panose="020B0604020202020204" pitchFamily="34" charset="0"/>
              <a:buChar char="•"/>
            </a:pPr>
            <a:r>
              <a:rPr lang="en-US" sz="1600" dirty="0"/>
              <a:t>Partner on South Waterfront development to support OHSU Knight Challenge</a:t>
            </a:r>
          </a:p>
          <a:p>
            <a:pPr marL="390420" indent="-390420">
              <a:spcAft>
                <a:spcPts val="3279"/>
              </a:spcAft>
              <a:buFont typeface="Arial" panose="020B0604020202020204" pitchFamily="34" charset="0"/>
              <a:buChar char="•"/>
            </a:pPr>
            <a:r>
              <a:rPr lang="en-US" sz="1600" dirty="0"/>
              <a:t>Support commercial use at new PSU School of Business</a:t>
            </a:r>
          </a:p>
          <a:p>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24</a:t>
            </a:fld>
            <a:endParaRPr lang="en-US"/>
          </a:p>
        </p:txBody>
      </p:sp>
    </p:spTree>
    <p:extLst>
      <p:ext uri="{BB962C8B-B14F-4D97-AF65-F5344CB8AC3E}">
        <p14:creationId xmlns:p14="http://schemas.microsoft.com/office/powerpoint/2010/main" val="381103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b" latinLnBrk="0" hangingPunct="1"/>
            <a:r>
              <a:rPr lang="en-US" b="0" i="0" u="none" strike="noStrike" kern="1200" dirty="0">
                <a:solidFill>
                  <a:schemeClr val="tx1"/>
                </a:solidFill>
              </a:rPr>
              <a:t>Page 113</a:t>
            </a:r>
          </a:p>
          <a:p>
            <a:pPr rtl="0" eaLnBrk="1" fontAlgn="b" latinLnBrk="0" hangingPunct="1"/>
            <a:endParaRPr lang="en-US" b="0" i="0" u="none" strike="noStrike" kern="1200" dirty="0">
              <a:solidFill>
                <a:schemeClr val="tx1"/>
              </a:solidFill>
            </a:endParaRPr>
          </a:p>
          <a:p>
            <a:pPr marL="390420" indent="-390420">
              <a:spcBef>
                <a:spcPts val="820"/>
              </a:spcBef>
              <a:spcAft>
                <a:spcPts val="820"/>
              </a:spcAft>
              <a:buFont typeface="Arial" panose="020B0604020202020204" pitchFamily="34" charset="0"/>
              <a:buChar char="•"/>
            </a:pPr>
            <a:r>
              <a:rPr lang="en-US" dirty="0">
                <a:solidFill>
                  <a:schemeClr val="tx1">
                    <a:lumMod val="75000"/>
                    <a:lumOff val="25000"/>
                  </a:schemeClr>
                </a:solidFill>
              </a:rPr>
              <a:t>Support Convention Center Hotel construction </a:t>
            </a:r>
          </a:p>
          <a:p>
            <a:pPr marL="390420" indent="-390420">
              <a:spcBef>
                <a:spcPts val="820"/>
              </a:spcBef>
              <a:spcAft>
                <a:spcPts val="820"/>
              </a:spcAft>
              <a:buFont typeface="Arial" panose="020B0604020202020204" pitchFamily="34" charset="0"/>
              <a:buChar char="•"/>
            </a:pPr>
            <a:r>
              <a:rPr lang="en-US" dirty="0">
                <a:solidFill>
                  <a:schemeClr val="tx1">
                    <a:lumMod val="75000"/>
                    <a:lumOff val="25000"/>
                  </a:schemeClr>
                </a:solidFill>
              </a:rPr>
              <a:t>Strategic tenanting support with</a:t>
            </a:r>
            <a:r>
              <a:rPr lang="en-US" baseline="0" dirty="0">
                <a:solidFill>
                  <a:schemeClr val="tx1">
                    <a:lumMod val="75000"/>
                    <a:lumOff val="25000"/>
                  </a:schemeClr>
                </a:solidFill>
              </a:rPr>
              <a:t> Lloyd Mall renovation </a:t>
            </a:r>
            <a:r>
              <a:rPr lang="mr-IN" baseline="0" dirty="0">
                <a:solidFill>
                  <a:schemeClr val="tx1">
                    <a:lumMod val="75000"/>
                    <a:lumOff val="25000"/>
                  </a:schemeClr>
                </a:solidFill>
              </a:rPr>
              <a:t>–</a:t>
            </a:r>
            <a:r>
              <a:rPr lang="en-US" baseline="0" dirty="0">
                <a:solidFill>
                  <a:schemeClr val="tx1">
                    <a:lumMod val="75000"/>
                    <a:lumOff val="25000"/>
                  </a:schemeClr>
                </a:solidFill>
              </a:rPr>
              <a:t> connections to My People’s Market and </a:t>
            </a:r>
            <a:r>
              <a:rPr lang="en-US" baseline="0" dirty="0" err="1">
                <a:solidFill>
                  <a:schemeClr val="tx1">
                    <a:lumMod val="75000"/>
                    <a:lumOff val="25000"/>
                  </a:schemeClr>
                </a:solidFill>
              </a:rPr>
              <a:t>Mercatus</a:t>
            </a:r>
            <a:endParaRPr lang="en-US" dirty="0">
              <a:solidFill>
                <a:schemeClr val="tx1">
                  <a:lumMod val="75000"/>
                  <a:lumOff val="25000"/>
                </a:schemeClr>
              </a:solidFill>
            </a:endParaRPr>
          </a:p>
          <a:p>
            <a:pPr rtl="0" eaLnBrk="1" fontAlgn="b" latinLnBrk="0" hangingPunct="1"/>
            <a:endParaRPr lang="en-US" sz="1600" b="1" dirty="0"/>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a:t>Accomplishments: 17-19</a:t>
            </a:r>
            <a:endParaRPr lang="en-US" sz="1600" dirty="0"/>
          </a:p>
          <a:p>
            <a:r>
              <a:rPr lang="en-US" sz="1600" dirty="0"/>
              <a:t>38 business improvement grants</a:t>
            </a:r>
          </a:p>
          <a:p>
            <a:r>
              <a:rPr lang="en-US" sz="1600" dirty="0"/>
              <a:t>All 7 districts are served by a workforce navigator</a:t>
            </a:r>
          </a:p>
          <a:p>
            <a:r>
              <a:rPr lang="en-US" sz="1600" dirty="0"/>
              <a:t>Additional part-time staffing supporting each district in community engagement and program delivery</a:t>
            </a:r>
          </a:p>
          <a:p>
            <a:r>
              <a:rPr lang="en-US" sz="1600" dirty="0"/>
              <a:t>2 district sponsor Farmers Markets with a focus on food equity</a:t>
            </a:r>
          </a:p>
          <a:p>
            <a:r>
              <a:rPr lang="en-US" sz="1600" dirty="0"/>
              <a:t>Our 42 Avenue manages 24,000 </a:t>
            </a:r>
            <a:r>
              <a:rPr lang="en-US" sz="1600" dirty="0" err="1"/>
              <a:t>sq</a:t>
            </a:r>
            <a:r>
              <a:rPr lang="en-US" sz="1600" dirty="0"/>
              <a:t> ft of commercial space to ensure commercial affordability</a:t>
            </a:r>
          </a:p>
          <a:p>
            <a:r>
              <a:rPr lang="en-US" sz="1600" dirty="0"/>
              <a:t>Jade District’s – the Orchards grand opening of housing in April, Community Space in June </a:t>
            </a:r>
          </a:p>
          <a:p>
            <a:r>
              <a:rPr lang="en-US" sz="1600" dirty="0"/>
              <a:t>The Network participated in an impact evaluation process</a:t>
            </a:r>
          </a:p>
          <a:p>
            <a:endParaRPr lang="en-US" sz="1600" dirty="0"/>
          </a:p>
          <a:p>
            <a:r>
              <a:rPr lang="en-US" sz="1600" b="1" dirty="0"/>
              <a:t>Upcoming Activities</a:t>
            </a:r>
            <a:r>
              <a:rPr lang="en-US" sz="1600" dirty="0"/>
              <a:t>:</a:t>
            </a:r>
          </a:p>
          <a:p>
            <a:r>
              <a:rPr lang="en-US" sz="1600" dirty="0"/>
              <a:t>Exploration of Community Center TIF district</a:t>
            </a:r>
          </a:p>
          <a:p>
            <a:r>
              <a:rPr lang="en-US" sz="1600" dirty="0"/>
              <a:t>3 signature annual events (Jade Night Market, DMA’s Festival of Nations, Taste of Parkrose)</a:t>
            </a:r>
          </a:p>
          <a:p>
            <a:r>
              <a:rPr lang="en-US" sz="1600" dirty="0"/>
              <a:t>Publishing project impact report of the Network this summer</a:t>
            </a:r>
          </a:p>
          <a:p>
            <a:pPr marL="234252" indent="-234252">
              <a:buFont typeface="Arial" panose="020B0604020202020204" pitchFamily="34" charset="0"/>
              <a:buChar char="•"/>
            </a:pPr>
            <a:endParaRPr lang="en-US" dirty="0"/>
          </a:p>
          <a:p>
            <a:pPr marL="234252" indent="-234252">
              <a:buFont typeface="Arial" panose="020B0604020202020204" pitchFamily="34" charset="0"/>
              <a:buChar char="•"/>
            </a:pPr>
            <a:endParaRPr lang="en-US" dirty="0"/>
          </a:p>
          <a:p>
            <a:pPr marL="234252" indent="-234252">
              <a:buFont typeface="Arial" panose="020B0604020202020204" pitchFamily="34" charset="0"/>
              <a:buChar char="•"/>
            </a:pPr>
            <a:endParaRPr lang="en-US" dirty="0"/>
          </a:p>
          <a:p>
            <a:pPr marL="234252" indent="-234252">
              <a:buFont typeface="Arial" panose="020B0604020202020204" pitchFamily="34" charset="0"/>
              <a:buChar char="•"/>
            </a:pPr>
            <a:endParaRPr lang="en-US" dirty="0"/>
          </a:p>
          <a:p>
            <a:pPr marL="234252" indent="-234252">
              <a:buFont typeface="Arial" panose="020B0604020202020204" pitchFamily="34" charset="0"/>
              <a:buChar char="•"/>
            </a:pPr>
            <a:r>
              <a:rPr lang="en-US" dirty="0"/>
              <a:t>Page 124</a:t>
            </a:r>
          </a:p>
          <a:p>
            <a:pPr marL="234252" indent="-234252">
              <a:buFont typeface="Arial" panose="020B0604020202020204" pitchFamily="34" charset="0"/>
              <a:buChar char="•"/>
            </a:pPr>
            <a:r>
              <a:rPr lang="en-US" dirty="0"/>
              <a:t>All</a:t>
            </a:r>
            <a:r>
              <a:rPr lang="en-US" baseline="0" dirty="0"/>
              <a:t> activities are biz development – note higher amount of resources next year are related to funding via revenue sharing coming back from City and County shares. Provides additional non-TIF resources to boost activities in these district</a:t>
            </a:r>
          </a:p>
          <a:p>
            <a:endParaRPr lang="en-US" dirty="0"/>
          </a:p>
          <a:p>
            <a:endParaRPr lang="en-US" sz="1600" dirty="0"/>
          </a:p>
          <a:p>
            <a:pPr marL="234252" indent="-23425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26</a:t>
            </a:fld>
            <a:endParaRPr lang="en-US"/>
          </a:p>
        </p:txBody>
      </p:sp>
    </p:spTree>
    <p:extLst>
      <p:ext uri="{BB962C8B-B14F-4D97-AF65-F5344CB8AC3E}">
        <p14:creationId xmlns:p14="http://schemas.microsoft.com/office/powerpoint/2010/main" val="2135199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b" latinLnBrk="0" hangingPunct="1"/>
            <a:r>
              <a:rPr lang="en-US" b="0" i="0" u="none" strike="noStrike" kern="1200" dirty="0">
                <a:solidFill>
                  <a:schemeClr val="tx1"/>
                </a:solidFill>
              </a:rPr>
              <a:t>Page 113</a:t>
            </a:r>
          </a:p>
          <a:p>
            <a:pPr marL="234252" indent="-234252" defTabSz="1249345" fontAlgn="b">
              <a:buFont typeface="Arial" charset="0"/>
              <a:buChar char="•"/>
              <a:defRPr/>
            </a:pPr>
            <a:r>
              <a:rPr lang="en-US" sz="1600" dirty="0"/>
              <a:t>Cook Security Public Benefit Agreement: </a:t>
            </a:r>
          </a:p>
          <a:p>
            <a:pPr marL="234252" indent="-234252" defTabSz="1249345" fontAlgn="b">
              <a:buFont typeface="Arial" charset="0"/>
              <a:buChar char="•"/>
              <a:defRPr/>
            </a:pPr>
            <a:r>
              <a:rPr lang="en-US" sz="1600" dirty="0"/>
              <a:t>Reporting out for first time by June 30, 2019. Benefit agreement includes: </a:t>
            </a:r>
            <a:r>
              <a:rPr lang="en-US" sz="1600" dirty="0" err="1"/>
              <a:t>Internships:Host</a:t>
            </a:r>
            <a:r>
              <a:rPr lang="en-US" sz="1600" dirty="0"/>
              <a:t> at least 1-2 Youth (ages 16-24) interns annually from programs which support equity and inclusion such as </a:t>
            </a:r>
            <a:r>
              <a:rPr lang="en-US" sz="1600" dirty="0" err="1"/>
              <a:t>SummerWorksWork</a:t>
            </a:r>
            <a:r>
              <a:rPr lang="en-US" sz="1600" dirty="0"/>
              <a:t> with local colleges and/or universities to provide 2 internship opportunities for college students each year Permanent Workforce </a:t>
            </a:r>
            <a:r>
              <a:rPr lang="en-US" sz="1600" dirty="0" err="1"/>
              <a:t>Hiring:Develop</a:t>
            </a:r>
            <a:r>
              <a:rPr lang="en-US" sz="1600" dirty="0"/>
              <a:t> a comprehensive hiring plan designed to ensure a broad-based job pool for new job opportunities, mirroring the demographics of the City of Portland Hire all new employees at no less than $15.00/</a:t>
            </a:r>
            <a:r>
              <a:rPr lang="en-US" sz="1600" dirty="0" err="1"/>
              <a:t>hourPartner</a:t>
            </a:r>
            <a:r>
              <a:rPr lang="en-US" sz="1600" dirty="0"/>
              <a:t> with local workforce development providers and non-profits to actively seek out local </a:t>
            </a:r>
            <a:r>
              <a:rPr lang="en-US" sz="1600" dirty="0" err="1"/>
              <a:t>candidatesCook</a:t>
            </a:r>
            <a:r>
              <a:rPr lang="en-US" sz="1600" dirty="0"/>
              <a:t> Security will prioritize outreach and improve awareness and access to employment opportunities for diverse and historically underrepresented communities. Community Partnerships and </a:t>
            </a:r>
            <a:r>
              <a:rPr lang="en-US" sz="1600" dirty="0" err="1"/>
              <a:t>Outreach:Host</a:t>
            </a:r>
            <a:r>
              <a:rPr lang="en-US" sz="1600" dirty="0"/>
              <a:t> at least 6 events per year at Cook Security facilities in partnership with groups that represent women or communities of </a:t>
            </a:r>
            <a:r>
              <a:rPr lang="en-US" sz="1600" dirty="0" err="1"/>
              <a:t>colorParticipate</a:t>
            </a:r>
            <a:r>
              <a:rPr lang="en-US" sz="1600" dirty="0"/>
              <a:t> in or sponsor two additional events in the community that represent women or communities of color. Types of events could include: </a:t>
            </a:r>
            <a:r>
              <a:rPr lang="en-US" sz="1600" dirty="0" err="1"/>
              <a:t>Schools:Speak</a:t>
            </a:r>
            <a:r>
              <a:rPr lang="en-US" sz="1600" dirty="0"/>
              <a:t> with and/or host four technology clubs from high schools, alternative high school programs, or GED programs which have a focused population of youth who will reflect the promotion of a diverse and inclusive environment (Ex: N/NE Portland, E/SE Portland, Gresham).</a:t>
            </a:r>
          </a:p>
          <a:p>
            <a:pPr rtl="0" eaLnBrk="1" fontAlgn="b" latinLnBrk="0" hangingPunct="1"/>
            <a:endParaRPr lang="en-US" b="0" i="0" u="none" strike="noStrike" kern="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A54F812-691B-43C4-82F7-D19F094ADD5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28</a:t>
            </a:fld>
            <a:endParaRPr lang="en-US"/>
          </a:p>
        </p:txBody>
      </p:sp>
    </p:spTree>
    <p:extLst>
      <p:ext uri="{BB962C8B-B14F-4D97-AF65-F5344CB8AC3E}">
        <p14:creationId xmlns:p14="http://schemas.microsoft.com/office/powerpoint/2010/main" val="1800349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1075" y="490538"/>
            <a:ext cx="4208463" cy="3157537"/>
          </a:xfrm>
        </p:spPr>
      </p:sp>
      <p:sp>
        <p:nvSpPr>
          <p:cNvPr id="3" name="Notes Placeholder 2"/>
          <p:cNvSpPr>
            <a:spLocks noGrp="1"/>
          </p:cNvSpPr>
          <p:nvPr>
            <p:ph type="body" idx="1"/>
          </p:nvPr>
        </p:nvSpPr>
        <p:spPr>
          <a:xfrm>
            <a:off x="237575" y="3854661"/>
            <a:ext cx="9027837" cy="6939552"/>
          </a:xfrm>
        </p:spPr>
        <p:txBody>
          <a:bodyPr/>
          <a:lstStyle/>
          <a:p>
            <a:r>
              <a:rPr lang="en-US" dirty="0">
                <a:latin typeface="Calibri"/>
                <a:cs typeface="Calibri"/>
              </a:rPr>
              <a:t>Diving</a:t>
            </a:r>
            <a:r>
              <a:rPr lang="en-US" baseline="0" dirty="0">
                <a:latin typeface="Calibri"/>
                <a:cs typeface="Calibri"/>
              </a:rPr>
              <a:t> further into our economic development programs not restricted to traditional tax increment finance districts, this graph shows our four major business lines as well as associated staff supported with these funds and the how general funds are leveraged by other non-TIF resources.</a:t>
            </a:r>
            <a:r>
              <a:rPr lang="en-US" dirty="0">
                <a:latin typeface="Calibri"/>
                <a:cs typeface="Calibri"/>
              </a:rPr>
              <a:t> From top to bottom:</a:t>
            </a:r>
          </a:p>
          <a:p>
            <a:r>
              <a:rPr lang="en-US" baseline="0" dirty="0">
                <a:latin typeface="Calibri"/>
                <a:cs typeface="Calibri"/>
              </a:rPr>
              <a:t> </a:t>
            </a:r>
          </a:p>
          <a:p>
            <a:pPr marL="238704" indent="-238704">
              <a:buFont typeface="Arial"/>
              <a:buChar char="•"/>
            </a:pPr>
            <a:r>
              <a:rPr lang="en-US" b="1" baseline="0" dirty="0">
                <a:latin typeface="Calibri"/>
                <a:cs typeface="Calibri"/>
              </a:rPr>
              <a:t>WF development funds </a:t>
            </a:r>
            <a:r>
              <a:rPr lang="en-US" baseline="0" dirty="0">
                <a:latin typeface="Calibri"/>
                <a:cs typeface="Calibri"/>
              </a:rPr>
              <a:t>support 1 FTE to manager our partnership with WSI and 16 community-based organizations supporting youth and adults facing barriers to employment; $1.4M in GF, leverages 1.7M in CDBG and 200k from the </a:t>
            </a:r>
            <a:r>
              <a:rPr lang="en-US" baseline="0" dirty="0" err="1">
                <a:latin typeface="Calibri"/>
                <a:cs typeface="Calibri"/>
              </a:rPr>
              <a:t>Ezone</a:t>
            </a:r>
            <a:r>
              <a:rPr lang="en-US" baseline="0" dirty="0">
                <a:latin typeface="Calibri"/>
                <a:cs typeface="Calibri"/>
              </a:rPr>
              <a:t> fund;</a:t>
            </a: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IBRN funding </a:t>
            </a:r>
            <a:r>
              <a:rPr lang="en-US" baseline="0" dirty="0">
                <a:latin typeface="Calibri"/>
                <a:cs typeface="Calibri"/>
              </a:rPr>
              <a:t>supports 3FTE who work directly with 14 technical assistance providers </a:t>
            </a:r>
            <a:r>
              <a:rPr lang="en-US" dirty="0">
                <a:latin typeface="Calibri"/>
                <a:cs typeface="Calibri"/>
              </a:rPr>
              <a:t>who specialize in programs that serve underrepresented.</a:t>
            </a:r>
            <a:r>
              <a:rPr lang="en-US" baseline="0" dirty="0">
                <a:latin typeface="Calibri"/>
                <a:cs typeface="Calibri"/>
              </a:rPr>
              <a:t> This is our 2</a:t>
            </a:r>
            <a:r>
              <a:rPr lang="en-US" baseline="30000" dirty="0">
                <a:latin typeface="Calibri"/>
                <a:cs typeface="Calibri"/>
              </a:rPr>
              <a:t>nd</a:t>
            </a:r>
            <a:r>
              <a:rPr lang="en-US" baseline="0" dirty="0">
                <a:latin typeface="Calibri"/>
                <a:cs typeface="Calibri"/>
              </a:rPr>
              <a:t> largest program and our largest use of city general fund at $2M. This leverages both E-zone and CDBG as well. </a:t>
            </a:r>
            <a:endParaRPr lang="en-US" dirty="0">
              <a:latin typeface="Calibri"/>
              <a:cs typeface="Calibri"/>
            </a:endParaRP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NPN network </a:t>
            </a:r>
            <a:r>
              <a:rPr lang="en-US" baseline="0" dirty="0">
                <a:latin typeface="Calibri"/>
                <a:cs typeface="Calibri"/>
              </a:rPr>
              <a:t>funding supports 2FTE working directly with 7 community organizations to ensure connections to the services above, build community capacity and implement small-scale investments; as well as to manager the annual contract with Venture Portland, who provides essential support to the city’s volunteer-run business districts. City General Fund investment</a:t>
            </a:r>
            <a:r>
              <a:rPr lang="en-US" dirty="0">
                <a:latin typeface="Calibri"/>
                <a:cs typeface="Calibri"/>
              </a:rPr>
              <a:t> of </a:t>
            </a:r>
            <a:r>
              <a:rPr lang="en-US" baseline="0" dirty="0">
                <a:latin typeface="Calibri"/>
                <a:cs typeface="Calibri"/>
              </a:rPr>
              <a:t>$1.4M leverage</a:t>
            </a:r>
            <a:r>
              <a:rPr lang="en-US" dirty="0">
                <a:latin typeface="Calibri"/>
                <a:cs typeface="Calibri"/>
              </a:rPr>
              <a:t> $</a:t>
            </a:r>
            <a:r>
              <a:rPr lang="en-US" baseline="0" dirty="0">
                <a:latin typeface="Calibri"/>
                <a:cs typeface="Calibri"/>
              </a:rPr>
              <a:t>1.1M in NPI funds.</a:t>
            </a:r>
            <a:endParaRPr lang="en-US" dirty="0">
              <a:latin typeface="Calibri"/>
              <a:cs typeface="Calibri"/>
            </a:endParaRP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The traded sector business </a:t>
            </a:r>
            <a:r>
              <a:rPr lang="en-US" baseline="0" dirty="0">
                <a:latin typeface="Calibri"/>
                <a:cs typeface="Calibri"/>
              </a:rPr>
              <a:t>development program resources supports 6 staff positions and </a:t>
            </a:r>
            <a:r>
              <a:rPr lang="en-US" dirty="0">
                <a:latin typeface="Calibri"/>
                <a:cs typeface="Calibri"/>
              </a:rPr>
              <a:t>direct engagement </a:t>
            </a:r>
            <a:r>
              <a:rPr lang="en-US" baseline="0" dirty="0">
                <a:latin typeface="Calibri"/>
                <a:cs typeface="Calibri"/>
              </a:rPr>
              <a:t>with cluster companies, Ezone firms, and film producers – to support business competitiveness and inclusive initiatives – like the </a:t>
            </a:r>
            <a:r>
              <a:rPr lang="en-US" baseline="0" dirty="0" err="1">
                <a:latin typeface="Calibri"/>
                <a:cs typeface="Calibri"/>
              </a:rPr>
              <a:t>Techtown</a:t>
            </a:r>
            <a:r>
              <a:rPr lang="en-US" baseline="0" dirty="0">
                <a:latin typeface="Calibri"/>
                <a:cs typeface="Calibri"/>
              </a:rPr>
              <a:t> Diversity Pledge. </a:t>
            </a:r>
          </a:p>
          <a:p>
            <a:pPr marL="238704" indent="-238704">
              <a:buFont typeface="Arial"/>
              <a:buChar char="•"/>
            </a:pPr>
            <a:endParaRPr lang="en-US" dirty="0">
              <a:latin typeface="Calibri"/>
              <a:cs typeface="Calibri"/>
            </a:endParaRPr>
          </a:p>
          <a:p>
            <a:pPr marL="238704" indent="-238704">
              <a:buFont typeface="Arial"/>
              <a:buChar char="•"/>
            </a:pPr>
            <a:r>
              <a:rPr lang="en-US" dirty="0">
                <a:latin typeface="Calibri"/>
                <a:cs typeface="Calibri"/>
              </a:rPr>
              <a:t>Finally, i</a:t>
            </a:r>
            <a:r>
              <a:rPr lang="en-US" baseline="0" dirty="0">
                <a:latin typeface="Calibri"/>
                <a:cs typeface="Calibri"/>
              </a:rPr>
              <a:t>f funded, the c</a:t>
            </a:r>
            <a:r>
              <a:rPr lang="en-US" b="1" baseline="0" dirty="0">
                <a:latin typeface="Calibri"/>
                <a:cs typeface="Calibri"/>
              </a:rPr>
              <a:t>oordinated community planning and development program </a:t>
            </a:r>
            <a:r>
              <a:rPr lang="en-US" baseline="0" dirty="0">
                <a:latin typeface="Calibri"/>
                <a:cs typeface="Calibri"/>
              </a:rPr>
              <a:t>would compliment both our economic development and our community development effort with two FTE to support cross-bureau efforts in east Portland, N/NE and SW.</a:t>
            </a:r>
          </a:p>
          <a:p>
            <a:endParaRPr lang="en-US" baseline="0" dirty="0">
              <a:latin typeface="Calibri"/>
              <a:cs typeface="Calibri"/>
            </a:endParaRPr>
          </a:p>
          <a:p>
            <a:endParaRPr lang="en-US" baseline="0" dirty="0"/>
          </a:p>
        </p:txBody>
      </p:sp>
      <p:sp>
        <p:nvSpPr>
          <p:cNvPr id="4" name="Slide Number Placeholder 3"/>
          <p:cNvSpPr>
            <a:spLocks noGrp="1"/>
          </p:cNvSpPr>
          <p:nvPr>
            <p:ph type="sldNum" sz="quarter" idx="10"/>
          </p:nvPr>
        </p:nvSpPr>
        <p:spPr/>
        <p:txBody>
          <a:bodyPr/>
          <a:lstStyle/>
          <a:p>
            <a:fld id="{AE7CA759-8519-4910-B52C-A83DC937E119}" type="slidenum">
              <a:rPr lang="en-US" smtClean="0"/>
              <a:t>29</a:t>
            </a:fld>
            <a:endParaRPr lang="en-US"/>
          </a:p>
        </p:txBody>
      </p:sp>
    </p:spTree>
    <p:extLst>
      <p:ext uri="{BB962C8B-B14F-4D97-AF65-F5344CB8AC3E}">
        <p14:creationId xmlns:p14="http://schemas.microsoft.com/office/powerpoint/2010/main" val="373897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None/>
            </a:pPr>
            <a:r>
              <a:rPr lang="en-US" b="1" baseline="0" dirty="0"/>
              <a:t>Recruitment + Entrepreneurship</a:t>
            </a:r>
          </a:p>
          <a:p>
            <a:r>
              <a:rPr lang="en-US" b="0" baseline="0" dirty="0"/>
              <a:t>Recruitments/Expansions + </a:t>
            </a:r>
            <a:r>
              <a:rPr lang="en-US" dirty="0"/>
              <a:t>small</a:t>
            </a:r>
            <a:r>
              <a:rPr lang="en-US" b="0" baseline="0" dirty="0"/>
              <a:t> </a:t>
            </a:r>
            <a:r>
              <a:rPr lang="en-US" dirty="0"/>
              <a:t>business job creation reporting from IBRN</a:t>
            </a:r>
            <a:endParaRPr lang="en-US" b="0" baseline="0" dirty="0">
              <a:cs typeface="Calibri"/>
            </a:endParaRPr>
          </a:p>
          <a:p>
            <a:pPr>
              <a:buFont typeface="Arial" pitchFamily="34" charset="0"/>
              <a:buNone/>
            </a:pPr>
            <a:endParaRPr lang="en-US" b="0" baseline="0" dirty="0"/>
          </a:p>
          <a:p>
            <a:pPr defTabSz="1249345">
              <a:defRPr/>
            </a:pPr>
            <a:r>
              <a:rPr lang="en-US" b="1" baseline="0" dirty="0"/>
              <a:t>Workforce Connections</a:t>
            </a:r>
          </a:p>
          <a:p>
            <a:pPr defTabSz="1249345">
              <a:defRPr/>
            </a:pPr>
            <a:r>
              <a:rPr lang="en-US" b="0" baseline="0" dirty="0"/>
              <a:t>WF Navigator + </a:t>
            </a:r>
            <a:r>
              <a:rPr lang="en-US" b="0" baseline="0" dirty="0" err="1"/>
              <a:t>Worksystems</a:t>
            </a:r>
            <a:endParaRPr lang="en-US" b="0" baseline="0" dirty="0"/>
          </a:p>
          <a:p>
            <a:pPr defTabSz="1249345">
              <a:defRPr/>
            </a:pPr>
            <a:endParaRPr lang="en-US" b="0" baseline="0" dirty="0"/>
          </a:p>
          <a:p>
            <a:pPr defTabSz="1249345">
              <a:defRPr/>
            </a:pPr>
            <a:r>
              <a:rPr lang="en-US" b="1" baseline="0" dirty="0" err="1"/>
              <a:t>Ezone</a:t>
            </a:r>
            <a:endParaRPr lang="en-US" b="1" baseline="0" dirty="0"/>
          </a:p>
          <a:p>
            <a:pPr>
              <a:buFont typeface="Arial" pitchFamily="34" charset="0"/>
              <a:defRPr/>
            </a:pPr>
            <a:r>
              <a:rPr lang="en-US" b="0" baseline="0" dirty="0"/>
              <a:t>Jobs created – </a:t>
            </a:r>
            <a:r>
              <a:rPr lang="en-US" dirty="0"/>
              <a:t>what new Ezone</a:t>
            </a:r>
            <a:r>
              <a:rPr lang="en-US" b="0" baseline="0" dirty="0"/>
              <a:t> companies</a:t>
            </a:r>
            <a:r>
              <a:rPr lang="en-US" dirty="0"/>
              <a:t> </a:t>
            </a:r>
            <a:r>
              <a:rPr lang="en-US" b="0" baseline="0" dirty="0"/>
              <a:t> estimate their job growth as (</a:t>
            </a:r>
            <a:r>
              <a:rPr lang="en-US" dirty="0"/>
              <a:t>Amazon, FXI, Instrument, </a:t>
            </a:r>
            <a:r>
              <a:rPr lang="en-US" dirty="0" err="1"/>
              <a:t>Nossa</a:t>
            </a:r>
            <a:r>
              <a:rPr lang="en-US" dirty="0"/>
              <a:t> Familia, </a:t>
            </a:r>
            <a:r>
              <a:rPr lang="en-US" dirty="0" err="1"/>
              <a:t>Revant</a:t>
            </a:r>
            <a:r>
              <a:rPr lang="en-US" dirty="0"/>
              <a:t> Optics</a:t>
            </a:r>
            <a:r>
              <a:rPr lang="en-US" b="0" baseline="0" dirty="0"/>
              <a:t>)</a:t>
            </a:r>
            <a:endParaRPr lang="en-US" b="0" baseline="0" dirty="0">
              <a:cs typeface="Calibri"/>
            </a:endParaRPr>
          </a:p>
          <a:p>
            <a:pPr defTabSz="1249345">
              <a:defRPr/>
            </a:pPr>
            <a:r>
              <a:rPr lang="en-US" b="0" baseline="0" dirty="0"/>
              <a:t>Average wage – this is for all companies in </a:t>
            </a:r>
            <a:r>
              <a:rPr lang="en-US" b="0" baseline="0" dirty="0" err="1"/>
              <a:t>Ezone</a:t>
            </a:r>
            <a:r>
              <a:rPr lang="en-US" b="0" baseline="0" dirty="0"/>
              <a:t> program for the year -- doesn’t include benefits</a:t>
            </a:r>
            <a:endParaRPr lang="en-US" b="0" baseline="0" dirty="0">
              <a:cs typeface="Calibri"/>
            </a:endParaRPr>
          </a:p>
          <a:p>
            <a:pPr defTabSz="1249345">
              <a:defRPr/>
            </a:pPr>
            <a:r>
              <a:rPr lang="en-US" b="0" baseline="0" dirty="0"/>
              <a:t>Private investment – what new to </a:t>
            </a:r>
            <a:r>
              <a:rPr lang="en-US" b="0" baseline="0" dirty="0" err="1"/>
              <a:t>Ezone</a:t>
            </a:r>
            <a:r>
              <a:rPr lang="en-US" b="0" baseline="0" dirty="0"/>
              <a:t> companies estimate their capital expenditures to be</a:t>
            </a:r>
            <a:endParaRPr lang="en-US" b="0" baseline="0" dirty="0">
              <a:cs typeface="Calibri"/>
            </a:endParaRPr>
          </a:p>
          <a:p>
            <a:pPr defTabSz="1249345">
              <a:defRPr/>
            </a:pPr>
            <a:r>
              <a:rPr lang="en-US" b="0" baseline="0" dirty="0"/>
              <a:t>Public investment – abatement received by these firms</a:t>
            </a:r>
          </a:p>
          <a:p>
            <a:pPr defTabSz="1249345">
              <a:defRPr/>
            </a:pPr>
            <a:endParaRPr lang="en-US" b="0" baseline="0" dirty="0"/>
          </a:p>
          <a:p>
            <a:pPr>
              <a:buFont typeface="Arial" pitchFamily="34" charset="0"/>
              <a:buNone/>
            </a:pPr>
            <a:r>
              <a:rPr lang="en-US" b="1" baseline="0" dirty="0"/>
              <a:t>Real Estate Projects</a:t>
            </a:r>
            <a:endParaRPr lang="en-US" b="1" baseline="0" dirty="0">
              <a:cs typeface="Calibri"/>
            </a:endParaRPr>
          </a:p>
          <a:p>
            <a:pPr marL="234252" indent="-234252">
              <a:buFont typeface="Arial" pitchFamily="34" charset="0"/>
              <a:buChar char="•"/>
            </a:pPr>
            <a:r>
              <a:rPr lang="en-US" dirty="0"/>
              <a:t>Modeled</a:t>
            </a:r>
            <a:r>
              <a:rPr lang="en-US" b="0" baseline="0" dirty="0"/>
              <a:t> construction jobs </a:t>
            </a:r>
            <a:r>
              <a:rPr lang="en-US" dirty="0"/>
              <a:t>based on ongoing</a:t>
            </a:r>
            <a:r>
              <a:rPr lang="en-US" b="0" baseline="0" dirty="0"/>
              <a:t> </a:t>
            </a:r>
            <a:r>
              <a:rPr lang="en-US" dirty="0"/>
              <a:t>business equity construction</a:t>
            </a:r>
            <a:r>
              <a:rPr lang="en-US" b="0" baseline="0" dirty="0"/>
              <a:t> </a:t>
            </a:r>
            <a:r>
              <a:rPr lang="en-US" dirty="0"/>
              <a:t>reporting:  $290M from 2017 - Present</a:t>
            </a:r>
            <a:endParaRPr lang="en-US" b="0" baseline="0" dirty="0">
              <a:cs typeface="Calibri"/>
            </a:endParaRPr>
          </a:p>
          <a:p>
            <a:pPr marL="234252" indent="-234252">
              <a:buFont typeface="Arial" pitchFamily="34" charset="0"/>
              <a:buChar char="•"/>
            </a:pPr>
            <a:r>
              <a:rPr lang="en-US" b="0" baseline="0" dirty="0"/>
              <a:t>Performance on Lents Commons, Asian Health and Oliver Station -- </a:t>
            </a:r>
            <a:r>
              <a:rPr lang="en-US" dirty="0"/>
              <a:t>represents</a:t>
            </a:r>
            <a:r>
              <a:rPr lang="en-US" b="0" baseline="0" dirty="0"/>
              <a:t> $12.7M to DMWESB subs – we’ve been at 19-20% in the past, this is a high mark for us as an agency</a:t>
            </a:r>
            <a:endParaRPr lang="en-US" b="0" baseline="0" dirty="0">
              <a:cs typeface="Calibri"/>
            </a:endParaRPr>
          </a:p>
          <a:p>
            <a:pPr marL="234252" indent="-234252">
              <a:buFont typeface="Arial" pitchFamily="34" charset="0"/>
              <a:buChar char="•"/>
            </a:pPr>
            <a:r>
              <a:rPr lang="en-US" b="0" baseline="0" dirty="0"/>
              <a:t>Leverage – </a:t>
            </a:r>
            <a:r>
              <a:rPr lang="en-US" dirty="0"/>
              <a:t>every</a:t>
            </a:r>
            <a:r>
              <a:rPr lang="en-US" b="0" baseline="0" dirty="0"/>
              <a:t> Prosper Portland </a:t>
            </a:r>
            <a:r>
              <a:rPr lang="en-US" dirty="0"/>
              <a:t>$1</a:t>
            </a:r>
            <a:r>
              <a:rPr lang="en-US" b="0" baseline="0" dirty="0"/>
              <a:t> </a:t>
            </a:r>
            <a:r>
              <a:rPr lang="en-US" dirty="0"/>
              <a:t>attracts an additional $6 in outside investment</a:t>
            </a:r>
            <a:endParaRPr lang="en-US" b="0" baseline="0" dirty="0">
              <a:cs typeface="Calibri"/>
            </a:endParaRPr>
          </a:p>
          <a:p>
            <a:pPr marL="233680" indent="-233680">
              <a:buFont typeface="Arial" pitchFamily="34" charset="0"/>
              <a:buChar char="•"/>
            </a:pPr>
            <a:r>
              <a:rPr lang="en-US" b="0" baseline="0" dirty="0"/>
              <a:t>Total</a:t>
            </a:r>
            <a:r>
              <a:rPr lang="en-US" dirty="0"/>
              <a:t> Investment</a:t>
            </a:r>
            <a:r>
              <a:rPr lang="en-US" b="0" baseline="0" dirty="0"/>
              <a:t> </a:t>
            </a:r>
            <a:r>
              <a:rPr lang="en-US" dirty="0"/>
              <a:t>includes CPRL: $9.3M / Com Prop SAG –PSU: $13.3M / Com </a:t>
            </a:r>
            <a:r>
              <a:rPr lang="en-US" dirty="0" err="1"/>
              <a:t>Redev</a:t>
            </a:r>
            <a:r>
              <a:rPr lang="en-US" dirty="0"/>
              <a:t> SAG – Parcel 3: $8.96M</a:t>
            </a:r>
            <a:endParaRPr lang="en-US" dirty="0">
              <a:cs typeface="Calibri"/>
            </a:endParaRPr>
          </a:p>
          <a:p>
            <a:pPr marL="233680" indent="-233680">
              <a:buFont typeface="Arial" pitchFamily="34" charset="0"/>
              <a:buChar char="•"/>
            </a:pPr>
            <a:endParaRPr lang="en-US" dirty="0">
              <a:cs typeface="Calibri"/>
            </a:endParaRPr>
          </a:p>
          <a:p>
            <a:r>
              <a:rPr lang="en-US" b="1" dirty="0"/>
              <a:t>MBE</a:t>
            </a:r>
            <a:r>
              <a:rPr lang="en-US" b="1" dirty="0">
                <a:cs typeface="Calibri"/>
              </a:rPr>
              <a:t>/DBE Breakdown</a:t>
            </a:r>
          </a:p>
          <a:p>
            <a:pPr>
              <a:buFont typeface="Arial" pitchFamily="34" charset="0"/>
              <a:defRPr/>
            </a:pPr>
            <a:r>
              <a:rPr lang="en-US" dirty="0">
                <a:cs typeface="Calibri"/>
              </a:rPr>
              <a:t>African-American   $17.3M      48.7%</a:t>
            </a:r>
          </a:p>
          <a:p>
            <a:pPr>
              <a:buFont typeface="Arial" pitchFamily="34" charset="0"/>
              <a:defRPr/>
            </a:pPr>
            <a:r>
              <a:rPr lang="en-US" dirty="0">
                <a:cs typeface="Calibri"/>
              </a:rPr>
              <a:t>Hispanic                   $12.3M      34.7%</a:t>
            </a:r>
          </a:p>
          <a:p>
            <a:pPr>
              <a:buFont typeface="Arial" pitchFamily="34" charset="0"/>
              <a:defRPr/>
            </a:pPr>
            <a:r>
              <a:rPr lang="en-US" dirty="0">
                <a:cs typeface="Calibri"/>
              </a:rPr>
              <a:t>Asian                           $2.2M        6.1%</a:t>
            </a:r>
          </a:p>
          <a:p>
            <a:pPr>
              <a:buFont typeface="Arial" pitchFamily="34" charset="0"/>
              <a:defRPr/>
            </a:pPr>
            <a:r>
              <a:rPr lang="en-US" dirty="0">
                <a:cs typeface="Calibri"/>
              </a:rPr>
              <a:t>Native American       $2.0M        5.5%</a:t>
            </a:r>
          </a:p>
          <a:p>
            <a:pPr>
              <a:buFont typeface="Arial" pitchFamily="34" charset="0"/>
              <a:defRPr/>
            </a:pPr>
            <a:r>
              <a:rPr lang="en-US" dirty="0">
                <a:cs typeface="Calibri"/>
              </a:rPr>
              <a:t>White Female            $1.8M        5.1%</a:t>
            </a:r>
          </a:p>
          <a:p>
            <a:pPr>
              <a:defRPr/>
            </a:pPr>
            <a:r>
              <a:rPr lang="en-US" b="1" dirty="0">
                <a:cs typeface="Calibri"/>
              </a:rPr>
              <a:t>Total                          $35.6M    100.0%</a:t>
            </a:r>
            <a:endParaRPr lang="en-US" b="1" dirty="0"/>
          </a:p>
          <a:p>
            <a:pPr>
              <a:defRPr/>
            </a:pPr>
            <a:endParaRPr lang="en-US" dirty="0"/>
          </a:p>
          <a:p>
            <a:pPr defTabSz="1249345">
              <a:defRPr/>
            </a:pPr>
            <a:r>
              <a:rPr lang="en-US" b="1" baseline="0" dirty="0"/>
              <a:t>Grants</a:t>
            </a:r>
          </a:p>
          <a:p>
            <a:pPr>
              <a:defRPr/>
            </a:pPr>
            <a:r>
              <a:rPr lang="en-US" dirty="0"/>
              <a:t>$3.2M total</a:t>
            </a:r>
            <a:r>
              <a:rPr lang="en-US" b="0" baseline="0" dirty="0"/>
              <a:t> </a:t>
            </a:r>
            <a:r>
              <a:rPr lang="en-US" dirty="0"/>
              <a:t>settled grants</a:t>
            </a:r>
            <a:r>
              <a:rPr lang="en-US" b="0" baseline="0" dirty="0"/>
              <a:t> PIP</a:t>
            </a:r>
            <a:r>
              <a:rPr lang="en-US" dirty="0"/>
              <a:t>: $1.6M / CLG: $1.4M / CDIP: $102K</a:t>
            </a:r>
            <a:endParaRPr lang="en-US" dirty="0">
              <a:cs typeface="Calibri"/>
            </a:endParaRPr>
          </a:p>
          <a:p>
            <a:pPr>
              <a:defRPr/>
            </a:pPr>
            <a:r>
              <a:rPr lang="en-US" dirty="0"/>
              <a:t>NOTE</a:t>
            </a:r>
            <a:r>
              <a:rPr lang="en-US" b="0" baseline="0" dirty="0"/>
              <a:t>: </a:t>
            </a:r>
            <a:r>
              <a:rPr lang="en-US" dirty="0"/>
              <a:t>no business</a:t>
            </a:r>
            <a:r>
              <a:rPr lang="en-US" b="0" baseline="0" dirty="0"/>
              <a:t> Loans – </a:t>
            </a:r>
            <a:r>
              <a:rPr lang="en-US" dirty="0"/>
              <a:t>3 EDA loans $395k</a:t>
            </a:r>
            <a:endParaRPr lang="en-US" b="0" baseline="0" dirty="0">
              <a:cs typeface="Calibri"/>
            </a:endParaRPr>
          </a:p>
          <a:p>
            <a:pPr>
              <a:buFont typeface="Arial" pitchFamily="34" charset="0"/>
              <a:buNone/>
              <a:defRPr/>
            </a:pPr>
            <a:endParaRPr lang="en-US" b="1" dirty="0"/>
          </a:p>
          <a:p>
            <a:pPr>
              <a:defRPr/>
            </a:pPr>
            <a:r>
              <a:rPr lang="en-US" b="1" dirty="0"/>
              <a:t>N/NE Data (since plan beginning) Has this been updated?</a:t>
            </a:r>
            <a:endParaRPr lang="en-US" b="1" dirty="0">
              <a:cs typeface="Calibri"/>
            </a:endParaRPr>
          </a:p>
          <a:p>
            <a:pPr>
              <a:buFont typeface="Arial" pitchFamily="34" charset="0"/>
              <a:buNone/>
              <a:defRPr/>
            </a:pPr>
            <a:r>
              <a:rPr lang="en-US" dirty="0"/>
              <a:t>58 total awards. 10 African, 23 African American, 19 Asian, 1 Latino, 3 white, 2 non Profit</a:t>
            </a:r>
          </a:p>
          <a:p>
            <a:pPr>
              <a:buFont typeface="Arial" pitchFamily="34" charset="0"/>
              <a:buNone/>
              <a:defRPr/>
            </a:pPr>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1249345">
              <a:defRPr/>
            </a:pPr>
            <a:r>
              <a:rPr lang="en-US" sz="1600" b="1" i="1" dirty="0">
                <a:solidFill>
                  <a:schemeClr val="bg1">
                    <a:lumMod val="50000"/>
                  </a:schemeClr>
                </a:solidFill>
              </a:rPr>
              <a:t>Broadway Corridor, ODOT Blocks, Rose Quarter, OT/CT Investments</a:t>
            </a:r>
          </a:p>
          <a:p>
            <a:r>
              <a:rPr lang="en-US" sz="3800" dirty="0">
                <a:solidFill>
                  <a:schemeClr val="bg1">
                    <a:lumMod val="50000"/>
                  </a:schemeClr>
                </a:solidFill>
              </a:rPr>
              <a:t>Updated financial investment policy and asset management approach</a:t>
            </a:r>
          </a:p>
          <a:p>
            <a:pPr marL="1639765" lvl="1" indent="-1015093">
              <a:buFont typeface="Wingdings" panose="05000000000000000000" pitchFamily="2" charset="2"/>
              <a:buChar char="ü"/>
            </a:pPr>
            <a:r>
              <a:rPr lang="en-US" sz="3800" dirty="0">
                <a:solidFill>
                  <a:schemeClr val="bg1">
                    <a:lumMod val="50000"/>
                  </a:schemeClr>
                </a:solidFill>
              </a:rPr>
              <a:t>Seek public benefits that result in a financial return</a:t>
            </a:r>
          </a:p>
          <a:p>
            <a:pPr marL="1639765" lvl="1" indent="-1015093">
              <a:buFont typeface="Wingdings" panose="05000000000000000000" pitchFamily="2" charset="2"/>
              <a:buChar char="ü"/>
            </a:pPr>
            <a:r>
              <a:rPr lang="en-US" sz="3800" dirty="0">
                <a:solidFill>
                  <a:schemeClr val="bg1">
                    <a:lumMod val="50000"/>
                  </a:schemeClr>
                </a:solidFill>
              </a:rPr>
              <a:t>Have a leverage target and maximize non-agency resources</a:t>
            </a:r>
          </a:p>
          <a:p>
            <a:pPr marL="1639765" lvl="1" indent="-1015093">
              <a:buFont typeface="Wingdings" panose="05000000000000000000" pitchFamily="2" charset="2"/>
              <a:buChar char="ü"/>
            </a:pPr>
            <a:r>
              <a:rPr lang="en-US" sz="3800" dirty="0">
                <a:solidFill>
                  <a:schemeClr val="bg1">
                    <a:lumMod val="50000"/>
                  </a:schemeClr>
                </a:solidFill>
              </a:rPr>
              <a:t>Limit grants, infrastructure, and loan forgiveness to annual agency-wide budgets</a:t>
            </a:r>
          </a:p>
          <a:p>
            <a:pPr marL="1639765" lvl="1" indent="-1015093">
              <a:buFont typeface="Wingdings" panose="05000000000000000000" pitchFamily="2" charset="2"/>
              <a:buChar char="ü"/>
            </a:pPr>
            <a:r>
              <a:rPr lang="en-US" sz="3800" dirty="0">
                <a:solidFill>
                  <a:schemeClr val="bg1">
                    <a:lumMod val="50000"/>
                  </a:schemeClr>
                </a:solidFill>
              </a:rPr>
              <a:t>Implement asset and property management software to increase analytical &amp; forecasting capabilities</a:t>
            </a:r>
          </a:p>
          <a:p>
            <a:pPr marL="1639765" lvl="1" indent="-1015093">
              <a:buFont typeface="Wingdings" panose="05000000000000000000" pitchFamily="2" charset="2"/>
              <a:buChar char="ü"/>
            </a:pPr>
            <a:r>
              <a:rPr lang="en-US" sz="3800" dirty="0">
                <a:solidFill>
                  <a:schemeClr val="bg1">
                    <a:lumMod val="50000"/>
                  </a:schemeClr>
                </a:solidFill>
              </a:rPr>
              <a:t>Create operating plans for each property</a:t>
            </a:r>
          </a:p>
          <a:p>
            <a:endParaRPr lang="en-US" dirty="0"/>
          </a:p>
          <a:p>
            <a:endParaRPr lang="en-US" dirty="0"/>
          </a:p>
          <a:p>
            <a:r>
              <a:rPr lang="en-US" dirty="0"/>
              <a:t>REMOVE $ AND %</a:t>
            </a:r>
            <a:r>
              <a:rPr lang="en-US" baseline="0" dirty="0"/>
              <a:t> FROM LABELS, PUT THEM INSIDE DONUT; IN THEIR PLACE, PUT (IMPACT FIRST INVESTMENTS, FINANCIAL FIRST/MARKET RETURN)</a:t>
            </a:r>
          </a:p>
          <a:p>
            <a:r>
              <a:rPr lang="en-US" baseline="0" dirty="0"/>
              <a:t>GIVE EXAMPLES OF DIFFERENT KINDS OF INVESTMENTS</a:t>
            </a:r>
            <a:endParaRPr lang="en-US" dirty="0"/>
          </a:p>
          <a:p>
            <a:pPr marL="238704" indent="-238704">
              <a:buFont typeface="Arial" panose="020B0604020202020204" pitchFamily="34" charset="0"/>
              <a:buChar char="•"/>
            </a:pPr>
            <a:r>
              <a:rPr lang="en-US" dirty="0"/>
              <a:t>As we refine the business</a:t>
            </a:r>
            <a:r>
              <a:rPr lang="en-US" baseline="0" dirty="0"/>
              <a:t> plan, we have become clearer about how we talk about the types of project and program investments and the public benefit and financial return anticipated to support reinvestment in future years of the business plan.</a:t>
            </a:r>
          </a:p>
          <a:p>
            <a:pPr marL="875244" lvl="1" indent="-238704">
              <a:buFont typeface="Arial" panose="020B0604020202020204" pitchFamily="34" charset="0"/>
              <a:buChar char="•"/>
            </a:pPr>
            <a:r>
              <a:rPr lang="en-US" baseline="0" dirty="0"/>
              <a:t>There are three basic categories:</a:t>
            </a:r>
          </a:p>
          <a:p>
            <a:pPr marL="875244" lvl="1" indent="-238704">
              <a:buFont typeface="Arial" panose="020B0604020202020204" pitchFamily="34" charset="0"/>
              <a:buChar char="•"/>
            </a:pPr>
            <a:r>
              <a:rPr lang="en-US" baseline="0" dirty="0"/>
              <a:t>Grants and Infrastructure – which meet all policy goals and high levels of public benefit and no repayment or return</a:t>
            </a:r>
          </a:p>
          <a:p>
            <a:pPr marL="875244" lvl="1" indent="-238704">
              <a:buFont typeface="Arial" panose="020B0604020202020204" pitchFamily="34" charset="0"/>
              <a:buChar char="•"/>
            </a:pPr>
            <a:r>
              <a:rPr lang="en-US" baseline="0" dirty="0"/>
              <a:t>Program Related Investments which meet all policy goals and high levels public benefit – where we anticipate repayment and no or below market return on investment.</a:t>
            </a:r>
          </a:p>
          <a:p>
            <a:pPr marL="875244" lvl="1" indent="-238704">
              <a:buFont typeface="Arial" panose="020B0604020202020204" pitchFamily="34" charset="0"/>
              <a:buChar char="•"/>
            </a:pPr>
            <a:r>
              <a:rPr lang="en-US" baseline="0" dirty="0"/>
              <a:t>Mission Related Investments which meet all policy goals and there is an anticipated repayment and market return on investment.</a:t>
            </a:r>
          </a:p>
          <a:p>
            <a:pPr marL="875244" lvl="1" indent="-238704">
              <a:buFont typeface="Arial" panose="020B0604020202020204" pitchFamily="34" charset="0"/>
              <a:buChar char="•"/>
            </a:pPr>
            <a:endParaRPr lang="en-US" baseline="0" dirty="0"/>
          </a:p>
          <a:p>
            <a:pPr marL="636541" lvl="1" defTabSz="1273083">
              <a:defRPr/>
            </a:pPr>
            <a:r>
              <a:rPr lang="en-US" b="1" dirty="0"/>
              <a:t>Program Related Investments </a:t>
            </a:r>
            <a:r>
              <a:rPr lang="en-US" dirty="0"/>
              <a:t>assume average 2.5% return on all new lending and 3% on all other projects…over five-year we have allocated $130M or 45% of URA budgets toward these investments. Includes action plan investments for N/NE, Gateway and Lents, and future projects in North Macadam and Central City investments. </a:t>
            </a:r>
            <a:endParaRPr lang="en-US" b="1" dirty="0"/>
          </a:p>
          <a:p>
            <a:pPr marL="636541" lvl="1"/>
            <a:endParaRPr lang="en-US" b="1" dirty="0"/>
          </a:p>
          <a:p>
            <a:pPr marL="636541" lvl="1"/>
            <a:r>
              <a:rPr lang="en-US" b="1" dirty="0"/>
              <a:t>Mission Related Investments </a:t>
            </a:r>
            <a:r>
              <a:rPr lang="en-US" dirty="0"/>
              <a:t>assume average 6% return on several projects… over the five-year budget forecast we have allocated $80M or 27% of URA budgets toward these investments. Includes Broadway Corridor, ODOT Blocks, and Oregon Convention Center URA investments.</a:t>
            </a:r>
          </a:p>
          <a:p>
            <a:pPr marL="636541" lvl="1"/>
            <a:endParaRPr lang="en-US" dirty="0"/>
          </a:p>
          <a:p>
            <a:pPr marL="636541" lvl="1"/>
            <a:r>
              <a:rPr lang="en-US" dirty="0"/>
              <a:t>These categories provide the overall benchmark for how a important component of the business plan revenues are generated – actual implementation will be different over time </a:t>
            </a:r>
            <a:endParaRPr lang="en-US" baseline="30000" dirty="0"/>
          </a:p>
          <a:p>
            <a:pPr marL="636541" lvl="1"/>
            <a:endParaRPr lang="en-US" baseline="30000" dirty="0"/>
          </a:p>
          <a:p>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t>30</a:t>
            </a:fld>
            <a:endParaRPr lang="en-US"/>
          </a:p>
        </p:txBody>
      </p:sp>
    </p:spTree>
    <p:extLst>
      <p:ext uri="{BB962C8B-B14F-4D97-AF65-F5344CB8AC3E}">
        <p14:creationId xmlns:p14="http://schemas.microsoft.com/office/powerpoint/2010/main" val="3537838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04" indent="-238704">
              <a:buFont typeface="Arial" panose="020B0604020202020204" pitchFamily="34" charset="0"/>
              <a:buChar char="•"/>
            </a:pPr>
            <a:r>
              <a:rPr lang="en-US" dirty="0"/>
              <a:t>As URAs</a:t>
            </a:r>
            <a:r>
              <a:rPr lang="en-US" baseline="0" dirty="0"/>
              <a:t> expire and outstanding debt is repaid, the tax increment generated from the overlapping taxing jurisdictions tax rates are returned to each district.</a:t>
            </a:r>
          </a:p>
          <a:p>
            <a:endParaRPr lang="en-US" baseline="0" dirty="0"/>
          </a:p>
          <a:p>
            <a:pPr marL="238704" indent="-238704">
              <a:buFont typeface="Arial" panose="020B0604020202020204" pitchFamily="34" charset="0"/>
              <a:buChar char="•"/>
            </a:pPr>
            <a:r>
              <a:rPr lang="en-US" baseline="0" dirty="0"/>
              <a:t>Based on the City of Portland’s Tax Rate, we estimate $380M will be returned to the City of Portland starting in 2021 going through 2035 as illustrated by the orange line</a:t>
            </a:r>
          </a:p>
          <a:p>
            <a:endParaRPr lang="en-US" baseline="0" dirty="0"/>
          </a:p>
          <a:p>
            <a:pPr marL="238704" indent="-238704">
              <a:buFont typeface="Arial" panose="020B0604020202020204" pitchFamily="34" charset="0"/>
              <a:buChar char="•"/>
            </a:pPr>
            <a:r>
              <a:rPr lang="en-US" baseline="0" dirty="0"/>
              <a:t>After discounting based on potential property tax limits (measure 5 compression) and normal discounts and potential delinquencies, the number more conservatively could be $335M as represented by the blue line.</a:t>
            </a:r>
          </a:p>
          <a:p>
            <a:endParaRPr lang="en-US" baseline="0" dirty="0"/>
          </a:p>
          <a:p>
            <a:pPr marL="238704" indent="-238704">
              <a:buFont typeface="Arial" panose="020B0604020202020204" pitchFamily="34" charset="0"/>
              <a:buChar char="•"/>
            </a:pPr>
            <a:r>
              <a:rPr lang="en-US" baseline="0" dirty="0"/>
              <a:t>This chart includes 25% of the total coming back as represented by the green line.  Later in the presentation, Tony is going to share some different scenarios that include varying levels of boomerang revenue.</a:t>
            </a:r>
          </a:p>
          <a:p>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t>31</a:t>
            </a:fld>
            <a:endParaRPr lang="en-US"/>
          </a:p>
        </p:txBody>
      </p:sp>
    </p:spTree>
    <p:extLst>
      <p:ext uri="{BB962C8B-B14F-4D97-AF65-F5344CB8AC3E}">
        <p14:creationId xmlns:p14="http://schemas.microsoft.com/office/powerpoint/2010/main" val="687683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1075" y="490538"/>
            <a:ext cx="4208463" cy="3157537"/>
          </a:xfrm>
        </p:spPr>
      </p:sp>
      <p:sp>
        <p:nvSpPr>
          <p:cNvPr id="3" name="Notes Placeholder 2"/>
          <p:cNvSpPr>
            <a:spLocks noGrp="1"/>
          </p:cNvSpPr>
          <p:nvPr>
            <p:ph type="body" idx="1"/>
          </p:nvPr>
        </p:nvSpPr>
        <p:spPr>
          <a:xfrm>
            <a:off x="237575" y="3854661"/>
            <a:ext cx="9027837" cy="6939552"/>
          </a:xfrm>
        </p:spPr>
        <p:txBody>
          <a:bodyPr/>
          <a:lstStyle/>
          <a:p>
            <a:r>
              <a:rPr lang="en-US" dirty="0">
                <a:latin typeface="Calibri"/>
                <a:cs typeface="Calibri"/>
              </a:rPr>
              <a:t>Diving</a:t>
            </a:r>
            <a:r>
              <a:rPr lang="en-US" baseline="0" dirty="0">
                <a:latin typeface="Calibri"/>
                <a:cs typeface="Calibri"/>
              </a:rPr>
              <a:t> further into our economic development programs not restricted to traditional tax increment finance districts, this graph shows our four major business lines as well as associated staff supported with these funds and the how general funds are leveraged by other non-TIF resources.</a:t>
            </a:r>
            <a:r>
              <a:rPr lang="en-US" dirty="0">
                <a:latin typeface="Calibri"/>
                <a:cs typeface="Calibri"/>
              </a:rPr>
              <a:t> From top to bottom:</a:t>
            </a:r>
          </a:p>
          <a:p>
            <a:r>
              <a:rPr lang="en-US" baseline="0" dirty="0">
                <a:latin typeface="Calibri"/>
                <a:cs typeface="Calibri"/>
              </a:rPr>
              <a:t> </a:t>
            </a:r>
          </a:p>
          <a:p>
            <a:pPr marL="238704" indent="-238704">
              <a:buFont typeface="Arial"/>
              <a:buChar char="•"/>
            </a:pPr>
            <a:r>
              <a:rPr lang="en-US" b="1" baseline="0" dirty="0">
                <a:latin typeface="Calibri"/>
                <a:cs typeface="Calibri"/>
              </a:rPr>
              <a:t>WF development funds </a:t>
            </a:r>
            <a:r>
              <a:rPr lang="en-US" baseline="0" dirty="0">
                <a:latin typeface="Calibri"/>
                <a:cs typeface="Calibri"/>
              </a:rPr>
              <a:t>support 1 FTE to manager our partnership with WSI and 16 community-based organizations supporting youth and adults facing barriers to employment; $1.4M in GF, leverages 1.7M in CDBG and 200k from the </a:t>
            </a:r>
            <a:r>
              <a:rPr lang="en-US" baseline="0" dirty="0" err="1">
                <a:latin typeface="Calibri"/>
                <a:cs typeface="Calibri"/>
              </a:rPr>
              <a:t>Ezone</a:t>
            </a:r>
            <a:r>
              <a:rPr lang="en-US" baseline="0" dirty="0">
                <a:latin typeface="Calibri"/>
                <a:cs typeface="Calibri"/>
              </a:rPr>
              <a:t> fund;</a:t>
            </a: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IBRN funding </a:t>
            </a:r>
            <a:r>
              <a:rPr lang="en-US" baseline="0" dirty="0">
                <a:latin typeface="Calibri"/>
                <a:cs typeface="Calibri"/>
              </a:rPr>
              <a:t>supports 3FTE who work directly with 14 technical assistance providers </a:t>
            </a:r>
            <a:r>
              <a:rPr lang="en-US" dirty="0">
                <a:latin typeface="Calibri"/>
                <a:cs typeface="Calibri"/>
              </a:rPr>
              <a:t>who specialize in programs that serve underrepresented.</a:t>
            </a:r>
            <a:r>
              <a:rPr lang="en-US" baseline="0" dirty="0">
                <a:latin typeface="Calibri"/>
                <a:cs typeface="Calibri"/>
              </a:rPr>
              <a:t> This is our 2</a:t>
            </a:r>
            <a:r>
              <a:rPr lang="en-US" baseline="30000" dirty="0">
                <a:latin typeface="Calibri"/>
                <a:cs typeface="Calibri"/>
              </a:rPr>
              <a:t>nd</a:t>
            </a:r>
            <a:r>
              <a:rPr lang="en-US" baseline="0" dirty="0">
                <a:latin typeface="Calibri"/>
                <a:cs typeface="Calibri"/>
              </a:rPr>
              <a:t> largest program and our largest use of city general fund at $2M. This leverages both E-zone and CDBG as well. </a:t>
            </a:r>
            <a:endParaRPr lang="en-US" dirty="0">
              <a:latin typeface="Calibri"/>
              <a:cs typeface="Calibri"/>
            </a:endParaRP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NPN network </a:t>
            </a:r>
            <a:r>
              <a:rPr lang="en-US" baseline="0" dirty="0">
                <a:latin typeface="Calibri"/>
                <a:cs typeface="Calibri"/>
              </a:rPr>
              <a:t>funding supports 2FTE working directly with 7 community organizations to ensure connections to the services above, build community capacity and implement small-scale investments; as well as to manager the annual contract with Venture Portland, who provides essential support to the city’s volunteer-run business districts. City General Fund investment</a:t>
            </a:r>
            <a:r>
              <a:rPr lang="en-US" dirty="0">
                <a:latin typeface="Calibri"/>
                <a:cs typeface="Calibri"/>
              </a:rPr>
              <a:t> of </a:t>
            </a:r>
            <a:r>
              <a:rPr lang="en-US" baseline="0" dirty="0">
                <a:latin typeface="Calibri"/>
                <a:cs typeface="Calibri"/>
              </a:rPr>
              <a:t>$1.4M leverage</a:t>
            </a:r>
            <a:r>
              <a:rPr lang="en-US" dirty="0">
                <a:latin typeface="Calibri"/>
                <a:cs typeface="Calibri"/>
              </a:rPr>
              <a:t> $</a:t>
            </a:r>
            <a:r>
              <a:rPr lang="en-US" baseline="0" dirty="0">
                <a:latin typeface="Calibri"/>
                <a:cs typeface="Calibri"/>
              </a:rPr>
              <a:t>1.1M in NPI funds.</a:t>
            </a:r>
            <a:endParaRPr lang="en-US" dirty="0">
              <a:latin typeface="Calibri"/>
              <a:cs typeface="Calibri"/>
            </a:endParaRP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The traded sector business </a:t>
            </a:r>
            <a:r>
              <a:rPr lang="en-US" baseline="0" dirty="0">
                <a:latin typeface="Calibri"/>
                <a:cs typeface="Calibri"/>
              </a:rPr>
              <a:t>development program resources supports 6 staff positions and </a:t>
            </a:r>
            <a:r>
              <a:rPr lang="en-US" dirty="0">
                <a:latin typeface="Calibri"/>
                <a:cs typeface="Calibri"/>
              </a:rPr>
              <a:t>direct engagement </a:t>
            </a:r>
            <a:r>
              <a:rPr lang="en-US" baseline="0" dirty="0">
                <a:latin typeface="Calibri"/>
                <a:cs typeface="Calibri"/>
              </a:rPr>
              <a:t>with cluster companies, Ezone firms, and film producers – to support business competitiveness and inclusive initiatives – like the </a:t>
            </a:r>
            <a:r>
              <a:rPr lang="en-US" baseline="0" dirty="0" err="1">
                <a:latin typeface="Calibri"/>
                <a:cs typeface="Calibri"/>
              </a:rPr>
              <a:t>Techtown</a:t>
            </a:r>
            <a:r>
              <a:rPr lang="en-US" baseline="0" dirty="0">
                <a:latin typeface="Calibri"/>
                <a:cs typeface="Calibri"/>
              </a:rPr>
              <a:t> Diversity Pledge. </a:t>
            </a:r>
          </a:p>
          <a:p>
            <a:pPr marL="238704" indent="-238704">
              <a:buFont typeface="Arial"/>
              <a:buChar char="•"/>
            </a:pPr>
            <a:endParaRPr lang="en-US" dirty="0">
              <a:latin typeface="Calibri"/>
              <a:cs typeface="Calibri"/>
            </a:endParaRPr>
          </a:p>
          <a:p>
            <a:pPr marL="238704" indent="-238704">
              <a:buFont typeface="Arial"/>
              <a:buChar char="•"/>
            </a:pPr>
            <a:r>
              <a:rPr lang="en-US" dirty="0">
                <a:latin typeface="Calibri"/>
                <a:cs typeface="Calibri"/>
              </a:rPr>
              <a:t>Finally, i</a:t>
            </a:r>
            <a:r>
              <a:rPr lang="en-US" baseline="0" dirty="0">
                <a:latin typeface="Calibri"/>
                <a:cs typeface="Calibri"/>
              </a:rPr>
              <a:t>f funded, the c</a:t>
            </a:r>
            <a:r>
              <a:rPr lang="en-US" b="1" baseline="0" dirty="0">
                <a:latin typeface="Calibri"/>
                <a:cs typeface="Calibri"/>
              </a:rPr>
              <a:t>oordinated community planning and development program </a:t>
            </a:r>
            <a:r>
              <a:rPr lang="en-US" baseline="0" dirty="0">
                <a:latin typeface="Calibri"/>
                <a:cs typeface="Calibri"/>
              </a:rPr>
              <a:t>would compliment both our economic development and our community development effort with two FTE to support cross-bureau efforts in east Portland, N/NE and SW.</a:t>
            </a:r>
          </a:p>
          <a:p>
            <a:endParaRPr lang="en-US" baseline="0" dirty="0">
              <a:latin typeface="Calibri"/>
              <a:cs typeface="Calibri"/>
            </a:endParaRPr>
          </a:p>
          <a:p>
            <a:endParaRPr lang="en-US" baseline="0" dirty="0"/>
          </a:p>
        </p:txBody>
      </p:sp>
      <p:sp>
        <p:nvSpPr>
          <p:cNvPr id="4" name="Slide Number Placeholder 3"/>
          <p:cNvSpPr>
            <a:spLocks noGrp="1"/>
          </p:cNvSpPr>
          <p:nvPr>
            <p:ph type="sldNum" sz="quarter" idx="10"/>
          </p:nvPr>
        </p:nvSpPr>
        <p:spPr/>
        <p:txBody>
          <a:bodyPr/>
          <a:lstStyle/>
          <a:p>
            <a:fld id="{AE7CA759-8519-4910-B52C-A83DC937E119}" type="slidenum">
              <a:rPr lang="en-US" smtClean="0"/>
              <a:t>32</a:t>
            </a:fld>
            <a:endParaRPr lang="en-US"/>
          </a:p>
        </p:txBody>
      </p:sp>
    </p:spTree>
    <p:extLst>
      <p:ext uri="{BB962C8B-B14F-4D97-AF65-F5344CB8AC3E}">
        <p14:creationId xmlns:p14="http://schemas.microsoft.com/office/powerpoint/2010/main" val="3738977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1075" y="490538"/>
            <a:ext cx="4208463" cy="3157537"/>
          </a:xfrm>
        </p:spPr>
      </p:sp>
      <p:sp>
        <p:nvSpPr>
          <p:cNvPr id="3" name="Notes Placeholder 2"/>
          <p:cNvSpPr>
            <a:spLocks noGrp="1"/>
          </p:cNvSpPr>
          <p:nvPr>
            <p:ph type="body" idx="1"/>
          </p:nvPr>
        </p:nvSpPr>
        <p:spPr>
          <a:xfrm>
            <a:off x="237575" y="3854661"/>
            <a:ext cx="9027837" cy="6939552"/>
          </a:xfrm>
        </p:spPr>
        <p:txBody>
          <a:bodyPr/>
          <a:lstStyle/>
          <a:p>
            <a:r>
              <a:rPr lang="en-US" dirty="0">
                <a:latin typeface="Calibri"/>
                <a:cs typeface="Calibri"/>
              </a:rPr>
              <a:t>Diving</a:t>
            </a:r>
            <a:r>
              <a:rPr lang="en-US" baseline="0" dirty="0">
                <a:latin typeface="Calibri"/>
                <a:cs typeface="Calibri"/>
              </a:rPr>
              <a:t> further into our economic development programs not restricted to traditional tax increment finance districts, this graph shows our four major business lines as well as associated staff supported with these funds and the how general funds are leveraged by other non-TIF resources.</a:t>
            </a:r>
            <a:r>
              <a:rPr lang="en-US" dirty="0">
                <a:latin typeface="Calibri"/>
                <a:cs typeface="Calibri"/>
              </a:rPr>
              <a:t> From top to bottom:</a:t>
            </a:r>
          </a:p>
          <a:p>
            <a:r>
              <a:rPr lang="en-US" baseline="0" dirty="0">
                <a:latin typeface="Calibri"/>
                <a:cs typeface="Calibri"/>
              </a:rPr>
              <a:t> </a:t>
            </a:r>
          </a:p>
          <a:p>
            <a:pPr marL="238704" indent="-238704">
              <a:buFont typeface="Arial"/>
              <a:buChar char="•"/>
            </a:pPr>
            <a:r>
              <a:rPr lang="en-US" b="1" baseline="0" dirty="0">
                <a:latin typeface="Calibri"/>
                <a:cs typeface="Calibri"/>
              </a:rPr>
              <a:t>WF development funds </a:t>
            </a:r>
            <a:r>
              <a:rPr lang="en-US" baseline="0" dirty="0">
                <a:latin typeface="Calibri"/>
                <a:cs typeface="Calibri"/>
              </a:rPr>
              <a:t>support 1 FTE to manager our partnership with WSI and 16 community-based organizations supporting youth and adults facing barriers to employment; $1.4M in GF, leverages 1.7M in CDBG and 200k from the </a:t>
            </a:r>
            <a:r>
              <a:rPr lang="en-US" baseline="0" dirty="0" err="1">
                <a:latin typeface="Calibri"/>
                <a:cs typeface="Calibri"/>
              </a:rPr>
              <a:t>Ezone</a:t>
            </a:r>
            <a:r>
              <a:rPr lang="en-US" baseline="0" dirty="0">
                <a:latin typeface="Calibri"/>
                <a:cs typeface="Calibri"/>
              </a:rPr>
              <a:t> fund;</a:t>
            </a: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IBRN funding </a:t>
            </a:r>
            <a:r>
              <a:rPr lang="en-US" baseline="0" dirty="0">
                <a:latin typeface="Calibri"/>
                <a:cs typeface="Calibri"/>
              </a:rPr>
              <a:t>supports 3FTE who work directly with 14 technical assistance providers </a:t>
            </a:r>
            <a:r>
              <a:rPr lang="en-US" dirty="0">
                <a:latin typeface="Calibri"/>
                <a:cs typeface="Calibri"/>
              </a:rPr>
              <a:t>who specialize in programs that serve underrepresented.</a:t>
            </a:r>
            <a:r>
              <a:rPr lang="en-US" baseline="0" dirty="0">
                <a:latin typeface="Calibri"/>
                <a:cs typeface="Calibri"/>
              </a:rPr>
              <a:t> This is our 2</a:t>
            </a:r>
            <a:r>
              <a:rPr lang="en-US" baseline="30000" dirty="0">
                <a:latin typeface="Calibri"/>
                <a:cs typeface="Calibri"/>
              </a:rPr>
              <a:t>nd</a:t>
            </a:r>
            <a:r>
              <a:rPr lang="en-US" baseline="0" dirty="0">
                <a:latin typeface="Calibri"/>
                <a:cs typeface="Calibri"/>
              </a:rPr>
              <a:t> largest program and our largest use of city general fund at $2M. This leverages both E-zone and CDBG as well. </a:t>
            </a:r>
            <a:endParaRPr lang="en-US" dirty="0">
              <a:latin typeface="Calibri"/>
              <a:cs typeface="Calibri"/>
            </a:endParaRP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NPN network </a:t>
            </a:r>
            <a:r>
              <a:rPr lang="en-US" baseline="0" dirty="0">
                <a:latin typeface="Calibri"/>
                <a:cs typeface="Calibri"/>
              </a:rPr>
              <a:t>funding supports 2FTE working directly with 7 community organizations to ensure connections to the services above, build community capacity and implement small-scale investments; as well as to manager the annual contract with Venture Portland, who provides essential support to the city’s volunteer-run business districts. City General Fund investment</a:t>
            </a:r>
            <a:r>
              <a:rPr lang="en-US" dirty="0">
                <a:latin typeface="Calibri"/>
                <a:cs typeface="Calibri"/>
              </a:rPr>
              <a:t> of </a:t>
            </a:r>
            <a:r>
              <a:rPr lang="en-US" baseline="0" dirty="0">
                <a:latin typeface="Calibri"/>
                <a:cs typeface="Calibri"/>
              </a:rPr>
              <a:t>$1.4M leverage</a:t>
            </a:r>
            <a:r>
              <a:rPr lang="en-US" dirty="0">
                <a:latin typeface="Calibri"/>
                <a:cs typeface="Calibri"/>
              </a:rPr>
              <a:t> $</a:t>
            </a:r>
            <a:r>
              <a:rPr lang="en-US" baseline="0" dirty="0">
                <a:latin typeface="Calibri"/>
                <a:cs typeface="Calibri"/>
              </a:rPr>
              <a:t>1.1M in NPI funds.</a:t>
            </a:r>
            <a:endParaRPr lang="en-US" dirty="0">
              <a:latin typeface="Calibri"/>
              <a:cs typeface="Calibri"/>
            </a:endParaRPr>
          </a:p>
          <a:p>
            <a:pPr marL="238704" indent="-238704">
              <a:buFont typeface="Arial"/>
              <a:buChar char="•"/>
            </a:pPr>
            <a:endParaRPr lang="en-US" b="1" baseline="0" dirty="0">
              <a:latin typeface="Calibri"/>
              <a:cs typeface="Calibri"/>
            </a:endParaRPr>
          </a:p>
          <a:p>
            <a:pPr marL="238704" indent="-238704">
              <a:buFont typeface="Arial"/>
              <a:buChar char="•"/>
            </a:pPr>
            <a:r>
              <a:rPr lang="en-US" b="1" baseline="0" dirty="0">
                <a:latin typeface="Calibri"/>
                <a:cs typeface="Calibri"/>
              </a:rPr>
              <a:t>The traded sector business </a:t>
            </a:r>
            <a:r>
              <a:rPr lang="en-US" baseline="0" dirty="0">
                <a:latin typeface="Calibri"/>
                <a:cs typeface="Calibri"/>
              </a:rPr>
              <a:t>development program resources supports 6 staff positions and </a:t>
            </a:r>
            <a:r>
              <a:rPr lang="en-US" dirty="0">
                <a:latin typeface="Calibri"/>
                <a:cs typeface="Calibri"/>
              </a:rPr>
              <a:t>direct engagement </a:t>
            </a:r>
            <a:r>
              <a:rPr lang="en-US" baseline="0" dirty="0">
                <a:latin typeface="Calibri"/>
                <a:cs typeface="Calibri"/>
              </a:rPr>
              <a:t>with cluster companies, Ezone firms, and film producers – to support business competitiveness and inclusive initiatives – like the </a:t>
            </a:r>
            <a:r>
              <a:rPr lang="en-US" baseline="0" dirty="0" err="1">
                <a:latin typeface="Calibri"/>
                <a:cs typeface="Calibri"/>
              </a:rPr>
              <a:t>Techtown</a:t>
            </a:r>
            <a:r>
              <a:rPr lang="en-US" baseline="0" dirty="0">
                <a:latin typeface="Calibri"/>
                <a:cs typeface="Calibri"/>
              </a:rPr>
              <a:t> Diversity Pledge. </a:t>
            </a:r>
          </a:p>
          <a:p>
            <a:pPr marL="238704" indent="-238704">
              <a:buFont typeface="Arial"/>
              <a:buChar char="•"/>
            </a:pPr>
            <a:endParaRPr lang="en-US" dirty="0">
              <a:latin typeface="Calibri"/>
              <a:cs typeface="Calibri"/>
            </a:endParaRPr>
          </a:p>
          <a:p>
            <a:pPr marL="238704" indent="-238704">
              <a:buFont typeface="Arial"/>
              <a:buChar char="•"/>
            </a:pPr>
            <a:r>
              <a:rPr lang="en-US" dirty="0">
                <a:latin typeface="Calibri"/>
                <a:cs typeface="Calibri"/>
              </a:rPr>
              <a:t>Finally, i</a:t>
            </a:r>
            <a:r>
              <a:rPr lang="en-US" baseline="0" dirty="0">
                <a:latin typeface="Calibri"/>
                <a:cs typeface="Calibri"/>
              </a:rPr>
              <a:t>f funded, the c</a:t>
            </a:r>
            <a:r>
              <a:rPr lang="en-US" b="1" baseline="0" dirty="0">
                <a:latin typeface="Calibri"/>
                <a:cs typeface="Calibri"/>
              </a:rPr>
              <a:t>oordinated community planning and development program </a:t>
            </a:r>
            <a:r>
              <a:rPr lang="en-US" baseline="0" dirty="0">
                <a:latin typeface="Calibri"/>
                <a:cs typeface="Calibri"/>
              </a:rPr>
              <a:t>would compliment both our economic development and our community development effort with two FTE to support cross-bureau efforts in east Portland, N/NE and SW.</a:t>
            </a:r>
          </a:p>
          <a:p>
            <a:endParaRPr lang="en-US" baseline="0" dirty="0">
              <a:latin typeface="Calibri"/>
              <a:cs typeface="Calibri"/>
            </a:endParaRPr>
          </a:p>
          <a:p>
            <a:endParaRPr lang="en-US" baseline="0" dirty="0"/>
          </a:p>
        </p:txBody>
      </p:sp>
      <p:sp>
        <p:nvSpPr>
          <p:cNvPr id="4" name="Slide Number Placeholder 3"/>
          <p:cNvSpPr>
            <a:spLocks noGrp="1"/>
          </p:cNvSpPr>
          <p:nvPr>
            <p:ph type="sldNum" sz="quarter" idx="10"/>
          </p:nvPr>
        </p:nvSpPr>
        <p:spPr/>
        <p:txBody>
          <a:bodyPr/>
          <a:lstStyle/>
          <a:p>
            <a:fld id="{AE7CA759-8519-4910-B52C-A83DC937E119}" type="slidenum">
              <a:rPr lang="en-US" smtClean="0"/>
              <a:t>33</a:t>
            </a:fld>
            <a:endParaRPr lang="en-US"/>
          </a:p>
        </p:txBody>
      </p:sp>
    </p:spTree>
    <p:extLst>
      <p:ext uri="{BB962C8B-B14F-4D97-AF65-F5344CB8AC3E}">
        <p14:creationId xmlns:p14="http://schemas.microsoft.com/office/powerpoint/2010/main" val="3259757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1249345">
              <a:defRPr/>
            </a:pPr>
            <a:r>
              <a:rPr lang="en-US" sz="1600" b="1" i="1" dirty="0">
                <a:solidFill>
                  <a:schemeClr val="bg1">
                    <a:lumMod val="50000"/>
                  </a:schemeClr>
                </a:solidFill>
              </a:rPr>
              <a:t>Broadway Corridor, ODOT Blocks, Rose Quarter, OT/CT Investments</a:t>
            </a:r>
          </a:p>
          <a:p>
            <a:r>
              <a:rPr lang="en-US" sz="3800" dirty="0">
                <a:solidFill>
                  <a:schemeClr val="bg1">
                    <a:lumMod val="50000"/>
                  </a:schemeClr>
                </a:solidFill>
              </a:rPr>
              <a:t>Updated financial investment policy and asset management approach</a:t>
            </a:r>
          </a:p>
          <a:p>
            <a:pPr marL="1639765" lvl="1" indent="-1015093">
              <a:buFont typeface="Wingdings" panose="05000000000000000000" pitchFamily="2" charset="2"/>
              <a:buChar char="ü"/>
            </a:pPr>
            <a:r>
              <a:rPr lang="en-US" sz="3800" dirty="0">
                <a:solidFill>
                  <a:schemeClr val="bg1">
                    <a:lumMod val="50000"/>
                  </a:schemeClr>
                </a:solidFill>
              </a:rPr>
              <a:t>Seek public benefits that result in a financial return</a:t>
            </a:r>
          </a:p>
          <a:p>
            <a:pPr marL="1639765" lvl="1" indent="-1015093">
              <a:buFont typeface="Wingdings" panose="05000000000000000000" pitchFamily="2" charset="2"/>
              <a:buChar char="ü"/>
            </a:pPr>
            <a:r>
              <a:rPr lang="en-US" sz="3800" dirty="0">
                <a:solidFill>
                  <a:schemeClr val="bg1">
                    <a:lumMod val="50000"/>
                  </a:schemeClr>
                </a:solidFill>
              </a:rPr>
              <a:t>Have a leverage target and maximize non-agency resources</a:t>
            </a:r>
          </a:p>
          <a:p>
            <a:pPr marL="1639765" lvl="1" indent="-1015093">
              <a:buFont typeface="Wingdings" panose="05000000000000000000" pitchFamily="2" charset="2"/>
              <a:buChar char="ü"/>
            </a:pPr>
            <a:r>
              <a:rPr lang="en-US" sz="3800" dirty="0">
                <a:solidFill>
                  <a:schemeClr val="bg1">
                    <a:lumMod val="50000"/>
                  </a:schemeClr>
                </a:solidFill>
              </a:rPr>
              <a:t>Limit grants, infrastructure, and loan forgiveness to annual agency-wide budgets</a:t>
            </a:r>
          </a:p>
          <a:p>
            <a:pPr marL="1639765" lvl="1" indent="-1015093">
              <a:buFont typeface="Wingdings" panose="05000000000000000000" pitchFamily="2" charset="2"/>
              <a:buChar char="ü"/>
            </a:pPr>
            <a:r>
              <a:rPr lang="en-US" sz="3800" dirty="0">
                <a:solidFill>
                  <a:schemeClr val="bg1">
                    <a:lumMod val="50000"/>
                  </a:schemeClr>
                </a:solidFill>
              </a:rPr>
              <a:t>Implement asset and property management software to increase analytical &amp; forecasting capabilities</a:t>
            </a:r>
          </a:p>
          <a:p>
            <a:pPr marL="1639765" lvl="1" indent="-1015093">
              <a:buFont typeface="Wingdings" panose="05000000000000000000" pitchFamily="2" charset="2"/>
              <a:buChar char="ü"/>
            </a:pPr>
            <a:r>
              <a:rPr lang="en-US" sz="3800" dirty="0">
                <a:solidFill>
                  <a:schemeClr val="bg1">
                    <a:lumMod val="50000"/>
                  </a:schemeClr>
                </a:solidFill>
              </a:rPr>
              <a:t>Create operating plans for each property</a:t>
            </a:r>
          </a:p>
          <a:p>
            <a:endParaRPr lang="en-US" dirty="0"/>
          </a:p>
          <a:p>
            <a:endParaRPr lang="en-US" dirty="0"/>
          </a:p>
          <a:p>
            <a:r>
              <a:rPr lang="en-US" dirty="0"/>
              <a:t>REMOVE $ AND %</a:t>
            </a:r>
            <a:r>
              <a:rPr lang="en-US" baseline="0" dirty="0"/>
              <a:t> FROM LABELS, PUT THEM INSIDE DONUT; IN THEIR PLACE, PUT (IMPACT FIRST INVESTMENTS, FINANCIAL FIRST/MARKET RETURN)</a:t>
            </a:r>
          </a:p>
          <a:p>
            <a:r>
              <a:rPr lang="en-US" baseline="0" dirty="0"/>
              <a:t>GIVE EXAMPLES OF DIFFERENT KINDS OF INVESTMENTS</a:t>
            </a:r>
            <a:endParaRPr lang="en-US" dirty="0"/>
          </a:p>
          <a:p>
            <a:pPr marL="238704" indent="-238704">
              <a:buFont typeface="Arial" panose="020B0604020202020204" pitchFamily="34" charset="0"/>
              <a:buChar char="•"/>
            </a:pPr>
            <a:r>
              <a:rPr lang="en-US" dirty="0"/>
              <a:t>As we refine the business</a:t>
            </a:r>
            <a:r>
              <a:rPr lang="en-US" baseline="0" dirty="0"/>
              <a:t> plan, we have become clearer about how we talk about the types of project and program investments and the public benefit and financial return anticipated to support reinvestment in future years of the business plan.</a:t>
            </a:r>
          </a:p>
          <a:p>
            <a:pPr marL="875244" lvl="1" indent="-238704">
              <a:buFont typeface="Arial" panose="020B0604020202020204" pitchFamily="34" charset="0"/>
              <a:buChar char="•"/>
            </a:pPr>
            <a:r>
              <a:rPr lang="en-US" baseline="0" dirty="0"/>
              <a:t>There are three basic categories:</a:t>
            </a:r>
          </a:p>
          <a:p>
            <a:pPr marL="875244" lvl="1" indent="-238704">
              <a:buFont typeface="Arial" panose="020B0604020202020204" pitchFamily="34" charset="0"/>
              <a:buChar char="•"/>
            </a:pPr>
            <a:r>
              <a:rPr lang="en-US" baseline="0" dirty="0"/>
              <a:t>Grants and Infrastructure – which meet all policy goals and high levels of public benefit and no repayment or return</a:t>
            </a:r>
          </a:p>
          <a:p>
            <a:pPr marL="875244" lvl="1" indent="-238704">
              <a:buFont typeface="Arial" panose="020B0604020202020204" pitchFamily="34" charset="0"/>
              <a:buChar char="•"/>
            </a:pPr>
            <a:r>
              <a:rPr lang="en-US" baseline="0" dirty="0"/>
              <a:t>Program Related Investments which meet all policy goals and high levels public benefit – where we anticipate repayment and no or below market return on investment.</a:t>
            </a:r>
          </a:p>
          <a:p>
            <a:pPr marL="875244" lvl="1" indent="-238704">
              <a:buFont typeface="Arial" panose="020B0604020202020204" pitchFamily="34" charset="0"/>
              <a:buChar char="•"/>
            </a:pPr>
            <a:r>
              <a:rPr lang="en-US" baseline="0" dirty="0"/>
              <a:t>Mission Related Investments which meet all policy goals and there is an anticipated repayment and market return on investment.</a:t>
            </a:r>
          </a:p>
          <a:p>
            <a:pPr marL="875244" lvl="1" indent="-238704">
              <a:buFont typeface="Arial" panose="020B0604020202020204" pitchFamily="34" charset="0"/>
              <a:buChar char="•"/>
            </a:pPr>
            <a:endParaRPr lang="en-US" baseline="0" dirty="0"/>
          </a:p>
          <a:p>
            <a:pPr marL="636541" lvl="1" defTabSz="1273083">
              <a:defRPr/>
            </a:pPr>
            <a:r>
              <a:rPr lang="en-US" b="1" dirty="0"/>
              <a:t>Program Related Investments </a:t>
            </a:r>
            <a:r>
              <a:rPr lang="en-US" dirty="0"/>
              <a:t>assume average 2.5% return on all new lending and 3% on all other projects…over five-year we have allocated $130M or 45% of URA budgets toward these investments. Includes action plan investments for N/NE, Gateway and Lents, and future projects in North Macadam and Central City investments. </a:t>
            </a:r>
            <a:endParaRPr lang="en-US" b="1" dirty="0"/>
          </a:p>
          <a:p>
            <a:pPr marL="636541" lvl="1"/>
            <a:endParaRPr lang="en-US" b="1" dirty="0"/>
          </a:p>
          <a:p>
            <a:pPr marL="636541" lvl="1"/>
            <a:r>
              <a:rPr lang="en-US" b="1" dirty="0"/>
              <a:t>Mission Related Investments </a:t>
            </a:r>
            <a:r>
              <a:rPr lang="en-US" dirty="0"/>
              <a:t>assume average 6% return on several projects… over the five-year budget forecast we have allocated $80M or 27% of URA budgets toward these investments. Includes Broadway Corridor, ODOT Blocks, and Oregon Convention Center URA investments.</a:t>
            </a:r>
          </a:p>
          <a:p>
            <a:pPr marL="636541" lvl="1"/>
            <a:endParaRPr lang="en-US" dirty="0"/>
          </a:p>
          <a:p>
            <a:pPr marL="636541" lvl="1"/>
            <a:r>
              <a:rPr lang="en-US" dirty="0"/>
              <a:t>These categories provide the overall benchmark for how a important component of the business plan revenues are generated – actual implementation will be different over time </a:t>
            </a:r>
            <a:endParaRPr lang="en-US" baseline="30000" dirty="0"/>
          </a:p>
          <a:p>
            <a:pPr marL="636541" lvl="1"/>
            <a:endParaRPr lang="en-US" baseline="30000" dirty="0"/>
          </a:p>
          <a:p>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t>34</a:t>
            </a:fld>
            <a:endParaRPr lang="en-US"/>
          </a:p>
        </p:txBody>
      </p:sp>
    </p:spTree>
    <p:extLst>
      <p:ext uri="{BB962C8B-B14F-4D97-AF65-F5344CB8AC3E}">
        <p14:creationId xmlns:p14="http://schemas.microsoft.com/office/powerpoint/2010/main" val="3537838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PDC’s total estimated resources are $342 million for next fiscal year. </a:t>
            </a:r>
          </a:p>
          <a:p>
            <a:pPr marL="234252" indent="-234252">
              <a:buFont typeface="Arial" panose="020B0604020202020204" pitchFamily="34" charset="0"/>
              <a:buChar char="•"/>
            </a:pPr>
            <a:r>
              <a:rPr lang="en-US" dirty="0"/>
              <a:t>Approximately</a:t>
            </a:r>
            <a:r>
              <a:rPr lang="en-US" baseline="0" dirty="0"/>
              <a:t> half of the resources available is cash on hand represented by the beginning fund balance from prior bond sales and tax increment, land sales, and other program income.</a:t>
            </a:r>
          </a:p>
          <a:p>
            <a:pPr marL="234252" indent="-234252">
              <a:buFont typeface="Arial" panose="020B0604020202020204" pitchFamily="34" charset="0"/>
              <a:buChar char="•"/>
            </a:pPr>
            <a:r>
              <a:rPr lang="en-US" baseline="0" dirty="0"/>
              <a:t>About one-third of the resources will be from new tax increment resources, mainly in Interstate, Lents, River District and North Macadam URAs.</a:t>
            </a:r>
          </a:p>
          <a:p>
            <a:pPr marL="234252" indent="-234252">
              <a:buFont typeface="Arial" panose="020B0604020202020204" pitchFamily="34" charset="0"/>
              <a:buChar char="•"/>
            </a:pPr>
            <a:r>
              <a:rPr lang="en-US" baseline="0" dirty="0"/>
              <a:t>Consistent with prior years, City General Fund resources represents 2% of planned resources or $5.5 million. </a:t>
            </a:r>
          </a:p>
          <a:p>
            <a:pPr marL="234252" indent="-234252">
              <a:buFont typeface="Arial" panose="020B0604020202020204" pitchFamily="34" charset="0"/>
              <a:buChar char="•"/>
            </a:pPr>
            <a:r>
              <a:rPr lang="en-US" baseline="0" dirty="0"/>
              <a:t>General Fund resources combined with Grant resources and Enterprise Zone fees make up the majority of PDC’s citywide economic development programing.</a:t>
            </a:r>
          </a:p>
          <a:p>
            <a:pPr marL="234252" indent="-234252">
              <a:buFont typeface="Arial" panose="020B0604020202020204" pitchFamily="34" charset="0"/>
              <a:buChar char="•"/>
            </a:pPr>
            <a:endParaRPr lang="en-US" baseline="0" dirty="0"/>
          </a:p>
          <a:p>
            <a:pPr marL="234252" indent="-234252">
              <a:buFont typeface="Arial" panose="020B0604020202020204" pitchFamily="34" charset="0"/>
              <a:buChar char="•"/>
            </a:pPr>
            <a:endParaRPr lang="en-US" baseline="0" dirty="0"/>
          </a:p>
          <a:p>
            <a:pPr marL="234252" indent="-234252">
              <a:buFont typeface="Arial" panose="020B0604020202020204" pitchFamily="34" charset="0"/>
              <a:buChar char="•"/>
            </a:pPr>
            <a:r>
              <a:rPr lang="en-US" baseline="0" dirty="0"/>
              <a:t>86% of the resources are TIF based </a:t>
            </a:r>
            <a:endParaRPr lang="en-US" dirty="0"/>
          </a:p>
          <a:p>
            <a:endParaRPr lang="en-US" dirty="0"/>
          </a:p>
        </p:txBody>
      </p:sp>
      <p:sp>
        <p:nvSpPr>
          <p:cNvPr id="4" name="Slide Number Placeholder 3"/>
          <p:cNvSpPr>
            <a:spLocks noGrp="1"/>
          </p:cNvSpPr>
          <p:nvPr>
            <p:ph type="sldNum" sz="quarter" idx="10"/>
          </p:nvPr>
        </p:nvSpPr>
        <p:spPr/>
        <p:txBody>
          <a:bodyPr/>
          <a:lstStyle/>
          <a:p>
            <a:fld id="{C8B5BE9D-7D9A-4E37-AF99-F68E7AD9DDC9}" type="slidenum">
              <a:rPr lang="en-US" smtClean="0"/>
              <a:pPr/>
              <a:t>35</a:t>
            </a:fld>
            <a:endParaRPr lang="en-US"/>
          </a:p>
        </p:txBody>
      </p:sp>
    </p:spTree>
    <p:extLst>
      <p:ext uri="{BB962C8B-B14F-4D97-AF65-F5344CB8AC3E}">
        <p14:creationId xmlns:p14="http://schemas.microsoft.com/office/powerpoint/2010/main" val="1289377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B5BE9D-7D9A-4E37-AF99-F68E7AD9DDC9}" type="slidenum">
              <a:rPr lang="en-US" smtClean="0"/>
              <a:pPr/>
              <a:t>36</a:t>
            </a:fld>
            <a:endParaRPr lang="en-US"/>
          </a:p>
        </p:txBody>
      </p:sp>
    </p:spTree>
    <p:extLst>
      <p:ext uri="{BB962C8B-B14F-4D97-AF65-F5344CB8AC3E}">
        <p14:creationId xmlns:p14="http://schemas.microsoft.com/office/powerpoint/2010/main" val="186616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D0515D9-9B54-4161-B4F6-0D6EABA9FE50}" type="slidenum">
              <a:rPr lang="en-US" smtClean="0"/>
              <a:t>4</a:t>
            </a:fld>
            <a:endParaRPr lang="en-US"/>
          </a:p>
        </p:txBody>
      </p:sp>
    </p:spTree>
    <p:extLst>
      <p:ext uri="{BB962C8B-B14F-4D97-AF65-F5344CB8AC3E}">
        <p14:creationId xmlns:p14="http://schemas.microsoft.com/office/powerpoint/2010/main" val="17958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0840" indent="-780840">
              <a:spcBef>
                <a:spcPts val="2459"/>
              </a:spcBef>
              <a:buFont typeface="Wingdings,Sans-Serif"/>
              <a:buChar char="Ø"/>
            </a:pPr>
            <a:r>
              <a:rPr lang="en-US" dirty="0"/>
              <a:t>Restored full funding to loan match program in N/NE to support eligible Prosperity Improvement Program grant recipients</a:t>
            </a:r>
          </a:p>
          <a:p>
            <a:pPr marL="780840" indent="-780840">
              <a:spcBef>
                <a:spcPts val="2459"/>
              </a:spcBef>
              <a:buFont typeface="Wingdings,Sans-Serif"/>
              <a:buChar char="Ø"/>
            </a:pPr>
            <a:r>
              <a:rPr lang="en-US"/>
              <a:t>Explore opportunities to increase TIF resources and community investments in Gateway Regional Center (extending last date to issue debt) and Lents (increasing maximum indebtedness)</a:t>
            </a:r>
          </a:p>
          <a:p>
            <a:pPr marL="780840" indent="-780840">
              <a:spcBef>
                <a:spcPts val="2459"/>
              </a:spcBef>
              <a:buFont typeface="Wingdings,Sans-Serif"/>
              <a:buChar char="Ø"/>
            </a:pPr>
            <a:r>
              <a:rPr lang="en-US" dirty="0"/>
              <a:t>Interest in year-long, more interactive Budget Advisory Committee role</a:t>
            </a:r>
          </a:p>
        </p:txBody>
      </p:sp>
      <p:sp>
        <p:nvSpPr>
          <p:cNvPr id="4" name="Slide Number Placeholder 3"/>
          <p:cNvSpPr>
            <a:spLocks noGrp="1"/>
          </p:cNvSpPr>
          <p:nvPr>
            <p:ph type="sldNum" sz="quarter" idx="10"/>
          </p:nvPr>
        </p:nvSpPr>
        <p:spPr/>
        <p:txBody>
          <a:bodyPr/>
          <a:lstStyle/>
          <a:p>
            <a:fld id="{DD0515D9-9B54-4161-B4F6-0D6EABA9FE50}" type="slidenum">
              <a:rPr lang="en-US" smtClean="0"/>
              <a:t>5</a:t>
            </a:fld>
            <a:endParaRPr lang="en-US"/>
          </a:p>
        </p:txBody>
      </p:sp>
    </p:spTree>
    <p:extLst>
      <p:ext uri="{BB962C8B-B14F-4D97-AF65-F5344CB8AC3E}">
        <p14:creationId xmlns:p14="http://schemas.microsoft.com/office/powerpoint/2010/main" val="4282822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8725" y="650875"/>
            <a:ext cx="4117975" cy="3089275"/>
          </a:xfrm>
        </p:spPr>
      </p:sp>
      <p:sp>
        <p:nvSpPr>
          <p:cNvPr id="3" name="Notes Placeholder 2"/>
          <p:cNvSpPr>
            <a:spLocks noGrp="1"/>
          </p:cNvSpPr>
          <p:nvPr>
            <p:ph type="body" idx="1"/>
          </p:nvPr>
        </p:nvSpPr>
        <p:spPr>
          <a:xfrm>
            <a:off x="950299" y="4020162"/>
            <a:ext cx="7602389" cy="5054591"/>
          </a:xfrm>
        </p:spPr>
        <p:txBody>
          <a:bodyPr>
            <a:normAutofit lnSpcReduction="10000"/>
          </a:bodyPr>
          <a:lstStyle/>
          <a:p>
            <a:r>
              <a:rPr lang="en-US" dirty="0">
                <a:latin typeface="Calibri"/>
                <a:cs typeface="Calibri"/>
              </a:rPr>
              <a:t>The next slide provides a quick snapshot of our overall budget. Of the $372.7M in resources this year, we anticipate up to $159M in total expenditures. </a:t>
            </a:r>
          </a:p>
          <a:p>
            <a:endParaRPr lang="en-US" dirty="0">
              <a:latin typeface="Calibri"/>
              <a:cs typeface="Calibri"/>
            </a:endParaRPr>
          </a:p>
          <a:p>
            <a:r>
              <a:rPr lang="en-US" dirty="0">
                <a:latin typeface="Calibri"/>
                <a:cs typeface="Calibri"/>
              </a:rPr>
              <a:t>You’ll note that $7.1M in General Funds – includes the base budget of $5.9M and $1M w/ the Mayors Proposed Packages (note $200K different to get to $7.1M is the amount of Revenue Sharing related to the six NPI districts that the City receives but sends back to the districts per the 2012 agreement. This may seem like a modest portion of the overall budget but it represents about 20% of our operating budget.</a:t>
            </a:r>
          </a:p>
          <a:p>
            <a:endParaRPr lang="en-US" dirty="0">
              <a:latin typeface="Calibri"/>
              <a:cs typeface="Calibri"/>
            </a:endParaRPr>
          </a:p>
          <a:p>
            <a:r>
              <a:rPr lang="en-US" dirty="0">
                <a:latin typeface="Calibri"/>
                <a:cs typeface="Calibri"/>
              </a:rPr>
              <a:t>The vast majority of resources are existing cash balances in TIF districts and new TIF that will be issued next year.</a:t>
            </a:r>
          </a:p>
          <a:p>
            <a:endParaRPr lang="en-US" dirty="0">
              <a:latin typeface="Calibri"/>
              <a:cs typeface="Calibri"/>
            </a:endParaRPr>
          </a:p>
          <a:p>
            <a:r>
              <a:rPr lang="en-US" dirty="0">
                <a:latin typeface="Calibri"/>
                <a:cs typeface="Calibri"/>
              </a:rPr>
              <a:t>To support this work, we employ a total 90.2 FTE and LTE– with the staff levels for our three largest external-facing departments noted below. This is approximately 3 positions (LTEs) less than we included in the Requested Budget.</a:t>
            </a: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r>
              <a:rPr lang="en-US"/>
              <a:t>PDC’s total estimated resources are $342 million for next fiscal year.</a:t>
            </a:r>
            <a:r>
              <a:rPr lang="en-US" dirty="0"/>
              <a:t> </a:t>
            </a:r>
          </a:p>
          <a:p>
            <a:pPr marL="234252" indent="-234252">
              <a:buFont typeface="Arial,Sans-Serif"/>
              <a:buChar char="•"/>
            </a:pPr>
            <a:r>
              <a:rPr lang="en-US"/>
              <a:t>Approximately half of the resources available is cash on hand represented by the beginning fund balance from prior bond sales and tax increment, land sales, and other program income.</a:t>
            </a:r>
            <a:endParaRPr lang="en-US" dirty="0"/>
          </a:p>
          <a:p>
            <a:pPr marL="234252" indent="-234252">
              <a:buFont typeface="Arial,Sans-Serif"/>
              <a:buChar char="•"/>
            </a:pPr>
            <a:r>
              <a:rPr lang="en-US"/>
              <a:t>About one-third of the resources will be from new tax increment resources, mainly in Interstate, Lents, River District and North Macadam URAs.</a:t>
            </a:r>
            <a:endParaRPr lang="en-US" dirty="0"/>
          </a:p>
          <a:p>
            <a:pPr marL="234252" indent="-234252">
              <a:buFont typeface="Arial,Sans-Serif"/>
              <a:buChar char="•"/>
            </a:pPr>
            <a:r>
              <a:rPr lang="en-US"/>
              <a:t>Consistent with prior years, City General Fund resources represents 2% of planned resources or $5.5 million.</a:t>
            </a:r>
            <a:r>
              <a:rPr lang="en-US" dirty="0"/>
              <a:t> </a:t>
            </a:r>
          </a:p>
          <a:p>
            <a:pPr marL="234252" indent="-234252">
              <a:buFont typeface="Arial,Sans-Serif"/>
              <a:buChar char="•"/>
            </a:pPr>
            <a:r>
              <a:rPr lang="en-US"/>
              <a:t>General Fund resources combined with Grant resources and Enterprise Zone fees make up the majority of PDC’s citywide economic development programing.</a:t>
            </a:r>
            <a:endParaRPr lang="en-US" dirty="0"/>
          </a:p>
          <a:p>
            <a:pPr marL="234252" indent="-234252">
              <a:buFont typeface="Arial,Sans-Serif"/>
              <a:buChar char="•"/>
            </a:pPr>
            <a:endParaRPr lang="en-US" dirty="0"/>
          </a:p>
          <a:p>
            <a:pPr marL="234252" indent="-234252">
              <a:buFont typeface="Arial,Sans-Serif"/>
              <a:buChar char="•"/>
            </a:pPr>
            <a:endParaRPr lang="en-US" dirty="0"/>
          </a:p>
          <a:p>
            <a:r>
              <a:rPr lang="en-US"/>
              <a:t>86% of the resources are TIF based </a:t>
            </a:r>
            <a:br>
              <a:rPr lang="en-US" dirty="0"/>
            </a:br>
            <a:endParaRPr lang="en-US" dirty="0"/>
          </a:p>
        </p:txBody>
      </p:sp>
      <p:sp>
        <p:nvSpPr>
          <p:cNvPr id="4" name="Slide Number Placeholder 3"/>
          <p:cNvSpPr>
            <a:spLocks noGrp="1"/>
          </p:cNvSpPr>
          <p:nvPr>
            <p:ph type="sldNum" sz="quarter" idx="10"/>
          </p:nvPr>
        </p:nvSpPr>
        <p:spPr/>
        <p:txBody>
          <a:bodyPr/>
          <a:lstStyle/>
          <a:p>
            <a:fld id="{AE7CA759-8519-4910-B52C-A83DC937E119}" type="slidenum">
              <a:rPr lang="en-US" smtClean="0"/>
              <a:t>6</a:t>
            </a:fld>
            <a:endParaRPr lang="en-US"/>
          </a:p>
        </p:txBody>
      </p:sp>
    </p:spTree>
    <p:extLst>
      <p:ext uri="{BB962C8B-B14F-4D97-AF65-F5344CB8AC3E}">
        <p14:creationId xmlns:p14="http://schemas.microsoft.com/office/powerpoint/2010/main" val="3344986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B5BE9D-7D9A-4E37-AF99-F68E7AD9DDC9}" type="slidenum">
              <a:rPr lang="en-US" smtClean="0"/>
              <a:pPr/>
              <a:t>7</a:t>
            </a:fld>
            <a:endParaRPr lang="en-US"/>
          </a:p>
        </p:txBody>
      </p:sp>
    </p:spTree>
    <p:extLst>
      <p:ext uri="{BB962C8B-B14F-4D97-AF65-F5344CB8AC3E}">
        <p14:creationId xmlns:p14="http://schemas.microsoft.com/office/powerpoint/2010/main" val="941027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252" indent="-234252">
              <a:buFontTx/>
              <a:buChar char="-"/>
            </a:pPr>
            <a:r>
              <a:rPr lang="en-US" dirty="0"/>
              <a:t>This chart illustrates the maximum indebtedness each district and for each district how much of the indebtedness has been issued so far. </a:t>
            </a:r>
          </a:p>
          <a:p>
            <a:pPr marL="234252" indent="-234252">
              <a:buFontTx/>
              <a:buChar char="-"/>
            </a:pPr>
            <a:endParaRPr lang="en-US" dirty="0"/>
          </a:p>
          <a:p>
            <a:pPr marL="234252" indent="-234252">
              <a:buFontTx/>
              <a:buChar char="-"/>
            </a:pPr>
            <a:r>
              <a:rPr lang="en-US" dirty="0"/>
              <a:t>The green part of the bar illustrates what’s still available to issue in each district – </a:t>
            </a:r>
          </a:p>
          <a:p>
            <a:pPr marL="234252" indent="-234252">
              <a:buFontTx/>
              <a:buChar char="-"/>
            </a:pPr>
            <a:endParaRPr lang="en-US" dirty="0"/>
          </a:p>
          <a:p>
            <a:pPr marL="234252" indent="-234252">
              <a:buFontTx/>
              <a:buChar char="-"/>
            </a:pPr>
            <a:r>
              <a:rPr lang="en-US" dirty="0"/>
              <a:t>All districts are anticipated to reach maximum indebtedness based on their financial capacity with the exception of Gateway (about $64M short). South Park Blocks did not reach maximum indebtedness when the final date to issue debt occurred in 2008.</a:t>
            </a:r>
          </a:p>
          <a:p>
            <a:pPr marL="234252" indent="-234252">
              <a:buFontTx/>
              <a:buChar char="-"/>
            </a:pPr>
            <a:endParaRPr lang="en-US" dirty="0"/>
          </a:p>
          <a:p>
            <a:pPr marL="234252" indent="-234252">
              <a:buFontTx/>
              <a:buChar char="-"/>
            </a:pPr>
            <a:r>
              <a:rPr lang="en-US" dirty="0"/>
              <a:t>Finally – the dates show for each district the last date to issue debt as established by each district’s plan along with when the estimated date each district will be </a:t>
            </a:r>
            <a:r>
              <a:rPr lang="en-US" dirty="0" err="1"/>
              <a:t>defeased</a:t>
            </a:r>
            <a:r>
              <a:rPr lang="en-US" dirty="0"/>
              <a:t> – that is when all the bonds are expected to be paid off and new tax increment collections will cease.</a:t>
            </a:r>
          </a:p>
          <a:p>
            <a:pPr marL="234252" indent="-234252">
              <a:buFontTx/>
              <a:buChar char="-"/>
            </a:pPr>
            <a:endParaRPr lang="en-US" dirty="0"/>
          </a:p>
          <a:p>
            <a:pPr marL="234252" indent="-234252">
              <a:buFontTx/>
              <a:buChar char="-"/>
            </a:pPr>
            <a:r>
              <a:rPr lang="en-US" dirty="0"/>
              <a:t>Airport Way is the first district that will </a:t>
            </a:r>
            <a:r>
              <a:rPr lang="en-US" dirty="0" err="1"/>
              <a:t>defease</a:t>
            </a:r>
            <a:r>
              <a:rPr lang="en-US" dirty="0"/>
              <a:t> in June of 2020. The last district is estimated to be Gateway in 2030</a:t>
            </a:r>
          </a:p>
        </p:txBody>
      </p:sp>
      <p:sp>
        <p:nvSpPr>
          <p:cNvPr id="4" name="Slide Number Placeholder 3"/>
          <p:cNvSpPr>
            <a:spLocks noGrp="1"/>
          </p:cNvSpPr>
          <p:nvPr>
            <p:ph type="sldNum" sz="quarter" idx="10"/>
          </p:nvPr>
        </p:nvSpPr>
        <p:spPr/>
        <p:txBody>
          <a:bodyPr/>
          <a:lstStyle/>
          <a:p>
            <a:fld id="{DD0515D9-9B54-4161-B4F6-0D6EABA9FE50}" type="slidenum">
              <a:rPr lang="en-US" smtClean="0"/>
              <a:t>8</a:t>
            </a:fld>
            <a:endParaRPr lang="en-US"/>
          </a:p>
        </p:txBody>
      </p:sp>
    </p:spTree>
    <p:extLst>
      <p:ext uri="{BB962C8B-B14F-4D97-AF65-F5344CB8AC3E}">
        <p14:creationId xmlns:p14="http://schemas.microsoft.com/office/powerpoint/2010/main" val="142354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Set Aside Policy update in 2015, $142M has been spent or allocated in the current year budget to the Housing Set Aside </a:t>
            </a:r>
            <a:r>
              <a:rPr lang="en-US"/>
              <a:t>(39%</a:t>
            </a:r>
            <a:r>
              <a:rPr lang="en-US" dirty="0"/>
              <a:t> of eligible TIF resources on average). </a:t>
            </a:r>
          </a:p>
          <a:p>
            <a:endParaRPr lang="en-US" dirty="0"/>
          </a:p>
          <a:p>
            <a:r>
              <a:rPr lang="en-US" dirty="0"/>
              <a:t>Central Eastside, Gateway and to a lesser extent River District are trending below what was programmed so far, however, the resources are programmed in the five-year forecast to the Housing Set Aside and will be delivered as Housing projects move foreword (for example, implementation of Broadway Corridor master plan and remaining River District resources.</a:t>
            </a:r>
          </a:p>
          <a:p>
            <a:endParaRPr lang="en-US" dirty="0"/>
          </a:p>
          <a:p>
            <a:r>
              <a:rPr lang="en-US" dirty="0"/>
              <a:t>All together, between 2006 (the beginning of the set aside) and 2025, a total of $540M in TIF resources will be spent on affordable housing.</a:t>
            </a:r>
          </a:p>
        </p:txBody>
      </p:sp>
      <p:sp>
        <p:nvSpPr>
          <p:cNvPr id="4" name="Slide Number Placeholder 3"/>
          <p:cNvSpPr>
            <a:spLocks noGrp="1"/>
          </p:cNvSpPr>
          <p:nvPr>
            <p:ph type="sldNum" sz="quarter" idx="10"/>
          </p:nvPr>
        </p:nvSpPr>
        <p:spPr/>
        <p:txBody>
          <a:bodyPr/>
          <a:lstStyle/>
          <a:p>
            <a:fld id="{C8B5BE9D-7D9A-4E37-AF99-F68E7AD9DDC9}" type="slidenum">
              <a:rPr lang="en-US" smtClean="0"/>
              <a:pPr/>
              <a:t>9</a:t>
            </a:fld>
            <a:endParaRPr lang="en-US"/>
          </a:p>
        </p:txBody>
      </p:sp>
    </p:spTree>
    <p:extLst>
      <p:ext uri="{BB962C8B-B14F-4D97-AF65-F5344CB8AC3E}">
        <p14:creationId xmlns:p14="http://schemas.microsoft.com/office/powerpoint/2010/main" val="1291946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B9D03-9C7C-4E9F-A2DF-853AE71DCFD9}" type="datetime1">
              <a:rPr lang="en-US" smtClean="0"/>
              <a:t>05/09/2019</a:t>
            </a:fld>
            <a:endParaRPr lang="en-US"/>
          </a:p>
        </p:txBody>
      </p:sp>
      <p:sp>
        <p:nvSpPr>
          <p:cNvPr id="5" name="Footer Placeholder 4"/>
          <p:cNvSpPr>
            <a:spLocks noGrp="1"/>
          </p:cNvSpPr>
          <p:nvPr>
            <p:ph type="ftr" sz="quarter" idx="11"/>
          </p:nvPr>
        </p:nvSpPr>
        <p:spPr/>
        <p:txBody>
          <a:bodyPr/>
          <a:lstStyle/>
          <a:p>
            <a:r>
              <a:rPr lang="en-US"/>
              <a:t>PDC FY 2014-15 Proposed Budget</a:t>
            </a:r>
          </a:p>
        </p:txBody>
      </p:sp>
      <p:sp>
        <p:nvSpPr>
          <p:cNvPr id="6" name="Slide Number Placeholder 5"/>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AD4B6F-2428-4DB2-B65C-A78AE642341C}" type="datetime1">
              <a:rPr lang="en-US" smtClean="0"/>
              <a:t>05/09/2019</a:t>
            </a:fld>
            <a:endParaRPr lang="en-US"/>
          </a:p>
        </p:txBody>
      </p:sp>
      <p:sp>
        <p:nvSpPr>
          <p:cNvPr id="5" name="Footer Placeholder 4"/>
          <p:cNvSpPr>
            <a:spLocks noGrp="1"/>
          </p:cNvSpPr>
          <p:nvPr>
            <p:ph type="ftr" sz="quarter" idx="11"/>
          </p:nvPr>
        </p:nvSpPr>
        <p:spPr/>
        <p:txBody>
          <a:bodyPr/>
          <a:lstStyle/>
          <a:p>
            <a:r>
              <a:rPr lang="en-US"/>
              <a:t>PDC FY 2014-15 Proposed Budget</a:t>
            </a:r>
          </a:p>
        </p:txBody>
      </p:sp>
      <p:sp>
        <p:nvSpPr>
          <p:cNvPr id="6" name="Slide Number Placeholder 5"/>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589F3-3465-4F30-A81A-F8D261768195}" type="datetime1">
              <a:rPr lang="en-US" smtClean="0"/>
              <a:t>05/09/2019</a:t>
            </a:fld>
            <a:endParaRPr lang="en-US"/>
          </a:p>
        </p:txBody>
      </p:sp>
      <p:sp>
        <p:nvSpPr>
          <p:cNvPr id="5" name="Footer Placeholder 4"/>
          <p:cNvSpPr>
            <a:spLocks noGrp="1"/>
          </p:cNvSpPr>
          <p:nvPr>
            <p:ph type="ftr" sz="quarter" idx="11"/>
          </p:nvPr>
        </p:nvSpPr>
        <p:spPr/>
        <p:txBody>
          <a:bodyPr/>
          <a:lstStyle/>
          <a:p>
            <a:r>
              <a:rPr lang="en-US"/>
              <a:t>PDC FY 2014-15 Proposed Budget</a:t>
            </a:r>
          </a:p>
        </p:txBody>
      </p:sp>
      <p:sp>
        <p:nvSpPr>
          <p:cNvPr id="6" name="Slide Number Placeholder 5"/>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July XX, 20XX</a:t>
            </a:r>
          </a:p>
        </p:txBody>
      </p:sp>
      <p:sp>
        <p:nvSpPr>
          <p:cNvPr id="5" name="Footer Placeholder 4"/>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6" name="Slide Number Placeholder 5"/>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340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July XX, 20XX</a:t>
            </a:r>
          </a:p>
        </p:txBody>
      </p:sp>
      <p:sp>
        <p:nvSpPr>
          <p:cNvPr id="5" name="Footer Placeholder 4"/>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6" name="Slide Number Placeholder 5"/>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44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July XX, 20XX</a:t>
            </a:r>
          </a:p>
        </p:txBody>
      </p:sp>
      <p:sp>
        <p:nvSpPr>
          <p:cNvPr id="5" name="Footer Placeholder 4"/>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6" name="Slide Number Placeholder 5"/>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3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July XX, 20XX</a:t>
            </a:r>
          </a:p>
        </p:txBody>
      </p:sp>
      <p:sp>
        <p:nvSpPr>
          <p:cNvPr id="6" name="Footer Placeholder 5"/>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7" name="Slide Number Placeholder 6"/>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829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July XX, 20XX</a:t>
            </a:r>
          </a:p>
        </p:txBody>
      </p:sp>
      <p:sp>
        <p:nvSpPr>
          <p:cNvPr id="8" name="Footer Placeholder 7"/>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9" name="Slide Number Placeholder 8"/>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30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July XX, 20XX</a:t>
            </a:r>
          </a:p>
        </p:txBody>
      </p:sp>
      <p:sp>
        <p:nvSpPr>
          <p:cNvPr id="4" name="Footer Placeholder 3"/>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5" name="Slide Number Placeholder 4"/>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566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July XX, 20XX</a:t>
            </a:r>
          </a:p>
        </p:txBody>
      </p:sp>
      <p:sp>
        <p:nvSpPr>
          <p:cNvPr id="3" name="Footer Placeholder 2"/>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4" name="Slide Number Placeholder 3"/>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2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July XX, 20XX</a:t>
            </a:r>
          </a:p>
        </p:txBody>
      </p:sp>
      <p:sp>
        <p:nvSpPr>
          <p:cNvPr id="6" name="Footer Placeholder 5"/>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7" name="Slide Number Placeholder 6"/>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90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25BF7-5D4F-42FE-A1BE-37A62E4E4032}" type="datetime1">
              <a:rPr lang="en-US" smtClean="0"/>
              <a:t>05/09/2019</a:t>
            </a:fld>
            <a:endParaRPr lang="en-US"/>
          </a:p>
        </p:txBody>
      </p:sp>
      <p:sp>
        <p:nvSpPr>
          <p:cNvPr id="5" name="Footer Placeholder 4"/>
          <p:cNvSpPr>
            <a:spLocks noGrp="1"/>
          </p:cNvSpPr>
          <p:nvPr>
            <p:ph type="ftr" sz="quarter" idx="11"/>
          </p:nvPr>
        </p:nvSpPr>
        <p:spPr/>
        <p:txBody>
          <a:bodyPr/>
          <a:lstStyle/>
          <a:p>
            <a:r>
              <a:rPr lang="en-US"/>
              <a:t>PDC FY 2014-15 Proposed Budget</a:t>
            </a:r>
          </a:p>
        </p:txBody>
      </p:sp>
      <p:sp>
        <p:nvSpPr>
          <p:cNvPr id="6" name="Slide Number Placeholder 5"/>
          <p:cNvSpPr>
            <a:spLocks noGrp="1"/>
          </p:cNvSpPr>
          <p:nvPr>
            <p:ph type="sldNum" sz="quarter" idx="12"/>
          </p:nvPr>
        </p:nvSpPr>
        <p:spPr>
          <a:xfrm>
            <a:off x="6096000" y="6324600"/>
            <a:ext cx="304800" cy="365125"/>
          </a:xfrm>
        </p:spPr>
        <p:txBody>
          <a:bodyPr/>
          <a:lstStyle/>
          <a:p>
            <a:fld id="{589792CD-5448-4E74-8F11-BA0C4D74947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July XX, 20XX</a:t>
            </a:r>
          </a:p>
        </p:txBody>
      </p:sp>
      <p:sp>
        <p:nvSpPr>
          <p:cNvPr id="6" name="Footer Placeholder 5"/>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7" name="Slide Number Placeholder 6"/>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12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July XX, 20XX</a:t>
            </a:r>
          </a:p>
        </p:txBody>
      </p:sp>
      <p:sp>
        <p:nvSpPr>
          <p:cNvPr id="5" name="Footer Placeholder 4"/>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6" name="Slide Number Placeholder 5"/>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9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July XX, 20XX</a:t>
            </a:r>
          </a:p>
        </p:txBody>
      </p:sp>
      <p:sp>
        <p:nvSpPr>
          <p:cNvPr id="5" name="Footer Placeholder 4"/>
          <p:cNvSpPr>
            <a:spLocks noGrp="1"/>
          </p:cNvSpPr>
          <p:nvPr>
            <p:ph type="ftr" sz="quarter" idx="11"/>
          </p:nvPr>
        </p:nvSpPr>
        <p:spPr/>
        <p:txBody>
          <a:bodyPr/>
          <a:lstStyle/>
          <a:p>
            <a:r>
              <a:rPr lang="en-US">
                <a:solidFill>
                  <a:prstClr val="black">
                    <a:tint val="75000"/>
                  </a:prstClr>
                </a:solidFill>
              </a:rPr>
              <a:t>BOARD OF COMMISSIONERS MEETING - INFO /ACTION - DATE</a:t>
            </a:r>
          </a:p>
        </p:txBody>
      </p:sp>
      <p:sp>
        <p:nvSpPr>
          <p:cNvPr id="6" name="Slide Number Placeholder 5"/>
          <p:cNvSpPr>
            <a:spLocks noGrp="1"/>
          </p:cNvSpPr>
          <p:nvPr>
            <p:ph type="sldNum" sz="quarter" idx="12"/>
          </p:nvPr>
        </p:nvSpPr>
        <p:spPr/>
        <p:txBody>
          <a:body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4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2A7CFD-5F18-4043-B302-5E230C7360A1}" type="datetime1">
              <a:rPr lang="en-US" smtClean="0"/>
              <a:t>05/09/2019</a:t>
            </a:fld>
            <a:endParaRPr lang="en-US"/>
          </a:p>
        </p:txBody>
      </p:sp>
      <p:sp>
        <p:nvSpPr>
          <p:cNvPr id="5" name="Footer Placeholder 4"/>
          <p:cNvSpPr>
            <a:spLocks noGrp="1"/>
          </p:cNvSpPr>
          <p:nvPr>
            <p:ph type="ftr" sz="quarter" idx="11"/>
          </p:nvPr>
        </p:nvSpPr>
        <p:spPr/>
        <p:txBody>
          <a:bodyPr/>
          <a:lstStyle/>
          <a:p>
            <a:r>
              <a:rPr lang="en-US"/>
              <a:t>PDC FY 2014-15 Proposed Budget</a:t>
            </a:r>
          </a:p>
        </p:txBody>
      </p:sp>
      <p:sp>
        <p:nvSpPr>
          <p:cNvPr id="6" name="Slide Number Placeholder 5"/>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863A8A-31A7-484E-8098-179D3CAE9D50}" type="datetime1">
              <a:rPr lang="en-US" smtClean="0"/>
              <a:t>05/09/2019</a:t>
            </a:fld>
            <a:endParaRPr lang="en-US"/>
          </a:p>
        </p:txBody>
      </p:sp>
      <p:sp>
        <p:nvSpPr>
          <p:cNvPr id="6" name="Footer Placeholder 5"/>
          <p:cNvSpPr>
            <a:spLocks noGrp="1"/>
          </p:cNvSpPr>
          <p:nvPr>
            <p:ph type="ftr" sz="quarter" idx="11"/>
          </p:nvPr>
        </p:nvSpPr>
        <p:spPr/>
        <p:txBody>
          <a:bodyPr/>
          <a:lstStyle/>
          <a:p>
            <a:r>
              <a:rPr lang="en-US"/>
              <a:t>PDC FY 2014-15 Proposed Budget</a:t>
            </a:r>
          </a:p>
        </p:txBody>
      </p:sp>
      <p:sp>
        <p:nvSpPr>
          <p:cNvPr id="7" name="Slide Number Placeholder 6"/>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52686F-1597-4606-8673-3A98C17E9E07}" type="datetime1">
              <a:rPr lang="en-US" smtClean="0"/>
              <a:t>05/09/2019</a:t>
            </a:fld>
            <a:endParaRPr lang="en-US"/>
          </a:p>
        </p:txBody>
      </p:sp>
      <p:sp>
        <p:nvSpPr>
          <p:cNvPr id="8" name="Footer Placeholder 7"/>
          <p:cNvSpPr>
            <a:spLocks noGrp="1"/>
          </p:cNvSpPr>
          <p:nvPr>
            <p:ph type="ftr" sz="quarter" idx="11"/>
          </p:nvPr>
        </p:nvSpPr>
        <p:spPr/>
        <p:txBody>
          <a:bodyPr/>
          <a:lstStyle/>
          <a:p>
            <a:r>
              <a:rPr lang="en-US"/>
              <a:t>PDC FY 2014-15 Proposed Budget</a:t>
            </a:r>
          </a:p>
        </p:txBody>
      </p:sp>
      <p:sp>
        <p:nvSpPr>
          <p:cNvPr id="9" name="Slide Number Placeholder 8"/>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70AFBB-9621-4A4D-AE96-D2936701077A}" type="datetime1">
              <a:rPr lang="en-US" smtClean="0"/>
              <a:t>05/09/2019</a:t>
            </a:fld>
            <a:endParaRPr lang="en-US"/>
          </a:p>
        </p:txBody>
      </p:sp>
      <p:sp>
        <p:nvSpPr>
          <p:cNvPr id="4" name="Footer Placeholder 3"/>
          <p:cNvSpPr>
            <a:spLocks noGrp="1"/>
          </p:cNvSpPr>
          <p:nvPr>
            <p:ph type="ftr" sz="quarter" idx="11"/>
          </p:nvPr>
        </p:nvSpPr>
        <p:spPr/>
        <p:txBody>
          <a:bodyPr/>
          <a:lstStyle/>
          <a:p>
            <a:r>
              <a:rPr lang="en-US"/>
              <a:t>PDC FY 2014-15 Proposed Budget</a:t>
            </a:r>
          </a:p>
        </p:txBody>
      </p:sp>
      <p:sp>
        <p:nvSpPr>
          <p:cNvPr id="5" name="Slide Number Placeholder 4"/>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453BA-6748-4209-AEBC-9F5D5271E87D}" type="datetime1">
              <a:rPr lang="en-US" smtClean="0"/>
              <a:t>05/09/2019</a:t>
            </a:fld>
            <a:endParaRPr lang="en-US"/>
          </a:p>
        </p:txBody>
      </p:sp>
      <p:sp>
        <p:nvSpPr>
          <p:cNvPr id="3" name="Footer Placeholder 2"/>
          <p:cNvSpPr>
            <a:spLocks noGrp="1"/>
          </p:cNvSpPr>
          <p:nvPr>
            <p:ph type="ftr" sz="quarter" idx="11"/>
          </p:nvPr>
        </p:nvSpPr>
        <p:spPr/>
        <p:txBody>
          <a:bodyPr/>
          <a:lstStyle/>
          <a:p>
            <a:r>
              <a:rPr lang="en-US"/>
              <a:t>PDC FY 2014-15 Proposed Budget</a:t>
            </a:r>
          </a:p>
        </p:txBody>
      </p:sp>
      <p:sp>
        <p:nvSpPr>
          <p:cNvPr id="4" name="Slide Number Placeholder 3"/>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02260E-7475-4C65-BC0E-798D341E0C89}" type="datetime1">
              <a:rPr lang="en-US" smtClean="0"/>
              <a:t>05/09/2019</a:t>
            </a:fld>
            <a:endParaRPr lang="en-US"/>
          </a:p>
        </p:txBody>
      </p:sp>
      <p:sp>
        <p:nvSpPr>
          <p:cNvPr id="6" name="Footer Placeholder 5"/>
          <p:cNvSpPr>
            <a:spLocks noGrp="1"/>
          </p:cNvSpPr>
          <p:nvPr>
            <p:ph type="ftr" sz="quarter" idx="11"/>
          </p:nvPr>
        </p:nvSpPr>
        <p:spPr/>
        <p:txBody>
          <a:bodyPr/>
          <a:lstStyle/>
          <a:p>
            <a:r>
              <a:rPr lang="en-US"/>
              <a:t>PDC FY 2014-15 Proposed Budget</a:t>
            </a:r>
          </a:p>
        </p:txBody>
      </p:sp>
      <p:sp>
        <p:nvSpPr>
          <p:cNvPr id="7" name="Slide Number Placeholder 6"/>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DC600A-F672-48C1-AB25-91A2223146FA}" type="datetime1">
              <a:rPr lang="en-US" smtClean="0"/>
              <a:t>05/09/2019</a:t>
            </a:fld>
            <a:endParaRPr lang="en-US"/>
          </a:p>
        </p:txBody>
      </p:sp>
      <p:sp>
        <p:nvSpPr>
          <p:cNvPr id="6" name="Footer Placeholder 5"/>
          <p:cNvSpPr>
            <a:spLocks noGrp="1"/>
          </p:cNvSpPr>
          <p:nvPr>
            <p:ph type="ftr" sz="quarter" idx="11"/>
          </p:nvPr>
        </p:nvSpPr>
        <p:spPr/>
        <p:txBody>
          <a:bodyPr/>
          <a:lstStyle/>
          <a:p>
            <a:r>
              <a:rPr lang="en-US"/>
              <a:t>PDC FY 2014-15 Proposed Budget</a:t>
            </a:r>
          </a:p>
        </p:txBody>
      </p:sp>
      <p:sp>
        <p:nvSpPr>
          <p:cNvPr id="7" name="Slide Number Placeholder 6"/>
          <p:cNvSpPr>
            <a:spLocks noGrp="1"/>
          </p:cNvSpPr>
          <p:nvPr>
            <p:ph type="sldNum" sz="quarter" idx="12"/>
          </p:nvPr>
        </p:nvSpPr>
        <p:spPr/>
        <p:txBody>
          <a:bodyPr/>
          <a:lstStyle/>
          <a:p>
            <a:fld id="{589792CD-5448-4E74-8F11-BA0C4D7494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2F22F-CB50-4155-9583-B43EAC7290D8}" type="datetime1">
              <a:rPr lang="en-US" smtClean="0"/>
              <a:t>05/09/2019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PDC FY 2014-15 Proposed Budget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792CD-5448-4E74-8F11-BA0C4D7494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July XX, 20XX</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BOARD OF COMMISSIONERS MEETING - INFO /ACTION - DATE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2AA98-B86B-4C3E-8B8F-342D75AFD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320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chart" Target="../charts/char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chart" Target="../charts/char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5.png"/><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emf"/></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084196" y="-5245"/>
            <a:ext cx="6059805" cy="6868782"/>
          </a:xfrm>
          <a:prstGeom prst="rect">
            <a:avLst/>
          </a:pr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89133" y="2714536"/>
            <a:ext cx="5263116" cy="1000274"/>
          </a:xfrm>
          <a:prstGeom prst="rect">
            <a:avLst/>
          </a:prstGeom>
          <a:noFill/>
        </p:spPr>
        <p:txBody>
          <a:bodyPr wrap="square" rtlCol="0">
            <a:spAutoFit/>
          </a:bodyPr>
          <a:lstStyle/>
          <a:p>
            <a:r>
              <a:rPr lang="en-US" sz="2700" dirty="0">
                <a:solidFill>
                  <a:schemeClr val="bg1"/>
                </a:solidFill>
                <a:latin typeface="Franklin Gothic Medium" panose="020B0603020102020204" pitchFamily="34" charset="0"/>
              </a:rPr>
              <a:t>Prosper Portland Proposed Budget</a:t>
            </a:r>
            <a:br>
              <a:rPr lang="en-US" sz="3200" dirty="0">
                <a:solidFill>
                  <a:schemeClr val="bg1"/>
                </a:solidFill>
                <a:latin typeface="Franklin Gothic Medium" panose="020B0603020102020204" pitchFamily="34" charset="0"/>
              </a:rPr>
            </a:br>
            <a:r>
              <a:rPr lang="en-US" sz="3200" dirty="0">
                <a:solidFill>
                  <a:schemeClr val="bg1"/>
                </a:solidFill>
                <a:latin typeface="Franklin Gothic Medium" panose="020B0603020102020204" pitchFamily="34" charset="0"/>
              </a:rPr>
              <a:t>FY 2019-2020</a:t>
            </a:r>
          </a:p>
        </p:txBody>
      </p:sp>
      <p:sp>
        <p:nvSpPr>
          <p:cNvPr id="8" name="TextBox 7"/>
          <p:cNvSpPr txBox="1"/>
          <p:nvPr/>
        </p:nvSpPr>
        <p:spPr>
          <a:xfrm>
            <a:off x="3389133" y="4002483"/>
            <a:ext cx="5507007" cy="1292662"/>
          </a:xfrm>
          <a:prstGeom prst="rect">
            <a:avLst/>
          </a:prstGeom>
          <a:noFill/>
        </p:spPr>
        <p:txBody>
          <a:bodyPr wrap="square" rtlCol="0" anchor="t">
            <a:spAutoFit/>
          </a:bodyPr>
          <a:lstStyle/>
          <a:p>
            <a:r>
              <a:rPr lang="en-US" sz="2000">
                <a:solidFill>
                  <a:schemeClr val="tx1">
                    <a:lumMod val="65000"/>
                    <a:lumOff val="35000"/>
                  </a:schemeClr>
                </a:solidFill>
                <a:latin typeface="Franklin Gothic Demi Cond"/>
              </a:rPr>
              <a:t>Gustavo Cruz</a:t>
            </a:r>
            <a:r>
              <a:rPr lang="en-US" sz="2000" dirty="0">
                <a:solidFill>
                  <a:schemeClr val="tx1">
                    <a:lumMod val="65000"/>
                    <a:lumOff val="35000"/>
                  </a:schemeClr>
                </a:solidFill>
                <a:latin typeface="Franklin Gothic Demi Cond"/>
              </a:rPr>
              <a:t>,</a:t>
            </a:r>
            <a:r>
              <a:rPr lang="en-US" sz="2000">
                <a:solidFill>
                  <a:schemeClr val="tx1">
                    <a:lumMod val="65000"/>
                    <a:lumOff val="35000"/>
                  </a:schemeClr>
                </a:solidFill>
                <a:latin typeface="Franklin Gothic Demi Cond"/>
              </a:rPr>
              <a:t> Chair</a:t>
            </a:r>
            <a:endParaRPr lang="en-US" sz="2400" dirty="0">
              <a:solidFill>
                <a:schemeClr val="tx1">
                  <a:lumMod val="65000"/>
                  <a:lumOff val="35000"/>
                </a:schemeClr>
              </a:solidFill>
              <a:latin typeface="Franklin Gothic Demi Cond" panose="020B0706030402020204" pitchFamily="34" charset="0"/>
            </a:endParaRPr>
          </a:p>
          <a:p>
            <a:r>
              <a:rPr lang="en-US" sz="2000" dirty="0">
                <a:solidFill>
                  <a:schemeClr val="tx1">
                    <a:lumMod val="65000"/>
                    <a:lumOff val="35000"/>
                  </a:schemeClr>
                </a:solidFill>
                <a:latin typeface="Franklin Gothic Demi Cond"/>
              </a:rPr>
              <a:t>Kimberly</a:t>
            </a:r>
            <a:r>
              <a:rPr lang="en-US" sz="2000">
                <a:solidFill>
                  <a:schemeClr val="tx1">
                    <a:lumMod val="65000"/>
                    <a:lumOff val="35000"/>
                  </a:schemeClr>
                </a:solidFill>
                <a:latin typeface="Franklin Gothic Demi Cond"/>
              </a:rPr>
              <a:t> Branam, Executive Director</a:t>
            </a:r>
            <a:endParaRPr lang="en-US" sz="2400" dirty="0">
              <a:solidFill>
                <a:schemeClr val="tx1">
                  <a:lumMod val="65000"/>
                  <a:lumOff val="35000"/>
                </a:schemeClr>
              </a:solidFill>
              <a:latin typeface="Franklin Gothic Demi Cond" panose="020B0706030402020204" pitchFamily="34" charset="0"/>
            </a:endParaRPr>
          </a:p>
          <a:p>
            <a:r>
              <a:rPr lang="en-US" sz="2000" dirty="0">
                <a:solidFill>
                  <a:schemeClr val="tx1">
                    <a:lumMod val="65000"/>
                    <a:lumOff val="35000"/>
                  </a:schemeClr>
                </a:solidFill>
                <a:latin typeface="Franklin Gothic Demi Cond"/>
              </a:rPr>
              <a:t>Lisa</a:t>
            </a:r>
            <a:r>
              <a:rPr lang="en-US" sz="2000">
                <a:solidFill>
                  <a:schemeClr val="tx1">
                    <a:lumMod val="65000"/>
                    <a:lumOff val="35000"/>
                  </a:schemeClr>
                </a:solidFill>
                <a:latin typeface="Franklin Gothic Demi Cond"/>
              </a:rPr>
              <a:t> Abuaf, Development &amp; Investment Director</a:t>
            </a:r>
            <a:endParaRPr lang="en-US" sz="2000" dirty="0">
              <a:solidFill>
                <a:schemeClr val="tx1">
                  <a:lumMod val="65000"/>
                  <a:lumOff val="35000"/>
                </a:schemeClr>
              </a:solidFill>
              <a:latin typeface="Franklin Gothic Demi"/>
            </a:endParaRPr>
          </a:p>
          <a:p>
            <a:r>
              <a:rPr lang="en-US">
                <a:solidFill>
                  <a:schemeClr val="tx1">
                    <a:lumMod val="65000"/>
                    <a:lumOff val="35000"/>
                  </a:schemeClr>
                </a:solidFill>
                <a:latin typeface="Franklin Gothic Book"/>
              </a:rPr>
              <a:t>May </a:t>
            </a:r>
            <a:r>
              <a:rPr lang="en-US" dirty="0">
                <a:solidFill>
                  <a:schemeClr val="tx1">
                    <a:lumMod val="65000"/>
                    <a:lumOff val="35000"/>
                  </a:schemeClr>
                </a:solidFill>
                <a:latin typeface="Franklin Gothic Book"/>
              </a:rPr>
              <a:t>9, 2019</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5559"/>
          <a:stretch/>
        </p:blipFill>
        <p:spPr>
          <a:xfrm>
            <a:off x="326218" y="2438401"/>
            <a:ext cx="2493182" cy="2096841"/>
          </a:xfrm>
          <a:prstGeom prst="rect">
            <a:avLst/>
          </a:prstGeom>
        </p:spPr>
      </p:pic>
    </p:spTree>
    <p:extLst>
      <p:ext uri="{BB962C8B-B14F-4D97-AF65-F5344CB8AC3E}">
        <p14:creationId xmlns:p14="http://schemas.microsoft.com/office/powerpoint/2010/main" val="93909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96870D-E9B0-4693-9D76-F52EFE2B4984}"/>
              </a:ext>
            </a:extLst>
          </p:cNvPr>
          <p:cNvPicPr>
            <a:picLocks noChangeAspect="1"/>
          </p:cNvPicPr>
          <p:nvPr/>
        </p:nvPicPr>
        <p:blipFill>
          <a:blip r:embed="rId3"/>
          <a:stretch>
            <a:fillRect/>
          </a:stretch>
        </p:blipFill>
        <p:spPr>
          <a:xfrm>
            <a:off x="271130" y="1151179"/>
            <a:ext cx="7966241" cy="4868622"/>
          </a:xfrm>
          <a:prstGeom prst="rect">
            <a:avLst/>
          </a:prstGeom>
        </p:spPr>
      </p:pic>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7" name="Rectangle 16"/>
          <p:cNvSpPr/>
          <p:nvPr/>
        </p:nvSpPr>
        <p:spPr>
          <a:xfrm>
            <a:off x="124671" y="136805"/>
            <a:ext cx="8013845" cy="707886"/>
          </a:xfrm>
          <a:prstGeom prst="rect">
            <a:avLst/>
          </a:prstGeom>
        </p:spPr>
        <p:txBody>
          <a:bodyPr wrap="square">
            <a:spAutoFit/>
          </a:bodyPr>
          <a:lstStyle/>
          <a:p>
            <a:r>
              <a:rPr lang="en-US" sz="4000" dirty="0">
                <a:solidFill>
                  <a:srgbClr val="41B6E6"/>
                </a:solidFill>
                <a:latin typeface="+mj-lt"/>
              </a:rPr>
              <a:t>Optimize Remaining TIF</a:t>
            </a:r>
          </a:p>
        </p:txBody>
      </p:sp>
      <p:cxnSp>
        <p:nvCxnSpPr>
          <p:cNvPr id="18" name="Straight Connector 17"/>
          <p:cNvCxnSpPr/>
          <p:nvPr/>
        </p:nvCxnSpPr>
        <p:spPr>
          <a:xfrm>
            <a:off x="0" y="845641"/>
            <a:ext cx="9144000" cy="0"/>
          </a:xfrm>
          <a:prstGeom prst="line">
            <a:avLst/>
          </a:prstGeom>
          <a:ln w="6350">
            <a:solidFill>
              <a:srgbClr val="41B6E6"/>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8524" y="230696"/>
            <a:ext cx="1773076" cy="1826704"/>
          </a:xfrm>
          <a:prstGeom prst="rect">
            <a:avLst/>
          </a:prstGeom>
        </p:spPr>
      </p:pic>
      <p:sp>
        <p:nvSpPr>
          <p:cNvPr id="12" name="Footer Placeholder 5">
            <a:extLst>
              <a:ext uri="{FF2B5EF4-FFF2-40B4-BE49-F238E27FC236}">
                <a16:creationId xmlns:a16="http://schemas.microsoft.com/office/drawing/2014/main" id="{250F0613-431F-4EEE-B57A-DF1F61B83FD3}"/>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Tree>
    <p:extLst>
      <p:ext uri="{BB962C8B-B14F-4D97-AF65-F5344CB8AC3E}">
        <p14:creationId xmlns:p14="http://schemas.microsoft.com/office/powerpoint/2010/main" val="398568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26" name="Rectangle 25"/>
          <p:cNvSpPr/>
          <p:nvPr/>
        </p:nvSpPr>
        <p:spPr>
          <a:xfrm>
            <a:off x="152400" y="76200"/>
            <a:ext cx="8991600" cy="646331"/>
          </a:xfrm>
          <a:prstGeom prst="rect">
            <a:avLst/>
          </a:prstGeom>
        </p:spPr>
        <p:txBody>
          <a:bodyPr wrap="square">
            <a:spAutoFit/>
          </a:bodyPr>
          <a:lstStyle/>
          <a:p>
            <a:r>
              <a:rPr lang="en-US" sz="3600" dirty="0">
                <a:solidFill>
                  <a:srgbClr val="41B6E6"/>
                </a:solidFill>
                <a:latin typeface="+mj-lt"/>
              </a:rPr>
              <a:t>Optimize Remaining TIF by District</a:t>
            </a:r>
          </a:p>
        </p:txBody>
      </p:sp>
      <p:cxnSp>
        <p:nvCxnSpPr>
          <p:cNvPr id="27" name="Straight Connector 26"/>
          <p:cNvCxnSpPr/>
          <p:nvPr/>
        </p:nvCxnSpPr>
        <p:spPr>
          <a:xfrm>
            <a:off x="0" y="685800"/>
            <a:ext cx="9144000" cy="0"/>
          </a:xfrm>
          <a:prstGeom prst="line">
            <a:avLst/>
          </a:prstGeom>
          <a:ln w="6350">
            <a:solidFill>
              <a:srgbClr val="41B6E6"/>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7081156" y="2918926"/>
            <a:ext cx="2367644" cy="3177074"/>
            <a:chOff x="7186385" y="1873883"/>
            <a:chExt cx="2367644" cy="3177074"/>
          </a:xfrm>
        </p:grpSpPr>
        <p:sp>
          <p:nvSpPr>
            <p:cNvPr id="50" name="Rectangle 49"/>
            <p:cNvSpPr/>
            <p:nvPr/>
          </p:nvSpPr>
          <p:spPr>
            <a:xfrm>
              <a:off x="7186385" y="1873883"/>
              <a:ext cx="2062844" cy="31770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91400" y="3126914"/>
              <a:ext cx="257628" cy="2815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91400" y="4034747"/>
              <a:ext cx="257629" cy="257629"/>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391398" y="2126328"/>
              <a:ext cx="257629" cy="257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649029" y="3034288"/>
              <a:ext cx="1905000" cy="646331"/>
            </a:xfrm>
            <a:prstGeom prst="rect">
              <a:avLst/>
            </a:prstGeom>
            <a:noFill/>
          </p:spPr>
          <p:txBody>
            <a:bodyPr wrap="square" rtlCol="0">
              <a:spAutoFit/>
            </a:bodyPr>
            <a:lstStyle/>
            <a:p>
              <a:r>
                <a:rPr lang="en-US" dirty="0">
                  <a:solidFill>
                    <a:schemeClr val="bg1">
                      <a:lumMod val="50000"/>
                    </a:schemeClr>
                  </a:solidFill>
                </a:rPr>
                <a:t>Infrastructure</a:t>
              </a:r>
            </a:p>
            <a:p>
              <a:r>
                <a:rPr lang="en-US" dirty="0">
                  <a:solidFill>
                    <a:schemeClr val="bg1">
                      <a:lumMod val="50000"/>
                    </a:schemeClr>
                  </a:solidFill>
                </a:rPr>
                <a:t>&amp; Grants</a:t>
              </a:r>
            </a:p>
          </p:txBody>
        </p:sp>
        <p:sp>
          <p:nvSpPr>
            <p:cNvPr id="48" name="TextBox 47"/>
            <p:cNvSpPr txBox="1"/>
            <p:nvPr/>
          </p:nvSpPr>
          <p:spPr>
            <a:xfrm>
              <a:off x="7649029" y="2042426"/>
              <a:ext cx="1571171" cy="646331"/>
            </a:xfrm>
            <a:prstGeom prst="rect">
              <a:avLst/>
            </a:prstGeom>
            <a:noFill/>
          </p:spPr>
          <p:txBody>
            <a:bodyPr wrap="square" rtlCol="0">
              <a:spAutoFit/>
            </a:bodyPr>
            <a:lstStyle/>
            <a:p>
              <a:r>
                <a:rPr lang="en-US" dirty="0">
                  <a:solidFill>
                    <a:schemeClr val="bg1">
                      <a:lumMod val="50000"/>
                    </a:schemeClr>
                  </a:solidFill>
                  <a:latin typeface="Franklin Gothic Medium Cond" panose="020B0606030402020204" pitchFamily="34" charset="0"/>
                </a:rPr>
                <a:t>Program Related</a:t>
              </a:r>
              <a:r>
                <a:rPr lang="en-US" i="1" dirty="0">
                  <a:solidFill>
                    <a:schemeClr val="bg1">
                      <a:lumMod val="50000"/>
                    </a:schemeClr>
                  </a:solidFill>
                  <a:latin typeface="Franklin Gothic Medium Cond" panose="020B0606030402020204" pitchFamily="34" charset="0"/>
                </a:rPr>
                <a:t> (2.5%)</a:t>
              </a:r>
            </a:p>
          </p:txBody>
        </p:sp>
        <p:sp>
          <p:nvSpPr>
            <p:cNvPr id="49" name="TextBox 48"/>
            <p:cNvSpPr txBox="1"/>
            <p:nvPr/>
          </p:nvSpPr>
          <p:spPr>
            <a:xfrm>
              <a:off x="7649027" y="3914576"/>
              <a:ext cx="1905000" cy="646331"/>
            </a:xfrm>
            <a:prstGeom prst="rect">
              <a:avLst/>
            </a:prstGeom>
            <a:noFill/>
          </p:spPr>
          <p:txBody>
            <a:bodyPr wrap="square" rtlCol="0">
              <a:spAutoFit/>
            </a:bodyPr>
            <a:lstStyle/>
            <a:p>
              <a:r>
                <a:rPr lang="en-US">
                  <a:solidFill>
                    <a:schemeClr val="bg1">
                      <a:lumMod val="50000"/>
                    </a:schemeClr>
                  </a:solidFill>
                </a:rPr>
                <a:t>Mission Related</a:t>
              </a:r>
              <a:endParaRPr lang="en-US" i="1" dirty="0">
                <a:solidFill>
                  <a:schemeClr val="bg1">
                    <a:lumMod val="50000"/>
                  </a:schemeClr>
                </a:solidFill>
              </a:endParaRPr>
            </a:p>
            <a:p>
              <a:r>
                <a:rPr lang="en-US" i="1" dirty="0">
                  <a:solidFill>
                    <a:schemeClr val="bg1">
                      <a:lumMod val="50000"/>
                    </a:schemeClr>
                  </a:solidFill>
                </a:rPr>
                <a:t>(6%)</a:t>
              </a:r>
            </a:p>
          </p:txBody>
        </p:sp>
      </p:gr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524" y="230696"/>
            <a:ext cx="1773076" cy="1826704"/>
          </a:xfrm>
          <a:prstGeom prst="rect">
            <a:avLst/>
          </a:prstGeom>
        </p:spPr>
      </p:pic>
      <p:sp>
        <p:nvSpPr>
          <p:cNvPr id="17" name="Footer Placeholder 5">
            <a:extLst>
              <a:ext uri="{FF2B5EF4-FFF2-40B4-BE49-F238E27FC236}">
                <a16:creationId xmlns:a16="http://schemas.microsoft.com/office/drawing/2014/main" id="{E5F081D0-975F-465B-87DC-61B4B1ECFBBD}"/>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4" name="Picture 4" descr="A close up of a logo&#10;&#10;Description generated with high confidence">
            <a:extLst>
              <a:ext uri="{FF2B5EF4-FFF2-40B4-BE49-F238E27FC236}">
                <a16:creationId xmlns:a16="http://schemas.microsoft.com/office/drawing/2014/main" id="{FC3F36D1-A9ED-45C6-AC37-FD16AA8B0FBD}"/>
              </a:ext>
            </a:extLst>
          </p:cNvPr>
          <p:cNvPicPr>
            <a:picLocks noChangeAspect="1"/>
          </p:cNvPicPr>
          <p:nvPr/>
        </p:nvPicPr>
        <p:blipFill>
          <a:blip r:embed="rId5"/>
          <a:stretch>
            <a:fillRect/>
          </a:stretch>
        </p:blipFill>
        <p:spPr>
          <a:xfrm>
            <a:off x="152400" y="758368"/>
            <a:ext cx="6303168" cy="5414724"/>
          </a:xfrm>
          <a:prstGeom prst="rect">
            <a:avLst/>
          </a:prstGeom>
        </p:spPr>
      </p:pic>
    </p:spTree>
    <p:extLst>
      <p:ext uri="{BB962C8B-B14F-4D97-AF65-F5344CB8AC3E}">
        <p14:creationId xmlns:p14="http://schemas.microsoft.com/office/powerpoint/2010/main" val="83738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0" y="6432269"/>
            <a:ext cx="685800" cy="212725"/>
          </a:xfrm>
        </p:spPr>
        <p:txBody>
          <a:bodyPr/>
          <a:lstStyle/>
          <a:p>
            <a:fld id="{589792CD-5448-4E74-8F11-BA0C4D749473}" type="slidenum">
              <a:rPr lang="en-US" smtClean="0"/>
              <a:pPr/>
              <a:t>12</a:t>
            </a:fld>
            <a:endParaRPr lang="en-US" dirty="0"/>
          </a:p>
        </p:txBody>
      </p:sp>
      <p:sp>
        <p:nvSpPr>
          <p:cNvPr id="13" name="Rectangle 12"/>
          <p:cNvSpPr/>
          <p:nvPr/>
        </p:nvSpPr>
        <p:spPr>
          <a:xfrm>
            <a:off x="19000" y="0"/>
            <a:ext cx="9144001" cy="1323439"/>
          </a:xfrm>
          <a:prstGeom prst="rect">
            <a:avLst/>
          </a:prstGeom>
        </p:spPr>
        <p:txBody>
          <a:bodyPr wrap="square">
            <a:spAutoFit/>
          </a:bodyPr>
          <a:lstStyle/>
          <a:p>
            <a:r>
              <a:rPr lang="en-US" sz="4000" dirty="0">
                <a:solidFill>
                  <a:srgbClr val="6CC24A"/>
                </a:solidFill>
                <a:latin typeface="Franklin Gothic Demi"/>
              </a:rPr>
              <a:t>NORTH/NORTHEAST: INTERSTATE CORRIDOR BUDGET SUMMARY</a:t>
            </a:r>
          </a:p>
        </p:txBody>
      </p:sp>
      <p:sp>
        <p:nvSpPr>
          <p:cNvPr id="9" name="Footer Placeholder 5">
            <a:extLst>
              <a:ext uri="{FF2B5EF4-FFF2-40B4-BE49-F238E27FC236}">
                <a16:creationId xmlns:a16="http://schemas.microsoft.com/office/drawing/2014/main" id="{14490E0C-13BC-4325-9CBC-3D69581B2D77}"/>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1026" name="Picture 2" descr="hampions Barber 011 (3 of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5429"/>
            <a:ext cx="2774790" cy="19812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a:extLst>
              <a:ext uri="{FF2B5EF4-FFF2-40B4-BE49-F238E27FC236}">
                <a16:creationId xmlns:a16="http://schemas.microsoft.com/office/drawing/2014/main" id="{6C803348-DF3F-4EBB-AE5E-BEAAB7C2ACEA}"/>
              </a:ext>
            </a:extLst>
          </p:cNvPr>
          <p:cNvSpPr txBox="1">
            <a:spLocks/>
          </p:cNvSpPr>
          <p:nvPr/>
        </p:nvSpPr>
        <p:spPr>
          <a:xfrm>
            <a:off x="0" y="1503310"/>
            <a:ext cx="3758896" cy="2412557"/>
          </a:xfrm>
          <a:prstGeom prst="rect">
            <a:avLst/>
          </a:prstGeom>
          <a:solidFill>
            <a:srgbClr val="92D050"/>
          </a:solidFill>
          <a:ln>
            <a:noFill/>
          </a:ln>
          <a:effectLst/>
        </p:spPr>
        <p:txBody>
          <a:bodyPr anchor="t"/>
          <a:lstStyle/>
          <a:p>
            <a:pPr marL="342900" lvl="0" indent="-342900">
              <a:spcBef>
                <a:spcPct val="20000"/>
              </a:spcBef>
              <a:defRPr/>
            </a:pPr>
            <a:r>
              <a:rPr lang="en-US" sz="2000" dirty="0">
                <a:latin typeface="Franklin Gothic Medium"/>
              </a:rPr>
              <a:t>Recent Accomplishments</a:t>
            </a:r>
            <a:endParaRPr lang="en-US" sz="2000" dirty="0">
              <a:latin typeface="Franklin Gothic Medium" panose="020B0603020102020204" pitchFamily="34" charset="0"/>
            </a:endParaRPr>
          </a:p>
          <a:p>
            <a:pPr marL="572770" lvl="1" indent="-340995">
              <a:spcBef>
                <a:spcPct val="20000"/>
              </a:spcBef>
              <a:buFont typeface="Arial" charset="0"/>
              <a:buChar char="•"/>
              <a:defRPr/>
            </a:pPr>
            <a:r>
              <a:rPr lang="en-US" sz="2000" dirty="0">
                <a:latin typeface="Franklin Gothic Medium"/>
              </a:rPr>
              <a:t>N/NE Community Development Initiative</a:t>
            </a:r>
          </a:p>
          <a:p>
            <a:pPr marL="800100" lvl="1" indent="-342900">
              <a:spcBef>
                <a:spcPct val="20000"/>
              </a:spcBef>
              <a:buFontTx/>
              <a:buChar char="-"/>
              <a:defRPr/>
            </a:pPr>
            <a:r>
              <a:rPr lang="en-US" sz="1400" dirty="0">
                <a:latin typeface="Franklin Gothic Medium"/>
              </a:rPr>
              <a:t>Alberta Commons construction and affordable commercial tenanting</a:t>
            </a:r>
            <a:endParaRPr lang="en-US" sz="1400" dirty="0">
              <a:latin typeface="Franklin Gothic Medium" panose="020B0603020102020204" pitchFamily="34" charset="0"/>
            </a:endParaRPr>
          </a:p>
          <a:p>
            <a:pPr marL="800100" lvl="1" indent="-342900">
              <a:spcBef>
                <a:spcPct val="20000"/>
              </a:spcBef>
              <a:buFontTx/>
              <a:buChar char="-"/>
              <a:defRPr/>
            </a:pPr>
            <a:r>
              <a:rPr lang="en-US" sz="1400">
                <a:latin typeface="Franklin Gothic Medium"/>
              </a:rPr>
              <a:t>Small</a:t>
            </a:r>
            <a:r>
              <a:rPr lang="en-US" sz="1400" dirty="0">
                <a:latin typeface="Franklin Gothic Medium"/>
              </a:rPr>
              <a:t> </a:t>
            </a:r>
            <a:r>
              <a:rPr lang="en-US" sz="1400">
                <a:latin typeface="Franklin Gothic Medium"/>
              </a:rPr>
              <a:t> business </a:t>
            </a:r>
            <a:r>
              <a:rPr lang="en-US" sz="1400" dirty="0">
                <a:latin typeface="Franklin Gothic Medium"/>
              </a:rPr>
              <a:t>&amp; long time property owner assistance</a:t>
            </a:r>
            <a:endParaRPr lang="en-US" sz="1400" dirty="0">
              <a:latin typeface="Franklin Gothic Medium" panose="020B0603020102020204" pitchFamily="34" charset="0"/>
            </a:endParaRPr>
          </a:p>
          <a:p>
            <a:pPr marL="800100" lvl="1" indent="-342900">
              <a:spcBef>
                <a:spcPct val="20000"/>
              </a:spcBef>
              <a:buFontTx/>
              <a:buChar char="-"/>
              <a:defRPr/>
            </a:pPr>
            <a:r>
              <a:rPr lang="en-US" sz="1400" dirty="0">
                <a:latin typeface="Franklin Gothic Medium"/>
              </a:rPr>
              <a:t>Community livability grants</a:t>
            </a:r>
            <a:endParaRPr lang="en-US" sz="1400" dirty="0">
              <a:latin typeface="Franklin Gothic Medium" panose="020B0603020102020204" pitchFamily="34" charset="0"/>
            </a:endParaRPr>
          </a:p>
        </p:txBody>
      </p:sp>
      <p:pic>
        <p:nvPicPr>
          <p:cNvPr id="1028" name="Picture 4" descr="heotis Cason (8 of 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497" y="4350150"/>
            <a:ext cx="2476500" cy="1981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Chart 13">
            <a:extLst>
              <a:ext uri="{FF2B5EF4-FFF2-40B4-BE49-F238E27FC236}">
                <a16:creationId xmlns:a16="http://schemas.microsoft.com/office/drawing/2014/main" id="{00000000-0008-0000-0700-000019000000}"/>
              </a:ext>
            </a:extLst>
          </p:cNvPr>
          <p:cNvGraphicFramePr>
            <a:graphicFrameLocks/>
          </p:cNvGraphicFramePr>
          <p:nvPr>
            <p:extLst>
              <p:ext uri="{D42A27DB-BD31-4B8C-83A1-F6EECF244321}">
                <p14:modId xmlns:p14="http://schemas.microsoft.com/office/powerpoint/2010/main" val="2770622633"/>
              </p:ext>
            </p:extLst>
          </p:nvPr>
        </p:nvGraphicFramePr>
        <p:xfrm>
          <a:off x="3414133" y="1090058"/>
          <a:ext cx="6886575" cy="41243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81922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37381" y="6432269"/>
            <a:ext cx="685800" cy="212725"/>
          </a:xfrm>
        </p:spPr>
        <p:txBody>
          <a:bodyPr/>
          <a:lstStyle/>
          <a:p>
            <a:fld id="{589792CD-5448-4E74-8F11-BA0C4D749473}" type="slidenum">
              <a:rPr lang="en-US" smtClean="0"/>
              <a:pPr/>
              <a:t>13</a:t>
            </a:fld>
            <a:endParaRPr lang="en-US" dirty="0"/>
          </a:p>
        </p:txBody>
      </p:sp>
      <p:sp>
        <p:nvSpPr>
          <p:cNvPr id="13" name="Rectangle 12"/>
          <p:cNvSpPr/>
          <p:nvPr/>
        </p:nvSpPr>
        <p:spPr>
          <a:xfrm>
            <a:off x="19000" y="0"/>
            <a:ext cx="9144001" cy="1323439"/>
          </a:xfrm>
          <a:prstGeom prst="rect">
            <a:avLst/>
          </a:prstGeom>
        </p:spPr>
        <p:txBody>
          <a:bodyPr wrap="square">
            <a:spAutoFit/>
          </a:bodyPr>
          <a:lstStyle/>
          <a:p>
            <a:r>
              <a:rPr lang="en-US" sz="4000" dirty="0">
                <a:solidFill>
                  <a:srgbClr val="6CC24A"/>
                </a:solidFill>
                <a:latin typeface="Franklin Gothic Demi"/>
              </a:rPr>
              <a:t>NORTH/NORTHEAST: INTERSTATE CORRIDOR BUDGET SUMMARY</a:t>
            </a:r>
          </a:p>
        </p:txBody>
      </p:sp>
      <p:sp>
        <p:nvSpPr>
          <p:cNvPr id="10" name="Content Placeholder 6">
            <a:extLst>
              <a:ext uri="{FF2B5EF4-FFF2-40B4-BE49-F238E27FC236}">
                <a16:creationId xmlns:a16="http://schemas.microsoft.com/office/drawing/2014/main" id="{6C803348-DF3F-4EBB-AE5E-BEAAB7C2ACEA}"/>
              </a:ext>
            </a:extLst>
          </p:cNvPr>
          <p:cNvSpPr txBox="1">
            <a:spLocks/>
          </p:cNvSpPr>
          <p:nvPr/>
        </p:nvSpPr>
        <p:spPr>
          <a:xfrm>
            <a:off x="1" y="1447800"/>
            <a:ext cx="3886200" cy="2590800"/>
          </a:xfrm>
          <a:prstGeom prst="rect">
            <a:avLst/>
          </a:prstGeom>
          <a:solidFill>
            <a:srgbClr val="00B0F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Upcoming Activities</a:t>
            </a:r>
          </a:p>
          <a:p>
            <a:pPr marL="573088" lvl="1" indent="-341313">
              <a:spcBef>
                <a:spcPct val="20000"/>
              </a:spcBef>
              <a:buFont typeface="Arial" charset="0"/>
              <a:buChar char="•"/>
              <a:defRPr/>
            </a:pPr>
            <a:r>
              <a:rPr lang="en-US" sz="1600" dirty="0">
                <a:latin typeface="Franklin Gothic Medium" panose="020B0603020102020204" pitchFamily="34" charset="0"/>
              </a:rPr>
              <a:t>N/NE Community Development Initiative</a:t>
            </a:r>
          </a:p>
          <a:p>
            <a:pPr marL="800100" lvl="1" indent="-342900">
              <a:spcBef>
                <a:spcPct val="20000"/>
              </a:spcBef>
              <a:buFontTx/>
              <a:buChar char="-"/>
              <a:defRPr/>
            </a:pPr>
            <a:r>
              <a:rPr lang="en-US" sz="1400" dirty="0">
                <a:latin typeface="Franklin Gothic Medium" panose="020B0603020102020204" pitchFamily="34" charset="0"/>
              </a:rPr>
              <a:t>Cultural Business Hub</a:t>
            </a:r>
          </a:p>
          <a:p>
            <a:pPr marL="800100" lvl="1" indent="-342900">
              <a:spcBef>
                <a:spcPct val="20000"/>
              </a:spcBef>
              <a:buFontTx/>
              <a:buChar char="-"/>
              <a:defRPr/>
            </a:pPr>
            <a:r>
              <a:rPr lang="en-US" sz="1400" dirty="0">
                <a:latin typeface="Franklin Gothic Medium" panose="020B0603020102020204" pitchFamily="34" charset="0"/>
              </a:rPr>
              <a:t>Small  business &amp; long time property owner assistance</a:t>
            </a:r>
          </a:p>
          <a:p>
            <a:pPr marL="573088" lvl="1" indent="-341313">
              <a:spcBef>
                <a:spcPct val="20000"/>
              </a:spcBef>
              <a:buFont typeface="Arial" charset="0"/>
              <a:buChar char="•"/>
              <a:defRPr/>
            </a:pPr>
            <a:r>
              <a:rPr lang="en-US" sz="1600" dirty="0">
                <a:latin typeface="Franklin Gothic Medium" panose="020B0603020102020204" pitchFamily="34" charset="0"/>
              </a:rPr>
              <a:t>Asset management</a:t>
            </a:r>
          </a:p>
          <a:p>
            <a:pPr marL="800100" lvl="1" indent="-342900">
              <a:spcBef>
                <a:spcPct val="20000"/>
              </a:spcBef>
              <a:buFontTx/>
              <a:buChar char="-"/>
              <a:defRPr/>
            </a:pPr>
            <a:r>
              <a:rPr lang="en-US" sz="1400" dirty="0">
                <a:latin typeface="Franklin Gothic Medium" panose="020B0603020102020204" pitchFamily="34" charset="0"/>
              </a:rPr>
              <a:t>Alberta Commons master lease</a:t>
            </a:r>
          </a:p>
          <a:p>
            <a:pPr marL="800100" lvl="1" indent="-342900">
              <a:spcBef>
                <a:spcPct val="20000"/>
              </a:spcBef>
              <a:buFontTx/>
              <a:buChar char="-"/>
              <a:defRPr/>
            </a:pPr>
            <a:r>
              <a:rPr lang="en-US" sz="1400" dirty="0">
                <a:latin typeface="Franklin Gothic Medium" panose="020B0603020102020204" pitchFamily="34" charset="0"/>
              </a:rPr>
              <a:t>Nelson properties in Kenton</a:t>
            </a:r>
            <a:endParaRPr lang="en-US" sz="1600" dirty="0">
              <a:latin typeface="Franklin Gothic Medium" panose="020B0603020102020204" pitchFamily="34" charset="0"/>
            </a:endParaRPr>
          </a:p>
        </p:txBody>
      </p:sp>
      <p:sp>
        <p:nvSpPr>
          <p:cNvPr id="5" name="Footer Placeholder 5">
            <a:extLst>
              <a:ext uri="{FF2B5EF4-FFF2-40B4-BE49-F238E27FC236}">
                <a16:creationId xmlns:a16="http://schemas.microsoft.com/office/drawing/2014/main" id="{3C3262C4-7A90-4EFE-8B6E-BA5A893787AB}"/>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6" name="Picture 5">
            <a:extLst>
              <a:ext uri="{FF2B5EF4-FFF2-40B4-BE49-F238E27FC236}">
                <a16:creationId xmlns:a16="http://schemas.microsoft.com/office/drawing/2014/main" id="{B833293C-75DE-4A41-9B71-C3CE246A57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360383"/>
            <a:ext cx="2837834" cy="1893368"/>
          </a:xfrm>
          <a:prstGeom prst="rect">
            <a:avLst/>
          </a:prstGeom>
        </p:spPr>
      </p:pic>
      <p:pic>
        <p:nvPicPr>
          <p:cNvPr id="7" name="Picture 6">
            <a:extLst>
              <a:ext uri="{FF2B5EF4-FFF2-40B4-BE49-F238E27FC236}">
                <a16:creationId xmlns:a16="http://schemas.microsoft.com/office/drawing/2014/main" id="{4AC64714-A014-407A-BA73-EC81C61E1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4372335"/>
            <a:ext cx="2685370" cy="1881416"/>
          </a:xfrm>
          <a:prstGeom prst="rect">
            <a:avLst/>
          </a:prstGeom>
        </p:spPr>
      </p:pic>
      <p:graphicFrame>
        <p:nvGraphicFramePr>
          <p:cNvPr id="12" name="Chart 11">
            <a:extLst>
              <a:ext uri="{FF2B5EF4-FFF2-40B4-BE49-F238E27FC236}">
                <a16:creationId xmlns:a16="http://schemas.microsoft.com/office/drawing/2014/main" id="{00000000-0008-0000-0700-000019000000}"/>
              </a:ext>
            </a:extLst>
          </p:cNvPr>
          <p:cNvGraphicFramePr>
            <a:graphicFrameLocks/>
          </p:cNvGraphicFramePr>
          <p:nvPr>
            <p:extLst>
              <p:ext uri="{D42A27DB-BD31-4B8C-83A1-F6EECF244321}">
                <p14:modId xmlns:p14="http://schemas.microsoft.com/office/powerpoint/2010/main" val="260200057"/>
              </p:ext>
            </p:extLst>
          </p:nvPr>
        </p:nvGraphicFramePr>
        <p:xfrm>
          <a:off x="3505200" y="1182742"/>
          <a:ext cx="6886575" cy="41243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148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7664" y="6340582"/>
            <a:ext cx="762000" cy="365125"/>
          </a:xfrm>
        </p:spPr>
        <p:txBody>
          <a:bodyPr/>
          <a:lstStyle/>
          <a:p>
            <a:fld id="{589792CD-5448-4E74-8F11-BA0C4D749473}" type="slidenum">
              <a:rPr lang="en-US" smtClean="0"/>
              <a:pPr/>
              <a:t>14</a:t>
            </a:fld>
            <a:endParaRPr lang="en-US" dirty="0"/>
          </a:p>
        </p:txBody>
      </p:sp>
      <p:sp>
        <p:nvSpPr>
          <p:cNvPr id="12" name="Rectangle 11"/>
          <p:cNvSpPr/>
          <p:nvPr/>
        </p:nvSpPr>
        <p:spPr>
          <a:xfrm>
            <a:off x="-1" y="0"/>
            <a:ext cx="9144001" cy="1384995"/>
          </a:xfrm>
          <a:prstGeom prst="rect">
            <a:avLst/>
          </a:prstGeom>
        </p:spPr>
        <p:txBody>
          <a:bodyPr wrap="square">
            <a:spAutoFit/>
          </a:bodyPr>
          <a:lstStyle/>
          <a:p>
            <a:r>
              <a:rPr lang="en-US" sz="4200" dirty="0">
                <a:solidFill>
                  <a:srgbClr val="6CC24A"/>
                </a:solidFill>
                <a:latin typeface="Franklin Gothic Demi"/>
              </a:rPr>
              <a:t>GATEWAY REGIONAL CENTER BUDGET SUMMARY</a:t>
            </a:r>
          </a:p>
        </p:txBody>
      </p:sp>
      <p:sp>
        <p:nvSpPr>
          <p:cNvPr id="8" name="Footer Placeholder 5">
            <a:extLst>
              <a:ext uri="{FF2B5EF4-FFF2-40B4-BE49-F238E27FC236}">
                <a16:creationId xmlns:a16="http://schemas.microsoft.com/office/drawing/2014/main" id="{2E9C637B-11C4-4CDF-B630-8AD94EBB4319}"/>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10" name="Content Placeholder 6">
            <a:extLst>
              <a:ext uri="{FF2B5EF4-FFF2-40B4-BE49-F238E27FC236}">
                <a16:creationId xmlns:a16="http://schemas.microsoft.com/office/drawing/2014/main" id="{6C803348-DF3F-4EBB-AE5E-BEAAB7C2ACEA}"/>
              </a:ext>
            </a:extLst>
          </p:cNvPr>
          <p:cNvSpPr txBox="1">
            <a:spLocks/>
          </p:cNvSpPr>
          <p:nvPr/>
        </p:nvSpPr>
        <p:spPr>
          <a:xfrm>
            <a:off x="0" y="1503310"/>
            <a:ext cx="3536830" cy="2792645"/>
          </a:xfrm>
          <a:prstGeom prst="rect">
            <a:avLst/>
          </a:prstGeom>
          <a:solidFill>
            <a:srgbClr val="92D050"/>
          </a:solidFill>
          <a:ln>
            <a:noFill/>
          </a:ln>
          <a:effectLst/>
        </p:spPr>
        <p:txBody>
          <a:bodyPr/>
          <a:lstStyle>
            <a:defPPr>
              <a:defRPr lang="en-US"/>
            </a:defPPr>
            <a:lvl1pPr marL="342900" lvl="0" indent="-342900">
              <a:spcBef>
                <a:spcPct val="20000"/>
              </a:spcBef>
              <a:defRPr sz="2000">
                <a:latin typeface="Franklin Gothic Medium" panose="020B0603020102020204" pitchFamily="34" charset="0"/>
              </a:defRPr>
            </a:lvl1pPr>
            <a:lvl2pPr marL="573088" lvl="1" indent="-341313">
              <a:spcBef>
                <a:spcPct val="20000"/>
              </a:spcBef>
              <a:buFont typeface="Arial" charset="0"/>
              <a:buChar char="•"/>
              <a:defRPr sz="2000">
                <a:latin typeface="Franklin Gothic Medium" panose="020B0603020102020204" pitchFamily="34" charset="0"/>
              </a:defRPr>
            </a:lvl2pPr>
          </a:lstStyle>
          <a:p>
            <a:r>
              <a:rPr lang="en-US" dirty="0"/>
              <a:t>Recent Accomplishments</a:t>
            </a:r>
          </a:p>
          <a:p>
            <a:pPr lvl="1"/>
            <a:r>
              <a:rPr lang="en-US" dirty="0"/>
              <a:t>Gateway Action Plan</a:t>
            </a:r>
          </a:p>
          <a:p>
            <a:pPr marL="800100" lvl="1" indent="-342900">
              <a:buFontTx/>
              <a:buChar char="-"/>
              <a:defRPr/>
            </a:pPr>
            <a:r>
              <a:rPr lang="en-US" sz="1600" dirty="0"/>
              <a:t>Halsey/</a:t>
            </a:r>
            <a:r>
              <a:rPr lang="en-US" sz="1600" dirty="0" err="1"/>
              <a:t>Weidler</a:t>
            </a:r>
            <a:r>
              <a:rPr lang="en-US" sz="1600" dirty="0"/>
              <a:t> street improvements</a:t>
            </a:r>
          </a:p>
          <a:p>
            <a:pPr marL="800100" lvl="1" indent="-342900">
              <a:buFontTx/>
              <a:buChar char="-"/>
              <a:defRPr/>
            </a:pPr>
            <a:r>
              <a:rPr lang="en-US" sz="1600" dirty="0"/>
              <a:t>Gateway Discovery Park</a:t>
            </a:r>
          </a:p>
          <a:p>
            <a:pPr marL="800100" lvl="1" indent="-342900">
              <a:buFontTx/>
              <a:buChar char="-"/>
              <a:defRPr/>
            </a:pPr>
            <a:r>
              <a:rPr lang="en-US" sz="1600" dirty="0"/>
              <a:t>106th/Halsey design</a:t>
            </a:r>
          </a:p>
          <a:p>
            <a:pPr marL="800100" lvl="1" indent="-342900">
              <a:buFontTx/>
              <a:buChar char="-"/>
              <a:defRPr/>
            </a:pPr>
            <a:r>
              <a:rPr lang="en-US" sz="1600" dirty="0"/>
              <a:t>Small  business &amp; long time property owner assistance</a:t>
            </a:r>
          </a:p>
          <a:p>
            <a:pPr marL="800100" lvl="1" indent="-342900">
              <a:buFontTx/>
              <a:buChar char="-"/>
              <a:defRPr/>
            </a:pPr>
            <a:r>
              <a:rPr lang="en-US" sz="1600" dirty="0"/>
              <a:t>Community livability grants</a:t>
            </a:r>
          </a:p>
        </p:txBody>
      </p:sp>
      <p:sp>
        <p:nvSpPr>
          <p:cNvPr id="2" name="AutoShape 2" descr="mage result for gateway halsey weidler street improvements"/>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mage result for gateway halsey weidler street improv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36" y="4510620"/>
            <a:ext cx="2833664"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555"/>
          <a:stretch/>
        </p:blipFill>
        <p:spPr bwMode="auto">
          <a:xfrm>
            <a:off x="5651937" y="4515768"/>
            <a:ext cx="3492063" cy="184601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mage result for africa house irco"/>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descr="mage result for africa house ir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4515768"/>
            <a:ext cx="2507736" cy="18808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00000000-0008-0000-0700-00001B000000}"/>
              </a:ext>
            </a:extLst>
          </p:cNvPr>
          <p:cNvGraphicFramePr>
            <a:graphicFrameLocks/>
          </p:cNvGraphicFramePr>
          <p:nvPr>
            <p:extLst>
              <p:ext uri="{D42A27DB-BD31-4B8C-83A1-F6EECF244321}">
                <p14:modId xmlns:p14="http://schemas.microsoft.com/office/powerpoint/2010/main" val="440261695"/>
              </p:ext>
            </p:extLst>
          </p:nvPr>
        </p:nvGraphicFramePr>
        <p:xfrm>
          <a:off x="2941605" y="746476"/>
          <a:ext cx="6285164" cy="376414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6305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064" y="6324600"/>
            <a:ext cx="762000" cy="365125"/>
          </a:xfrm>
        </p:spPr>
        <p:txBody>
          <a:bodyPr/>
          <a:lstStyle/>
          <a:p>
            <a:fld id="{589792CD-5448-4E74-8F11-BA0C4D749473}" type="slidenum">
              <a:rPr lang="en-US" smtClean="0"/>
              <a:pPr/>
              <a:t>15</a:t>
            </a:fld>
            <a:endParaRPr lang="en-US" dirty="0"/>
          </a:p>
        </p:txBody>
      </p:sp>
      <p:sp>
        <p:nvSpPr>
          <p:cNvPr id="12" name="Rectangle 11"/>
          <p:cNvSpPr/>
          <p:nvPr/>
        </p:nvSpPr>
        <p:spPr>
          <a:xfrm>
            <a:off x="-1" y="0"/>
            <a:ext cx="9144001" cy="1384995"/>
          </a:xfrm>
          <a:prstGeom prst="rect">
            <a:avLst/>
          </a:prstGeom>
        </p:spPr>
        <p:txBody>
          <a:bodyPr wrap="square" anchor="t">
            <a:spAutoFit/>
          </a:bodyPr>
          <a:lstStyle/>
          <a:p>
            <a:r>
              <a:rPr lang="en-US" sz="4200" dirty="0">
                <a:solidFill>
                  <a:srgbClr val="6CC24A"/>
                </a:solidFill>
                <a:latin typeface="Franklin Gothic Demi"/>
              </a:rPr>
              <a:t>GATEWAY REGIONAL CENTER BUDGET SUMMARY</a:t>
            </a:r>
          </a:p>
        </p:txBody>
      </p:sp>
      <p:sp>
        <p:nvSpPr>
          <p:cNvPr id="9" name="Content Placeholder 6">
            <a:extLst>
              <a:ext uri="{FF2B5EF4-FFF2-40B4-BE49-F238E27FC236}">
                <a16:creationId xmlns:a16="http://schemas.microsoft.com/office/drawing/2014/main" id="{E703A1F1-1E0F-466F-B0FF-CE930804220E}"/>
              </a:ext>
            </a:extLst>
          </p:cNvPr>
          <p:cNvSpPr txBox="1">
            <a:spLocks/>
          </p:cNvSpPr>
          <p:nvPr/>
        </p:nvSpPr>
        <p:spPr>
          <a:xfrm>
            <a:off x="10064" y="1394568"/>
            <a:ext cx="3495136" cy="2872632"/>
          </a:xfrm>
          <a:prstGeom prst="rect">
            <a:avLst/>
          </a:prstGeom>
          <a:solidFill>
            <a:srgbClr val="00B0F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Upcoming Activities</a:t>
            </a:r>
          </a:p>
          <a:p>
            <a:pPr marL="573088" lvl="1" indent="-341313">
              <a:spcBef>
                <a:spcPct val="20000"/>
              </a:spcBef>
              <a:buFont typeface="Arial" charset="0"/>
              <a:buChar char="•"/>
              <a:defRPr/>
            </a:pPr>
            <a:r>
              <a:rPr lang="en-US" sz="2000" dirty="0">
                <a:latin typeface="Franklin Gothic Medium" panose="020B0603020102020204" pitchFamily="34" charset="0"/>
              </a:rPr>
              <a:t>Gateway Action Plan</a:t>
            </a:r>
            <a:endParaRPr lang="en-US" sz="2000" i="1" dirty="0">
              <a:latin typeface="Franklin Gothic Medium" panose="020B0603020102020204" pitchFamily="34" charset="0"/>
            </a:endParaRPr>
          </a:p>
          <a:p>
            <a:pPr marL="800100" lvl="1" indent="-342900">
              <a:spcBef>
                <a:spcPct val="20000"/>
              </a:spcBef>
              <a:buFontTx/>
              <a:buChar char="-"/>
              <a:defRPr/>
            </a:pPr>
            <a:r>
              <a:rPr lang="en-US" sz="1600" dirty="0">
                <a:latin typeface="Franklin Gothic Medium" panose="020B0603020102020204" pitchFamily="34" charset="0"/>
              </a:rPr>
              <a:t>106th &amp; Halsey construction </a:t>
            </a:r>
          </a:p>
          <a:p>
            <a:pPr marL="1257300" lvl="2" indent="-342900">
              <a:spcBef>
                <a:spcPct val="20000"/>
              </a:spcBef>
              <a:buFont typeface="Wingdings" charset="2"/>
              <a:buChar char="v"/>
              <a:defRPr/>
            </a:pPr>
            <a:r>
              <a:rPr lang="en-US" sz="1400" dirty="0">
                <a:latin typeface="Franklin Gothic Medium" panose="020B0603020102020204" pitchFamily="34" charset="0"/>
              </a:rPr>
              <a:t>75 mixed-income units</a:t>
            </a:r>
          </a:p>
          <a:p>
            <a:pPr marL="1257300" lvl="2" indent="-342900">
              <a:spcBef>
                <a:spcPct val="20000"/>
              </a:spcBef>
              <a:buFont typeface="Wingdings" charset="2"/>
              <a:buChar char="v"/>
              <a:defRPr/>
            </a:pPr>
            <a:r>
              <a:rPr lang="en-US" sz="1400" dirty="0">
                <a:latin typeface="Franklin Gothic Medium" panose="020B0603020102020204" pitchFamily="34" charset="0"/>
              </a:rPr>
              <a:t>Affordable commercial</a:t>
            </a:r>
          </a:p>
          <a:p>
            <a:pPr marL="800100" lvl="1" indent="-342900">
              <a:spcBef>
                <a:spcPct val="20000"/>
              </a:spcBef>
              <a:buFontTx/>
              <a:buChar char="-"/>
              <a:defRPr/>
            </a:pPr>
            <a:r>
              <a:rPr lang="en-US" sz="1600" dirty="0">
                <a:latin typeface="Franklin Gothic Medium" panose="020B0603020102020204" pitchFamily="34" charset="0"/>
              </a:rPr>
              <a:t>Central Gateway </a:t>
            </a:r>
          </a:p>
          <a:p>
            <a:pPr marL="800100" lvl="1" indent="-342900">
              <a:spcBef>
                <a:spcPct val="20000"/>
              </a:spcBef>
              <a:buFontTx/>
              <a:buChar char="-"/>
              <a:defRPr/>
            </a:pPr>
            <a:r>
              <a:rPr lang="en-US" sz="1600" dirty="0">
                <a:latin typeface="Franklin Gothic Medium" panose="020B0603020102020204" pitchFamily="34" charset="0"/>
              </a:rPr>
              <a:t>Gateway Transit Center</a:t>
            </a:r>
          </a:p>
          <a:p>
            <a:pPr marL="800100" lvl="1" indent="-342900">
              <a:spcBef>
                <a:spcPct val="20000"/>
              </a:spcBef>
              <a:buFontTx/>
              <a:buChar char="-"/>
              <a:defRPr/>
            </a:pPr>
            <a:r>
              <a:rPr lang="en-US" sz="1600" dirty="0">
                <a:latin typeface="Franklin Gothic Medium" panose="020B0603020102020204" pitchFamily="34" charset="0"/>
              </a:rPr>
              <a:t>Small business assistance</a:t>
            </a:r>
          </a:p>
          <a:p>
            <a:pPr marL="800100" lvl="1" indent="-342900">
              <a:spcBef>
                <a:spcPct val="20000"/>
              </a:spcBef>
              <a:buFontTx/>
              <a:buChar char="-"/>
              <a:defRPr/>
            </a:pPr>
            <a:r>
              <a:rPr lang="en-US" sz="1600" dirty="0">
                <a:latin typeface="Franklin Gothic Medium" panose="020B0603020102020204" pitchFamily="34" charset="0"/>
              </a:rPr>
              <a:t>Community livability grants</a:t>
            </a:r>
          </a:p>
        </p:txBody>
      </p:sp>
      <p:sp>
        <p:nvSpPr>
          <p:cNvPr id="6" name="Footer Placeholder 5">
            <a:extLst>
              <a:ext uri="{FF2B5EF4-FFF2-40B4-BE49-F238E27FC236}">
                <a16:creationId xmlns:a16="http://schemas.microsoft.com/office/drawing/2014/main" id="{D471E4F0-D201-4AD7-A646-AD0EAA8B9AC3}"/>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7" name="Picture 6">
            <a:extLst>
              <a:ext uri="{FF2B5EF4-FFF2-40B4-BE49-F238E27FC236}">
                <a16:creationId xmlns:a16="http://schemas.microsoft.com/office/drawing/2014/main" id="{92BFBDE7-7606-405D-B3C7-12D9A05266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819034"/>
            <a:ext cx="2713965" cy="1505566"/>
          </a:xfrm>
          <a:prstGeom prst="rect">
            <a:avLst/>
          </a:prstGeom>
        </p:spPr>
      </p:pic>
      <p:pic>
        <p:nvPicPr>
          <p:cNvPr id="8" name="Picture 7">
            <a:extLst>
              <a:ext uri="{FF2B5EF4-FFF2-40B4-BE49-F238E27FC236}">
                <a16:creationId xmlns:a16="http://schemas.microsoft.com/office/drawing/2014/main" id="{8F41FDBF-06AB-49B0-8E12-DBF8E93646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400" y="4844561"/>
            <a:ext cx="2286000" cy="1480039"/>
          </a:xfrm>
          <a:prstGeom prst="rect">
            <a:avLst/>
          </a:prstGeom>
        </p:spPr>
      </p:pic>
      <p:graphicFrame>
        <p:nvGraphicFramePr>
          <p:cNvPr id="10" name="Chart 9">
            <a:extLst>
              <a:ext uri="{FF2B5EF4-FFF2-40B4-BE49-F238E27FC236}">
                <a16:creationId xmlns:a16="http://schemas.microsoft.com/office/drawing/2014/main" id="{00000000-0008-0000-0700-00001B000000}"/>
              </a:ext>
            </a:extLst>
          </p:cNvPr>
          <p:cNvGraphicFramePr>
            <a:graphicFrameLocks/>
          </p:cNvGraphicFramePr>
          <p:nvPr>
            <p:extLst>
              <p:ext uri="{D42A27DB-BD31-4B8C-83A1-F6EECF244321}">
                <p14:modId xmlns:p14="http://schemas.microsoft.com/office/powerpoint/2010/main" val="2372481229"/>
              </p:ext>
            </p:extLst>
          </p:nvPr>
        </p:nvGraphicFramePr>
        <p:xfrm>
          <a:off x="2810107" y="963371"/>
          <a:ext cx="6618249" cy="39636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1344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0" y="6400799"/>
            <a:ext cx="609600" cy="288925"/>
          </a:xfrm>
        </p:spPr>
        <p:txBody>
          <a:bodyPr/>
          <a:lstStyle/>
          <a:p>
            <a:fld id="{589792CD-5448-4E74-8F11-BA0C4D749473}" type="slidenum">
              <a:rPr lang="en-US" smtClean="0"/>
              <a:pPr/>
              <a:t>16</a:t>
            </a:fld>
            <a:endParaRPr lang="en-US" dirty="0"/>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4905423"/>
            <a:ext cx="2026776" cy="1571576"/>
          </a:xfrm>
          <a:prstGeom prst="rect">
            <a:avLst/>
          </a:prstGeom>
        </p:spPr>
      </p:pic>
      <p:sp>
        <p:nvSpPr>
          <p:cNvPr id="12" name="Rectangle 11"/>
          <p:cNvSpPr/>
          <p:nvPr/>
        </p:nvSpPr>
        <p:spPr>
          <a:xfrm>
            <a:off x="-1" y="0"/>
            <a:ext cx="9144001" cy="1323439"/>
          </a:xfrm>
          <a:prstGeom prst="rect">
            <a:avLst/>
          </a:prstGeom>
        </p:spPr>
        <p:txBody>
          <a:bodyPr wrap="square">
            <a:spAutoFit/>
          </a:bodyPr>
          <a:lstStyle/>
          <a:p>
            <a:r>
              <a:rPr lang="en-US" sz="4000" dirty="0">
                <a:solidFill>
                  <a:srgbClr val="6CC24A"/>
                </a:solidFill>
                <a:latin typeface="Franklin Gothic Demi"/>
              </a:rPr>
              <a:t>LENTS TOWN CENTER BUDGET SUMMARY</a:t>
            </a:r>
          </a:p>
        </p:txBody>
      </p:sp>
      <p:sp>
        <p:nvSpPr>
          <p:cNvPr id="9" name="Footer Placeholder 5">
            <a:extLst>
              <a:ext uri="{FF2B5EF4-FFF2-40B4-BE49-F238E27FC236}">
                <a16:creationId xmlns:a16="http://schemas.microsoft.com/office/drawing/2014/main" id="{42ED8914-8109-476D-9D31-132ECA6A38ED}"/>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11" name="Content Placeholder 6">
            <a:extLst>
              <a:ext uri="{FF2B5EF4-FFF2-40B4-BE49-F238E27FC236}">
                <a16:creationId xmlns:a16="http://schemas.microsoft.com/office/drawing/2014/main" id="{6C803348-DF3F-4EBB-AE5E-BEAAB7C2ACEA}"/>
              </a:ext>
            </a:extLst>
          </p:cNvPr>
          <p:cNvSpPr txBox="1">
            <a:spLocks/>
          </p:cNvSpPr>
          <p:nvPr/>
        </p:nvSpPr>
        <p:spPr>
          <a:xfrm>
            <a:off x="-1" y="1295400"/>
            <a:ext cx="3810001" cy="3483634"/>
          </a:xfrm>
          <a:prstGeom prst="rect">
            <a:avLst/>
          </a:prstGeom>
          <a:solidFill>
            <a:srgbClr val="92D05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Recent Accomplishments</a:t>
            </a:r>
          </a:p>
          <a:p>
            <a:pPr marL="573088" lvl="1" indent="-341313">
              <a:spcBef>
                <a:spcPct val="20000"/>
              </a:spcBef>
              <a:buFont typeface="Arial" charset="0"/>
              <a:buChar char="•"/>
              <a:defRPr/>
            </a:pPr>
            <a:r>
              <a:rPr lang="en-US" dirty="0">
                <a:latin typeface="Franklin Gothic Medium" panose="020B0603020102020204" pitchFamily="34" charset="0"/>
              </a:rPr>
              <a:t>Lents Action Plan</a:t>
            </a:r>
          </a:p>
          <a:p>
            <a:pPr marL="800100" lvl="1" indent="-342900">
              <a:spcBef>
                <a:spcPct val="20000"/>
              </a:spcBef>
              <a:buFontTx/>
              <a:buChar char="-"/>
              <a:defRPr/>
            </a:pPr>
            <a:r>
              <a:rPr lang="en-US" sz="1600" dirty="0">
                <a:latin typeface="Franklin Gothic Medium" panose="020B0603020102020204" pitchFamily="34" charset="0"/>
              </a:rPr>
              <a:t>Lents Town Center, 263 new units</a:t>
            </a:r>
          </a:p>
          <a:p>
            <a:pPr marL="1257300" lvl="2" indent="-342900">
              <a:spcBef>
                <a:spcPct val="20000"/>
              </a:spcBef>
              <a:buFont typeface="Wingdings" charset="2"/>
              <a:buChar char="v"/>
              <a:defRPr/>
            </a:pPr>
            <a:r>
              <a:rPr lang="en-US" sz="1400" dirty="0">
                <a:latin typeface="Franklin Gothic Medium" panose="020B0603020102020204" pitchFamily="34" charset="0"/>
              </a:rPr>
              <a:t>157 units &lt;60% MFI</a:t>
            </a:r>
          </a:p>
          <a:p>
            <a:pPr marL="1257300" lvl="2" indent="-342900">
              <a:spcBef>
                <a:spcPct val="20000"/>
              </a:spcBef>
              <a:buFont typeface="Wingdings" charset="2"/>
              <a:buChar char="v"/>
              <a:defRPr/>
            </a:pPr>
            <a:r>
              <a:rPr lang="en-US" sz="1400" dirty="0">
                <a:latin typeface="Franklin Gothic Medium" panose="020B0603020102020204" pitchFamily="34" charset="0"/>
              </a:rPr>
              <a:t>48 units 80-100% MFI</a:t>
            </a:r>
          </a:p>
          <a:p>
            <a:pPr marL="1257300" lvl="2" indent="-342900">
              <a:spcBef>
                <a:spcPct val="20000"/>
              </a:spcBef>
              <a:buFont typeface="Wingdings" charset="2"/>
              <a:buChar char="v"/>
              <a:defRPr/>
            </a:pPr>
            <a:r>
              <a:rPr lang="en-US" sz="1400" dirty="0">
                <a:latin typeface="Franklin Gothic Medium" panose="020B0603020102020204" pitchFamily="34" charset="0"/>
              </a:rPr>
              <a:t>58 units market rate</a:t>
            </a:r>
          </a:p>
          <a:p>
            <a:pPr marL="1257300" lvl="2" indent="-342900">
              <a:spcBef>
                <a:spcPct val="20000"/>
              </a:spcBef>
              <a:buFont typeface="Wingdings" charset="2"/>
              <a:buChar char="v"/>
              <a:defRPr/>
            </a:pPr>
            <a:r>
              <a:rPr lang="en-US" sz="1400" dirty="0">
                <a:latin typeface="Franklin Gothic Medium" panose="020B0603020102020204" pitchFamily="34" charset="0"/>
              </a:rPr>
              <a:t>Affordable commercial</a:t>
            </a:r>
          </a:p>
          <a:p>
            <a:pPr marL="800100" lvl="1" indent="-342900">
              <a:spcBef>
                <a:spcPct val="20000"/>
              </a:spcBef>
              <a:buFontTx/>
              <a:buChar char="-"/>
              <a:defRPr/>
            </a:pPr>
            <a:r>
              <a:rPr lang="en-US" sz="1600" dirty="0">
                <a:latin typeface="Franklin Gothic Medium" panose="020B0603020102020204" pitchFamily="34" charset="0"/>
              </a:rPr>
              <a:t>Asian Health Services Center</a:t>
            </a:r>
          </a:p>
          <a:p>
            <a:pPr marL="800100" lvl="1" indent="-342900">
              <a:spcBef>
                <a:spcPct val="20000"/>
              </a:spcBef>
              <a:buFontTx/>
              <a:buChar char="-"/>
              <a:defRPr/>
            </a:pPr>
            <a:r>
              <a:rPr lang="en-US" sz="1600" dirty="0">
                <a:latin typeface="Franklin Gothic Medium" panose="020B0603020102020204" pitchFamily="34" charset="0"/>
              </a:rPr>
              <a:t>Foster streetscapes</a:t>
            </a:r>
          </a:p>
          <a:p>
            <a:pPr marL="800100" lvl="1" indent="-342900">
              <a:spcBef>
                <a:spcPct val="20000"/>
              </a:spcBef>
              <a:buFontTx/>
              <a:buChar char="-"/>
              <a:defRPr/>
            </a:pPr>
            <a:r>
              <a:rPr lang="en-US" sz="1600" dirty="0">
                <a:latin typeface="Franklin Gothic Medium" panose="020B0603020102020204" pitchFamily="34" charset="0"/>
              </a:rPr>
              <a:t>Small  business &amp; long time property owner assistance</a:t>
            </a:r>
          </a:p>
        </p:txBody>
      </p:sp>
      <p:pic>
        <p:nvPicPr>
          <p:cNvPr id="1026" name="Picture 2" descr="https://pamplinmedia.com/images/artimg/00003615192555-06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9900" y="4916947"/>
            <a:ext cx="2324100" cy="1560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lents commons portland oreg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7421" y="4905424"/>
            <a:ext cx="2092898" cy="1571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oliver station"/>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320965" y="4899965"/>
            <a:ext cx="2442910" cy="15770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00000000-0008-0000-0700-000018000000}"/>
              </a:ext>
            </a:extLst>
          </p:cNvPr>
          <p:cNvGraphicFramePr>
            <a:graphicFrameLocks/>
          </p:cNvGraphicFramePr>
          <p:nvPr>
            <p:extLst>
              <p:ext uri="{D42A27DB-BD31-4B8C-83A1-F6EECF244321}">
                <p14:modId xmlns:p14="http://schemas.microsoft.com/office/powerpoint/2010/main" val="1113716687"/>
              </p:ext>
            </p:extLst>
          </p:nvPr>
        </p:nvGraphicFramePr>
        <p:xfrm>
          <a:off x="3124200" y="713720"/>
          <a:ext cx="6784937" cy="406345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7354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1" y="6492875"/>
            <a:ext cx="609600" cy="288925"/>
          </a:xfrm>
        </p:spPr>
        <p:txBody>
          <a:bodyPr/>
          <a:lstStyle/>
          <a:p>
            <a:fld id="{589792CD-5448-4E74-8F11-BA0C4D749473}" type="slidenum">
              <a:rPr lang="en-US" smtClean="0"/>
              <a:pPr/>
              <a:t>17</a:t>
            </a:fld>
            <a:endParaRPr lang="en-US" dirty="0"/>
          </a:p>
        </p:txBody>
      </p:sp>
      <p:sp>
        <p:nvSpPr>
          <p:cNvPr id="12" name="Rectangle 11"/>
          <p:cNvSpPr/>
          <p:nvPr/>
        </p:nvSpPr>
        <p:spPr>
          <a:xfrm>
            <a:off x="-1" y="0"/>
            <a:ext cx="9144001" cy="1323439"/>
          </a:xfrm>
          <a:prstGeom prst="rect">
            <a:avLst/>
          </a:prstGeom>
        </p:spPr>
        <p:txBody>
          <a:bodyPr wrap="square">
            <a:spAutoFit/>
          </a:bodyPr>
          <a:lstStyle/>
          <a:p>
            <a:r>
              <a:rPr lang="en-US" sz="4000" dirty="0">
                <a:solidFill>
                  <a:srgbClr val="6CC24A"/>
                </a:solidFill>
                <a:latin typeface="Franklin Gothic Demi"/>
              </a:rPr>
              <a:t>LENTS TOWN CENTER BUDGET SUMMARY</a:t>
            </a:r>
          </a:p>
        </p:txBody>
      </p:sp>
      <p:sp>
        <p:nvSpPr>
          <p:cNvPr id="10" name="Content Placeholder 6">
            <a:extLst>
              <a:ext uri="{FF2B5EF4-FFF2-40B4-BE49-F238E27FC236}">
                <a16:creationId xmlns:a16="http://schemas.microsoft.com/office/drawing/2014/main" id="{302E4DB7-6E8A-47E6-948F-D43EA6D1AA8A}"/>
              </a:ext>
            </a:extLst>
          </p:cNvPr>
          <p:cNvSpPr txBox="1">
            <a:spLocks/>
          </p:cNvSpPr>
          <p:nvPr/>
        </p:nvSpPr>
        <p:spPr>
          <a:xfrm>
            <a:off x="0" y="1425789"/>
            <a:ext cx="4038600" cy="2841412"/>
          </a:xfrm>
          <a:prstGeom prst="rect">
            <a:avLst/>
          </a:prstGeom>
          <a:solidFill>
            <a:srgbClr val="00B0F0"/>
          </a:solidFill>
          <a:ln>
            <a:noFill/>
          </a:ln>
          <a:effectLst/>
        </p:spPr>
        <p:txBody>
          <a:bodyPr/>
          <a:lstStyle/>
          <a:p>
            <a:pPr marL="342900" lvl="0" indent="-342900">
              <a:spcBef>
                <a:spcPct val="20000"/>
              </a:spcBef>
              <a:defRPr/>
            </a:pPr>
            <a:r>
              <a:rPr lang="en-US" dirty="0">
                <a:latin typeface="Franklin Gothic Medium" panose="020B0603020102020204" pitchFamily="34" charset="0"/>
              </a:rPr>
              <a:t>Upcoming Activities</a:t>
            </a:r>
          </a:p>
          <a:p>
            <a:pPr marL="573088" lvl="1" indent="-341313">
              <a:spcBef>
                <a:spcPct val="20000"/>
              </a:spcBef>
              <a:buFont typeface="Arial" charset="0"/>
              <a:buChar char="•"/>
              <a:defRPr/>
            </a:pPr>
            <a:r>
              <a:rPr lang="en-US" dirty="0">
                <a:latin typeface="Franklin Gothic Medium" panose="020B0603020102020204" pitchFamily="34" charset="0"/>
              </a:rPr>
              <a:t>Lents Action Plan</a:t>
            </a:r>
            <a:endParaRPr lang="en-US" i="1" dirty="0">
              <a:latin typeface="Franklin Gothic Medium" panose="020B0603020102020204" pitchFamily="34" charset="0"/>
            </a:endParaRPr>
          </a:p>
          <a:p>
            <a:pPr marL="800100" lvl="1" indent="-342900">
              <a:spcBef>
                <a:spcPct val="20000"/>
              </a:spcBef>
              <a:buFontTx/>
              <a:buChar char="-"/>
              <a:defRPr/>
            </a:pPr>
            <a:r>
              <a:rPr lang="en-US" sz="1600" dirty="0">
                <a:latin typeface="Franklin Gothic Medium" panose="020B0603020102020204" pitchFamily="34" charset="0"/>
              </a:rPr>
              <a:t>Lents Town Center (Bakery Blocks and 92nd/Harold)</a:t>
            </a:r>
          </a:p>
          <a:p>
            <a:pPr marL="800100" lvl="1" indent="-342900">
              <a:spcBef>
                <a:spcPct val="20000"/>
              </a:spcBef>
              <a:buFontTx/>
              <a:buChar char="-"/>
              <a:defRPr/>
            </a:pPr>
            <a:r>
              <a:rPr lang="en-US" sz="1600" dirty="0">
                <a:latin typeface="Franklin Gothic Medium" panose="020B0603020102020204" pitchFamily="34" charset="0"/>
              </a:rPr>
              <a:t>Small business and long time property owner assistance</a:t>
            </a:r>
          </a:p>
          <a:p>
            <a:pPr marL="800100" lvl="1" indent="-342900">
              <a:spcBef>
                <a:spcPct val="20000"/>
              </a:spcBef>
              <a:buFontTx/>
              <a:buChar char="-"/>
              <a:defRPr/>
            </a:pPr>
            <a:r>
              <a:rPr lang="en-US" sz="1600" dirty="0">
                <a:latin typeface="Franklin Gothic Medium" panose="020B0603020102020204" pitchFamily="34" charset="0"/>
              </a:rPr>
              <a:t>Leach Botanical Garden expansion</a:t>
            </a:r>
          </a:p>
          <a:p>
            <a:pPr marL="573088" lvl="1" indent="-341313">
              <a:spcBef>
                <a:spcPct val="20000"/>
              </a:spcBef>
              <a:buFont typeface="Arial" charset="0"/>
              <a:buChar char="•"/>
              <a:defRPr/>
            </a:pPr>
            <a:r>
              <a:rPr lang="en-US" dirty="0">
                <a:latin typeface="Franklin Gothic Medium" panose="020B0603020102020204" pitchFamily="34" charset="0"/>
              </a:rPr>
              <a:t>Asset management</a:t>
            </a:r>
          </a:p>
          <a:p>
            <a:pPr marL="800100" lvl="1" indent="-342900">
              <a:spcBef>
                <a:spcPct val="20000"/>
              </a:spcBef>
              <a:buFontTx/>
              <a:buChar char="-"/>
              <a:defRPr/>
            </a:pPr>
            <a:r>
              <a:rPr lang="en-US" sz="1600" dirty="0">
                <a:latin typeface="Franklin Gothic Medium" panose="020B0603020102020204" pitchFamily="34" charset="0"/>
              </a:rPr>
              <a:t>Lents Commons (9101 LLC)</a:t>
            </a:r>
          </a:p>
          <a:p>
            <a:pPr marL="800100" lvl="1" indent="-342900">
              <a:spcBef>
                <a:spcPct val="20000"/>
              </a:spcBef>
              <a:buFontTx/>
              <a:buChar char="-"/>
              <a:defRPr/>
            </a:pPr>
            <a:endParaRPr lang="en-US" sz="1600" dirty="0">
              <a:solidFill>
                <a:schemeClr val="bg1">
                  <a:lumMod val="50000"/>
                </a:schemeClr>
              </a:solidFill>
              <a:latin typeface="Franklin Gothic Medium" panose="020B0603020102020204" pitchFamily="34" charset="0"/>
            </a:endParaRPr>
          </a:p>
          <a:p>
            <a:pPr marL="342900" lvl="0" indent="-342900">
              <a:spcBef>
                <a:spcPct val="20000"/>
              </a:spcBef>
              <a:defRPr/>
            </a:pPr>
            <a:endParaRPr lang="en-US" dirty="0">
              <a:solidFill>
                <a:schemeClr val="bg1">
                  <a:lumMod val="50000"/>
                </a:schemeClr>
              </a:solidFill>
              <a:latin typeface="Franklin Gothic Medium" panose="020B0603020102020204" pitchFamily="34" charset="0"/>
            </a:endParaRPr>
          </a:p>
        </p:txBody>
      </p:sp>
      <p:sp>
        <p:nvSpPr>
          <p:cNvPr id="5" name="Footer Placeholder 5">
            <a:extLst>
              <a:ext uri="{FF2B5EF4-FFF2-40B4-BE49-F238E27FC236}">
                <a16:creationId xmlns:a16="http://schemas.microsoft.com/office/drawing/2014/main" id="{FE911149-AB5F-49D7-AC6E-DEF62B6F91FE}"/>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2050" name="Picture 2" descr="mage result for leach botanical garden expan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723" y="4720914"/>
            <a:ext cx="2256277"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270"/>
          <a:stretch/>
        </p:blipFill>
        <p:spPr bwMode="auto">
          <a:xfrm>
            <a:off x="0" y="4731636"/>
            <a:ext cx="1467827" cy="15799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ge result for 92nd harold l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897" y="4710070"/>
            <a:ext cx="3266904" cy="16061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a:extLst>
              <a:ext uri="{FF2B5EF4-FFF2-40B4-BE49-F238E27FC236}">
                <a16:creationId xmlns:a16="http://schemas.microsoft.com/office/drawing/2014/main" id="{00000000-0008-0000-0700-000018000000}"/>
              </a:ext>
            </a:extLst>
          </p:cNvPr>
          <p:cNvGraphicFramePr>
            <a:graphicFrameLocks/>
          </p:cNvGraphicFramePr>
          <p:nvPr>
            <p:extLst>
              <p:ext uri="{D42A27DB-BD31-4B8C-83A1-F6EECF244321}">
                <p14:modId xmlns:p14="http://schemas.microsoft.com/office/powerpoint/2010/main" val="3691394155"/>
              </p:ext>
            </p:extLst>
          </p:nvPr>
        </p:nvGraphicFramePr>
        <p:xfrm>
          <a:off x="3200400" y="739760"/>
          <a:ext cx="6610381" cy="395891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47173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0" y="6429234"/>
            <a:ext cx="685800" cy="212725"/>
          </a:xfrm>
        </p:spPr>
        <p:txBody>
          <a:bodyPr/>
          <a:lstStyle/>
          <a:p>
            <a:fld id="{589792CD-5448-4E74-8F11-BA0C4D749473}" type="slidenum">
              <a:rPr lang="en-US" smtClean="0"/>
              <a:pPr/>
              <a:t>18</a:t>
            </a:fld>
            <a:endParaRPr lang="en-US" dirty="0"/>
          </a:p>
        </p:txBody>
      </p:sp>
      <p:sp>
        <p:nvSpPr>
          <p:cNvPr id="11" name="Rectangle 10"/>
          <p:cNvSpPr/>
          <p:nvPr/>
        </p:nvSpPr>
        <p:spPr>
          <a:xfrm>
            <a:off x="-1" y="0"/>
            <a:ext cx="9144001" cy="1754326"/>
          </a:xfrm>
          <a:prstGeom prst="rect">
            <a:avLst/>
          </a:prstGeom>
        </p:spPr>
        <p:txBody>
          <a:bodyPr wrap="square">
            <a:spAutoFit/>
          </a:bodyPr>
          <a:lstStyle/>
          <a:p>
            <a:r>
              <a:rPr lang="en-US" sz="3600" dirty="0">
                <a:solidFill>
                  <a:srgbClr val="6CC24A"/>
                </a:solidFill>
                <a:latin typeface="Franklin Gothic Demi"/>
              </a:rPr>
              <a:t>OLD TOWN/CHINATOWN: DOWNTOWN WATERFRONT AND RIVER DISTRICT BUDGET SUMMARY</a:t>
            </a:r>
          </a:p>
        </p:txBody>
      </p:sp>
      <p:sp>
        <p:nvSpPr>
          <p:cNvPr id="10" name="Footer Placeholder 5">
            <a:extLst>
              <a:ext uri="{FF2B5EF4-FFF2-40B4-BE49-F238E27FC236}">
                <a16:creationId xmlns:a16="http://schemas.microsoft.com/office/drawing/2014/main" id="{8115E58F-ADA8-4F4D-BBED-56D95877864F}"/>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graphicFrame>
        <p:nvGraphicFramePr>
          <p:cNvPr id="7" name="Chart 6">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2127264001"/>
              </p:ext>
            </p:extLst>
          </p:nvPr>
        </p:nvGraphicFramePr>
        <p:xfrm>
          <a:off x="-783153" y="2011813"/>
          <a:ext cx="6595506" cy="3962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700-00000C000000}"/>
              </a:ext>
            </a:extLst>
          </p:cNvPr>
          <p:cNvGraphicFramePr>
            <a:graphicFrameLocks/>
          </p:cNvGraphicFramePr>
          <p:nvPr>
            <p:extLst>
              <p:ext uri="{D42A27DB-BD31-4B8C-83A1-F6EECF244321}">
                <p14:modId xmlns:p14="http://schemas.microsoft.com/office/powerpoint/2010/main" val="858925851"/>
              </p:ext>
            </p:extLst>
          </p:nvPr>
        </p:nvGraphicFramePr>
        <p:xfrm>
          <a:off x="3886200" y="1295400"/>
          <a:ext cx="6477839" cy="387232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mage result for old town chinatown action p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396173"/>
            <a:ext cx="1981200" cy="153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07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0" y="6429234"/>
            <a:ext cx="685800" cy="212725"/>
          </a:xfrm>
        </p:spPr>
        <p:txBody>
          <a:bodyPr/>
          <a:lstStyle/>
          <a:p>
            <a:fld id="{589792CD-5448-4E74-8F11-BA0C4D749473}" type="slidenum">
              <a:rPr lang="en-US" smtClean="0"/>
              <a:pPr/>
              <a:t>19</a:t>
            </a:fld>
            <a:endParaRPr lang="en-US" dirty="0"/>
          </a:p>
        </p:txBody>
      </p:sp>
      <p:sp>
        <p:nvSpPr>
          <p:cNvPr id="11" name="Rectangle 10"/>
          <p:cNvSpPr/>
          <p:nvPr/>
        </p:nvSpPr>
        <p:spPr>
          <a:xfrm>
            <a:off x="-1" y="0"/>
            <a:ext cx="9144001" cy="1754326"/>
          </a:xfrm>
          <a:prstGeom prst="rect">
            <a:avLst/>
          </a:prstGeom>
        </p:spPr>
        <p:txBody>
          <a:bodyPr wrap="square">
            <a:spAutoFit/>
          </a:bodyPr>
          <a:lstStyle/>
          <a:p>
            <a:r>
              <a:rPr lang="en-US" sz="3600" dirty="0">
                <a:solidFill>
                  <a:srgbClr val="6CC24A"/>
                </a:solidFill>
                <a:latin typeface="Franklin Gothic Demi"/>
              </a:rPr>
              <a:t>OLD TOWN/CHINATOWN: DOWNTOWN WATERFRONT AND RIVER DISTRICT BUDGET SUMMARY</a:t>
            </a:r>
          </a:p>
        </p:txBody>
      </p:sp>
      <p:sp>
        <p:nvSpPr>
          <p:cNvPr id="10" name="Footer Placeholder 5">
            <a:extLst>
              <a:ext uri="{FF2B5EF4-FFF2-40B4-BE49-F238E27FC236}">
                <a16:creationId xmlns:a16="http://schemas.microsoft.com/office/drawing/2014/main" id="{8115E58F-ADA8-4F4D-BBED-56D95877864F}"/>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14" name="Content Placeholder 6">
            <a:extLst>
              <a:ext uri="{FF2B5EF4-FFF2-40B4-BE49-F238E27FC236}">
                <a16:creationId xmlns:a16="http://schemas.microsoft.com/office/drawing/2014/main" id="{6C803348-DF3F-4EBB-AE5E-BEAAB7C2ACEA}"/>
              </a:ext>
            </a:extLst>
          </p:cNvPr>
          <p:cNvSpPr txBox="1">
            <a:spLocks/>
          </p:cNvSpPr>
          <p:nvPr/>
        </p:nvSpPr>
        <p:spPr>
          <a:xfrm>
            <a:off x="-8468" y="1754326"/>
            <a:ext cx="7118097" cy="2625921"/>
          </a:xfrm>
          <a:prstGeom prst="rect">
            <a:avLst/>
          </a:prstGeom>
          <a:solidFill>
            <a:srgbClr val="92D05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Recent Accomplishments</a:t>
            </a:r>
          </a:p>
          <a:p>
            <a:pPr marL="573088" lvl="1" indent="-341313">
              <a:spcBef>
                <a:spcPct val="20000"/>
              </a:spcBef>
              <a:buFont typeface="Arial" charset="0"/>
              <a:buChar char="•"/>
              <a:defRPr/>
            </a:pPr>
            <a:r>
              <a:rPr lang="en-US" sz="2000" dirty="0">
                <a:latin typeface="Franklin Gothic Medium" panose="020B0603020102020204" pitchFamily="34" charset="0"/>
              </a:rPr>
              <a:t>Old Town Chinatown Action Plan</a:t>
            </a:r>
          </a:p>
          <a:p>
            <a:pPr marL="800100" lvl="1" indent="-342900">
              <a:buFontTx/>
              <a:buChar char="-"/>
              <a:defRPr/>
            </a:pPr>
            <a:r>
              <a:rPr lang="en-US" sz="1600" dirty="0">
                <a:latin typeface="Franklin Gothic Medium" charset="0"/>
                <a:ea typeface="Franklin Gothic Medium" charset="0"/>
                <a:cs typeface="Franklin Gothic Medium" charset="0"/>
              </a:rPr>
              <a:t>New mixed-income housing (38 Davis, SW 3</a:t>
            </a:r>
            <a:r>
              <a:rPr lang="en-US" sz="1600" baseline="30000" dirty="0">
                <a:latin typeface="Franklin Gothic Medium" charset="0"/>
                <a:ea typeface="Franklin Gothic Medium" charset="0"/>
                <a:cs typeface="Franklin Gothic Medium" charset="0"/>
              </a:rPr>
              <a:t>rd</a:t>
            </a:r>
            <a:r>
              <a:rPr lang="en-US" sz="1600" dirty="0">
                <a:latin typeface="Franklin Gothic Medium" charset="0"/>
                <a:ea typeface="Franklin Gothic Medium" charset="0"/>
                <a:cs typeface="Franklin Gothic Medium" charset="0"/>
              </a:rPr>
              <a:t> and Ash, Erickson-Fritz)</a:t>
            </a:r>
          </a:p>
          <a:p>
            <a:pPr marL="800100" lvl="1" indent="-342900">
              <a:buFontTx/>
              <a:buChar char="-"/>
              <a:defRPr/>
            </a:pPr>
            <a:r>
              <a:rPr lang="en-US" sz="1600" dirty="0">
                <a:latin typeface="Franklin Gothic Medium" charset="0"/>
                <a:ea typeface="Franklin Gothic Medium" charset="0"/>
                <a:cs typeface="Franklin Gothic Medium" charset="0"/>
              </a:rPr>
              <a:t>Small business assistance</a:t>
            </a:r>
          </a:p>
          <a:p>
            <a:pPr marL="800100" lvl="1" indent="-342900">
              <a:buFontTx/>
              <a:buChar char="-"/>
              <a:defRPr/>
            </a:pPr>
            <a:r>
              <a:rPr lang="en-US" sz="1600" dirty="0">
                <a:latin typeface="Franklin Gothic Medium" panose="020B0603020102020204" pitchFamily="34" charset="0"/>
              </a:rPr>
              <a:t>Community Livability Grants</a:t>
            </a:r>
          </a:p>
          <a:p>
            <a:pPr marL="800100" lvl="1" indent="-342900">
              <a:buFontTx/>
              <a:buChar char="-"/>
              <a:defRPr/>
            </a:pPr>
            <a:r>
              <a:rPr lang="en-US" sz="1600" dirty="0">
                <a:latin typeface="Franklin Gothic Medium" panose="020B0603020102020204" pitchFamily="34" charset="0"/>
              </a:rPr>
              <a:t>Hoxton Hotel</a:t>
            </a:r>
          </a:p>
          <a:p>
            <a:pPr marL="800100" lvl="1" indent="-342900">
              <a:spcBef>
                <a:spcPct val="20000"/>
              </a:spcBef>
              <a:buFontTx/>
              <a:buChar char="-"/>
              <a:defRPr/>
            </a:pPr>
            <a:r>
              <a:rPr lang="en-US" sz="1600" dirty="0">
                <a:latin typeface="Franklin Gothic Medium" panose="020B0603020102020204" pitchFamily="34" charset="0"/>
              </a:rPr>
              <a:t>Gladys McCoy Health Department Headquarters</a:t>
            </a:r>
          </a:p>
          <a:p>
            <a:pPr marL="800100" lvl="1" indent="-342900">
              <a:spcBef>
                <a:spcPct val="20000"/>
              </a:spcBef>
              <a:buFontTx/>
              <a:buChar char="-"/>
              <a:defRPr/>
            </a:pPr>
            <a:r>
              <a:rPr lang="en-US" sz="1600" dirty="0">
                <a:latin typeface="Franklin Gothic Medium" panose="020B0603020102020204" pitchFamily="34" charset="0"/>
              </a:rPr>
              <a:t>Portland Chinatown Museum</a:t>
            </a:r>
          </a:p>
          <a:p>
            <a:pPr marL="800100" lvl="1" indent="-342900">
              <a:spcBef>
                <a:spcPct val="20000"/>
              </a:spcBef>
              <a:buFontTx/>
              <a:buChar char="-"/>
              <a:defRPr/>
            </a:pPr>
            <a:r>
              <a:rPr lang="en-US" sz="1600" dirty="0">
                <a:latin typeface="Franklin Gothic Medium" panose="020B0603020102020204" pitchFamily="34" charset="0"/>
              </a:rPr>
              <a:t>4</a:t>
            </a:r>
            <a:r>
              <a:rPr lang="en-US" sz="1600" baseline="30000" dirty="0">
                <a:latin typeface="Franklin Gothic Medium" panose="020B0603020102020204" pitchFamily="34" charset="0"/>
              </a:rPr>
              <a:t>th</a:t>
            </a:r>
            <a:r>
              <a:rPr lang="en-US" sz="1600" dirty="0">
                <a:latin typeface="Franklin Gothic Medium" panose="020B0603020102020204" pitchFamily="34" charset="0"/>
              </a:rPr>
              <a:t> &amp; Burnside and Block 25 Request for Proposals</a:t>
            </a:r>
          </a:p>
        </p:txBody>
      </p:sp>
      <p:pic>
        <p:nvPicPr>
          <p:cNvPr id="12" name="Picture 2" descr="ladys McCoy Health Dept opening"/>
          <p:cNvPicPr>
            <a:picLocks noChangeAspect="1" noChangeArrowheads="1"/>
          </p:cNvPicPr>
          <p:nvPr/>
        </p:nvPicPr>
        <p:blipFill rotWithShape="1">
          <a:blip r:embed="rId3">
            <a:extLst>
              <a:ext uri="{28A0092B-C50C-407E-A947-70E740481C1C}">
                <a14:useLocalDpi xmlns:a14="http://schemas.microsoft.com/office/drawing/2010/main" val="0"/>
              </a:ext>
            </a:extLst>
          </a:blip>
          <a:srcRect l="26151" r="4674"/>
          <a:stretch/>
        </p:blipFill>
        <p:spPr bwMode="auto">
          <a:xfrm>
            <a:off x="-94876" y="4495800"/>
            <a:ext cx="2463494" cy="17695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age result for chinatown museum opening"/>
          <p:cNvPicPr>
            <a:picLocks noChangeAspect="1" noChangeArrowheads="1"/>
          </p:cNvPicPr>
          <p:nvPr/>
        </p:nvPicPr>
        <p:blipFill rotWithShape="1">
          <a:blip r:embed="rId4">
            <a:extLst>
              <a:ext uri="{28A0092B-C50C-407E-A947-70E740481C1C}">
                <a14:useLocalDpi xmlns:a14="http://schemas.microsoft.com/office/drawing/2010/main" val="0"/>
              </a:ext>
            </a:extLst>
          </a:blip>
          <a:srcRect t="4622" r="22551"/>
          <a:stretch/>
        </p:blipFill>
        <p:spPr bwMode="auto">
          <a:xfrm>
            <a:off x="2485512" y="4498360"/>
            <a:ext cx="1915412" cy="17669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ge result for hoxton hotel portland restaur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818" y="4504221"/>
            <a:ext cx="2591811" cy="1727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inatown Gat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5525"/>
          <a:stretch/>
        </p:blipFill>
        <p:spPr bwMode="auto">
          <a:xfrm>
            <a:off x="7226523" y="4470354"/>
            <a:ext cx="1917477" cy="1761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58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0" name="Rectangle 9"/>
          <p:cNvSpPr/>
          <p:nvPr/>
        </p:nvSpPr>
        <p:spPr>
          <a:xfrm>
            <a:off x="76200" y="-7441"/>
            <a:ext cx="8991600" cy="769441"/>
          </a:xfrm>
          <a:prstGeom prst="rect">
            <a:avLst/>
          </a:prstGeom>
        </p:spPr>
        <p:txBody>
          <a:bodyPr wrap="square">
            <a:spAutoFit/>
          </a:bodyPr>
          <a:lstStyle/>
          <a:p>
            <a:r>
              <a:rPr lang="en-US" sz="4400" dirty="0">
                <a:solidFill>
                  <a:srgbClr val="EAAA00"/>
                </a:solidFill>
                <a:latin typeface="+mj-lt"/>
              </a:rPr>
              <a:t>2020 Strategic Plan</a:t>
            </a:r>
            <a:endParaRPr lang="en-US" sz="4400" dirty="0">
              <a:solidFill>
                <a:srgbClr val="FF0000"/>
              </a:solidFill>
              <a:latin typeface="+mj-lt"/>
            </a:endParaRPr>
          </a:p>
        </p:txBody>
      </p:sp>
      <p:cxnSp>
        <p:nvCxnSpPr>
          <p:cNvPr id="13" name="Straight Connector 12"/>
          <p:cNvCxnSpPr/>
          <p:nvPr/>
        </p:nvCxnSpPr>
        <p:spPr>
          <a:xfrm>
            <a:off x="0" y="7620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16" name="Footer Placeholder 5"/>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17" name="Picture 16">
            <a:extLst>
              <a:ext uri="{FF2B5EF4-FFF2-40B4-BE49-F238E27FC236}">
                <a16:creationId xmlns:a16="http://schemas.microsoft.com/office/drawing/2014/main" id="{6F74D9C0-888E-4A85-93A4-34077DCF3088}"/>
              </a:ext>
            </a:extLst>
          </p:cNvPr>
          <p:cNvPicPr>
            <a:picLocks noChangeAspect="1"/>
          </p:cNvPicPr>
          <p:nvPr/>
        </p:nvPicPr>
        <p:blipFill>
          <a:blip r:embed="rId4"/>
          <a:stretch>
            <a:fillRect/>
          </a:stretch>
        </p:blipFill>
        <p:spPr>
          <a:xfrm>
            <a:off x="685800" y="914399"/>
            <a:ext cx="8001000" cy="5160778"/>
          </a:xfrm>
          <a:prstGeom prst="rect">
            <a:avLst/>
          </a:prstGeom>
        </p:spPr>
      </p:pic>
    </p:spTree>
    <p:extLst>
      <p:ext uri="{BB962C8B-B14F-4D97-AF65-F5344CB8AC3E}">
        <p14:creationId xmlns:p14="http://schemas.microsoft.com/office/powerpoint/2010/main" val="305761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0" y="6454159"/>
            <a:ext cx="685800" cy="212725"/>
          </a:xfrm>
        </p:spPr>
        <p:txBody>
          <a:bodyPr/>
          <a:lstStyle/>
          <a:p>
            <a:fld id="{589792CD-5448-4E74-8F11-BA0C4D749473}" type="slidenum">
              <a:rPr lang="en-US" smtClean="0"/>
              <a:pPr/>
              <a:t>20</a:t>
            </a:fld>
            <a:endParaRPr lang="en-US" dirty="0"/>
          </a:p>
        </p:txBody>
      </p:sp>
      <p:sp>
        <p:nvSpPr>
          <p:cNvPr id="11" name="Rectangle 10"/>
          <p:cNvSpPr/>
          <p:nvPr/>
        </p:nvSpPr>
        <p:spPr>
          <a:xfrm>
            <a:off x="-1" y="0"/>
            <a:ext cx="9144001" cy="1323439"/>
          </a:xfrm>
          <a:prstGeom prst="rect">
            <a:avLst/>
          </a:prstGeom>
        </p:spPr>
        <p:txBody>
          <a:bodyPr wrap="square">
            <a:spAutoFit/>
          </a:bodyPr>
          <a:lstStyle/>
          <a:p>
            <a:r>
              <a:rPr lang="en-US" sz="4000" dirty="0">
                <a:solidFill>
                  <a:srgbClr val="6CC24A"/>
                </a:solidFill>
                <a:latin typeface="Franklin Gothic Demi"/>
              </a:rPr>
              <a:t>OLD TOWN/CHINATOWN: DOWNTOWN WATERFRONT BUDGET SUMMARY</a:t>
            </a:r>
          </a:p>
        </p:txBody>
      </p:sp>
      <p:sp>
        <p:nvSpPr>
          <p:cNvPr id="13" name="Content Placeholder 6">
            <a:extLst>
              <a:ext uri="{FF2B5EF4-FFF2-40B4-BE49-F238E27FC236}">
                <a16:creationId xmlns:a16="http://schemas.microsoft.com/office/drawing/2014/main" id="{560F4335-7AB6-49E7-B46B-96811F3C31CD}"/>
              </a:ext>
            </a:extLst>
          </p:cNvPr>
          <p:cNvSpPr txBox="1">
            <a:spLocks/>
          </p:cNvSpPr>
          <p:nvPr/>
        </p:nvSpPr>
        <p:spPr>
          <a:xfrm>
            <a:off x="-1" y="1568455"/>
            <a:ext cx="7315201" cy="2470145"/>
          </a:xfrm>
          <a:prstGeom prst="rect">
            <a:avLst/>
          </a:prstGeom>
          <a:solidFill>
            <a:srgbClr val="00B0F0"/>
          </a:solidFill>
          <a:ln>
            <a:noFill/>
          </a:ln>
          <a:effectLst/>
        </p:spPr>
        <p:txBody>
          <a:bodyPr/>
          <a:lstStyle>
            <a:defPPr>
              <a:defRPr lang="en-US"/>
            </a:defPPr>
            <a:lvl1pPr marL="342900" lvl="0" indent="-342900">
              <a:spcBef>
                <a:spcPct val="20000"/>
              </a:spcBef>
              <a:defRPr sz="2000">
                <a:solidFill>
                  <a:schemeClr val="bg1">
                    <a:lumMod val="50000"/>
                  </a:schemeClr>
                </a:solidFill>
                <a:latin typeface="Franklin Gothic Medium" panose="020B0603020102020204" pitchFamily="34" charset="0"/>
              </a:defRPr>
            </a:lvl1pPr>
            <a:lvl2pPr marL="573088" lvl="1" indent="-341313">
              <a:spcBef>
                <a:spcPct val="20000"/>
              </a:spcBef>
              <a:buFont typeface="Arial" charset="0"/>
              <a:buChar char="•"/>
              <a:defRPr sz="2000">
                <a:solidFill>
                  <a:schemeClr val="bg1">
                    <a:lumMod val="50000"/>
                  </a:schemeClr>
                </a:solidFill>
                <a:latin typeface="Franklin Gothic Medium" panose="020B0603020102020204" pitchFamily="34" charset="0"/>
              </a:defRPr>
            </a:lvl2pPr>
          </a:lstStyle>
          <a:p>
            <a:r>
              <a:rPr lang="en-US" dirty="0">
                <a:solidFill>
                  <a:schemeClr val="tx1"/>
                </a:solidFill>
              </a:rPr>
              <a:t>Upcoming Activities</a:t>
            </a:r>
          </a:p>
          <a:p>
            <a:pPr lvl="1"/>
            <a:r>
              <a:rPr lang="en-US" dirty="0">
                <a:solidFill>
                  <a:schemeClr val="tx1"/>
                </a:solidFill>
              </a:rPr>
              <a:t>Old Town/Chinatown Action Plan</a:t>
            </a:r>
          </a:p>
          <a:p>
            <a:pPr marL="800100" lvl="1" indent="-342900">
              <a:buFontTx/>
              <a:buChar char="-"/>
              <a:defRPr/>
            </a:pPr>
            <a:r>
              <a:rPr lang="en-US" sz="1600" dirty="0">
                <a:solidFill>
                  <a:schemeClr val="tx1"/>
                </a:solidFill>
                <a:latin typeface="Franklin Gothic Medium" charset="0"/>
                <a:ea typeface="Franklin Gothic Medium" charset="0"/>
                <a:cs typeface="Franklin Gothic Medium" charset="0"/>
              </a:rPr>
              <a:t>Neighborhood development: </a:t>
            </a:r>
          </a:p>
          <a:p>
            <a:pPr marL="1141412" lvl="2" indent="-342900">
              <a:buFontTx/>
              <a:buChar char="-"/>
              <a:defRPr/>
            </a:pPr>
            <a:r>
              <a:rPr lang="en-US" sz="1600" dirty="0">
                <a:solidFill>
                  <a:schemeClr val="tx1"/>
                </a:solidFill>
                <a:latin typeface="Franklin Gothic Medium" charset="0"/>
                <a:ea typeface="Franklin Gothic Medium" charset="0"/>
                <a:cs typeface="Franklin Gothic Medium" charset="0"/>
              </a:rPr>
              <a:t>Block 33, Block 24 (Downtown Waterfront)</a:t>
            </a:r>
          </a:p>
          <a:p>
            <a:pPr marL="1141412" lvl="2" indent="-342900">
              <a:buFontTx/>
              <a:buChar char="-"/>
              <a:defRPr/>
            </a:pPr>
            <a:r>
              <a:rPr lang="en-US" sz="1600" dirty="0">
                <a:latin typeface="Franklin Gothic Medium" charset="0"/>
                <a:ea typeface="Franklin Gothic Medium" charset="0"/>
                <a:cs typeface="Franklin Gothic Medium" charset="0"/>
              </a:rPr>
              <a:t>4</a:t>
            </a:r>
            <a:r>
              <a:rPr lang="en-US" sz="1600" baseline="30000" dirty="0">
                <a:latin typeface="Franklin Gothic Medium" charset="0"/>
                <a:ea typeface="Franklin Gothic Medium" charset="0"/>
                <a:cs typeface="Franklin Gothic Medium" charset="0"/>
              </a:rPr>
              <a:t>th</a:t>
            </a:r>
            <a:r>
              <a:rPr lang="en-US" sz="1600" dirty="0">
                <a:latin typeface="Franklin Gothic Medium" charset="0"/>
                <a:ea typeface="Franklin Gothic Medium" charset="0"/>
                <a:cs typeface="Franklin Gothic Medium" charset="0"/>
              </a:rPr>
              <a:t> &amp; Burnside, Block 25 (River District)</a:t>
            </a:r>
            <a:endParaRPr lang="en-US" sz="1600" dirty="0">
              <a:solidFill>
                <a:schemeClr val="tx1"/>
              </a:solidFill>
              <a:latin typeface="Franklin Gothic Medium" charset="0"/>
              <a:ea typeface="Franklin Gothic Medium" charset="0"/>
              <a:cs typeface="Franklin Gothic Medium" charset="0"/>
            </a:endParaRPr>
          </a:p>
          <a:p>
            <a:pPr marL="800100" lvl="1" indent="-342900">
              <a:buFontTx/>
              <a:buChar char="-"/>
              <a:defRPr/>
            </a:pPr>
            <a:r>
              <a:rPr lang="en-US" sz="1600" dirty="0">
                <a:solidFill>
                  <a:schemeClr val="tx1"/>
                </a:solidFill>
              </a:rPr>
              <a:t>Seismic renovations</a:t>
            </a:r>
          </a:p>
          <a:p>
            <a:pPr marL="800100" lvl="1" indent="-342900">
              <a:buFontTx/>
              <a:buChar char="-"/>
              <a:defRPr/>
            </a:pPr>
            <a:r>
              <a:rPr lang="en-US" sz="1600" dirty="0">
                <a:solidFill>
                  <a:schemeClr val="tx1"/>
                </a:solidFill>
              </a:rPr>
              <a:t>District parking opportunities</a:t>
            </a:r>
          </a:p>
          <a:p>
            <a:pPr marL="800100" lvl="1" indent="-342900">
              <a:buFontTx/>
              <a:buChar char="-"/>
              <a:defRPr/>
            </a:pPr>
            <a:r>
              <a:rPr lang="en-US" sz="1600" dirty="0">
                <a:solidFill>
                  <a:schemeClr val="tx1"/>
                </a:solidFill>
              </a:rPr>
              <a:t>Nikkei Legacy Center</a:t>
            </a:r>
          </a:p>
        </p:txBody>
      </p:sp>
      <p:sp>
        <p:nvSpPr>
          <p:cNvPr id="5" name="Footer Placeholder 5">
            <a:extLst>
              <a:ext uri="{FF2B5EF4-FFF2-40B4-BE49-F238E27FC236}">
                <a16:creationId xmlns:a16="http://schemas.microsoft.com/office/drawing/2014/main" id="{3D5B44DF-532E-4D97-AD75-400A34C8BD1F}"/>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12" name="Picture 2" descr="mage result for nikkei legacy center"/>
          <p:cNvPicPr>
            <a:picLocks noChangeAspect="1" noChangeArrowheads="1"/>
          </p:cNvPicPr>
          <p:nvPr/>
        </p:nvPicPr>
        <p:blipFill rotWithShape="1">
          <a:blip r:embed="rId3">
            <a:extLst>
              <a:ext uri="{28A0092B-C50C-407E-A947-70E740481C1C}">
                <a14:useLocalDpi xmlns:a14="http://schemas.microsoft.com/office/drawing/2010/main" val="0"/>
              </a:ext>
            </a:extLst>
          </a:blip>
          <a:srcRect l="18040" t="17976"/>
          <a:stretch/>
        </p:blipFill>
        <p:spPr bwMode="auto">
          <a:xfrm>
            <a:off x="-16933" y="4239543"/>
            <a:ext cx="2461879"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ge result for sinnott house portlan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17437"/>
          <a:stretch/>
        </p:blipFill>
        <p:spPr bwMode="auto">
          <a:xfrm>
            <a:off x="5027818" y="4254720"/>
            <a:ext cx="2287382"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ng Laundry Restore Oregon Most Endangered Plac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4254720"/>
            <a:ext cx="2443564" cy="18326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4855" y="3444154"/>
            <a:ext cx="1759146" cy="2651846"/>
          </a:xfrm>
          <a:prstGeom prst="rect">
            <a:avLst/>
          </a:prstGeom>
        </p:spPr>
      </p:pic>
    </p:spTree>
    <p:extLst>
      <p:ext uri="{BB962C8B-B14F-4D97-AF65-F5344CB8AC3E}">
        <p14:creationId xmlns:p14="http://schemas.microsoft.com/office/powerpoint/2010/main" val="3155090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0" y="6394169"/>
            <a:ext cx="762000" cy="288925"/>
          </a:xfrm>
        </p:spPr>
        <p:txBody>
          <a:bodyPr/>
          <a:lstStyle/>
          <a:p>
            <a:fld id="{589792CD-5448-4E74-8F11-BA0C4D749473}" type="slidenum">
              <a:rPr lang="en-US" smtClean="0"/>
              <a:pPr/>
              <a:t>21</a:t>
            </a:fld>
            <a:endParaRPr lang="en-US" dirty="0"/>
          </a:p>
        </p:txBody>
      </p:sp>
      <p:sp>
        <p:nvSpPr>
          <p:cNvPr id="10" name="Footer Placeholder 5">
            <a:extLst>
              <a:ext uri="{FF2B5EF4-FFF2-40B4-BE49-F238E27FC236}">
                <a16:creationId xmlns:a16="http://schemas.microsoft.com/office/drawing/2014/main" id="{9933E178-5A22-4B2B-A947-5D30B7C53608}"/>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11" name="Rectangle 10"/>
          <p:cNvSpPr/>
          <p:nvPr/>
        </p:nvSpPr>
        <p:spPr>
          <a:xfrm>
            <a:off x="-2" y="15658"/>
            <a:ext cx="9144001" cy="1323439"/>
          </a:xfrm>
          <a:prstGeom prst="rect">
            <a:avLst/>
          </a:prstGeom>
        </p:spPr>
        <p:txBody>
          <a:bodyPr wrap="square">
            <a:spAutoFit/>
          </a:bodyPr>
          <a:lstStyle/>
          <a:p>
            <a:r>
              <a:rPr lang="en-US" sz="4000" dirty="0">
                <a:solidFill>
                  <a:srgbClr val="6CC24A"/>
                </a:solidFill>
                <a:latin typeface="Franklin Gothic Demi"/>
              </a:rPr>
              <a:t>BROADWAY CORRIDOR: RIVER DISTRICT BUDGET SUMMARY</a:t>
            </a:r>
          </a:p>
        </p:txBody>
      </p:sp>
      <p:sp>
        <p:nvSpPr>
          <p:cNvPr id="19" name="Content Placeholder 6">
            <a:extLst>
              <a:ext uri="{FF2B5EF4-FFF2-40B4-BE49-F238E27FC236}">
                <a16:creationId xmlns:a16="http://schemas.microsoft.com/office/drawing/2014/main" id="{6C803348-DF3F-4EBB-AE5E-BEAAB7C2ACEA}"/>
              </a:ext>
            </a:extLst>
          </p:cNvPr>
          <p:cNvSpPr txBox="1">
            <a:spLocks/>
          </p:cNvSpPr>
          <p:nvPr/>
        </p:nvSpPr>
        <p:spPr>
          <a:xfrm>
            <a:off x="-1" y="1492836"/>
            <a:ext cx="4191001" cy="2635512"/>
          </a:xfrm>
          <a:prstGeom prst="rect">
            <a:avLst/>
          </a:prstGeom>
          <a:solidFill>
            <a:srgbClr val="92D05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Recent Accomplishments</a:t>
            </a:r>
          </a:p>
          <a:p>
            <a:pPr marL="573088" lvl="1" indent="-341313">
              <a:spcBef>
                <a:spcPct val="20000"/>
              </a:spcBef>
              <a:buFont typeface="Arial" charset="0"/>
              <a:buChar char="•"/>
              <a:defRPr/>
            </a:pPr>
            <a:r>
              <a:rPr lang="en-US" dirty="0">
                <a:latin typeface="Franklin Gothic Medium" panose="020B0603020102020204" pitchFamily="34" charset="0"/>
              </a:rPr>
              <a:t>Broadway Corridor </a:t>
            </a:r>
          </a:p>
          <a:p>
            <a:pPr marL="1030288" lvl="2" indent="-341313">
              <a:spcBef>
                <a:spcPct val="20000"/>
              </a:spcBef>
              <a:buFont typeface="Arial" charset="0"/>
              <a:buChar char="•"/>
              <a:defRPr/>
            </a:pPr>
            <a:r>
              <a:rPr lang="en-US" sz="1600" dirty="0">
                <a:latin typeface="Franklin Gothic Medium" panose="020B0603020102020204" pitchFamily="34" charset="0"/>
              </a:rPr>
              <a:t>Steering Committee and outreach </a:t>
            </a:r>
          </a:p>
          <a:p>
            <a:pPr marL="1030288" lvl="2" indent="-341313">
              <a:spcBef>
                <a:spcPct val="20000"/>
              </a:spcBef>
              <a:buFont typeface="Arial" charset="0"/>
              <a:buChar char="•"/>
              <a:defRPr/>
            </a:pPr>
            <a:r>
              <a:rPr lang="en-US" sz="1600" dirty="0">
                <a:latin typeface="Franklin Gothic Medium" panose="020B0603020102020204" pitchFamily="34" charset="0"/>
              </a:rPr>
              <a:t>Master Planning</a:t>
            </a:r>
          </a:p>
          <a:p>
            <a:pPr marL="573088" lvl="1" indent="-341313">
              <a:spcBef>
                <a:spcPct val="20000"/>
              </a:spcBef>
              <a:buFont typeface="Arial" charset="0"/>
              <a:buChar char="•"/>
              <a:defRPr/>
            </a:pPr>
            <a:r>
              <a:rPr lang="en-US" dirty="0">
                <a:latin typeface="Franklin Gothic Medium" panose="020B0603020102020204" pitchFamily="34" charset="0"/>
              </a:rPr>
              <a:t>10</a:t>
            </a:r>
            <a:r>
              <a:rPr lang="en-US" baseline="30000" dirty="0">
                <a:latin typeface="Franklin Gothic Medium" panose="020B0603020102020204" pitchFamily="34" charset="0"/>
              </a:rPr>
              <a:t>th</a:t>
            </a:r>
            <a:r>
              <a:rPr lang="en-US" dirty="0">
                <a:latin typeface="Franklin Gothic Medium" panose="020B0603020102020204" pitchFamily="34" charset="0"/>
              </a:rPr>
              <a:t> &amp; Yamhill </a:t>
            </a:r>
            <a:r>
              <a:rPr lang="en-US" dirty="0" err="1">
                <a:latin typeface="Franklin Gothic Medium" panose="020B0603020102020204" pitchFamily="34" charset="0"/>
              </a:rPr>
              <a:t>SmartPark</a:t>
            </a:r>
            <a:r>
              <a:rPr lang="en-US" dirty="0">
                <a:latin typeface="Franklin Gothic Medium" panose="020B0603020102020204" pitchFamily="34" charset="0"/>
              </a:rPr>
              <a:t> Garage Renovation</a:t>
            </a:r>
          </a:p>
          <a:p>
            <a:pPr marL="1030288" lvl="2" indent="-341313">
              <a:spcBef>
                <a:spcPct val="20000"/>
              </a:spcBef>
              <a:buFont typeface="Arial" charset="0"/>
              <a:buChar char="•"/>
              <a:defRPr/>
            </a:pPr>
            <a:r>
              <a:rPr lang="en-US" sz="1600" dirty="0">
                <a:latin typeface="Franklin Gothic Medium" panose="020B0603020102020204" pitchFamily="34" charset="0"/>
              </a:rPr>
              <a:t>Master lease / tenanting of 27,500 sq. ft. of retail space </a:t>
            </a:r>
          </a:p>
        </p:txBody>
      </p:sp>
      <p:pic>
        <p:nvPicPr>
          <p:cNvPr id="20" name="Picture 19">
            <a:extLst>
              <a:ext uri="{FF2B5EF4-FFF2-40B4-BE49-F238E27FC236}">
                <a16:creationId xmlns:a16="http://schemas.microsoft.com/office/drawing/2014/main" id="{B4550FEE-E7FF-4AF6-814C-466136205DC2}"/>
              </a:ext>
            </a:extLst>
          </p:cNvPr>
          <p:cNvPicPr>
            <a:picLocks noChangeAspect="1"/>
          </p:cNvPicPr>
          <p:nvPr/>
        </p:nvPicPr>
        <p:blipFill>
          <a:blip r:embed="rId3"/>
          <a:stretch>
            <a:fillRect/>
          </a:stretch>
        </p:blipFill>
        <p:spPr>
          <a:xfrm>
            <a:off x="4070003" y="4991609"/>
            <a:ext cx="2102197" cy="1402560"/>
          </a:xfrm>
          <a:prstGeom prst="rect">
            <a:avLst/>
          </a:prstGeom>
        </p:spPr>
      </p:pic>
      <p:graphicFrame>
        <p:nvGraphicFramePr>
          <p:cNvPr id="12" name="Chart 11">
            <a:extLst>
              <a:ext uri="{FF2B5EF4-FFF2-40B4-BE49-F238E27FC236}">
                <a16:creationId xmlns:a16="http://schemas.microsoft.com/office/drawing/2014/main" id="{00000000-0008-0000-0700-00000C000000}"/>
              </a:ext>
            </a:extLst>
          </p:cNvPr>
          <p:cNvGraphicFramePr>
            <a:graphicFrameLocks/>
          </p:cNvGraphicFramePr>
          <p:nvPr>
            <p:extLst/>
          </p:nvPr>
        </p:nvGraphicFramePr>
        <p:xfrm>
          <a:off x="3733800" y="1395063"/>
          <a:ext cx="6477839" cy="3872328"/>
        </p:xfrm>
        <a:graphic>
          <a:graphicData uri="http://schemas.openxmlformats.org/drawingml/2006/chart">
            <c:chart xmlns:c="http://schemas.openxmlformats.org/drawingml/2006/chart" xmlns:r="http://schemas.openxmlformats.org/officeDocument/2006/relationships" r:id="rId4"/>
          </a:graphicData>
        </a:graphic>
      </p:graphicFrame>
      <p:pic>
        <p:nvPicPr>
          <p:cNvPr id="4098" name="Picture 2" descr="mage result for broadway corridor steering committ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55374"/>
            <a:ext cx="3980770" cy="196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75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1502" y="6435281"/>
            <a:ext cx="762000" cy="288925"/>
          </a:xfrm>
        </p:spPr>
        <p:txBody>
          <a:bodyPr/>
          <a:lstStyle/>
          <a:p>
            <a:fld id="{589792CD-5448-4E74-8F11-BA0C4D749473}" type="slidenum">
              <a:rPr lang="en-US" smtClean="0"/>
              <a:pPr/>
              <a:t>22</a:t>
            </a:fld>
            <a:endParaRPr lang="en-US" dirty="0"/>
          </a:p>
        </p:txBody>
      </p:sp>
      <p:sp>
        <p:nvSpPr>
          <p:cNvPr id="15" name="Rectangle 14"/>
          <p:cNvSpPr/>
          <p:nvPr/>
        </p:nvSpPr>
        <p:spPr>
          <a:xfrm>
            <a:off x="-2" y="15658"/>
            <a:ext cx="9144001" cy="1323439"/>
          </a:xfrm>
          <a:prstGeom prst="rect">
            <a:avLst/>
          </a:prstGeom>
        </p:spPr>
        <p:txBody>
          <a:bodyPr wrap="square">
            <a:spAutoFit/>
          </a:bodyPr>
          <a:lstStyle/>
          <a:p>
            <a:r>
              <a:rPr lang="en-US" sz="4000" dirty="0">
                <a:solidFill>
                  <a:srgbClr val="6CC24A"/>
                </a:solidFill>
                <a:latin typeface="Franklin Gothic Demi"/>
              </a:rPr>
              <a:t>BROADWAY CORRIDOR: RIVER DISTRICT BUDGET SUMMARY</a:t>
            </a:r>
          </a:p>
        </p:txBody>
      </p:sp>
      <p:sp>
        <p:nvSpPr>
          <p:cNvPr id="11" name="Content Placeholder 6">
            <a:extLst>
              <a:ext uri="{FF2B5EF4-FFF2-40B4-BE49-F238E27FC236}">
                <a16:creationId xmlns:a16="http://schemas.microsoft.com/office/drawing/2014/main" id="{AA2FEF98-7E1B-43FE-A9B7-69D330A86900}"/>
              </a:ext>
            </a:extLst>
          </p:cNvPr>
          <p:cNvSpPr txBox="1">
            <a:spLocks/>
          </p:cNvSpPr>
          <p:nvPr/>
        </p:nvSpPr>
        <p:spPr>
          <a:xfrm>
            <a:off x="0" y="1357393"/>
            <a:ext cx="4457700" cy="2605007"/>
          </a:xfrm>
          <a:prstGeom prst="rect">
            <a:avLst/>
          </a:prstGeom>
          <a:solidFill>
            <a:srgbClr val="00B0F0"/>
          </a:solidFill>
          <a:ln>
            <a:noFill/>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spcBef>
                <a:spcPct val="20000"/>
              </a:spcBef>
              <a:defRPr/>
            </a:pPr>
            <a:r>
              <a:rPr lang="en-US" dirty="0">
                <a:latin typeface="Franklin Gothic Medium" panose="020B0603020102020204" pitchFamily="34" charset="0"/>
              </a:rPr>
              <a:t>Upcoming</a:t>
            </a:r>
            <a:r>
              <a:rPr kumimoji="0" lang="en-US" i="0" u="none" strike="noStrike" kern="1200" cap="none" spc="0" normalizeH="0" baseline="0" noProof="0" dirty="0">
                <a:ln>
                  <a:noFill/>
                </a:ln>
                <a:effectLst/>
                <a:uLnTx/>
                <a:uFillTx/>
                <a:latin typeface="Franklin Gothic Medium" panose="020B0603020102020204" pitchFamily="34" charset="0"/>
              </a:rPr>
              <a:t> Activities</a:t>
            </a:r>
          </a:p>
          <a:p>
            <a:pPr marL="573088" lvl="1" indent="-341313">
              <a:spcBef>
                <a:spcPct val="20000"/>
              </a:spcBef>
              <a:buFont typeface="Arial" charset="0"/>
              <a:buChar char="•"/>
              <a:defRPr/>
            </a:pPr>
            <a:r>
              <a:rPr lang="en-US" dirty="0">
                <a:latin typeface="Franklin Gothic Medium" panose="020B0603020102020204" pitchFamily="34" charset="0"/>
              </a:rPr>
              <a:t>Broadway Corridor Master Plan</a:t>
            </a:r>
          </a:p>
          <a:p>
            <a:pPr marL="573088" lvl="1" indent="-341313">
              <a:spcBef>
                <a:spcPct val="20000"/>
              </a:spcBef>
              <a:buFont typeface="Arial" charset="0"/>
              <a:buChar char="•"/>
              <a:defRPr/>
            </a:pPr>
            <a:r>
              <a:rPr lang="en-US" dirty="0">
                <a:latin typeface="Franklin Gothic Medium" panose="020B0603020102020204" pitchFamily="34" charset="0"/>
              </a:rPr>
              <a:t>Centennial Mills </a:t>
            </a:r>
          </a:p>
          <a:p>
            <a:pPr marL="573088" lvl="1" indent="-341313">
              <a:spcBef>
                <a:spcPct val="20000"/>
              </a:spcBef>
              <a:buFont typeface="Arial" charset="0"/>
              <a:buChar char="•"/>
              <a:defRPr/>
            </a:pPr>
            <a:r>
              <a:rPr lang="en-US" dirty="0">
                <a:latin typeface="Franklin Gothic Medium" panose="020B0603020102020204" pitchFamily="34" charset="0"/>
              </a:rPr>
              <a:t>Asset management</a:t>
            </a:r>
          </a:p>
          <a:p>
            <a:pPr marL="812800" lvl="1" indent="-304800">
              <a:spcBef>
                <a:spcPct val="20000"/>
              </a:spcBef>
              <a:buFontTx/>
              <a:buChar char="-"/>
              <a:defRPr/>
            </a:pPr>
            <a:r>
              <a:rPr lang="en-US" sz="1400" dirty="0">
                <a:latin typeface="Franklin Gothic Medium" panose="020B0603020102020204" pitchFamily="34" charset="0"/>
              </a:rPr>
              <a:t>Union Station </a:t>
            </a:r>
          </a:p>
          <a:p>
            <a:pPr marL="812800" lvl="1" indent="-304800">
              <a:spcBef>
                <a:spcPct val="20000"/>
              </a:spcBef>
              <a:buFontTx/>
              <a:buChar char="-"/>
              <a:defRPr/>
            </a:pPr>
            <a:r>
              <a:rPr lang="en-US" sz="1400" dirty="0">
                <a:latin typeface="Franklin Gothic Medium" panose="020B0603020102020204" pitchFamily="34" charset="0"/>
              </a:rPr>
              <a:t>USPS retail relocation, demolition</a:t>
            </a:r>
          </a:p>
          <a:p>
            <a:pPr marL="812800" lvl="1" indent="-304800">
              <a:spcBef>
                <a:spcPct val="20000"/>
              </a:spcBef>
              <a:buFontTx/>
              <a:buChar char="-"/>
              <a:defRPr/>
            </a:pPr>
            <a:r>
              <a:rPr lang="en-US" sz="1400" dirty="0">
                <a:latin typeface="Franklin Gothic Medium" panose="020B0603020102020204" pitchFamily="34" charset="0"/>
              </a:rPr>
              <a:t>Broadway Corridor parking garage</a:t>
            </a:r>
          </a:p>
          <a:p>
            <a:pPr marL="812800" lvl="1" indent="-304800">
              <a:spcBef>
                <a:spcPct val="20000"/>
              </a:spcBef>
              <a:buFontTx/>
              <a:buChar char="-"/>
              <a:defRPr/>
            </a:pPr>
            <a:r>
              <a:rPr lang="en-US" sz="1400" dirty="0">
                <a:latin typeface="Franklin Gothic Medium" panose="020B0603020102020204" pitchFamily="34" charset="0"/>
              </a:rPr>
              <a:t>10</a:t>
            </a:r>
            <a:r>
              <a:rPr lang="en-US" sz="1400" baseline="30000" dirty="0">
                <a:latin typeface="Franklin Gothic Medium" panose="020B0603020102020204" pitchFamily="34" charset="0"/>
              </a:rPr>
              <a:t>th</a:t>
            </a:r>
            <a:r>
              <a:rPr lang="en-US" sz="1400" dirty="0">
                <a:latin typeface="Franklin Gothic Medium" panose="020B0603020102020204" pitchFamily="34" charset="0"/>
              </a:rPr>
              <a:t> &amp; Yamhill Master Lease</a:t>
            </a:r>
            <a:endParaRPr lang="en-US" sz="1400" i="1" dirty="0">
              <a:latin typeface="Franklin Gothic Medium" panose="020B0603020102020204" pitchFamily="34" charset="0"/>
            </a:endParaRPr>
          </a:p>
        </p:txBody>
      </p:sp>
      <p:sp>
        <p:nvSpPr>
          <p:cNvPr id="6" name="Footer Placeholder 5">
            <a:extLst>
              <a:ext uri="{FF2B5EF4-FFF2-40B4-BE49-F238E27FC236}">
                <a16:creationId xmlns:a16="http://schemas.microsoft.com/office/drawing/2014/main" id="{D0236695-F6E7-4005-9917-753C9E4BBAFF}"/>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6148" name="Picture 4" descr="http://www.nextportland.com/wp-content/uploads/2018/11/broadway_corridor_pl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861" y="4794300"/>
            <a:ext cx="2096539" cy="15617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00000000-0008-0000-0700-00000C000000}"/>
              </a:ext>
            </a:extLst>
          </p:cNvPr>
          <p:cNvGraphicFramePr>
            <a:graphicFrameLocks/>
          </p:cNvGraphicFramePr>
          <p:nvPr>
            <p:extLst/>
          </p:nvPr>
        </p:nvGraphicFramePr>
        <p:xfrm>
          <a:off x="3733800" y="1370402"/>
          <a:ext cx="6400800" cy="3811197"/>
        </p:xfrm>
        <a:graphic>
          <a:graphicData uri="http://schemas.openxmlformats.org/drawingml/2006/chart">
            <c:chart xmlns:c="http://schemas.openxmlformats.org/drawingml/2006/chart" xmlns:r="http://schemas.openxmlformats.org/officeDocument/2006/relationships" r:id="rId4"/>
          </a:graphicData>
        </a:graphic>
      </p:graphicFrame>
      <p:pic>
        <p:nvPicPr>
          <p:cNvPr id="5122" name="Picture 2" descr="mage result for broadway corridor"/>
          <p:cNvPicPr>
            <a:picLocks noChangeAspect="1" noChangeArrowheads="1"/>
          </p:cNvPicPr>
          <p:nvPr/>
        </p:nvPicPr>
        <p:blipFill rotWithShape="1">
          <a:blip r:embed="rId5">
            <a:extLst>
              <a:ext uri="{28A0092B-C50C-407E-A947-70E740481C1C}">
                <a14:useLocalDpi xmlns:a14="http://schemas.microsoft.com/office/drawing/2010/main" val="0"/>
              </a:ext>
            </a:extLst>
          </a:blip>
          <a:srcRect l="7210" r="5679"/>
          <a:stretch/>
        </p:blipFill>
        <p:spPr bwMode="auto">
          <a:xfrm>
            <a:off x="-8469" y="4029733"/>
            <a:ext cx="3316088" cy="232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98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0" y="6356070"/>
            <a:ext cx="609600" cy="365125"/>
          </a:xfrm>
        </p:spPr>
        <p:txBody>
          <a:bodyPr/>
          <a:lstStyle/>
          <a:p>
            <a:fld id="{589792CD-5448-4E74-8F11-BA0C4D749473}" type="slidenum">
              <a:rPr lang="en-US" smtClean="0"/>
              <a:pPr/>
              <a:t>23</a:t>
            </a:fld>
            <a:endParaRPr lang="en-US" dirty="0"/>
          </a:p>
        </p:txBody>
      </p:sp>
      <p:sp>
        <p:nvSpPr>
          <p:cNvPr id="13" name="Rectangle 12"/>
          <p:cNvSpPr/>
          <p:nvPr/>
        </p:nvSpPr>
        <p:spPr>
          <a:xfrm>
            <a:off x="0" y="0"/>
            <a:ext cx="9144001" cy="707886"/>
          </a:xfrm>
          <a:prstGeom prst="rect">
            <a:avLst/>
          </a:prstGeom>
        </p:spPr>
        <p:txBody>
          <a:bodyPr wrap="square">
            <a:spAutoFit/>
          </a:bodyPr>
          <a:lstStyle/>
          <a:p>
            <a:r>
              <a:rPr lang="en-US" sz="4000" dirty="0">
                <a:solidFill>
                  <a:srgbClr val="6CC24A"/>
                </a:solidFill>
                <a:latin typeface="Franklin Gothic Demi"/>
              </a:rPr>
              <a:t>CENTRAL EASTSIDE BUDGET SUMMARY</a:t>
            </a:r>
          </a:p>
        </p:txBody>
      </p:sp>
      <p:sp>
        <p:nvSpPr>
          <p:cNvPr id="8" name="Footer Placeholder 5">
            <a:extLst>
              <a:ext uri="{FF2B5EF4-FFF2-40B4-BE49-F238E27FC236}">
                <a16:creationId xmlns:a16="http://schemas.microsoft.com/office/drawing/2014/main" id="{F7809170-6B7C-4036-97BF-AF990DB1C0AB}"/>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10" name="Content Placeholder 6">
            <a:extLst>
              <a:ext uri="{FF2B5EF4-FFF2-40B4-BE49-F238E27FC236}">
                <a16:creationId xmlns:a16="http://schemas.microsoft.com/office/drawing/2014/main" id="{6C803348-DF3F-4EBB-AE5E-BEAAB7C2ACEA}"/>
              </a:ext>
            </a:extLst>
          </p:cNvPr>
          <p:cNvSpPr txBox="1">
            <a:spLocks/>
          </p:cNvSpPr>
          <p:nvPr/>
        </p:nvSpPr>
        <p:spPr>
          <a:xfrm>
            <a:off x="1438" y="987989"/>
            <a:ext cx="4240363" cy="1740500"/>
          </a:xfrm>
          <a:prstGeom prst="rect">
            <a:avLst/>
          </a:prstGeom>
          <a:solidFill>
            <a:srgbClr val="92D05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Recent Accomplishments</a:t>
            </a:r>
          </a:p>
          <a:p>
            <a:pPr marL="573088" lvl="1" indent="-341313">
              <a:spcBef>
                <a:spcPct val="20000"/>
              </a:spcBef>
              <a:buFont typeface="Arial" charset="0"/>
              <a:buChar char="•"/>
              <a:defRPr/>
            </a:pPr>
            <a:r>
              <a:rPr lang="en-US" dirty="0">
                <a:latin typeface="Franklin Gothic Medium" panose="020B0603020102020204" pitchFamily="34" charset="0"/>
              </a:rPr>
              <a:t>ODOT Blocks acquisition</a:t>
            </a:r>
          </a:p>
          <a:p>
            <a:pPr marL="573088" lvl="1" indent="-341313">
              <a:spcBef>
                <a:spcPct val="20000"/>
              </a:spcBef>
              <a:buFont typeface="Arial" charset="0"/>
              <a:buChar char="•"/>
              <a:defRPr/>
            </a:pPr>
            <a:r>
              <a:rPr lang="en-US" dirty="0">
                <a:latin typeface="Franklin Gothic Medium" panose="020B0603020102020204" pitchFamily="34" charset="0"/>
              </a:rPr>
              <a:t>Burnside Bridgehead close out</a:t>
            </a:r>
          </a:p>
          <a:p>
            <a:pPr marL="573088" lvl="1" indent="-341313">
              <a:spcBef>
                <a:spcPct val="20000"/>
              </a:spcBef>
              <a:buFont typeface="Arial" charset="0"/>
              <a:buChar char="•"/>
              <a:defRPr/>
            </a:pPr>
            <a:r>
              <a:rPr lang="en-US" dirty="0">
                <a:latin typeface="Franklin Gothic Medium" panose="020B0603020102020204" pitchFamily="34" charset="0"/>
              </a:rPr>
              <a:t>Small and industrial business assistance </a:t>
            </a:r>
            <a:endParaRPr lang="en-US" dirty="0">
              <a:solidFill>
                <a:srgbClr val="FF0000"/>
              </a:solidFill>
              <a:latin typeface="Franklin Gothic Medium" panose="020B0603020102020204" pitchFamily="34" charset="0"/>
            </a:endParaRPr>
          </a:p>
        </p:txBody>
      </p:sp>
      <p:pic>
        <p:nvPicPr>
          <p:cNvPr id="9218" name="Picture 2" descr="mage result for odot blocks portland beam"/>
          <p:cNvPicPr>
            <a:picLocks noChangeAspect="1" noChangeArrowheads="1"/>
          </p:cNvPicPr>
          <p:nvPr/>
        </p:nvPicPr>
        <p:blipFill rotWithShape="1">
          <a:blip r:embed="rId3">
            <a:extLst>
              <a:ext uri="{28A0092B-C50C-407E-A947-70E740481C1C}">
                <a14:useLocalDpi xmlns:a14="http://schemas.microsoft.com/office/drawing/2010/main" val="0"/>
              </a:ext>
            </a:extLst>
          </a:blip>
          <a:srcRect l="9136"/>
          <a:stretch/>
        </p:blipFill>
        <p:spPr bwMode="auto">
          <a:xfrm>
            <a:off x="6477000" y="4656715"/>
            <a:ext cx="2667000" cy="15622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00000000-0008-0000-0700-000017000000}"/>
              </a:ext>
            </a:extLst>
          </p:cNvPr>
          <p:cNvGraphicFramePr>
            <a:graphicFrameLocks/>
          </p:cNvGraphicFramePr>
          <p:nvPr>
            <p:extLst>
              <p:ext uri="{D42A27DB-BD31-4B8C-83A1-F6EECF244321}">
                <p14:modId xmlns:p14="http://schemas.microsoft.com/office/powerpoint/2010/main" val="1612721132"/>
              </p:ext>
            </p:extLst>
          </p:nvPr>
        </p:nvGraphicFramePr>
        <p:xfrm>
          <a:off x="3200400" y="712367"/>
          <a:ext cx="6400800" cy="3833398"/>
        </p:xfrm>
        <a:graphic>
          <a:graphicData uri="http://schemas.openxmlformats.org/drawingml/2006/chart">
            <c:chart xmlns:c="http://schemas.openxmlformats.org/drawingml/2006/chart" xmlns:r="http://schemas.openxmlformats.org/officeDocument/2006/relationships" r:id="rId4"/>
          </a:graphicData>
        </a:graphic>
      </p:graphicFrame>
      <p:sp>
        <p:nvSpPr>
          <p:cNvPr id="11" name="Content Placeholder 6">
            <a:extLst>
              <a:ext uri="{FF2B5EF4-FFF2-40B4-BE49-F238E27FC236}">
                <a16:creationId xmlns:a16="http://schemas.microsoft.com/office/drawing/2014/main" id="{2CF52709-ECF1-49EF-BDD8-21F2102C72E8}"/>
              </a:ext>
            </a:extLst>
          </p:cNvPr>
          <p:cNvSpPr txBox="1">
            <a:spLocks/>
          </p:cNvSpPr>
          <p:nvPr/>
        </p:nvSpPr>
        <p:spPr>
          <a:xfrm>
            <a:off x="-25400" y="2794201"/>
            <a:ext cx="4267201" cy="2483795"/>
          </a:xfrm>
          <a:prstGeom prst="rect">
            <a:avLst/>
          </a:prstGeom>
          <a:solidFill>
            <a:srgbClr val="00B0F0"/>
          </a:solidFill>
          <a:ln>
            <a:noFill/>
          </a:ln>
          <a:effectLst/>
        </p:spPr>
        <p:txBody>
          <a:bodyPr/>
          <a:lstStyle/>
          <a:p>
            <a:pPr marL="342900" lvl="0" indent="-342900">
              <a:spcBef>
                <a:spcPct val="20000"/>
              </a:spcBef>
              <a:defRPr/>
            </a:pPr>
            <a:r>
              <a:rPr lang="en-US" dirty="0">
                <a:latin typeface="Franklin Gothic Medium" panose="020B0603020102020204" pitchFamily="34" charset="0"/>
              </a:rPr>
              <a:t>Upcoming Activities</a:t>
            </a:r>
          </a:p>
          <a:p>
            <a:pPr marL="573088" lvl="1" indent="-341313">
              <a:spcBef>
                <a:spcPct val="20000"/>
              </a:spcBef>
              <a:buFont typeface="Arial" charset="0"/>
              <a:buChar char="•"/>
              <a:defRPr/>
            </a:pPr>
            <a:r>
              <a:rPr lang="en-US" dirty="0">
                <a:latin typeface="Franklin Gothic Medium" panose="020B0603020102020204" pitchFamily="34" charset="0"/>
              </a:rPr>
              <a:t>Employment growth &amp; industrial affordability</a:t>
            </a:r>
          </a:p>
          <a:p>
            <a:pPr marL="800100" lvl="1" indent="-342900">
              <a:spcBef>
                <a:spcPct val="20000"/>
              </a:spcBef>
              <a:buFontTx/>
              <a:buChar char="-"/>
              <a:defRPr/>
            </a:pPr>
            <a:r>
              <a:rPr lang="en-US" sz="1600" dirty="0">
                <a:latin typeface="Franklin Gothic Medium" panose="020B0603020102020204" pitchFamily="34" charset="0"/>
              </a:rPr>
              <a:t>ODOT Blocks </a:t>
            </a:r>
          </a:p>
          <a:p>
            <a:pPr marL="800100" lvl="1" indent="-342900">
              <a:spcBef>
                <a:spcPct val="20000"/>
              </a:spcBef>
              <a:buFontTx/>
              <a:buChar char="-"/>
              <a:defRPr/>
            </a:pPr>
            <a:r>
              <a:rPr lang="en-US" sz="1600" dirty="0">
                <a:latin typeface="Franklin Gothic Medium" panose="020B0603020102020204" pitchFamily="34" charset="0"/>
              </a:rPr>
              <a:t>OMSI Master Plan</a:t>
            </a:r>
          </a:p>
          <a:p>
            <a:pPr marL="573088" indent="-341313">
              <a:spcBef>
                <a:spcPct val="20000"/>
              </a:spcBef>
              <a:buFont typeface="Arial" charset="0"/>
              <a:buChar char="•"/>
              <a:defRPr/>
            </a:pPr>
            <a:r>
              <a:rPr lang="en-US" dirty="0">
                <a:latin typeface="Franklin Gothic Medium" panose="020B0603020102020204" pitchFamily="34" charset="0"/>
              </a:rPr>
              <a:t>Asset management</a:t>
            </a:r>
          </a:p>
          <a:p>
            <a:pPr marL="800100" lvl="1" indent="-342900">
              <a:spcBef>
                <a:spcPct val="20000"/>
              </a:spcBef>
              <a:buFontTx/>
              <a:buChar char="-"/>
              <a:defRPr/>
            </a:pPr>
            <a:r>
              <a:rPr lang="en-US" sz="1600" dirty="0">
                <a:latin typeface="Franklin Gothic Medium" panose="020B0603020102020204" pitchFamily="34" charset="0"/>
              </a:rPr>
              <a:t>District parking: festival lots, ODOT blocks (interim)</a:t>
            </a:r>
          </a:p>
          <a:p>
            <a:pPr marL="573088" indent="-341313">
              <a:spcBef>
                <a:spcPct val="20000"/>
              </a:spcBef>
              <a:buFont typeface="Arial" charset="0"/>
              <a:buChar char="•"/>
              <a:defRPr/>
            </a:pPr>
            <a:endParaRPr lang="en-US" sz="1600" dirty="0">
              <a:latin typeface="Franklin Gothic Medium" panose="020B0603020102020204" pitchFamily="34" charset="0"/>
            </a:endParaRPr>
          </a:p>
          <a:p>
            <a:pPr marL="342900" lvl="0" indent="-342900">
              <a:spcBef>
                <a:spcPct val="20000"/>
              </a:spcBef>
              <a:buFontTx/>
              <a:buChar char="-"/>
              <a:defRPr/>
            </a:pPr>
            <a:endParaRPr lang="en-US" sz="1600" dirty="0">
              <a:latin typeface="Franklin Gothic Medium" panose="020B0603020102020204" pitchFamily="34" charset="0"/>
            </a:endParaRPr>
          </a:p>
        </p:txBody>
      </p:sp>
      <p:pic>
        <p:nvPicPr>
          <p:cNvPr id="12" name="Picture 11">
            <a:extLst>
              <a:ext uri="{FF2B5EF4-FFF2-40B4-BE49-F238E27FC236}">
                <a16:creationId xmlns:a16="http://schemas.microsoft.com/office/drawing/2014/main" id="{567C57EB-2BD0-4BDF-9E82-01BE558EA8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4667903"/>
            <a:ext cx="1597868" cy="1603212"/>
          </a:xfrm>
          <a:prstGeom prst="rect">
            <a:avLst/>
          </a:prstGeom>
        </p:spPr>
      </p:pic>
    </p:spTree>
    <p:extLst>
      <p:ext uri="{BB962C8B-B14F-4D97-AF65-F5344CB8AC3E}">
        <p14:creationId xmlns:p14="http://schemas.microsoft.com/office/powerpoint/2010/main" val="865571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0" y="6356069"/>
            <a:ext cx="583412" cy="365125"/>
          </a:xfrm>
        </p:spPr>
        <p:txBody>
          <a:bodyPr/>
          <a:lstStyle/>
          <a:p>
            <a:fld id="{589792CD-5448-4E74-8F11-BA0C4D749473}" type="slidenum">
              <a:rPr lang="en-US" smtClean="0"/>
              <a:pPr/>
              <a:t>24</a:t>
            </a:fld>
            <a:endParaRPr lang="en-US" dirty="0"/>
          </a:p>
        </p:txBody>
      </p:sp>
      <p:sp>
        <p:nvSpPr>
          <p:cNvPr id="12" name="Rectangle 11"/>
          <p:cNvSpPr/>
          <p:nvPr/>
        </p:nvSpPr>
        <p:spPr>
          <a:xfrm>
            <a:off x="-1" y="1349"/>
            <a:ext cx="9144001" cy="707886"/>
          </a:xfrm>
          <a:prstGeom prst="rect">
            <a:avLst/>
          </a:prstGeom>
        </p:spPr>
        <p:txBody>
          <a:bodyPr wrap="square">
            <a:spAutoFit/>
          </a:bodyPr>
          <a:lstStyle/>
          <a:p>
            <a:r>
              <a:rPr lang="en-US" sz="4000" dirty="0">
                <a:solidFill>
                  <a:srgbClr val="6CC24A"/>
                </a:solidFill>
                <a:latin typeface="Franklin Gothic Demi"/>
              </a:rPr>
              <a:t>NORTH MACADAM BUDGET SUMMARY</a:t>
            </a:r>
          </a:p>
        </p:txBody>
      </p:sp>
      <p:sp>
        <p:nvSpPr>
          <p:cNvPr id="9" name="Footer Placeholder 5">
            <a:extLst>
              <a:ext uri="{FF2B5EF4-FFF2-40B4-BE49-F238E27FC236}">
                <a16:creationId xmlns:a16="http://schemas.microsoft.com/office/drawing/2014/main" id="{49921C88-F36A-4493-9390-0721A2C9B7D9}"/>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7170" name="Picture 2" descr="he Ve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19600"/>
            <a:ext cx="2362200" cy="191928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a:extLst>
              <a:ext uri="{FF2B5EF4-FFF2-40B4-BE49-F238E27FC236}">
                <a16:creationId xmlns:a16="http://schemas.microsoft.com/office/drawing/2014/main" id="{6C803348-DF3F-4EBB-AE5E-BEAAB7C2ACEA}"/>
              </a:ext>
            </a:extLst>
          </p:cNvPr>
          <p:cNvSpPr txBox="1">
            <a:spLocks/>
          </p:cNvSpPr>
          <p:nvPr/>
        </p:nvSpPr>
        <p:spPr>
          <a:xfrm>
            <a:off x="0" y="1128882"/>
            <a:ext cx="4648200" cy="1629457"/>
          </a:xfrm>
          <a:prstGeom prst="rect">
            <a:avLst/>
          </a:prstGeom>
          <a:solidFill>
            <a:srgbClr val="92D05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Recent Accomplishments</a:t>
            </a:r>
          </a:p>
          <a:p>
            <a:pPr marL="573088" lvl="1" indent="-341313">
              <a:spcBef>
                <a:spcPct val="20000"/>
              </a:spcBef>
              <a:buFont typeface="Arial" charset="0"/>
              <a:buChar char="•"/>
              <a:defRPr/>
            </a:pPr>
            <a:r>
              <a:rPr lang="en-US" sz="1600" dirty="0" err="1">
                <a:latin typeface="Franklin Gothic Medium" panose="020B0603020102020204" pitchFamily="34" charset="0"/>
              </a:rPr>
              <a:t>RiverPlace</a:t>
            </a:r>
            <a:r>
              <a:rPr lang="en-US" sz="1600" dirty="0">
                <a:latin typeface="Franklin Gothic Medium" panose="020B0603020102020204" pitchFamily="34" charset="0"/>
              </a:rPr>
              <a:t> Parcel 3 / The Vera</a:t>
            </a:r>
          </a:p>
          <a:p>
            <a:pPr marL="573088" lvl="1" indent="-341313">
              <a:spcBef>
                <a:spcPct val="20000"/>
              </a:spcBef>
              <a:buFont typeface="Arial" charset="0"/>
              <a:buChar char="•"/>
              <a:defRPr/>
            </a:pPr>
            <a:r>
              <a:rPr lang="en-US" sz="1600" dirty="0">
                <a:latin typeface="Franklin Gothic Medium" panose="020B0603020102020204" pitchFamily="34" charset="0"/>
              </a:rPr>
              <a:t>4</a:t>
            </a:r>
            <a:r>
              <a:rPr lang="en-US" sz="1600" baseline="30000" dirty="0">
                <a:latin typeface="Franklin Gothic Medium" panose="020B0603020102020204" pitchFamily="34" charset="0"/>
              </a:rPr>
              <a:t>th</a:t>
            </a:r>
            <a:r>
              <a:rPr lang="en-US" sz="1600" dirty="0">
                <a:latin typeface="Franklin Gothic Medium" panose="020B0603020102020204" pitchFamily="34" charset="0"/>
              </a:rPr>
              <a:t> &amp; Montgomery partnership: Portland State University, PCC, OHSU, City of Portland</a:t>
            </a:r>
          </a:p>
          <a:p>
            <a:pPr marL="573088" lvl="1" indent="-341313">
              <a:spcBef>
                <a:spcPct val="20000"/>
              </a:spcBef>
              <a:buFont typeface="Arial" charset="0"/>
              <a:buChar char="•"/>
              <a:defRPr/>
            </a:pPr>
            <a:r>
              <a:rPr lang="en-US" sz="1600" dirty="0">
                <a:latin typeface="Franklin Gothic Medium" panose="020B0603020102020204" pitchFamily="34" charset="0"/>
              </a:rPr>
              <a:t>SW Bond Avenue north of </a:t>
            </a:r>
            <a:r>
              <a:rPr lang="en-US" sz="1600" dirty="0" err="1">
                <a:latin typeface="Franklin Gothic Medium" panose="020B0603020102020204" pitchFamily="34" charset="0"/>
              </a:rPr>
              <a:t>Tiikum</a:t>
            </a:r>
            <a:r>
              <a:rPr lang="en-US" sz="1600" dirty="0">
                <a:latin typeface="Franklin Gothic Medium" panose="020B0603020102020204" pitchFamily="34" charset="0"/>
              </a:rPr>
              <a:t> Crossing</a:t>
            </a:r>
          </a:p>
        </p:txBody>
      </p:sp>
      <p:pic>
        <p:nvPicPr>
          <p:cNvPr id="7172" name="Picture 4" descr="mage result for portland state fourth and montgome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4440115"/>
            <a:ext cx="2886147" cy="19192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 Bond Ave p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837" y="4419600"/>
            <a:ext cx="3389163" cy="19070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a:extLst>
              <a:ext uri="{FF2B5EF4-FFF2-40B4-BE49-F238E27FC236}">
                <a16:creationId xmlns:a16="http://schemas.microsoft.com/office/drawing/2014/main" id="{00000000-0008-0000-0700-000004000000}"/>
              </a:ext>
            </a:extLst>
          </p:cNvPr>
          <p:cNvGraphicFramePr>
            <a:graphicFrameLocks/>
          </p:cNvGraphicFramePr>
          <p:nvPr>
            <p:extLst>
              <p:ext uri="{D42A27DB-BD31-4B8C-83A1-F6EECF244321}">
                <p14:modId xmlns:p14="http://schemas.microsoft.com/office/powerpoint/2010/main" val="100708301"/>
              </p:ext>
            </p:extLst>
          </p:nvPr>
        </p:nvGraphicFramePr>
        <p:xfrm>
          <a:off x="4067740" y="661013"/>
          <a:ext cx="6400800" cy="3645953"/>
        </p:xfrm>
        <a:graphic>
          <a:graphicData uri="http://schemas.openxmlformats.org/drawingml/2006/chart">
            <c:chart xmlns:c="http://schemas.openxmlformats.org/drawingml/2006/chart" xmlns:r="http://schemas.openxmlformats.org/officeDocument/2006/relationships" r:id="rId6"/>
          </a:graphicData>
        </a:graphic>
      </p:graphicFrame>
      <p:sp>
        <p:nvSpPr>
          <p:cNvPr id="14" name="Content Placeholder 6">
            <a:extLst>
              <a:ext uri="{FF2B5EF4-FFF2-40B4-BE49-F238E27FC236}">
                <a16:creationId xmlns:a16="http://schemas.microsoft.com/office/drawing/2014/main" id="{F194FE8C-43DF-44A0-9F43-88C8091BBAB0}"/>
              </a:ext>
            </a:extLst>
          </p:cNvPr>
          <p:cNvSpPr txBox="1">
            <a:spLocks/>
          </p:cNvSpPr>
          <p:nvPr/>
        </p:nvSpPr>
        <p:spPr>
          <a:xfrm>
            <a:off x="-1" y="2885587"/>
            <a:ext cx="4648201" cy="1450812"/>
          </a:xfrm>
          <a:prstGeom prst="rect">
            <a:avLst/>
          </a:prstGeom>
          <a:solidFill>
            <a:srgbClr val="00B0F0"/>
          </a:solidFill>
          <a:ln>
            <a:noFill/>
          </a:ln>
          <a:effectLst/>
        </p:spPr>
        <p:txBody>
          <a:bodyPr/>
          <a:lstStyle/>
          <a:p>
            <a:pPr marL="342900" lvl="0" indent="-342900">
              <a:spcBef>
                <a:spcPct val="20000"/>
              </a:spcBef>
              <a:defRPr/>
            </a:pPr>
            <a:r>
              <a:rPr lang="en-US" dirty="0">
                <a:latin typeface="Franklin Gothic Medium" panose="020B0603020102020204" pitchFamily="34" charset="0"/>
              </a:rPr>
              <a:t>Upcoming Activities</a:t>
            </a:r>
          </a:p>
          <a:p>
            <a:pPr marL="573088" lvl="1" indent="-341313">
              <a:spcBef>
                <a:spcPct val="20000"/>
              </a:spcBef>
              <a:buFont typeface="Arial" charset="0"/>
              <a:buChar char="•"/>
              <a:defRPr/>
            </a:pPr>
            <a:r>
              <a:rPr lang="en-US" sz="1600" dirty="0">
                <a:latin typeface="Franklin Gothic Medium" panose="020B0603020102020204" pitchFamily="34" charset="0"/>
              </a:rPr>
              <a:t>Infrastructure investments to support office, housing and innovation</a:t>
            </a:r>
          </a:p>
          <a:p>
            <a:pPr marL="573088" lvl="1" indent="-341313">
              <a:spcBef>
                <a:spcPct val="20000"/>
              </a:spcBef>
              <a:buFont typeface="Arial" charset="0"/>
              <a:buChar char="•"/>
              <a:defRPr/>
            </a:pPr>
            <a:r>
              <a:rPr lang="en-US" sz="1600" dirty="0">
                <a:latin typeface="Franklin Gothic Medium" panose="020B0603020102020204" pitchFamily="34" charset="0"/>
              </a:rPr>
              <a:t>PSU partnership: acquisition of property at 4</a:t>
            </a:r>
            <a:r>
              <a:rPr lang="en-US" sz="1600" baseline="30000" dirty="0">
                <a:latin typeface="Franklin Gothic Medium" panose="020B0603020102020204" pitchFamily="34" charset="0"/>
              </a:rPr>
              <a:t>th</a:t>
            </a:r>
            <a:r>
              <a:rPr lang="en-US" sz="1600" dirty="0">
                <a:latin typeface="Franklin Gothic Medium" panose="020B0603020102020204" pitchFamily="34" charset="0"/>
              </a:rPr>
              <a:t>/Lincoln</a:t>
            </a:r>
          </a:p>
        </p:txBody>
      </p:sp>
    </p:spTree>
    <p:extLst>
      <p:ext uri="{BB962C8B-B14F-4D97-AF65-F5344CB8AC3E}">
        <p14:creationId xmlns:p14="http://schemas.microsoft.com/office/powerpoint/2010/main" val="1697392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p:cNvSpPr txBox="1">
            <a:spLocks noChangeArrowheads="1"/>
          </p:cNvSpPr>
          <p:nvPr/>
        </p:nvSpPr>
        <p:spPr bwMode="auto">
          <a:xfrm>
            <a:off x="0" y="36493"/>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rgbClr val="878787"/>
                </a:solidFill>
                <a:latin typeface="Calibri" charset="0"/>
                <a:ea typeface="ヒラギノ角ゴ ProN W3" charset="0"/>
                <a:cs typeface="ヒラギノ角ゴ ProN W3" charset="0"/>
                <a:sym typeface="Calibri" charset="0"/>
              </a:defRPr>
            </a:lvl1pPr>
            <a:lvl2pPr marL="742950" indent="-285750" eaLnBrk="0" hangingPunct="0">
              <a:spcBef>
                <a:spcPts val="700"/>
              </a:spcBef>
              <a:defRPr sz="2800">
                <a:solidFill>
                  <a:srgbClr val="878787"/>
                </a:solidFill>
                <a:latin typeface="Calibri" charset="0"/>
                <a:ea typeface="ヒラギノ角ゴ ProN W3" charset="0"/>
                <a:cs typeface="ヒラギノ角ゴ ProN W3" charset="0"/>
                <a:sym typeface="Calibri" charset="0"/>
              </a:defRPr>
            </a:lvl2pPr>
            <a:lvl3pPr marL="1143000" indent="-228600" eaLnBrk="0" hangingPunct="0">
              <a:spcBef>
                <a:spcPts val="600"/>
              </a:spcBef>
              <a:defRPr sz="2400">
                <a:solidFill>
                  <a:srgbClr val="878787"/>
                </a:solidFill>
                <a:latin typeface="Calibri" charset="0"/>
                <a:ea typeface="ヒラギノ角ゴ ProN W3" charset="0"/>
                <a:cs typeface="ヒラギノ角ゴ ProN W3" charset="0"/>
                <a:sym typeface="Calibri" charset="0"/>
              </a:defRPr>
            </a:lvl3pPr>
            <a:lvl4pPr marL="1600200" indent="-228600" eaLnBrk="0" hangingPunct="0">
              <a:spcBef>
                <a:spcPts val="500"/>
              </a:spcBef>
              <a:defRPr sz="2000">
                <a:solidFill>
                  <a:srgbClr val="878787"/>
                </a:solidFill>
                <a:latin typeface="Calibri" charset="0"/>
                <a:ea typeface="ヒラギノ角ゴ ProN W3" charset="0"/>
                <a:cs typeface="ヒラギノ角ゴ ProN W3" charset="0"/>
                <a:sym typeface="Calibri" charset="0"/>
              </a:defRPr>
            </a:lvl4pPr>
            <a:lvl5pPr marL="2057400" indent="-228600" eaLnBrk="0" hangingPunct="0">
              <a:spcBef>
                <a:spcPts val="500"/>
              </a:spcBef>
              <a:defRPr sz="2000">
                <a:solidFill>
                  <a:srgbClr val="878787"/>
                </a:solidFill>
                <a:latin typeface="Calibri" charset="0"/>
                <a:ea typeface="ヒラギノ角ゴ ProN W3" charset="0"/>
                <a:cs typeface="ヒラギノ角ゴ ProN W3" charset="0"/>
                <a:sym typeface="Calibri" charset="0"/>
              </a:defRPr>
            </a:lvl5pPr>
            <a:lvl6pPr marL="2514600" indent="-228600" algn="ctr" eaLnBrk="0" fontAlgn="base" hangingPunct="0">
              <a:spcBef>
                <a:spcPts val="500"/>
              </a:spcBef>
              <a:spcAft>
                <a:spcPct val="0"/>
              </a:spcAft>
              <a:defRPr sz="2000">
                <a:solidFill>
                  <a:srgbClr val="878787"/>
                </a:solidFill>
                <a:latin typeface="Calibri" charset="0"/>
                <a:ea typeface="ヒラギノ角ゴ ProN W3" charset="0"/>
                <a:cs typeface="ヒラギノ角ゴ ProN W3" charset="0"/>
                <a:sym typeface="Calibri" charset="0"/>
              </a:defRPr>
            </a:lvl6pPr>
            <a:lvl7pPr marL="2971800" indent="-228600" algn="ctr" eaLnBrk="0" fontAlgn="base" hangingPunct="0">
              <a:spcBef>
                <a:spcPts val="500"/>
              </a:spcBef>
              <a:spcAft>
                <a:spcPct val="0"/>
              </a:spcAft>
              <a:defRPr sz="2000">
                <a:solidFill>
                  <a:srgbClr val="878787"/>
                </a:solidFill>
                <a:latin typeface="Calibri" charset="0"/>
                <a:ea typeface="ヒラギノ角ゴ ProN W3" charset="0"/>
                <a:cs typeface="ヒラギノ角ゴ ProN W3" charset="0"/>
                <a:sym typeface="Calibri" charset="0"/>
              </a:defRPr>
            </a:lvl7pPr>
            <a:lvl8pPr marL="3429000" indent="-228600" algn="ctr" eaLnBrk="0" fontAlgn="base" hangingPunct="0">
              <a:spcBef>
                <a:spcPts val="500"/>
              </a:spcBef>
              <a:spcAft>
                <a:spcPct val="0"/>
              </a:spcAft>
              <a:defRPr sz="2000">
                <a:solidFill>
                  <a:srgbClr val="878787"/>
                </a:solidFill>
                <a:latin typeface="Calibri" charset="0"/>
                <a:ea typeface="ヒラギノ角ゴ ProN W3" charset="0"/>
                <a:cs typeface="ヒラギノ角ゴ ProN W3" charset="0"/>
                <a:sym typeface="Calibri" charset="0"/>
              </a:defRPr>
            </a:lvl8pPr>
            <a:lvl9pPr marL="3886200" indent="-228600" algn="ctr" eaLnBrk="0" fontAlgn="base" hangingPunct="0">
              <a:spcBef>
                <a:spcPts val="500"/>
              </a:spcBef>
              <a:spcAft>
                <a:spcPct val="0"/>
              </a:spcAft>
              <a:defRPr sz="2000">
                <a:solidFill>
                  <a:srgbClr val="878787"/>
                </a:solidFill>
                <a:latin typeface="Calibri" charset="0"/>
                <a:ea typeface="ヒラギノ角ゴ ProN W3" charset="0"/>
                <a:cs typeface="ヒラギノ角ゴ ProN W3" charset="0"/>
                <a:sym typeface="Calibri" charset="0"/>
              </a:defRPr>
            </a:lvl9pPr>
          </a:lstStyle>
          <a:p>
            <a:pPr algn="ctr" eaLnBrk="1" hangingPunct="1">
              <a:spcBef>
                <a:spcPct val="0"/>
              </a:spcBef>
            </a:pPr>
            <a:r>
              <a:rPr lang="en-US" altLang="en-US" sz="3600" dirty="0">
                <a:solidFill>
                  <a:schemeClr val="bg1"/>
                </a:solidFill>
                <a:latin typeface="+mj-lt"/>
                <a:sym typeface="Gill Sans" charset="0"/>
              </a:rPr>
              <a:t> Oregon Convention Center Budget Summary</a:t>
            </a:r>
          </a:p>
        </p:txBody>
      </p:sp>
      <p:sp>
        <p:nvSpPr>
          <p:cNvPr id="9" name="Slide Number Placeholder 8"/>
          <p:cNvSpPr>
            <a:spLocks noGrp="1"/>
          </p:cNvSpPr>
          <p:nvPr>
            <p:ph type="sldNum" sz="quarter" idx="12"/>
          </p:nvPr>
        </p:nvSpPr>
        <p:spPr>
          <a:xfrm>
            <a:off x="6096000" y="6400800"/>
            <a:ext cx="609600" cy="288925"/>
          </a:xfrm>
        </p:spPr>
        <p:txBody>
          <a:bodyPr/>
          <a:lstStyle/>
          <a:p>
            <a:fld id="{589792CD-5448-4E74-8F11-BA0C4D749473}" type="slidenum">
              <a:rPr lang="en-US" smtClean="0"/>
              <a:pPr/>
              <a:t>25</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127438"/>
            <a:ext cx="2553104" cy="1417824"/>
          </a:xfrm>
          <a:prstGeom prst="rect">
            <a:avLst/>
          </a:prstGeom>
        </p:spPr>
      </p:pic>
      <p:sp>
        <p:nvSpPr>
          <p:cNvPr id="15" name="Rectangle 14"/>
          <p:cNvSpPr/>
          <p:nvPr/>
        </p:nvSpPr>
        <p:spPr>
          <a:xfrm>
            <a:off x="-1" y="0"/>
            <a:ext cx="9144001" cy="1446550"/>
          </a:xfrm>
          <a:prstGeom prst="rect">
            <a:avLst/>
          </a:prstGeom>
        </p:spPr>
        <p:txBody>
          <a:bodyPr wrap="square">
            <a:spAutoFit/>
          </a:bodyPr>
          <a:lstStyle/>
          <a:p>
            <a:r>
              <a:rPr lang="en-US" sz="4400" dirty="0">
                <a:solidFill>
                  <a:srgbClr val="6CC24A"/>
                </a:solidFill>
                <a:latin typeface="Franklin Gothic Demi"/>
              </a:rPr>
              <a:t>OREGON CONVENTION CENTER BUDGET SUMMARY</a:t>
            </a:r>
          </a:p>
        </p:txBody>
      </p:sp>
      <p:sp>
        <p:nvSpPr>
          <p:cNvPr id="10" name="Footer Placeholder 5">
            <a:extLst>
              <a:ext uri="{FF2B5EF4-FFF2-40B4-BE49-F238E27FC236}">
                <a16:creationId xmlns:a16="http://schemas.microsoft.com/office/drawing/2014/main" id="{C539CD6E-76EC-4855-9007-79E2D8B80333}"/>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13" name="Content Placeholder 6">
            <a:extLst>
              <a:ext uri="{FF2B5EF4-FFF2-40B4-BE49-F238E27FC236}">
                <a16:creationId xmlns:a16="http://schemas.microsoft.com/office/drawing/2014/main" id="{6C803348-DF3F-4EBB-AE5E-BEAAB7C2ACEA}"/>
              </a:ext>
            </a:extLst>
          </p:cNvPr>
          <p:cNvSpPr txBox="1">
            <a:spLocks/>
          </p:cNvSpPr>
          <p:nvPr/>
        </p:nvSpPr>
        <p:spPr>
          <a:xfrm>
            <a:off x="-38504" y="1549471"/>
            <a:ext cx="4153304" cy="974801"/>
          </a:xfrm>
          <a:prstGeom prst="rect">
            <a:avLst/>
          </a:prstGeom>
          <a:solidFill>
            <a:srgbClr val="92D05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Recent Accomplishments</a:t>
            </a:r>
          </a:p>
          <a:p>
            <a:pPr marL="573088" lvl="1" indent="-341313">
              <a:spcBef>
                <a:spcPct val="20000"/>
              </a:spcBef>
              <a:buFont typeface="Arial" charset="0"/>
              <a:buChar char="•"/>
              <a:defRPr/>
            </a:pPr>
            <a:r>
              <a:rPr lang="en-US" sz="1600" dirty="0">
                <a:latin typeface="Franklin Gothic Medium" panose="020B0603020102020204" pitchFamily="34" charset="0"/>
              </a:rPr>
              <a:t>Convention Center Hotel &amp; parking garage</a:t>
            </a:r>
          </a:p>
        </p:txBody>
      </p:sp>
      <p:graphicFrame>
        <p:nvGraphicFramePr>
          <p:cNvPr id="11" name="Chart 10">
            <a:extLst>
              <a:ext uri="{FF2B5EF4-FFF2-40B4-BE49-F238E27FC236}">
                <a16:creationId xmlns:a16="http://schemas.microsoft.com/office/drawing/2014/main" id="{00000000-0008-0000-0700-000016000000}"/>
              </a:ext>
            </a:extLst>
          </p:cNvPr>
          <p:cNvGraphicFramePr>
            <a:graphicFrameLocks/>
          </p:cNvGraphicFramePr>
          <p:nvPr>
            <p:extLst>
              <p:ext uri="{D42A27DB-BD31-4B8C-83A1-F6EECF244321}">
                <p14:modId xmlns:p14="http://schemas.microsoft.com/office/powerpoint/2010/main" val="930261228"/>
              </p:ext>
            </p:extLst>
          </p:nvPr>
        </p:nvGraphicFramePr>
        <p:xfrm>
          <a:off x="3200399" y="1105271"/>
          <a:ext cx="6400801" cy="3833398"/>
        </p:xfrm>
        <a:graphic>
          <a:graphicData uri="http://schemas.openxmlformats.org/drawingml/2006/chart">
            <c:chart xmlns:c="http://schemas.openxmlformats.org/drawingml/2006/chart" xmlns:r="http://schemas.openxmlformats.org/officeDocument/2006/relationships" r:id="rId4"/>
          </a:graphicData>
        </a:graphic>
      </p:graphicFrame>
      <p:sp>
        <p:nvSpPr>
          <p:cNvPr id="14" name="Content Placeholder 6">
            <a:extLst>
              <a:ext uri="{FF2B5EF4-FFF2-40B4-BE49-F238E27FC236}">
                <a16:creationId xmlns:a16="http://schemas.microsoft.com/office/drawing/2014/main" id="{1097C178-D3DF-479A-A45C-67ED6957D6AB}"/>
              </a:ext>
            </a:extLst>
          </p:cNvPr>
          <p:cNvSpPr txBox="1">
            <a:spLocks/>
          </p:cNvSpPr>
          <p:nvPr/>
        </p:nvSpPr>
        <p:spPr>
          <a:xfrm>
            <a:off x="-38504" y="2584884"/>
            <a:ext cx="4153304" cy="2429157"/>
          </a:xfrm>
          <a:prstGeom prst="rect">
            <a:avLst/>
          </a:prstGeom>
          <a:solidFill>
            <a:srgbClr val="00B0F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Upcoming Activities</a:t>
            </a:r>
          </a:p>
          <a:p>
            <a:pPr marL="573088" lvl="1" indent="-341313">
              <a:spcBef>
                <a:spcPct val="20000"/>
              </a:spcBef>
              <a:buFont typeface="Arial" charset="0"/>
              <a:buChar char="•"/>
              <a:defRPr/>
            </a:pPr>
            <a:r>
              <a:rPr lang="en-US" sz="1600" dirty="0">
                <a:latin typeface="Franklin Gothic Medium" panose="020B0603020102020204" pitchFamily="34" charset="0"/>
              </a:rPr>
              <a:t>100 Multnomah office tower predevelopment</a:t>
            </a:r>
          </a:p>
          <a:p>
            <a:pPr marL="573088" lvl="1" indent="-341313">
              <a:spcBef>
                <a:spcPct val="20000"/>
              </a:spcBef>
              <a:buFont typeface="Arial" charset="0"/>
              <a:buChar char="•"/>
              <a:defRPr/>
            </a:pPr>
            <a:r>
              <a:rPr lang="en-US" sz="1600" dirty="0">
                <a:latin typeface="Franklin Gothic Medium" panose="020B0603020102020204" pitchFamily="34" charset="0"/>
              </a:rPr>
              <a:t>Priority areas</a:t>
            </a:r>
          </a:p>
          <a:p>
            <a:pPr marL="800100" lvl="1" indent="-342900">
              <a:spcBef>
                <a:spcPct val="20000"/>
              </a:spcBef>
              <a:buFontTx/>
              <a:buChar char="-"/>
              <a:defRPr/>
            </a:pPr>
            <a:r>
              <a:rPr lang="en-US" sz="1600" dirty="0">
                <a:latin typeface="Franklin Gothic Medium" panose="020B0603020102020204" pitchFamily="34" charset="0"/>
              </a:rPr>
              <a:t>Rose Quarter/NE Broadway</a:t>
            </a:r>
          </a:p>
          <a:p>
            <a:pPr marL="800100" lvl="1" indent="-342900">
              <a:spcBef>
                <a:spcPct val="20000"/>
              </a:spcBef>
              <a:buFontTx/>
              <a:buChar char="-"/>
              <a:defRPr/>
            </a:pPr>
            <a:r>
              <a:rPr lang="en-US" sz="1600" dirty="0">
                <a:latin typeface="Franklin Gothic Medium" panose="020B0603020102020204" pitchFamily="34" charset="0"/>
              </a:rPr>
              <a:t>MLK/Grand</a:t>
            </a:r>
          </a:p>
          <a:p>
            <a:pPr marL="573088" lvl="1" indent="-341313">
              <a:spcBef>
                <a:spcPct val="20000"/>
              </a:spcBef>
              <a:buFont typeface="Arial" charset="0"/>
              <a:buChar char="•"/>
              <a:defRPr/>
            </a:pPr>
            <a:r>
              <a:rPr lang="en-US" sz="1600" dirty="0">
                <a:latin typeface="Franklin Gothic Medium" panose="020B0603020102020204" pitchFamily="34" charset="0"/>
              </a:rPr>
              <a:t>Asset Management</a:t>
            </a:r>
          </a:p>
          <a:p>
            <a:pPr marL="800100" lvl="1" indent="-342900">
              <a:spcBef>
                <a:spcPct val="20000"/>
              </a:spcBef>
              <a:buFontTx/>
              <a:buChar char="-"/>
              <a:defRPr/>
            </a:pPr>
            <a:r>
              <a:rPr lang="en-US" sz="1600" dirty="0">
                <a:latin typeface="Franklin Gothic Medium" panose="020B0603020102020204" pitchFamily="34" charset="0"/>
              </a:rPr>
              <a:t>Inn at the Convention Center</a:t>
            </a:r>
          </a:p>
          <a:p>
            <a:pPr marL="342900" lvl="0" indent="-342900">
              <a:spcBef>
                <a:spcPct val="20000"/>
              </a:spcBef>
              <a:buFontTx/>
              <a:buChar char="-"/>
              <a:defRPr/>
            </a:pPr>
            <a:endParaRPr lang="en-US" sz="1600" dirty="0">
              <a:latin typeface="Franklin Gothic Medium" panose="020B0603020102020204" pitchFamily="34" charset="0"/>
            </a:endParaRPr>
          </a:p>
          <a:p>
            <a:pPr marL="342900" lvl="0" indent="-342900">
              <a:spcBef>
                <a:spcPct val="20000"/>
              </a:spcBef>
              <a:defRPr/>
            </a:pPr>
            <a:endParaRPr lang="en-US" sz="1600" dirty="0">
              <a:latin typeface="Franklin Gothic Medium" panose="020B0603020102020204" pitchFamily="34" charset="0"/>
            </a:endParaRPr>
          </a:p>
          <a:p>
            <a:pPr marL="285750" indent="-285750">
              <a:spcBef>
                <a:spcPct val="20000"/>
              </a:spcBef>
              <a:buFontTx/>
              <a:buChar char="-"/>
              <a:defRPr/>
            </a:pPr>
            <a:endParaRPr lang="en-US" sz="1600" dirty="0">
              <a:latin typeface="Franklin Gothic Medium" panose="020B0603020102020204" pitchFamily="34" charset="0"/>
            </a:endParaRPr>
          </a:p>
          <a:p>
            <a:pPr marL="285750" indent="-285750">
              <a:spcBef>
                <a:spcPct val="20000"/>
              </a:spcBef>
              <a:buFontTx/>
              <a:buChar char="-"/>
              <a:defRPr/>
            </a:pPr>
            <a:endParaRPr lang="en-US" sz="1600" dirty="0">
              <a:latin typeface="Franklin Gothic Medium" panose="020B06030201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949" y="4888415"/>
            <a:ext cx="2101850" cy="1402807"/>
          </a:xfrm>
          <a:prstGeom prst="rect">
            <a:avLst/>
          </a:prstGeom>
        </p:spPr>
      </p:pic>
      <p:pic>
        <p:nvPicPr>
          <p:cNvPr id="17" name="Picture 2" descr="mage result for inn at the convention cen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0633"/>
          <a:stretch/>
        </p:blipFill>
        <p:spPr bwMode="auto">
          <a:xfrm>
            <a:off x="2629304" y="5127438"/>
            <a:ext cx="1511302" cy="142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07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txBox="1">
            <a:spLocks/>
          </p:cNvSpPr>
          <p:nvPr/>
        </p:nvSpPr>
        <p:spPr>
          <a:xfrm>
            <a:off x="0" y="1524000"/>
            <a:ext cx="5105400" cy="1676399"/>
          </a:xfrm>
          <a:prstGeom prst="rect">
            <a:avLst/>
          </a:prstGeom>
          <a:solidFill>
            <a:srgbClr val="92D050"/>
          </a:solidFill>
          <a:ln>
            <a:noFill/>
          </a:ln>
          <a:effectLst>
            <a:outerShdw blurRad="50800" dist="38100" algn="l" rotWithShape="0">
              <a:schemeClr val="bg1">
                <a:alpha val="40000"/>
              </a:schemeClr>
            </a:outerShdw>
          </a:effectLst>
        </p:spPr>
        <p:txBody>
          <a:bodyPr/>
          <a:lstStyle/>
          <a:p>
            <a:pPr marL="342900" lvl="0" indent="-342900">
              <a:spcBef>
                <a:spcPct val="20000"/>
              </a:spcBef>
              <a:defRPr/>
            </a:pPr>
            <a:r>
              <a:rPr lang="en-US" sz="2000" dirty="0">
                <a:latin typeface="Franklin Gothic Medium" panose="020B0603020102020204" pitchFamily="34" charset="0"/>
              </a:rPr>
              <a:t>Recent Accomplishments</a:t>
            </a:r>
          </a:p>
          <a:p>
            <a:pPr marL="573088" lvl="1" indent="-341313">
              <a:spcBef>
                <a:spcPct val="20000"/>
              </a:spcBef>
              <a:buFont typeface="Arial" charset="0"/>
              <a:buChar char="•"/>
              <a:defRPr/>
            </a:pPr>
            <a:r>
              <a:rPr lang="en-US" sz="1700" dirty="0">
                <a:latin typeface="Franklin Gothic Medium" panose="020B0603020102020204" pitchFamily="34" charset="0"/>
              </a:rPr>
              <a:t>Workforce navigator established in all districts</a:t>
            </a:r>
          </a:p>
          <a:p>
            <a:pPr marL="573088" lvl="1" indent="-341313">
              <a:spcBef>
                <a:spcPct val="20000"/>
              </a:spcBef>
              <a:buFont typeface="Arial" charset="0"/>
              <a:buChar char="•"/>
              <a:defRPr/>
            </a:pPr>
            <a:r>
              <a:rPr lang="en-US" sz="1700" dirty="0">
                <a:latin typeface="Franklin Gothic Medium" panose="020B0603020102020204" pitchFamily="34" charset="0"/>
              </a:rPr>
              <a:t>Commercial affordability and Community Space</a:t>
            </a:r>
          </a:p>
          <a:p>
            <a:pPr marL="573088" lvl="1" indent="-341313">
              <a:spcBef>
                <a:spcPct val="20000"/>
              </a:spcBef>
              <a:buFont typeface="Arial" charset="0"/>
              <a:buChar char="•"/>
              <a:defRPr/>
            </a:pPr>
            <a:r>
              <a:rPr lang="en-US" sz="1700" dirty="0">
                <a:latin typeface="Franklin Gothic Medium" panose="020B0603020102020204" pitchFamily="34" charset="0"/>
              </a:rPr>
              <a:t>38 business improvement grants</a:t>
            </a:r>
          </a:p>
          <a:p>
            <a:pPr marL="573088" lvl="1" indent="-341313">
              <a:spcBef>
                <a:spcPct val="20000"/>
              </a:spcBef>
              <a:buFont typeface="Arial" charset="0"/>
              <a:buChar char="•"/>
              <a:defRPr/>
            </a:pPr>
            <a:endParaRPr lang="en-US" dirty="0">
              <a:solidFill>
                <a:srgbClr val="FF0000"/>
              </a:solidFill>
              <a:latin typeface="Franklin Gothic Medium" panose="020B0603020102020204" pitchFamily="34" charset="0"/>
            </a:endParaRPr>
          </a:p>
          <a:p>
            <a:pPr marL="342900" lvl="0" indent="-342900">
              <a:spcBef>
                <a:spcPct val="20000"/>
              </a:spcBef>
              <a:defRPr/>
            </a:pPr>
            <a:endParaRPr lang="en-US" sz="1600" dirty="0"/>
          </a:p>
        </p:txBody>
      </p:sp>
      <p:pic>
        <p:nvPicPr>
          <p:cNvPr id="2050" name="Picture 2" descr="See the source imag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01678" y="4867134"/>
            <a:ext cx="2687052" cy="14823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content-sea1-1.xx.fbcdn.net/v/t1.0-9/1918415_1155679624442752_247887833487297936_n.jpg?oh=c42a502327258c349152188142ab577a&amp;oe=5AED8C5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13804"/>
          <a:stretch/>
        </p:blipFill>
        <p:spPr bwMode="auto">
          <a:xfrm>
            <a:off x="-13181" y="4867135"/>
            <a:ext cx="2680182" cy="148239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715" y="0"/>
            <a:ext cx="9144001" cy="1323439"/>
          </a:xfrm>
          <a:prstGeom prst="rect">
            <a:avLst/>
          </a:prstGeom>
        </p:spPr>
        <p:txBody>
          <a:bodyPr wrap="square">
            <a:spAutoFit/>
          </a:bodyPr>
          <a:lstStyle/>
          <a:p>
            <a:r>
              <a:rPr lang="en-US" sz="4000" dirty="0">
                <a:solidFill>
                  <a:srgbClr val="6CC24A"/>
                </a:solidFill>
                <a:latin typeface="Franklin Gothic Demi"/>
              </a:rPr>
              <a:t>NEIGHBORHOOD PROSERITY NETWORK BUDGET SUMMARY</a:t>
            </a: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091" t="5437" r="43110" b="32911"/>
          <a:stretch/>
        </p:blipFill>
        <p:spPr bwMode="auto">
          <a:xfrm>
            <a:off x="5623407" y="5168971"/>
            <a:ext cx="1371600" cy="118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Chart 7">
            <a:extLst>
              <a:ext uri="{FF2B5EF4-FFF2-40B4-BE49-F238E27FC236}">
                <a16:creationId xmlns:a16="http://schemas.microsoft.com/office/drawing/2014/main" id="{F4310F56-FFF4-4228-88A2-6878B75F8385}"/>
              </a:ext>
            </a:extLst>
          </p:cNvPr>
          <p:cNvGraphicFramePr>
            <a:graphicFrameLocks/>
          </p:cNvGraphicFramePr>
          <p:nvPr>
            <p:extLst>
              <p:ext uri="{D42A27DB-BD31-4B8C-83A1-F6EECF244321}">
                <p14:modId xmlns:p14="http://schemas.microsoft.com/office/powerpoint/2010/main" val="664933097"/>
              </p:ext>
            </p:extLst>
          </p:nvPr>
        </p:nvGraphicFramePr>
        <p:xfrm>
          <a:off x="3962400" y="1198160"/>
          <a:ext cx="6400801" cy="3833398"/>
        </p:xfrm>
        <a:graphic>
          <a:graphicData uri="http://schemas.openxmlformats.org/drawingml/2006/chart">
            <c:chart xmlns:c="http://schemas.openxmlformats.org/drawingml/2006/chart" xmlns:r="http://schemas.openxmlformats.org/officeDocument/2006/relationships" r:id="rId6"/>
          </a:graphicData>
        </a:graphic>
      </p:graphicFrame>
      <p:sp>
        <p:nvSpPr>
          <p:cNvPr id="9" name="Footer Placeholder 5">
            <a:extLst>
              <a:ext uri="{FF2B5EF4-FFF2-40B4-BE49-F238E27FC236}">
                <a16:creationId xmlns:a16="http://schemas.microsoft.com/office/drawing/2014/main" id="{9B509074-CEE7-4473-A28A-A34A19B4C544}"/>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10" name="Content Placeholder 6">
            <a:extLst>
              <a:ext uri="{FF2B5EF4-FFF2-40B4-BE49-F238E27FC236}">
                <a16:creationId xmlns:a16="http://schemas.microsoft.com/office/drawing/2014/main" id="{87E0799F-2B31-49E0-8F4D-27D60CC2C112}"/>
              </a:ext>
            </a:extLst>
          </p:cNvPr>
          <p:cNvSpPr txBox="1">
            <a:spLocks/>
          </p:cNvSpPr>
          <p:nvPr/>
        </p:nvSpPr>
        <p:spPr>
          <a:xfrm>
            <a:off x="-13182" y="3362825"/>
            <a:ext cx="5118582" cy="1402232"/>
          </a:xfrm>
          <a:prstGeom prst="rect">
            <a:avLst/>
          </a:prstGeom>
          <a:solidFill>
            <a:srgbClr val="00B0F0"/>
          </a:solidFill>
          <a:ln>
            <a:noFill/>
          </a:ln>
          <a:effectLst/>
        </p:spPr>
        <p:txBody>
          <a:bodyPr/>
          <a:lstStyle/>
          <a:p>
            <a:pPr marL="342900" lvl="0" indent="-342900">
              <a:spcBef>
                <a:spcPct val="20000"/>
              </a:spcBef>
              <a:defRPr/>
            </a:pPr>
            <a:r>
              <a:rPr lang="en-US" dirty="0">
                <a:latin typeface="Franklin Gothic Medium" panose="020B0603020102020204" pitchFamily="34" charset="0"/>
              </a:rPr>
              <a:t>Upcoming</a:t>
            </a:r>
            <a:r>
              <a:rPr kumimoji="0" lang="en-US" b="1" i="0" u="none" strike="noStrike" kern="1200" cap="none" spc="0" normalizeH="0" baseline="0" noProof="0" dirty="0">
                <a:ln>
                  <a:noFill/>
                </a:ln>
                <a:effectLst/>
                <a:uLnTx/>
                <a:uFillTx/>
                <a:latin typeface="+mn-lt"/>
                <a:ea typeface="+mn-ea"/>
                <a:cs typeface="+mn-cs"/>
              </a:rPr>
              <a:t> Activities</a:t>
            </a:r>
          </a:p>
          <a:p>
            <a:pPr marL="584200" indent="-284163">
              <a:spcBef>
                <a:spcPct val="20000"/>
              </a:spcBef>
              <a:buFont typeface="Arial" charset="0"/>
              <a:buChar char="•"/>
              <a:defRPr/>
            </a:pPr>
            <a:r>
              <a:rPr lang="en-US" sz="1700" b="1" dirty="0">
                <a:latin typeface="Franklin Gothic Medium" charset="0"/>
                <a:ea typeface="Franklin Gothic Medium" charset="0"/>
                <a:cs typeface="Franklin Gothic Medium" charset="0"/>
              </a:rPr>
              <a:t>District improvement &amp; promotion grants</a:t>
            </a:r>
          </a:p>
          <a:p>
            <a:pPr marL="584200" indent="-284163">
              <a:spcBef>
                <a:spcPct val="20000"/>
              </a:spcBef>
              <a:buFont typeface="Arial" charset="0"/>
              <a:buChar char="•"/>
              <a:defRPr/>
            </a:pPr>
            <a:r>
              <a:rPr lang="en-US" sz="1700" b="1" dirty="0">
                <a:latin typeface="Franklin Gothic Medium" charset="0"/>
                <a:ea typeface="Franklin Gothic Medium" charset="0"/>
                <a:cs typeface="Franklin Gothic Medium" charset="0"/>
              </a:rPr>
              <a:t>Full time district managers</a:t>
            </a:r>
          </a:p>
          <a:p>
            <a:pPr marL="584200" indent="-284163">
              <a:spcBef>
                <a:spcPct val="20000"/>
              </a:spcBef>
              <a:buFont typeface="Arial" charset="0"/>
              <a:buChar char="•"/>
              <a:defRPr/>
            </a:pPr>
            <a:r>
              <a:rPr lang="en-US" sz="1700" b="1" dirty="0">
                <a:latin typeface="Franklin Gothic Medium" charset="0"/>
                <a:ea typeface="Franklin Gothic Medium" charset="0"/>
                <a:cs typeface="Franklin Gothic Medium" charset="0"/>
              </a:rPr>
              <a:t>Capacity building &amp; trainings</a:t>
            </a:r>
          </a:p>
        </p:txBody>
      </p:sp>
    </p:spTree>
    <p:extLst>
      <p:ext uri="{BB962C8B-B14F-4D97-AF65-F5344CB8AC3E}">
        <p14:creationId xmlns:p14="http://schemas.microsoft.com/office/powerpoint/2010/main" val="3384815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txBox="1">
            <a:spLocks/>
          </p:cNvSpPr>
          <p:nvPr/>
        </p:nvSpPr>
        <p:spPr>
          <a:xfrm>
            <a:off x="0" y="1538018"/>
            <a:ext cx="5486400" cy="1606785"/>
          </a:xfrm>
          <a:prstGeom prst="rect">
            <a:avLst/>
          </a:prstGeom>
          <a:solidFill>
            <a:srgbClr val="92D05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Recent</a:t>
            </a:r>
            <a:r>
              <a:rPr lang="en-US" sz="2000" b="1" dirty="0"/>
              <a:t> Accomplishments</a:t>
            </a:r>
          </a:p>
          <a:p>
            <a:pPr marL="342900" indent="-342900">
              <a:spcBef>
                <a:spcPct val="20000"/>
              </a:spcBef>
              <a:buFont typeface="Arial" charset="0"/>
              <a:buChar char="•"/>
              <a:defRPr/>
            </a:pPr>
            <a:r>
              <a:rPr lang="en-US" dirty="0">
                <a:latin typeface="Franklin Gothic Medium" panose="020B0603020102020204" pitchFamily="34" charset="0"/>
              </a:rPr>
              <a:t>Cook Security</a:t>
            </a:r>
            <a:endParaRPr lang="en-US" b="1" dirty="0"/>
          </a:p>
          <a:p>
            <a:pPr marL="577850" indent="-342900">
              <a:spcBef>
                <a:spcPct val="20000"/>
              </a:spcBef>
              <a:buFont typeface="Arial" panose="020B0604020202020204" pitchFamily="34" charset="0"/>
              <a:buChar char="•"/>
              <a:defRPr/>
            </a:pPr>
            <a:r>
              <a:rPr lang="en-US" sz="1600" b="1" dirty="0"/>
              <a:t>Land disposition with $8M capital investment</a:t>
            </a:r>
          </a:p>
          <a:p>
            <a:pPr marL="577850" indent="-342900">
              <a:spcBef>
                <a:spcPct val="20000"/>
              </a:spcBef>
              <a:buFont typeface="Arial" panose="020B0604020202020204" pitchFamily="34" charset="0"/>
              <a:buChar char="•"/>
              <a:defRPr/>
            </a:pPr>
            <a:r>
              <a:rPr lang="en-US" sz="1600" b="1" dirty="0"/>
              <a:t>78 new jobs with Public Benefit Agreement via </a:t>
            </a:r>
            <a:r>
              <a:rPr lang="en-US" sz="1600" b="1" dirty="0" err="1"/>
              <a:t>Ezone</a:t>
            </a:r>
            <a:r>
              <a:rPr lang="en-US" sz="1600" b="1" dirty="0"/>
              <a:t> program</a:t>
            </a:r>
          </a:p>
          <a:p>
            <a:pPr marL="342900" lvl="0" indent="-342900">
              <a:spcBef>
                <a:spcPct val="20000"/>
              </a:spcBef>
              <a:defRPr/>
            </a:pPr>
            <a:endParaRPr lang="en-US" sz="1600" dirty="0"/>
          </a:p>
          <a:p>
            <a:pPr marL="285750" indent="-285750">
              <a:spcBef>
                <a:spcPct val="20000"/>
              </a:spcBef>
              <a:buFontTx/>
              <a:buChar char="-"/>
              <a:defRPr/>
            </a:pPr>
            <a:endParaRPr lang="en-US" sz="1600" dirty="0"/>
          </a:p>
          <a:p>
            <a:pPr lvl="1">
              <a:spcBef>
                <a:spcPct val="20000"/>
              </a:spcBef>
              <a:defRPr/>
            </a:pPr>
            <a:endParaRPr lang="en-US" sz="1600" dirty="0"/>
          </a:p>
        </p:txBody>
      </p:sp>
      <p:sp>
        <p:nvSpPr>
          <p:cNvPr id="13" name="Rectangle 12"/>
          <p:cNvSpPr/>
          <p:nvPr/>
        </p:nvSpPr>
        <p:spPr>
          <a:xfrm>
            <a:off x="0" y="0"/>
            <a:ext cx="9144001" cy="1323439"/>
          </a:xfrm>
          <a:prstGeom prst="rect">
            <a:avLst/>
          </a:prstGeom>
        </p:spPr>
        <p:txBody>
          <a:bodyPr wrap="square">
            <a:spAutoFit/>
          </a:bodyPr>
          <a:lstStyle/>
          <a:p>
            <a:r>
              <a:rPr lang="en-US" sz="4000" dirty="0">
                <a:solidFill>
                  <a:srgbClr val="6CC24A"/>
                </a:solidFill>
                <a:latin typeface="Franklin Gothic Demi"/>
              </a:rPr>
              <a:t>WILLAMETTE &amp; AIRPORT WAY BUDGET SUMMARY</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03271"/>
            <a:ext cx="3048000" cy="136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5">
            <a:extLst>
              <a:ext uri="{FF2B5EF4-FFF2-40B4-BE49-F238E27FC236}">
                <a16:creationId xmlns:a16="http://schemas.microsoft.com/office/drawing/2014/main" id="{A0C6590D-0B96-4B71-8487-67226220E240}"/>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graphicFrame>
        <p:nvGraphicFramePr>
          <p:cNvPr id="9" name="Chart 8">
            <a:extLst>
              <a:ext uri="{FF2B5EF4-FFF2-40B4-BE49-F238E27FC236}">
                <a16:creationId xmlns:a16="http://schemas.microsoft.com/office/drawing/2014/main" id="{00000000-0008-0000-0700-000030000000}"/>
              </a:ext>
            </a:extLst>
          </p:cNvPr>
          <p:cNvGraphicFramePr>
            <a:graphicFrameLocks/>
          </p:cNvGraphicFramePr>
          <p:nvPr>
            <p:extLst>
              <p:ext uri="{D42A27DB-BD31-4B8C-83A1-F6EECF244321}">
                <p14:modId xmlns:p14="http://schemas.microsoft.com/office/powerpoint/2010/main" val="480365052"/>
              </p:ext>
            </p:extLst>
          </p:nvPr>
        </p:nvGraphicFramePr>
        <p:xfrm>
          <a:off x="3962400" y="1777592"/>
          <a:ext cx="6886575" cy="4124325"/>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6">
            <a:extLst>
              <a:ext uri="{FF2B5EF4-FFF2-40B4-BE49-F238E27FC236}">
                <a16:creationId xmlns:a16="http://schemas.microsoft.com/office/drawing/2014/main" id="{18DD8620-081E-47D8-ABCE-07D5C24D8599}"/>
              </a:ext>
            </a:extLst>
          </p:cNvPr>
          <p:cNvSpPr txBox="1">
            <a:spLocks/>
          </p:cNvSpPr>
          <p:nvPr/>
        </p:nvSpPr>
        <p:spPr>
          <a:xfrm>
            <a:off x="0" y="3240834"/>
            <a:ext cx="5486400" cy="1571627"/>
          </a:xfrm>
          <a:prstGeom prst="rect">
            <a:avLst/>
          </a:prstGeom>
          <a:solidFill>
            <a:srgbClr val="00B0F0"/>
          </a:solidFill>
          <a:ln>
            <a:noFill/>
          </a:ln>
          <a:effectLst/>
        </p:spPr>
        <p:txBody>
          <a:bodyPr/>
          <a:lstStyle/>
          <a:p>
            <a:pPr marL="342900" lvl="0" indent="-342900">
              <a:spcBef>
                <a:spcPct val="20000"/>
              </a:spcBef>
              <a:defRPr/>
            </a:pPr>
            <a:r>
              <a:rPr lang="en-US" sz="2000" dirty="0">
                <a:latin typeface="Franklin Gothic Medium" panose="020B0603020102020204" pitchFamily="34" charset="0"/>
              </a:rPr>
              <a:t>Upcoming Activities</a:t>
            </a:r>
          </a:p>
          <a:p>
            <a:pPr marL="577850" indent="-342900">
              <a:spcBef>
                <a:spcPct val="20000"/>
              </a:spcBef>
              <a:buFont typeface="Arial" panose="020B0604020202020204" pitchFamily="34" charset="0"/>
              <a:buChar char="•"/>
              <a:defRPr/>
            </a:pPr>
            <a:r>
              <a:rPr lang="en-US" sz="1600" dirty="0">
                <a:latin typeface="Franklin Gothic Medium" panose="020B0603020102020204" pitchFamily="34" charset="0"/>
              </a:rPr>
              <a:t>Airport Way land disposition</a:t>
            </a:r>
          </a:p>
          <a:p>
            <a:pPr marL="577850" indent="-342900">
              <a:spcBef>
                <a:spcPct val="20000"/>
              </a:spcBef>
              <a:buFont typeface="Arial" panose="020B0604020202020204" pitchFamily="34" charset="0"/>
              <a:buChar char="•"/>
              <a:defRPr/>
            </a:pPr>
            <a:r>
              <a:rPr lang="en-US" sz="1600" dirty="0">
                <a:latin typeface="Franklin Gothic Medium" panose="020B0603020102020204" pitchFamily="34" charset="0"/>
              </a:rPr>
              <a:t>Employment growth &amp; industrial affordability</a:t>
            </a:r>
          </a:p>
          <a:p>
            <a:pPr marL="577850" indent="-342900">
              <a:spcBef>
                <a:spcPct val="20000"/>
              </a:spcBef>
              <a:buFont typeface="Arial" panose="020B0604020202020204" pitchFamily="34" charset="0"/>
              <a:buChar char="•"/>
              <a:defRPr/>
            </a:pPr>
            <a:r>
              <a:rPr lang="en-US" sz="1600" dirty="0">
                <a:latin typeface="Franklin Gothic Medium" panose="020B0603020102020204" pitchFamily="34" charset="0"/>
              </a:rPr>
              <a:t>Expanding industrial space/land availability</a:t>
            </a:r>
          </a:p>
          <a:p>
            <a:pPr marL="577850" lvl="0" indent="-342900">
              <a:spcBef>
                <a:spcPct val="20000"/>
              </a:spcBef>
              <a:buFont typeface="Arial" panose="020B0604020202020204" pitchFamily="34" charset="0"/>
              <a:buChar char="•"/>
              <a:defRPr/>
            </a:pPr>
            <a:r>
              <a:rPr lang="en-US" sz="1600" dirty="0">
                <a:latin typeface="Franklin Gothic Medium" panose="020B0603020102020204" pitchFamily="34" charset="0"/>
              </a:rPr>
              <a:t>Partnership opportunities with Port of Portland </a:t>
            </a:r>
          </a:p>
          <a:p>
            <a:pPr marL="577850" indent="-342900">
              <a:spcBef>
                <a:spcPct val="20000"/>
              </a:spcBef>
              <a:buFont typeface="Arial" panose="020B0604020202020204" pitchFamily="34" charset="0"/>
              <a:buChar char="•"/>
              <a:defRPr/>
            </a:pPr>
            <a:endParaRPr lang="en-US" dirty="0">
              <a:latin typeface="Franklin Gothic Medium" panose="020B0603020102020204" pitchFamily="34" charset="0"/>
            </a:endParaRPr>
          </a:p>
          <a:p>
            <a:pPr marL="342900" lvl="0" indent="-342900">
              <a:spcBef>
                <a:spcPct val="20000"/>
              </a:spcBef>
              <a:defRPr/>
            </a:pPr>
            <a:endParaRPr lang="en-US" dirty="0">
              <a:latin typeface="Franklin Gothic Medium" panose="020B0603020102020204" pitchFamily="34" charset="0"/>
            </a:endParaRPr>
          </a:p>
          <a:p>
            <a:pPr marL="285750" indent="-285750">
              <a:spcBef>
                <a:spcPct val="20000"/>
              </a:spcBef>
              <a:buFontTx/>
              <a:buChar char="-"/>
              <a:defRPr/>
            </a:pPr>
            <a:endParaRPr lang="en-US" dirty="0">
              <a:latin typeface="Franklin Gothic Medium" panose="020B0603020102020204" pitchFamily="34" charset="0"/>
            </a:endParaRPr>
          </a:p>
          <a:p>
            <a:pPr lvl="1">
              <a:spcBef>
                <a:spcPct val="20000"/>
              </a:spcBef>
              <a:defRPr/>
            </a:pPr>
            <a:endParaRPr lang="en-US" dirty="0">
              <a:latin typeface="Franklin Gothic Medium" panose="020B0603020102020204" pitchFamily="34" charset="0"/>
            </a:endParaRPr>
          </a:p>
        </p:txBody>
      </p:sp>
      <p:pic>
        <p:nvPicPr>
          <p:cNvPr id="11" name="Picture 10" descr="See the source image">
            <a:extLst>
              <a:ext uri="{FF2B5EF4-FFF2-40B4-BE49-F238E27FC236}">
                <a16:creationId xmlns:a16="http://schemas.microsoft.com/office/drawing/2014/main" id="{63B7D0EC-4378-40D7-8176-DCEF17A6A8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8066" y="4908491"/>
            <a:ext cx="2408265" cy="135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527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2598003"/>
            <a:ext cx="8458200" cy="830997"/>
          </a:xfrm>
          <a:prstGeom prst="rect">
            <a:avLst/>
          </a:prstGeom>
        </p:spPr>
        <p:txBody>
          <a:bodyPr wrap="square">
            <a:spAutoFit/>
          </a:bodyPr>
          <a:lstStyle/>
          <a:p>
            <a:pPr algn="ctr"/>
            <a:r>
              <a:rPr lang="en-US" sz="4800" dirty="0">
                <a:solidFill>
                  <a:srgbClr val="EAAA00"/>
                </a:solidFill>
                <a:latin typeface="Franklin Gothic Demi"/>
              </a:rPr>
              <a:t>THANK YOU</a:t>
            </a:r>
          </a:p>
        </p:txBody>
      </p:sp>
    </p:spTree>
    <p:extLst>
      <p:ext uri="{BB962C8B-B14F-4D97-AF65-F5344CB8AC3E}">
        <p14:creationId xmlns:p14="http://schemas.microsoft.com/office/powerpoint/2010/main" val="580994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61D2-0803-4A6B-B56A-C567C975DD0C}"/>
              </a:ext>
            </a:extLst>
          </p:cNvPr>
          <p:cNvSpPr>
            <a:spLocks noGrp="1"/>
          </p:cNvSpPr>
          <p:nvPr>
            <p:ph type="ctrTitle"/>
          </p:nvPr>
        </p:nvSpPr>
        <p:spPr>
          <a:xfrm>
            <a:off x="0" y="857251"/>
            <a:ext cx="9230494" cy="663233"/>
          </a:xfrm>
        </p:spPr>
        <p:txBody>
          <a:bodyPr>
            <a:normAutofit/>
          </a:bodyPr>
          <a:lstStyle/>
          <a:p>
            <a:pPr algn="l"/>
            <a:r>
              <a:rPr lang="en-US" sz="3600" dirty="0">
                <a:solidFill>
                  <a:schemeClr val="tx1">
                    <a:lumMod val="65000"/>
                    <a:lumOff val="35000"/>
                  </a:schemeClr>
                </a:solidFill>
                <a:latin typeface="Franklin Gothic Demi Cond"/>
              </a:rPr>
              <a:t>Economic Development Programs </a:t>
            </a:r>
          </a:p>
        </p:txBody>
      </p:sp>
      <p:graphicFrame>
        <p:nvGraphicFramePr>
          <p:cNvPr id="12" name="Chart 11">
            <a:extLst>
              <a:ext uri="{FF2B5EF4-FFF2-40B4-BE49-F238E27FC236}">
                <a16:creationId xmlns:a16="http://schemas.microsoft.com/office/drawing/2014/main" id="{22E42215-2ACB-4E94-A9F2-F612376123EA}"/>
              </a:ext>
            </a:extLst>
          </p:cNvPr>
          <p:cNvGraphicFramePr>
            <a:graphicFrameLocks/>
          </p:cNvGraphicFramePr>
          <p:nvPr>
            <p:extLst/>
          </p:nvPr>
        </p:nvGraphicFramePr>
        <p:xfrm>
          <a:off x="164059" y="1977628"/>
          <a:ext cx="8169578" cy="382541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748BC6DF-0BEA-44C4-8F07-8938D875A628}"/>
              </a:ext>
            </a:extLst>
          </p:cNvPr>
          <p:cNvSpPr/>
          <p:nvPr/>
        </p:nvSpPr>
        <p:spPr>
          <a:xfrm>
            <a:off x="2513451" y="1963190"/>
            <a:ext cx="1098378" cy="276999"/>
          </a:xfrm>
          <a:prstGeom prst="rect">
            <a:avLst/>
          </a:prstGeom>
        </p:spPr>
        <p:txBody>
          <a:bodyPr wrap="none">
            <a:spAutoFit/>
          </a:bodyPr>
          <a:lstStyle/>
          <a:p>
            <a:r>
              <a:rPr lang="en-US" sz="1200" dirty="0">
                <a:solidFill>
                  <a:schemeClr val="bg1">
                    <a:lumMod val="50000"/>
                  </a:schemeClr>
                </a:solidFill>
                <a:latin typeface="Franklin Gothic Demi" panose="020B0703020102020204" pitchFamily="34" charset="0"/>
              </a:rPr>
              <a:t>($ in Millions)</a:t>
            </a:r>
            <a:endParaRPr lang="en-US" sz="1200" dirty="0">
              <a:solidFill>
                <a:schemeClr val="bg1">
                  <a:lumMod val="50000"/>
                </a:schemeClr>
              </a:solidFill>
            </a:endParaRPr>
          </a:p>
        </p:txBody>
      </p:sp>
      <p:sp>
        <p:nvSpPr>
          <p:cNvPr id="10" name="TextBox 9">
            <a:extLst>
              <a:ext uri="{FF2B5EF4-FFF2-40B4-BE49-F238E27FC236}">
                <a16:creationId xmlns:a16="http://schemas.microsoft.com/office/drawing/2014/main" id="{936E0DD3-4C84-4E74-B7AB-B21FC1A928ED}"/>
              </a:ext>
            </a:extLst>
          </p:cNvPr>
          <p:cNvSpPr txBox="1"/>
          <p:nvPr/>
        </p:nvSpPr>
        <p:spPr>
          <a:xfrm>
            <a:off x="7799641" y="2380825"/>
            <a:ext cx="884044" cy="3000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dirty="0">
                <a:solidFill>
                  <a:srgbClr val="00B0F0"/>
                </a:solidFill>
                <a:latin typeface="Franklin Gothic Demi Cond"/>
              </a:rPr>
              <a:t>32 %</a:t>
            </a:r>
            <a:r>
              <a:rPr lang="en-US" sz="450" dirty="0">
                <a:latin typeface="Franklin Gothic Demi Cond"/>
              </a:rPr>
              <a:t> </a:t>
            </a:r>
            <a:endParaRPr lang="en-US" sz="450" dirty="0">
              <a:latin typeface="Franklin Gothic Book"/>
              <a:cs typeface="Calibri Light"/>
            </a:endParaRPr>
          </a:p>
        </p:txBody>
      </p:sp>
      <p:sp>
        <p:nvSpPr>
          <p:cNvPr id="13" name="TextBox 12">
            <a:extLst>
              <a:ext uri="{FF2B5EF4-FFF2-40B4-BE49-F238E27FC236}">
                <a16:creationId xmlns:a16="http://schemas.microsoft.com/office/drawing/2014/main" id="{D428A7C0-759D-4664-BBE9-0E2BBA759424}"/>
              </a:ext>
            </a:extLst>
          </p:cNvPr>
          <p:cNvSpPr txBox="1"/>
          <p:nvPr/>
        </p:nvSpPr>
        <p:spPr>
          <a:xfrm>
            <a:off x="8149689" y="4917787"/>
            <a:ext cx="884044"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dirty="0">
                <a:solidFill>
                  <a:srgbClr val="00B0F0"/>
                </a:solidFill>
                <a:latin typeface="Franklin Gothic Demi Cond"/>
              </a:rPr>
              <a:t>% of Total Base Budget</a:t>
            </a:r>
            <a:endParaRPr lang="en-US" sz="300" dirty="0">
              <a:latin typeface="Franklin Gothic Book"/>
              <a:cs typeface="Calibri Light"/>
            </a:endParaRPr>
          </a:p>
        </p:txBody>
      </p:sp>
      <p:sp>
        <p:nvSpPr>
          <p:cNvPr id="14" name="TextBox 13">
            <a:extLst>
              <a:ext uri="{FF2B5EF4-FFF2-40B4-BE49-F238E27FC236}">
                <a16:creationId xmlns:a16="http://schemas.microsoft.com/office/drawing/2014/main" id="{2CC22F55-5AFE-46EA-8055-CAD2D6F4EB84}"/>
              </a:ext>
            </a:extLst>
          </p:cNvPr>
          <p:cNvSpPr txBox="1"/>
          <p:nvPr/>
        </p:nvSpPr>
        <p:spPr>
          <a:xfrm>
            <a:off x="7707667" y="3009813"/>
            <a:ext cx="884044" cy="3000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dirty="0">
                <a:solidFill>
                  <a:srgbClr val="00B0F0"/>
                </a:solidFill>
                <a:latin typeface="Franklin Gothic Demi Cond"/>
              </a:rPr>
              <a:t>29 %</a:t>
            </a:r>
            <a:r>
              <a:rPr lang="en-US" sz="450" dirty="0">
                <a:latin typeface="Franklin Gothic Demi Cond"/>
              </a:rPr>
              <a:t> </a:t>
            </a:r>
            <a:endParaRPr lang="en-US" sz="450" dirty="0">
              <a:latin typeface="Franklin Gothic Book"/>
              <a:cs typeface="Calibri Light"/>
            </a:endParaRPr>
          </a:p>
        </p:txBody>
      </p:sp>
      <p:sp>
        <p:nvSpPr>
          <p:cNvPr id="15" name="TextBox 14">
            <a:extLst>
              <a:ext uri="{FF2B5EF4-FFF2-40B4-BE49-F238E27FC236}">
                <a16:creationId xmlns:a16="http://schemas.microsoft.com/office/drawing/2014/main" id="{B3FEED73-3CE6-466B-AF1C-A9A84504284A}"/>
              </a:ext>
            </a:extLst>
          </p:cNvPr>
          <p:cNvSpPr txBox="1"/>
          <p:nvPr/>
        </p:nvSpPr>
        <p:spPr>
          <a:xfrm>
            <a:off x="7182595" y="3638800"/>
            <a:ext cx="884044" cy="3000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dirty="0">
                <a:solidFill>
                  <a:srgbClr val="00B0F0"/>
                </a:solidFill>
                <a:latin typeface="Franklin Gothic Demi Cond"/>
              </a:rPr>
              <a:t>25 %</a:t>
            </a:r>
            <a:r>
              <a:rPr lang="en-US" sz="450" dirty="0">
                <a:latin typeface="Franklin Gothic Demi Cond"/>
              </a:rPr>
              <a:t> </a:t>
            </a:r>
            <a:endParaRPr lang="en-US" sz="450" dirty="0">
              <a:latin typeface="Franklin Gothic Book"/>
              <a:cs typeface="Calibri Light"/>
            </a:endParaRPr>
          </a:p>
        </p:txBody>
      </p:sp>
      <p:sp>
        <p:nvSpPr>
          <p:cNvPr id="16" name="TextBox 15">
            <a:extLst>
              <a:ext uri="{FF2B5EF4-FFF2-40B4-BE49-F238E27FC236}">
                <a16:creationId xmlns:a16="http://schemas.microsoft.com/office/drawing/2014/main" id="{6F484A39-46D1-41A0-A715-793F7EAC76B7}"/>
              </a:ext>
            </a:extLst>
          </p:cNvPr>
          <p:cNvSpPr txBox="1"/>
          <p:nvPr/>
        </p:nvSpPr>
        <p:spPr>
          <a:xfrm>
            <a:off x="6327871" y="4267788"/>
            <a:ext cx="884044" cy="3000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dirty="0">
                <a:solidFill>
                  <a:srgbClr val="00B0F0"/>
                </a:solidFill>
                <a:latin typeface="Franklin Gothic Demi Cond"/>
              </a:rPr>
              <a:t>14 %</a:t>
            </a:r>
            <a:r>
              <a:rPr lang="en-US" sz="450" dirty="0">
                <a:latin typeface="Franklin Gothic Demi Cond"/>
              </a:rPr>
              <a:t> </a:t>
            </a:r>
            <a:endParaRPr lang="en-US" sz="450" dirty="0">
              <a:latin typeface="Franklin Gothic Book"/>
              <a:cs typeface="Calibri Light"/>
            </a:endParaRPr>
          </a:p>
        </p:txBody>
      </p:sp>
      <p:sp>
        <p:nvSpPr>
          <p:cNvPr id="17" name="TextBox 16">
            <a:extLst>
              <a:ext uri="{FF2B5EF4-FFF2-40B4-BE49-F238E27FC236}">
                <a16:creationId xmlns:a16="http://schemas.microsoft.com/office/drawing/2014/main" id="{BF656DC2-40FA-4A4C-99FC-4B3E93468A5E}"/>
              </a:ext>
            </a:extLst>
          </p:cNvPr>
          <p:cNvSpPr txBox="1"/>
          <p:nvPr/>
        </p:nvSpPr>
        <p:spPr>
          <a:xfrm>
            <a:off x="4700972" y="4917787"/>
            <a:ext cx="884044" cy="3000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dirty="0">
                <a:solidFill>
                  <a:srgbClr val="00B0F0"/>
                </a:solidFill>
                <a:latin typeface="Franklin Gothic Demi Cond"/>
              </a:rPr>
              <a:t>0 %</a:t>
            </a:r>
            <a:r>
              <a:rPr lang="en-US" sz="450" dirty="0">
                <a:latin typeface="Franklin Gothic Demi Cond"/>
              </a:rPr>
              <a:t> </a:t>
            </a:r>
            <a:endParaRPr lang="en-US" sz="450" dirty="0">
              <a:latin typeface="Franklin Gothic Book"/>
              <a:cs typeface="Calibri Light"/>
            </a:endParaRPr>
          </a:p>
        </p:txBody>
      </p:sp>
      <p:sp>
        <p:nvSpPr>
          <p:cNvPr id="11" name="Footer Placeholder 5">
            <a:extLst>
              <a:ext uri="{FF2B5EF4-FFF2-40B4-BE49-F238E27FC236}">
                <a16:creationId xmlns:a16="http://schemas.microsoft.com/office/drawing/2014/main" id="{DE9224C8-74D2-4B6E-AB4D-E84496D4A424}"/>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Tree>
    <p:extLst>
      <p:ext uri="{BB962C8B-B14F-4D97-AF65-F5344CB8AC3E}">
        <p14:creationId xmlns:p14="http://schemas.microsoft.com/office/powerpoint/2010/main" val="690849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1531" y="3941921"/>
            <a:ext cx="1161349" cy="461665"/>
          </a:xfrm>
          <a:prstGeom prst="rect">
            <a:avLst/>
          </a:prstGeom>
        </p:spPr>
        <p:txBody>
          <a:bodyPr wrap="square" anchor="t">
            <a:spAutoFit/>
          </a:bodyPr>
          <a:lstStyle/>
          <a:p>
            <a:pPr algn="r"/>
            <a:r>
              <a:rPr lang="en-US" sz="2400" dirty="0">
                <a:solidFill>
                  <a:schemeClr val="bg1">
                    <a:lumMod val="50000"/>
                  </a:schemeClr>
                </a:solidFill>
                <a:latin typeface="Franklin Gothic Demi"/>
              </a:rPr>
              <a:t>1,068 </a:t>
            </a:r>
            <a:endParaRPr lang="en-US" sz="2400" dirty="0">
              <a:solidFill>
                <a:schemeClr val="bg1">
                  <a:lumMod val="50000"/>
                </a:schemeClr>
              </a:solidFill>
              <a:latin typeface="Franklin Gothic Medium Cond" panose="020B0606030402020204" pitchFamily="34" charset="0"/>
            </a:endParaRPr>
          </a:p>
        </p:txBody>
      </p:sp>
      <p:sp>
        <p:nvSpPr>
          <p:cNvPr id="10" name="Rectangle 9"/>
          <p:cNvSpPr/>
          <p:nvPr/>
        </p:nvSpPr>
        <p:spPr>
          <a:xfrm>
            <a:off x="1898615" y="3977408"/>
            <a:ext cx="1397819"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Jobs Created</a:t>
            </a:r>
            <a:endParaRPr lang="en-US" sz="2400" dirty="0">
              <a:latin typeface="Franklin Gothic Medium Cond" panose="020B0606030402020204" pitchFamily="34" charset="0"/>
            </a:endParaRPr>
          </a:p>
        </p:txBody>
      </p:sp>
      <p:sp>
        <p:nvSpPr>
          <p:cNvPr id="11" name="Rectangle 10"/>
          <p:cNvSpPr/>
          <p:nvPr/>
        </p:nvSpPr>
        <p:spPr>
          <a:xfrm>
            <a:off x="475548" y="3560921"/>
            <a:ext cx="4020252" cy="400110"/>
          </a:xfrm>
          <a:prstGeom prst="rect">
            <a:avLst/>
          </a:prstGeom>
        </p:spPr>
        <p:txBody>
          <a:bodyPr wrap="square">
            <a:spAutoFit/>
          </a:bodyPr>
          <a:lstStyle/>
          <a:p>
            <a:r>
              <a:rPr lang="en-US" sz="2000" dirty="0">
                <a:solidFill>
                  <a:schemeClr val="bg1">
                    <a:lumMod val="50000"/>
                  </a:schemeClr>
                </a:solidFill>
                <a:latin typeface="Franklin Gothic Book" panose="020B0503020102020204" pitchFamily="34" charset="0"/>
              </a:rPr>
              <a:t>Enterprise Zone</a:t>
            </a:r>
            <a:endParaRPr lang="en-US" dirty="0">
              <a:latin typeface="Franklin Gothic Book" panose="020B0503020102020204" pitchFamily="34" charset="0"/>
            </a:endParaRPr>
          </a:p>
        </p:txBody>
      </p:sp>
      <p:cxnSp>
        <p:nvCxnSpPr>
          <p:cNvPr id="12" name="Straight Connector 11"/>
          <p:cNvCxnSpPr/>
          <p:nvPr/>
        </p:nvCxnSpPr>
        <p:spPr>
          <a:xfrm>
            <a:off x="475548" y="3941921"/>
            <a:ext cx="30480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37266" y="4327386"/>
            <a:ext cx="1161349" cy="461665"/>
          </a:xfrm>
          <a:prstGeom prst="rect">
            <a:avLst/>
          </a:prstGeom>
        </p:spPr>
        <p:txBody>
          <a:bodyPr wrap="square" anchor="t">
            <a:spAutoFit/>
          </a:bodyPr>
          <a:lstStyle/>
          <a:p>
            <a:pPr algn="r"/>
            <a:r>
              <a:rPr lang="en-US" sz="2400">
                <a:solidFill>
                  <a:schemeClr val="bg1">
                    <a:lumMod val="50000"/>
                  </a:schemeClr>
                </a:solidFill>
                <a:latin typeface="Franklin Gothic Demi"/>
              </a:rPr>
              <a:t>$30.86</a:t>
            </a:r>
            <a:endParaRPr lang="en-US" sz="2400" dirty="0">
              <a:solidFill>
                <a:srgbClr val="FF0000"/>
              </a:solidFill>
              <a:latin typeface="Franklin Gothic Demi"/>
            </a:endParaRPr>
          </a:p>
        </p:txBody>
      </p:sp>
      <p:sp>
        <p:nvSpPr>
          <p:cNvPr id="14" name="Rectangle 13"/>
          <p:cNvSpPr/>
          <p:nvPr/>
        </p:nvSpPr>
        <p:spPr>
          <a:xfrm>
            <a:off x="1861892" y="4362873"/>
            <a:ext cx="2147960"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Hourly Average Wage</a:t>
            </a:r>
            <a:endParaRPr lang="en-US" sz="2400" dirty="0">
              <a:latin typeface="Franklin Gothic Medium Cond" panose="020B0606030402020204" pitchFamily="34" charset="0"/>
            </a:endParaRPr>
          </a:p>
        </p:txBody>
      </p:sp>
      <p:sp>
        <p:nvSpPr>
          <p:cNvPr id="15" name="Rectangle 14"/>
          <p:cNvSpPr/>
          <p:nvPr/>
        </p:nvSpPr>
        <p:spPr>
          <a:xfrm>
            <a:off x="399348" y="4767464"/>
            <a:ext cx="1499267" cy="461665"/>
          </a:xfrm>
          <a:prstGeom prst="rect">
            <a:avLst/>
          </a:prstGeom>
        </p:spPr>
        <p:txBody>
          <a:bodyPr wrap="square" anchor="t">
            <a:spAutoFit/>
          </a:bodyPr>
          <a:lstStyle/>
          <a:p>
            <a:pPr algn="r"/>
            <a:r>
              <a:rPr lang="en-US" sz="2400" dirty="0">
                <a:solidFill>
                  <a:schemeClr val="bg1">
                    <a:lumMod val="50000"/>
                  </a:schemeClr>
                </a:solidFill>
                <a:latin typeface="Franklin Gothic Demi"/>
              </a:rPr>
              <a:t>$97.3M</a:t>
            </a:r>
            <a:endParaRPr lang="en-US" sz="2400" dirty="0">
              <a:latin typeface="Franklin Gothic Medium Cond" panose="020B0606030402020204" pitchFamily="34" charset="0"/>
            </a:endParaRPr>
          </a:p>
        </p:txBody>
      </p:sp>
      <p:sp>
        <p:nvSpPr>
          <p:cNvPr id="16" name="Rectangle 15"/>
          <p:cNvSpPr/>
          <p:nvPr/>
        </p:nvSpPr>
        <p:spPr>
          <a:xfrm>
            <a:off x="1847148" y="4786896"/>
            <a:ext cx="1921873"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Private Investment</a:t>
            </a:r>
            <a:endParaRPr lang="en-US" sz="2400" dirty="0">
              <a:latin typeface="Franklin Gothic Medium Cond" panose="020B0606030402020204" pitchFamily="34" charset="0"/>
            </a:endParaRPr>
          </a:p>
        </p:txBody>
      </p:sp>
      <p:sp>
        <p:nvSpPr>
          <p:cNvPr id="17" name="Rectangle 16"/>
          <p:cNvSpPr/>
          <p:nvPr/>
        </p:nvSpPr>
        <p:spPr>
          <a:xfrm>
            <a:off x="609599" y="5177135"/>
            <a:ext cx="1313749" cy="461665"/>
          </a:xfrm>
          <a:prstGeom prst="rect">
            <a:avLst/>
          </a:prstGeom>
        </p:spPr>
        <p:txBody>
          <a:bodyPr wrap="square" anchor="t">
            <a:spAutoFit/>
          </a:bodyPr>
          <a:lstStyle/>
          <a:p>
            <a:pPr algn="r"/>
            <a:r>
              <a:rPr lang="en-US" sz="2400" dirty="0">
                <a:solidFill>
                  <a:schemeClr val="bg1">
                    <a:lumMod val="50000"/>
                  </a:schemeClr>
                </a:solidFill>
                <a:latin typeface="Franklin Gothic Demi"/>
              </a:rPr>
              <a:t>$8.9M</a:t>
            </a:r>
            <a:endParaRPr lang="en-US" sz="2400" dirty="0">
              <a:latin typeface="Franklin Gothic Medium Cond" panose="020B0606030402020204" pitchFamily="34" charset="0"/>
            </a:endParaRPr>
          </a:p>
        </p:txBody>
      </p:sp>
      <p:sp>
        <p:nvSpPr>
          <p:cNvPr id="18" name="Rectangle 17"/>
          <p:cNvSpPr/>
          <p:nvPr/>
        </p:nvSpPr>
        <p:spPr>
          <a:xfrm>
            <a:off x="1865497" y="5196567"/>
            <a:ext cx="1857240"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Public Investment</a:t>
            </a:r>
            <a:endParaRPr lang="en-US" sz="2400" dirty="0">
              <a:latin typeface="Franklin Gothic Medium Cond" panose="020B0606030402020204" pitchFamily="34" charset="0"/>
            </a:endParaRPr>
          </a:p>
        </p:txBody>
      </p:sp>
      <p:sp>
        <p:nvSpPr>
          <p:cNvPr id="19" name="Rectangle 18"/>
          <p:cNvSpPr/>
          <p:nvPr/>
        </p:nvSpPr>
        <p:spPr>
          <a:xfrm>
            <a:off x="4648200" y="1290935"/>
            <a:ext cx="1161349" cy="461665"/>
          </a:xfrm>
          <a:prstGeom prst="rect">
            <a:avLst/>
          </a:prstGeom>
        </p:spPr>
        <p:txBody>
          <a:bodyPr wrap="square">
            <a:spAutoFit/>
          </a:bodyPr>
          <a:lstStyle/>
          <a:p>
            <a:pPr algn="r"/>
            <a:r>
              <a:rPr lang="en-US" sz="2400" dirty="0">
                <a:solidFill>
                  <a:schemeClr val="bg1">
                    <a:lumMod val="50000"/>
                  </a:schemeClr>
                </a:solidFill>
                <a:latin typeface="Franklin Gothic Demi" panose="020B0703020102020204" pitchFamily="34" charset="0"/>
              </a:rPr>
              <a:t> </a:t>
            </a:r>
            <a:endParaRPr lang="en-US" sz="2400" dirty="0">
              <a:latin typeface="Franklin Gothic Medium Cond" panose="020B0606030402020204" pitchFamily="34" charset="0"/>
            </a:endParaRPr>
          </a:p>
        </p:txBody>
      </p:sp>
      <p:sp>
        <p:nvSpPr>
          <p:cNvPr id="20" name="Rectangle 19"/>
          <p:cNvSpPr/>
          <p:nvPr/>
        </p:nvSpPr>
        <p:spPr>
          <a:xfrm>
            <a:off x="5861015" y="1550557"/>
            <a:ext cx="2992166"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Construction Jobs (modeled)*</a:t>
            </a:r>
            <a:endParaRPr lang="en-US" sz="2400" dirty="0">
              <a:latin typeface="Franklin Gothic Medium Cond" panose="020B0606030402020204" pitchFamily="34" charset="0"/>
            </a:endParaRPr>
          </a:p>
        </p:txBody>
      </p:sp>
      <p:sp>
        <p:nvSpPr>
          <p:cNvPr id="21" name="Rectangle 20"/>
          <p:cNvSpPr/>
          <p:nvPr/>
        </p:nvSpPr>
        <p:spPr>
          <a:xfrm>
            <a:off x="4895148" y="1134070"/>
            <a:ext cx="4020252" cy="400110"/>
          </a:xfrm>
          <a:prstGeom prst="rect">
            <a:avLst/>
          </a:prstGeom>
        </p:spPr>
        <p:txBody>
          <a:bodyPr wrap="square">
            <a:spAutoFit/>
          </a:bodyPr>
          <a:lstStyle/>
          <a:p>
            <a:r>
              <a:rPr lang="en-US" sz="2000" dirty="0">
                <a:solidFill>
                  <a:schemeClr val="bg1">
                    <a:lumMod val="50000"/>
                  </a:schemeClr>
                </a:solidFill>
                <a:latin typeface="Franklin Gothic Book" panose="020B0503020102020204" pitchFamily="34" charset="0"/>
              </a:rPr>
              <a:t>Real Estate Projects</a:t>
            </a:r>
            <a:endParaRPr lang="en-US" dirty="0">
              <a:latin typeface="Franklin Gothic Book" panose="020B0503020102020204" pitchFamily="34" charset="0"/>
            </a:endParaRPr>
          </a:p>
        </p:txBody>
      </p:sp>
      <p:cxnSp>
        <p:nvCxnSpPr>
          <p:cNvPr id="22" name="Straight Connector 21"/>
          <p:cNvCxnSpPr/>
          <p:nvPr/>
        </p:nvCxnSpPr>
        <p:spPr>
          <a:xfrm>
            <a:off x="4895148" y="1515070"/>
            <a:ext cx="30480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361748" y="1896070"/>
            <a:ext cx="1499267" cy="461665"/>
          </a:xfrm>
          <a:prstGeom prst="rect">
            <a:avLst/>
          </a:prstGeom>
        </p:spPr>
        <p:txBody>
          <a:bodyPr wrap="square" anchor="t">
            <a:spAutoFit/>
          </a:bodyPr>
          <a:lstStyle/>
          <a:p>
            <a:pPr algn="r"/>
            <a:r>
              <a:rPr lang="en-US" sz="2400" dirty="0">
                <a:solidFill>
                  <a:schemeClr val="bg1">
                    <a:lumMod val="50000"/>
                  </a:schemeClr>
                </a:solidFill>
                <a:latin typeface="Franklin Gothic Demi"/>
              </a:rPr>
              <a:t>25%</a:t>
            </a:r>
          </a:p>
        </p:txBody>
      </p:sp>
      <p:sp>
        <p:nvSpPr>
          <p:cNvPr id="26" name="Rectangle 25"/>
          <p:cNvSpPr/>
          <p:nvPr/>
        </p:nvSpPr>
        <p:spPr>
          <a:xfrm>
            <a:off x="5902819" y="1953160"/>
            <a:ext cx="2476575"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DMWESB Participation*</a:t>
            </a:r>
            <a:endParaRPr lang="en-US" sz="2400" dirty="0">
              <a:latin typeface="Franklin Gothic Medium Cond" panose="020B0606030402020204" pitchFamily="34" charset="0"/>
            </a:endParaRPr>
          </a:p>
        </p:txBody>
      </p:sp>
      <p:sp>
        <p:nvSpPr>
          <p:cNvPr id="27" name="Rectangle 26"/>
          <p:cNvSpPr/>
          <p:nvPr/>
        </p:nvSpPr>
        <p:spPr>
          <a:xfrm>
            <a:off x="4486632" y="2298186"/>
            <a:ext cx="1313749" cy="461665"/>
          </a:xfrm>
          <a:prstGeom prst="rect">
            <a:avLst/>
          </a:prstGeom>
        </p:spPr>
        <p:txBody>
          <a:bodyPr wrap="square" anchor="t">
            <a:spAutoFit/>
          </a:bodyPr>
          <a:lstStyle/>
          <a:p>
            <a:pPr algn="r"/>
            <a:r>
              <a:rPr lang="en-US" sz="2400" dirty="0">
                <a:solidFill>
                  <a:schemeClr val="bg1">
                    <a:lumMod val="50000"/>
                  </a:schemeClr>
                </a:solidFill>
                <a:latin typeface="Franklin Gothic Demi"/>
              </a:rPr>
              <a:t>6:1</a:t>
            </a:r>
            <a:endParaRPr lang="en-US" sz="2400" dirty="0">
              <a:solidFill>
                <a:schemeClr val="bg1">
                  <a:lumMod val="50000"/>
                </a:schemeClr>
              </a:solidFill>
              <a:latin typeface="Franklin Gothic Medium Cond" panose="020B0606030402020204" pitchFamily="34" charset="0"/>
            </a:endParaRPr>
          </a:p>
        </p:txBody>
      </p:sp>
      <p:sp>
        <p:nvSpPr>
          <p:cNvPr id="28" name="Rectangle 27"/>
          <p:cNvSpPr/>
          <p:nvPr/>
        </p:nvSpPr>
        <p:spPr>
          <a:xfrm>
            <a:off x="5912000" y="2302651"/>
            <a:ext cx="1029321"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Leverage</a:t>
            </a:r>
            <a:endParaRPr lang="en-US" sz="2400" dirty="0">
              <a:latin typeface="Franklin Gothic Medium Cond" panose="020B0606030402020204" pitchFamily="34" charset="0"/>
            </a:endParaRPr>
          </a:p>
        </p:txBody>
      </p:sp>
      <p:sp>
        <p:nvSpPr>
          <p:cNvPr id="29" name="Rectangle 28"/>
          <p:cNvSpPr/>
          <p:nvPr/>
        </p:nvSpPr>
        <p:spPr>
          <a:xfrm>
            <a:off x="655516" y="1528716"/>
            <a:ext cx="1161349" cy="461665"/>
          </a:xfrm>
          <a:prstGeom prst="rect">
            <a:avLst/>
          </a:prstGeom>
        </p:spPr>
        <p:txBody>
          <a:bodyPr wrap="square" anchor="t">
            <a:spAutoFit/>
          </a:bodyPr>
          <a:lstStyle/>
          <a:p>
            <a:pPr algn="r"/>
            <a:r>
              <a:rPr lang="en-US" sz="2400" dirty="0">
                <a:solidFill>
                  <a:schemeClr val="bg1">
                    <a:lumMod val="50000"/>
                  </a:schemeClr>
                </a:solidFill>
                <a:latin typeface="Franklin Gothic Demi"/>
              </a:rPr>
              <a:t>2,013</a:t>
            </a:r>
          </a:p>
        </p:txBody>
      </p:sp>
      <p:sp>
        <p:nvSpPr>
          <p:cNvPr id="30" name="Rectangle 29"/>
          <p:cNvSpPr/>
          <p:nvPr/>
        </p:nvSpPr>
        <p:spPr>
          <a:xfrm>
            <a:off x="1905000" y="1561980"/>
            <a:ext cx="1493999"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 Jobs Created </a:t>
            </a:r>
            <a:endParaRPr lang="en-US" sz="2400" dirty="0">
              <a:latin typeface="Franklin Gothic Medium Cond" panose="020B0606030402020204" pitchFamily="34" charset="0"/>
            </a:endParaRPr>
          </a:p>
        </p:txBody>
      </p:sp>
      <p:sp>
        <p:nvSpPr>
          <p:cNvPr id="31" name="Rectangle 30"/>
          <p:cNvSpPr/>
          <p:nvPr/>
        </p:nvSpPr>
        <p:spPr>
          <a:xfrm>
            <a:off x="457200" y="1047690"/>
            <a:ext cx="4020252" cy="400110"/>
          </a:xfrm>
          <a:prstGeom prst="rect">
            <a:avLst/>
          </a:prstGeom>
        </p:spPr>
        <p:txBody>
          <a:bodyPr wrap="square" anchor="t">
            <a:spAutoFit/>
          </a:bodyPr>
          <a:lstStyle/>
          <a:p>
            <a:r>
              <a:rPr lang="en-US" sz="2000" dirty="0">
                <a:solidFill>
                  <a:schemeClr val="bg1">
                    <a:lumMod val="50000"/>
                  </a:schemeClr>
                </a:solidFill>
                <a:latin typeface="Franklin Gothic Book"/>
              </a:rPr>
              <a:t>Recruitments &amp; Entrepreneurship</a:t>
            </a:r>
          </a:p>
        </p:txBody>
      </p:sp>
      <p:cxnSp>
        <p:nvCxnSpPr>
          <p:cNvPr id="32" name="Straight Connector 31"/>
          <p:cNvCxnSpPr/>
          <p:nvPr/>
        </p:nvCxnSpPr>
        <p:spPr>
          <a:xfrm>
            <a:off x="381000" y="1428690"/>
            <a:ext cx="30480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700" y="0"/>
            <a:ext cx="9144000" cy="769441"/>
          </a:xfrm>
          <a:prstGeom prst="rect">
            <a:avLst/>
          </a:prstGeom>
        </p:spPr>
        <p:txBody>
          <a:bodyPr wrap="square">
            <a:spAutoFit/>
          </a:bodyPr>
          <a:lstStyle/>
          <a:p>
            <a:r>
              <a:rPr lang="en-US" sz="4400" dirty="0">
                <a:solidFill>
                  <a:srgbClr val="EAAA00"/>
                </a:solidFill>
                <a:latin typeface="Franklin Gothic Demi"/>
              </a:rPr>
              <a:t>FY 2017-18 Impacts</a:t>
            </a:r>
          </a:p>
        </p:txBody>
      </p:sp>
      <p:sp>
        <p:nvSpPr>
          <p:cNvPr id="34" name="Rectangle 33"/>
          <p:cNvSpPr/>
          <p:nvPr/>
        </p:nvSpPr>
        <p:spPr>
          <a:xfrm>
            <a:off x="1752600" y="4022223"/>
            <a:ext cx="4277582" cy="461665"/>
          </a:xfrm>
          <a:prstGeom prst="rect">
            <a:avLst/>
          </a:prstGeom>
        </p:spPr>
        <p:txBody>
          <a:bodyPr wrap="square" anchor="t">
            <a:spAutoFit/>
          </a:bodyPr>
          <a:lstStyle/>
          <a:p>
            <a:pPr algn="r"/>
            <a:r>
              <a:rPr lang="en-US" sz="2400" dirty="0">
                <a:solidFill>
                  <a:schemeClr val="bg1">
                    <a:lumMod val="50000"/>
                  </a:schemeClr>
                </a:solidFill>
                <a:latin typeface="Franklin Gothic Demi"/>
              </a:rPr>
              <a:t>$3.2M </a:t>
            </a:r>
            <a:endParaRPr lang="en-US" sz="2400" dirty="0">
              <a:solidFill>
                <a:schemeClr val="bg1">
                  <a:lumMod val="50000"/>
                </a:schemeClr>
              </a:solidFill>
              <a:latin typeface="Franklin Gothic Medium Cond" panose="020B0606030402020204" pitchFamily="34" charset="0"/>
            </a:endParaRPr>
          </a:p>
        </p:txBody>
      </p:sp>
      <p:sp>
        <p:nvSpPr>
          <p:cNvPr id="35" name="Rectangle 34"/>
          <p:cNvSpPr/>
          <p:nvPr/>
        </p:nvSpPr>
        <p:spPr>
          <a:xfrm>
            <a:off x="6073966" y="4049514"/>
            <a:ext cx="3753614"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Total Grants</a:t>
            </a:r>
            <a:endParaRPr lang="en-US" sz="2400" dirty="0">
              <a:latin typeface="Franklin Gothic Medium Cond" panose="020B0606030402020204" pitchFamily="34" charset="0"/>
            </a:endParaRPr>
          </a:p>
        </p:txBody>
      </p:sp>
      <p:sp>
        <p:nvSpPr>
          <p:cNvPr id="36" name="Rectangle 35"/>
          <p:cNvSpPr/>
          <p:nvPr/>
        </p:nvSpPr>
        <p:spPr>
          <a:xfrm>
            <a:off x="4876800" y="3581400"/>
            <a:ext cx="11470251" cy="400110"/>
          </a:xfrm>
          <a:prstGeom prst="rect">
            <a:avLst/>
          </a:prstGeom>
        </p:spPr>
        <p:txBody>
          <a:bodyPr wrap="square">
            <a:spAutoFit/>
          </a:bodyPr>
          <a:lstStyle/>
          <a:p>
            <a:r>
              <a:rPr lang="en-US" sz="2000" dirty="0">
                <a:solidFill>
                  <a:schemeClr val="bg1">
                    <a:lumMod val="50000"/>
                  </a:schemeClr>
                </a:solidFill>
                <a:latin typeface="Franklin Gothic Book" panose="020B0503020102020204" pitchFamily="34" charset="0"/>
              </a:rPr>
              <a:t>	Grants </a:t>
            </a:r>
            <a:endParaRPr lang="en-US" dirty="0">
              <a:latin typeface="Franklin Gothic Book" panose="020B0503020102020204" pitchFamily="34" charset="0"/>
            </a:endParaRPr>
          </a:p>
        </p:txBody>
      </p:sp>
      <p:sp>
        <p:nvSpPr>
          <p:cNvPr id="39" name="Rectangle 38"/>
          <p:cNvSpPr/>
          <p:nvPr/>
        </p:nvSpPr>
        <p:spPr>
          <a:xfrm>
            <a:off x="-304800" y="2697296"/>
            <a:ext cx="6234251" cy="461665"/>
          </a:xfrm>
          <a:prstGeom prst="rect">
            <a:avLst/>
          </a:prstGeom>
        </p:spPr>
        <p:txBody>
          <a:bodyPr wrap="square" anchor="t">
            <a:spAutoFit/>
          </a:bodyPr>
          <a:lstStyle/>
          <a:p>
            <a:pPr algn="r"/>
            <a:r>
              <a:rPr lang="en-US" sz="2400" dirty="0">
                <a:solidFill>
                  <a:schemeClr val="bg1">
                    <a:lumMod val="50000"/>
                  </a:schemeClr>
                </a:solidFill>
                <a:latin typeface="Franklin Gothic Demi"/>
              </a:rPr>
              <a:t>$31.6M </a:t>
            </a:r>
            <a:endParaRPr lang="en-US" sz="2400" dirty="0">
              <a:solidFill>
                <a:schemeClr val="bg1">
                  <a:lumMod val="50000"/>
                </a:schemeClr>
              </a:solidFill>
              <a:latin typeface="Franklin Gothic Medium Cond" panose="020B0606030402020204" pitchFamily="34" charset="0"/>
            </a:endParaRPr>
          </a:p>
        </p:txBody>
      </p:sp>
      <p:sp>
        <p:nvSpPr>
          <p:cNvPr id="40" name="Rectangle 39"/>
          <p:cNvSpPr/>
          <p:nvPr/>
        </p:nvSpPr>
        <p:spPr>
          <a:xfrm>
            <a:off x="5906877" y="2731560"/>
            <a:ext cx="1777218" cy="400110"/>
          </a:xfrm>
          <a:prstGeom prst="rect">
            <a:avLst/>
          </a:prstGeom>
        </p:spPr>
        <p:txBody>
          <a:bodyPr wrap="none" anchor="t">
            <a:spAutoFit/>
          </a:bodyPr>
          <a:lstStyle/>
          <a:p>
            <a:r>
              <a:rPr lang="en-US" sz="2000" dirty="0">
                <a:solidFill>
                  <a:schemeClr val="bg1">
                    <a:lumMod val="50000"/>
                  </a:schemeClr>
                </a:solidFill>
                <a:latin typeface="Franklin Gothic Medium Cond"/>
              </a:rPr>
              <a:t>Total Investment </a:t>
            </a:r>
            <a:endParaRPr lang="en-US" sz="2400" dirty="0">
              <a:solidFill>
                <a:schemeClr val="bg1">
                  <a:lumMod val="50000"/>
                </a:schemeClr>
              </a:solidFill>
              <a:latin typeface="Franklin Gothic Medium Cond" panose="020B0606030402020204" pitchFamily="34" charset="0"/>
            </a:endParaRPr>
          </a:p>
        </p:txBody>
      </p:sp>
      <p:sp>
        <p:nvSpPr>
          <p:cNvPr id="42" name="Rectangle 41"/>
          <p:cNvSpPr/>
          <p:nvPr/>
        </p:nvSpPr>
        <p:spPr>
          <a:xfrm>
            <a:off x="2869547" y="4719935"/>
            <a:ext cx="3313463" cy="461665"/>
          </a:xfrm>
          <a:prstGeom prst="rect">
            <a:avLst/>
          </a:prstGeom>
        </p:spPr>
        <p:txBody>
          <a:bodyPr wrap="square">
            <a:spAutoFit/>
          </a:bodyPr>
          <a:lstStyle/>
          <a:p>
            <a:pPr algn="r"/>
            <a:r>
              <a:rPr lang="en-US" sz="2400" dirty="0">
                <a:solidFill>
                  <a:schemeClr val="bg1">
                    <a:lumMod val="50000"/>
                  </a:schemeClr>
                </a:solidFill>
                <a:latin typeface="Franklin Gothic Demi" panose="020B0703020102020204" pitchFamily="34" charset="0"/>
              </a:rPr>
              <a:t> </a:t>
            </a:r>
            <a:endParaRPr lang="en-US" sz="2400" dirty="0">
              <a:latin typeface="Franklin Gothic Medium Cond" panose="020B0606030402020204" pitchFamily="34" charset="0"/>
            </a:endParaRPr>
          </a:p>
        </p:txBody>
      </p:sp>
      <p:sp>
        <p:nvSpPr>
          <p:cNvPr id="46" name="Rectangle 45"/>
          <p:cNvSpPr/>
          <p:nvPr/>
        </p:nvSpPr>
        <p:spPr>
          <a:xfrm>
            <a:off x="5356106" y="1143000"/>
            <a:ext cx="3313463" cy="461665"/>
          </a:xfrm>
          <a:prstGeom prst="rect">
            <a:avLst/>
          </a:prstGeom>
        </p:spPr>
        <p:txBody>
          <a:bodyPr wrap="square">
            <a:spAutoFit/>
          </a:bodyPr>
          <a:lstStyle/>
          <a:p>
            <a:pPr algn="r"/>
            <a:r>
              <a:rPr lang="en-US" sz="2400" dirty="0">
                <a:solidFill>
                  <a:schemeClr val="bg1">
                    <a:lumMod val="50000"/>
                  </a:schemeClr>
                </a:solidFill>
                <a:latin typeface="Franklin Gothic Demi" panose="020B0703020102020204" pitchFamily="34" charset="0"/>
              </a:rPr>
              <a:t> </a:t>
            </a:r>
            <a:endParaRPr lang="en-US" sz="2400" dirty="0">
              <a:latin typeface="Franklin Gothic Medium Cond" panose="020B0606030402020204" pitchFamily="34" charset="0"/>
            </a:endParaRPr>
          </a:p>
        </p:txBody>
      </p:sp>
      <p:sp>
        <p:nvSpPr>
          <p:cNvPr id="47" name="Rectangle 46"/>
          <p:cNvSpPr/>
          <p:nvPr/>
        </p:nvSpPr>
        <p:spPr>
          <a:xfrm>
            <a:off x="1818418" y="4796135"/>
            <a:ext cx="4277582" cy="461665"/>
          </a:xfrm>
          <a:prstGeom prst="rect">
            <a:avLst/>
          </a:prstGeom>
        </p:spPr>
        <p:txBody>
          <a:bodyPr wrap="square" anchor="t">
            <a:spAutoFit/>
          </a:bodyPr>
          <a:lstStyle/>
          <a:p>
            <a:pPr algn="r"/>
            <a:r>
              <a:rPr lang="en-US" sz="2400" dirty="0">
                <a:solidFill>
                  <a:schemeClr val="bg1">
                    <a:lumMod val="50000"/>
                  </a:schemeClr>
                </a:solidFill>
                <a:latin typeface="Franklin Gothic Demi"/>
              </a:rPr>
              <a:t>65% </a:t>
            </a:r>
            <a:endParaRPr lang="en-US" sz="2400" dirty="0">
              <a:solidFill>
                <a:schemeClr val="bg1">
                  <a:lumMod val="50000"/>
                </a:schemeClr>
              </a:solidFill>
              <a:latin typeface="Franklin Gothic Medium Cond" panose="020B0606030402020204" pitchFamily="34" charset="0"/>
            </a:endParaRPr>
          </a:p>
        </p:txBody>
      </p:sp>
      <p:sp>
        <p:nvSpPr>
          <p:cNvPr id="48" name="Rectangle 47"/>
          <p:cNvSpPr/>
          <p:nvPr/>
        </p:nvSpPr>
        <p:spPr>
          <a:xfrm>
            <a:off x="6073197" y="4803102"/>
            <a:ext cx="1877181"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 Awarded to POC</a:t>
            </a:r>
            <a:endParaRPr lang="en-US" sz="2400" dirty="0">
              <a:latin typeface="Franklin Gothic Medium Cond" panose="020B0606030402020204" pitchFamily="34" charset="0"/>
            </a:endParaRPr>
          </a:p>
        </p:txBody>
      </p:sp>
      <p:sp>
        <p:nvSpPr>
          <p:cNvPr id="51" name="Rectangle 50"/>
          <p:cNvSpPr/>
          <p:nvPr/>
        </p:nvSpPr>
        <p:spPr>
          <a:xfrm>
            <a:off x="4827092" y="5410200"/>
            <a:ext cx="3313463" cy="461665"/>
          </a:xfrm>
          <a:prstGeom prst="rect">
            <a:avLst/>
          </a:prstGeom>
        </p:spPr>
        <p:txBody>
          <a:bodyPr wrap="square">
            <a:spAutoFit/>
          </a:bodyPr>
          <a:lstStyle/>
          <a:p>
            <a:pPr algn="r"/>
            <a:r>
              <a:rPr lang="en-US" sz="2400" dirty="0">
                <a:solidFill>
                  <a:schemeClr val="bg1">
                    <a:lumMod val="50000"/>
                  </a:schemeClr>
                </a:solidFill>
                <a:latin typeface="Franklin Gothic Demi" panose="020B0703020102020204" pitchFamily="34" charset="0"/>
              </a:rPr>
              <a:t> </a:t>
            </a:r>
            <a:endParaRPr lang="en-US" sz="2400" dirty="0">
              <a:latin typeface="Franklin Gothic Medium Cond" panose="020B0606030402020204" pitchFamily="34" charset="0"/>
            </a:endParaRPr>
          </a:p>
        </p:txBody>
      </p:sp>
      <p:cxnSp>
        <p:nvCxnSpPr>
          <p:cNvPr id="56" name="Straight Connector 55"/>
          <p:cNvCxnSpPr/>
          <p:nvPr/>
        </p:nvCxnSpPr>
        <p:spPr>
          <a:xfrm>
            <a:off x="4652586" y="3946023"/>
            <a:ext cx="30480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52400" y="4412153"/>
            <a:ext cx="6179167" cy="461665"/>
          </a:xfrm>
          <a:prstGeom prst="rect">
            <a:avLst/>
          </a:prstGeom>
        </p:spPr>
        <p:txBody>
          <a:bodyPr wrap="square" anchor="t">
            <a:spAutoFit/>
          </a:bodyPr>
          <a:lstStyle/>
          <a:p>
            <a:pPr algn="r"/>
            <a:r>
              <a:rPr lang="en-US" sz="2400" dirty="0">
                <a:solidFill>
                  <a:schemeClr val="bg1">
                    <a:lumMod val="50000"/>
                  </a:schemeClr>
                </a:solidFill>
                <a:latin typeface="Franklin Gothic Demi"/>
              </a:rPr>
              <a:t>$1.6M </a:t>
            </a:r>
            <a:endParaRPr lang="en-US" sz="2400" dirty="0">
              <a:solidFill>
                <a:schemeClr val="bg1">
                  <a:lumMod val="50000"/>
                </a:schemeClr>
              </a:solidFill>
              <a:latin typeface="Franklin Gothic Medium Cond" panose="020B0606030402020204" pitchFamily="34" charset="0"/>
            </a:endParaRPr>
          </a:p>
        </p:txBody>
      </p:sp>
      <p:sp>
        <p:nvSpPr>
          <p:cNvPr id="61" name="Rectangle 60"/>
          <p:cNvSpPr/>
          <p:nvPr/>
        </p:nvSpPr>
        <p:spPr>
          <a:xfrm>
            <a:off x="6071212" y="4452366"/>
            <a:ext cx="3072829"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Prosperity Investment Program</a:t>
            </a:r>
            <a:endParaRPr lang="en-US" sz="2400" dirty="0">
              <a:latin typeface="Franklin Gothic Medium Cond" panose="020B0606030402020204" pitchFamily="34" charset="0"/>
            </a:endParaRPr>
          </a:p>
        </p:txBody>
      </p:sp>
      <p:sp>
        <p:nvSpPr>
          <p:cNvPr id="43" name="Rectangle 42"/>
          <p:cNvSpPr/>
          <p:nvPr/>
        </p:nvSpPr>
        <p:spPr>
          <a:xfrm>
            <a:off x="667451" y="2662535"/>
            <a:ext cx="1161349" cy="461665"/>
          </a:xfrm>
          <a:prstGeom prst="rect">
            <a:avLst/>
          </a:prstGeom>
        </p:spPr>
        <p:txBody>
          <a:bodyPr wrap="square" anchor="t">
            <a:spAutoFit/>
          </a:bodyPr>
          <a:lstStyle/>
          <a:p>
            <a:pPr algn="r"/>
            <a:r>
              <a:rPr lang="en-US" sz="2400" dirty="0">
                <a:solidFill>
                  <a:schemeClr val="bg1">
                    <a:lumMod val="50000"/>
                  </a:schemeClr>
                </a:solidFill>
                <a:latin typeface="Franklin Gothic Demi"/>
              </a:rPr>
              <a:t>374</a:t>
            </a:r>
            <a:endParaRPr lang="en-US" sz="2400" dirty="0">
              <a:latin typeface="Franklin Gothic Medium Cond" panose="020B0606030402020204" pitchFamily="34" charset="0"/>
            </a:endParaRPr>
          </a:p>
        </p:txBody>
      </p:sp>
      <p:sp>
        <p:nvSpPr>
          <p:cNvPr id="44" name="Rectangle 43"/>
          <p:cNvSpPr/>
          <p:nvPr/>
        </p:nvSpPr>
        <p:spPr>
          <a:xfrm>
            <a:off x="1966167" y="2704980"/>
            <a:ext cx="700833" cy="400110"/>
          </a:xfrm>
          <a:prstGeom prst="rect">
            <a:avLst/>
          </a:prstGeom>
        </p:spPr>
        <p:txBody>
          <a:bodyPr wrap="none">
            <a:spAutoFit/>
          </a:bodyPr>
          <a:lstStyle/>
          <a:p>
            <a:r>
              <a:rPr lang="en-US" sz="2000" dirty="0">
                <a:solidFill>
                  <a:schemeClr val="bg1">
                    <a:lumMod val="50000"/>
                  </a:schemeClr>
                </a:solidFill>
                <a:latin typeface="Franklin Gothic Medium Cond" panose="020B0606030402020204" pitchFamily="34" charset="0"/>
              </a:rPr>
              <a:t> Jobs </a:t>
            </a:r>
            <a:endParaRPr lang="en-US" sz="2400" dirty="0">
              <a:latin typeface="Franklin Gothic Medium Cond" panose="020B0606030402020204" pitchFamily="34" charset="0"/>
            </a:endParaRPr>
          </a:p>
        </p:txBody>
      </p:sp>
      <p:sp>
        <p:nvSpPr>
          <p:cNvPr id="45" name="Rectangle 44"/>
          <p:cNvSpPr/>
          <p:nvPr/>
        </p:nvSpPr>
        <p:spPr>
          <a:xfrm>
            <a:off x="533400" y="2190690"/>
            <a:ext cx="4020252" cy="400110"/>
          </a:xfrm>
          <a:prstGeom prst="rect">
            <a:avLst/>
          </a:prstGeom>
        </p:spPr>
        <p:txBody>
          <a:bodyPr wrap="square">
            <a:spAutoFit/>
          </a:bodyPr>
          <a:lstStyle/>
          <a:p>
            <a:r>
              <a:rPr lang="en-US" sz="2000" dirty="0">
                <a:solidFill>
                  <a:schemeClr val="bg1">
                    <a:lumMod val="50000"/>
                  </a:schemeClr>
                </a:solidFill>
                <a:latin typeface="Franklin Gothic Book" panose="020B0503020102020204" pitchFamily="34" charset="0"/>
              </a:rPr>
              <a:t>Workforce Connections</a:t>
            </a:r>
            <a:endParaRPr lang="en-US" dirty="0">
              <a:latin typeface="Franklin Gothic Book" panose="020B0503020102020204" pitchFamily="34" charset="0"/>
            </a:endParaRPr>
          </a:p>
        </p:txBody>
      </p:sp>
      <p:cxnSp>
        <p:nvCxnSpPr>
          <p:cNvPr id="50" name="Straight Connector 49"/>
          <p:cNvCxnSpPr/>
          <p:nvPr/>
        </p:nvCxnSpPr>
        <p:spPr>
          <a:xfrm>
            <a:off x="457200" y="2571690"/>
            <a:ext cx="30480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4361748" y="1519535"/>
            <a:ext cx="1499267" cy="461665"/>
          </a:xfrm>
          <a:prstGeom prst="rect">
            <a:avLst/>
          </a:prstGeom>
        </p:spPr>
        <p:txBody>
          <a:bodyPr wrap="square" anchor="t">
            <a:spAutoFit/>
          </a:bodyPr>
          <a:lstStyle/>
          <a:p>
            <a:pPr algn="r"/>
            <a:r>
              <a:rPr lang="en-US" sz="2400" dirty="0">
                <a:solidFill>
                  <a:schemeClr val="bg1">
                    <a:lumMod val="50000"/>
                  </a:schemeClr>
                </a:solidFill>
                <a:latin typeface="Franklin Gothic Demi"/>
              </a:rPr>
              <a:t>1,815</a:t>
            </a:r>
          </a:p>
        </p:txBody>
      </p:sp>
      <p:sp>
        <p:nvSpPr>
          <p:cNvPr id="49" name="Footer Placeholder 5">
            <a:extLst>
              <a:ext uri="{FF2B5EF4-FFF2-40B4-BE49-F238E27FC236}">
                <a16:creationId xmlns:a16="http://schemas.microsoft.com/office/drawing/2014/main" id="{E38E8DF0-4B79-4C47-98B5-159B50A9CB59}"/>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2" name="TextBox 1">
            <a:extLst>
              <a:ext uri="{FF2B5EF4-FFF2-40B4-BE49-F238E27FC236}">
                <a16:creationId xmlns:a16="http://schemas.microsoft.com/office/drawing/2014/main" id="{7E49DAC7-4B2F-4361-91CA-4AF6D0C35590}"/>
              </a:ext>
            </a:extLst>
          </p:cNvPr>
          <p:cNvSpPr txBox="1"/>
          <p:nvPr/>
        </p:nvSpPr>
        <p:spPr>
          <a:xfrm>
            <a:off x="399348" y="6096000"/>
            <a:ext cx="4248852" cy="369332"/>
          </a:xfrm>
          <a:prstGeom prst="rect">
            <a:avLst/>
          </a:prstGeom>
          <a:noFill/>
        </p:spPr>
        <p:txBody>
          <a:bodyPr wrap="square" rtlCol="0">
            <a:spAutoFit/>
          </a:bodyPr>
          <a:lstStyle/>
          <a:p>
            <a:r>
              <a:rPr lang="en-US" i="1" dirty="0">
                <a:solidFill>
                  <a:schemeClr val="bg1">
                    <a:lumMod val="65000"/>
                  </a:schemeClr>
                </a:solidFill>
              </a:rPr>
              <a:t>*Includes activity from 2017 to present</a:t>
            </a:r>
          </a:p>
        </p:txBody>
      </p:sp>
    </p:spTree>
    <p:extLst>
      <p:ext uri="{BB962C8B-B14F-4D97-AF65-F5344CB8AC3E}">
        <p14:creationId xmlns:p14="http://schemas.microsoft.com/office/powerpoint/2010/main" val="838297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7" name="Rectangle 16"/>
          <p:cNvSpPr/>
          <p:nvPr/>
        </p:nvSpPr>
        <p:spPr>
          <a:xfrm>
            <a:off x="152400" y="76200"/>
            <a:ext cx="8991600" cy="707886"/>
          </a:xfrm>
          <a:prstGeom prst="rect">
            <a:avLst/>
          </a:prstGeom>
        </p:spPr>
        <p:txBody>
          <a:bodyPr wrap="square">
            <a:spAutoFit/>
          </a:bodyPr>
          <a:lstStyle/>
          <a:p>
            <a:r>
              <a:rPr lang="en-US" sz="4000" dirty="0">
                <a:solidFill>
                  <a:srgbClr val="41B6E6"/>
                </a:solidFill>
                <a:latin typeface="+mj-lt"/>
              </a:rPr>
              <a:t>Optimize Remaining TIF</a:t>
            </a:r>
          </a:p>
        </p:txBody>
      </p:sp>
      <p:cxnSp>
        <p:nvCxnSpPr>
          <p:cNvPr id="18" name="Straight Connector 17"/>
          <p:cNvCxnSpPr/>
          <p:nvPr/>
        </p:nvCxnSpPr>
        <p:spPr>
          <a:xfrm>
            <a:off x="0" y="845641"/>
            <a:ext cx="9144000" cy="0"/>
          </a:xfrm>
          <a:prstGeom prst="line">
            <a:avLst/>
          </a:prstGeom>
          <a:ln w="6350">
            <a:solidFill>
              <a:srgbClr val="41B6E6"/>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524" y="230696"/>
            <a:ext cx="1773076" cy="1826704"/>
          </a:xfrm>
          <a:prstGeom prst="rect">
            <a:avLst/>
          </a:prstGeom>
        </p:spPr>
      </p:pic>
      <p:sp>
        <p:nvSpPr>
          <p:cNvPr id="11" name="Footer Placeholder 5">
            <a:extLst>
              <a:ext uri="{FF2B5EF4-FFF2-40B4-BE49-F238E27FC236}">
                <a16:creationId xmlns:a16="http://schemas.microsoft.com/office/drawing/2014/main" id="{2E5807FC-B05F-4F9E-AF84-F1D5D144B4D7}"/>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2" name="Picture 1">
            <a:extLst>
              <a:ext uri="{FF2B5EF4-FFF2-40B4-BE49-F238E27FC236}">
                <a16:creationId xmlns:a16="http://schemas.microsoft.com/office/drawing/2014/main" id="{971C60D6-9559-4EA0-B190-599C297FDE68}"/>
              </a:ext>
            </a:extLst>
          </p:cNvPr>
          <p:cNvPicPr>
            <a:picLocks noChangeAspect="1"/>
          </p:cNvPicPr>
          <p:nvPr/>
        </p:nvPicPr>
        <p:blipFill>
          <a:blip r:embed="rId5"/>
          <a:stretch>
            <a:fillRect/>
          </a:stretch>
        </p:blipFill>
        <p:spPr>
          <a:xfrm>
            <a:off x="15949" y="2030417"/>
            <a:ext cx="9144000" cy="3724269"/>
          </a:xfrm>
          <a:prstGeom prst="rect">
            <a:avLst/>
          </a:prstGeom>
        </p:spPr>
      </p:pic>
    </p:spTree>
    <p:extLst>
      <p:ext uri="{BB962C8B-B14F-4D97-AF65-F5344CB8AC3E}">
        <p14:creationId xmlns:p14="http://schemas.microsoft.com/office/powerpoint/2010/main" val="2753594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88EBD-4C37-4257-BF1D-B683A52931BE}"/>
              </a:ext>
            </a:extLst>
          </p:cNvPr>
          <p:cNvPicPr>
            <a:picLocks noChangeAspect="1"/>
          </p:cNvPicPr>
          <p:nvPr/>
        </p:nvPicPr>
        <p:blipFill>
          <a:blip r:embed="rId3"/>
          <a:stretch>
            <a:fillRect/>
          </a:stretch>
        </p:blipFill>
        <p:spPr>
          <a:xfrm>
            <a:off x="-152400" y="1091797"/>
            <a:ext cx="8763000" cy="5309782"/>
          </a:xfrm>
          <a:prstGeom prst="rect">
            <a:avLst/>
          </a:prstGeom>
        </p:spPr>
      </p:pic>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0" name="Rectangle 9"/>
          <p:cNvSpPr/>
          <p:nvPr/>
        </p:nvSpPr>
        <p:spPr>
          <a:xfrm>
            <a:off x="152400" y="76200"/>
            <a:ext cx="8991600" cy="769441"/>
          </a:xfrm>
          <a:prstGeom prst="rect">
            <a:avLst/>
          </a:prstGeom>
        </p:spPr>
        <p:txBody>
          <a:bodyPr wrap="square">
            <a:spAutoFit/>
          </a:bodyPr>
          <a:lstStyle/>
          <a:p>
            <a:r>
              <a:rPr lang="en-US" sz="4400" dirty="0">
                <a:solidFill>
                  <a:srgbClr val="41B6E6"/>
                </a:solidFill>
                <a:latin typeface="+mj-lt"/>
              </a:rPr>
              <a:t>Boomerang Revenue</a:t>
            </a:r>
          </a:p>
        </p:txBody>
      </p:sp>
      <p:cxnSp>
        <p:nvCxnSpPr>
          <p:cNvPr id="14" name="Straight Connector 13"/>
          <p:cNvCxnSpPr/>
          <p:nvPr/>
        </p:nvCxnSpPr>
        <p:spPr>
          <a:xfrm>
            <a:off x="0" y="845641"/>
            <a:ext cx="9144000" cy="0"/>
          </a:xfrm>
          <a:prstGeom prst="line">
            <a:avLst/>
          </a:prstGeom>
          <a:ln w="6350">
            <a:solidFill>
              <a:srgbClr val="41B6E6"/>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8524" y="257510"/>
            <a:ext cx="1773076" cy="1773076"/>
          </a:xfrm>
          <a:prstGeom prst="rect">
            <a:avLst/>
          </a:prstGeom>
        </p:spPr>
      </p:pic>
      <p:sp>
        <p:nvSpPr>
          <p:cNvPr id="13" name="Footer Placeholder 5">
            <a:extLst>
              <a:ext uri="{FF2B5EF4-FFF2-40B4-BE49-F238E27FC236}">
                <a16:creationId xmlns:a16="http://schemas.microsoft.com/office/drawing/2014/main" id="{3D60DBA6-E404-4830-83EF-236F3DF5668E}"/>
              </a:ext>
            </a:extLst>
          </p:cNvPr>
          <p:cNvSpPr txBox="1">
            <a:spLocks/>
          </p:cNvSpPr>
          <p:nvPr/>
        </p:nvSpPr>
        <p:spPr>
          <a:xfrm>
            <a:off x="2733675" y="6430546"/>
            <a:ext cx="640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PROPSER PORTLAND PROPOSED BUDGET, FY 2019-2020| MAY 9, 2019</a:t>
            </a:r>
          </a:p>
        </p:txBody>
      </p:sp>
    </p:spTree>
    <p:extLst>
      <p:ext uri="{BB962C8B-B14F-4D97-AF65-F5344CB8AC3E}">
        <p14:creationId xmlns:p14="http://schemas.microsoft.com/office/powerpoint/2010/main" val="94210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61D2-0803-4A6B-B56A-C567C975DD0C}"/>
              </a:ext>
            </a:extLst>
          </p:cNvPr>
          <p:cNvSpPr>
            <a:spLocks noGrp="1"/>
          </p:cNvSpPr>
          <p:nvPr>
            <p:ph type="ctrTitle"/>
          </p:nvPr>
        </p:nvSpPr>
        <p:spPr>
          <a:xfrm>
            <a:off x="-43247" y="228600"/>
            <a:ext cx="9230494" cy="663233"/>
          </a:xfrm>
        </p:spPr>
        <p:txBody>
          <a:bodyPr>
            <a:normAutofit/>
          </a:bodyPr>
          <a:lstStyle/>
          <a:p>
            <a:pPr algn="l"/>
            <a:r>
              <a:rPr lang="en-US" sz="3600" dirty="0">
                <a:solidFill>
                  <a:schemeClr val="tx1">
                    <a:lumMod val="65000"/>
                    <a:lumOff val="35000"/>
                  </a:schemeClr>
                </a:solidFill>
                <a:latin typeface="Franklin Gothic Demi Cond"/>
              </a:rPr>
              <a:t>Economic Development Programs </a:t>
            </a:r>
          </a:p>
        </p:txBody>
      </p:sp>
      <p:sp>
        <p:nvSpPr>
          <p:cNvPr id="11" name="Footer Placeholder 5">
            <a:extLst>
              <a:ext uri="{FF2B5EF4-FFF2-40B4-BE49-F238E27FC236}">
                <a16:creationId xmlns:a16="http://schemas.microsoft.com/office/drawing/2014/main" id="{5685CD9E-B480-4404-97A9-1520E84F2449}"/>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3" name="Picture 3">
            <a:extLst>
              <a:ext uri="{FF2B5EF4-FFF2-40B4-BE49-F238E27FC236}">
                <a16:creationId xmlns:a16="http://schemas.microsoft.com/office/drawing/2014/main" id="{564C666A-E09E-4DDE-9F29-7E6E9D3E4936}"/>
              </a:ext>
            </a:extLst>
          </p:cNvPr>
          <p:cNvPicPr>
            <a:picLocks noChangeAspect="1"/>
          </p:cNvPicPr>
          <p:nvPr/>
        </p:nvPicPr>
        <p:blipFill>
          <a:blip r:embed="rId3"/>
          <a:stretch>
            <a:fillRect/>
          </a:stretch>
        </p:blipFill>
        <p:spPr>
          <a:xfrm>
            <a:off x="417328" y="891833"/>
            <a:ext cx="8309344" cy="5270480"/>
          </a:xfrm>
          <a:prstGeom prst="rect">
            <a:avLst/>
          </a:prstGeom>
        </p:spPr>
      </p:pic>
    </p:spTree>
    <p:extLst>
      <p:ext uri="{BB962C8B-B14F-4D97-AF65-F5344CB8AC3E}">
        <p14:creationId xmlns:p14="http://schemas.microsoft.com/office/powerpoint/2010/main" val="1453585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61D2-0803-4A6B-B56A-C567C975DD0C}"/>
              </a:ext>
            </a:extLst>
          </p:cNvPr>
          <p:cNvSpPr>
            <a:spLocks noGrp="1"/>
          </p:cNvSpPr>
          <p:nvPr>
            <p:ph type="ctrTitle"/>
          </p:nvPr>
        </p:nvSpPr>
        <p:spPr>
          <a:xfrm>
            <a:off x="-43247" y="228600"/>
            <a:ext cx="9230494" cy="663233"/>
          </a:xfrm>
        </p:spPr>
        <p:txBody>
          <a:bodyPr>
            <a:normAutofit/>
          </a:bodyPr>
          <a:lstStyle/>
          <a:p>
            <a:pPr algn="l"/>
            <a:r>
              <a:rPr lang="en-US" sz="3600" dirty="0">
                <a:solidFill>
                  <a:schemeClr val="tx1">
                    <a:lumMod val="65000"/>
                    <a:lumOff val="35000"/>
                  </a:schemeClr>
                </a:solidFill>
                <a:latin typeface="Franklin Gothic Demi Cond"/>
              </a:rPr>
              <a:t>Economic Development Programs </a:t>
            </a:r>
          </a:p>
        </p:txBody>
      </p:sp>
      <p:sp>
        <p:nvSpPr>
          <p:cNvPr id="11" name="Footer Placeholder 5">
            <a:extLst>
              <a:ext uri="{FF2B5EF4-FFF2-40B4-BE49-F238E27FC236}">
                <a16:creationId xmlns:a16="http://schemas.microsoft.com/office/drawing/2014/main" id="{5685CD9E-B480-4404-97A9-1520E84F2449}"/>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4" name="Picture 3">
            <a:extLst>
              <a:ext uri="{FF2B5EF4-FFF2-40B4-BE49-F238E27FC236}">
                <a16:creationId xmlns:a16="http://schemas.microsoft.com/office/drawing/2014/main" id="{3388D400-0888-4D30-B6F2-6D74D36DABD6}"/>
              </a:ext>
            </a:extLst>
          </p:cNvPr>
          <p:cNvPicPr>
            <a:picLocks noChangeAspect="1"/>
          </p:cNvPicPr>
          <p:nvPr/>
        </p:nvPicPr>
        <p:blipFill>
          <a:blip r:embed="rId3"/>
          <a:stretch>
            <a:fillRect/>
          </a:stretch>
        </p:blipFill>
        <p:spPr>
          <a:xfrm>
            <a:off x="1219200" y="917853"/>
            <a:ext cx="6342382" cy="5187950"/>
          </a:xfrm>
          <a:prstGeom prst="rect">
            <a:avLst/>
          </a:prstGeom>
        </p:spPr>
      </p:pic>
    </p:spTree>
    <p:extLst>
      <p:ext uri="{BB962C8B-B14F-4D97-AF65-F5344CB8AC3E}">
        <p14:creationId xmlns:p14="http://schemas.microsoft.com/office/powerpoint/2010/main" val="3049513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996" r="54962" b="60850"/>
          <a:stretch/>
        </p:blipFill>
        <p:spPr>
          <a:xfrm>
            <a:off x="405855" y="1285609"/>
            <a:ext cx="1727745" cy="2684898"/>
          </a:xfrm>
          <a:prstGeom prst="rect">
            <a:avLst/>
          </a:prstGeom>
          <a:ln>
            <a:solidFill>
              <a:srgbClr val="41B6E6"/>
            </a:solidFill>
          </a:ln>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448" y="4497764"/>
            <a:ext cx="3080136" cy="167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Image result for lents town center palindrome oliver st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460920"/>
            <a:ext cx="2990800" cy="1495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www.portlandoregon.gov/shared/cfm/slb.cfm?id=57259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486804"/>
            <a:ext cx="2983376" cy="13751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7" name="Rectangle 16"/>
          <p:cNvSpPr/>
          <p:nvPr/>
        </p:nvSpPr>
        <p:spPr>
          <a:xfrm>
            <a:off x="152400" y="76200"/>
            <a:ext cx="8991600" cy="707886"/>
          </a:xfrm>
          <a:prstGeom prst="rect">
            <a:avLst/>
          </a:prstGeom>
        </p:spPr>
        <p:txBody>
          <a:bodyPr wrap="square">
            <a:spAutoFit/>
          </a:bodyPr>
          <a:lstStyle/>
          <a:p>
            <a:r>
              <a:rPr lang="en-US" sz="4000" dirty="0">
                <a:solidFill>
                  <a:srgbClr val="41B6E6"/>
                </a:solidFill>
                <a:latin typeface="+mj-lt"/>
              </a:rPr>
              <a:t>Optimize Real Estate Portfolio</a:t>
            </a:r>
          </a:p>
        </p:txBody>
      </p:sp>
      <p:cxnSp>
        <p:nvCxnSpPr>
          <p:cNvPr id="18" name="Straight Connector 17"/>
          <p:cNvCxnSpPr/>
          <p:nvPr/>
        </p:nvCxnSpPr>
        <p:spPr>
          <a:xfrm>
            <a:off x="0" y="845641"/>
            <a:ext cx="9144000" cy="0"/>
          </a:xfrm>
          <a:prstGeom prst="line">
            <a:avLst/>
          </a:prstGeom>
          <a:ln w="6350">
            <a:solidFill>
              <a:srgbClr val="41B6E6"/>
            </a:solidFill>
          </a:ln>
        </p:spPr>
        <p:style>
          <a:lnRef idx="1">
            <a:schemeClr val="accent1"/>
          </a:lnRef>
          <a:fillRef idx="0">
            <a:schemeClr val="accent1"/>
          </a:fillRef>
          <a:effectRef idx="0">
            <a:schemeClr val="accent1"/>
          </a:effectRef>
          <a:fontRef idx="minor">
            <a:schemeClr val="tx1"/>
          </a:fontRef>
        </p:style>
      </p:cxnSp>
      <p:sp>
        <p:nvSpPr>
          <p:cNvPr id="12" name="Footer Placeholder 5"/>
          <p:cNvSpPr>
            <a:spLocks noGrp="1"/>
          </p:cNvSpPr>
          <p:nvPr>
            <p:ph type="ftr" sz="quarter" idx="11"/>
          </p:nvPr>
        </p:nvSpPr>
        <p:spPr>
          <a:xfrm>
            <a:off x="2514600" y="6356070"/>
            <a:ext cx="6400800" cy="365125"/>
          </a:xfrm>
        </p:spPr>
        <p:txBody>
          <a:bodyPr/>
          <a:lstStyle/>
          <a:p>
            <a:pPr algn="r"/>
            <a:r>
              <a:rPr lang="en-US"/>
              <a:t>UPDATE ON THE PROSPER PORTLAND FINANCIAL SUSTAINABILITY PLAN | JANUARY 30, 2018</a:t>
            </a:r>
            <a:endParaRPr lang="en-US"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82871" t="42898" r="2129" b="29225"/>
          <a:stretch/>
        </p:blipFill>
        <p:spPr>
          <a:xfrm>
            <a:off x="5116033" y="1743866"/>
            <a:ext cx="1360967" cy="1911857"/>
          </a:xfrm>
          <a:prstGeom prst="rect">
            <a:avLst/>
          </a:prstGeom>
          <a:ln>
            <a:solidFill>
              <a:srgbClr val="41B6E6"/>
            </a:solidFill>
          </a:ln>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3047" t="41723" r="50000" b="19130"/>
          <a:stretch/>
        </p:blipFill>
        <p:spPr>
          <a:xfrm>
            <a:off x="2431250" y="1295400"/>
            <a:ext cx="2445550" cy="2684669"/>
          </a:xfrm>
          <a:prstGeom prst="rect">
            <a:avLst/>
          </a:prstGeom>
          <a:ln>
            <a:solidFill>
              <a:srgbClr val="41B6E6"/>
            </a:solidFill>
          </a:ln>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63319" t="71125" r="1"/>
          <a:stretch/>
        </p:blipFill>
        <p:spPr>
          <a:xfrm>
            <a:off x="5334000" y="3887182"/>
            <a:ext cx="3328114" cy="1980218"/>
          </a:xfrm>
          <a:prstGeom prst="rect">
            <a:avLst/>
          </a:prstGeom>
          <a:ln>
            <a:solidFill>
              <a:srgbClr val="41B6E6"/>
            </a:solidFill>
          </a:ln>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77011" t="5030" b="77295"/>
          <a:stretch/>
        </p:blipFill>
        <p:spPr>
          <a:xfrm>
            <a:off x="6705600" y="2443612"/>
            <a:ext cx="2085877" cy="1212111"/>
          </a:xfrm>
          <a:prstGeom prst="rect">
            <a:avLst/>
          </a:prstGeom>
          <a:ln>
            <a:solidFill>
              <a:srgbClr val="41B6E6"/>
            </a:solidFill>
          </a:ln>
        </p:spPr>
      </p:pic>
      <p:sp>
        <p:nvSpPr>
          <p:cNvPr id="6" name="Oval 5"/>
          <p:cNvSpPr/>
          <p:nvPr/>
        </p:nvSpPr>
        <p:spPr>
          <a:xfrm>
            <a:off x="420032" y="4766837"/>
            <a:ext cx="265768" cy="265768"/>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5189766"/>
            <a:ext cx="226636" cy="226636"/>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62000" y="4715055"/>
            <a:ext cx="3124200" cy="369332"/>
          </a:xfrm>
          <a:prstGeom prst="rect">
            <a:avLst/>
          </a:prstGeom>
          <a:noFill/>
        </p:spPr>
        <p:txBody>
          <a:bodyPr wrap="square" rtlCol="0">
            <a:spAutoFit/>
          </a:bodyPr>
          <a:lstStyle/>
          <a:p>
            <a:r>
              <a:rPr lang="en-US" dirty="0">
                <a:solidFill>
                  <a:schemeClr val="bg1">
                    <a:lumMod val="50000"/>
                  </a:schemeClr>
                </a:solidFill>
                <a:latin typeface="Franklin Gothic Medium Cond" panose="020B0606030402020204" pitchFamily="34" charset="0"/>
              </a:rPr>
              <a:t>Program Related Investments</a:t>
            </a:r>
            <a:endParaRPr lang="en-US" i="1" dirty="0">
              <a:solidFill>
                <a:schemeClr val="bg1">
                  <a:lumMod val="50000"/>
                </a:schemeClr>
              </a:solidFill>
              <a:latin typeface="Franklin Gothic Medium Cond" panose="020B0606030402020204" pitchFamily="34" charset="0"/>
            </a:endParaRPr>
          </a:p>
        </p:txBody>
      </p:sp>
      <p:sp>
        <p:nvSpPr>
          <p:cNvPr id="37" name="TextBox 36"/>
          <p:cNvSpPr txBox="1"/>
          <p:nvPr/>
        </p:nvSpPr>
        <p:spPr>
          <a:xfrm>
            <a:off x="762000" y="5117068"/>
            <a:ext cx="3124200" cy="369332"/>
          </a:xfrm>
          <a:prstGeom prst="rect">
            <a:avLst/>
          </a:prstGeom>
          <a:noFill/>
        </p:spPr>
        <p:txBody>
          <a:bodyPr wrap="square" rtlCol="0">
            <a:spAutoFit/>
          </a:bodyPr>
          <a:lstStyle/>
          <a:p>
            <a:r>
              <a:rPr lang="en-US" dirty="0">
                <a:solidFill>
                  <a:schemeClr val="bg1">
                    <a:lumMod val="50000"/>
                  </a:schemeClr>
                </a:solidFill>
                <a:latin typeface="Franklin Gothic Medium Cond" panose="020B0606030402020204" pitchFamily="34" charset="0"/>
              </a:rPr>
              <a:t>Mission Related Investments</a:t>
            </a:r>
            <a:endParaRPr lang="en-US" i="1" dirty="0">
              <a:solidFill>
                <a:schemeClr val="bg1">
                  <a:lumMod val="50000"/>
                </a:schemeClr>
              </a:solidFill>
              <a:latin typeface="Franklin Gothic Medium Cond" panose="020B0606030402020204" pitchFamily="34" charset="0"/>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8524" y="230696"/>
            <a:ext cx="1773076" cy="1826704"/>
          </a:xfrm>
          <a:prstGeom prst="rect">
            <a:avLst/>
          </a:prstGeom>
        </p:spPr>
      </p:pic>
    </p:spTree>
    <p:extLst>
      <p:ext uri="{BB962C8B-B14F-4D97-AF65-F5344CB8AC3E}">
        <p14:creationId xmlns:p14="http://schemas.microsoft.com/office/powerpoint/2010/main" val="3863866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700" y="0"/>
            <a:ext cx="9144000" cy="769441"/>
          </a:xfrm>
          <a:prstGeom prst="rect">
            <a:avLst/>
          </a:prstGeom>
        </p:spPr>
        <p:txBody>
          <a:bodyPr wrap="square">
            <a:spAutoFit/>
          </a:bodyPr>
          <a:lstStyle/>
          <a:p>
            <a:r>
              <a:rPr lang="en-US" sz="4400" dirty="0">
                <a:solidFill>
                  <a:srgbClr val="EAAA00"/>
                </a:solidFill>
                <a:latin typeface="Franklin Gothic Demi"/>
              </a:rPr>
              <a:t>FY 2019-20 RESOURCES</a:t>
            </a:r>
          </a:p>
        </p:txBody>
      </p:sp>
      <p:sp>
        <p:nvSpPr>
          <p:cNvPr id="5" name="Footer Placeholder 5">
            <a:extLst>
              <a:ext uri="{FF2B5EF4-FFF2-40B4-BE49-F238E27FC236}">
                <a16:creationId xmlns:a16="http://schemas.microsoft.com/office/drawing/2014/main" id="{643D9BA9-9997-4CD1-8165-ABB2521EA373}"/>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9" name="Picture 9" descr="A close up of a map&#10;&#10;Description generated with high confidence">
            <a:extLst>
              <a:ext uri="{FF2B5EF4-FFF2-40B4-BE49-F238E27FC236}">
                <a16:creationId xmlns:a16="http://schemas.microsoft.com/office/drawing/2014/main" id="{6B59EA80-9EE1-4D03-B83F-6FF57F2431C3}"/>
              </a:ext>
            </a:extLst>
          </p:cNvPr>
          <p:cNvPicPr>
            <a:picLocks noChangeAspect="1"/>
          </p:cNvPicPr>
          <p:nvPr/>
        </p:nvPicPr>
        <p:blipFill>
          <a:blip r:embed="rId3"/>
          <a:stretch>
            <a:fillRect/>
          </a:stretch>
        </p:blipFill>
        <p:spPr>
          <a:xfrm>
            <a:off x="665216" y="711751"/>
            <a:ext cx="7076848" cy="5727020"/>
          </a:xfrm>
          <a:prstGeom prst="rect">
            <a:avLst/>
          </a:prstGeom>
        </p:spPr>
      </p:pic>
    </p:spTree>
    <p:extLst>
      <p:ext uri="{BB962C8B-B14F-4D97-AF65-F5344CB8AC3E}">
        <p14:creationId xmlns:p14="http://schemas.microsoft.com/office/powerpoint/2010/main" val="2283996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69441"/>
          </a:xfrm>
          <a:prstGeom prst="rect">
            <a:avLst/>
          </a:prstGeom>
        </p:spPr>
        <p:txBody>
          <a:bodyPr wrap="square">
            <a:spAutoFit/>
          </a:bodyPr>
          <a:lstStyle/>
          <a:p>
            <a:r>
              <a:rPr lang="en-US" sz="4400" dirty="0">
                <a:solidFill>
                  <a:srgbClr val="EAAA00"/>
                </a:solidFill>
                <a:latin typeface="Franklin Gothic Demi"/>
              </a:rPr>
              <a:t>TOTAL BUDGETED EXPENDITURES</a:t>
            </a:r>
          </a:p>
        </p:txBody>
      </p:sp>
      <p:sp>
        <p:nvSpPr>
          <p:cNvPr id="6" name="Footer Placeholder 5">
            <a:extLst>
              <a:ext uri="{FF2B5EF4-FFF2-40B4-BE49-F238E27FC236}">
                <a16:creationId xmlns:a16="http://schemas.microsoft.com/office/drawing/2014/main" id="{EE1D288C-101F-4012-A5DB-C7451E666BFE}"/>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3" name="Picture 3" descr="A screenshot of a cell phone&#10;&#10;Description generated with high confidence">
            <a:extLst>
              <a:ext uri="{FF2B5EF4-FFF2-40B4-BE49-F238E27FC236}">
                <a16:creationId xmlns:a16="http://schemas.microsoft.com/office/drawing/2014/main" id="{577E2527-7A50-446B-BC03-5DFFB9D2E90D}"/>
              </a:ext>
            </a:extLst>
          </p:cNvPr>
          <p:cNvPicPr>
            <a:picLocks noChangeAspect="1"/>
          </p:cNvPicPr>
          <p:nvPr/>
        </p:nvPicPr>
        <p:blipFill>
          <a:blip r:embed="rId3"/>
          <a:stretch>
            <a:fillRect/>
          </a:stretch>
        </p:blipFill>
        <p:spPr>
          <a:xfrm>
            <a:off x="685800" y="863379"/>
            <a:ext cx="7066013" cy="5492691"/>
          </a:xfrm>
          <a:prstGeom prst="rect">
            <a:avLst/>
          </a:prstGeom>
        </p:spPr>
      </p:pic>
    </p:spTree>
    <p:extLst>
      <p:ext uri="{BB962C8B-B14F-4D97-AF65-F5344CB8AC3E}">
        <p14:creationId xmlns:p14="http://schemas.microsoft.com/office/powerpoint/2010/main" val="203872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0" name="Rectangle 9"/>
          <p:cNvSpPr/>
          <p:nvPr/>
        </p:nvSpPr>
        <p:spPr>
          <a:xfrm>
            <a:off x="76200" y="-7441"/>
            <a:ext cx="8991600" cy="1446550"/>
          </a:xfrm>
          <a:prstGeom prst="rect">
            <a:avLst/>
          </a:prstGeom>
        </p:spPr>
        <p:txBody>
          <a:bodyPr wrap="square" anchor="t">
            <a:spAutoFit/>
          </a:bodyPr>
          <a:lstStyle/>
          <a:p>
            <a:r>
              <a:rPr lang="en-US" sz="4400" dirty="0">
                <a:solidFill>
                  <a:srgbClr val="EAAA00"/>
                </a:solidFill>
                <a:latin typeface="+mj-lt"/>
              </a:rPr>
              <a:t>Budget Advisory Committee</a:t>
            </a:r>
            <a:endParaRPr lang="en-US" sz="4400" dirty="0">
              <a:latin typeface="+mj-lt"/>
            </a:endParaRPr>
          </a:p>
          <a:p>
            <a:endParaRPr lang="en-US" sz="4400" dirty="0">
              <a:solidFill>
                <a:srgbClr val="EAAA00"/>
              </a:solidFill>
              <a:latin typeface="+mj-lt"/>
            </a:endParaRPr>
          </a:p>
        </p:txBody>
      </p:sp>
      <p:cxnSp>
        <p:nvCxnSpPr>
          <p:cNvPr id="13" name="Straight Connector 12"/>
          <p:cNvCxnSpPr/>
          <p:nvPr/>
        </p:nvCxnSpPr>
        <p:spPr>
          <a:xfrm>
            <a:off x="0" y="7620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16" name="Footer Placeholder 5"/>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graphicFrame>
        <p:nvGraphicFramePr>
          <p:cNvPr id="3" name="Table 2">
            <a:extLst>
              <a:ext uri="{FF2B5EF4-FFF2-40B4-BE49-F238E27FC236}">
                <a16:creationId xmlns:a16="http://schemas.microsoft.com/office/drawing/2014/main" id="{C3EE4D75-1D94-408B-A699-FF0FFA10FAAF}"/>
              </a:ext>
            </a:extLst>
          </p:cNvPr>
          <p:cNvGraphicFramePr>
            <a:graphicFrameLocks noGrp="1"/>
          </p:cNvGraphicFramePr>
          <p:nvPr>
            <p:extLst>
              <p:ext uri="{D42A27DB-BD31-4B8C-83A1-F6EECF244321}">
                <p14:modId xmlns:p14="http://schemas.microsoft.com/office/powerpoint/2010/main" val="793699135"/>
              </p:ext>
            </p:extLst>
          </p:nvPr>
        </p:nvGraphicFramePr>
        <p:xfrm>
          <a:off x="181703" y="884663"/>
          <a:ext cx="8780593" cy="5250215"/>
        </p:xfrm>
        <a:graphic>
          <a:graphicData uri="http://schemas.openxmlformats.org/drawingml/2006/table">
            <a:tbl>
              <a:tblPr firstRow="1" bandRow="1">
                <a:tableStyleId>{5C22544A-7EE6-4342-B048-85BDC9FD1C3A}</a:tableStyleId>
              </a:tblPr>
              <a:tblGrid>
                <a:gridCol w="4578967">
                  <a:extLst>
                    <a:ext uri="{9D8B030D-6E8A-4147-A177-3AD203B41FA5}">
                      <a16:colId xmlns:a16="http://schemas.microsoft.com/office/drawing/2014/main" val="1840785982"/>
                    </a:ext>
                  </a:extLst>
                </a:gridCol>
                <a:gridCol w="4201626">
                  <a:extLst>
                    <a:ext uri="{9D8B030D-6E8A-4147-A177-3AD203B41FA5}">
                      <a16:colId xmlns:a16="http://schemas.microsoft.com/office/drawing/2014/main" val="1233664643"/>
                    </a:ext>
                  </a:extLst>
                </a:gridCol>
              </a:tblGrid>
              <a:tr h="511548">
                <a:tc>
                  <a:txBody>
                    <a:bodyPr/>
                    <a:lstStyle/>
                    <a:p>
                      <a:pPr algn="l" rtl="0" fontAlgn="base"/>
                      <a:r>
                        <a:rPr lang="en-US" sz="1400" b="1" dirty="0">
                          <a:solidFill>
                            <a:schemeClr val="bg1">
                              <a:lumMod val="50000"/>
                            </a:schemeClr>
                          </a:solidFill>
                          <a:effectLst/>
                        </a:rPr>
                        <a:t>Arlene Kimura ​</a:t>
                      </a:r>
                    </a:p>
                    <a:p>
                      <a:pPr algn="l" rtl="0" fontAlgn="base"/>
                      <a:r>
                        <a:rPr lang="en-US" sz="1400" b="0" dirty="0">
                          <a:solidFill>
                            <a:schemeClr val="bg1">
                              <a:lumMod val="50000"/>
                            </a:schemeClr>
                          </a:solidFill>
                          <a:effectLst/>
                        </a:rPr>
                        <a:t>Hazelwood Neighborhood Association​</a:t>
                      </a:r>
                      <a:endParaRPr lang="en-US" sz="1400" b="0" i="0" dirty="0">
                        <a:solidFill>
                          <a:schemeClr val="bg1">
                            <a:lumMod val="50000"/>
                          </a:schemeClr>
                        </a:solidFill>
                        <a:effectLst/>
                      </a:endParaRPr>
                    </a:p>
                  </a:txBody>
                  <a:tcPr>
                    <a:noFill/>
                  </a:tcPr>
                </a:tc>
                <a:tc>
                  <a:txBody>
                    <a:bodyPr/>
                    <a:lstStyle/>
                    <a:p>
                      <a:pPr algn="l" rtl="0" fontAlgn="base"/>
                      <a:r>
                        <a:rPr lang="en-US" sz="1400" b="1">
                          <a:solidFill>
                            <a:schemeClr val="bg1">
                              <a:lumMod val="50000"/>
                            </a:schemeClr>
                          </a:solidFill>
                          <a:effectLst/>
                        </a:rPr>
                        <a:t>Johanna Brickman ​</a:t>
                      </a:r>
                    </a:p>
                    <a:p>
                      <a:pPr algn="l" rtl="0" fontAlgn="base"/>
                      <a:r>
                        <a:rPr lang="en-US" sz="1400" b="0">
                          <a:solidFill>
                            <a:schemeClr val="bg1">
                              <a:lumMod val="50000"/>
                            </a:schemeClr>
                          </a:solidFill>
                          <a:effectLst/>
                        </a:rPr>
                        <a:t>VertueLab​</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642207784"/>
                  </a:ext>
                </a:extLst>
              </a:tr>
              <a:tr h="511548">
                <a:tc>
                  <a:txBody>
                    <a:bodyPr/>
                    <a:lstStyle/>
                    <a:p>
                      <a:pPr algn="l" rtl="0" fontAlgn="base"/>
                      <a:r>
                        <a:rPr lang="en-US" sz="1400" b="1" dirty="0">
                          <a:solidFill>
                            <a:schemeClr val="bg1">
                              <a:lumMod val="50000"/>
                            </a:schemeClr>
                          </a:solidFill>
                          <a:effectLst/>
                        </a:rPr>
                        <a:t>Ashley Henry ​</a:t>
                      </a:r>
                    </a:p>
                    <a:p>
                      <a:pPr algn="l" rtl="0" fontAlgn="base"/>
                      <a:r>
                        <a:rPr lang="en-US" sz="1400" b="0" dirty="0">
                          <a:solidFill>
                            <a:schemeClr val="bg1">
                              <a:lumMod val="50000"/>
                            </a:schemeClr>
                          </a:solidFill>
                          <a:effectLst/>
                        </a:rPr>
                        <a:t>Business for Better Portland​</a:t>
                      </a:r>
                      <a:endParaRPr lang="en-US" sz="1400" b="0" i="0" dirty="0">
                        <a:solidFill>
                          <a:schemeClr val="bg1">
                            <a:lumMod val="50000"/>
                          </a:schemeClr>
                        </a:solidFill>
                        <a:effectLst/>
                      </a:endParaRPr>
                    </a:p>
                  </a:txBody>
                  <a:tcPr>
                    <a:noFill/>
                  </a:tcPr>
                </a:tc>
                <a:tc>
                  <a:txBody>
                    <a:bodyPr/>
                    <a:lstStyle/>
                    <a:p>
                      <a:pPr algn="l" rtl="0" fontAlgn="base"/>
                      <a:r>
                        <a:rPr lang="en-US" sz="1400" b="1" dirty="0">
                          <a:solidFill>
                            <a:schemeClr val="bg1">
                              <a:lumMod val="50000"/>
                            </a:schemeClr>
                          </a:solidFill>
                          <a:effectLst/>
                        </a:rPr>
                        <a:t>Juliana Lukasik ​</a:t>
                      </a:r>
                    </a:p>
                    <a:p>
                      <a:pPr algn="l" rtl="0" fontAlgn="base"/>
                      <a:r>
                        <a:rPr lang="en-US" sz="1400" b="0" dirty="0">
                          <a:solidFill>
                            <a:schemeClr val="bg1">
                              <a:lumMod val="50000"/>
                            </a:schemeClr>
                          </a:solidFill>
                          <a:effectLst/>
                        </a:rPr>
                        <a:t>Central Eastside Industrial Council​</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476447721"/>
                  </a:ext>
                </a:extLst>
              </a:tr>
              <a:tr h="511548">
                <a:tc>
                  <a:txBody>
                    <a:bodyPr/>
                    <a:lstStyle/>
                    <a:p>
                      <a:pPr algn="l" rtl="0" fontAlgn="base"/>
                      <a:r>
                        <a:rPr lang="en-US" sz="1400" b="1" dirty="0">
                          <a:solidFill>
                            <a:schemeClr val="bg1">
                              <a:lumMod val="50000"/>
                            </a:schemeClr>
                          </a:solidFill>
                          <a:effectLst/>
                        </a:rPr>
                        <a:t>Bryson Davis ​</a:t>
                      </a:r>
                    </a:p>
                    <a:p>
                      <a:pPr algn="l" rtl="0" fontAlgn="base"/>
                      <a:r>
                        <a:rPr lang="en-US" sz="1400" b="0" dirty="0">
                          <a:solidFill>
                            <a:schemeClr val="bg1">
                              <a:lumMod val="50000"/>
                            </a:schemeClr>
                          </a:solidFill>
                          <a:effectLst/>
                        </a:rPr>
                        <a:t>Hill Block Project Working Group​</a:t>
                      </a:r>
                      <a:endParaRPr lang="en-US" sz="1400" b="0" i="0" dirty="0">
                        <a:solidFill>
                          <a:schemeClr val="bg1">
                            <a:lumMod val="50000"/>
                          </a:schemeClr>
                        </a:solidFill>
                        <a:effectLst/>
                      </a:endParaRPr>
                    </a:p>
                  </a:txBody>
                  <a:tcPr>
                    <a:noFill/>
                  </a:tcPr>
                </a:tc>
                <a:tc>
                  <a:txBody>
                    <a:bodyPr/>
                    <a:lstStyle/>
                    <a:p>
                      <a:pPr algn="l" rtl="0" fontAlgn="base"/>
                      <a:r>
                        <a:rPr lang="en-US" sz="1400" b="1">
                          <a:solidFill>
                            <a:schemeClr val="bg1">
                              <a:lumMod val="50000"/>
                            </a:schemeClr>
                          </a:solidFill>
                          <a:effectLst/>
                        </a:rPr>
                        <a:t>Kari Naone ​</a:t>
                      </a:r>
                    </a:p>
                    <a:p>
                      <a:pPr algn="l" rtl="0" fontAlgn="base"/>
                      <a:r>
                        <a:rPr lang="en-US" sz="1400" b="0">
                          <a:solidFill>
                            <a:schemeClr val="bg1">
                              <a:lumMod val="50000"/>
                            </a:schemeClr>
                          </a:solidFill>
                          <a:effectLst/>
                        </a:rPr>
                        <a:t>TiE Oregon​</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444874551"/>
                  </a:ext>
                </a:extLst>
              </a:tr>
              <a:tr h="511548">
                <a:tc>
                  <a:txBody>
                    <a:bodyPr/>
                    <a:lstStyle/>
                    <a:p>
                      <a:pPr algn="l" rtl="0" fontAlgn="base"/>
                      <a:r>
                        <a:rPr lang="en-US" sz="1400" b="1" dirty="0">
                          <a:solidFill>
                            <a:schemeClr val="bg1">
                              <a:lumMod val="50000"/>
                            </a:schemeClr>
                          </a:solidFill>
                          <a:effectLst/>
                        </a:rPr>
                        <a:t>Cora Potter ​</a:t>
                      </a:r>
                    </a:p>
                    <a:p>
                      <a:pPr algn="l" rtl="0" fontAlgn="base"/>
                      <a:r>
                        <a:rPr lang="en-US" sz="1400" b="0" dirty="0">
                          <a:solidFill>
                            <a:schemeClr val="bg1">
                              <a:lumMod val="50000"/>
                            </a:schemeClr>
                          </a:solidFill>
                          <a:effectLst/>
                        </a:rPr>
                        <a:t>Lents Neighborhood Association​</a:t>
                      </a:r>
                      <a:endParaRPr lang="en-US" sz="1400" b="0" i="0" dirty="0">
                        <a:solidFill>
                          <a:schemeClr val="bg1">
                            <a:lumMod val="50000"/>
                          </a:schemeClr>
                        </a:solidFill>
                        <a:effectLst/>
                      </a:endParaRPr>
                    </a:p>
                  </a:txBody>
                  <a:tcPr>
                    <a:noFill/>
                  </a:tcPr>
                </a:tc>
                <a:tc>
                  <a:txBody>
                    <a:bodyPr/>
                    <a:lstStyle/>
                    <a:p>
                      <a:pPr algn="l" rtl="0" fontAlgn="base"/>
                      <a:r>
                        <a:rPr lang="en-US" sz="1400" b="1" dirty="0">
                          <a:solidFill>
                            <a:schemeClr val="bg1">
                              <a:lumMod val="50000"/>
                            </a:schemeClr>
                          </a:solidFill>
                          <a:effectLst/>
                        </a:rPr>
                        <a:t>Jenny Glass</a:t>
                      </a:r>
                      <a:r>
                        <a:rPr lang="en-US" sz="1400" b="0" dirty="0">
                          <a:solidFill>
                            <a:schemeClr val="bg1">
                              <a:lumMod val="50000"/>
                            </a:schemeClr>
                          </a:solidFill>
                          <a:effectLst/>
                        </a:rPr>
                        <a:t> ​</a:t>
                      </a:r>
                    </a:p>
                    <a:p>
                      <a:pPr algn="l" rtl="0" fontAlgn="base"/>
                      <a:r>
                        <a:rPr lang="en-US" sz="1400" b="0" dirty="0">
                          <a:solidFill>
                            <a:schemeClr val="bg1">
                              <a:lumMod val="50000"/>
                            </a:schemeClr>
                          </a:solidFill>
                          <a:effectLst/>
                        </a:rPr>
                        <a:t>Rosewood Initiative​</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3970578337"/>
                  </a:ext>
                </a:extLst>
              </a:tr>
              <a:tr h="511548">
                <a:tc>
                  <a:txBody>
                    <a:bodyPr/>
                    <a:lstStyle/>
                    <a:p>
                      <a:pPr algn="l" rtl="0" fontAlgn="base"/>
                      <a:r>
                        <a:rPr lang="en-US" sz="1400" b="1" dirty="0">
                          <a:solidFill>
                            <a:schemeClr val="bg1">
                              <a:lumMod val="50000"/>
                            </a:schemeClr>
                          </a:solidFill>
                          <a:effectLst/>
                        </a:rPr>
                        <a:t>Corky Collier</a:t>
                      </a:r>
                      <a:r>
                        <a:rPr lang="en-US" sz="1400" b="0" dirty="0">
                          <a:solidFill>
                            <a:schemeClr val="bg1">
                              <a:lumMod val="50000"/>
                            </a:schemeClr>
                          </a:solidFill>
                          <a:effectLst/>
                        </a:rPr>
                        <a:t> ​</a:t>
                      </a:r>
                    </a:p>
                    <a:p>
                      <a:pPr algn="l" rtl="0" fontAlgn="base"/>
                      <a:r>
                        <a:rPr lang="en-US" sz="1400" b="0" dirty="0">
                          <a:solidFill>
                            <a:schemeClr val="bg1">
                              <a:lumMod val="50000"/>
                            </a:schemeClr>
                          </a:solidFill>
                          <a:effectLst/>
                        </a:rPr>
                        <a:t>Columbia Corridor Association​</a:t>
                      </a:r>
                      <a:endParaRPr lang="en-US" sz="1400" b="0" i="0" dirty="0">
                        <a:solidFill>
                          <a:schemeClr val="bg1">
                            <a:lumMod val="50000"/>
                          </a:schemeClr>
                        </a:solidFill>
                        <a:effectLst/>
                      </a:endParaRPr>
                    </a:p>
                  </a:txBody>
                  <a:tcPr>
                    <a:noFill/>
                  </a:tcPr>
                </a:tc>
                <a:tc>
                  <a:txBody>
                    <a:bodyPr/>
                    <a:lstStyle/>
                    <a:p>
                      <a:pPr algn="l" rtl="0" fontAlgn="base"/>
                      <a:r>
                        <a:rPr lang="en-US" sz="1400" b="1" dirty="0">
                          <a:solidFill>
                            <a:schemeClr val="bg1">
                              <a:lumMod val="50000"/>
                            </a:schemeClr>
                          </a:solidFill>
                          <a:effectLst/>
                        </a:rPr>
                        <a:t>Michael Harrison ​</a:t>
                      </a:r>
                    </a:p>
                    <a:p>
                      <a:pPr algn="l" rtl="0" fontAlgn="base"/>
                      <a:r>
                        <a:rPr lang="en-US" sz="1400" b="0" dirty="0">
                          <a:solidFill>
                            <a:schemeClr val="bg1">
                              <a:lumMod val="50000"/>
                            </a:schemeClr>
                          </a:solidFill>
                          <a:effectLst/>
                        </a:rPr>
                        <a:t>Oregon Health Science University​</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3056971041"/>
                  </a:ext>
                </a:extLst>
              </a:tr>
              <a:tr h="511548">
                <a:tc>
                  <a:txBody>
                    <a:bodyPr/>
                    <a:lstStyle/>
                    <a:p>
                      <a:pPr algn="l" rtl="0" fontAlgn="base"/>
                      <a:r>
                        <a:rPr lang="en-US" sz="1400" b="1">
                          <a:solidFill>
                            <a:schemeClr val="bg1">
                              <a:lumMod val="50000"/>
                            </a:schemeClr>
                          </a:solidFill>
                          <a:effectLst/>
                        </a:rPr>
                        <a:t>Dan Zalkow</a:t>
                      </a:r>
                      <a:r>
                        <a:rPr lang="en-US" sz="1400" b="0">
                          <a:solidFill>
                            <a:schemeClr val="bg1">
                              <a:lumMod val="50000"/>
                            </a:schemeClr>
                          </a:solidFill>
                          <a:effectLst/>
                        </a:rPr>
                        <a:t> ​</a:t>
                      </a:r>
                    </a:p>
                    <a:p>
                      <a:pPr algn="l" rtl="0" fontAlgn="base"/>
                      <a:r>
                        <a:rPr lang="en-US" sz="1400" b="0">
                          <a:solidFill>
                            <a:schemeClr val="bg1">
                              <a:lumMod val="50000"/>
                            </a:schemeClr>
                          </a:solidFill>
                          <a:effectLst/>
                        </a:rPr>
                        <a:t>Portland State University​</a:t>
                      </a:r>
                      <a:endParaRPr lang="en-US" sz="1400" b="0" i="0" dirty="0">
                        <a:solidFill>
                          <a:schemeClr val="bg1">
                            <a:lumMod val="50000"/>
                          </a:schemeClr>
                        </a:solidFill>
                        <a:effectLst/>
                      </a:endParaRPr>
                    </a:p>
                  </a:txBody>
                  <a:tcPr>
                    <a:noFill/>
                  </a:tcPr>
                </a:tc>
                <a:tc>
                  <a:txBody>
                    <a:bodyPr/>
                    <a:lstStyle/>
                    <a:p>
                      <a:pPr algn="l" rtl="0" fontAlgn="base"/>
                      <a:r>
                        <a:rPr lang="en-US" sz="1400" b="1" dirty="0">
                          <a:solidFill>
                            <a:schemeClr val="bg1">
                              <a:lumMod val="50000"/>
                            </a:schemeClr>
                          </a:solidFill>
                          <a:effectLst/>
                        </a:rPr>
                        <a:t>Oscar Arana ​</a:t>
                      </a:r>
                    </a:p>
                    <a:p>
                      <a:pPr algn="l" rtl="0" fontAlgn="base"/>
                      <a:r>
                        <a:rPr lang="en-US" sz="1400" b="0" dirty="0">
                          <a:solidFill>
                            <a:schemeClr val="bg1">
                              <a:lumMod val="50000"/>
                            </a:schemeClr>
                          </a:solidFill>
                          <a:effectLst/>
                        </a:rPr>
                        <a:t>Native American Youth and Family Center​</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1125966967"/>
                  </a:ext>
                </a:extLst>
              </a:tr>
              <a:tr h="511548">
                <a:tc>
                  <a:txBody>
                    <a:bodyPr/>
                    <a:lstStyle/>
                    <a:p>
                      <a:pPr algn="l" rtl="0" fontAlgn="base"/>
                      <a:r>
                        <a:rPr lang="en-US" sz="1400" b="1" dirty="0">
                          <a:solidFill>
                            <a:schemeClr val="bg1">
                              <a:lumMod val="50000"/>
                            </a:schemeClr>
                          </a:solidFill>
                          <a:effectLst/>
                        </a:rPr>
                        <a:t>Duncan Hwang </a:t>
                      </a:r>
                      <a:r>
                        <a:rPr lang="en-US" sz="1400" b="0" dirty="0">
                          <a:solidFill>
                            <a:schemeClr val="bg1">
                              <a:lumMod val="50000"/>
                            </a:schemeClr>
                          </a:solidFill>
                          <a:effectLst/>
                        </a:rPr>
                        <a:t>​</a:t>
                      </a:r>
                    </a:p>
                    <a:p>
                      <a:pPr algn="l" rtl="0" fontAlgn="base"/>
                      <a:r>
                        <a:rPr lang="en-US" sz="1400" b="0" dirty="0">
                          <a:solidFill>
                            <a:schemeClr val="bg1">
                              <a:lumMod val="50000"/>
                            </a:schemeClr>
                          </a:solidFill>
                          <a:effectLst/>
                        </a:rPr>
                        <a:t>Asian Pacific American Network of Oregon​</a:t>
                      </a:r>
                      <a:endParaRPr lang="en-US" sz="1400" b="0" i="0" dirty="0">
                        <a:solidFill>
                          <a:schemeClr val="bg1">
                            <a:lumMod val="50000"/>
                          </a:schemeClr>
                        </a:solidFill>
                        <a:effectLst/>
                      </a:endParaRPr>
                    </a:p>
                  </a:txBody>
                  <a:tcPr>
                    <a:noFill/>
                  </a:tcPr>
                </a:tc>
                <a:tc>
                  <a:txBody>
                    <a:bodyPr/>
                    <a:lstStyle/>
                    <a:p>
                      <a:pPr algn="l" rtl="0" fontAlgn="base"/>
                      <a:r>
                        <a:rPr lang="en-US" sz="1400" b="1">
                          <a:solidFill>
                            <a:schemeClr val="bg1">
                              <a:lumMod val="50000"/>
                            </a:schemeClr>
                          </a:solidFill>
                          <a:effectLst/>
                        </a:rPr>
                        <a:t>Owen Ronchelli ​</a:t>
                      </a:r>
                    </a:p>
                    <a:p>
                      <a:pPr algn="l" rtl="0" fontAlgn="base"/>
                      <a:r>
                        <a:rPr lang="en-US" sz="1400" b="0">
                          <a:solidFill>
                            <a:schemeClr val="bg1">
                              <a:lumMod val="50000"/>
                            </a:schemeClr>
                          </a:solidFill>
                          <a:effectLst/>
                        </a:rPr>
                        <a:t>Go Lloyd​</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2479644822"/>
                  </a:ext>
                </a:extLst>
              </a:tr>
              <a:tr h="511548">
                <a:tc>
                  <a:txBody>
                    <a:bodyPr/>
                    <a:lstStyle/>
                    <a:p>
                      <a:pPr algn="l" rtl="0" fontAlgn="base"/>
                      <a:r>
                        <a:rPr lang="en-US" sz="1400" b="1">
                          <a:solidFill>
                            <a:schemeClr val="bg1">
                              <a:lumMod val="50000"/>
                            </a:schemeClr>
                          </a:solidFill>
                          <a:effectLst/>
                        </a:rPr>
                        <a:t>Haben Woldu ​</a:t>
                      </a:r>
                    </a:p>
                    <a:p>
                      <a:pPr algn="l" rtl="0" fontAlgn="base"/>
                      <a:r>
                        <a:rPr lang="en-US" sz="1400" b="0">
                          <a:solidFill>
                            <a:schemeClr val="bg1">
                              <a:lumMod val="50000"/>
                            </a:schemeClr>
                          </a:solidFill>
                          <a:effectLst/>
                        </a:rPr>
                        <a:t>N/NE Community Development Initiative​</a:t>
                      </a:r>
                      <a:endParaRPr lang="en-US" sz="1400" b="0" i="0" dirty="0">
                        <a:solidFill>
                          <a:schemeClr val="bg1">
                            <a:lumMod val="50000"/>
                          </a:schemeClr>
                        </a:solidFill>
                        <a:effectLst/>
                      </a:endParaRPr>
                    </a:p>
                  </a:txBody>
                  <a:tcPr>
                    <a:noFill/>
                  </a:tcPr>
                </a:tc>
                <a:tc>
                  <a:txBody>
                    <a:bodyPr/>
                    <a:lstStyle/>
                    <a:p>
                      <a:pPr algn="l" rtl="0" fontAlgn="base"/>
                      <a:r>
                        <a:rPr lang="en-US" sz="1400" b="1">
                          <a:solidFill>
                            <a:schemeClr val="bg1">
                              <a:lumMod val="50000"/>
                            </a:schemeClr>
                          </a:solidFill>
                          <a:effectLst/>
                        </a:rPr>
                        <a:t>Rana Uzzaman ​</a:t>
                      </a:r>
                    </a:p>
                    <a:p>
                      <a:pPr algn="l" rtl="0" fontAlgn="base"/>
                      <a:r>
                        <a:rPr lang="en-US" sz="1400" b="0">
                          <a:solidFill>
                            <a:schemeClr val="bg1">
                              <a:lumMod val="50000"/>
                            </a:schemeClr>
                          </a:solidFill>
                          <a:effectLst/>
                        </a:rPr>
                        <a:t>Council for Economic &amp; Racial Equity​</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3411907009"/>
                  </a:ext>
                </a:extLst>
              </a:tr>
              <a:tr h="511548">
                <a:tc>
                  <a:txBody>
                    <a:bodyPr/>
                    <a:lstStyle/>
                    <a:p>
                      <a:pPr algn="l" rtl="0" fontAlgn="base"/>
                      <a:r>
                        <a:rPr lang="en-US" sz="1400" b="1" dirty="0">
                          <a:solidFill>
                            <a:schemeClr val="bg1">
                              <a:lumMod val="50000"/>
                            </a:schemeClr>
                          </a:solidFill>
                          <a:effectLst/>
                        </a:rPr>
                        <a:t>Helen Ying ​</a:t>
                      </a:r>
                    </a:p>
                    <a:p>
                      <a:pPr algn="l" rtl="0" fontAlgn="base"/>
                      <a:r>
                        <a:rPr lang="en-US" sz="1400" b="0" dirty="0">
                          <a:solidFill>
                            <a:schemeClr val="bg1">
                              <a:lumMod val="50000"/>
                            </a:schemeClr>
                          </a:solidFill>
                          <a:effectLst/>
                        </a:rPr>
                        <a:t>Old Town Chinatown Community Association​</a:t>
                      </a:r>
                      <a:endParaRPr lang="en-US" sz="1400" b="0" i="0" dirty="0">
                        <a:solidFill>
                          <a:schemeClr val="bg1">
                            <a:lumMod val="50000"/>
                          </a:schemeClr>
                        </a:solidFill>
                        <a:effectLst/>
                      </a:endParaRPr>
                    </a:p>
                  </a:txBody>
                  <a:tcPr>
                    <a:noFill/>
                  </a:tcPr>
                </a:tc>
                <a:tc>
                  <a:txBody>
                    <a:bodyPr/>
                    <a:lstStyle/>
                    <a:p>
                      <a:pPr algn="l" rtl="0" fontAlgn="base"/>
                      <a:r>
                        <a:rPr lang="en-US" sz="1400" b="1" dirty="0">
                          <a:solidFill>
                            <a:schemeClr val="bg1">
                              <a:lumMod val="50000"/>
                            </a:schemeClr>
                          </a:solidFill>
                          <a:effectLst/>
                        </a:rPr>
                        <a:t>Skip Newberry ​</a:t>
                      </a:r>
                    </a:p>
                    <a:p>
                      <a:pPr algn="l" rtl="0" fontAlgn="base"/>
                      <a:r>
                        <a:rPr lang="en-US" sz="1400" b="0" dirty="0">
                          <a:solidFill>
                            <a:schemeClr val="bg1">
                              <a:lumMod val="50000"/>
                            </a:schemeClr>
                          </a:solidFill>
                          <a:effectLst/>
                        </a:rPr>
                        <a:t>Technology Association of Oregon​</a:t>
                      </a:r>
                      <a:endParaRPr lang="en-US" sz="1400" b="0" i="0" dirty="0">
                        <a:solidFill>
                          <a:schemeClr val="bg1">
                            <a:lumMod val="50000"/>
                          </a:schemeClr>
                        </a:solidFill>
                        <a:effectLst/>
                      </a:endParaRPr>
                    </a:p>
                  </a:txBody>
                  <a:tcPr>
                    <a:noFill/>
                  </a:tcPr>
                </a:tc>
                <a:extLst>
                  <a:ext uri="{0D108BD9-81ED-4DB2-BD59-A6C34878D82A}">
                    <a16:rowId xmlns:a16="http://schemas.microsoft.com/office/drawing/2014/main" val="157951455"/>
                  </a:ext>
                </a:extLst>
              </a:tr>
              <a:tr h="586775">
                <a:tc>
                  <a:txBody>
                    <a:bodyPr/>
                    <a:lstStyle/>
                    <a:p>
                      <a:pPr algn="l" rtl="0" fontAlgn="base"/>
                      <a:r>
                        <a:rPr lang="en-US" sz="1400" b="1">
                          <a:solidFill>
                            <a:schemeClr val="bg1">
                              <a:lumMod val="50000"/>
                            </a:schemeClr>
                          </a:solidFill>
                          <a:effectLst/>
                        </a:rPr>
                        <a:t>James Paulson ​</a:t>
                      </a:r>
                    </a:p>
                    <a:p>
                      <a:pPr algn="l" rtl="0" fontAlgn="base"/>
                      <a:r>
                        <a:rPr lang="en-US" sz="1400" b="0">
                          <a:solidFill>
                            <a:schemeClr val="bg1">
                              <a:lumMod val="50000"/>
                            </a:schemeClr>
                          </a:solidFill>
                          <a:effectLst/>
                        </a:rPr>
                        <a:t>Worksystems Inc​</a:t>
                      </a:r>
                      <a:endParaRPr lang="en-US" sz="1400" b="0" i="0" dirty="0">
                        <a:solidFill>
                          <a:schemeClr val="bg1">
                            <a:lumMod val="50000"/>
                          </a:schemeClr>
                        </a:solidFill>
                        <a:effectLst/>
                      </a:endParaRPr>
                    </a:p>
                  </a:txBody>
                  <a:tcPr>
                    <a:noFill/>
                  </a:tcPr>
                </a:tc>
                <a:tc>
                  <a:txBody>
                    <a:bodyPr/>
                    <a:lstStyle/>
                    <a:p>
                      <a:pPr algn="l" rtl="0" fontAlgn="auto"/>
                      <a:r>
                        <a:rPr lang="en-US" sz="1400" b="0" dirty="0">
                          <a:solidFill>
                            <a:schemeClr val="bg1">
                              <a:lumMod val="50000"/>
                            </a:schemeClr>
                          </a:solidFill>
                          <a:effectLst/>
                        </a:rPr>
                        <a:t>​</a:t>
                      </a:r>
                      <a:endParaRPr lang="en-US" sz="1400" b="0" i="0" dirty="0">
                        <a:solidFill>
                          <a:schemeClr val="bg1">
                            <a:lumMod val="50000"/>
                          </a:schemeClr>
                        </a:solidFill>
                        <a:effectLst/>
                        <a:latin typeface="Franklin Gothic Medium Cond"/>
                      </a:endParaRPr>
                    </a:p>
                  </a:txBody>
                  <a:tcPr>
                    <a:noFill/>
                  </a:tcPr>
                </a:tc>
                <a:extLst>
                  <a:ext uri="{0D108BD9-81ED-4DB2-BD59-A6C34878D82A}">
                    <a16:rowId xmlns:a16="http://schemas.microsoft.com/office/drawing/2014/main" val="296596131"/>
                  </a:ext>
                </a:extLst>
              </a:tr>
            </a:tbl>
          </a:graphicData>
        </a:graphic>
      </p:graphicFrame>
    </p:spTree>
    <p:extLst>
      <p:ext uri="{BB962C8B-B14F-4D97-AF65-F5344CB8AC3E}">
        <p14:creationId xmlns:p14="http://schemas.microsoft.com/office/powerpoint/2010/main" val="207083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0" name="Rectangle 9"/>
          <p:cNvSpPr/>
          <p:nvPr/>
        </p:nvSpPr>
        <p:spPr>
          <a:xfrm>
            <a:off x="76200" y="-7441"/>
            <a:ext cx="8991600" cy="1446550"/>
          </a:xfrm>
          <a:prstGeom prst="rect">
            <a:avLst/>
          </a:prstGeom>
        </p:spPr>
        <p:txBody>
          <a:bodyPr wrap="square" anchor="t">
            <a:spAutoFit/>
          </a:bodyPr>
          <a:lstStyle/>
          <a:p>
            <a:r>
              <a:rPr lang="en-US" sz="4400" dirty="0">
                <a:solidFill>
                  <a:srgbClr val="EAAA00"/>
                </a:solidFill>
                <a:latin typeface="+mj-lt"/>
              </a:rPr>
              <a:t>Budget Outreach</a:t>
            </a:r>
            <a:endParaRPr lang="en-US" sz="4400" dirty="0">
              <a:latin typeface="+mj-lt"/>
            </a:endParaRPr>
          </a:p>
          <a:p>
            <a:endParaRPr lang="en-US" sz="4400" dirty="0">
              <a:solidFill>
                <a:srgbClr val="EAAA00"/>
              </a:solidFill>
              <a:latin typeface="+mj-lt"/>
            </a:endParaRPr>
          </a:p>
        </p:txBody>
      </p:sp>
      <p:cxnSp>
        <p:nvCxnSpPr>
          <p:cNvPr id="13" name="Straight Connector 12"/>
          <p:cNvCxnSpPr/>
          <p:nvPr/>
        </p:nvCxnSpPr>
        <p:spPr>
          <a:xfrm>
            <a:off x="0" y="7620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16" name="Footer Placeholder 5"/>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
        <p:nvSpPr>
          <p:cNvPr id="3" name="TextBox 2">
            <a:extLst>
              <a:ext uri="{FF2B5EF4-FFF2-40B4-BE49-F238E27FC236}">
                <a16:creationId xmlns:a16="http://schemas.microsoft.com/office/drawing/2014/main" id="{4135D867-1912-4150-BE56-0C194C700BDD}"/>
              </a:ext>
            </a:extLst>
          </p:cNvPr>
          <p:cNvSpPr txBox="1"/>
          <p:nvPr/>
        </p:nvSpPr>
        <p:spPr>
          <a:xfrm>
            <a:off x="304801" y="1000664"/>
            <a:ext cx="8610600" cy="4924425"/>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a:spcAft>
                <a:spcPts val="600"/>
              </a:spcAft>
            </a:pPr>
            <a:r>
              <a:rPr lang="en-US" sz="2400" dirty="0">
                <a:solidFill>
                  <a:schemeClr val="bg1">
                    <a:lumMod val="50000"/>
                  </a:schemeClr>
                </a:solidFill>
              </a:rPr>
              <a:t>Central Eastside Industrial Council</a:t>
            </a:r>
          </a:p>
          <a:p>
            <a:pPr>
              <a:spcAft>
                <a:spcPts val="600"/>
              </a:spcAft>
            </a:pPr>
            <a:r>
              <a:rPr lang="en-US" sz="2400" dirty="0">
                <a:solidFill>
                  <a:schemeClr val="bg1">
                    <a:lumMod val="50000"/>
                  </a:schemeClr>
                </a:solidFill>
              </a:rPr>
              <a:t>East Portland Action Plan Economic</a:t>
            </a:r>
          </a:p>
          <a:p>
            <a:pPr>
              <a:spcAft>
                <a:spcPts val="600"/>
              </a:spcAft>
            </a:pPr>
            <a:r>
              <a:rPr lang="en-US" sz="2400" dirty="0">
                <a:solidFill>
                  <a:schemeClr val="bg1">
                    <a:lumMod val="50000"/>
                  </a:schemeClr>
                </a:solidFill>
              </a:rPr>
              <a:t>Go Lloyd </a:t>
            </a:r>
          </a:p>
          <a:p>
            <a:pPr>
              <a:spcAft>
                <a:spcPts val="600"/>
              </a:spcAft>
            </a:pPr>
            <a:r>
              <a:rPr lang="en-US" sz="2400" dirty="0">
                <a:solidFill>
                  <a:schemeClr val="bg1">
                    <a:lumMod val="50000"/>
                  </a:schemeClr>
                </a:solidFill>
              </a:rPr>
              <a:t>Hazelwood Neighborhood Association </a:t>
            </a:r>
          </a:p>
          <a:p>
            <a:pPr>
              <a:spcAft>
                <a:spcPts val="600"/>
              </a:spcAft>
            </a:pPr>
            <a:r>
              <a:rPr lang="en-US" sz="2400" dirty="0">
                <a:solidFill>
                  <a:schemeClr val="bg1">
                    <a:lumMod val="50000"/>
                  </a:schemeClr>
                </a:solidFill>
              </a:rPr>
              <a:t>Lents Neighborhood Association</a:t>
            </a:r>
          </a:p>
          <a:p>
            <a:pPr>
              <a:spcAft>
                <a:spcPts val="600"/>
              </a:spcAft>
            </a:pPr>
            <a:r>
              <a:rPr lang="en-US" sz="2400" dirty="0">
                <a:solidFill>
                  <a:schemeClr val="bg1">
                    <a:lumMod val="50000"/>
                  </a:schemeClr>
                </a:solidFill>
              </a:rPr>
              <a:t>Lloyd </a:t>
            </a:r>
            <a:r>
              <a:rPr lang="en-US" sz="2400" dirty="0" err="1">
                <a:solidFill>
                  <a:schemeClr val="bg1">
                    <a:lumMod val="50000"/>
                  </a:schemeClr>
                </a:solidFill>
              </a:rPr>
              <a:t>EcoDistrict</a:t>
            </a:r>
            <a:endParaRPr lang="en-US" sz="2400" dirty="0">
              <a:solidFill>
                <a:schemeClr val="bg1">
                  <a:lumMod val="50000"/>
                </a:schemeClr>
              </a:solidFill>
            </a:endParaRPr>
          </a:p>
          <a:p>
            <a:pPr>
              <a:spcAft>
                <a:spcPts val="600"/>
              </a:spcAft>
            </a:pPr>
            <a:r>
              <a:rPr lang="en-US" sz="2400" dirty="0">
                <a:solidFill>
                  <a:schemeClr val="bg1">
                    <a:lumMod val="50000"/>
                  </a:schemeClr>
                </a:solidFill>
              </a:rPr>
              <a:t>N/NE Community Development Initiative</a:t>
            </a:r>
          </a:p>
          <a:p>
            <a:pPr>
              <a:spcAft>
                <a:spcPts val="600"/>
              </a:spcAft>
            </a:pPr>
            <a:endParaRPr lang="en-US" sz="2400" dirty="0">
              <a:solidFill>
                <a:schemeClr val="bg1">
                  <a:lumMod val="50000"/>
                </a:schemeClr>
              </a:solidFill>
            </a:endParaRPr>
          </a:p>
          <a:p>
            <a:pPr>
              <a:spcAft>
                <a:spcPts val="600"/>
              </a:spcAft>
            </a:pPr>
            <a:endParaRPr lang="en-US" sz="2400" dirty="0">
              <a:solidFill>
                <a:schemeClr val="bg1">
                  <a:lumMod val="50000"/>
                </a:schemeClr>
              </a:solidFill>
            </a:endParaRPr>
          </a:p>
          <a:p>
            <a:pPr lvl="1">
              <a:spcAft>
                <a:spcPts val="600"/>
              </a:spcAft>
            </a:pPr>
            <a:r>
              <a:rPr lang="en-US" sz="2400" dirty="0">
                <a:solidFill>
                  <a:schemeClr val="bg1">
                    <a:lumMod val="50000"/>
                  </a:schemeClr>
                </a:solidFill>
              </a:rPr>
              <a:t>Old Town/Chinatown Community Association </a:t>
            </a:r>
          </a:p>
          <a:p>
            <a:pPr lvl="1">
              <a:spcAft>
                <a:spcPts val="600"/>
              </a:spcAft>
            </a:pPr>
            <a:r>
              <a:rPr lang="en-US" sz="2400" dirty="0">
                <a:solidFill>
                  <a:schemeClr val="bg1">
                    <a:lumMod val="50000"/>
                  </a:schemeClr>
                </a:solidFill>
              </a:rPr>
              <a:t>Gateway Investment Group/Gateway Area Business Association</a:t>
            </a:r>
          </a:p>
          <a:p>
            <a:pPr lvl="1">
              <a:spcAft>
                <a:spcPts val="600"/>
              </a:spcAft>
            </a:pPr>
            <a:r>
              <a:rPr lang="en-US" sz="2400" dirty="0">
                <a:solidFill>
                  <a:schemeClr val="bg1">
                    <a:lumMod val="50000"/>
                  </a:schemeClr>
                </a:solidFill>
              </a:rPr>
              <a:t>South Portland Neighborhood Association </a:t>
            </a:r>
          </a:p>
          <a:p>
            <a:pPr lvl="1">
              <a:spcAft>
                <a:spcPts val="600"/>
              </a:spcAft>
            </a:pPr>
            <a:r>
              <a:rPr lang="en-US" sz="2400" dirty="0">
                <a:solidFill>
                  <a:schemeClr val="bg1">
                    <a:lumMod val="50000"/>
                  </a:schemeClr>
                </a:solidFill>
              </a:rPr>
              <a:t>SE Uplift</a:t>
            </a:r>
          </a:p>
        </p:txBody>
      </p:sp>
    </p:spTree>
    <p:extLst>
      <p:ext uri="{BB962C8B-B14F-4D97-AF65-F5344CB8AC3E}">
        <p14:creationId xmlns:p14="http://schemas.microsoft.com/office/powerpoint/2010/main" val="2604208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F0B218D6-05D5-459C-B3E2-088E01E4B519}"/>
              </a:ext>
            </a:extLst>
          </p:cNvPr>
          <p:cNvSpPr txBox="1">
            <a:spLocks/>
          </p:cNvSpPr>
          <p:nvPr/>
        </p:nvSpPr>
        <p:spPr>
          <a:xfrm>
            <a:off x="3329907" y="3313249"/>
            <a:ext cx="2839537" cy="2366390"/>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700" dirty="0">
                <a:solidFill>
                  <a:srgbClr val="92D050"/>
                </a:solidFill>
                <a:latin typeface="Franklin Gothic Demi"/>
              </a:rPr>
              <a:t>$158.9 M</a:t>
            </a:r>
            <a:r>
              <a:rPr lang="en-US" sz="1500" dirty="0">
                <a:solidFill>
                  <a:schemeClr val="accent6">
                    <a:lumMod val="50000"/>
                  </a:schemeClr>
                </a:solidFill>
                <a:latin typeface="Franklin Gothic Demi"/>
              </a:rPr>
              <a:t> </a:t>
            </a:r>
            <a:r>
              <a:rPr lang="en-US" sz="1500" dirty="0">
                <a:solidFill>
                  <a:schemeClr val="accent6">
                    <a:lumMod val="50000"/>
                  </a:schemeClr>
                </a:solidFill>
              </a:rPr>
              <a:t> </a:t>
            </a:r>
            <a:r>
              <a:rPr lang="en-US" sz="2100" dirty="0">
                <a:solidFill>
                  <a:schemeClr val="tx1">
                    <a:lumMod val="65000"/>
                    <a:lumOff val="35000"/>
                  </a:schemeClr>
                </a:solidFill>
                <a:latin typeface="Franklin Gothic Demi Cond"/>
              </a:rPr>
              <a:t>Total </a:t>
            </a:r>
            <a:br>
              <a:rPr lang="en-US" sz="2100" dirty="0">
                <a:solidFill>
                  <a:schemeClr val="tx1">
                    <a:lumMod val="65000"/>
                    <a:lumOff val="35000"/>
                  </a:schemeClr>
                </a:solidFill>
                <a:latin typeface="Franklin Gothic Demi Cond"/>
              </a:rPr>
            </a:br>
            <a:r>
              <a:rPr lang="en-US" sz="1350" dirty="0">
                <a:solidFill>
                  <a:schemeClr val="tx1">
                    <a:lumMod val="65000"/>
                    <a:lumOff val="35000"/>
                  </a:schemeClr>
                </a:solidFill>
                <a:latin typeface="Franklin Gothic Medium"/>
              </a:rPr>
              <a:t>(net of Housing)</a:t>
            </a:r>
          </a:p>
          <a:p>
            <a:pPr algn="l"/>
            <a:br>
              <a:rPr lang="en-US" sz="1500" b="1" dirty="0">
                <a:solidFill>
                  <a:schemeClr val="tx1">
                    <a:lumMod val="95000"/>
                    <a:lumOff val="5000"/>
                  </a:schemeClr>
                </a:solidFill>
                <a:latin typeface="Franklin Gothic Medium"/>
              </a:rPr>
            </a:br>
            <a:r>
              <a:rPr lang="en-US" sz="2100" b="1" dirty="0">
                <a:solidFill>
                  <a:srgbClr val="92D050"/>
                </a:solidFill>
                <a:latin typeface="Franklin Gothic Medium"/>
              </a:rPr>
              <a:t>10 %</a:t>
            </a:r>
            <a:r>
              <a:rPr lang="en-US" sz="1500" b="1" dirty="0">
                <a:solidFill>
                  <a:srgbClr val="92D050"/>
                </a:solidFill>
                <a:latin typeface="Franklin Gothic Medium"/>
              </a:rPr>
              <a:t> </a:t>
            </a:r>
            <a:r>
              <a:rPr lang="en-US" sz="1500" b="1" dirty="0">
                <a:solidFill>
                  <a:schemeClr val="tx1">
                    <a:lumMod val="65000"/>
                    <a:lumOff val="35000"/>
                  </a:schemeClr>
                </a:solidFill>
                <a:latin typeface="Franklin Gothic Medium"/>
              </a:rPr>
              <a:t>Personnel</a:t>
            </a:r>
            <a:r>
              <a:rPr lang="en-US" sz="1500" b="1" dirty="0">
                <a:solidFill>
                  <a:schemeClr val="tx1">
                    <a:lumMod val="95000"/>
                    <a:lumOff val="5000"/>
                  </a:schemeClr>
                </a:solidFill>
                <a:latin typeface="Franklin Gothic Medium"/>
              </a:rPr>
              <a:t> </a:t>
            </a:r>
            <a:endParaRPr lang="en-US" sz="900" b="1" dirty="0">
              <a:solidFill>
                <a:srgbClr val="FF0000"/>
              </a:solidFill>
              <a:latin typeface="Franklin Gothic Medium"/>
            </a:endParaRPr>
          </a:p>
          <a:p>
            <a:pPr algn="l"/>
            <a:r>
              <a:rPr lang="en-US" sz="1500" b="1" dirty="0">
                <a:solidFill>
                  <a:schemeClr val="tx1">
                    <a:lumMod val="95000"/>
                    <a:lumOff val="5000"/>
                  </a:schemeClr>
                </a:solidFill>
                <a:latin typeface="Franklin Gothic Medium"/>
              </a:rPr>
              <a:t>  </a:t>
            </a:r>
            <a:r>
              <a:rPr lang="en-US" sz="2100" b="1" dirty="0">
                <a:solidFill>
                  <a:srgbClr val="92D050"/>
                </a:solidFill>
                <a:latin typeface="Franklin Gothic Medium"/>
              </a:rPr>
              <a:t>3  %</a:t>
            </a:r>
            <a:r>
              <a:rPr lang="en-US" sz="1500" b="1" dirty="0">
                <a:solidFill>
                  <a:srgbClr val="92D050"/>
                </a:solidFill>
                <a:latin typeface="Franklin Gothic Medium"/>
              </a:rPr>
              <a:t> </a:t>
            </a:r>
            <a:r>
              <a:rPr lang="en-US" sz="1500" b="1" dirty="0">
                <a:solidFill>
                  <a:schemeClr val="tx1">
                    <a:lumMod val="65000"/>
                    <a:lumOff val="35000"/>
                  </a:schemeClr>
                </a:solidFill>
                <a:latin typeface="Franklin Gothic Medium"/>
              </a:rPr>
              <a:t>Administrative</a:t>
            </a:r>
            <a:r>
              <a:rPr lang="en-US" sz="1500" b="1" dirty="0">
                <a:solidFill>
                  <a:schemeClr val="tx1">
                    <a:lumMod val="95000"/>
                    <a:lumOff val="5000"/>
                  </a:schemeClr>
                </a:solidFill>
                <a:latin typeface="Franklin Gothic Medium"/>
              </a:rPr>
              <a:t> </a:t>
            </a:r>
          </a:p>
          <a:p>
            <a:pPr algn="l"/>
            <a:r>
              <a:rPr lang="en-US" sz="2100" b="1" dirty="0">
                <a:solidFill>
                  <a:srgbClr val="92D050"/>
                </a:solidFill>
                <a:latin typeface="Franklin Gothic Medium"/>
              </a:rPr>
              <a:t>81 % </a:t>
            </a:r>
            <a:r>
              <a:rPr lang="en-US" sz="1500" b="1" dirty="0">
                <a:solidFill>
                  <a:schemeClr val="tx1">
                    <a:lumMod val="65000"/>
                    <a:lumOff val="35000"/>
                  </a:schemeClr>
                </a:solidFill>
                <a:latin typeface="Franklin Gothic Medium"/>
              </a:rPr>
              <a:t>Capital</a:t>
            </a:r>
            <a:r>
              <a:rPr lang="en-US" sz="1500" b="1" dirty="0">
                <a:solidFill>
                  <a:schemeClr val="tx1">
                    <a:lumMod val="95000"/>
                    <a:lumOff val="5000"/>
                  </a:schemeClr>
                </a:solidFill>
                <a:latin typeface="Franklin Gothic Medium"/>
              </a:rPr>
              <a:t> (</a:t>
            </a:r>
            <a:r>
              <a:rPr lang="en-US" sz="1500" b="1" dirty="0" err="1">
                <a:solidFill>
                  <a:schemeClr val="tx1">
                    <a:lumMod val="65000"/>
                    <a:lumOff val="35000"/>
                  </a:schemeClr>
                </a:solidFill>
                <a:latin typeface="Franklin Gothic Medium"/>
              </a:rPr>
              <a:t>infras</a:t>
            </a:r>
            <a:r>
              <a:rPr lang="en-US" sz="1500" b="1" dirty="0">
                <a:solidFill>
                  <a:schemeClr val="tx1">
                    <a:lumMod val="65000"/>
                    <a:lumOff val="35000"/>
                  </a:schemeClr>
                </a:solidFill>
                <a:latin typeface="Franklin Gothic Medium"/>
              </a:rPr>
              <a:t> &amp; </a:t>
            </a:r>
            <a:r>
              <a:rPr lang="en-US" sz="1500" b="1" dirty="0" err="1">
                <a:solidFill>
                  <a:schemeClr val="tx1">
                    <a:lumMod val="65000"/>
                    <a:lumOff val="35000"/>
                  </a:schemeClr>
                </a:solidFill>
                <a:latin typeface="Franklin Gothic Medium"/>
              </a:rPr>
              <a:t>redevel</a:t>
            </a:r>
            <a:r>
              <a:rPr lang="en-US" sz="1500" b="1" dirty="0">
                <a:solidFill>
                  <a:schemeClr val="tx1">
                    <a:lumMod val="65000"/>
                    <a:lumOff val="35000"/>
                  </a:schemeClr>
                </a:solidFill>
                <a:latin typeface="Franklin Gothic Medium"/>
              </a:rPr>
              <a:t>)</a:t>
            </a:r>
          </a:p>
          <a:p>
            <a:pPr algn="l"/>
            <a:r>
              <a:rPr lang="en-US" sz="2100" b="1" dirty="0">
                <a:solidFill>
                  <a:schemeClr val="accent6"/>
                </a:solidFill>
                <a:latin typeface="Franklin Gothic Medium"/>
              </a:rPr>
              <a:t>  </a:t>
            </a:r>
            <a:r>
              <a:rPr lang="en-US" sz="2100" b="1" dirty="0">
                <a:solidFill>
                  <a:srgbClr val="92D050"/>
                </a:solidFill>
                <a:latin typeface="Franklin Gothic Medium"/>
              </a:rPr>
              <a:t>6 %</a:t>
            </a:r>
            <a:r>
              <a:rPr lang="en-US" sz="1500" b="1" dirty="0">
                <a:solidFill>
                  <a:srgbClr val="92D050"/>
                </a:solidFill>
                <a:latin typeface="Franklin Gothic Medium"/>
              </a:rPr>
              <a:t> </a:t>
            </a:r>
            <a:r>
              <a:rPr lang="en-US" sz="1500" b="1" dirty="0">
                <a:solidFill>
                  <a:schemeClr val="tx1">
                    <a:lumMod val="65000"/>
                    <a:lumOff val="35000"/>
                  </a:schemeClr>
                </a:solidFill>
                <a:latin typeface="Franklin Gothic Medium"/>
              </a:rPr>
              <a:t>Economic Dev. Programs</a:t>
            </a:r>
          </a:p>
        </p:txBody>
      </p:sp>
      <p:sp>
        <p:nvSpPr>
          <p:cNvPr id="6" name="Content Placeholder 4">
            <a:extLst>
              <a:ext uri="{FF2B5EF4-FFF2-40B4-BE49-F238E27FC236}">
                <a16:creationId xmlns:a16="http://schemas.microsoft.com/office/drawing/2014/main" id="{86D7049D-E687-49C8-8B66-A363F343A344}"/>
              </a:ext>
            </a:extLst>
          </p:cNvPr>
          <p:cNvSpPr txBox="1">
            <a:spLocks/>
          </p:cNvSpPr>
          <p:nvPr/>
        </p:nvSpPr>
        <p:spPr>
          <a:xfrm>
            <a:off x="0" y="2616993"/>
            <a:ext cx="3062452" cy="445771"/>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50" dirty="0">
                <a:solidFill>
                  <a:schemeClr val="tx1">
                    <a:lumMod val="65000"/>
                    <a:lumOff val="35000"/>
                  </a:schemeClr>
                </a:solidFill>
                <a:latin typeface="Franklin Gothic Demi Cond"/>
              </a:rPr>
              <a:t>Resources</a:t>
            </a:r>
          </a:p>
        </p:txBody>
      </p:sp>
      <p:sp>
        <p:nvSpPr>
          <p:cNvPr id="7" name="Content Placeholder 4">
            <a:extLst>
              <a:ext uri="{FF2B5EF4-FFF2-40B4-BE49-F238E27FC236}">
                <a16:creationId xmlns:a16="http://schemas.microsoft.com/office/drawing/2014/main" id="{78766F09-2895-4CDC-94BB-9DABE401974E}"/>
              </a:ext>
            </a:extLst>
          </p:cNvPr>
          <p:cNvSpPr txBox="1">
            <a:spLocks/>
          </p:cNvSpPr>
          <p:nvPr/>
        </p:nvSpPr>
        <p:spPr>
          <a:xfrm>
            <a:off x="3308959" y="2616990"/>
            <a:ext cx="2649448" cy="445771"/>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50" dirty="0">
                <a:solidFill>
                  <a:schemeClr val="tx1">
                    <a:lumMod val="65000"/>
                    <a:lumOff val="35000"/>
                  </a:schemeClr>
                </a:solidFill>
                <a:latin typeface="Franklin Gothic Demi Cond"/>
              </a:rPr>
              <a:t>Expenditures</a:t>
            </a:r>
          </a:p>
        </p:txBody>
      </p:sp>
      <p:sp>
        <p:nvSpPr>
          <p:cNvPr id="8" name="Content Placeholder 4">
            <a:extLst>
              <a:ext uri="{FF2B5EF4-FFF2-40B4-BE49-F238E27FC236}">
                <a16:creationId xmlns:a16="http://schemas.microsoft.com/office/drawing/2014/main" id="{E77D5550-1A3C-4112-85BD-697D70543077}"/>
              </a:ext>
            </a:extLst>
          </p:cNvPr>
          <p:cNvSpPr txBox="1">
            <a:spLocks/>
          </p:cNvSpPr>
          <p:nvPr/>
        </p:nvSpPr>
        <p:spPr>
          <a:xfrm>
            <a:off x="6377996" y="2617899"/>
            <a:ext cx="2291264" cy="445771"/>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50" dirty="0">
                <a:solidFill>
                  <a:schemeClr val="tx1">
                    <a:lumMod val="65000"/>
                    <a:lumOff val="35000"/>
                  </a:schemeClr>
                </a:solidFill>
                <a:latin typeface="Franklin Gothic Demi Cond"/>
              </a:rPr>
              <a:t>Staff</a:t>
            </a:r>
          </a:p>
        </p:txBody>
      </p:sp>
      <p:pic>
        <p:nvPicPr>
          <p:cNvPr id="9" name="Picture 8">
            <a:extLst>
              <a:ext uri="{FF2B5EF4-FFF2-40B4-BE49-F238E27FC236}">
                <a16:creationId xmlns:a16="http://schemas.microsoft.com/office/drawing/2014/main" id="{111AB5A3-DEBB-494B-BA16-358D61FD3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5826" y="-1281449"/>
            <a:ext cx="1113947" cy="1113947"/>
          </a:xfrm>
          <a:prstGeom prst="rect">
            <a:avLst/>
          </a:prstGeom>
        </p:spPr>
      </p:pic>
      <p:pic>
        <p:nvPicPr>
          <p:cNvPr id="10" name="Picture 9">
            <a:extLst>
              <a:ext uri="{FF2B5EF4-FFF2-40B4-BE49-F238E27FC236}">
                <a16:creationId xmlns:a16="http://schemas.microsoft.com/office/drawing/2014/main" id="{B1C73B1F-1862-4538-AC2A-166FCA9CB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067" y="-1233904"/>
            <a:ext cx="1113947" cy="1113947"/>
          </a:xfrm>
          <a:prstGeom prst="rect">
            <a:avLst/>
          </a:prstGeom>
        </p:spPr>
      </p:pic>
      <p:pic>
        <p:nvPicPr>
          <p:cNvPr id="11" name="Picture 10">
            <a:extLst>
              <a:ext uri="{FF2B5EF4-FFF2-40B4-BE49-F238E27FC236}">
                <a16:creationId xmlns:a16="http://schemas.microsoft.com/office/drawing/2014/main" id="{41A0E219-E13C-4050-94C3-D4B3FF4106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056" y="-1234132"/>
            <a:ext cx="1113947" cy="1113947"/>
          </a:xfrm>
          <a:prstGeom prst="rect">
            <a:avLst/>
          </a:prstGeom>
        </p:spPr>
      </p:pic>
      <p:sp>
        <p:nvSpPr>
          <p:cNvPr id="12" name="Content Placeholder 4">
            <a:extLst>
              <a:ext uri="{FF2B5EF4-FFF2-40B4-BE49-F238E27FC236}">
                <a16:creationId xmlns:a16="http://schemas.microsoft.com/office/drawing/2014/main" id="{FEBF7769-44BB-4A87-8464-FC59A0793E33}"/>
              </a:ext>
            </a:extLst>
          </p:cNvPr>
          <p:cNvSpPr txBox="1">
            <a:spLocks/>
          </p:cNvSpPr>
          <p:nvPr/>
        </p:nvSpPr>
        <p:spPr>
          <a:xfrm>
            <a:off x="153100" y="3334491"/>
            <a:ext cx="2955015" cy="3386699"/>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00B0F0"/>
                </a:solidFill>
                <a:latin typeface="Franklin Gothic Demi"/>
              </a:rPr>
              <a:t>$372.7 M</a:t>
            </a:r>
            <a:r>
              <a:rPr lang="en-US" sz="3000" b="1" dirty="0">
                <a:solidFill>
                  <a:schemeClr val="accent1"/>
                </a:solidFill>
              </a:rPr>
              <a:t> </a:t>
            </a:r>
            <a:r>
              <a:rPr lang="en-US" sz="2100" dirty="0">
                <a:solidFill>
                  <a:schemeClr val="tx1">
                    <a:lumMod val="75000"/>
                    <a:lumOff val="25000"/>
                  </a:schemeClr>
                </a:solidFill>
                <a:latin typeface="Franklin Gothic Demi Cond"/>
              </a:rPr>
              <a:t>Total</a:t>
            </a:r>
            <a:r>
              <a:rPr lang="en-US" sz="2100" dirty="0">
                <a:solidFill>
                  <a:schemeClr val="tx1">
                    <a:lumMod val="75000"/>
                    <a:lumOff val="25000"/>
                  </a:schemeClr>
                </a:solidFill>
              </a:rPr>
              <a:t> </a:t>
            </a:r>
            <a:br>
              <a:rPr lang="en-US" sz="2100" dirty="0">
                <a:solidFill>
                  <a:schemeClr val="tx1">
                    <a:lumMod val="75000"/>
                    <a:lumOff val="25000"/>
                  </a:schemeClr>
                </a:solidFill>
              </a:rPr>
            </a:br>
            <a:r>
              <a:rPr lang="en-US" sz="1350" b="1" dirty="0">
                <a:solidFill>
                  <a:schemeClr val="tx1">
                    <a:lumMod val="75000"/>
                    <a:lumOff val="25000"/>
                  </a:schemeClr>
                </a:solidFill>
              </a:rPr>
              <a:t>  </a:t>
            </a:r>
            <a:r>
              <a:rPr lang="en-US" sz="1350" dirty="0">
                <a:solidFill>
                  <a:schemeClr val="tx1">
                    <a:lumMod val="75000"/>
                    <a:lumOff val="25000"/>
                  </a:schemeClr>
                </a:solidFill>
                <a:latin typeface="Franklin Gothic Medium"/>
              </a:rPr>
              <a:t>(net of transfers)</a:t>
            </a:r>
          </a:p>
          <a:p>
            <a:pPr marL="0" indent="0">
              <a:buNone/>
            </a:pPr>
            <a:endParaRPr lang="en-US" sz="1500" dirty="0">
              <a:solidFill>
                <a:schemeClr val="tx1">
                  <a:lumMod val="65000"/>
                  <a:lumOff val="35000"/>
                </a:schemeClr>
              </a:solidFill>
              <a:latin typeface="+mj-lt"/>
            </a:endParaRPr>
          </a:p>
          <a:p>
            <a:pPr marL="0" indent="0">
              <a:lnSpc>
                <a:spcPct val="120000"/>
              </a:lnSpc>
              <a:spcBef>
                <a:spcPts val="0"/>
              </a:spcBef>
              <a:buNone/>
            </a:pPr>
            <a:r>
              <a:rPr lang="en-US" sz="1600" b="1" dirty="0">
                <a:solidFill>
                  <a:srgbClr val="00B0F0"/>
                </a:solidFill>
                <a:latin typeface="Franklin Gothic Medium"/>
              </a:rPr>
              <a:t>91 %</a:t>
            </a:r>
            <a:r>
              <a:rPr lang="en-US" sz="1600" b="1" dirty="0">
                <a:solidFill>
                  <a:srgbClr val="92D050"/>
                </a:solidFill>
                <a:latin typeface="Franklin Gothic Medium"/>
              </a:rPr>
              <a:t>  </a:t>
            </a:r>
            <a:r>
              <a:rPr lang="en-US" sz="1500" dirty="0">
                <a:solidFill>
                  <a:schemeClr val="tx1">
                    <a:lumMod val="65000"/>
                    <a:lumOff val="35000"/>
                  </a:schemeClr>
                </a:solidFill>
                <a:latin typeface="+mj-lt"/>
              </a:rPr>
              <a:t>Tax Increment Financing +   </a:t>
            </a:r>
          </a:p>
          <a:p>
            <a:pPr marL="0" indent="0">
              <a:lnSpc>
                <a:spcPct val="120000"/>
              </a:lnSpc>
              <a:spcBef>
                <a:spcPts val="0"/>
              </a:spcBef>
              <a:spcAft>
                <a:spcPts val="600"/>
              </a:spcAft>
              <a:buNone/>
            </a:pPr>
            <a:r>
              <a:rPr lang="en-US" sz="1500" dirty="0">
                <a:solidFill>
                  <a:schemeClr val="tx1">
                    <a:lumMod val="65000"/>
                    <a:lumOff val="35000"/>
                  </a:schemeClr>
                </a:solidFill>
                <a:latin typeface="+mj-lt"/>
              </a:rPr>
              <a:t>            Beginning Balances</a:t>
            </a:r>
          </a:p>
          <a:p>
            <a:pPr marL="0" indent="0">
              <a:lnSpc>
                <a:spcPct val="120000"/>
              </a:lnSpc>
              <a:spcBef>
                <a:spcPts val="0"/>
              </a:spcBef>
              <a:buNone/>
            </a:pPr>
            <a:r>
              <a:rPr lang="en-US" sz="1500" dirty="0">
                <a:solidFill>
                  <a:srgbClr val="00B0F0"/>
                </a:solidFill>
                <a:latin typeface="+mj-lt"/>
              </a:rPr>
              <a:t>5%  </a:t>
            </a:r>
            <a:r>
              <a:rPr lang="en-US" sz="1500" dirty="0">
                <a:solidFill>
                  <a:schemeClr val="tx1">
                    <a:lumMod val="65000"/>
                    <a:lumOff val="35000"/>
                  </a:schemeClr>
                </a:solidFill>
                <a:latin typeface="+mj-lt"/>
              </a:rPr>
              <a:t>Property Income &amp; Revolving </a:t>
            </a:r>
          </a:p>
          <a:p>
            <a:pPr marL="0" indent="0">
              <a:lnSpc>
                <a:spcPct val="120000"/>
              </a:lnSpc>
              <a:spcBef>
                <a:spcPts val="0"/>
              </a:spcBef>
              <a:spcAft>
                <a:spcPts val="600"/>
              </a:spcAft>
              <a:buNone/>
            </a:pPr>
            <a:r>
              <a:rPr lang="en-US" sz="1500" dirty="0">
                <a:solidFill>
                  <a:schemeClr val="tx1">
                    <a:lumMod val="65000"/>
                    <a:lumOff val="35000"/>
                  </a:schemeClr>
                </a:solidFill>
                <a:latin typeface="+mj-lt"/>
              </a:rPr>
              <a:t>        Loan</a:t>
            </a:r>
          </a:p>
          <a:p>
            <a:pPr marL="0" indent="0">
              <a:lnSpc>
                <a:spcPct val="120000"/>
              </a:lnSpc>
              <a:spcBef>
                <a:spcPts val="0"/>
              </a:spcBef>
              <a:spcAft>
                <a:spcPts val="600"/>
              </a:spcAft>
              <a:buNone/>
            </a:pPr>
            <a:r>
              <a:rPr lang="en-US" sz="1500" dirty="0">
                <a:solidFill>
                  <a:srgbClr val="00B0F0"/>
                </a:solidFill>
                <a:latin typeface="+mj-lt"/>
              </a:rPr>
              <a:t>2%  </a:t>
            </a:r>
            <a:r>
              <a:rPr lang="en-US" sz="1500" dirty="0">
                <a:solidFill>
                  <a:schemeClr val="tx1">
                    <a:lumMod val="65000"/>
                    <a:lumOff val="35000"/>
                  </a:schemeClr>
                </a:solidFill>
                <a:latin typeface="+mj-lt"/>
              </a:rPr>
              <a:t>General Fund</a:t>
            </a:r>
          </a:p>
          <a:p>
            <a:pPr marL="0" indent="0">
              <a:lnSpc>
                <a:spcPct val="120000"/>
              </a:lnSpc>
              <a:spcBef>
                <a:spcPts val="0"/>
              </a:spcBef>
              <a:buNone/>
            </a:pPr>
            <a:r>
              <a:rPr lang="en-US" sz="1500" dirty="0">
                <a:solidFill>
                  <a:srgbClr val="00B0F0"/>
                </a:solidFill>
                <a:latin typeface="+mj-lt"/>
              </a:rPr>
              <a:t>1%  </a:t>
            </a:r>
            <a:r>
              <a:rPr lang="en-US" sz="1500" dirty="0">
                <a:solidFill>
                  <a:schemeClr val="tx1">
                    <a:lumMod val="65000"/>
                    <a:lumOff val="35000"/>
                  </a:schemeClr>
                </a:solidFill>
                <a:latin typeface="+mj-lt"/>
              </a:rPr>
              <a:t>Community Development Block </a:t>
            </a:r>
          </a:p>
          <a:p>
            <a:pPr marL="0" indent="0">
              <a:lnSpc>
                <a:spcPct val="120000"/>
              </a:lnSpc>
              <a:spcBef>
                <a:spcPts val="0"/>
              </a:spcBef>
              <a:spcAft>
                <a:spcPts val="600"/>
              </a:spcAft>
              <a:buNone/>
            </a:pPr>
            <a:r>
              <a:rPr lang="en-US" sz="1500" dirty="0">
                <a:solidFill>
                  <a:schemeClr val="tx1">
                    <a:lumMod val="65000"/>
                    <a:lumOff val="35000"/>
                  </a:schemeClr>
                </a:solidFill>
                <a:latin typeface="+mj-lt"/>
              </a:rPr>
              <a:t>        Grants </a:t>
            </a:r>
          </a:p>
          <a:p>
            <a:pPr marL="0" indent="0">
              <a:lnSpc>
                <a:spcPct val="120000"/>
              </a:lnSpc>
              <a:spcBef>
                <a:spcPts val="0"/>
              </a:spcBef>
              <a:buNone/>
            </a:pPr>
            <a:r>
              <a:rPr lang="en-US" sz="1500" dirty="0">
                <a:solidFill>
                  <a:srgbClr val="00B0F0"/>
                </a:solidFill>
                <a:latin typeface="+mj-lt"/>
              </a:rPr>
              <a:t>1%  </a:t>
            </a:r>
            <a:r>
              <a:rPr lang="en-US" sz="1500" dirty="0">
                <a:solidFill>
                  <a:schemeClr val="tx1">
                    <a:lumMod val="65000"/>
                    <a:lumOff val="35000"/>
                  </a:schemeClr>
                </a:solidFill>
                <a:latin typeface="+mj-lt"/>
              </a:rPr>
              <a:t>Enterprise Zone Community Fund</a:t>
            </a:r>
          </a:p>
          <a:p>
            <a:pPr marL="0" indent="0">
              <a:buNone/>
            </a:pPr>
            <a:endParaRPr lang="en-US" sz="1350" dirty="0">
              <a:latin typeface="Franklin Gothic Medium"/>
            </a:endParaRPr>
          </a:p>
          <a:p>
            <a:pPr>
              <a:buFontTx/>
              <a:buChar char="-"/>
            </a:pPr>
            <a:endParaRPr lang="en-US" sz="1200" dirty="0">
              <a:solidFill>
                <a:srgbClr val="595959"/>
              </a:solidFill>
              <a:latin typeface="Franklin Gothic Heavy"/>
            </a:endParaRPr>
          </a:p>
          <a:p>
            <a:pPr marL="0" indent="0" algn="ctr">
              <a:buNone/>
            </a:pPr>
            <a:endParaRPr lang="en-US" sz="2100" b="1" dirty="0">
              <a:latin typeface="Franklin Gothic Medium"/>
            </a:endParaRPr>
          </a:p>
        </p:txBody>
      </p:sp>
      <p:sp>
        <p:nvSpPr>
          <p:cNvPr id="14" name="Content Placeholder 4">
            <a:extLst>
              <a:ext uri="{FF2B5EF4-FFF2-40B4-BE49-F238E27FC236}">
                <a16:creationId xmlns:a16="http://schemas.microsoft.com/office/drawing/2014/main" id="{C2B105BC-96E4-4417-AA3A-6A25A6D03B1B}"/>
              </a:ext>
            </a:extLst>
          </p:cNvPr>
          <p:cNvSpPr txBox="1">
            <a:spLocks/>
          </p:cNvSpPr>
          <p:nvPr/>
        </p:nvSpPr>
        <p:spPr>
          <a:xfrm>
            <a:off x="6351233" y="3334492"/>
            <a:ext cx="2792767" cy="2528159"/>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dirty="0">
                <a:solidFill>
                  <a:schemeClr val="accent4">
                    <a:lumMod val="75000"/>
                  </a:schemeClr>
                </a:solidFill>
                <a:latin typeface="Franklin Gothic Demi"/>
              </a:rPr>
              <a:t>90.2</a:t>
            </a:r>
            <a:r>
              <a:rPr lang="en-US" sz="2700" b="1" dirty="0">
                <a:solidFill>
                  <a:schemeClr val="accent4">
                    <a:lumMod val="75000"/>
                  </a:schemeClr>
                </a:solidFill>
              </a:rPr>
              <a:t> </a:t>
            </a:r>
            <a:r>
              <a:rPr lang="en-US" sz="2100" dirty="0">
                <a:solidFill>
                  <a:schemeClr val="tx1">
                    <a:lumMod val="65000"/>
                    <a:lumOff val="35000"/>
                  </a:schemeClr>
                </a:solidFill>
                <a:latin typeface="Franklin Gothic Demi Cond"/>
              </a:rPr>
              <a:t>Total FTE/LTE</a:t>
            </a:r>
            <a:r>
              <a:rPr lang="en-US" sz="2100" dirty="0">
                <a:solidFill>
                  <a:schemeClr val="tx1">
                    <a:lumMod val="65000"/>
                    <a:lumOff val="35000"/>
                  </a:schemeClr>
                </a:solidFill>
              </a:rPr>
              <a:t> </a:t>
            </a:r>
          </a:p>
          <a:p>
            <a:pPr marL="0" indent="0">
              <a:buNone/>
            </a:pPr>
            <a:endParaRPr lang="en-US" sz="1200" b="1" dirty="0">
              <a:latin typeface="Franklin Gothic Medium"/>
            </a:endParaRPr>
          </a:p>
          <a:p>
            <a:pPr marL="0" indent="0">
              <a:buNone/>
            </a:pPr>
            <a:r>
              <a:rPr lang="en-US" sz="1200" b="1" dirty="0">
                <a:solidFill>
                  <a:schemeClr val="tx1">
                    <a:lumMod val="65000"/>
                    <a:lumOff val="35000"/>
                  </a:schemeClr>
                </a:solidFill>
                <a:latin typeface="Franklin Gothic Medium"/>
              </a:rPr>
              <a:t>Largest staff programs:</a:t>
            </a:r>
            <a:endParaRPr lang="en-US" sz="2100" dirty="0">
              <a:solidFill>
                <a:schemeClr val="tx1">
                  <a:lumMod val="65000"/>
                  <a:lumOff val="35000"/>
                </a:schemeClr>
              </a:solidFill>
              <a:latin typeface="Franklin Gothic Medium"/>
            </a:endParaRPr>
          </a:p>
          <a:p>
            <a:pPr marL="0" indent="0">
              <a:buNone/>
            </a:pPr>
            <a:r>
              <a:rPr lang="en-US" sz="2100" b="1" dirty="0">
                <a:solidFill>
                  <a:schemeClr val="accent4">
                    <a:lumMod val="75000"/>
                  </a:schemeClr>
                </a:solidFill>
                <a:latin typeface="Franklin Gothic Medium"/>
              </a:rPr>
              <a:t>27</a:t>
            </a:r>
            <a:r>
              <a:rPr lang="en-US" sz="1200" b="1" dirty="0">
                <a:latin typeface="Franklin Gothic Medium"/>
              </a:rPr>
              <a:t> </a:t>
            </a:r>
            <a:r>
              <a:rPr lang="en-US" sz="1200" b="1" dirty="0">
                <a:solidFill>
                  <a:schemeClr val="tx1">
                    <a:lumMod val="65000"/>
                    <a:lumOff val="35000"/>
                  </a:schemeClr>
                </a:solidFill>
                <a:latin typeface="Franklin Gothic Medium"/>
              </a:rPr>
              <a:t>FTE/LTE </a:t>
            </a:r>
            <a:br>
              <a:rPr lang="en-US" sz="1200" b="1" dirty="0">
                <a:solidFill>
                  <a:schemeClr val="tx1">
                    <a:lumMod val="65000"/>
                    <a:lumOff val="35000"/>
                  </a:schemeClr>
                </a:solidFill>
                <a:latin typeface="Franklin Gothic Medium"/>
              </a:rPr>
            </a:br>
            <a:r>
              <a:rPr lang="en-US" sz="1200" b="1" dirty="0">
                <a:solidFill>
                  <a:schemeClr val="tx1">
                    <a:lumMod val="65000"/>
                    <a:lumOff val="35000"/>
                  </a:schemeClr>
                </a:solidFill>
                <a:latin typeface="Franklin Gothic Medium"/>
              </a:rPr>
              <a:t>Development &amp; Investment</a:t>
            </a:r>
          </a:p>
          <a:p>
            <a:pPr marL="0" indent="0">
              <a:buNone/>
            </a:pPr>
            <a:r>
              <a:rPr lang="en-US" sz="2100" b="1" dirty="0">
                <a:solidFill>
                  <a:schemeClr val="accent4">
                    <a:lumMod val="75000"/>
                  </a:schemeClr>
                </a:solidFill>
                <a:latin typeface="Franklin Gothic Medium"/>
              </a:rPr>
              <a:t>22.5</a:t>
            </a:r>
            <a:r>
              <a:rPr lang="en-US" sz="1200" b="1" dirty="0">
                <a:latin typeface="Franklin Gothic Medium"/>
              </a:rPr>
              <a:t> </a:t>
            </a:r>
            <a:r>
              <a:rPr lang="en-US" sz="1200" b="1" dirty="0">
                <a:solidFill>
                  <a:schemeClr val="tx1">
                    <a:lumMod val="65000"/>
                    <a:lumOff val="35000"/>
                  </a:schemeClr>
                </a:solidFill>
                <a:latin typeface="Franklin Gothic Medium"/>
              </a:rPr>
              <a:t>FTE/LTE </a:t>
            </a:r>
            <a:br>
              <a:rPr lang="en-US" sz="1200" b="1" dirty="0">
                <a:solidFill>
                  <a:schemeClr val="tx1">
                    <a:lumMod val="65000"/>
                    <a:lumOff val="35000"/>
                  </a:schemeClr>
                </a:solidFill>
                <a:latin typeface="Franklin Gothic Medium"/>
              </a:rPr>
            </a:br>
            <a:r>
              <a:rPr lang="en-US" sz="1200" b="1" dirty="0">
                <a:solidFill>
                  <a:schemeClr val="tx1">
                    <a:lumMod val="65000"/>
                    <a:lumOff val="35000"/>
                  </a:schemeClr>
                </a:solidFill>
                <a:latin typeface="Franklin Gothic Medium"/>
              </a:rPr>
              <a:t>Economic Development</a:t>
            </a:r>
          </a:p>
          <a:p>
            <a:pPr marL="0" indent="0">
              <a:buNone/>
            </a:pPr>
            <a:r>
              <a:rPr lang="en-US" sz="2100" b="1" dirty="0">
                <a:solidFill>
                  <a:schemeClr val="accent4">
                    <a:lumMod val="75000"/>
                  </a:schemeClr>
                </a:solidFill>
                <a:latin typeface="Franklin Gothic Medium"/>
              </a:rPr>
              <a:t>12</a:t>
            </a:r>
            <a:r>
              <a:rPr lang="en-US" sz="1200" b="1" dirty="0">
                <a:latin typeface="Franklin Gothic Medium"/>
              </a:rPr>
              <a:t> </a:t>
            </a:r>
            <a:r>
              <a:rPr lang="en-US" sz="1200" b="1" dirty="0">
                <a:solidFill>
                  <a:schemeClr val="tx1">
                    <a:lumMod val="65000"/>
                    <a:lumOff val="35000"/>
                  </a:schemeClr>
                </a:solidFill>
                <a:latin typeface="Franklin Gothic Medium"/>
              </a:rPr>
              <a:t>FTE /LTE</a:t>
            </a:r>
            <a:br>
              <a:rPr lang="en-US" sz="1200" b="1" dirty="0">
                <a:solidFill>
                  <a:schemeClr val="tx1">
                    <a:lumMod val="65000"/>
                    <a:lumOff val="35000"/>
                  </a:schemeClr>
                </a:solidFill>
                <a:latin typeface="Franklin Gothic Medium"/>
              </a:rPr>
            </a:br>
            <a:r>
              <a:rPr lang="en-US" sz="1200" b="1" dirty="0">
                <a:solidFill>
                  <a:schemeClr val="tx1">
                    <a:lumMod val="65000"/>
                    <a:lumOff val="35000"/>
                  </a:schemeClr>
                </a:solidFill>
                <a:latin typeface="Franklin Gothic Medium"/>
              </a:rPr>
              <a:t>Social Equity, Policy &amp; Communications</a:t>
            </a:r>
          </a:p>
        </p:txBody>
      </p:sp>
      <p:pic>
        <p:nvPicPr>
          <p:cNvPr id="3" name="Graphic 4" descr="Piggy Bank">
            <a:extLst>
              <a:ext uri="{FF2B5EF4-FFF2-40B4-BE49-F238E27FC236}">
                <a16:creationId xmlns:a16="http://schemas.microsoft.com/office/drawing/2014/main" id="{D607EEA4-7453-4DD1-82E7-5FA13F7651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6466" y="1886755"/>
            <a:ext cx="685800" cy="685800"/>
          </a:xfrm>
          <a:prstGeom prst="rect">
            <a:avLst/>
          </a:prstGeom>
        </p:spPr>
      </p:pic>
      <p:pic>
        <p:nvPicPr>
          <p:cNvPr id="13" name="Graphic 14" descr="Money">
            <a:extLst>
              <a:ext uri="{FF2B5EF4-FFF2-40B4-BE49-F238E27FC236}">
                <a16:creationId xmlns:a16="http://schemas.microsoft.com/office/drawing/2014/main" id="{3B20F2DC-61F8-4A22-8F99-77C25AB9D5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9794" y="1975297"/>
            <a:ext cx="605308" cy="597259"/>
          </a:xfrm>
          <a:prstGeom prst="rect">
            <a:avLst/>
          </a:prstGeom>
        </p:spPr>
      </p:pic>
      <p:pic>
        <p:nvPicPr>
          <p:cNvPr id="18" name="Graphic 18" descr="Group">
            <a:extLst>
              <a:ext uri="{FF2B5EF4-FFF2-40B4-BE49-F238E27FC236}">
                <a16:creationId xmlns:a16="http://schemas.microsoft.com/office/drawing/2014/main" id="{BF8AD810-F6DD-4058-876F-70BFA7152E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73599" y="1934830"/>
            <a:ext cx="685800" cy="685800"/>
          </a:xfrm>
          <a:prstGeom prst="rect">
            <a:avLst/>
          </a:prstGeom>
        </p:spPr>
      </p:pic>
      <p:cxnSp>
        <p:nvCxnSpPr>
          <p:cNvPr id="21" name="Straight Connector 20">
            <a:extLst>
              <a:ext uri="{FF2B5EF4-FFF2-40B4-BE49-F238E27FC236}">
                <a16:creationId xmlns:a16="http://schemas.microsoft.com/office/drawing/2014/main" id="{85D9C2DD-07DA-49D8-88E0-41568E9B6F9E}"/>
              </a:ext>
            </a:extLst>
          </p:cNvPr>
          <p:cNvCxnSpPr/>
          <p:nvPr/>
        </p:nvCxnSpPr>
        <p:spPr>
          <a:xfrm>
            <a:off x="0" y="1657349"/>
            <a:ext cx="9144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355DC4-60BE-4A9B-9830-755A1C444A23}"/>
              </a:ext>
            </a:extLst>
          </p:cNvPr>
          <p:cNvCxnSpPr>
            <a:cxnSpLocks/>
          </p:cNvCxnSpPr>
          <p:nvPr/>
        </p:nvCxnSpPr>
        <p:spPr>
          <a:xfrm flipH="1" flipV="1">
            <a:off x="3062452" y="1665178"/>
            <a:ext cx="0" cy="438410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3868ED-42B5-4088-B9DA-730F6F88256E}"/>
              </a:ext>
            </a:extLst>
          </p:cNvPr>
          <p:cNvCxnSpPr>
            <a:cxnSpLocks/>
          </p:cNvCxnSpPr>
          <p:nvPr/>
        </p:nvCxnSpPr>
        <p:spPr>
          <a:xfrm flipV="1">
            <a:off x="6180199" y="1673005"/>
            <a:ext cx="15657" cy="436845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C26DAFA-7577-4B94-9906-5E9750D2F237}"/>
              </a:ext>
            </a:extLst>
          </p:cNvPr>
          <p:cNvSpPr/>
          <p:nvPr/>
        </p:nvSpPr>
        <p:spPr>
          <a:xfrm>
            <a:off x="61683" y="90515"/>
            <a:ext cx="9144000" cy="769441"/>
          </a:xfrm>
          <a:prstGeom prst="rect">
            <a:avLst/>
          </a:prstGeom>
        </p:spPr>
        <p:txBody>
          <a:bodyPr wrap="square">
            <a:spAutoFit/>
          </a:bodyPr>
          <a:lstStyle/>
          <a:p>
            <a:r>
              <a:rPr lang="en-US" sz="4400" dirty="0">
                <a:solidFill>
                  <a:srgbClr val="EAAA00"/>
                </a:solidFill>
                <a:latin typeface="Franklin Gothic Demi"/>
              </a:rPr>
              <a:t>FY 2019-20 Budget Dashboard</a:t>
            </a:r>
          </a:p>
        </p:txBody>
      </p:sp>
      <p:sp>
        <p:nvSpPr>
          <p:cNvPr id="20" name="Footer Placeholder 5">
            <a:extLst>
              <a:ext uri="{FF2B5EF4-FFF2-40B4-BE49-F238E27FC236}">
                <a16:creationId xmlns:a16="http://schemas.microsoft.com/office/drawing/2014/main" id="{D6619416-D886-4DCA-AA69-C5D43D2CD70D}"/>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spTree>
    <p:extLst>
      <p:ext uri="{BB962C8B-B14F-4D97-AF65-F5344CB8AC3E}">
        <p14:creationId xmlns:p14="http://schemas.microsoft.com/office/powerpoint/2010/main" val="581030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C127A7-878C-44D0-B8CC-00C423EE41F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50C133B-373F-4457-8FBE-A4266DB6DE63}"/>
              </a:ext>
            </a:extLst>
          </p:cNvPr>
          <p:cNvSpPr>
            <a:spLocks noGrp="1"/>
          </p:cNvSpPr>
          <p:nvPr>
            <p:ph type="sldNum" sz="quarter" idx="12"/>
          </p:nvPr>
        </p:nvSpPr>
        <p:spPr/>
        <p:txBody>
          <a:bodyPr/>
          <a:lstStyle/>
          <a:p>
            <a:fld id="{589792CD-5448-4E74-8F11-BA0C4D749473}" type="slidenum">
              <a:rPr lang="en-US" smtClean="0"/>
              <a:pPr/>
              <a:t>7</a:t>
            </a:fld>
            <a:endParaRPr lang="en-US" dirty="0"/>
          </a:p>
        </p:txBody>
      </p:sp>
      <p:pic>
        <p:nvPicPr>
          <p:cNvPr id="5" name="Picture 4">
            <a:extLst>
              <a:ext uri="{FF2B5EF4-FFF2-40B4-BE49-F238E27FC236}">
                <a16:creationId xmlns:a16="http://schemas.microsoft.com/office/drawing/2014/main" id="{D910DB59-E7E3-4C14-B28C-717E86440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33" r="13349"/>
          <a:stretch/>
        </p:blipFill>
        <p:spPr>
          <a:xfrm>
            <a:off x="157821" y="685809"/>
            <a:ext cx="8828358" cy="6172191"/>
          </a:xfrm>
          <a:prstGeom prst="rect">
            <a:avLst/>
          </a:prstGeom>
        </p:spPr>
      </p:pic>
      <p:sp>
        <p:nvSpPr>
          <p:cNvPr id="8" name="Rectangle 7">
            <a:extLst>
              <a:ext uri="{FF2B5EF4-FFF2-40B4-BE49-F238E27FC236}">
                <a16:creationId xmlns:a16="http://schemas.microsoft.com/office/drawing/2014/main" id="{E29043DB-BFA5-40B9-AB31-5398070190E9}"/>
              </a:ext>
            </a:extLst>
          </p:cNvPr>
          <p:cNvSpPr/>
          <p:nvPr/>
        </p:nvSpPr>
        <p:spPr>
          <a:xfrm>
            <a:off x="0" y="0"/>
            <a:ext cx="9144000" cy="769441"/>
          </a:xfrm>
          <a:prstGeom prst="rect">
            <a:avLst/>
          </a:prstGeom>
        </p:spPr>
        <p:txBody>
          <a:bodyPr wrap="square">
            <a:spAutoFit/>
          </a:bodyPr>
          <a:lstStyle/>
          <a:p>
            <a:r>
              <a:rPr lang="en-US" sz="4400" dirty="0">
                <a:solidFill>
                  <a:srgbClr val="EAAA00"/>
                </a:solidFill>
                <a:latin typeface="Franklin Gothic Demi"/>
              </a:rPr>
              <a:t>TIF Districts</a:t>
            </a:r>
          </a:p>
        </p:txBody>
      </p:sp>
    </p:spTree>
    <p:extLst>
      <p:ext uri="{BB962C8B-B14F-4D97-AF65-F5344CB8AC3E}">
        <p14:creationId xmlns:p14="http://schemas.microsoft.com/office/powerpoint/2010/main" val="147825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324600"/>
            <a:ext cx="1219200" cy="396595"/>
          </a:xfrm>
          <a:prstGeom prst="rect">
            <a:avLst/>
          </a:prstGeom>
        </p:spPr>
      </p:pic>
      <p:sp>
        <p:nvSpPr>
          <p:cNvPr id="12" name="Rectangle 11">
            <a:extLst>
              <a:ext uri="{FF2B5EF4-FFF2-40B4-BE49-F238E27FC236}">
                <a16:creationId xmlns:a16="http://schemas.microsoft.com/office/drawing/2014/main" id="{D4E52DCE-F1D6-4BC2-8B71-3C089639274F}"/>
              </a:ext>
            </a:extLst>
          </p:cNvPr>
          <p:cNvSpPr/>
          <p:nvPr/>
        </p:nvSpPr>
        <p:spPr>
          <a:xfrm>
            <a:off x="-10842" y="0"/>
            <a:ext cx="9144000" cy="830997"/>
          </a:xfrm>
          <a:prstGeom prst="rect">
            <a:avLst/>
          </a:prstGeom>
          <a:solidFill>
            <a:schemeClr val="bg1"/>
          </a:solidFill>
        </p:spPr>
        <p:txBody>
          <a:bodyPr wrap="square">
            <a:spAutoFit/>
          </a:bodyPr>
          <a:lstStyle/>
          <a:p>
            <a:r>
              <a:rPr lang="en-US" sz="4800" dirty="0">
                <a:solidFill>
                  <a:srgbClr val="EAAA00"/>
                </a:solidFill>
                <a:latin typeface="+mj-lt"/>
              </a:rPr>
              <a:t>INDEBTEDNESS &amp; DEFEASANCE</a:t>
            </a:r>
          </a:p>
        </p:txBody>
      </p:sp>
      <p:sp>
        <p:nvSpPr>
          <p:cNvPr id="7" name="Footer Placeholder 5">
            <a:extLst>
              <a:ext uri="{FF2B5EF4-FFF2-40B4-BE49-F238E27FC236}">
                <a16:creationId xmlns:a16="http://schemas.microsoft.com/office/drawing/2014/main" id="{7115E3CB-BDBF-4EDF-B165-38571252CB04}"/>
              </a:ext>
            </a:extLst>
          </p:cNvPr>
          <p:cNvSpPr>
            <a:spLocks noGrp="1"/>
          </p:cNvSpPr>
          <p:nvPr>
            <p:ph type="ftr" sz="quarter" idx="11"/>
          </p:nvPr>
        </p:nvSpPr>
        <p:spPr>
          <a:xfrm>
            <a:off x="2514600" y="6356070"/>
            <a:ext cx="6400800" cy="365125"/>
          </a:xfrm>
        </p:spPr>
        <p:txBody>
          <a:bodyPr/>
          <a:lstStyle/>
          <a:p>
            <a:pPr algn="r"/>
            <a:r>
              <a:rPr lang="en-US" dirty="0"/>
              <a:t>BOARD OF COMMISSIONERS MEETING – TIF UPDATE &amp; PLAN AMENDMENTS – MAY 8, 2019</a:t>
            </a:r>
          </a:p>
        </p:txBody>
      </p:sp>
      <p:graphicFrame>
        <p:nvGraphicFramePr>
          <p:cNvPr id="11" name="Chart 10">
            <a:extLst>
              <a:ext uri="{FF2B5EF4-FFF2-40B4-BE49-F238E27FC236}">
                <a16:creationId xmlns:a16="http://schemas.microsoft.com/office/drawing/2014/main" id="{00000000-0008-0000-0000-000002000000}"/>
              </a:ext>
            </a:extLst>
          </p:cNvPr>
          <p:cNvGraphicFramePr>
            <a:graphicFrameLocks/>
          </p:cNvGraphicFramePr>
          <p:nvPr>
            <p:extLst/>
          </p:nvPr>
        </p:nvGraphicFramePr>
        <p:xfrm>
          <a:off x="-292408" y="784151"/>
          <a:ext cx="9392436" cy="439743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41DC135-E764-4A32-9ED3-1E65C76C93B5}"/>
              </a:ext>
            </a:extLst>
          </p:cNvPr>
          <p:cNvSpPr txBox="1"/>
          <p:nvPr/>
        </p:nvSpPr>
        <p:spPr>
          <a:xfrm>
            <a:off x="1823831" y="5623663"/>
            <a:ext cx="6324600" cy="338554"/>
          </a:xfrm>
          <a:prstGeom prst="rect">
            <a:avLst/>
          </a:prstGeom>
          <a:noFill/>
        </p:spPr>
        <p:txBody>
          <a:bodyPr wrap="square" rtlCol="0">
            <a:spAutoFit/>
          </a:bodyPr>
          <a:lstStyle/>
          <a:p>
            <a:r>
              <a:rPr lang="en-US" sz="1600" dirty="0">
                <a:solidFill>
                  <a:schemeClr val="bg1">
                    <a:lumMod val="50000"/>
                  </a:schemeClr>
                </a:solidFill>
              </a:rPr>
              <a:t>Last date to issue long-term debt/Estimated year of bond defeasance</a:t>
            </a:r>
          </a:p>
        </p:txBody>
      </p:sp>
      <p:sp>
        <p:nvSpPr>
          <p:cNvPr id="17" name="TextBox 16">
            <a:extLst>
              <a:ext uri="{FF2B5EF4-FFF2-40B4-BE49-F238E27FC236}">
                <a16:creationId xmlns:a16="http://schemas.microsoft.com/office/drawing/2014/main" id="{64D0DFFA-0549-4FA1-B25D-6975281364A1}"/>
              </a:ext>
            </a:extLst>
          </p:cNvPr>
          <p:cNvSpPr txBox="1"/>
          <p:nvPr/>
        </p:nvSpPr>
        <p:spPr>
          <a:xfrm>
            <a:off x="3843131" y="2806868"/>
            <a:ext cx="1143000" cy="292388"/>
          </a:xfrm>
          <a:prstGeom prst="rect">
            <a:avLst/>
          </a:prstGeom>
          <a:noFill/>
        </p:spPr>
        <p:txBody>
          <a:bodyPr wrap="square" rtlCol="0">
            <a:spAutoFit/>
          </a:bodyPr>
          <a:lstStyle/>
          <a:p>
            <a:r>
              <a:rPr lang="en-US" sz="1300" dirty="0">
                <a:solidFill>
                  <a:schemeClr val="bg1">
                    <a:lumMod val="50000"/>
                  </a:schemeClr>
                </a:solidFill>
              </a:rPr>
              <a:t>2008/2024</a:t>
            </a:r>
          </a:p>
        </p:txBody>
      </p:sp>
      <p:sp>
        <p:nvSpPr>
          <p:cNvPr id="20" name="TextBox 19">
            <a:extLst>
              <a:ext uri="{FF2B5EF4-FFF2-40B4-BE49-F238E27FC236}">
                <a16:creationId xmlns:a16="http://schemas.microsoft.com/office/drawing/2014/main" id="{A1B243CC-9CE8-4FCE-8177-2A3146B86DAD}"/>
              </a:ext>
            </a:extLst>
          </p:cNvPr>
          <p:cNvSpPr txBox="1"/>
          <p:nvPr/>
        </p:nvSpPr>
        <p:spPr>
          <a:xfrm>
            <a:off x="3581400" y="3508199"/>
            <a:ext cx="1143000" cy="292388"/>
          </a:xfrm>
          <a:prstGeom prst="rect">
            <a:avLst/>
          </a:prstGeom>
          <a:noFill/>
        </p:spPr>
        <p:txBody>
          <a:bodyPr wrap="square" rtlCol="0">
            <a:spAutoFit/>
          </a:bodyPr>
          <a:lstStyle/>
          <a:p>
            <a:r>
              <a:rPr lang="en-US" sz="1300" dirty="0">
                <a:solidFill>
                  <a:schemeClr val="bg1">
                    <a:lumMod val="50000"/>
                  </a:schemeClr>
                </a:solidFill>
              </a:rPr>
              <a:t>2008/2024</a:t>
            </a:r>
          </a:p>
        </p:txBody>
      </p:sp>
      <p:sp>
        <p:nvSpPr>
          <p:cNvPr id="21" name="TextBox 20">
            <a:extLst>
              <a:ext uri="{FF2B5EF4-FFF2-40B4-BE49-F238E27FC236}">
                <a16:creationId xmlns:a16="http://schemas.microsoft.com/office/drawing/2014/main" id="{52149B96-9AC6-4861-92E7-74FD9AABD961}"/>
              </a:ext>
            </a:extLst>
          </p:cNvPr>
          <p:cNvSpPr txBox="1"/>
          <p:nvPr/>
        </p:nvSpPr>
        <p:spPr>
          <a:xfrm>
            <a:off x="1755914" y="4572000"/>
            <a:ext cx="1143000" cy="292388"/>
          </a:xfrm>
          <a:prstGeom prst="rect">
            <a:avLst/>
          </a:prstGeom>
          <a:noFill/>
        </p:spPr>
        <p:txBody>
          <a:bodyPr wrap="square" rtlCol="0">
            <a:spAutoFit/>
          </a:bodyPr>
          <a:lstStyle/>
          <a:p>
            <a:r>
              <a:rPr lang="en-US" sz="1300" dirty="0">
                <a:solidFill>
                  <a:schemeClr val="bg1">
                    <a:lumMod val="50000"/>
                  </a:schemeClr>
                </a:solidFill>
              </a:rPr>
              <a:t>N/A/2022</a:t>
            </a:r>
          </a:p>
        </p:txBody>
      </p:sp>
      <p:sp>
        <p:nvSpPr>
          <p:cNvPr id="22" name="TextBox 21">
            <a:extLst>
              <a:ext uri="{FF2B5EF4-FFF2-40B4-BE49-F238E27FC236}">
                <a16:creationId xmlns:a16="http://schemas.microsoft.com/office/drawing/2014/main" id="{89FF56A3-AC86-4266-8430-78322974EB54}"/>
              </a:ext>
            </a:extLst>
          </p:cNvPr>
          <p:cNvSpPr txBox="1"/>
          <p:nvPr/>
        </p:nvSpPr>
        <p:spPr>
          <a:xfrm>
            <a:off x="2590800" y="4198700"/>
            <a:ext cx="1143000" cy="292388"/>
          </a:xfrm>
          <a:prstGeom prst="rect">
            <a:avLst/>
          </a:prstGeom>
          <a:noFill/>
        </p:spPr>
        <p:txBody>
          <a:bodyPr wrap="square" rtlCol="0">
            <a:spAutoFit/>
          </a:bodyPr>
          <a:lstStyle/>
          <a:p>
            <a:r>
              <a:rPr lang="en-US" sz="1300" dirty="0">
                <a:solidFill>
                  <a:schemeClr val="bg1">
                    <a:lumMod val="50000"/>
                  </a:schemeClr>
                </a:solidFill>
              </a:rPr>
              <a:t>2011/2020</a:t>
            </a:r>
          </a:p>
        </p:txBody>
      </p:sp>
      <p:sp>
        <p:nvSpPr>
          <p:cNvPr id="23" name="TextBox 22">
            <a:extLst>
              <a:ext uri="{FF2B5EF4-FFF2-40B4-BE49-F238E27FC236}">
                <a16:creationId xmlns:a16="http://schemas.microsoft.com/office/drawing/2014/main" id="{4E2032BC-7DE4-4149-806E-83123BF9AA2C}"/>
              </a:ext>
            </a:extLst>
          </p:cNvPr>
          <p:cNvSpPr txBox="1"/>
          <p:nvPr/>
        </p:nvSpPr>
        <p:spPr>
          <a:xfrm>
            <a:off x="3334579" y="3857310"/>
            <a:ext cx="1143000" cy="292388"/>
          </a:xfrm>
          <a:prstGeom prst="rect">
            <a:avLst/>
          </a:prstGeom>
          <a:noFill/>
        </p:spPr>
        <p:txBody>
          <a:bodyPr wrap="square" rtlCol="0">
            <a:spAutoFit/>
          </a:bodyPr>
          <a:lstStyle/>
          <a:p>
            <a:r>
              <a:rPr lang="en-US" sz="1300" dirty="0">
                <a:solidFill>
                  <a:schemeClr val="bg1">
                    <a:lumMod val="50000"/>
                  </a:schemeClr>
                </a:solidFill>
              </a:rPr>
              <a:t>2023/2023</a:t>
            </a:r>
          </a:p>
        </p:txBody>
      </p:sp>
      <p:sp>
        <p:nvSpPr>
          <p:cNvPr id="24" name="TextBox 23">
            <a:extLst>
              <a:ext uri="{FF2B5EF4-FFF2-40B4-BE49-F238E27FC236}">
                <a16:creationId xmlns:a16="http://schemas.microsoft.com/office/drawing/2014/main" id="{92BA6FF0-B251-40FD-8C36-37CBE2B71AB7}"/>
              </a:ext>
            </a:extLst>
          </p:cNvPr>
          <p:cNvSpPr txBox="1"/>
          <p:nvPr/>
        </p:nvSpPr>
        <p:spPr>
          <a:xfrm>
            <a:off x="3906079" y="3163045"/>
            <a:ext cx="1143000" cy="292388"/>
          </a:xfrm>
          <a:prstGeom prst="rect">
            <a:avLst/>
          </a:prstGeom>
          <a:noFill/>
        </p:spPr>
        <p:txBody>
          <a:bodyPr wrap="square" rtlCol="0">
            <a:spAutoFit/>
          </a:bodyPr>
          <a:lstStyle/>
          <a:p>
            <a:r>
              <a:rPr lang="en-US" sz="1300" dirty="0">
                <a:solidFill>
                  <a:schemeClr val="bg1">
                    <a:lumMod val="50000"/>
                  </a:schemeClr>
                </a:solidFill>
              </a:rPr>
              <a:t>2022/2030</a:t>
            </a:r>
          </a:p>
        </p:txBody>
      </p:sp>
      <p:sp>
        <p:nvSpPr>
          <p:cNvPr id="25" name="TextBox 24">
            <a:extLst>
              <a:ext uri="{FF2B5EF4-FFF2-40B4-BE49-F238E27FC236}">
                <a16:creationId xmlns:a16="http://schemas.microsoft.com/office/drawing/2014/main" id="{4BC7A167-AA76-4A4C-82D1-94E40FB3768C}"/>
              </a:ext>
            </a:extLst>
          </p:cNvPr>
          <p:cNvSpPr txBox="1"/>
          <p:nvPr/>
        </p:nvSpPr>
        <p:spPr>
          <a:xfrm>
            <a:off x="3906079" y="2477625"/>
            <a:ext cx="1143000" cy="292388"/>
          </a:xfrm>
          <a:prstGeom prst="rect">
            <a:avLst/>
          </a:prstGeom>
          <a:noFill/>
        </p:spPr>
        <p:txBody>
          <a:bodyPr wrap="square" rtlCol="0">
            <a:spAutoFit/>
          </a:bodyPr>
          <a:lstStyle/>
          <a:p>
            <a:r>
              <a:rPr lang="en-US" sz="1300" dirty="0">
                <a:solidFill>
                  <a:schemeClr val="bg1">
                    <a:lumMod val="50000"/>
                  </a:schemeClr>
                </a:solidFill>
              </a:rPr>
              <a:t>2013/2025</a:t>
            </a:r>
          </a:p>
        </p:txBody>
      </p:sp>
      <p:sp>
        <p:nvSpPr>
          <p:cNvPr id="26" name="TextBox 25">
            <a:extLst>
              <a:ext uri="{FF2B5EF4-FFF2-40B4-BE49-F238E27FC236}">
                <a16:creationId xmlns:a16="http://schemas.microsoft.com/office/drawing/2014/main" id="{C92BD263-9E7F-421B-922C-DF38F2A8EC96}"/>
              </a:ext>
            </a:extLst>
          </p:cNvPr>
          <p:cNvSpPr txBox="1"/>
          <p:nvPr/>
        </p:nvSpPr>
        <p:spPr>
          <a:xfrm>
            <a:off x="5022574" y="2134915"/>
            <a:ext cx="1143000" cy="292388"/>
          </a:xfrm>
          <a:prstGeom prst="rect">
            <a:avLst/>
          </a:prstGeom>
          <a:noFill/>
        </p:spPr>
        <p:txBody>
          <a:bodyPr wrap="square" rtlCol="0">
            <a:spAutoFit/>
          </a:bodyPr>
          <a:lstStyle/>
          <a:p>
            <a:r>
              <a:rPr lang="en-US" sz="1300" dirty="0">
                <a:solidFill>
                  <a:schemeClr val="bg1">
                    <a:lumMod val="50000"/>
                  </a:schemeClr>
                </a:solidFill>
              </a:rPr>
              <a:t>2020/2026</a:t>
            </a:r>
          </a:p>
        </p:txBody>
      </p:sp>
      <p:sp>
        <p:nvSpPr>
          <p:cNvPr id="27" name="TextBox 26">
            <a:extLst>
              <a:ext uri="{FF2B5EF4-FFF2-40B4-BE49-F238E27FC236}">
                <a16:creationId xmlns:a16="http://schemas.microsoft.com/office/drawing/2014/main" id="{E2993048-7A0A-4D18-B4C0-B7C2019842C2}"/>
              </a:ext>
            </a:extLst>
          </p:cNvPr>
          <p:cNvSpPr txBox="1"/>
          <p:nvPr/>
        </p:nvSpPr>
        <p:spPr>
          <a:xfrm>
            <a:off x="5594074" y="1778738"/>
            <a:ext cx="1143000" cy="292388"/>
          </a:xfrm>
          <a:prstGeom prst="rect">
            <a:avLst/>
          </a:prstGeom>
          <a:noFill/>
        </p:spPr>
        <p:txBody>
          <a:bodyPr wrap="square" rtlCol="0">
            <a:spAutoFit/>
          </a:bodyPr>
          <a:lstStyle/>
          <a:p>
            <a:r>
              <a:rPr lang="en-US" sz="1300" dirty="0">
                <a:solidFill>
                  <a:schemeClr val="bg1">
                    <a:lumMod val="50000"/>
                  </a:schemeClr>
                </a:solidFill>
              </a:rPr>
              <a:t>2025/2029</a:t>
            </a:r>
          </a:p>
        </p:txBody>
      </p:sp>
      <p:sp>
        <p:nvSpPr>
          <p:cNvPr id="28" name="TextBox 27">
            <a:extLst>
              <a:ext uri="{FF2B5EF4-FFF2-40B4-BE49-F238E27FC236}">
                <a16:creationId xmlns:a16="http://schemas.microsoft.com/office/drawing/2014/main" id="{0D66A387-814C-41DA-A4F2-1FA20FAC6D74}"/>
              </a:ext>
            </a:extLst>
          </p:cNvPr>
          <p:cNvSpPr txBox="1"/>
          <p:nvPr/>
        </p:nvSpPr>
        <p:spPr>
          <a:xfrm>
            <a:off x="6248400" y="1411508"/>
            <a:ext cx="1143000" cy="292388"/>
          </a:xfrm>
          <a:prstGeom prst="rect">
            <a:avLst/>
          </a:prstGeom>
          <a:noFill/>
        </p:spPr>
        <p:txBody>
          <a:bodyPr wrap="square" rtlCol="0">
            <a:spAutoFit/>
          </a:bodyPr>
          <a:lstStyle/>
          <a:p>
            <a:r>
              <a:rPr lang="en-US" sz="1300" dirty="0">
                <a:solidFill>
                  <a:schemeClr val="bg1">
                    <a:lumMod val="50000"/>
                  </a:schemeClr>
                </a:solidFill>
              </a:rPr>
              <a:t>N/A/2023</a:t>
            </a:r>
          </a:p>
        </p:txBody>
      </p:sp>
      <p:sp>
        <p:nvSpPr>
          <p:cNvPr id="29" name="TextBox 28">
            <a:extLst>
              <a:ext uri="{FF2B5EF4-FFF2-40B4-BE49-F238E27FC236}">
                <a16:creationId xmlns:a16="http://schemas.microsoft.com/office/drawing/2014/main" id="{97AEA41A-838E-421D-B89C-56D08D124CB1}"/>
              </a:ext>
            </a:extLst>
          </p:cNvPr>
          <p:cNvSpPr txBox="1"/>
          <p:nvPr/>
        </p:nvSpPr>
        <p:spPr>
          <a:xfrm>
            <a:off x="7848600" y="776738"/>
            <a:ext cx="1143000" cy="292388"/>
          </a:xfrm>
          <a:prstGeom prst="rect">
            <a:avLst/>
          </a:prstGeom>
          <a:noFill/>
        </p:spPr>
        <p:txBody>
          <a:bodyPr wrap="square" rtlCol="0">
            <a:spAutoFit/>
          </a:bodyPr>
          <a:lstStyle/>
          <a:p>
            <a:r>
              <a:rPr lang="en-US" sz="1300" dirty="0">
                <a:solidFill>
                  <a:schemeClr val="bg1">
                    <a:lumMod val="50000"/>
                  </a:schemeClr>
                </a:solidFill>
              </a:rPr>
              <a:t>2021/2022</a:t>
            </a:r>
          </a:p>
        </p:txBody>
      </p:sp>
    </p:spTree>
    <p:extLst>
      <p:ext uri="{BB962C8B-B14F-4D97-AF65-F5344CB8AC3E}">
        <p14:creationId xmlns:p14="http://schemas.microsoft.com/office/powerpoint/2010/main" val="983013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69441"/>
          </a:xfrm>
          <a:prstGeom prst="rect">
            <a:avLst/>
          </a:prstGeom>
        </p:spPr>
        <p:txBody>
          <a:bodyPr wrap="square">
            <a:spAutoFit/>
          </a:bodyPr>
          <a:lstStyle/>
          <a:p>
            <a:r>
              <a:rPr lang="en-US" sz="4400" dirty="0">
                <a:solidFill>
                  <a:srgbClr val="EAAA00"/>
                </a:solidFill>
                <a:latin typeface="Franklin Gothic Demi"/>
              </a:rPr>
              <a:t>AFFORDABLE HOUSING SET-ASIDE</a:t>
            </a:r>
          </a:p>
        </p:txBody>
      </p:sp>
      <p:sp>
        <p:nvSpPr>
          <p:cNvPr id="6" name="Footer Placeholder 5">
            <a:extLst>
              <a:ext uri="{FF2B5EF4-FFF2-40B4-BE49-F238E27FC236}">
                <a16:creationId xmlns:a16="http://schemas.microsoft.com/office/drawing/2014/main" id="{33E31DAF-C9C4-4795-93AD-C9D65BAE5090}"/>
              </a:ext>
            </a:extLst>
          </p:cNvPr>
          <p:cNvSpPr>
            <a:spLocks noGrp="1"/>
          </p:cNvSpPr>
          <p:nvPr>
            <p:ph type="ftr" sz="quarter" idx="11"/>
          </p:nvPr>
        </p:nvSpPr>
        <p:spPr>
          <a:xfrm>
            <a:off x="2514600" y="6356070"/>
            <a:ext cx="6400800" cy="365125"/>
          </a:xfrm>
        </p:spPr>
        <p:txBody>
          <a:bodyPr/>
          <a:lstStyle/>
          <a:p>
            <a:pPr algn="r"/>
            <a:r>
              <a:rPr lang="en-US" dirty="0"/>
              <a:t>PROPSER PORTLAND PROPOSED BUDGET, FY 2019-2020| MAY 9, 2019</a:t>
            </a:r>
          </a:p>
        </p:txBody>
      </p:sp>
      <p:pic>
        <p:nvPicPr>
          <p:cNvPr id="2" name="Picture 1">
            <a:extLst>
              <a:ext uri="{FF2B5EF4-FFF2-40B4-BE49-F238E27FC236}">
                <a16:creationId xmlns:a16="http://schemas.microsoft.com/office/drawing/2014/main" id="{7F7ABA18-52AC-427A-9C32-E2E78770FEF4}"/>
              </a:ext>
            </a:extLst>
          </p:cNvPr>
          <p:cNvPicPr>
            <a:picLocks noChangeAspect="1"/>
          </p:cNvPicPr>
          <p:nvPr/>
        </p:nvPicPr>
        <p:blipFill>
          <a:blip r:embed="rId3"/>
          <a:stretch>
            <a:fillRect/>
          </a:stretch>
        </p:blipFill>
        <p:spPr>
          <a:xfrm>
            <a:off x="0" y="862154"/>
            <a:ext cx="9144000" cy="5133692"/>
          </a:xfrm>
          <a:prstGeom prst="rect">
            <a:avLst/>
          </a:prstGeom>
        </p:spPr>
      </p:pic>
    </p:spTree>
    <p:extLst>
      <p:ext uri="{BB962C8B-B14F-4D97-AF65-F5344CB8AC3E}">
        <p14:creationId xmlns:p14="http://schemas.microsoft.com/office/powerpoint/2010/main" val="649184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rosper Portland">
      <a:dk1>
        <a:sysClr val="windowText" lastClr="000000"/>
      </a:dk1>
      <a:lt1>
        <a:sysClr val="window" lastClr="FFFFFF"/>
      </a:lt1>
      <a:dk2>
        <a:srgbClr val="1F497D"/>
      </a:dk2>
      <a:lt2>
        <a:srgbClr val="EEECE1"/>
      </a:lt2>
      <a:accent1>
        <a:srgbClr val="F79646"/>
      </a:accent1>
      <a:accent2>
        <a:srgbClr val="00B0F0"/>
      </a:accent2>
      <a:accent3>
        <a:srgbClr val="9BBB59"/>
      </a:accent3>
      <a:accent4>
        <a:srgbClr val="8064A2"/>
      </a:accent4>
      <a:accent5>
        <a:srgbClr val="FFC000"/>
      </a:accent5>
      <a:accent6>
        <a:srgbClr val="800080"/>
      </a:accent6>
      <a:hlink>
        <a:srgbClr val="4F81BD"/>
      </a:hlink>
      <a:folHlink>
        <a:srgbClr val="4F81BD"/>
      </a:folHlink>
    </a:clrScheme>
    <a:fontScheme name="Prosper Portland">
      <a:majorFont>
        <a:latin typeface="Franklin Gothic Demi"/>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11245</TotalTime>
  <Words>7684</Words>
  <Application>Microsoft Office PowerPoint</Application>
  <PresentationFormat>On-screen Show (4:3)</PresentationFormat>
  <Paragraphs>836</Paragraphs>
  <Slides>36</Slides>
  <Notes>36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36</vt:i4>
      </vt:variant>
    </vt:vector>
  </HeadingPairs>
  <TitlesOfParts>
    <vt:vector size="54" baseType="lpstr">
      <vt:lpstr>Arial</vt:lpstr>
      <vt:lpstr>Arial,Sans-Serif</vt:lpstr>
      <vt:lpstr>Calibri</vt:lpstr>
      <vt:lpstr>Calibri Light</vt:lpstr>
      <vt:lpstr>Courier New</vt:lpstr>
      <vt:lpstr>Franklin Gothic Book</vt:lpstr>
      <vt:lpstr>Franklin Gothic Demi</vt:lpstr>
      <vt:lpstr>Franklin Gothic Demi Cond</vt:lpstr>
      <vt:lpstr>Franklin Gothic Heavy</vt:lpstr>
      <vt:lpstr>Franklin Gothic Medium</vt:lpstr>
      <vt:lpstr>Franklin Gothic Medium Cond</vt:lpstr>
      <vt:lpstr>Gill Sans</vt:lpstr>
      <vt:lpstr>Mangal</vt:lpstr>
      <vt:lpstr>Wingdings</vt:lpstr>
      <vt:lpstr>Wingdings,Sans-Serif</vt:lpstr>
      <vt:lpstr>ヒラギノ角ゴ ProN W3</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Development Programs </vt:lpstr>
      <vt:lpstr>PowerPoint Presentation</vt:lpstr>
      <vt:lpstr>PowerPoint Presentation</vt:lpstr>
      <vt:lpstr>Economic Development Programs </vt:lpstr>
      <vt:lpstr>Economic Development Programs </vt:lpstr>
      <vt:lpstr>PowerPoint Presentation</vt:lpstr>
      <vt:lpstr>PowerPoint Presentation</vt:lpstr>
      <vt:lpstr>PowerPoint Presentation</vt:lpstr>
    </vt:vector>
  </TitlesOfParts>
  <Company>Portland Development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norwoodl</dc:creator>
  <cp:lastModifiedBy>Barnes, Tony</cp:lastModifiedBy>
  <cp:revision>671</cp:revision>
  <cp:lastPrinted>2019-05-09T19:35:05Z</cp:lastPrinted>
  <dcterms:created xsi:type="dcterms:W3CDTF">2010-11-13T00:02:59Z</dcterms:created>
  <dcterms:modified xsi:type="dcterms:W3CDTF">2019-05-09T19:46:53Z</dcterms:modified>
</cp:coreProperties>
</file>