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8" r:id="rId2"/>
    <p:sldId id="286" r:id="rId3"/>
    <p:sldId id="287" r:id="rId4"/>
    <p:sldId id="298" r:id="rId5"/>
    <p:sldId id="285" r:id="rId6"/>
    <p:sldId id="277" r:id="rId7"/>
    <p:sldId id="290" r:id="rId8"/>
    <p:sldId id="291" r:id="rId9"/>
    <p:sldId id="292" r:id="rId10"/>
    <p:sldId id="293" r:id="rId11"/>
    <p:sldId id="288" r:id="rId12"/>
    <p:sldId id="289" r:id="rId13"/>
    <p:sldId id="256" r:id="rId14"/>
    <p:sldId id="257" r:id="rId15"/>
    <p:sldId id="296" r:id="rId16"/>
    <p:sldId id="297" r:id="rId17"/>
    <p:sldId id="294" r:id="rId18"/>
    <p:sldId id="295" r:id="rId19"/>
    <p:sldId id="27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feld, Michael" initials="LM" lastIdx="1" clrIdx="0">
    <p:extLst>
      <p:ext uri="{19B8F6BF-5375-455C-9EA6-DF929625EA0E}">
        <p15:presenceInfo xmlns:p15="http://schemas.microsoft.com/office/powerpoint/2012/main" userId="S-1-5-21-1562068243-3890762121-1459926415-9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60812" autoAdjust="0"/>
  </p:normalViewPr>
  <p:slideViewPr>
    <p:cSldViewPr snapToGrid="0">
      <p:cViewPr varScale="1">
        <p:scale>
          <a:sx n="68" d="100"/>
          <a:sy n="68" d="100"/>
        </p:scale>
        <p:origin x="4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E62CA-59E3-40ED-82EA-7A301F99E550}"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F53B9204-3C6F-4041-B5CF-79B89A37A600}">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Council votes on whether </a:t>
          </a:r>
          <a:br>
            <a:rPr lang="en-US" sz="2200" b="1" dirty="0"/>
          </a:br>
          <a:r>
            <a:rPr lang="en-US" sz="2200" b="1" dirty="0"/>
            <a:t>to foreclose</a:t>
          </a:r>
        </a:p>
      </dgm:t>
    </dgm:pt>
    <dgm:pt modelId="{E685B2D4-EE3C-4977-8553-738098A0BCD6}" type="parTrans" cxnId="{E9E42D00-480F-4EB4-B46A-56937AA8CB62}">
      <dgm:prSet/>
      <dgm:spPr/>
      <dgm:t>
        <a:bodyPr/>
        <a:lstStyle/>
        <a:p>
          <a:pPr algn="ctr"/>
          <a:endParaRPr lang="en-US"/>
        </a:p>
      </dgm:t>
    </dgm:pt>
    <dgm:pt modelId="{F30EA175-77C1-4823-AADA-84CA9D52A66A}" type="sibTrans" cxnId="{E9E42D00-480F-4EB4-B46A-56937AA8CB62}">
      <dgm:prSet/>
      <dgm:spPr>
        <a:solidFill>
          <a:schemeClr val="accent2"/>
        </a:solidFill>
      </dgm:spPr>
      <dgm:t>
        <a:bodyPr/>
        <a:lstStyle/>
        <a:p>
          <a:pPr algn="ctr"/>
          <a:endParaRPr lang="en-US" dirty="0"/>
        </a:p>
      </dgm:t>
    </dgm:pt>
    <dgm:pt modelId="{95AD8091-9ED6-4BC5-86CF-DE3BFD4E085A}">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Revenue Division transfers responsibility to City Treasurer to conduct the foreclosure sale</a:t>
          </a:r>
        </a:p>
      </dgm:t>
    </dgm:pt>
    <dgm:pt modelId="{EEAAEDF6-3202-494F-B569-265AE43ED294}" type="parTrans" cxnId="{82BDD612-05A4-4E66-806E-2ACE4D296D2B}">
      <dgm:prSet/>
      <dgm:spPr/>
      <dgm:t>
        <a:bodyPr/>
        <a:lstStyle/>
        <a:p>
          <a:pPr algn="ctr"/>
          <a:endParaRPr lang="en-US"/>
        </a:p>
      </dgm:t>
    </dgm:pt>
    <dgm:pt modelId="{4EE11430-C716-4E67-9711-155E787051DD}" type="sibTrans" cxnId="{82BDD612-05A4-4E66-806E-2ACE4D296D2B}">
      <dgm:prSet/>
      <dgm:spPr>
        <a:solidFill>
          <a:schemeClr val="accent2"/>
        </a:solidFill>
      </dgm:spPr>
      <dgm:t>
        <a:bodyPr/>
        <a:lstStyle/>
        <a:p>
          <a:pPr algn="ctr"/>
          <a:endParaRPr lang="en-US" dirty="0"/>
        </a:p>
      </dgm:t>
    </dgm:pt>
    <dgm:pt modelId="{4C9B5F97-6137-4ABA-B72A-FDA1E02D935F}">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Property owner can pay amount owed up to </a:t>
          </a:r>
          <a:br>
            <a:rPr lang="en-US" sz="2200" b="1" dirty="0"/>
          </a:br>
          <a:r>
            <a:rPr lang="en-US" sz="2200" b="1" dirty="0"/>
            <a:t>the sale date</a:t>
          </a:r>
        </a:p>
      </dgm:t>
    </dgm:pt>
    <dgm:pt modelId="{424E11C5-5374-46ED-A548-F53DA4D319A7}" type="parTrans" cxnId="{6A2019E6-082B-4654-8D7F-3609D5C45F18}">
      <dgm:prSet/>
      <dgm:spPr/>
      <dgm:t>
        <a:bodyPr/>
        <a:lstStyle/>
        <a:p>
          <a:pPr algn="ctr"/>
          <a:endParaRPr lang="en-US"/>
        </a:p>
      </dgm:t>
    </dgm:pt>
    <dgm:pt modelId="{F8604AD9-2E53-40C3-828B-CC918132968A}" type="sibTrans" cxnId="{6A2019E6-082B-4654-8D7F-3609D5C45F18}">
      <dgm:prSet/>
      <dgm:spPr>
        <a:solidFill>
          <a:schemeClr val="accent2"/>
        </a:solidFill>
      </dgm:spPr>
      <dgm:t>
        <a:bodyPr/>
        <a:lstStyle/>
        <a:p>
          <a:pPr algn="ctr"/>
          <a:endParaRPr lang="en-US" dirty="0"/>
        </a:p>
      </dgm:t>
    </dgm:pt>
    <dgm:pt modelId="{BFD58EE0-7629-4D89-9EA6-449B06CE7B1D}">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After the sale </a:t>
          </a:r>
          <a:br>
            <a:rPr lang="en-US" sz="2200" b="1" dirty="0"/>
          </a:br>
          <a:r>
            <a:rPr lang="en-US" sz="2200" b="1" dirty="0"/>
            <a:t>is conducted, the current owner has a one year redemption period</a:t>
          </a:r>
        </a:p>
      </dgm:t>
    </dgm:pt>
    <dgm:pt modelId="{189B42BD-C6BB-46DB-9905-83A8A4D9CE74}" type="parTrans" cxnId="{32294599-BD20-4F6E-AD75-1D540C4D127F}">
      <dgm:prSet/>
      <dgm:spPr/>
      <dgm:t>
        <a:bodyPr/>
        <a:lstStyle/>
        <a:p>
          <a:pPr algn="ctr"/>
          <a:endParaRPr lang="en-US"/>
        </a:p>
      </dgm:t>
    </dgm:pt>
    <dgm:pt modelId="{6E8115DF-134C-4C68-BF48-5ACCA671CCD3}" type="sibTrans" cxnId="{32294599-BD20-4F6E-AD75-1D540C4D127F}">
      <dgm:prSet/>
      <dgm:spPr/>
      <dgm:t>
        <a:bodyPr/>
        <a:lstStyle/>
        <a:p>
          <a:pPr algn="ctr"/>
          <a:endParaRPr lang="en-US"/>
        </a:p>
      </dgm:t>
    </dgm:pt>
    <dgm:pt modelId="{906AB726-6A48-4B03-BDCD-511259FFA169}" type="pres">
      <dgm:prSet presAssocID="{3CFE62CA-59E3-40ED-82EA-7A301F99E550}" presName="Name0" presStyleCnt="0">
        <dgm:presLayoutVars>
          <dgm:dir/>
          <dgm:resizeHandles val="exact"/>
        </dgm:presLayoutVars>
      </dgm:prSet>
      <dgm:spPr/>
    </dgm:pt>
    <dgm:pt modelId="{AE33A1D1-95A3-4787-A99E-A4356C2766DB}" type="pres">
      <dgm:prSet presAssocID="{F53B9204-3C6F-4041-B5CF-79B89A37A600}" presName="node" presStyleLbl="node1" presStyleIdx="0" presStyleCnt="4">
        <dgm:presLayoutVars>
          <dgm:bulletEnabled val="1"/>
        </dgm:presLayoutVars>
      </dgm:prSet>
      <dgm:spPr/>
    </dgm:pt>
    <dgm:pt modelId="{58587507-0F09-4128-B9B7-6E77460A67B0}" type="pres">
      <dgm:prSet presAssocID="{F30EA175-77C1-4823-AADA-84CA9D52A66A}" presName="sibTrans" presStyleLbl="sibTrans2D1" presStyleIdx="0" presStyleCnt="3"/>
      <dgm:spPr/>
    </dgm:pt>
    <dgm:pt modelId="{8F4532AB-6159-4E0B-895D-6AF9BD499E60}" type="pres">
      <dgm:prSet presAssocID="{F30EA175-77C1-4823-AADA-84CA9D52A66A}" presName="connectorText" presStyleLbl="sibTrans2D1" presStyleIdx="0" presStyleCnt="3"/>
      <dgm:spPr/>
    </dgm:pt>
    <dgm:pt modelId="{FC27ABCB-80B9-4E83-8D41-9B2BE7EE9304}" type="pres">
      <dgm:prSet presAssocID="{95AD8091-9ED6-4BC5-86CF-DE3BFD4E085A}" presName="node" presStyleLbl="node1" presStyleIdx="1" presStyleCnt="4">
        <dgm:presLayoutVars>
          <dgm:bulletEnabled val="1"/>
        </dgm:presLayoutVars>
      </dgm:prSet>
      <dgm:spPr/>
    </dgm:pt>
    <dgm:pt modelId="{87AD4C8B-C74F-40F5-B6F1-2D1C6A03431A}" type="pres">
      <dgm:prSet presAssocID="{4EE11430-C716-4E67-9711-155E787051DD}" presName="sibTrans" presStyleLbl="sibTrans2D1" presStyleIdx="1" presStyleCnt="3"/>
      <dgm:spPr/>
    </dgm:pt>
    <dgm:pt modelId="{43DF762A-BE37-45A1-B41A-85F30137CD4C}" type="pres">
      <dgm:prSet presAssocID="{4EE11430-C716-4E67-9711-155E787051DD}" presName="connectorText" presStyleLbl="sibTrans2D1" presStyleIdx="1" presStyleCnt="3"/>
      <dgm:spPr/>
    </dgm:pt>
    <dgm:pt modelId="{872B2E98-DCF9-4E68-8727-FE1E65BFA419}" type="pres">
      <dgm:prSet presAssocID="{4C9B5F97-6137-4ABA-B72A-FDA1E02D935F}" presName="node" presStyleLbl="node1" presStyleIdx="2" presStyleCnt="4">
        <dgm:presLayoutVars>
          <dgm:bulletEnabled val="1"/>
        </dgm:presLayoutVars>
      </dgm:prSet>
      <dgm:spPr/>
    </dgm:pt>
    <dgm:pt modelId="{7A9AC42C-671B-4806-B297-2A5A276A60D2}" type="pres">
      <dgm:prSet presAssocID="{F8604AD9-2E53-40C3-828B-CC918132968A}" presName="sibTrans" presStyleLbl="sibTrans2D1" presStyleIdx="2" presStyleCnt="3"/>
      <dgm:spPr/>
    </dgm:pt>
    <dgm:pt modelId="{48F46F4D-EACB-4B88-9BB1-17BD60A4F3B3}" type="pres">
      <dgm:prSet presAssocID="{F8604AD9-2E53-40C3-828B-CC918132968A}" presName="connectorText" presStyleLbl="sibTrans2D1" presStyleIdx="2" presStyleCnt="3"/>
      <dgm:spPr/>
    </dgm:pt>
    <dgm:pt modelId="{43051B70-6C9D-4DBF-A13D-D242397AE467}" type="pres">
      <dgm:prSet presAssocID="{BFD58EE0-7629-4D89-9EA6-449B06CE7B1D}" presName="node" presStyleLbl="node1" presStyleIdx="3" presStyleCnt="4">
        <dgm:presLayoutVars>
          <dgm:bulletEnabled val="1"/>
        </dgm:presLayoutVars>
      </dgm:prSet>
      <dgm:spPr/>
    </dgm:pt>
  </dgm:ptLst>
  <dgm:cxnLst>
    <dgm:cxn modelId="{E9E42D00-480F-4EB4-B46A-56937AA8CB62}" srcId="{3CFE62CA-59E3-40ED-82EA-7A301F99E550}" destId="{F53B9204-3C6F-4041-B5CF-79B89A37A600}" srcOrd="0" destOrd="0" parTransId="{E685B2D4-EE3C-4977-8553-738098A0BCD6}" sibTransId="{F30EA175-77C1-4823-AADA-84CA9D52A66A}"/>
    <dgm:cxn modelId="{FAB41404-468E-43F7-B5C4-F9C8D9F3EE75}" type="presOf" srcId="{F8604AD9-2E53-40C3-828B-CC918132968A}" destId="{48F46F4D-EACB-4B88-9BB1-17BD60A4F3B3}" srcOrd="1" destOrd="0" presId="urn:microsoft.com/office/officeart/2005/8/layout/process1"/>
    <dgm:cxn modelId="{82BDD612-05A4-4E66-806E-2ACE4D296D2B}" srcId="{3CFE62CA-59E3-40ED-82EA-7A301F99E550}" destId="{95AD8091-9ED6-4BC5-86CF-DE3BFD4E085A}" srcOrd="1" destOrd="0" parTransId="{EEAAEDF6-3202-494F-B569-265AE43ED294}" sibTransId="{4EE11430-C716-4E67-9711-155E787051DD}"/>
    <dgm:cxn modelId="{3825822B-78D4-46A3-B9BD-CAE7DFE3D12F}" type="presOf" srcId="{4EE11430-C716-4E67-9711-155E787051DD}" destId="{87AD4C8B-C74F-40F5-B6F1-2D1C6A03431A}" srcOrd="0" destOrd="0" presId="urn:microsoft.com/office/officeart/2005/8/layout/process1"/>
    <dgm:cxn modelId="{5D4C5C77-8C10-4584-948C-41FF582E4158}" type="presOf" srcId="{95AD8091-9ED6-4BC5-86CF-DE3BFD4E085A}" destId="{FC27ABCB-80B9-4E83-8D41-9B2BE7EE9304}" srcOrd="0" destOrd="0" presId="urn:microsoft.com/office/officeart/2005/8/layout/process1"/>
    <dgm:cxn modelId="{7112FC86-D817-46A9-AC4A-3E55142C7838}" type="presOf" srcId="{F8604AD9-2E53-40C3-828B-CC918132968A}" destId="{7A9AC42C-671B-4806-B297-2A5A276A60D2}" srcOrd="0" destOrd="0" presId="urn:microsoft.com/office/officeart/2005/8/layout/process1"/>
    <dgm:cxn modelId="{32294599-BD20-4F6E-AD75-1D540C4D127F}" srcId="{3CFE62CA-59E3-40ED-82EA-7A301F99E550}" destId="{BFD58EE0-7629-4D89-9EA6-449B06CE7B1D}" srcOrd="3" destOrd="0" parTransId="{189B42BD-C6BB-46DB-9905-83A8A4D9CE74}" sibTransId="{6E8115DF-134C-4C68-BF48-5ACCA671CCD3}"/>
    <dgm:cxn modelId="{C548B29A-41ED-40B4-BF60-F7685F4B73E5}" type="presOf" srcId="{4EE11430-C716-4E67-9711-155E787051DD}" destId="{43DF762A-BE37-45A1-B41A-85F30137CD4C}" srcOrd="1" destOrd="0" presId="urn:microsoft.com/office/officeart/2005/8/layout/process1"/>
    <dgm:cxn modelId="{85B26C9B-63B5-4853-8244-ADDB30573B5D}" type="presOf" srcId="{F30EA175-77C1-4823-AADA-84CA9D52A66A}" destId="{8F4532AB-6159-4E0B-895D-6AF9BD499E60}" srcOrd="1" destOrd="0" presId="urn:microsoft.com/office/officeart/2005/8/layout/process1"/>
    <dgm:cxn modelId="{A4FC43B2-B032-4C8A-9CA2-662A9AE86D26}" type="presOf" srcId="{4C9B5F97-6137-4ABA-B72A-FDA1E02D935F}" destId="{872B2E98-DCF9-4E68-8727-FE1E65BFA419}" srcOrd="0" destOrd="0" presId="urn:microsoft.com/office/officeart/2005/8/layout/process1"/>
    <dgm:cxn modelId="{556673D6-82D0-4385-8A7D-DDD65C1CA564}" type="presOf" srcId="{BFD58EE0-7629-4D89-9EA6-449B06CE7B1D}" destId="{43051B70-6C9D-4DBF-A13D-D242397AE467}" srcOrd="0" destOrd="0" presId="urn:microsoft.com/office/officeart/2005/8/layout/process1"/>
    <dgm:cxn modelId="{B52E21DC-E60B-451E-AAE1-0599AA70D9DE}" type="presOf" srcId="{F30EA175-77C1-4823-AADA-84CA9D52A66A}" destId="{58587507-0F09-4128-B9B7-6E77460A67B0}" srcOrd="0" destOrd="0" presId="urn:microsoft.com/office/officeart/2005/8/layout/process1"/>
    <dgm:cxn modelId="{941E5EE5-9E45-4FA7-B2B9-F06F8C167BB4}" type="presOf" srcId="{3CFE62CA-59E3-40ED-82EA-7A301F99E550}" destId="{906AB726-6A48-4B03-BDCD-511259FFA169}" srcOrd="0" destOrd="0" presId="urn:microsoft.com/office/officeart/2005/8/layout/process1"/>
    <dgm:cxn modelId="{6A2019E6-082B-4654-8D7F-3609D5C45F18}" srcId="{3CFE62CA-59E3-40ED-82EA-7A301F99E550}" destId="{4C9B5F97-6137-4ABA-B72A-FDA1E02D935F}" srcOrd="2" destOrd="0" parTransId="{424E11C5-5374-46ED-A548-F53DA4D319A7}" sibTransId="{F8604AD9-2E53-40C3-828B-CC918132968A}"/>
    <dgm:cxn modelId="{0EF59CEA-9286-4CA7-B8D2-F7B163B017DB}" type="presOf" srcId="{F53B9204-3C6F-4041-B5CF-79B89A37A600}" destId="{AE33A1D1-95A3-4787-A99E-A4356C2766DB}" srcOrd="0" destOrd="0" presId="urn:microsoft.com/office/officeart/2005/8/layout/process1"/>
    <dgm:cxn modelId="{E70A0905-6890-41B3-B587-141D29CD914C}" type="presParOf" srcId="{906AB726-6A48-4B03-BDCD-511259FFA169}" destId="{AE33A1D1-95A3-4787-A99E-A4356C2766DB}" srcOrd="0" destOrd="0" presId="urn:microsoft.com/office/officeart/2005/8/layout/process1"/>
    <dgm:cxn modelId="{FB042704-6AF6-4FC0-800A-2A17EE416589}" type="presParOf" srcId="{906AB726-6A48-4B03-BDCD-511259FFA169}" destId="{58587507-0F09-4128-B9B7-6E77460A67B0}" srcOrd="1" destOrd="0" presId="urn:microsoft.com/office/officeart/2005/8/layout/process1"/>
    <dgm:cxn modelId="{9D302293-6E19-4CAA-9C14-2419FA70D8B7}" type="presParOf" srcId="{58587507-0F09-4128-B9B7-6E77460A67B0}" destId="{8F4532AB-6159-4E0B-895D-6AF9BD499E60}" srcOrd="0" destOrd="0" presId="urn:microsoft.com/office/officeart/2005/8/layout/process1"/>
    <dgm:cxn modelId="{C67D8EFA-EC8F-45B6-AFCA-12203E07B10E}" type="presParOf" srcId="{906AB726-6A48-4B03-BDCD-511259FFA169}" destId="{FC27ABCB-80B9-4E83-8D41-9B2BE7EE9304}" srcOrd="2" destOrd="0" presId="urn:microsoft.com/office/officeart/2005/8/layout/process1"/>
    <dgm:cxn modelId="{7C2B3ED7-1343-4C49-9FFF-2BB73C72850E}" type="presParOf" srcId="{906AB726-6A48-4B03-BDCD-511259FFA169}" destId="{87AD4C8B-C74F-40F5-B6F1-2D1C6A03431A}" srcOrd="3" destOrd="0" presId="urn:microsoft.com/office/officeart/2005/8/layout/process1"/>
    <dgm:cxn modelId="{AB361EC4-D0BE-4C09-9464-F774ECA8786F}" type="presParOf" srcId="{87AD4C8B-C74F-40F5-B6F1-2D1C6A03431A}" destId="{43DF762A-BE37-45A1-B41A-85F30137CD4C}" srcOrd="0" destOrd="0" presId="urn:microsoft.com/office/officeart/2005/8/layout/process1"/>
    <dgm:cxn modelId="{7153BB39-FEF0-4B1C-B310-D9C0A2930B5E}" type="presParOf" srcId="{906AB726-6A48-4B03-BDCD-511259FFA169}" destId="{872B2E98-DCF9-4E68-8727-FE1E65BFA419}" srcOrd="4" destOrd="0" presId="urn:microsoft.com/office/officeart/2005/8/layout/process1"/>
    <dgm:cxn modelId="{35AC63A1-1BA2-4765-A9E1-353B6B6B212F}" type="presParOf" srcId="{906AB726-6A48-4B03-BDCD-511259FFA169}" destId="{7A9AC42C-671B-4806-B297-2A5A276A60D2}" srcOrd="5" destOrd="0" presId="urn:microsoft.com/office/officeart/2005/8/layout/process1"/>
    <dgm:cxn modelId="{250427CE-F62C-417C-9CE7-38586C9DFF6B}" type="presParOf" srcId="{7A9AC42C-671B-4806-B297-2A5A276A60D2}" destId="{48F46F4D-EACB-4B88-9BB1-17BD60A4F3B3}" srcOrd="0" destOrd="0" presId="urn:microsoft.com/office/officeart/2005/8/layout/process1"/>
    <dgm:cxn modelId="{E43B3BE1-91F3-4902-8224-B559BEFC9291}" type="presParOf" srcId="{906AB726-6A48-4B03-BDCD-511259FFA169}" destId="{43051B70-6C9D-4DBF-A13D-D242397AE46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3A1D1-95A3-4787-A99E-A4356C2766DB}">
      <dsp:nvSpPr>
        <dsp:cNvPr id="0" name=""/>
        <dsp:cNvSpPr/>
      </dsp:nvSpPr>
      <dsp:spPr>
        <a:xfrm>
          <a:off x="5034" y="1929780"/>
          <a:ext cx="2201025" cy="2496788"/>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Council votes on whether </a:t>
          </a:r>
          <a:br>
            <a:rPr lang="en-US" sz="2200" b="1" kern="1200" dirty="0"/>
          </a:br>
          <a:r>
            <a:rPr lang="en-US" sz="2200" b="1" kern="1200" dirty="0"/>
            <a:t>to foreclose</a:t>
          </a:r>
        </a:p>
      </dsp:txBody>
      <dsp:txXfrm>
        <a:off x="69500" y="1994246"/>
        <a:ext cx="2072093" cy="2367856"/>
      </dsp:txXfrm>
    </dsp:sp>
    <dsp:sp modelId="{58587507-0F09-4128-B9B7-6E77460A67B0}">
      <dsp:nvSpPr>
        <dsp:cNvPr id="0" name=""/>
        <dsp:cNvSpPr/>
      </dsp:nvSpPr>
      <dsp:spPr>
        <a:xfrm>
          <a:off x="2426161" y="2905247"/>
          <a:ext cx="466617" cy="545854"/>
        </a:xfrm>
        <a:prstGeom prst="rightArrow">
          <a:avLst>
            <a:gd name="adj1" fmla="val 60000"/>
            <a:gd name="adj2" fmla="val 50000"/>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426161" y="3014418"/>
        <a:ext cx="326632" cy="327512"/>
      </dsp:txXfrm>
    </dsp:sp>
    <dsp:sp modelId="{FC27ABCB-80B9-4E83-8D41-9B2BE7EE9304}">
      <dsp:nvSpPr>
        <dsp:cNvPr id="0" name=""/>
        <dsp:cNvSpPr/>
      </dsp:nvSpPr>
      <dsp:spPr>
        <a:xfrm>
          <a:off x="3086469" y="1929780"/>
          <a:ext cx="2201025" cy="2496788"/>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Revenue Division transfers responsibility to City Treasurer to conduct the foreclosure sale</a:t>
          </a:r>
        </a:p>
      </dsp:txBody>
      <dsp:txXfrm>
        <a:off x="3150935" y="1994246"/>
        <a:ext cx="2072093" cy="2367856"/>
      </dsp:txXfrm>
    </dsp:sp>
    <dsp:sp modelId="{87AD4C8B-C74F-40F5-B6F1-2D1C6A03431A}">
      <dsp:nvSpPr>
        <dsp:cNvPr id="0" name=""/>
        <dsp:cNvSpPr/>
      </dsp:nvSpPr>
      <dsp:spPr>
        <a:xfrm>
          <a:off x="5507597" y="2905247"/>
          <a:ext cx="466617" cy="545854"/>
        </a:xfrm>
        <a:prstGeom prst="rightArrow">
          <a:avLst>
            <a:gd name="adj1" fmla="val 60000"/>
            <a:gd name="adj2" fmla="val 50000"/>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507597" y="3014418"/>
        <a:ext cx="326632" cy="327512"/>
      </dsp:txXfrm>
    </dsp:sp>
    <dsp:sp modelId="{872B2E98-DCF9-4E68-8727-FE1E65BFA419}">
      <dsp:nvSpPr>
        <dsp:cNvPr id="0" name=""/>
        <dsp:cNvSpPr/>
      </dsp:nvSpPr>
      <dsp:spPr>
        <a:xfrm>
          <a:off x="6167905" y="1929780"/>
          <a:ext cx="2201025" cy="2496788"/>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Property owner can pay amount owed up to </a:t>
          </a:r>
          <a:br>
            <a:rPr lang="en-US" sz="2200" b="1" kern="1200" dirty="0"/>
          </a:br>
          <a:r>
            <a:rPr lang="en-US" sz="2200" b="1" kern="1200" dirty="0"/>
            <a:t>the sale date</a:t>
          </a:r>
        </a:p>
      </dsp:txBody>
      <dsp:txXfrm>
        <a:off x="6232371" y="1994246"/>
        <a:ext cx="2072093" cy="2367856"/>
      </dsp:txXfrm>
    </dsp:sp>
    <dsp:sp modelId="{7A9AC42C-671B-4806-B297-2A5A276A60D2}">
      <dsp:nvSpPr>
        <dsp:cNvPr id="0" name=""/>
        <dsp:cNvSpPr/>
      </dsp:nvSpPr>
      <dsp:spPr>
        <a:xfrm>
          <a:off x="8589032" y="2905247"/>
          <a:ext cx="466617" cy="545854"/>
        </a:xfrm>
        <a:prstGeom prst="rightArrow">
          <a:avLst>
            <a:gd name="adj1" fmla="val 60000"/>
            <a:gd name="adj2" fmla="val 50000"/>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589032" y="3014418"/>
        <a:ext cx="326632" cy="327512"/>
      </dsp:txXfrm>
    </dsp:sp>
    <dsp:sp modelId="{43051B70-6C9D-4DBF-A13D-D242397AE467}">
      <dsp:nvSpPr>
        <dsp:cNvPr id="0" name=""/>
        <dsp:cNvSpPr/>
      </dsp:nvSpPr>
      <dsp:spPr>
        <a:xfrm>
          <a:off x="9249340" y="1929780"/>
          <a:ext cx="2201025" cy="2496788"/>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After the sale </a:t>
          </a:r>
          <a:br>
            <a:rPr lang="en-US" sz="2200" b="1" kern="1200" dirty="0"/>
          </a:br>
          <a:r>
            <a:rPr lang="en-US" sz="2200" b="1" kern="1200" dirty="0"/>
            <a:t>is conducted, the current owner has a one year redemption period</a:t>
          </a:r>
        </a:p>
      </dsp:txBody>
      <dsp:txXfrm>
        <a:off x="9313806" y="1994246"/>
        <a:ext cx="2072093" cy="23678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3E02BA-B4DA-480E-B88D-BF4490BEA27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333D5D-6692-4E9D-A111-940604DDD35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2D45E40-03F2-4263-8161-313BE6BB68EF}" type="datetimeFigureOut">
              <a:rPr lang="en-US" smtClean="0"/>
              <a:t>5/1/2019</a:t>
            </a:fld>
            <a:endParaRPr lang="en-US" dirty="0"/>
          </a:p>
        </p:txBody>
      </p:sp>
      <p:sp>
        <p:nvSpPr>
          <p:cNvPr id="4" name="Footer Placeholder 3">
            <a:extLst>
              <a:ext uri="{FF2B5EF4-FFF2-40B4-BE49-F238E27FC236}">
                <a16:creationId xmlns:a16="http://schemas.microsoft.com/office/drawing/2014/main" id="{D4256B64-860A-4AFA-B815-F7FEB3174DF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284A3C2-BD4C-45A8-8C2B-12B1E1477AA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0814172-C4F9-473B-882D-848A79F7F14A}" type="slidenum">
              <a:rPr lang="en-US" smtClean="0"/>
              <a:t>‹#›</a:t>
            </a:fld>
            <a:endParaRPr lang="en-US" dirty="0"/>
          </a:p>
        </p:txBody>
      </p:sp>
    </p:spTree>
    <p:extLst>
      <p:ext uri="{BB962C8B-B14F-4D97-AF65-F5344CB8AC3E}">
        <p14:creationId xmlns:p14="http://schemas.microsoft.com/office/powerpoint/2010/main" val="1785439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C55E89-30C0-4F86-9BAE-DF59083FA85C}" type="datetimeFigureOut">
              <a:rPr lang="en-US" smtClean="0"/>
              <a:t>5/1/2019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5DC004C-593C-41D2-99A2-2D1874B48998}" type="slidenum">
              <a:rPr lang="en-US" smtClean="0"/>
              <a:t>‹#›</a:t>
            </a:fld>
            <a:endParaRPr lang="en-US" dirty="0"/>
          </a:p>
        </p:txBody>
      </p:sp>
    </p:spTree>
    <p:extLst>
      <p:ext uri="{BB962C8B-B14F-4D97-AF65-F5344CB8AC3E}">
        <p14:creationId xmlns:p14="http://schemas.microsoft.com/office/powerpoint/2010/main" val="101867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Mayor, Commissioners!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Marco Maciel, Foreclosure Manager in the Bureau of Revenue and Financial Services, Revenue Division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Mike Liefeld, Supervising Planner with BDS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Brigid O’Callaghan, City Treasurer and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Dan Simon, Deputy City Attorney.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here as partners in this effort.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have any questions we are happy to answer following the presentation.</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1</a:t>
            </a:fld>
            <a:endParaRPr lang="en-US" dirty="0"/>
          </a:p>
        </p:txBody>
      </p:sp>
    </p:spTree>
    <p:extLst>
      <p:ext uri="{BB962C8B-B14F-4D97-AF65-F5344CB8AC3E}">
        <p14:creationId xmlns:p14="http://schemas.microsoft.com/office/powerpoint/2010/main" val="186861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DC004C-593C-41D2-99A2-2D1874B48998}" type="slidenum">
              <a:rPr lang="en-US" smtClean="0"/>
              <a:t>10</a:t>
            </a:fld>
            <a:endParaRPr lang="en-US" dirty="0"/>
          </a:p>
        </p:txBody>
      </p:sp>
    </p:spTree>
    <p:extLst>
      <p:ext uri="{BB962C8B-B14F-4D97-AF65-F5344CB8AC3E}">
        <p14:creationId xmlns:p14="http://schemas.microsoft.com/office/powerpoint/2010/main" val="230859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property is located at 5034 NE Grand Ave.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t>
            </a:r>
            <a:r>
              <a:rPr lang="en-US" b="1" dirty="0"/>
              <a:t>8</a:t>
            </a:r>
            <a:r>
              <a:rPr lang="en-US" b="0" dirty="0"/>
              <a:t> liens against this property</a:t>
            </a:r>
            <a:endParaRPr lang="en-US" b="1" dirty="0"/>
          </a:p>
          <a:p>
            <a:endParaRPr lang="en-US" dirty="0"/>
          </a:p>
          <a:p>
            <a:r>
              <a:rPr lang="en-US" dirty="0"/>
              <a:t>5 years of delinquency and between April of 2013 and August of 2018 police intervened 396 times – Directly to the property or its vicinity. </a:t>
            </a:r>
          </a:p>
          <a:p>
            <a:endParaRPr lang="en-US" dirty="0"/>
          </a:p>
          <a:p>
            <a:r>
              <a:rPr lang="en-US" dirty="0"/>
              <a:t>This property also belongs to Penny Livingstone and Trygve </a:t>
            </a:r>
            <a:r>
              <a:rPr lang="en-US" dirty="0" err="1"/>
              <a:t>Fotland</a:t>
            </a:r>
            <a:r>
              <a:rPr lang="en-US" dirty="0"/>
              <a:t> for 28 years.</a:t>
            </a:r>
          </a:p>
        </p:txBody>
      </p:sp>
      <p:sp>
        <p:nvSpPr>
          <p:cNvPr id="4" name="Slide Number Placeholder 3"/>
          <p:cNvSpPr>
            <a:spLocks noGrp="1"/>
          </p:cNvSpPr>
          <p:nvPr>
            <p:ph type="sldNum" sz="quarter" idx="5"/>
          </p:nvPr>
        </p:nvSpPr>
        <p:spPr/>
        <p:txBody>
          <a:bodyPr/>
          <a:lstStyle/>
          <a:p>
            <a:fld id="{E5DC004C-593C-41D2-99A2-2D1874B48998}" type="slidenum">
              <a:rPr lang="en-US" smtClean="0"/>
              <a:t>11</a:t>
            </a:fld>
            <a:endParaRPr lang="en-US" dirty="0"/>
          </a:p>
        </p:txBody>
      </p:sp>
    </p:spTree>
    <p:extLst>
      <p:ext uri="{BB962C8B-B14F-4D97-AF65-F5344CB8AC3E}">
        <p14:creationId xmlns:p14="http://schemas.microsoft.com/office/powerpoint/2010/main" val="353893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property is located at 4146 NE 14</a:t>
            </a:r>
            <a:r>
              <a:rPr lang="en-US" baseline="30000" dirty="0"/>
              <a:t>th</a:t>
            </a:r>
            <a:r>
              <a:rPr lang="en-US" dirty="0"/>
              <a:t> Ave.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t>
            </a:r>
            <a:r>
              <a:rPr lang="en-US" b="1" dirty="0"/>
              <a:t>3</a:t>
            </a:r>
            <a:r>
              <a:rPr lang="en-US" b="0" dirty="0"/>
              <a:t> liens against this property</a:t>
            </a:r>
            <a:endParaRPr lang="en-US" b="1" dirty="0"/>
          </a:p>
          <a:p>
            <a:endParaRPr lang="en-US" dirty="0"/>
          </a:p>
          <a:p>
            <a:r>
              <a:rPr lang="en-US" dirty="0"/>
              <a:t>2 years of delinquency and between February of 2016 and August of 2018 police intervened 10 times - Directly to the property or its vicinity. </a:t>
            </a:r>
          </a:p>
          <a:p>
            <a:endParaRPr lang="en-US" dirty="0"/>
          </a:p>
        </p:txBody>
      </p:sp>
      <p:sp>
        <p:nvSpPr>
          <p:cNvPr id="4" name="Slide Number Placeholder 3"/>
          <p:cNvSpPr>
            <a:spLocks noGrp="1"/>
          </p:cNvSpPr>
          <p:nvPr>
            <p:ph type="sldNum" sz="quarter" idx="5"/>
          </p:nvPr>
        </p:nvSpPr>
        <p:spPr/>
        <p:txBody>
          <a:bodyPr/>
          <a:lstStyle/>
          <a:p>
            <a:fld id="{E5DC004C-593C-41D2-99A2-2D1874B48998}" type="slidenum">
              <a:rPr lang="en-US" smtClean="0"/>
              <a:t>13</a:t>
            </a:fld>
            <a:endParaRPr lang="en-US" dirty="0"/>
          </a:p>
        </p:txBody>
      </p:sp>
    </p:spTree>
    <p:extLst>
      <p:ext uri="{BB962C8B-B14F-4D97-AF65-F5344CB8AC3E}">
        <p14:creationId xmlns:p14="http://schemas.microsoft.com/office/powerpoint/2010/main" val="227722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inspections have been performed by the City to this property</a:t>
            </a:r>
          </a:p>
          <a:p>
            <a:endParaRPr lang="en-US" dirty="0"/>
          </a:p>
          <a:p>
            <a:r>
              <a:rPr lang="en-US" dirty="0"/>
              <a:t>Front porch steps lack a required approved safety handrail that is continuous the full length of the stairs</a:t>
            </a:r>
          </a:p>
        </p:txBody>
      </p:sp>
      <p:sp>
        <p:nvSpPr>
          <p:cNvPr id="4" name="Slide Number Placeholder 3"/>
          <p:cNvSpPr>
            <a:spLocks noGrp="1"/>
          </p:cNvSpPr>
          <p:nvPr>
            <p:ph type="sldNum" sz="quarter" idx="5"/>
          </p:nvPr>
        </p:nvSpPr>
        <p:spPr/>
        <p:txBody>
          <a:bodyPr/>
          <a:lstStyle/>
          <a:p>
            <a:fld id="{E5DC004C-593C-41D2-99A2-2D1874B48998}" type="slidenum">
              <a:rPr lang="en-US" smtClean="0"/>
              <a:t>14</a:t>
            </a:fld>
            <a:endParaRPr lang="en-US" dirty="0"/>
          </a:p>
        </p:txBody>
      </p:sp>
    </p:spTree>
    <p:extLst>
      <p:ext uri="{BB962C8B-B14F-4D97-AF65-F5344CB8AC3E}">
        <p14:creationId xmlns:p14="http://schemas.microsoft.com/office/powerpoint/2010/main" val="26408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property is a duplex located at 7405-7415 NE Fremont 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t>
            </a:r>
            <a:r>
              <a:rPr lang="en-US" b="1" dirty="0"/>
              <a:t>13</a:t>
            </a:r>
            <a:r>
              <a:rPr lang="en-US" b="0" dirty="0"/>
              <a:t> liens against this property</a:t>
            </a:r>
            <a:endParaRPr lang="en-US" b="1" dirty="0"/>
          </a:p>
          <a:p>
            <a:endParaRPr lang="en-US" dirty="0"/>
          </a:p>
          <a:p>
            <a:r>
              <a:rPr lang="en-US" dirty="0"/>
              <a:t>7 years of delinquency and between April of 2011 and August of 2018 police intervened 216 times – Directly to the property or its vicinity.</a:t>
            </a:r>
          </a:p>
          <a:p>
            <a:endParaRPr lang="en-US" dirty="0"/>
          </a:p>
        </p:txBody>
      </p:sp>
      <p:sp>
        <p:nvSpPr>
          <p:cNvPr id="4" name="Slide Number Placeholder 3"/>
          <p:cNvSpPr>
            <a:spLocks noGrp="1"/>
          </p:cNvSpPr>
          <p:nvPr>
            <p:ph type="sldNum" sz="quarter" idx="5"/>
          </p:nvPr>
        </p:nvSpPr>
        <p:spPr/>
        <p:txBody>
          <a:bodyPr/>
          <a:lstStyle/>
          <a:p>
            <a:fld id="{E5DC004C-593C-41D2-99A2-2D1874B48998}" type="slidenum">
              <a:rPr lang="en-US" smtClean="0"/>
              <a:t>15</a:t>
            </a:fld>
            <a:endParaRPr lang="en-US" dirty="0"/>
          </a:p>
        </p:txBody>
      </p:sp>
    </p:spTree>
    <p:extLst>
      <p:ext uri="{BB962C8B-B14F-4D97-AF65-F5344CB8AC3E}">
        <p14:creationId xmlns:p14="http://schemas.microsoft.com/office/powerpoint/2010/main" val="320730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DC004C-593C-41D2-99A2-2D1874B48998}" type="slidenum">
              <a:rPr lang="en-US" smtClean="0"/>
              <a:t>16</a:t>
            </a:fld>
            <a:endParaRPr lang="en-US" dirty="0"/>
          </a:p>
        </p:txBody>
      </p:sp>
    </p:spTree>
    <p:extLst>
      <p:ext uri="{BB962C8B-B14F-4D97-AF65-F5344CB8AC3E}">
        <p14:creationId xmlns:p14="http://schemas.microsoft.com/office/powerpoint/2010/main" val="5961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property owners have a long history of City Code Housing Maintenance violations with their investment properties.</a:t>
            </a:r>
          </a:p>
          <a:p>
            <a:endParaRPr lang="en-US" sz="1200" kern="1200" dirty="0">
              <a:solidFill>
                <a:schemeClr val="tx1"/>
              </a:solidFill>
              <a:effectLst/>
              <a:latin typeface="+mn-lt"/>
              <a:ea typeface="+mn-ea"/>
              <a:cs typeface="+mn-cs"/>
            </a:endParaRPr>
          </a:p>
          <a:p>
            <a:r>
              <a:rPr lang="en-US" dirty="0"/>
              <a:t>Here we have the summation of 5 properties that combined have generated 120 complains, 42 delinquent liens, caused 883 police interventions and combined the properties were inspected 120 times. </a:t>
            </a:r>
          </a:p>
          <a:p>
            <a:endParaRPr lang="en-US" dirty="0"/>
          </a:p>
          <a:p>
            <a:r>
              <a:rPr lang="en-US" dirty="0"/>
              <a:t>This summary, gives us a perspective of the negative effect to the neighborhoods and the costs incurred by the City.</a:t>
            </a:r>
          </a:p>
        </p:txBody>
      </p:sp>
      <p:sp>
        <p:nvSpPr>
          <p:cNvPr id="4" name="Slide Number Placeholder 3"/>
          <p:cNvSpPr>
            <a:spLocks noGrp="1"/>
          </p:cNvSpPr>
          <p:nvPr>
            <p:ph type="sldNum" sz="quarter" idx="10"/>
          </p:nvPr>
        </p:nvSpPr>
        <p:spPr/>
        <p:txBody>
          <a:bodyPr/>
          <a:lstStyle/>
          <a:p>
            <a:fld id="{E5DC004C-593C-41D2-99A2-2D1874B48998}" type="slidenum">
              <a:rPr lang="en-US" smtClean="0"/>
              <a:t>17</a:t>
            </a:fld>
            <a:endParaRPr lang="en-US" dirty="0"/>
          </a:p>
        </p:txBody>
      </p:sp>
    </p:spTree>
    <p:extLst>
      <p:ext uri="{BB962C8B-B14F-4D97-AF65-F5344CB8AC3E}">
        <p14:creationId xmlns:p14="http://schemas.microsoft.com/office/powerpoint/2010/main" val="421773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City offers many opportunities to property owners to correct the violations and solve the delinquencies on their properties.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when property owners are willing to resolve the violations, they can contact the Bureau of Development Services and request a review of their cases. Once the review is complete, the amount owed is decreased then the Revenue Division will provide a payment plan that allow the property owners to repay the amount owed in up to 60 monthly installments.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example is the Bureau of Development Services’ Amnesty Program where if the property is free of code violations the property owner can enroll and pay a portion of the amount owed and/or pay the remainder in monthly installments.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discussed, the City has made many attempts to assist the property owners to rehabilitate their properties but our efforts have gone answered.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the Revenue Division of the Bureau of Revenue and Financial Services recommends that Council approves these properties for foreclosure. </a:t>
            </a:r>
          </a:p>
        </p:txBody>
      </p:sp>
      <p:sp>
        <p:nvSpPr>
          <p:cNvPr id="4" name="Slide Number Placeholder 3"/>
          <p:cNvSpPr>
            <a:spLocks noGrp="1"/>
          </p:cNvSpPr>
          <p:nvPr>
            <p:ph type="sldNum" sz="quarter" idx="10"/>
          </p:nvPr>
        </p:nvSpPr>
        <p:spPr/>
        <p:txBody>
          <a:bodyPr/>
          <a:lstStyle/>
          <a:p>
            <a:fld id="{E5DC004C-593C-41D2-99A2-2D1874B48998}" type="slidenum">
              <a:rPr lang="en-US" smtClean="0"/>
              <a:t>18</a:t>
            </a:fld>
            <a:endParaRPr lang="en-US" dirty="0"/>
          </a:p>
        </p:txBody>
      </p:sp>
    </p:spTree>
    <p:extLst>
      <p:ext uri="{BB962C8B-B14F-4D97-AF65-F5344CB8AC3E}">
        <p14:creationId xmlns:p14="http://schemas.microsoft.com/office/powerpoint/2010/main" val="192376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steps in the City’s foreclosure process are for the Council to vote on whether to foreclose on the properties within this proposed ordinance.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ordinance is approved, the Revenue Division will transfer the responsibility to the City Treasurer to conduct the foreclosure sale. The property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owner can pay the amounts owed up to the sale date. After the sale is conducted, the current owner has a one year redemption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end of the presentation and we are happy to answer any questions that you may have.</a:t>
            </a:r>
          </a:p>
        </p:txBody>
      </p:sp>
      <p:sp>
        <p:nvSpPr>
          <p:cNvPr id="4" name="Slide Number Placeholder 3"/>
          <p:cNvSpPr>
            <a:spLocks noGrp="1"/>
          </p:cNvSpPr>
          <p:nvPr>
            <p:ph type="sldNum" sz="quarter" idx="10"/>
          </p:nvPr>
        </p:nvSpPr>
        <p:spPr/>
        <p:txBody>
          <a:bodyPr/>
          <a:lstStyle/>
          <a:p>
            <a:fld id="{E5DC004C-593C-41D2-99A2-2D1874B48998}" type="slidenum">
              <a:rPr lang="en-US" smtClean="0"/>
              <a:t>19</a:t>
            </a:fld>
            <a:endParaRPr lang="en-US" dirty="0"/>
          </a:p>
        </p:txBody>
      </p:sp>
    </p:spTree>
    <p:extLst>
      <p:ext uri="{BB962C8B-B14F-4D97-AF65-F5344CB8AC3E}">
        <p14:creationId xmlns:p14="http://schemas.microsoft.com/office/powerpoint/2010/main" val="26051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This is the </a:t>
            </a:r>
            <a:r>
              <a:rPr lang="en-US" sz="1400" b="1" kern="1200" dirty="0">
                <a:solidFill>
                  <a:schemeClr val="tx1"/>
                </a:solidFill>
                <a:effectLst/>
                <a:latin typeface="+mn-lt"/>
                <a:ea typeface="+mn-ea"/>
                <a:cs typeface="+mn-cs"/>
              </a:rPr>
              <a:t>sixth</a:t>
            </a:r>
            <a:r>
              <a:rPr lang="en-US" sz="1400" kern="1200" dirty="0">
                <a:solidFill>
                  <a:schemeClr val="tx1"/>
                </a:solidFill>
                <a:effectLst/>
                <a:latin typeface="+mn-lt"/>
                <a:ea typeface="+mn-ea"/>
                <a:cs typeface="+mn-cs"/>
              </a:rPr>
              <a:t> foreclosure list we have brought to Council since focused efforts began in 2016.</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 objectives of the process are to resolve the nuisance properties that we have throughout the City!</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Minimize the adverse effect caused by these properties in the community and bring these properties to a productive use.</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Foreclosure is used as the City’s last resort to address vacant and distressed properties.</a:t>
            </a:r>
          </a:p>
        </p:txBody>
      </p:sp>
      <p:sp>
        <p:nvSpPr>
          <p:cNvPr id="4" name="Slide Number Placeholder 3"/>
          <p:cNvSpPr>
            <a:spLocks noGrp="1"/>
          </p:cNvSpPr>
          <p:nvPr>
            <p:ph type="sldNum" sz="quarter" idx="10"/>
          </p:nvPr>
        </p:nvSpPr>
        <p:spPr/>
        <p:txBody>
          <a:bodyPr/>
          <a:lstStyle/>
          <a:p>
            <a:fld id="{E5DC004C-593C-41D2-99A2-2D1874B48998}" type="slidenum">
              <a:rPr lang="en-US" smtClean="0"/>
              <a:t>2</a:t>
            </a:fld>
            <a:endParaRPr lang="en-US" dirty="0"/>
          </a:p>
        </p:txBody>
      </p:sp>
    </p:spTree>
    <p:extLst>
      <p:ext uri="{BB962C8B-B14F-4D97-AF65-F5344CB8AC3E}">
        <p14:creationId xmlns:p14="http://schemas.microsoft.com/office/powerpoint/2010/main" val="182580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These is a cooperative effort by the </a:t>
            </a:r>
            <a:r>
              <a:rPr lang="en-US" sz="1400" b="1" kern="1200" dirty="0">
                <a:solidFill>
                  <a:schemeClr val="tx1"/>
                </a:solidFill>
                <a:effectLst/>
                <a:latin typeface="+mn-lt"/>
                <a:ea typeface="+mn-ea"/>
                <a:cs typeface="+mn-cs"/>
              </a:rPr>
              <a:t>Bureau of Development Services</a:t>
            </a:r>
            <a:r>
              <a:rPr lang="en-US" sz="1400" kern="1200" dirty="0">
                <a:solidFill>
                  <a:schemeClr val="tx1"/>
                </a:solidFill>
                <a:effectLst/>
                <a:latin typeface="+mn-lt"/>
                <a:ea typeface="+mn-ea"/>
                <a:cs typeface="+mn-cs"/>
              </a:rPr>
              <a:t>, The </a:t>
            </a:r>
            <a:r>
              <a:rPr lang="en-US" sz="1400" b="1" kern="1200" dirty="0">
                <a:solidFill>
                  <a:schemeClr val="tx1"/>
                </a:solidFill>
                <a:effectLst/>
                <a:latin typeface="+mn-lt"/>
                <a:ea typeface="+mn-ea"/>
                <a:cs typeface="+mn-cs"/>
              </a:rPr>
              <a:t>Revenue Division </a:t>
            </a:r>
            <a:r>
              <a:rPr lang="en-US" sz="1400" kern="1200" dirty="0">
                <a:solidFill>
                  <a:schemeClr val="tx1"/>
                </a:solidFill>
                <a:effectLst/>
                <a:latin typeface="+mn-lt"/>
                <a:ea typeface="+mn-ea"/>
                <a:cs typeface="+mn-cs"/>
              </a:rPr>
              <a:t>of the Bureau of Revenue and Financial Services, the </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City </a:t>
            </a:r>
            <a:r>
              <a:rPr lang="en-US" sz="1400" b="1" kern="1200" dirty="0">
                <a:solidFill>
                  <a:schemeClr val="tx1"/>
                </a:solidFill>
                <a:effectLst/>
                <a:latin typeface="+mn-lt"/>
                <a:ea typeface="+mn-ea"/>
                <a:cs typeface="+mn-cs"/>
              </a:rPr>
              <a:t>Treasurer</a:t>
            </a:r>
            <a:r>
              <a:rPr lang="en-US" sz="1400" kern="1200" dirty="0">
                <a:solidFill>
                  <a:schemeClr val="tx1"/>
                </a:solidFill>
                <a:effectLst/>
                <a:latin typeface="+mn-lt"/>
                <a:ea typeface="+mn-ea"/>
                <a:cs typeface="+mn-cs"/>
              </a:rPr>
              <a:t> and the </a:t>
            </a:r>
            <a:r>
              <a:rPr lang="en-US" sz="1400" b="1" kern="1200" dirty="0">
                <a:solidFill>
                  <a:schemeClr val="tx1"/>
                </a:solidFill>
                <a:effectLst/>
                <a:latin typeface="+mn-lt"/>
                <a:ea typeface="+mn-ea"/>
                <a:cs typeface="+mn-cs"/>
              </a:rPr>
              <a:t>City Attorney’s Office</a:t>
            </a:r>
            <a:r>
              <a:rPr lang="en-US" sz="14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3</a:t>
            </a:fld>
            <a:endParaRPr lang="en-US" dirty="0"/>
          </a:p>
        </p:txBody>
      </p:sp>
    </p:spTree>
    <p:extLst>
      <p:ext uri="{BB962C8B-B14F-4D97-AF65-F5344CB8AC3E}">
        <p14:creationId xmlns:p14="http://schemas.microsoft.com/office/powerpoint/2010/main" val="112611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City of Portland and the community at large have the reasonable expectation that property owners are responsible for the maintenance of their properties.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City, through its Property Compliance Division in BDS, adopted a property maintenance minimum standard. To achieve compliance when a property doesn’t meet the minimum standard, BDS’ approach includes appeals, a host of waivers that property owners may qualify for to avoid liens, and the opportunity to connect property owners with available repair assistance programs for their situation.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Only after these opportunities or incentives to correct the violations are exhausted, monthly code enforcement fees are adopted.</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However, the characteristics of Vacant and Distressed Properties cannot be easily justified. Properties deteriorate, code violations increase, opportunities to correct violations or take advantage of the City’s incentives are not responded to, and there’s largely no communication from the owners or their representatives with the City - even after the City uses different and repeated approaches over extended periods of time.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Additionally, it is difficult to explain how it would be in a property owner’s best interest to own inhabitable investment properties that are not producing cash flow.</a:t>
            </a:r>
          </a:p>
        </p:txBody>
      </p:sp>
      <p:sp>
        <p:nvSpPr>
          <p:cNvPr id="4" name="Slide Number Placeholder 3"/>
          <p:cNvSpPr>
            <a:spLocks noGrp="1"/>
          </p:cNvSpPr>
          <p:nvPr>
            <p:ph type="sldNum" sz="quarter" idx="5"/>
          </p:nvPr>
        </p:nvSpPr>
        <p:spPr/>
        <p:txBody>
          <a:bodyPr/>
          <a:lstStyle/>
          <a:p>
            <a:fld id="{E5DC004C-593C-41D2-99A2-2D1874B48998}" type="slidenum">
              <a:rPr lang="en-US" smtClean="0"/>
              <a:t>4</a:t>
            </a:fld>
            <a:endParaRPr lang="en-US" dirty="0"/>
          </a:p>
        </p:txBody>
      </p:sp>
    </p:spTree>
    <p:extLst>
      <p:ext uri="{BB962C8B-B14F-4D97-AF65-F5344CB8AC3E}">
        <p14:creationId xmlns:p14="http://schemas.microsoft.com/office/powerpoint/2010/main" val="112505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2016, the efforts of the foreclosure process have resulted in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78</a:t>
            </a:r>
            <a:r>
              <a:rPr lang="en-US" sz="1200" kern="1200" dirty="0">
                <a:solidFill>
                  <a:schemeClr val="tx1"/>
                </a:solidFill>
                <a:effectLst/>
                <a:latin typeface="+mn-lt"/>
                <a:ea typeface="+mn-ea"/>
                <a:cs typeface="+mn-cs"/>
              </a:rPr>
              <a:t> properties proposed for foreclosure by the Bureau of Development Services of which </a:t>
            </a:r>
            <a:r>
              <a:rPr lang="en-US" sz="1200" b="1" kern="12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have been brought to Council for vote and </a:t>
            </a:r>
            <a:r>
              <a:rPr lang="en-US" sz="1200" b="1" kern="1200" dirty="0">
                <a:solidFill>
                  <a:schemeClr val="tx1"/>
                </a:solidFill>
                <a:effectLst/>
                <a:latin typeface="+mn-lt"/>
                <a:ea typeface="+mn-ea"/>
                <a:cs typeface="+mn-cs"/>
              </a:rPr>
              <a:t>58</a:t>
            </a:r>
            <a:r>
              <a:rPr lang="en-US" sz="1200" kern="1200" dirty="0">
                <a:solidFill>
                  <a:schemeClr val="tx1"/>
                </a:solidFill>
                <a:effectLst/>
                <a:latin typeface="+mn-lt"/>
                <a:ea typeface="+mn-ea"/>
                <a:cs typeface="+mn-cs"/>
              </a:rPr>
              <a:t> have been paid in full.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amount recovered exceeds </a:t>
            </a:r>
            <a:r>
              <a:rPr lang="en-US" sz="1200" b="1" kern="1200" dirty="0">
                <a:solidFill>
                  <a:schemeClr val="tx1"/>
                </a:solidFill>
                <a:effectLst/>
                <a:latin typeface="+mn-lt"/>
                <a:ea typeface="+mn-ea"/>
                <a:cs typeface="+mn-cs"/>
              </a:rPr>
              <a:t>$2,440,000 million dollars</a:t>
            </a:r>
            <a:r>
              <a:rPr lang="en-US" sz="1200" kern="1200" dirty="0">
                <a:solidFill>
                  <a:schemeClr val="tx1"/>
                </a:solidFill>
                <a:effectLst/>
                <a:latin typeface="+mn-lt"/>
                <a:ea typeface="+mn-ea"/>
                <a:cs typeface="+mn-cs"/>
              </a:rPr>
              <a:t> and the process has motivated many property owners to find a resolution to their properties.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recovery rate is over </a:t>
            </a:r>
            <a:r>
              <a:rPr lang="en-US" sz="1200" b="1" kern="1200" dirty="0">
                <a:solidFill>
                  <a:schemeClr val="tx1"/>
                </a:solidFill>
                <a:effectLst/>
                <a:latin typeface="+mn-lt"/>
                <a:ea typeface="+mn-ea"/>
                <a:cs typeface="+mn-cs"/>
              </a:rPr>
              <a:t>74%</a:t>
            </a:r>
            <a:endParaRPr lang="en-US" sz="1200" b="1" kern="1200" dirty="0">
              <a:solidFill>
                <a:srgbClr val="FF0000"/>
              </a:solidFill>
              <a:effectLst/>
              <a:highlight>
                <a:srgbClr val="FFFF00"/>
              </a:highligh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5</a:t>
            </a:fld>
            <a:endParaRPr lang="en-US" dirty="0"/>
          </a:p>
        </p:txBody>
      </p:sp>
    </p:spTree>
    <p:extLst>
      <p:ext uri="{BB962C8B-B14F-4D97-AF65-F5344CB8AC3E}">
        <p14:creationId xmlns:p14="http://schemas.microsoft.com/office/powerpoint/2010/main" val="84156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the Revenue Division is submitting to Council a list with </a:t>
            </a:r>
            <a:r>
              <a:rPr lang="en-US" sz="1200" b="1"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vacant and distressed properties with a recommendation to be foreclosed.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 properties is vacant and distressed and has been consuming the limited resources that the City has to continue working toward improving livability, health and safety in our community. </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6</a:t>
            </a:fld>
            <a:endParaRPr lang="en-US" dirty="0"/>
          </a:p>
        </p:txBody>
      </p:sp>
    </p:spTree>
    <p:extLst>
      <p:ext uri="{BB962C8B-B14F-4D97-AF65-F5344CB8AC3E}">
        <p14:creationId xmlns:p14="http://schemas.microsoft.com/office/powerpoint/2010/main" val="286635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property located at 529 NE Skidmore St.</a:t>
            </a:r>
          </a:p>
          <a:p>
            <a:endParaRPr lang="en-US" dirty="0"/>
          </a:p>
          <a:p>
            <a:r>
              <a:rPr lang="en-US" dirty="0"/>
              <a:t>There are </a:t>
            </a:r>
            <a:r>
              <a:rPr lang="en-US" b="1" dirty="0"/>
              <a:t>8</a:t>
            </a:r>
            <a:r>
              <a:rPr lang="en-US" dirty="0"/>
              <a:t> liens against this property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 years of delinquency and between May of 2011 and August of 2018, police intervened 137 times – Directly to the property or its vicinity. </a:t>
            </a:r>
          </a:p>
          <a:p>
            <a:endParaRPr lang="en-US" dirty="0"/>
          </a:p>
          <a:p>
            <a:r>
              <a:rPr lang="en-US" dirty="0"/>
              <a:t>This property belongs to Penny Livingstone and her late husband Trygve </a:t>
            </a:r>
            <a:r>
              <a:rPr lang="en-US" dirty="0" err="1"/>
              <a:t>Fotland</a:t>
            </a:r>
            <a:r>
              <a:rPr lang="en-US" dirty="0"/>
              <a:t>. The next 2 properties also belong to them.</a:t>
            </a:r>
          </a:p>
          <a:p>
            <a:endParaRPr lang="en-US" dirty="0"/>
          </a:p>
          <a:p>
            <a:endParaRPr lang="en-US" dirty="0"/>
          </a:p>
        </p:txBody>
      </p:sp>
      <p:sp>
        <p:nvSpPr>
          <p:cNvPr id="4" name="Slide Number Placeholder 3"/>
          <p:cNvSpPr>
            <a:spLocks noGrp="1"/>
          </p:cNvSpPr>
          <p:nvPr>
            <p:ph type="sldNum" sz="quarter" idx="5"/>
          </p:nvPr>
        </p:nvSpPr>
        <p:spPr/>
        <p:txBody>
          <a:bodyPr/>
          <a:lstStyle/>
          <a:p>
            <a:fld id="{E5DC004C-593C-41D2-99A2-2D1874B48998}" type="slidenum">
              <a:rPr lang="en-US" smtClean="0"/>
              <a:t>7</a:t>
            </a:fld>
            <a:endParaRPr lang="en-US" dirty="0"/>
          </a:p>
        </p:txBody>
      </p:sp>
    </p:spTree>
    <p:extLst>
      <p:ext uri="{BB962C8B-B14F-4D97-AF65-F5344CB8AC3E}">
        <p14:creationId xmlns:p14="http://schemas.microsoft.com/office/powerpoint/2010/main" val="327050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DC004C-593C-41D2-99A2-2D1874B48998}" type="slidenum">
              <a:rPr lang="en-US" smtClean="0"/>
              <a:t>8</a:t>
            </a:fld>
            <a:endParaRPr lang="en-US" dirty="0"/>
          </a:p>
        </p:txBody>
      </p:sp>
    </p:spTree>
    <p:extLst>
      <p:ext uri="{BB962C8B-B14F-4D97-AF65-F5344CB8AC3E}">
        <p14:creationId xmlns:p14="http://schemas.microsoft.com/office/powerpoint/2010/main" val="197851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property is located at 537 NE Skidmore 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t>
            </a:r>
            <a:r>
              <a:rPr lang="en-US" b="1" dirty="0"/>
              <a:t>10</a:t>
            </a:r>
            <a:r>
              <a:rPr lang="en-US" b="0" dirty="0"/>
              <a:t> liens against this property</a:t>
            </a:r>
            <a:endParaRPr lang="en-US" b="1" dirty="0"/>
          </a:p>
          <a:p>
            <a:endParaRPr lang="en-US" dirty="0"/>
          </a:p>
          <a:p>
            <a:r>
              <a:rPr lang="en-US" dirty="0"/>
              <a:t>20 years of delinquency and between May of 2011 and August 2018 police intervened 124 times directly to the property or its vicinity.</a:t>
            </a:r>
          </a:p>
          <a:p>
            <a:r>
              <a:rPr lang="en-US" dirty="0"/>
              <a:t> </a:t>
            </a:r>
          </a:p>
          <a:p>
            <a:r>
              <a:rPr lang="en-US" dirty="0"/>
              <a:t>This property belongs to Penny Livingstone and her late husband Trygve </a:t>
            </a:r>
            <a:r>
              <a:rPr lang="en-US" dirty="0" err="1"/>
              <a:t>Fotland</a:t>
            </a:r>
            <a:r>
              <a:rPr lang="en-US" dirty="0"/>
              <a:t>. They own this property for 30 years</a:t>
            </a:r>
          </a:p>
        </p:txBody>
      </p:sp>
      <p:sp>
        <p:nvSpPr>
          <p:cNvPr id="4" name="Slide Number Placeholder 3"/>
          <p:cNvSpPr>
            <a:spLocks noGrp="1"/>
          </p:cNvSpPr>
          <p:nvPr>
            <p:ph type="sldNum" sz="quarter" idx="5"/>
          </p:nvPr>
        </p:nvSpPr>
        <p:spPr/>
        <p:txBody>
          <a:bodyPr/>
          <a:lstStyle/>
          <a:p>
            <a:fld id="{E5DC004C-593C-41D2-99A2-2D1874B48998}" type="slidenum">
              <a:rPr lang="en-US" smtClean="0"/>
              <a:t>9</a:t>
            </a:fld>
            <a:endParaRPr lang="en-US" dirty="0"/>
          </a:p>
        </p:txBody>
      </p:sp>
    </p:spTree>
    <p:extLst>
      <p:ext uri="{BB962C8B-B14F-4D97-AF65-F5344CB8AC3E}">
        <p14:creationId xmlns:p14="http://schemas.microsoft.com/office/powerpoint/2010/main" val="209546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801E09-5CFB-4FF8-8AC8-E3B83B076E94}"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58455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05E1D-F230-44C8-A176-2DF2A512E55C}"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61227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2C0D-87F4-4717-8E5B-B1C7467D6FF6}"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25844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02A21-BB06-4392-82E6-40841C3B4FEC}"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297202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65C22-E632-44DC-994E-2C6CEE297C3E}" type="datetime1">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89341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D2480-D7F8-4D4C-B132-AD50F9D22EF0}" type="datetime1">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219545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E75006-F0B2-4162-8EF6-B36945503C27}" type="datetime1">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139315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F43C4-3087-4D0B-99CD-717F66A36857}" type="datetime1">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95696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F358-1B94-4A37-B9FD-B4671ED66603}" type="datetime1">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83183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E0AB4-66DD-4D79-A3F2-3815FB6B046B}" type="datetime1">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26000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1F0EA-F260-461C-9763-7DE7B65B0771}" type="datetime1">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3915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E726-5FD1-481C-8547-33CC6007489A}" type="datetime1">
              <a:rPr lang="en-US" smtClean="0"/>
              <a:t>5/1/2019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A2764-8778-4DF0-AFE0-83D9E4BC67D0}" type="slidenum">
              <a:rPr lang="en-US" smtClean="0"/>
              <a:t>‹#›</a:t>
            </a:fld>
            <a:endParaRPr lang="en-US" dirty="0"/>
          </a:p>
        </p:txBody>
      </p:sp>
    </p:spTree>
    <p:extLst>
      <p:ext uri="{BB962C8B-B14F-4D97-AF65-F5344CB8AC3E}">
        <p14:creationId xmlns:p14="http://schemas.microsoft.com/office/powerpoint/2010/main" val="181395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143000"/>
            <a:ext cx="10922000" cy="5072063"/>
          </a:xfrm>
        </p:spPr>
        <p:txBody>
          <a:bodyPr>
            <a:normAutofit/>
          </a:bodyPr>
          <a:lstStyle/>
          <a:p>
            <a:pPr marL="0" indent="0" algn="ctr">
              <a:buNone/>
            </a:pPr>
            <a:endParaRPr lang="en-US" sz="2400" b="1" dirty="0"/>
          </a:p>
          <a:p>
            <a:pPr marL="0" indent="0" algn="ctr">
              <a:buNone/>
            </a:pPr>
            <a:br>
              <a:rPr lang="en-US" sz="4800" b="1" dirty="0"/>
            </a:br>
            <a:r>
              <a:rPr lang="en-US" sz="4800" b="1" dirty="0">
                <a:solidFill>
                  <a:srgbClr val="0070C0"/>
                </a:solidFill>
              </a:rPr>
              <a:t>Foreclosure List 2019-01</a:t>
            </a:r>
            <a:br>
              <a:rPr lang="en-US" sz="4800" b="1" dirty="0">
                <a:solidFill>
                  <a:srgbClr val="0070C0"/>
                </a:solidFill>
              </a:rPr>
            </a:br>
            <a:r>
              <a:rPr lang="en-US" sz="4800" b="1" dirty="0">
                <a:solidFill>
                  <a:srgbClr val="0070C0"/>
                </a:solidFill>
              </a:rPr>
              <a:t>May 1</a:t>
            </a:r>
            <a:r>
              <a:rPr lang="en-US" sz="4800" b="1" baseline="30000" dirty="0">
                <a:solidFill>
                  <a:srgbClr val="0070C0"/>
                </a:solidFill>
              </a:rPr>
              <a:t>st</a:t>
            </a:r>
            <a:r>
              <a:rPr lang="en-US" sz="4800" b="1" dirty="0">
                <a:solidFill>
                  <a:srgbClr val="0070C0"/>
                </a:solidFill>
              </a:rPr>
              <a:t> , 2019</a:t>
            </a:r>
          </a:p>
          <a:p>
            <a:pPr marL="0" indent="0" algn="ctr">
              <a:buNone/>
            </a:pPr>
            <a:endParaRPr lang="en-US" sz="2400" b="1" dirty="0"/>
          </a:p>
          <a:p>
            <a:pPr marL="0" indent="0" algn="ctr">
              <a:buNone/>
            </a:pPr>
            <a:endParaRPr lang="en-US" sz="2400" b="1" dirty="0"/>
          </a:p>
          <a:p>
            <a:pPr marL="0" indent="0" algn="ctr">
              <a:buNone/>
            </a:pPr>
            <a:endParaRPr lang="en-US" sz="2400" b="1" dirty="0"/>
          </a:p>
        </p:txBody>
      </p:sp>
      <p:sp>
        <p:nvSpPr>
          <p:cNvPr id="2" name="Slide Number Placeholder 1"/>
          <p:cNvSpPr>
            <a:spLocks noGrp="1"/>
          </p:cNvSpPr>
          <p:nvPr>
            <p:ph type="sldNum" sz="quarter" idx="12"/>
          </p:nvPr>
        </p:nvSpPr>
        <p:spPr/>
        <p:txBody>
          <a:bodyPr/>
          <a:lstStyle/>
          <a:p>
            <a:fld id="{852A2764-8778-4DF0-AFE0-83D9E4BC67D0}" type="slidenum">
              <a:rPr lang="en-US" smtClean="0"/>
              <a:t>1</a:t>
            </a:fld>
            <a:endParaRPr lang="en-US" dirty="0"/>
          </a:p>
        </p:txBody>
      </p:sp>
      <p:sp>
        <p:nvSpPr>
          <p:cNvPr id="4" name="Rectangle 3">
            <a:extLst>
              <a:ext uri="{FF2B5EF4-FFF2-40B4-BE49-F238E27FC236}">
                <a16:creationId xmlns:a16="http://schemas.microsoft.com/office/drawing/2014/main" id="{D6A442C8-ED99-499F-9CBF-8F91CB6BFB76}"/>
              </a:ext>
            </a:extLst>
          </p:cNvPr>
          <p:cNvSpPr/>
          <p:nvPr/>
        </p:nvSpPr>
        <p:spPr>
          <a:xfrm>
            <a:off x="0" y="5228823"/>
            <a:ext cx="12192000" cy="1127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Revenue Division</a:t>
            </a:r>
          </a:p>
        </p:txBody>
      </p:sp>
      <p:pic>
        <p:nvPicPr>
          <p:cNvPr id="1026" name="Picture 3">
            <a:extLst>
              <a:ext uri="{FF2B5EF4-FFF2-40B4-BE49-F238E27FC236}">
                <a16:creationId xmlns:a16="http://schemas.microsoft.com/office/drawing/2014/main" id="{A6041F57-D6C9-4B11-AAF1-FBBF39C37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627" y="5236377"/>
            <a:ext cx="1061272" cy="112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26791" y="1217208"/>
            <a:ext cx="4480004" cy="4900391"/>
          </a:xfrm>
        </p:spPr>
        <p:txBody>
          <a:bodyPr>
            <a:normAutofit/>
          </a:bodyPr>
          <a:lstStyle/>
          <a:p>
            <a:pPr marL="285750" indent="-285750" algn="l">
              <a:spcAft>
                <a:spcPts val="1200"/>
              </a:spcAft>
              <a:buFont typeface="Arial" panose="020B0604020202020204" pitchFamily="34" charset="0"/>
              <a:buChar char="•"/>
            </a:pPr>
            <a:endParaRPr lang="en-US" sz="2000" dirty="0"/>
          </a:p>
          <a:p>
            <a:pPr marL="285750" indent="-285750" algn="l">
              <a:spcAft>
                <a:spcPts val="1200"/>
              </a:spcAft>
              <a:buFont typeface="Arial" panose="020B0604020202020204" pitchFamily="34" charset="0"/>
              <a:buChar char="•"/>
            </a:pPr>
            <a:r>
              <a:rPr lang="en-US" sz="2000" dirty="0"/>
              <a:t>Fire/Life/Safety violations</a:t>
            </a:r>
          </a:p>
          <a:p>
            <a:pPr marL="285750" indent="-285750" algn="l">
              <a:spcAft>
                <a:spcPts val="1200"/>
              </a:spcAft>
              <a:buFont typeface="Arial" panose="020B0604020202020204" pitchFamily="34" charset="0"/>
              <a:buChar char="•"/>
            </a:pPr>
            <a:r>
              <a:rPr lang="en-US" sz="2000" dirty="0"/>
              <a:t>Health Sanitation violations</a:t>
            </a:r>
          </a:p>
          <a:p>
            <a:pPr marL="285750" indent="-285750" algn="l">
              <a:spcAft>
                <a:spcPts val="1200"/>
              </a:spcAft>
              <a:buFont typeface="Arial" panose="020B0604020202020204" pitchFamily="34" charset="0"/>
              <a:buChar char="•"/>
            </a:pPr>
            <a:r>
              <a:rPr lang="en-US" sz="2000" dirty="0"/>
              <a:t>Front porch deteriorated or damaged</a:t>
            </a:r>
          </a:p>
          <a:p>
            <a:pPr marL="285750" indent="-285750" algn="l">
              <a:spcAft>
                <a:spcPts val="1200"/>
              </a:spcAft>
              <a:buFont typeface="Arial" panose="020B0604020202020204" pitchFamily="34" charset="0"/>
              <a:buChar char="•"/>
            </a:pPr>
            <a:r>
              <a:rPr lang="en-US" sz="2000" dirty="0"/>
              <a:t>Chimney is deteriorating and </a:t>
            </a:r>
            <a:br>
              <a:rPr lang="en-US" sz="2000" dirty="0"/>
            </a:br>
            <a:r>
              <a:rPr lang="en-US" sz="2000" dirty="0"/>
              <a:t>falling apart held by duct tape</a:t>
            </a:r>
          </a:p>
          <a:p>
            <a:pPr marL="285750" indent="-285750" algn="l">
              <a:spcAft>
                <a:spcPts val="1200"/>
              </a:spcAft>
              <a:buFont typeface="Arial" panose="020B0604020202020204" pitchFamily="34" charset="0"/>
              <a:buChar char="•"/>
            </a:pPr>
            <a:r>
              <a:rPr lang="en-US" sz="2000" dirty="0"/>
              <a:t>Roof drainage violations</a:t>
            </a:r>
          </a:p>
          <a:p>
            <a:pPr marL="285750" indent="-285750" algn="l">
              <a:spcAft>
                <a:spcPts val="1200"/>
              </a:spcAft>
              <a:buFont typeface="Arial" panose="020B0604020202020204" pitchFamily="34" charset="0"/>
              <a:buChar char="•"/>
            </a:pPr>
            <a:r>
              <a:rPr lang="en-US" sz="2000" dirty="0"/>
              <a:t>Attractive for unlawful occupants </a:t>
            </a:r>
          </a:p>
          <a:p>
            <a:pPr algn="l">
              <a:spcAft>
                <a:spcPts val="1200"/>
              </a:spcAft>
            </a:pPr>
            <a:endParaRPr lang="en-US" sz="2000" dirty="0"/>
          </a:p>
          <a:p>
            <a:pPr marL="285750" indent="-285750" algn="l">
              <a:spcAft>
                <a:spcPts val="1200"/>
              </a:spcAft>
              <a:buFont typeface="Arial" panose="020B0604020202020204" pitchFamily="34" charset="0"/>
              <a:buChar char="•"/>
            </a:pPr>
            <a:endParaRPr lang="en-US" sz="2000" dirty="0"/>
          </a:p>
          <a:p>
            <a:pPr marL="285750" indent="-285750" algn="l">
              <a:spcAft>
                <a:spcPts val="1200"/>
              </a:spcAft>
              <a:buFont typeface="Arial" panose="020B0604020202020204" pitchFamily="34" charset="0"/>
              <a:buChar char="•"/>
            </a:pPr>
            <a:endParaRPr lang="en-US" sz="2000" dirty="0"/>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10</a:t>
            </a:fld>
            <a:endParaRPr lang="en-US" dirty="0"/>
          </a:p>
        </p:txBody>
      </p:sp>
      <p:sp>
        <p:nvSpPr>
          <p:cNvPr id="9" name="Title 1">
            <a:extLst>
              <a:ext uri="{FF2B5EF4-FFF2-40B4-BE49-F238E27FC236}">
                <a16:creationId xmlns:a16="http://schemas.microsoft.com/office/drawing/2014/main" id="{E06718CD-37A2-49DF-8014-FB9DE18AA7CF}"/>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537 NE Skidmore St.</a:t>
            </a:r>
          </a:p>
        </p:txBody>
      </p:sp>
      <p:pic>
        <p:nvPicPr>
          <p:cNvPr id="4099" name="Picture 3" descr="MVC-019S">
            <a:extLst>
              <a:ext uri="{FF2B5EF4-FFF2-40B4-BE49-F238E27FC236}">
                <a16:creationId xmlns:a16="http://schemas.microsoft.com/office/drawing/2014/main" id="{77A08590-488B-45A6-A3FB-A99B4681A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493" y="728892"/>
            <a:ext cx="3069306" cy="251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MVC-001S">
            <a:extLst>
              <a:ext uri="{FF2B5EF4-FFF2-40B4-BE49-F238E27FC236}">
                <a16:creationId xmlns:a16="http://schemas.microsoft.com/office/drawing/2014/main" id="{A82F32BA-7AF9-4632-8FCC-7758FE54A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573" y="3921714"/>
            <a:ext cx="3098226" cy="251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IMG_6320">
            <a:extLst>
              <a:ext uri="{FF2B5EF4-FFF2-40B4-BE49-F238E27FC236}">
                <a16:creationId xmlns:a16="http://schemas.microsoft.com/office/drawing/2014/main" id="{AE5C04AE-5EE5-485A-9FA2-D4495893AF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6796" y="2293303"/>
            <a:ext cx="3069306" cy="257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20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393907" y="1445808"/>
            <a:ext cx="5097936" cy="4573588"/>
          </a:xfrm>
        </p:spPr>
        <p:txBody>
          <a:bodyPr>
            <a:normAutofit lnSpcReduction="10000"/>
          </a:bodyPr>
          <a:lstStyle/>
          <a:p>
            <a:pPr marL="285750" indent="-285750" algn="l">
              <a:spcAft>
                <a:spcPts val="1200"/>
              </a:spcAft>
              <a:buFont typeface="Arial" panose="020B0604020202020204" pitchFamily="34" charset="0"/>
              <a:buChar char="•"/>
            </a:pPr>
            <a:r>
              <a:rPr lang="en-US" sz="2000" b="1" dirty="0"/>
              <a:t>Eight liens placed against the property</a:t>
            </a:r>
          </a:p>
          <a:p>
            <a:pPr marL="285750" indent="-285750" algn="l">
              <a:spcAft>
                <a:spcPts val="1200"/>
              </a:spcAft>
              <a:buFont typeface="Arial" panose="020B0604020202020204" pitchFamily="34" charset="0"/>
              <a:buChar char="•"/>
            </a:pPr>
            <a:r>
              <a:rPr lang="en-US" sz="2000" dirty="0"/>
              <a:t>Delinquency ranges from 2013- 2018</a:t>
            </a:r>
          </a:p>
          <a:p>
            <a:pPr marL="285750" indent="-285750" algn="l">
              <a:spcAft>
                <a:spcPts val="1200"/>
              </a:spcAft>
              <a:buFont typeface="Arial" panose="020B0604020202020204" pitchFamily="34" charset="0"/>
              <a:buChar char="•"/>
            </a:pPr>
            <a:r>
              <a:rPr lang="en-US" sz="2000" dirty="0"/>
              <a:t>Total amount owed on liens: </a:t>
            </a:r>
            <a:r>
              <a:rPr lang="en-US" sz="2000" b="1" dirty="0"/>
              <a:t>$79,849.86</a:t>
            </a:r>
            <a:r>
              <a:rPr lang="en-US" sz="2000" dirty="0">
                <a:solidFill>
                  <a:srgbClr val="FF0000"/>
                </a:solidFill>
              </a:rPr>
              <a:t>  </a:t>
            </a:r>
            <a:r>
              <a:rPr lang="en-US" sz="2000" dirty="0"/>
              <a:t>(as of April 12, 2019)</a:t>
            </a:r>
          </a:p>
          <a:p>
            <a:pPr marL="285750" indent="-285750" algn="l">
              <a:spcAft>
                <a:spcPts val="1200"/>
              </a:spcAft>
              <a:buFont typeface="Arial" panose="020B0604020202020204" pitchFamily="34" charset="0"/>
              <a:buChar char="•"/>
            </a:pPr>
            <a:r>
              <a:rPr lang="en-US" sz="2000" dirty="0"/>
              <a:t>Ownership: Penny Livingstone &amp; Trygve Fotland since June of 1991</a:t>
            </a:r>
          </a:p>
          <a:p>
            <a:pPr marL="285750" indent="-285750" algn="l">
              <a:spcAft>
                <a:spcPts val="1200"/>
              </a:spcAft>
              <a:buFont typeface="Arial" panose="020B0604020202020204" pitchFamily="34" charset="0"/>
              <a:buChar char="•"/>
            </a:pPr>
            <a:r>
              <a:rPr lang="en-US" sz="2000" dirty="0"/>
              <a:t>Extremely Distressed Property Enforcement Program </a:t>
            </a:r>
            <a:r>
              <a:rPr lang="en-US" sz="2000" b="1" dirty="0"/>
              <a:t>(EDPEP)</a:t>
            </a:r>
            <a:r>
              <a:rPr lang="en-US" sz="2000" dirty="0"/>
              <a:t> case</a:t>
            </a:r>
          </a:p>
          <a:p>
            <a:pPr marL="285750" indent="-285750" algn="l">
              <a:spcAft>
                <a:spcPts val="1200"/>
              </a:spcAft>
              <a:buFont typeface="Arial" panose="020B0604020202020204" pitchFamily="34" charset="0"/>
              <a:buChar char="•"/>
            </a:pPr>
            <a:r>
              <a:rPr lang="en-US" sz="2000" dirty="0"/>
              <a:t>11 police calls for service to the address and 385 calls for service within 200 ft of the property</a:t>
            </a:r>
          </a:p>
          <a:p>
            <a:pPr marL="285750" indent="-285750" algn="l">
              <a:spcAft>
                <a:spcPts val="1200"/>
              </a:spcAft>
              <a:buFont typeface="Arial" panose="020B0604020202020204" pitchFamily="34" charset="0"/>
              <a:buChar char="•"/>
            </a:pPr>
            <a:endParaRPr lang="en-US" dirty="0"/>
          </a:p>
          <a:p>
            <a:pPr marL="285750" indent="-285750" algn="l">
              <a:spcAft>
                <a:spcPts val="1200"/>
              </a:spcAft>
              <a:buFont typeface="Arial" panose="020B0604020202020204" pitchFamily="34" charset="0"/>
              <a:buChar char="•"/>
            </a:pPr>
            <a:endParaRPr lang="en-US" dirty="0"/>
          </a:p>
          <a:p>
            <a:pPr marL="285750" indent="-285750" algn="l">
              <a:spcAft>
                <a:spcPts val="1200"/>
              </a:spcAft>
              <a:buFont typeface="Arial" panose="020B0604020202020204" pitchFamily="34" charset="0"/>
              <a:buChar char="•"/>
            </a:pPr>
            <a:endParaRPr lang="en-US" dirty="0"/>
          </a:p>
          <a:p>
            <a:pPr algn="l">
              <a:spcAft>
                <a:spcPts val="1200"/>
              </a:spcAft>
            </a:pPr>
            <a:endParaRPr lang="en-US" dirty="0"/>
          </a:p>
          <a:p>
            <a:pPr marL="342900" indent="-342900" algn="l">
              <a:spcAft>
                <a:spcPts val="1200"/>
              </a:spcAft>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11</a:t>
            </a:fld>
            <a:endParaRPr lang="en-US" dirty="0"/>
          </a:p>
        </p:txBody>
      </p:sp>
      <p:sp>
        <p:nvSpPr>
          <p:cNvPr id="6" name="Title 1">
            <a:extLst>
              <a:ext uri="{FF2B5EF4-FFF2-40B4-BE49-F238E27FC236}">
                <a16:creationId xmlns:a16="http://schemas.microsoft.com/office/drawing/2014/main" id="{BF9B76F8-74F2-4D71-AF0B-DE0C90A200A7}"/>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5034 NE Grand Ave.</a:t>
            </a:r>
          </a:p>
        </p:txBody>
      </p:sp>
      <p:pic>
        <p:nvPicPr>
          <p:cNvPr id="2050" name="Picture 2" descr="IMG_6488">
            <a:extLst>
              <a:ext uri="{FF2B5EF4-FFF2-40B4-BE49-F238E27FC236}">
                <a16:creationId xmlns:a16="http://schemas.microsoft.com/office/drawing/2014/main" id="{365A3E95-5108-4087-85D7-D15FCD6151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728" y="1422400"/>
            <a:ext cx="5076072" cy="40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91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673186"/>
            <a:ext cx="4165600" cy="4337956"/>
          </a:xfrm>
        </p:spPr>
        <p:txBody>
          <a:bodyPr>
            <a:normAutofit/>
          </a:bodyPr>
          <a:lstStyle/>
          <a:p>
            <a:pPr marL="342900" indent="-342900" algn="l">
              <a:spcAft>
                <a:spcPts val="1200"/>
              </a:spcAft>
              <a:buFont typeface="Arial" panose="020B0604020202020204" pitchFamily="34" charset="0"/>
              <a:buChar char="•"/>
            </a:pPr>
            <a:r>
              <a:rPr lang="en-US" sz="2000" dirty="0"/>
              <a:t>Fire/Life/Safety violations</a:t>
            </a:r>
          </a:p>
          <a:p>
            <a:pPr marL="342900" indent="-342900" algn="l">
              <a:spcAft>
                <a:spcPts val="1200"/>
              </a:spcAft>
              <a:buFont typeface="Arial" panose="020B0604020202020204" pitchFamily="34" charset="0"/>
              <a:buChar char="•"/>
            </a:pPr>
            <a:r>
              <a:rPr lang="en-US" sz="2000" dirty="0"/>
              <a:t>Health Sanitation violation</a:t>
            </a:r>
          </a:p>
          <a:p>
            <a:pPr marL="342900" indent="-342900" algn="l">
              <a:spcAft>
                <a:spcPts val="1200"/>
              </a:spcAft>
              <a:buFont typeface="Arial" panose="020B0604020202020204" pitchFamily="34" charset="0"/>
              <a:buChar char="•"/>
            </a:pPr>
            <a:r>
              <a:rPr lang="en-US" sz="2000" dirty="0"/>
              <a:t>Front exterior door damaged and deteriorated</a:t>
            </a:r>
          </a:p>
          <a:p>
            <a:pPr marL="342900" indent="-342900" algn="l">
              <a:spcAft>
                <a:spcPts val="1200"/>
              </a:spcAft>
              <a:buFont typeface="Arial" panose="020B0604020202020204" pitchFamily="34" charset="0"/>
              <a:buChar char="•"/>
            </a:pPr>
            <a:r>
              <a:rPr lang="en-US" sz="2000" dirty="0"/>
              <a:t>Paint peeled to bare wood</a:t>
            </a:r>
          </a:p>
          <a:p>
            <a:pPr marL="342900" indent="-342900" algn="l">
              <a:spcAft>
                <a:spcPts val="1200"/>
              </a:spcAft>
              <a:buFont typeface="Arial" panose="020B0604020202020204" pitchFamily="34" charset="0"/>
              <a:buChar char="•"/>
            </a:pPr>
            <a:r>
              <a:rPr lang="en-US" sz="2000" dirty="0"/>
              <a:t>Damaged chimney, loose bricks, missing mortar joints</a:t>
            </a:r>
          </a:p>
          <a:p>
            <a:pPr marL="285750" indent="-285750" algn="l">
              <a:spcAft>
                <a:spcPts val="1200"/>
              </a:spcAft>
              <a:buFont typeface="Arial" panose="020B0604020202020204" pitchFamily="34" charset="0"/>
              <a:buChar char="•"/>
            </a:pPr>
            <a:r>
              <a:rPr lang="en-US" sz="2000" dirty="0"/>
              <a:t>Attractive for unlawful occupants </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12</a:t>
            </a:fld>
            <a:endParaRPr lang="en-US" dirty="0"/>
          </a:p>
        </p:txBody>
      </p:sp>
      <p:sp>
        <p:nvSpPr>
          <p:cNvPr id="9" name="Title 1">
            <a:extLst>
              <a:ext uri="{FF2B5EF4-FFF2-40B4-BE49-F238E27FC236}">
                <a16:creationId xmlns:a16="http://schemas.microsoft.com/office/drawing/2014/main" id="{78230E5D-CB28-449A-AB01-11FA2FFBD3BF}"/>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5034 NE Grand Ave.</a:t>
            </a:r>
          </a:p>
        </p:txBody>
      </p:sp>
      <p:pic>
        <p:nvPicPr>
          <p:cNvPr id="1026" name="Picture 2" descr="IMG_6172">
            <a:extLst>
              <a:ext uri="{FF2B5EF4-FFF2-40B4-BE49-F238E27FC236}">
                <a16:creationId xmlns:a16="http://schemas.microsoft.com/office/drawing/2014/main" id="{F96258A6-01B7-47CB-9087-B0A26244E2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8303" y="2239774"/>
            <a:ext cx="3066555" cy="294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G_6163">
            <a:extLst>
              <a:ext uri="{FF2B5EF4-FFF2-40B4-BE49-F238E27FC236}">
                <a16:creationId xmlns:a16="http://schemas.microsoft.com/office/drawing/2014/main" id="{F52223E7-DF8E-447D-8629-9A534D0CDB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761" y="962853"/>
            <a:ext cx="3347906" cy="251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G_6175">
            <a:extLst>
              <a:ext uri="{FF2B5EF4-FFF2-40B4-BE49-F238E27FC236}">
                <a16:creationId xmlns:a16="http://schemas.microsoft.com/office/drawing/2014/main" id="{FFBAF523-F698-4CB0-BE58-0DDB11A8D1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5630" y="3785250"/>
            <a:ext cx="3348037" cy="251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67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531408"/>
            <a:ext cx="5927724" cy="685800"/>
          </a:xfrm>
        </p:spPr>
        <p:txBody>
          <a:bodyPr>
            <a:noAutofit/>
          </a:bodyPr>
          <a:lstStyle/>
          <a:p>
            <a:r>
              <a:rPr lang="en-US" sz="3600" b="1" i="1" dirty="0">
                <a:solidFill>
                  <a:srgbClr val="0070C0"/>
                </a:solidFill>
              </a:rPr>
              <a:t>4146 NE 14</a:t>
            </a:r>
            <a:r>
              <a:rPr lang="en-US" sz="3600" b="1" i="1" baseline="30000" dirty="0">
                <a:solidFill>
                  <a:srgbClr val="0070C0"/>
                </a:solidFill>
              </a:rPr>
              <a:t>th</a:t>
            </a:r>
            <a:r>
              <a:rPr lang="en-US" sz="3600" b="1" i="1" dirty="0">
                <a:solidFill>
                  <a:srgbClr val="0070C0"/>
                </a:solidFill>
              </a:rPr>
              <a:t> Ave.</a:t>
            </a:r>
          </a:p>
        </p:txBody>
      </p:sp>
      <p:sp>
        <p:nvSpPr>
          <p:cNvPr id="4" name="Text Placeholder 3"/>
          <p:cNvSpPr>
            <a:spLocks noGrp="1"/>
          </p:cNvSpPr>
          <p:nvPr>
            <p:ph type="body" sz="half" idx="2"/>
          </p:nvPr>
        </p:nvSpPr>
        <p:spPr>
          <a:xfrm>
            <a:off x="431800" y="1547446"/>
            <a:ext cx="4340225" cy="4417256"/>
          </a:xfrm>
        </p:spPr>
        <p:txBody>
          <a:bodyPr>
            <a:normAutofit/>
          </a:bodyPr>
          <a:lstStyle/>
          <a:p>
            <a:pPr marL="285750" indent="-285750">
              <a:spcAft>
                <a:spcPts val="1200"/>
              </a:spcAft>
              <a:buFont typeface="Arial" panose="020B0604020202020204" pitchFamily="34" charset="0"/>
              <a:buChar char="•"/>
            </a:pPr>
            <a:r>
              <a:rPr lang="en-US" sz="2200" b="1" dirty="0"/>
              <a:t>Three liens against the property</a:t>
            </a:r>
          </a:p>
          <a:p>
            <a:pPr marL="285750" indent="-285750">
              <a:spcAft>
                <a:spcPts val="1200"/>
              </a:spcAft>
              <a:buFont typeface="Arial" panose="020B0604020202020204" pitchFamily="34" charset="0"/>
              <a:buChar char="•"/>
            </a:pPr>
            <a:r>
              <a:rPr lang="en-US" sz="2200" dirty="0"/>
              <a:t>Delinquency ranges from              2017 – 2019</a:t>
            </a:r>
          </a:p>
          <a:p>
            <a:pPr marL="285750" indent="-285750">
              <a:spcAft>
                <a:spcPts val="1200"/>
              </a:spcAft>
              <a:buFont typeface="Arial" panose="020B0604020202020204" pitchFamily="34" charset="0"/>
              <a:buChar char="•"/>
            </a:pPr>
            <a:r>
              <a:rPr lang="en-US" sz="2200" dirty="0"/>
              <a:t>Total amount owed: </a:t>
            </a:r>
            <a:r>
              <a:rPr lang="en-US" sz="2200" b="1" dirty="0"/>
              <a:t>$16,291.72</a:t>
            </a:r>
            <a:r>
              <a:rPr lang="en-US" sz="2200" dirty="0"/>
              <a:t> </a:t>
            </a:r>
            <a:br>
              <a:rPr lang="en-US" sz="2200" dirty="0"/>
            </a:br>
            <a:r>
              <a:rPr lang="en-US" sz="2200" dirty="0"/>
              <a:t>(as of April 12, 2019)</a:t>
            </a:r>
          </a:p>
          <a:p>
            <a:pPr marL="285750" indent="-285750">
              <a:spcAft>
                <a:spcPts val="1200"/>
              </a:spcAft>
              <a:buFont typeface="Arial" panose="020B0604020202020204" pitchFamily="34" charset="0"/>
              <a:buChar char="•"/>
            </a:pPr>
            <a:r>
              <a:rPr lang="en-US" sz="2200" dirty="0"/>
              <a:t>Ownership: Meadows 132 LLC since April of 2016</a:t>
            </a:r>
          </a:p>
          <a:p>
            <a:pPr marL="285750" indent="-285750">
              <a:spcAft>
                <a:spcPts val="1200"/>
              </a:spcAft>
              <a:buFont typeface="Arial" panose="020B0604020202020204" pitchFamily="34" charset="0"/>
              <a:buChar char="•"/>
            </a:pPr>
            <a:r>
              <a:rPr lang="en-US" sz="2200" dirty="0"/>
              <a:t>3 police calls for service to the address and 7 calls for service within 200 ft of the property</a:t>
            </a:r>
          </a:p>
          <a:p>
            <a:pPr marL="285750" indent="-285750">
              <a:spcAft>
                <a:spcPts val="1200"/>
              </a:spcAft>
              <a:buFont typeface="Arial" panose="020B0604020202020204" pitchFamily="34" charset="0"/>
              <a:buChar char="•"/>
            </a:pPr>
            <a:endParaRPr lang="en-US" sz="2000" dirty="0"/>
          </a:p>
        </p:txBody>
      </p:sp>
      <p:sp>
        <p:nvSpPr>
          <p:cNvPr id="5" name="Slide Number Placeholder 4"/>
          <p:cNvSpPr>
            <a:spLocks noGrp="1"/>
          </p:cNvSpPr>
          <p:nvPr>
            <p:ph type="sldNum" sz="quarter" idx="12"/>
          </p:nvPr>
        </p:nvSpPr>
        <p:spPr>
          <a:xfrm>
            <a:off x="8610600" y="6356350"/>
            <a:ext cx="2743200" cy="365125"/>
          </a:xfrm>
        </p:spPr>
        <p:txBody>
          <a:bodyPr/>
          <a:lstStyle/>
          <a:p>
            <a:fld id="{852A2764-8778-4DF0-AFE0-83D9E4BC67D0}" type="slidenum">
              <a:rPr lang="en-US" smtClean="0"/>
              <a:t>13</a:t>
            </a:fld>
            <a:endParaRPr lang="en-US" dirty="0"/>
          </a:p>
        </p:txBody>
      </p:sp>
      <p:pic>
        <p:nvPicPr>
          <p:cNvPr id="1027" name="Picture 3" descr="006">
            <a:extLst>
              <a:ext uri="{FF2B5EF4-FFF2-40B4-BE49-F238E27FC236}">
                <a16:creationId xmlns:a16="http://schemas.microsoft.com/office/drawing/2014/main" id="{B81AF651-3B28-4839-94A7-B796080D99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5" y="1086579"/>
            <a:ext cx="5124450" cy="381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83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73745D1-7ED1-4074-A5B3-D9D5C6B49E92}"/>
              </a:ext>
            </a:extLst>
          </p:cNvPr>
          <p:cNvSpPr txBox="1">
            <a:spLocks/>
          </p:cNvSpPr>
          <p:nvPr/>
        </p:nvSpPr>
        <p:spPr>
          <a:xfrm>
            <a:off x="431800" y="1751604"/>
            <a:ext cx="4468536" cy="4007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000" dirty="0"/>
              <a:t>Fire/Life/Safety violations </a:t>
            </a:r>
          </a:p>
          <a:p>
            <a:pPr marL="285750" indent="-285750">
              <a:spcAft>
                <a:spcPts val="1200"/>
              </a:spcAft>
              <a:buFont typeface="Arial" panose="020B0604020202020204" pitchFamily="34" charset="0"/>
              <a:buChar char="•"/>
            </a:pPr>
            <a:r>
              <a:rPr lang="en-US" sz="2000" dirty="0"/>
              <a:t>Health Sanitation Violations</a:t>
            </a:r>
          </a:p>
          <a:p>
            <a:pPr marL="285750" indent="-285750">
              <a:spcAft>
                <a:spcPts val="1200"/>
              </a:spcAft>
              <a:buFont typeface="Arial" panose="020B0604020202020204" pitchFamily="34" charset="0"/>
              <a:buChar char="•"/>
            </a:pPr>
            <a:r>
              <a:rPr lang="en-US" sz="2000" dirty="0"/>
              <a:t>Front porch flooring missing</a:t>
            </a:r>
          </a:p>
          <a:p>
            <a:pPr marL="285750" indent="-285750">
              <a:spcAft>
                <a:spcPts val="1200"/>
              </a:spcAft>
              <a:buFont typeface="Arial" panose="020B0604020202020204" pitchFamily="34" charset="0"/>
              <a:buChar char="•"/>
            </a:pPr>
            <a:r>
              <a:rPr lang="en-US" sz="2000" dirty="0"/>
              <a:t>Parking/maneuvering vehicles where not allowed</a:t>
            </a:r>
          </a:p>
          <a:p>
            <a:pPr marL="285750" indent="-285750">
              <a:spcAft>
                <a:spcPts val="1200"/>
              </a:spcAft>
              <a:buFont typeface="Arial" panose="020B0604020202020204" pitchFamily="34" charset="0"/>
              <a:buChar char="•"/>
            </a:pPr>
            <a:r>
              <a:rPr lang="en-US" sz="2000" dirty="0"/>
              <a:t>Lacks required safety handrail </a:t>
            </a:r>
          </a:p>
          <a:p>
            <a:pPr marL="285750" indent="-285750">
              <a:spcAft>
                <a:spcPts val="1200"/>
              </a:spcAft>
              <a:buFont typeface="Arial" panose="020B0604020202020204" pitchFamily="34" charset="0"/>
              <a:buChar char="•"/>
            </a:pPr>
            <a:r>
              <a:rPr lang="en-US" sz="2000" dirty="0"/>
              <a:t>Attractive for unlawful occupants </a:t>
            </a:r>
          </a:p>
        </p:txBody>
      </p:sp>
      <p:sp>
        <p:nvSpPr>
          <p:cNvPr id="5" name="Slide Number Placeholder 4"/>
          <p:cNvSpPr>
            <a:spLocks noGrp="1"/>
          </p:cNvSpPr>
          <p:nvPr>
            <p:ph type="sldNum" sz="quarter" idx="12"/>
          </p:nvPr>
        </p:nvSpPr>
        <p:spPr/>
        <p:txBody>
          <a:bodyPr/>
          <a:lstStyle/>
          <a:p>
            <a:fld id="{852A2764-8778-4DF0-AFE0-83D9E4BC67D0}" type="slidenum">
              <a:rPr lang="en-US" smtClean="0"/>
              <a:t>14</a:t>
            </a:fld>
            <a:endParaRPr lang="en-US" dirty="0"/>
          </a:p>
        </p:txBody>
      </p:sp>
      <p:sp>
        <p:nvSpPr>
          <p:cNvPr id="14" name="Title 1">
            <a:extLst>
              <a:ext uri="{FF2B5EF4-FFF2-40B4-BE49-F238E27FC236}">
                <a16:creationId xmlns:a16="http://schemas.microsoft.com/office/drawing/2014/main" id="{D6D082E2-19F6-4FBD-BFA8-1341AD90C076}"/>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600" b="1" i="1" dirty="0">
                <a:solidFill>
                  <a:srgbClr val="0070C0"/>
                </a:solidFill>
              </a:rPr>
              <a:t>4146 NE 14</a:t>
            </a:r>
            <a:r>
              <a:rPr lang="en-US" sz="3600" b="1" i="1" baseline="30000" dirty="0">
                <a:solidFill>
                  <a:srgbClr val="0070C0"/>
                </a:solidFill>
              </a:rPr>
              <a:t>th</a:t>
            </a:r>
            <a:r>
              <a:rPr lang="en-US" sz="3600" b="1" i="1" dirty="0">
                <a:solidFill>
                  <a:srgbClr val="0070C0"/>
                </a:solidFill>
              </a:rPr>
              <a:t> Ave.</a:t>
            </a:r>
          </a:p>
        </p:txBody>
      </p:sp>
      <p:pic>
        <p:nvPicPr>
          <p:cNvPr id="2053" name="Picture 5" descr="007">
            <a:extLst>
              <a:ext uri="{FF2B5EF4-FFF2-40B4-BE49-F238E27FC236}">
                <a16:creationId xmlns:a16="http://schemas.microsoft.com/office/drawing/2014/main" id="{28555465-032A-463C-9A34-0C8DF2E9C9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947" y="874308"/>
            <a:ext cx="2743200" cy="24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62A65B7F-6642-40CB-8495-88D23B8A0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947" y="3755196"/>
            <a:ext cx="2743200" cy="24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250A922A-70C6-424B-8C36-24C46872E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336" y="2454553"/>
            <a:ext cx="2600438" cy="222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81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EEA8A3-26D7-4227-A2E1-A0025C43A066}"/>
              </a:ext>
            </a:extLst>
          </p:cNvPr>
          <p:cNvSpPr>
            <a:spLocks noGrp="1"/>
          </p:cNvSpPr>
          <p:nvPr>
            <p:ph type="sldNum" sz="quarter" idx="12"/>
          </p:nvPr>
        </p:nvSpPr>
        <p:spPr/>
        <p:txBody>
          <a:bodyPr/>
          <a:lstStyle/>
          <a:p>
            <a:fld id="{852A2764-8778-4DF0-AFE0-83D9E4BC67D0}" type="slidenum">
              <a:rPr lang="en-US" smtClean="0"/>
              <a:t>15</a:t>
            </a:fld>
            <a:endParaRPr lang="en-US" dirty="0"/>
          </a:p>
        </p:txBody>
      </p:sp>
      <p:sp>
        <p:nvSpPr>
          <p:cNvPr id="5" name="Title 1">
            <a:extLst>
              <a:ext uri="{FF2B5EF4-FFF2-40B4-BE49-F238E27FC236}">
                <a16:creationId xmlns:a16="http://schemas.microsoft.com/office/drawing/2014/main" id="{445C12E8-D187-47D0-840D-49B9D640515E}"/>
              </a:ext>
            </a:extLst>
          </p:cNvPr>
          <p:cNvSpPr txBox="1">
            <a:spLocks/>
          </p:cNvSpPr>
          <p:nvPr/>
        </p:nvSpPr>
        <p:spPr>
          <a:xfrm>
            <a:off x="828676" y="531408"/>
            <a:ext cx="4952692"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7405-7415 NE Fremont St.</a:t>
            </a:r>
          </a:p>
        </p:txBody>
      </p:sp>
      <p:sp>
        <p:nvSpPr>
          <p:cNvPr id="6" name="Subtitle 3">
            <a:extLst>
              <a:ext uri="{FF2B5EF4-FFF2-40B4-BE49-F238E27FC236}">
                <a16:creationId xmlns:a16="http://schemas.microsoft.com/office/drawing/2014/main" id="{600A7FC3-3B78-4666-9E17-FE4B642549C7}"/>
              </a:ext>
            </a:extLst>
          </p:cNvPr>
          <p:cNvSpPr txBox="1">
            <a:spLocks/>
          </p:cNvSpPr>
          <p:nvPr/>
        </p:nvSpPr>
        <p:spPr>
          <a:xfrm>
            <a:off x="431800" y="1587499"/>
            <a:ext cx="3882572" cy="450305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pPr>
            <a:r>
              <a:rPr lang="en-US" sz="2000" b="1" dirty="0"/>
              <a:t>Thirteen liens against the property</a:t>
            </a:r>
          </a:p>
          <a:p>
            <a:pPr marL="285750" indent="-285750">
              <a:spcAft>
                <a:spcPts val="1200"/>
              </a:spcAft>
            </a:pPr>
            <a:r>
              <a:rPr lang="en-US" sz="2000" dirty="0"/>
              <a:t>Delinquency ranges from         2012 - 2019</a:t>
            </a:r>
          </a:p>
          <a:p>
            <a:pPr marL="285750" indent="-285750">
              <a:spcAft>
                <a:spcPts val="1200"/>
              </a:spcAft>
            </a:pPr>
            <a:r>
              <a:rPr lang="en-US" sz="2000" dirty="0"/>
              <a:t>Total amount owed: </a:t>
            </a:r>
            <a:r>
              <a:rPr lang="en-US" sz="2000" b="1" dirty="0"/>
              <a:t>$84,456.64 </a:t>
            </a:r>
            <a:r>
              <a:rPr lang="en-US" sz="2000" dirty="0"/>
              <a:t>(As of April 12, 2019)</a:t>
            </a:r>
            <a:endParaRPr lang="en-US" sz="2000" b="1" dirty="0"/>
          </a:p>
          <a:p>
            <a:pPr marL="285750" indent="-285750">
              <a:spcAft>
                <a:spcPts val="1200"/>
              </a:spcAft>
            </a:pPr>
            <a:r>
              <a:rPr lang="en-US" sz="2000" dirty="0"/>
              <a:t>Ownership: Margaret J Bogart since May of 1998</a:t>
            </a:r>
          </a:p>
          <a:p>
            <a:pPr marL="285750" indent="-285750">
              <a:spcAft>
                <a:spcPts val="1200"/>
              </a:spcAft>
            </a:pPr>
            <a:r>
              <a:rPr lang="en-US" sz="2000" dirty="0"/>
              <a:t>Property has been legally unoccupied for 8 years</a:t>
            </a:r>
          </a:p>
          <a:p>
            <a:pPr marL="285750" indent="-285750">
              <a:spcAft>
                <a:spcPts val="1200"/>
              </a:spcAft>
            </a:pPr>
            <a:r>
              <a:rPr lang="en-US" sz="2000" dirty="0"/>
              <a:t>24 police calls for service to the address and 192 calls for service within 200 ft of the property</a:t>
            </a:r>
          </a:p>
        </p:txBody>
      </p:sp>
      <p:pic>
        <p:nvPicPr>
          <p:cNvPr id="8195" name="Picture 3">
            <a:extLst>
              <a:ext uri="{FF2B5EF4-FFF2-40B4-BE49-F238E27FC236}">
                <a16:creationId xmlns:a16="http://schemas.microsoft.com/office/drawing/2014/main" id="{69FD012F-B5E4-4E80-B8D3-EE3CC3CF3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1" y="1217208"/>
            <a:ext cx="3745737" cy="281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a:extLst>
              <a:ext uri="{FF2B5EF4-FFF2-40B4-BE49-F238E27FC236}">
                <a16:creationId xmlns:a16="http://schemas.microsoft.com/office/drawing/2014/main" id="{3AD27751-2FED-4BBC-81F7-08C820970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630" y="3309371"/>
            <a:ext cx="3745737" cy="281294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05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DAC09-FFF9-4561-81EA-3B835EE8B110}"/>
              </a:ext>
            </a:extLst>
          </p:cNvPr>
          <p:cNvSpPr>
            <a:spLocks noGrp="1"/>
          </p:cNvSpPr>
          <p:nvPr>
            <p:ph type="sldNum" sz="quarter" idx="12"/>
          </p:nvPr>
        </p:nvSpPr>
        <p:spPr/>
        <p:txBody>
          <a:bodyPr/>
          <a:lstStyle/>
          <a:p>
            <a:fld id="{852A2764-8778-4DF0-AFE0-83D9E4BC67D0}" type="slidenum">
              <a:rPr lang="en-US" smtClean="0"/>
              <a:t>16</a:t>
            </a:fld>
            <a:endParaRPr lang="en-US" dirty="0"/>
          </a:p>
        </p:txBody>
      </p:sp>
      <p:sp>
        <p:nvSpPr>
          <p:cNvPr id="3" name="Title 1">
            <a:extLst>
              <a:ext uri="{FF2B5EF4-FFF2-40B4-BE49-F238E27FC236}">
                <a16:creationId xmlns:a16="http://schemas.microsoft.com/office/drawing/2014/main" id="{35DCFDE8-7396-447F-BB91-27820154D11B}"/>
              </a:ext>
            </a:extLst>
          </p:cNvPr>
          <p:cNvSpPr txBox="1">
            <a:spLocks/>
          </p:cNvSpPr>
          <p:nvPr/>
        </p:nvSpPr>
        <p:spPr>
          <a:xfrm>
            <a:off x="828676" y="531408"/>
            <a:ext cx="4952692"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7405-7415 NE Fremont St.</a:t>
            </a:r>
          </a:p>
        </p:txBody>
      </p:sp>
      <p:sp>
        <p:nvSpPr>
          <p:cNvPr id="4" name="Subtitle 3">
            <a:extLst>
              <a:ext uri="{FF2B5EF4-FFF2-40B4-BE49-F238E27FC236}">
                <a16:creationId xmlns:a16="http://schemas.microsoft.com/office/drawing/2014/main" id="{657E43CF-5151-490B-87BF-EDED266966E2}"/>
              </a:ext>
            </a:extLst>
          </p:cNvPr>
          <p:cNvSpPr txBox="1">
            <a:spLocks/>
          </p:cNvSpPr>
          <p:nvPr/>
        </p:nvSpPr>
        <p:spPr>
          <a:xfrm>
            <a:off x="445868" y="1217208"/>
            <a:ext cx="3701818" cy="43535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pPr>
            <a:endParaRPr lang="en-US" sz="2000" dirty="0"/>
          </a:p>
          <a:p>
            <a:pPr marL="285750" indent="-285750">
              <a:spcAft>
                <a:spcPts val="1200"/>
              </a:spcAft>
            </a:pPr>
            <a:r>
              <a:rPr lang="en-US" sz="2000" dirty="0"/>
              <a:t>Fire/Life/Safety violations</a:t>
            </a:r>
          </a:p>
          <a:p>
            <a:pPr marL="285750" indent="-285750">
              <a:spcAft>
                <a:spcPts val="1200"/>
              </a:spcAft>
            </a:pPr>
            <a:r>
              <a:rPr lang="en-US" sz="2000" dirty="0"/>
              <a:t>Health Sanitation Violations</a:t>
            </a:r>
          </a:p>
          <a:p>
            <a:pPr marL="285750" indent="-285750">
              <a:spcAft>
                <a:spcPts val="1200"/>
              </a:spcAft>
            </a:pPr>
            <a:r>
              <a:rPr lang="en-US" sz="2000" dirty="0"/>
              <a:t>Portions of the chimney above the roof line have deteriorated </a:t>
            </a:r>
          </a:p>
          <a:p>
            <a:pPr marL="285750" indent="-285750">
              <a:spcAft>
                <a:spcPts val="1200"/>
              </a:spcAft>
            </a:pPr>
            <a:r>
              <a:rPr lang="en-US" sz="2000" dirty="0"/>
              <a:t>Trash and debris accumulated on exterior, interior and garage</a:t>
            </a:r>
          </a:p>
          <a:p>
            <a:pPr marL="285750" indent="-285750">
              <a:spcAft>
                <a:spcPts val="1200"/>
              </a:spcAft>
            </a:pPr>
            <a:r>
              <a:rPr lang="en-US" sz="2000" dirty="0"/>
              <a:t>Attractive for unlawful occupants</a:t>
            </a:r>
          </a:p>
          <a:p>
            <a:pPr marL="0" indent="0">
              <a:spcAft>
                <a:spcPts val="1200"/>
              </a:spcAft>
              <a:buNone/>
            </a:pPr>
            <a:endParaRPr lang="en-US" sz="2000" dirty="0"/>
          </a:p>
        </p:txBody>
      </p:sp>
      <p:pic>
        <p:nvPicPr>
          <p:cNvPr id="9218" name="Picture 2" descr="IMG_0233">
            <a:extLst>
              <a:ext uri="{FF2B5EF4-FFF2-40B4-BE49-F238E27FC236}">
                <a16:creationId xmlns:a16="http://schemas.microsoft.com/office/drawing/2014/main" id="{BBA63236-CD6A-4F1D-B570-63F84A73DD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0014" y="874308"/>
            <a:ext cx="3097560" cy="232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IMG_0227">
            <a:extLst>
              <a:ext uri="{FF2B5EF4-FFF2-40B4-BE49-F238E27FC236}">
                <a16:creationId xmlns:a16="http://schemas.microsoft.com/office/drawing/2014/main" id="{E1F0A800-D4AB-43E8-8676-0166DE570F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0014" y="3657509"/>
            <a:ext cx="3097560" cy="232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IMG_8206">
            <a:extLst>
              <a:ext uri="{FF2B5EF4-FFF2-40B4-BE49-F238E27FC236}">
                <a16:creationId xmlns:a16="http://schemas.microsoft.com/office/drawing/2014/main" id="{A7176011-C453-4315-81D8-05579BAEE1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0070" y="2252571"/>
            <a:ext cx="3097560" cy="232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50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FA4C-0668-4EC3-8DEF-2CE1E3DF727B}"/>
              </a:ext>
            </a:extLst>
          </p:cNvPr>
          <p:cNvSpPr>
            <a:spLocks noGrp="1"/>
          </p:cNvSpPr>
          <p:nvPr>
            <p:ph type="title"/>
          </p:nvPr>
        </p:nvSpPr>
        <p:spPr/>
        <p:txBody>
          <a:bodyPr>
            <a:normAutofit/>
          </a:bodyPr>
          <a:lstStyle/>
          <a:p>
            <a:pPr algn="ctr"/>
            <a:r>
              <a:rPr lang="en-US" sz="3600" b="1" i="1" dirty="0">
                <a:solidFill>
                  <a:srgbClr val="0070C0"/>
                </a:solidFill>
                <a:latin typeface="+mn-lt"/>
              </a:rPr>
              <a:t>History of Violations/Delinquencies</a:t>
            </a:r>
            <a:endParaRPr lang="en-US" sz="3600" b="1" dirty="0">
              <a:latin typeface="+mn-lt"/>
            </a:endParaRPr>
          </a:p>
        </p:txBody>
      </p:sp>
      <p:sp>
        <p:nvSpPr>
          <p:cNvPr id="3" name="Content Placeholder 2">
            <a:extLst>
              <a:ext uri="{FF2B5EF4-FFF2-40B4-BE49-F238E27FC236}">
                <a16:creationId xmlns:a16="http://schemas.microsoft.com/office/drawing/2014/main" id="{D48046E2-002F-402F-8931-89FD811E90DE}"/>
              </a:ext>
            </a:extLst>
          </p:cNvPr>
          <p:cNvSpPr>
            <a:spLocks noGrp="1"/>
          </p:cNvSpPr>
          <p:nvPr>
            <p:ph idx="1"/>
          </p:nvPr>
        </p:nvSpPr>
        <p:spPr>
          <a:xfrm>
            <a:off x="838200" y="1717676"/>
            <a:ext cx="10515600" cy="4316411"/>
          </a:xfrm>
        </p:spPr>
        <p:txBody>
          <a:bodyPr>
            <a:normAutofit/>
          </a:bodyPr>
          <a:lstStyle/>
          <a:p>
            <a:pPr>
              <a:spcAft>
                <a:spcPts val="1200"/>
              </a:spcAft>
            </a:pPr>
            <a:r>
              <a:rPr lang="en-US" dirty="0"/>
              <a:t>Violations going back to </a:t>
            </a:r>
            <a:r>
              <a:rPr lang="en-US" b="1" dirty="0"/>
              <a:t>1996</a:t>
            </a:r>
          </a:p>
          <a:p>
            <a:pPr>
              <a:spcAft>
                <a:spcPts val="1200"/>
              </a:spcAft>
            </a:pPr>
            <a:r>
              <a:rPr lang="en-US" dirty="0"/>
              <a:t>Currently there are </a:t>
            </a:r>
            <a:r>
              <a:rPr lang="en-US" b="1" dirty="0"/>
              <a:t>5</a:t>
            </a:r>
            <a:r>
              <a:rPr lang="en-US" dirty="0"/>
              <a:t> properties in violation of City Code</a:t>
            </a:r>
          </a:p>
          <a:p>
            <a:pPr>
              <a:spcAft>
                <a:spcPts val="1200"/>
              </a:spcAft>
            </a:pPr>
            <a:r>
              <a:rPr lang="en-US" dirty="0"/>
              <a:t>Over</a:t>
            </a:r>
            <a:r>
              <a:rPr lang="en-US" b="1" dirty="0"/>
              <a:t> 120 </a:t>
            </a:r>
            <a:r>
              <a:rPr lang="en-US" dirty="0"/>
              <a:t>complaint cases responded to by BDS</a:t>
            </a:r>
          </a:p>
          <a:p>
            <a:pPr>
              <a:spcAft>
                <a:spcPts val="1200"/>
              </a:spcAft>
            </a:pPr>
            <a:r>
              <a:rPr lang="en-US" dirty="0"/>
              <a:t>Properties have created </a:t>
            </a:r>
            <a:r>
              <a:rPr lang="en-US" b="1" dirty="0"/>
              <a:t>42</a:t>
            </a:r>
            <a:r>
              <a:rPr lang="en-US" dirty="0"/>
              <a:t> delinquent liens</a:t>
            </a:r>
          </a:p>
          <a:p>
            <a:pPr>
              <a:spcAft>
                <a:spcPts val="1200"/>
              </a:spcAft>
            </a:pPr>
            <a:r>
              <a:rPr lang="en-US" b="1" dirty="0"/>
              <a:t>46 </a:t>
            </a:r>
            <a:r>
              <a:rPr lang="en-US" dirty="0"/>
              <a:t>police calls for service and </a:t>
            </a:r>
            <a:r>
              <a:rPr lang="en-US" b="1" dirty="0"/>
              <a:t>837</a:t>
            </a:r>
            <a:r>
              <a:rPr lang="en-US" dirty="0"/>
              <a:t> within 200 ft of the properties</a:t>
            </a:r>
            <a:endParaRPr lang="en-US" b="1" dirty="0"/>
          </a:p>
          <a:p>
            <a:pPr>
              <a:spcAft>
                <a:spcPts val="1200"/>
              </a:spcAft>
            </a:pPr>
            <a:r>
              <a:rPr lang="en-US" b="1" dirty="0"/>
              <a:t>One</a:t>
            </a:r>
            <a:r>
              <a:rPr lang="en-US" dirty="0"/>
              <a:t> property owner who had a property included in previous City foreclosure list</a:t>
            </a:r>
          </a:p>
        </p:txBody>
      </p:sp>
      <p:sp>
        <p:nvSpPr>
          <p:cNvPr id="4" name="Slide Number Placeholder 3">
            <a:extLst>
              <a:ext uri="{FF2B5EF4-FFF2-40B4-BE49-F238E27FC236}">
                <a16:creationId xmlns:a16="http://schemas.microsoft.com/office/drawing/2014/main" id="{D043364F-ED76-414F-B5BC-9588FD52370D}"/>
              </a:ext>
            </a:extLst>
          </p:cNvPr>
          <p:cNvSpPr>
            <a:spLocks noGrp="1"/>
          </p:cNvSpPr>
          <p:nvPr>
            <p:ph type="sldNum" sz="quarter" idx="12"/>
          </p:nvPr>
        </p:nvSpPr>
        <p:spPr/>
        <p:txBody>
          <a:bodyPr/>
          <a:lstStyle/>
          <a:p>
            <a:fld id="{852A2764-8778-4DF0-AFE0-83D9E4BC67D0}" type="slidenum">
              <a:rPr lang="en-US" smtClean="0"/>
              <a:t>17</a:t>
            </a:fld>
            <a:endParaRPr lang="en-US" dirty="0"/>
          </a:p>
        </p:txBody>
      </p:sp>
    </p:spTree>
    <p:extLst>
      <p:ext uri="{BB962C8B-B14F-4D97-AF65-F5344CB8AC3E}">
        <p14:creationId xmlns:p14="http://schemas.microsoft.com/office/powerpoint/2010/main" val="239319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F181-6367-4619-B00E-559E38B60ADB}"/>
              </a:ext>
            </a:extLst>
          </p:cNvPr>
          <p:cNvSpPr>
            <a:spLocks noGrp="1"/>
          </p:cNvSpPr>
          <p:nvPr>
            <p:ph type="title"/>
          </p:nvPr>
        </p:nvSpPr>
        <p:spPr>
          <a:xfrm>
            <a:off x="508000" y="365125"/>
            <a:ext cx="11150600" cy="1325563"/>
          </a:xfrm>
        </p:spPr>
        <p:txBody>
          <a:bodyPr>
            <a:normAutofit/>
          </a:bodyPr>
          <a:lstStyle/>
          <a:p>
            <a:pPr algn="ctr"/>
            <a:r>
              <a:rPr lang="en-US" sz="3600" b="1" i="1" dirty="0">
                <a:solidFill>
                  <a:srgbClr val="0070C0"/>
                </a:solidFill>
                <a:latin typeface="+mn-lt"/>
              </a:rPr>
              <a:t>Opportunities to Correct Violations/Delinquencies</a:t>
            </a:r>
            <a:endParaRPr lang="en-US" sz="3600" i="1" dirty="0">
              <a:latin typeface="+mn-lt"/>
            </a:endParaRPr>
          </a:p>
        </p:txBody>
      </p:sp>
      <p:sp>
        <p:nvSpPr>
          <p:cNvPr id="3" name="Content Placeholder 2">
            <a:extLst>
              <a:ext uri="{FF2B5EF4-FFF2-40B4-BE49-F238E27FC236}">
                <a16:creationId xmlns:a16="http://schemas.microsoft.com/office/drawing/2014/main" id="{0A7EB1AD-1C92-4AB9-B1CB-8324E22C4656}"/>
              </a:ext>
            </a:extLst>
          </p:cNvPr>
          <p:cNvSpPr>
            <a:spLocks noGrp="1"/>
          </p:cNvSpPr>
          <p:nvPr>
            <p:ph idx="1"/>
          </p:nvPr>
        </p:nvSpPr>
        <p:spPr>
          <a:xfrm>
            <a:off x="825500" y="2206625"/>
            <a:ext cx="10515600" cy="3884686"/>
          </a:xfrm>
        </p:spPr>
        <p:txBody>
          <a:bodyPr/>
          <a:lstStyle/>
          <a:p>
            <a:pPr>
              <a:spcAft>
                <a:spcPts val="1200"/>
              </a:spcAft>
            </a:pPr>
            <a:r>
              <a:rPr lang="en-US" dirty="0"/>
              <a:t>Request review of the case/potential reduction of amount owed</a:t>
            </a:r>
          </a:p>
          <a:p>
            <a:pPr>
              <a:spcAft>
                <a:spcPts val="1200"/>
              </a:spcAft>
            </a:pPr>
            <a:r>
              <a:rPr lang="en-US" dirty="0"/>
              <a:t>Waivers</a:t>
            </a:r>
          </a:p>
          <a:p>
            <a:pPr>
              <a:spcAft>
                <a:spcPts val="1200"/>
              </a:spcAft>
            </a:pPr>
            <a:r>
              <a:rPr lang="en-US" dirty="0"/>
              <a:t>Catch Up Payment Plan Agreement</a:t>
            </a:r>
          </a:p>
          <a:p>
            <a:pPr>
              <a:spcAft>
                <a:spcPts val="1200"/>
              </a:spcAft>
            </a:pPr>
            <a:r>
              <a:rPr lang="en-US" dirty="0"/>
              <a:t>Amnesty Program (BDS)</a:t>
            </a:r>
          </a:p>
          <a:p>
            <a:pPr>
              <a:spcAft>
                <a:spcPts val="1200"/>
              </a:spcAft>
            </a:pPr>
            <a:r>
              <a:rPr lang="en-US" dirty="0"/>
              <a:t>Collections Committee</a:t>
            </a:r>
          </a:p>
          <a:p>
            <a:pPr>
              <a:spcAft>
                <a:spcPts val="1200"/>
              </a:spcAft>
            </a:pPr>
            <a:r>
              <a:rPr lang="en-US" dirty="0"/>
              <a:t>Stipulated Agreement</a:t>
            </a:r>
          </a:p>
        </p:txBody>
      </p:sp>
      <p:sp>
        <p:nvSpPr>
          <p:cNvPr id="4" name="Slide Number Placeholder 3">
            <a:extLst>
              <a:ext uri="{FF2B5EF4-FFF2-40B4-BE49-F238E27FC236}">
                <a16:creationId xmlns:a16="http://schemas.microsoft.com/office/drawing/2014/main" id="{30ABCD64-3837-40A3-8014-47C0A150B4AA}"/>
              </a:ext>
            </a:extLst>
          </p:cNvPr>
          <p:cNvSpPr>
            <a:spLocks noGrp="1"/>
          </p:cNvSpPr>
          <p:nvPr>
            <p:ph type="sldNum" sz="quarter" idx="12"/>
          </p:nvPr>
        </p:nvSpPr>
        <p:spPr/>
        <p:txBody>
          <a:bodyPr/>
          <a:lstStyle/>
          <a:p>
            <a:fld id="{852A2764-8778-4DF0-AFE0-83D9E4BC67D0}" type="slidenum">
              <a:rPr lang="en-US" smtClean="0"/>
              <a:t>18</a:t>
            </a:fld>
            <a:endParaRPr lang="en-US" dirty="0"/>
          </a:p>
        </p:txBody>
      </p:sp>
    </p:spTree>
    <p:extLst>
      <p:ext uri="{BB962C8B-B14F-4D97-AF65-F5344CB8AC3E}">
        <p14:creationId xmlns:p14="http://schemas.microsoft.com/office/powerpoint/2010/main" val="367273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6CC3A153-FB2D-47CC-90F1-4DB01348BE7B}"/>
              </a:ext>
            </a:extLst>
          </p:cNvPr>
          <p:cNvGraphicFramePr>
            <a:graphicFrameLocks noGrp="1"/>
          </p:cNvGraphicFramePr>
          <p:nvPr>
            <p:ph idx="1"/>
            <p:extLst>
              <p:ext uri="{D42A27DB-BD31-4B8C-83A1-F6EECF244321}">
                <p14:modId xmlns:p14="http://schemas.microsoft.com/office/powerpoint/2010/main" val="1992455755"/>
              </p:ext>
            </p:extLst>
          </p:nvPr>
        </p:nvGraphicFramePr>
        <p:xfrm>
          <a:off x="368300" y="387350"/>
          <a:ext cx="11455400" cy="635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365125"/>
            <a:ext cx="10515600" cy="1325563"/>
          </a:xfrm>
        </p:spPr>
        <p:txBody>
          <a:bodyPr>
            <a:normAutofit/>
          </a:bodyPr>
          <a:lstStyle/>
          <a:p>
            <a:pPr algn="ctr"/>
            <a:r>
              <a:rPr lang="en-US" sz="3600" b="1" i="1" dirty="0">
                <a:latin typeface="+mn-lt"/>
              </a:rPr>
              <a:t>Next Steps in the City’s Foreclosure Process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852A2764-8778-4DF0-AFE0-83D9E4BC67D0}" type="slidenum">
              <a:rPr lang="en-US" smtClean="0"/>
              <a:pPr>
                <a:spcAft>
                  <a:spcPts val="600"/>
                </a:spcAft>
              </a:pPr>
              <a:t>19</a:t>
            </a:fld>
            <a:endParaRPr lang="en-US" dirty="0"/>
          </a:p>
        </p:txBody>
      </p:sp>
    </p:spTree>
    <p:extLst>
      <p:ext uri="{BB962C8B-B14F-4D97-AF65-F5344CB8AC3E}">
        <p14:creationId xmlns:p14="http://schemas.microsoft.com/office/powerpoint/2010/main" val="422726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B1DF-C2E1-4DAE-A721-BACB0AA8DE24}"/>
              </a:ext>
            </a:extLst>
          </p:cNvPr>
          <p:cNvSpPr>
            <a:spLocks noGrp="1"/>
          </p:cNvSpPr>
          <p:nvPr>
            <p:ph type="title"/>
          </p:nvPr>
        </p:nvSpPr>
        <p:spPr>
          <a:xfrm>
            <a:off x="0" y="365125"/>
            <a:ext cx="12192000" cy="2416175"/>
          </a:xfrm>
        </p:spPr>
        <p:txBody>
          <a:bodyPr>
            <a:normAutofit/>
          </a:bodyPr>
          <a:lstStyle/>
          <a:p>
            <a:pPr algn="ctr"/>
            <a:r>
              <a:rPr lang="en-US" sz="3600" b="1" i="1" dirty="0">
                <a:solidFill>
                  <a:srgbClr val="0070C0"/>
                </a:solidFill>
                <a:latin typeface="+mn-lt"/>
              </a:rPr>
              <a:t>City Foreclosure Focused on Vacant and Distressed Properties</a:t>
            </a:r>
          </a:p>
        </p:txBody>
      </p:sp>
      <p:sp>
        <p:nvSpPr>
          <p:cNvPr id="4" name="Content Placeholder 3">
            <a:extLst>
              <a:ext uri="{FF2B5EF4-FFF2-40B4-BE49-F238E27FC236}">
                <a16:creationId xmlns:a16="http://schemas.microsoft.com/office/drawing/2014/main" id="{3A271D0C-8410-46F5-B41A-F2506B43695A}"/>
              </a:ext>
            </a:extLst>
          </p:cNvPr>
          <p:cNvSpPr>
            <a:spLocks noGrp="1"/>
          </p:cNvSpPr>
          <p:nvPr>
            <p:ph idx="1"/>
          </p:nvPr>
        </p:nvSpPr>
        <p:spPr>
          <a:xfrm>
            <a:off x="838200" y="2390720"/>
            <a:ext cx="10515600" cy="3602038"/>
          </a:xfrm>
        </p:spPr>
        <p:txBody>
          <a:bodyPr>
            <a:normAutofit lnSpcReduction="10000"/>
          </a:bodyPr>
          <a:lstStyle/>
          <a:p>
            <a:r>
              <a:rPr lang="en-US" dirty="0"/>
              <a:t>Focused effort to resolve nuisance properties</a:t>
            </a:r>
          </a:p>
          <a:p>
            <a:pPr marL="0" indent="0">
              <a:buNone/>
            </a:pPr>
            <a:endParaRPr lang="en-US" dirty="0"/>
          </a:p>
          <a:p>
            <a:r>
              <a:rPr lang="en-US" dirty="0"/>
              <a:t>Minimize the adverse effects caused by these properties in the community</a:t>
            </a:r>
          </a:p>
          <a:p>
            <a:endParaRPr lang="en-US" dirty="0"/>
          </a:p>
          <a:p>
            <a:r>
              <a:rPr lang="en-US" dirty="0"/>
              <a:t>Bring these properties into productive use</a:t>
            </a:r>
          </a:p>
          <a:p>
            <a:pPr marL="0" indent="0">
              <a:buNone/>
            </a:pPr>
            <a:endParaRPr lang="en-US" dirty="0"/>
          </a:p>
          <a:p>
            <a:r>
              <a:rPr lang="en-US" dirty="0"/>
              <a:t>Used as a last resort</a:t>
            </a:r>
          </a:p>
          <a:p>
            <a:pPr marL="0" indent="0">
              <a:buNone/>
            </a:pPr>
            <a:endParaRPr lang="en-US" dirty="0"/>
          </a:p>
        </p:txBody>
      </p:sp>
      <p:sp>
        <p:nvSpPr>
          <p:cNvPr id="3" name="Slide Number Placeholder 2">
            <a:extLst>
              <a:ext uri="{FF2B5EF4-FFF2-40B4-BE49-F238E27FC236}">
                <a16:creationId xmlns:a16="http://schemas.microsoft.com/office/drawing/2014/main" id="{83453D84-07F8-4459-8046-9A9AC0DAD54B}"/>
              </a:ext>
            </a:extLst>
          </p:cNvPr>
          <p:cNvSpPr>
            <a:spLocks noGrp="1"/>
          </p:cNvSpPr>
          <p:nvPr>
            <p:ph type="sldNum" sz="quarter" idx="12"/>
          </p:nvPr>
        </p:nvSpPr>
        <p:spPr/>
        <p:txBody>
          <a:bodyPr/>
          <a:lstStyle/>
          <a:p>
            <a:fld id="{852A2764-8778-4DF0-AFE0-83D9E4BC67D0}" type="slidenum">
              <a:rPr lang="en-US" smtClean="0"/>
              <a:t>2</a:t>
            </a:fld>
            <a:endParaRPr lang="en-US" dirty="0"/>
          </a:p>
        </p:txBody>
      </p:sp>
    </p:spTree>
    <p:extLst>
      <p:ext uri="{BB962C8B-B14F-4D97-AF65-F5344CB8AC3E}">
        <p14:creationId xmlns:p14="http://schemas.microsoft.com/office/powerpoint/2010/main" val="404648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20DD-BFD6-41A1-B6FD-269A42474938}"/>
              </a:ext>
            </a:extLst>
          </p:cNvPr>
          <p:cNvSpPr>
            <a:spLocks noGrp="1"/>
          </p:cNvSpPr>
          <p:nvPr>
            <p:ph type="title"/>
          </p:nvPr>
        </p:nvSpPr>
        <p:spPr/>
        <p:txBody>
          <a:bodyPr>
            <a:normAutofit/>
          </a:bodyPr>
          <a:lstStyle/>
          <a:p>
            <a:pPr algn="ctr"/>
            <a:r>
              <a:rPr lang="en-US" sz="3600" b="1" i="1" dirty="0">
                <a:solidFill>
                  <a:srgbClr val="0070C0"/>
                </a:solidFill>
                <a:latin typeface="+mn-lt"/>
              </a:rPr>
              <a:t>The City’s Foreclosure Efforts</a:t>
            </a:r>
          </a:p>
        </p:txBody>
      </p:sp>
      <p:sp>
        <p:nvSpPr>
          <p:cNvPr id="3" name="Content Placeholder 2">
            <a:extLst>
              <a:ext uri="{FF2B5EF4-FFF2-40B4-BE49-F238E27FC236}">
                <a16:creationId xmlns:a16="http://schemas.microsoft.com/office/drawing/2014/main" id="{E3F5993F-01CA-4224-9DF1-F9506D15EBAD}"/>
              </a:ext>
            </a:extLst>
          </p:cNvPr>
          <p:cNvSpPr>
            <a:spLocks noGrp="1"/>
          </p:cNvSpPr>
          <p:nvPr>
            <p:ph idx="1"/>
          </p:nvPr>
        </p:nvSpPr>
        <p:spPr/>
        <p:txBody>
          <a:bodyPr>
            <a:normAutofit fontScale="92500"/>
          </a:bodyPr>
          <a:lstStyle/>
          <a:p>
            <a:pPr marL="0" indent="0">
              <a:buNone/>
            </a:pPr>
            <a:r>
              <a:rPr lang="en-US" b="1" dirty="0"/>
              <a:t>Bureau of Development Services (BDS): </a:t>
            </a:r>
            <a:r>
              <a:rPr lang="en-US" dirty="0"/>
              <a:t>recommends priority properties to the Revenue Division for foreclosure</a:t>
            </a:r>
          </a:p>
          <a:p>
            <a:pPr marL="0" indent="0">
              <a:buNone/>
            </a:pPr>
            <a:endParaRPr lang="en-US" dirty="0"/>
          </a:p>
          <a:p>
            <a:pPr marL="0" indent="0">
              <a:buNone/>
            </a:pPr>
            <a:r>
              <a:rPr lang="en-US" b="1" dirty="0"/>
              <a:t>Revenue Division: </a:t>
            </a:r>
            <a:r>
              <a:rPr lang="en-US" dirty="0"/>
              <a:t>examines properties, determines which properties to submit to Council for foreclosure consideration, submits lists to Council</a:t>
            </a:r>
          </a:p>
          <a:p>
            <a:pPr marL="0" indent="0">
              <a:buNone/>
            </a:pPr>
            <a:endParaRPr lang="en-US" b="1" dirty="0"/>
          </a:p>
          <a:p>
            <a:pPr marL="0" indent="0">
              <a:buNone/>
            </a:pPr>
            <a:r>
              <a:rPr lang="en-US" b="1" dirty="0"/>
              <a:t>City Treasurer: </a:t>
            </a:r>
            <a:r>
              <a:rPr lang="en-US" dirty="0"/>
              <a:t>conducts the foreclosure sale</a:t>
            </a:r>
            <a:endParaRPr lang="en-US" b="1" dirty="0"/>
          </a:p>
          <a:p>
            <a:pPr marL="0" indent="0">
              <a:buNone/>
            </a:pPr>
            <a:endParaRPr lang="en-US" b="1" dirty="0"/>
          </a:p>
          <a:p>
            <a:pPr marL="0" indent="0">
              <a:buNone/>
            </a:pPr>
            <a:r>
              <a:rPr lang="en-US" b="1" dirty="0"/>
              <a:t>City Attorney: </a:t>
            </a:r>
            <a:r>
              <a:rPr lang="en-US" dirty="0"/>
              <a:t>identifies barriers to foreclosure and advises on legal matters</a:t>
            </a:r>
            <a:endParaRPr lang="en-US" b="1" dirty="0"/>
          </a:p>
        </p:txBody>
      </p:sp>
      <p:sp>
        <p:nvSpPr>
          <p:cNvPr id="4" name="Slide Number Placeholder 3">
            <a:extLst>
              <a:ext uri="{FF2B5EF4-FFF2-40B4-BE49-F238E27FC236}">
                <a16:creationId xmlns:a16="http://schemas.microsoft.com/office/drawing/2014/main" id="{527EAF64-FB24-4AA5-A215-E70B828C362A}"/>
              </a:ext>
            </a:extLst>
          </p:cNvPr>
          <p:cNvSpPr>
            <a:spLocks noGrp="1"/>
          </p:cNvSpPr>
          <p:nvPr>
            <p:ph type="sldNum" sz="quarter" idx="12"/>
          </p:nvPr>
        </p:nvSpPr>
        <p:spPr/>
        <p:txBody>
          <a:bodyPr/>
          <a:lstStyle/>
          <a:p>
            <a:fld id="{852A2764-8778-4DF0-AFE0-83D9E4BC67D0}" type="slidenum">
              <a:rPr lang="en-US" smtClean="0"/>
              <a:t>3</a:t>
            </a:fld>
            <a:endParaRPr lang="en-US" dirty="0"/>
          </a:p>
        </p:txBody>
      </p:sp>
    </p:spTree>
    <p:extLst>
      <p:ext uri="{BB962C8B-B14F-4D97-AF65-F5344CB8AC3E}">
        <p14:creationId xmlns:p14="http://schemas.microsoft.com/office/powerpoint/2010/main" val="13101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61E7E-52BA-4F62-8AA3-5DABF00C21E0}"/>
              </a:ext>
            </a:extLst>
          </p:cNvPr>
          <p:cNvSpPr>
            <a:spLocks noGrp="1"/>
          </p:cNvSpPr>
          <p:nvPr>
            <p:ph type="title"/>
          </p:nvPr>
        </p:nvSpPr>
        <p:spPr>
          <a:xfrm>
            <a:off x="838200" y="365125"/>
            <a:ext cx="10515600" cy="1325563"/>
          </a:xfrm>
        </p:spPr>
        <p:txBody>
          <a:bodyPr>
            <a:normAutofit/>
          </a:bodyPr>
          <a:lstStyle/>
          <a:p>
            <a:pPr algn="ctr"/>
            <a:r>
              <a:rPr lang="en-US" sz="3600" b="1" i="1" dirty="0">
                <a:solidFill>
                  <a:srgbClr val="0070C0"/>
                </a:solidFill>
                <a:latin typeface="+mn-lt"/>
              </a:rPr>
              <a:t>Characteristics of Vacant and Distressed Properties</a:t>
            </a:r>
          </a:p>
        </p:txBody>
      </p:sp>
      <p:sp>
        <p:nvSpPr>
          <p:cNvPr id="6" name="Slide Number Placeholder 3">
            <a:extLst>
              <a:ext uri="{FF2B5EF4-FFF2-40B4-BE49-F238E27FC236}">
                <a16:creationId xmlns:a16="http://schemas.microsoft.com/office/drawing/2014/main" id="{9F950D4F-165A-4B83-9FBF-A08124D5A9CC}"/>
              </a:ext>
            </a:extLst>
          </p:cNvPr>
          <p:cNvSpPr>
            <a:spLocks noGrp="1"/>
          </p:cNvSpPr>
          <p:nvPr>
            <p:ph type="sldNum" sz="quarter" idx="12"/>
          </p:nvPr>
        </p:nvSpPr>
        <p:spPr>
          <a:xfrm>
            <a:off x="8610600" y="6356350"/>
            <a:ext cx="2743200" cy="365125"/>
          </a:xfrm>
        </p:spPr>
        <p:txBody>
          <a:bodyPr/>
          <a:lstStyle/>
          <a:p>
            <a:fld id="{852A2764-8778-4DF0-AFE0-83D9E4BC67D0}" type="slidenum">
              <a:rPr lang="en-US" smtClean="0"/>
              <a:t>4</a:t>
            </a:fld>
            <a:endParaRPr lang="en-US" dirty="0"/>
          </a:p>
        </p:txBody>
      </p:sp>
      <p:sp>
        <p:nvSpPr>
          <p:cNvPr id="7" name="Rectangle 6">
            <a:extLst>
              <a:ext uri="{FF2B5EF4-FFF2-40B4-BE49-F238E27FC236}">
                <a16:creationId xmlns:a16="http://schemas.microsoft.com/office/drawing/2014/main" id="{84B6EA2A-61F4-4982-9BFF-C44F686DD99E}"/>
              </a:ext>
            </a:extLst>
          </p:cNvPr>
          <p:cNvSpPr/>
          <p:nvPr/>
        </p:nvSpPr>
        <p:spPr>
          <a:xfrm>
            <a:off x="527050" y="1546156"/>
            <a:ext cx="5168901" cy="4924425"/>
          </a:xfrm>
          <a:prstGeom prst="rect">
            <a:avLst/>
          </a:prstGeom>
        </p:spPr>
        <p:txBody>
          <a:bodyPr wrap="square">
            <a:spAutoFit/>
          </a:bodyPr>
          <a:lstStyle/>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No contact from property owners</a:t>
            </a:r>
            <a:endParaRPr lang="en-US" sz="2400" dirty="0">
              <a:latin typeface="Myriad Pro" panose="020B0503030403020204" pitchFamily="34" charset="0"/>
              <a:ea typeface="Myriad Pro" panose="020B0503030403020204" pitchFamily="34" charset="0"/>
              <a:cs typeface="DokChampa" panose="020B0604020202020204" pitchFamily="34" charset="-34"/>
            </a:endParaRPr>
          </a:p>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No efforts to make corrections</a:t>
            </a:r>
            <a:endParaRPr lang="en-US" sz="2400" dirty="0">
              <a:latin typeface="Myriad Pro" panose="020B0503030403020204" pitchFamily="34" charset="0"/>
              <a:ea typeface="Myriad Pro" panose="020B0503030403020204" pitchFamily="34" charset="0"/>
              <a:cs typeface="DokChampa" panose="020B0604020202020204" pitchFamily="34" charset="-34"/>
            </a:endParaRPr>
          </a:p>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Property owners demonstrate no interest in maintaining properties to the City’s minimum standards</a:t>
            </a:r>
            <a:endParaRPr lang="en-US" sz="2400" dirty="0">
              <a:latin typeface="Myriad Pro" panose="020B0503030403020204" pitchFamily="34" charset="0"/>
              <a:ea typeface="Myriad Pro" panose="020B0503030403020204" pitchFamily="34" charset="0"/>
              <a:cs typeface="DokChampa" panose="020B0604020202020204" pitchFamily="34" charset="-34"/>
            </a:endParaRPr>
          </a:p>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Citizen complaints and code violations often increase in number</a:t>
            </a:r>
            <a:endParaRPr lang="en-US" sz="2400" dirty="0">
              <a:latin typeface="Myriad Pro" panose="020B0503030403020204" pitchFamily="34" charset="0"/>
              <a:ea typeface="Myriad Pro" panose="020B0503030403020204" pitchFamily="34" charset="0"/>
              <a:cs typeface="DokChampa" panose="020B0604020202020204" pitchFamily="34" charset="-34"/>
            </a:endParaRPr>
          </a:p>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A property with uncorrected violations may get worse over time</a:t>
            </a:r>
            <a:endParaRPr lang="en-US" sz="2400" dirty="0">
              <a:latin typeface="Myriad Pro" panose="020B0503030403020204" pitchFamily="34" charset="0"/>
              <a:ea typeface="Myriad Pro" panose="020B0503030403020204" pitchFamily="34" charset="0"/>
              <a:cs typeface="DokChampa" panose="020B0604020202020204" pitchFamily="34" charset="-34"/>
            </a:endParaRPr>
          </a:p>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The City’s incentives do not motivate the property owner</a:t>
            </a:r>
            <a:endParaRPr lang="en-US" sz="2400" dirty="0">
              <a:latin typeface="Myriad Pro" panose="020B0503030403020204" pitchFamily="34" charset="0"/>
              <a:ea typeface="Myriad Pro" panose="020B0503030403020204" pitchFamily="34" charset="0"/>
              <a:cs typeface="DokChampa" panose="020B0604020202020204" pitchFamily="34" charset="-34"/>
            </a:endParaRPr>
          </a:p>
        </p:txBody>
      </p:sp>
      <p:sp>
        <p:nvSpPr>
          <p:cNvPr id="8" name="Rectangle 7">
            <a:extLst>
              <a:ext uri="{FF2B5EF4-FFF2-40B4-BE49-F238E27FC236}">
                <a16:creationId xmlns:a16="http://schemas.microsoft.com/office/drawing/2014/main" id="{D9E123F5-03F1-4D0D-BA12-A0F3FCBDE85A}"/>
              </a:ext>
            </a:extLst>
          </p:cNvPr>
          <p:cNvSpPr/>
          <p:nvPr/>
        </p:nvSpPr>
        <p:spPr>
          <a:xfrm>
            <a:off x="6007101" y="1546156"/>
            <a:ext cx="5505450" cy="4832092"/>
          </a:xfrm>
          <a:prstGeom prst="rect">
            <a:avLst/>
          </a:prstGeom>
        </p:spPr>
        <p:txBody>
          <a:bodyPr wrap="square">
            <a:spAutoFit/>
          </a:bodyPr>
          <a:lstStyle/>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Monthly code enforcement fees have no influence on the property owner to take corrective action</a:t>
            </a:r>
            <a:endParaRPr lang="en-US" sz="2400" dirty="0">
              <a:latin typeface="Myriad Pro" panose="020B0503030403020204" pitchFamily="34" charset="0"/>
              <a:ea typeface="Myriad Pro" panose="020B0503030403020204" pitchFamily="34" charset="0"/>
              <a:cs typeface="DokChampa" panose="020B0604020202020204" pitchFamily="34" charset="-34"/>
            </a:endParaRPr>
          </a:p>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Owners may have walked away from their properties</a:t>
            </a:r>
            <a:endParaRPr lang="en-US" sz="2400" dirty="0">
              <a:latin typeface="Myriad Pro" panose="020B0503030403020204" pitchFamily="34" charset="0"/>
              <a:ea typeface="Myriad Pro" panose="020B0503030403020204" pitchFamily="34" charset="0"/>
              <a:cs typeface="DokChampa" panose="020B0604020202020204" pitchFamily="34" charset="-34"/>
            </a:endParaRPr>
          </a:p>
          <a:p>
            <a:pPr marL="342900" marR="0" lvl="0" indent="-342900">
              <a:spcBef>
                <a:spcPts val="0"/>
              </a:spcBef>
              <a:spcAft>
                <a:spcPts val="1200"/>
              </a:spcAft>
              <a:buFont typeface="Symbol" panose="05050102010706020507" pitchFamily="18" charset="2"/>
              <a:buChar char=""/>
            </a:pPr>
            <a:r>
              <a:rPr lang="en-US" sz="2400" dirty="0">
                <a:latin typeface="Calibri" panose="020F0502020204030204" pitchFamily="34" charset="0"/>
                <a:ea typeface="Myriad Pro" panose="020B0503030403020204" pitchFamily="34" charset="0"/>
                <a:cs typeface="DokChampa" panose="020B0604020202020204" pitchFamily="34" charset="-34"/>
              </a:rPr>
              <a:t>Owners show little regard for the negative impacts caused by their properties to the neighborhood through their inactions, and leave the City with the responsibilities of housing maintenance and management of their properties</a:t>
            </a:r>
            <a:endParaRPr lang="en-US" sz="2400" dirty="0">
              <a:latin typeface="Myriad Pro" panose="020B0503030403020204" pitchFamily="34" charset="0"/>
              <a:ea typeface="Myriad Pro" panose="020B0503030403020204" pitchFamily="34" charset="0"/>
              <a:cs typeface="DokChampa" panose="020B0604020202020204" pitchFamily="34" charset="-34"/>
            </a:endParaRPr>
          </a:p>
        </p:txBody>
      </p:sp>
    </p:spTree>
    <p:extLst>
      <p:ext uri="{BB962C8B-B14F-4D97-AF65-F5344CB8AC3E}">
        <p14:creationId xmlns:p14="http://schemas.microsoft.com/office/powerpoint/2010/main" val="109508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a:solidFill>
                  <a:srgbClr val="0070C0"/>
                </a:solidFill>
                <a:latin typeface="+mn-lt"/>
              </a:rPr>
              <a:t>Results of the Foreclosure Process</a:t>
            </a:r>
          </a:p>
        </p:txBody>
      </p:sp>
      <p:sp>
        <p:nvSpPr>
          <p:cNvPr id="7" name="Content Placeholder 6"/>
          <p:cNvSpPr>
            <a:spLocks noGrp="1"/>
          </p:cNvSpPr>
          <p:nvPr>
            <p:ph sz="half" idx="2"/>
          </p:nvPr>
        </p:nvSpPr>
        <p:spPr>
          <a:xfrm>
            <a:off x="839788" y="1819275"/>
            <a:ext cx="5522912" cy="3684588"/>
          </a:xfrm>
        </p:spPr>
        <p:txBody>
          <a:bodyPr>
            <a:normAutofit lnSpcReduction="10000"/>
          </a:bodyPr>
          <a:lstStyle/>
          <a:p>
            <a:pPr marL="231775" indent="-231775"/>
            <a:endParaRPr lang="en-US" dirty="0"/>
          </a:p>
          <a:p>
            <a:pPr marL="231775" indent="-231775"/>
            <a:r>
              <a:rPr lang="en-US" dirty="0"/>
              <a:t>78 properties proposed for foreclosure by BDS</a:t>
            </a:r>
          </a:p>
          <a:p>
            <a:pPr marL="231775" indent="-231775">
              <a:buNone/>
            </a:pPr>
            <a:endParaRPr lang="en-US" dirty="0"/>
          </a:p>
          <a:p>
            <a:pPr marL="231775" indent="-231775"/>
            <a:r>
              <a:rPr lang="en-US" dirty="0"/>
              <a:t>22 brought to Council for consideration</a:t>
            </a:r>
          </a:p>
          <a:p>
            <a:pPr marL="231775" indent="-231775">
              <a:buNone/>
            </a:pPr>
            <a:endParaRPr lang="en-US" dirty="0"/>
          </a:p>
          <a:p>
            <a:pPr marL="231775" indent="-231775"/>
            <a:r>
              <a:rPr lang="en-US" dirty="0"/>
              <a:t>58 have paid in full</a:t>
            </a:r>
          </a:p>
          <a:p>
            <a:pPr marL="231775" indent="-231775">
              <a:buNone/>
            </a:pPr>
            <a:endParaRPr lang="en-US" dirty="0">
              <a:solidFill>
                <a:srgbClr val="FF0000"/>
              </a:solidFill>
            </a:endParaRPr>
          </a:p>
          <a:p>
            <a:pPr marL="231775" indent="-231775"/>
            <a:endParaRPr lang="en-US" dirty="0"/>
          </a:p>
        </p:txBody>
      </p:sp>
      <p:sp>
        <p:nvSpPr>
          <p:cNvPr id="9" name="Content Placeholder 8"/>
          <p:cNvSpPr>
            <a:spLocks noGrp="1"/>
          </p:cNvSpPr>
          <p:nvPr>
            <p:ph sz="quarter" idx="4"/>
          </p:nvPr>
        </p:nvSpPr>
        <p:spPr>
          <a:xfrm>
            <a:off x="6362700" y="1744663"/>
            <a:ext cx="5183188" cy="3684588"/>
          </a:xfrm>
        </p:spPr>
        <p:txBody>
          <a:bodyPr>
            <a:normAutofit lnSpcReduction="10000"/>
          </a:bodyPr>
          <a:lstStyle/>
          <a:p>
            <a:endParaRPr lang="en-US" dirty="0"/>
          </a:p>
          <a:p>
            <a:r>
              <a:rPr lang="en-US" dirty="0"/>
              <a:t>Over $2.4M recovered</a:t>
            </a:r>
          </a:p>
          <a:p>
            <a:pPr>
              <a:buNone/>
            </a:pPr>
            <a:endParaRPr lang="en-US" dirty="0"/>
          </a:p>
          <a:p>
            <a:r>
              <a:rPr lang="en-US" dirty="0"/>
              <a:t>Foreclosure activity has motivated resolution on many property owners</a:t>
            </a:r>
          </a:p>
          <a:p>
            <a:r>
              <a:rPr lang="en-US" dirty="0"/>
              <a:t>Over 74% of the proposed properties have been paid off or payment arrangements made</a:t>
            </a:r>
          </a:p>
        </p:txBody>
      </p:sp>
      <p:sp>
        <p:nvSpPr>
          <p:cNvPr id="5" name="Slide Number Placeholder 4"/>
          <p:cNvSpPr>
            <a:spLocks noGrp="1"/>
          </p:cNvSpPr>
          <p:nvPr>
            <p:ph type="sldNum" sz="quarter" idx="12"/>
          </p:nvPr>
        </p:nvSpPr>
        <p:spPr/>
        <p:txBody>
          <a:bodyPr/>
          <a:lstStyle/>
          <a:p>
            <a:fld id="{852A2764-8778-4DF0-AFE0-83D9E4BC67D0}" type="slidenum">
              <a:rPr lang="en-US" smtClean="0"/>
              <a:t>5</a:t>
            </a:fld>
            <a:endParaRPr lang="en-US" dirty="0"/>
          </a:p>
        </p:txBody>
      </p:sp>
    </p:spTree>
    <p:extLst>
      <p:ext uri="{BB962C8B-B14F-4D97-AF65-F5344CB8AC3E}">
        <p14:creationId xmlns:p14="http://schemas.microsoft.com/office/powerpoint/2010/main" val="397413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7" y="368300"/>
            <a:ext cx="8939213" cy="736600"/>
          </a:xfrm>
        </p:spPr>
        <p:txBody>
          <a:bodyPr>
            <a:noAutofit/>
          </a:bodyPr>
          <a:lstStyle/>
          <a:p>
            <a:r>
              <a:rPr lang="en-US" sz="3600" b="1" i="1" dirty="0">
                <a:solidFill>
                  <a:srgbClr val="0070C0"/>
                </a:solidFill>
                <a:latin typeface="+mn-lt"/>
              </a:rPr>
              <a:t>Properties Recommended for City Foreclosure</a:t>
            </a:r>
          </a:p>
        </p:txBody>
      </p:sp>
      <p:sp>
        <p:nvSpPr>
          <p:cNvPr id="4" name="Text Placeholder 3"/>
          <p:cNvSpPr>
            <a:spLocks noGrp="1"/>
          </p:cNvSpPr>
          <p:nvPr>
            <p:ph type="body" sz="half" idx="2"/>
          </p:nvPr>
        </p:nvSpPr>
        <p:spPr>
          <a:xfrm>
            <a:off x="839787" y="1343421"/>
            <a:ext cx="3616303" cy="4837908"/>
          </a:xfrm>
        </p:spPr>
        <p:txBody>
          <a:bodyPr>
            <a:normAutofit/>
          </a:bodyPr>
          <a:lstStyle/>
          <a:p>
            <a:pPr marL="231775" indent="-231775"/>
            <a:endParaRPr lang="en-US" sz="2000" dirty="0"/>
          </a:p>
          <a:p>
            <a:pPr marL="231775" indent="-231775">
              <a:spcAft>
                <a:spcPts val="1200"/>
              </a:spcAft>
              <a:buFont typeface="Arial" panose="020B0604020202020204" pitchFamily="34" charset="0"/>
              <a:buChar char="•"/>
            </a:pPr>
            <a:r>
              <a:rPr lang="en-US" sz="2000" b="1" dirty="0"/>
              <a:t>Five properties</a:t>
            </a:r>
          </a:p>
          <a:p>
            <a:pPr marL="231775" indent="-231775">
              <a:spcAft>
                <a:spcPts val="1200"/>
              </a:spcAft>
              <a:buFont typeface="Arial" panose="020B0604020202020204" pitchFamily="34" charset="0"/>
              <a:buChar char="•"/>
            </a:pPr>
            <a:r>
              <a:rPr lang="en-US" sz="2000" b="1" dirty="0"/>
              <a:t>42 liens</a:t>
            </a:r>
          </a:p>
          <a:p>
            <a:pPr marL="231775" indent="-231775">
              <a:spcAft>
                <a:spcPts val="1200"/>
              </a:spcAft>
              <a:buFont typeface="Arial" panose="020B0604020202020204" pitchFamily="34" charset="0"/>
              <a:buChar char="•"/>
            </a:pPr>
            <a:r>
              <a:rPr lang="en-US" sz="2000" b="1" dirty="0"/>
              <a:t>$272,205 owed</a:t>
            </a:r>
          </a:p>
          <a:p>
            <a:pPr marL="231775" indent="-231775">
              <a:spcAft>
                <a:spcPts val="1200"/>
              </a:spcAft>
              <a:buFont typeface="Arial" panose="020B0604020202020204" pitchFamily="34" charset="0"/>
              <a:buChar char="•"/>
            </a:pPr>
            <a:r>
              <a:rPr lang="en-US" sz="2000" dirty="0"/>
              <a:t>Two Extremely Distressed Properties Enforcement Program </a:t>
            </a:r>
            <a:r>
              <a:rPr lang="en-US" sz="2000" b="1" dirty="0"/>
              <a:t>(EDPEP)</a:t>
            </a:r>
            <a:r>
              <a:rPr lang="en-US" sz="2000" dirty="0"/>
              <a:t> cases and one distressed property with chronic maintenance violations</a:t>
            </a:r>
          </a:p>
          <a:p>
            <a:pPr marL="231775" indent="-231775">
              <a:spcAft>
                <a:spcPts val="1200"/>
              </a:spcAft>
              <a:buFont typeface="Arial" panose="020B0604020202020204" pitchFamily="34" charset="0"/>
              <a:buChar char="•"/>
            </a:pPr>
            <a:r>
              <a:rPr lang="en-US" sz="2000" dirty="0"/>
              <a:t>One property has a </a:t>
            </a:r>
            <a:br>
              <a:rPr lang="en-US" sz="2000" dirty="0"/>
            </a:br>
            <a:r>
              <a:rPr lang="en-US" sz="2000" dirty="0"/>
              <a:t>sidewalk repair lien</a:t>
            </a:r>
          </a:p>
          <a:p>
            <a:pPr marL="231775" indent="-231775">
              <a:buFont typeface="Arial" panose="020B0604020202020204" pitchFamily="34" charset="0"/>
              <a:buChar char="•"/>
            </a:pPr>
            <a:endParaRPr lang="en-US" sz="2000" dirty="0"/>
          </a:p>
          <a:p>
            <a:pPr marL="231775" indent="-231775">
              <a:buFont typeface="Arial" panose="020B0604020202020204" pitchFamily="34" charset="0"/>
              <a:buChar char="•"/>
            </a:pPr>
            <a:endParaRPr lang="en-US" sz="2000" dirty="0"/>
          </a:p>
        </p:txBody>
      </p:sp>
      <p:sp>
        <p:nvSpPr>
          <p:cNvPr id="3" name="Slide Number Placeholder 2"/>
          <p:cNvSpPr>
            <a:spLocks noGrp="1"/>
          </p:cNvSpPr>
          <p:nvPr>
            <p:ph type="sldNum" sz="quarter" idx="12"/>
          </p:nvPr>
        </p:nvSpPr>
        <p:spPr>
          <a:xfrm>
            <a:off x="8610600" y="6307137"/>
            <a:ext cx="2743200" cy="365125"/>
          </a:xfrm>
        </p:spPr>
        <p:txBody>
          <a:bodyPr/>
          <a:lstStyle/>
          <a:p>
            <a:fld id="{852A2764-8778-4DF0-AFE0-83D9E4BC67D0}" type="slidenum">
              <a:rPr lang="en-US" smtClean="0"/>
              <a:t>6</a:t>
            </a:fld>
            <a:endParaRPr lang="en-US" dirty="0"/>
          </a:p>
        </p:txBody>
      </p:sp>
      <p:pic>
        <p:nvPicPr>
          <p:cNvPr id="7" name="Picture Placeholder 6">
            <a:extLst>
              <a:ext uri="{FF2B5EF4-FFF2-40B4-BE49-F238E27FC236}">
                <a16:creationId xmlns:a16="http://schemas.microsoft.com/office/drawing/2014/main" id="{87BBC50F-E215-4673-A9D1-84385E2450E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1529" b="18126"/>
          <a:stretch/>
        </p:blipFill>
        <p:spPr>
          <a:xfrm>
            <a:off x="4456737" y="1421074"/>
            <a:ext cx="6895476" cy="4682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46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587499"/>
            <a:ext cx="5397500" cy="4768851"/>
          </a:xfrm>
        </p:spPr>
        <p:txBody>
          <a:bodyPr>
            <a:normAutofit/>
          </a:bodyPr>
          <a:lstStyle/>
          <a:p>
            <a:pPr marL="285750" indent="-285750" algn="l">
              <a:spcAft>
                <a:spcPts val="1200"/>
              </a:spcAft>
              <a:buFont typeface="Arial" panose="020B0604020202020204" pitchFamily="34" charset="0"/>
              <a:buChar char="•"/>
            </a:pPr>
            <a:r>
              <a:rPr lang="en-US" sz="2000" b="1" dirty="0"/>
              <a:t>Eight liens placed against the property</a:t>
            </a:r>
          </a:p>
          <a:p>
            <a:pPr marL="285750" indent="-285750" algn="l">
              <a:spcAft>
                <a:spcPts val="1200"/>
              </a:spcAft>
              <a:buFont typeface="Arial" panose="020B0604020202020204" pitchFamily="34" charset="0"/>
              <a:buChar char="•"/>
            </a:pPr>
            <a:r>
              <a:rPr lang="en-US" sz="2000" dirty="0"/>
              <a:t>Delinquency ranges from 1996 - 2019</a:t>
            </a:r>
          </a:p>
          <a:p>
            <a:pPr marL="285750" indent="-285750" algn="l">
              <a:spcAft>
                <a:spcPts val="1200"/>
              </a:spcAft>
              <a:buFont typeface="Arial" panose="020B0604020202020204" pitchFamily="34" charset="0"/>
              <a:buChar char="•"/>
            </a:pPr>
            <a:r>
              <a:rPr lang="en-US" sz="2000" dirty="0"/>
              <a:t>Total amount owed on liens: </a:t>
            </a:r>
            <a:r>
              <a:rPr lang="en-US" sz="2000" b="1" dirty="0"/>
              <a:t>$30,210.59</a:t>
            </a:r>
            <a:r>
              <a:rPr lang="en-US" sz="2000" dirty="0"/>
              <a:t>  (as of April 12, 2019)</a:t>
            </a:r>
          </a:p>
          <a:p>
            <a:pPr marL="285750" indent="-285750" algn="l">
              <a:spcAft>
                <a:spcPts val="1200"/>
              </a:spcAft>
              <a:buFont typeface="Arial" panose="020B0604020202020204" pitchFamily="34" charset="0"/>
              <a:buChar char="•"/>
            </a:pPr>
            <a:r>
              <a:rPr lang="en-US" sz="2000" dirty="0"/>
              <a:t>Ownership: Penny Livingstone &amp; Trygve Fotland since November 1, 1992</a:t>
            </a:r>
          </a:p>
          <a:p>
            <a:pPr marL="285750" indent="-285750" algn="l">
              <a:spcAft>
                <a:spcPts val="1200"/>
              </a:spcAft>
              <a:buFont typeface="Arial" panose="020B0604020202020204" pitchFamily="34" charset="0"/>
              <a:buChar char="•"/>
            </a:pPr>
            <a:r>
              <a:rPr lang="en-US" sz="2000" dirty="0"/>
              <a:t>Determined by BDS as a </a:t>
            </a:r>
            <a:r>
              <a:rPr lang="en-US" sz="2000" b="1" dirty="0"/>
              <a:t>Chronic Offender</a:t>
            </a:r>
          </a:p>
          <a:p>
            <a:pPr marL="285750" indent="-285750" algn="l">
              <a:spcAft>
                <a:spcPts val="1200"/>
              </a:spcAft>
              <a:buFont typeface="Arial" panose="020B0604020202020204" pitchFamily="34" charset="0"/>
              <a:buChar char="•"/>
            </a:pPr>
            <a:r>
              <a:rPr lang="en-US" sz="2000" dirty="0"/>
              <a:t>3 police calls for service to the address and 134 calls for service within 200 ft of the property</a:t>
            </a:r>
          </a:p>
          <a:p>
            <a:pPr algn="l">
              <a:spcAft>
                <a:spcPts val="1200"/>
              </a:spcAft>
            </a:pPr>
            <a:endParaRPr lang="en-US" sz="2200" dirty="0"/>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7</a:t>
            </a:fld>
            <a:endParaRPr lang="en-US" dirty="0"/>
          </a:p>
        </p:txBody>
      </p:sp>
      <p:sp>
        <p:nvSpPr>
          <p:cNvPr id="7" name="Title 1">
            <a:extLst>
              <a:ext uri="{FF2B5EF4-FFF2-40B4-BE49-F238E27FC236}">
                <a16:creationId xmlns:a16="http://schemas.microsoft.com/office/drawing/2014/main" id="{C7F06CED-E432-4CDF-B9CF-EC085606C35B}"/>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529 NE Skidmore St.</a:t>
            </a:r>
          </a:p>
        </p:txBody>
      </p:sp>
      <p:pic>
        <p:nvPicPr>
          <p:cNvPr id="6" name="Picture 5" descr="MVC-004S">
            <a:extLst>
              <a:ext uri="{FF2B5EF4-FFF2-40B4-BE49-F238E27FC236}">
                <a16:creationId xmlns:a16="http://schemas.microsoft.com/office/drawing/2014/main" id="{AB79E52D-74C8-48B9-B241-92EF68B8B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2" y="729158"/>
            <a:ext cx="4991098" cy="37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96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64234" y="1659988"/>
            <a:ext cx="3850138" cy="4430568"/>
          </a:xfrm>
        </p:spPr>
        <p:txBody>
          <a:bodyPr>
            <a:normAutofit/>
          </a:bodyPr>
          <a:lstStyle/>
          <a:p>
            <a:pPr marL="285750" indent="-285750" algn="l">
              <a:spcAft>
                <a:spcPts val="1200"/>
              </a:spcAft>
              <a:buFont typeface="Arial" panose="020B0604020202020204" pitchFamily="34" charset="0"/>
              <a:buChar char="•"/>
            </a:pPr>
            <a:r>
              <a:rPr lang="en-US" sz="2000" dirty="0"/>
              <a:t>Multiple Fire/Life/Safety violations</a:t>
            </a:r>
          </a:p>
          <a:p>
            <a:pPr marL="285750" indent="-285750" algn="l">
              <a:spcAft>
                <a:spcPts val="1200"/>
              </a:spcAft>
              <a:buFont typeface="Arial" panose="020B0604020202020204" pitchFamily="34" charset="0"/>
              <a:buChar char="•"/>
            </a:pPr>
            <a:r>
              <a:rPr lang="en-US" sz="2000" dirty="0"/>
              <a:t>Health Sanitation Violations</a:t>
            </a:r>
          </a:p>
          <a:p>
            <a:pPr marL="285750" indent="-285750" algn="l">
              <a:spcAft>
                <a:spcPts val="1200"/>
              </a:spcAft>
              <a:buFont typeface="Arial" panose="020B0604020202020204" pitchFamily="34" charset="0"/>
              <a:buChar char="•"/>
            </a:pPr>
            <a:r>
              <a:rPr lang="en-US" sz="2000" dirty="0"/>
              <a:t>Front entry with hole to inside basement</a:t>
            </a:r>
          </a:p>
          <a:p>
            <a:pPr marL="285750" indent="-285750" algn="l">
              <a:spcAft>
                <a:spcPts val="1200"/>
              </a:spcAft>
              <a:buFont typeface="Arial" panose="020B0604020202020204" pitchFamily="34" charset="0"/>
              <a:buChar char="•"/>
            </a:pPr>
            <a:r>
              <a:rPr lang="en-US" sz="2000" dirty="0"/>
              <a:t>Rotted and damaged decking</a:t>
            </a:r>
          </a:p>
          <a:p>
            <a:pPr marL="285750" indent="-285750" algn="l">
              <a:spcAft>
                <a:spcPts val="1200"/>
              </a:spcAft>
              <a:buFont typeface="Arial" panose="020B0604020202020204" pitchFamily="34" charset="0"/>
              <a:buChar char="•"/>
            </a:pPr>
            <a:r>
              <a:rPr lang="en-US" sz="2000" dirty="0"/>
              <a:t>Attractive for unlawful occupants, garbage dumping</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8</a:t>
            </a:fld>
            <a:endParaRPr lang="en-US" dirty="0"/>
          </a:p>
        </p:txBody>
      </p:sp>
      <p:sp>
        <p:nvSpPr>
          <p:cNvPr id="9" name="Title 1">
            <a:extLst>
              <a:ext uri="{FF2B5EF4-FFF2-40B4-BE49-F238E27FC236}">
                <a16:creationId xmlns:a16="http://schemas.microsoft.com/office/drawing/2014/main" id="{1CA0A5C5-7114-4E9A-B4A7-8E22FD3AEBF0}"/>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529 NE Skidmore St.</a:t>
            </a:r>
          </a:p>
        </p:txBody>
      </p:sp>
      <p:pic>
        <p:nvPicPr>
          <p:cNvPr id="8" name="Picture 3" descr="MVC-013S">
            <a:extLst>
              <a:ext uri="{FF2B5EF4-FFF2-40B4-BE49-F238E27FC236}">
                <a16:creationId xmlns:a16="http://schemas.microsoft.com/office/drawing/2014/main" id="{FF9C7C93-89F3-4F7F-B8D0-7A86E81D8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846355"/>
            <a:ext cx="3343607" cy="251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VC-008S">
            <a:extLst>
              <a:ext uri="{FF2B5EF4-FFF2-40B4-BE49-F238E27FC236}">
                <a16:creationId xmlns:a16="http://schemas.microsoft.com/office/drawing/2014/main" id="{5F4D8951-EE2F-4021-927F-65AB0E755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762" y="3772253"/>
            <a:ext cx="3343607" cy="258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MVC-012S">
            <a:extLst>
              <a:ext uri="{FF2B5EF4-FFF2-40B4-BE49-F238E27FC236}">
                <a16:creationId xmlns:a16="http://schemas.microsoft.com/office/drawing/2014/main" id="{224B6927-41B4-4786-A174-3BAC117FC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680" y="2425050"/>
            <a:ext cx="3044639" cy="227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8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435099"/>
            <a:ext cx="5575300" cy="4724401"/>
          </a:xfrm>
        </p:spPr>
        <p:txBody>
          <a:bodyPr>
            <a:normAutofit/>
          </a:bodyPr>
          <a:lstStyle/>
          <a:p>
            <a:pPr marL="285750" indent="-285750" algn="l">
              <a:spcAft>
                <a:spcPts val="1200"/>
              </a:spcAft>
              <a:buFont typeface="Arial" panose="020B0604020202020204" pitchFamily="34" charset="0"/>
              <a:buChar char="•"/>
            </a:pPr>
            <a:r>
              <a:rPr lang="en-US" sz="2000" b="1" dirty="0"/>
              <a:t>Ten liens placed against the property</a:t>
            </a:r>
          </a:p>
          <a:p>
            <a:pPr marL="285750" indent="-285750" algn="l">
              <a:spcAft>
                <a:spcPts val="1200"/>
              </a:spcAft>
              <a:buFont typeface="Arial" panose="020B0604020202020204" pitchFamily="34" charset="0"/>
              <a:buChar char="•"/>
            </a:pPr>
            <a:r>
              <a:rPr lang="en-US" sz="2000" dirty="0"/>
              <a:t>Delinquency ranges from 1999 - 2018</a:t>
            </a:r>
          </a:p>
          <a:p>
            <a:pPr marL="285750" indent="-285750" algn="l">
              <a:spcAft>
                <a:spcPts val="1200"/>
              </a:spcAft>
              <a:buFont typeface="Arial" panose="020B0604020202020204" pitchFamily="34" charset="0"/>
              <a:buChar char="•"/>
            </a:pPr>
            <a:r>
              <a:rPr lang="en-US" sz="2000" dirty="0"/>
              <a:t>Total amount owed on lien: </a:t>
            </a:r>
            <a:r>
              <a:rPr lang="en-US" sz="2000" b="1" dirty="0"/>
              <a:t>$61,396.19</a:t>
            </a:r>
            <a:r>
              <a:rPr lang="en-US" sz="2000" dirty="0"/>
              <a:t>  </a:t>
            </a:r>
            <a:br>
              <a:rPr lang="en-US" sz="2000" dirty="0"/>
            </a:br>
            <a:r>
              <a:rPr lang="en-US" sz="2000" dirty="0"/>
              <a:t>(as of April 12, 2019)</a:t>
            </a:r>
          </a:p>
          <a:p>
            <a:pPr marL="285750" indent="-285750" algn="l">
              <a:spcAft>
                <a:spcPts val="1200"/>
              </a:spcAft>
              <a:buFont typeface="Arial" panose="020B0604020202020204" pitchFamily="34" charset="0"/>
              <a:buChar char="•"/>
            </a:pPr>
            <a:r>
              <a:rPr lang="en-US" sz="2000" dirty="0"/>
              <a:t>Ownership: Penny Livingstone &amp; Trygve Fotland since October 8, 1989</a:t>
            </a:r>
          </a:p>
          <a:p>
            <a:pPr marL="285750" indent="-285750" algn="l">
              <a:spcAft>
                <a:spcPts val="1200"/>
              </a:spcAft>
              <a:buFont typeface="Arial" panose="020B0604020202020204" pitchFamily="34" charset="0"/>
              <a:buChar char="•"/>
            </a:pPr>
            <a:r>
              <a:rPr lang="en-US" sz="2000" dirty="0"/>
              <a:t>Extremely Distressed Property Enforcement Program </a:t>
            </a:r>
            <a:r>
              <a:rPr lang="en-US" sz="2000" b="1" dirty="0"/>
              <a:t>(EDPEP)</a:t>
            </a:r>
            <a:r>
              <a:rPr lang="en-US" sz="2000" dirty="0"/>
              <a:t> case</a:t>
            </a:r>
          </a:p>
          <a:p>
            <a:pPr marL="285750" indent="-285750" algn="l">
              <a:spcAft>
                <a:spcPts val="1200"/>
              </a:spcAft>
              <a:buFont typeface="Arial" panose="020B0604020202020204" pitchFamily="34" charset="0"/>
              <a:buChar char="•"/>
            </a:pPr>
            <a:r>
              <a:rPr lang="en-US" sz="2000" dirty="0"/>
              <a:t>5 police calls for service to the address and 119 calls for service within 200 ft of the property</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9</a:t>
            </a:fld>
            <a:endParaRPr lang="en-US" dirty="0"/>
          </a:p>
        </p:txBody>
      </p:sp>
      <p:sp>
        <p:nvSpPr>
          <p:cNvPr id="9" name="Title 1">
            <a:extLst>
              <a:ext uri="{FF2B5EF4-FFF2-40B4-BE49-F238E27FC236}">
                <a16:creationId xmlns:a16="http://schemas.microsoft.com/office/drawing/2014/main" id="{CD672B6E-322B-488F-BA51-A85C829A8774}"/>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537 NE Skidmore St.</a:t>
            </a:r>
          </a:p>
        </p:txBody>
      </p:sp>
      <p:pic>
        <p:nvPicPr>
          <p:cNvPr id="5123" name="Picture 3" descr="IMG_6325">
            <a:extLst>
              <a:ext uri="{FF2B5EF4-FFF2-40B4-BE49-F238E27FC236}">
                <a16:creationId xmlns:a16="http://schemas.microsoft.com/office/drawing/2014/main" id="{7C9DD5DA-BD68-46DE-8AE8-CB7FD712E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410" y="1683564"/>
            <a:ext cx="5168898" cy="390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375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19513</TotalTime>
  <Words>1849</Words>
  <Application>Microsoft Office PowerPoint</Application>
  <PresentationFormat>Widescreen</PresentationFormat>
  <Paragraphs>272</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DokChampa</vt:lpstr>
      <vt:lpstr>Myriad Pro</vt:lpstr>
      <vt:lpstr>Symbol</vt:lpstr>
      <vt:lpstr>Office Theme</vt:lpstr>
      <vt:lpstr>PowerPoint Presentation</vt:lpstr>
      <vt:lpstr>City Foreclosure Focused on Vacant and Distressed Properties</vt:lpstr>
      <vt:lpstr>The City’s Foreclosure Efforts</vt:lpstr>
      <vt:lpstr>Characteristics of Vacant and Distressed Properties</vt:lpstr>
      <vt:lpstr>Results of the Foreclosure Process</vt:lpstr>
      <vt:lpstr>Properties Recommended for City Foreclosure</vt:lpstr>
      <vt:lpstr>PowerPoint Presentation</vt:lpstr>
      <vt:lpstr>PowerPoint Presentation</vt:lpstr>
      <vt:lpstr>PowerPoint Presentation</vt:lpstr>
      <vt:lpstr>PowerPoint Presentation</vt:lpstr>
      <vt:lpstr>PowerPoint Presentation</vt:lpstr>
      <vt:lpstr>PowerPoint Presentation</vt:lpstr>
      <vt:lpstr>4146 NE 14th Ave.</vt:lpstr>
      <vt:lpstr>PowerPoint Presentation</vt:lpstr>
      <vt:lpstr>PowerPoint Presentation</vt:lpstr>
      <vt:lpstr>PowerPoint Presentation</vt:lpstr>
      <vt:lpstr>History of Violations/Delinquencies</vt:lpstr>
      <vt:lpstr>Opportunities to Correct Violations/Delinquencies</vt:lpstr>
      <vt:lpstr>Next Steps in the City’s Foreclosure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Liefeld, Michael</dc:creator>
  <cp:lastModifiedBy>Maciel, Marco</cp:lastModifiedBy>
  <cp:revision>432</cp:revision>
  <cp:lastPrinted>2019-04-24T16:11:27Z</cp:lastPrinted>
  <dcterms:created xsi:type="dcterms:W3CDTF">2016-06-13T19:27:40Z</dcterms:created>
  <dcterms:modified xsi:type="dcterms:W3CDTF">2019-05-01T14:50:19Z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