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37" r:id="rId3"/>
    <p:sldId id="423" r:id="rId4"/>
    <p:sldId id="427" r:id="rId5"/>
    <p:sldId id="428" r:id="rId6"/>
    <p:sldId id="438" r:id="rId7"/>
    <p:sldId id="440" r:id="rId8"/>
    <p:sldId id="430" r:id="rId9"/>
    <p:sldId id="429" r:id="rId10"/>
    <p:sldId id="444" r:id="rId11"/>
    <p:sldId id="443" r:id="rId12"/>
    <p:sldId id="441" r:id="rId13"/>
    <p:sldId id="424" r:id="rId14"/>
    <p:sldId id="365" r:id="rId15"/>
    <p:sldId id="432" r:id="rId16"/>
    <p:sldId id="433" r:id="rId17"/>
    <p:sldId id="436"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 Troels" initials="AT" lastIdx="7" clrIdx="0">
    <p:extLst>
      <p:ext uri="{19B8F6BF-5375-455C-9EA6-DF929625EA0E}">
        <p15:presenceInfo xmlns:p15="http://schemas.microsoft.com/office/powerpoint/2012/main" userId="S-1-5-21-8915387-863377300-1318725885-12332" providerId="AD"/>
      </p:ext>
    </p:extLst>
  </p:cmAuthor>
  <p:cmAuthor id="2" name="Reed, Andy" initials="RA" lastIdx="13" clrIdx="1">
    <p:extLst>
      <p:ext uri="{19B8F6BF-5375-455C-9EA6-DF929625EA0E}">
        <p15:presenceInfo xmlns:p15="http://schemas.microsoft.com/office/powerpoint/2012/main" userId="S-1-5-21-8915387-863377300-1318725885-7413" providerId="AD"/>
      </p:ext>
    </p:extLst>
  </p:cmAuthor>
  <p:cmAuthor id="3" name="Mangan, Anne" initials="MA" lastIdx="2" clrIdx="2">
    <p:extLst>
      <p:ext uri="{19B8F6BF-5375-455C-9EA6-DF929625EA0E}">
        <p15:presenceInfo xmlns:p15="http://schemas.microsoft.com/office/powerpoint/2012/main" userId="S::mangana@prosperportland.us::e78fb674-6d67-4ce7-b23d-32805c7893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4E5"/>
    <a:srgbClr val="EBA900"/>
    <a:srgbClr val="4D4D50"/>
    <a:srgbClr val="6ABF4B"/>
    <a:srgbClr val="373A36"/>
    <a:srgbClr val="F2F0F0"/>
    <a:srgbClr val="E74F3D"/>
    <a:srgbClr val="B14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61404" autoAdjust="0"/>
  </p:normalViewPr>
  <p:slideViewPr>
    <p:cSldViewPr>
      <p:cViewPr varScale="1">
        <p:scale>
          <a:sx n="93" d="100"/>
          <a:sy n="93" d="100"/>
        </p:scale>
        <p:origin x="2262" y="72"/>
      </p:cViewPr>
      <p:guideLst>
        <p:guide orient="horz" pos="1620"/>
        <p:guide pos="2880"/>
      </p:guideLst>
    </p:cSldViewPr>
  </p:slideViewPr>
  <p:notesTextViewPr>
    <p:cViewPr>
      <p:scale>
        <a:sx n="125" d="100"/>
        <a:sy n="125" d="100"/>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Type</c:v>
                </c:pt>
              </c:strCache>
            </c:strRef>
          </c:tx>
          <c:spPr>
            <a:solidFill>
              <a:srgbClr val="6ABF4B"/>
            </a:solidFill>
          </c:spPr>
          <c:dPt>
            <c:idx val="0"/>
            <c:bubble3D val="0"/>
            <c:spPr>
              <a:solidFill>
                <a:srgbClr val="6ABF4B"/>
              </a:solidFill>
              <a:ln w="19050">
                <a:solidFill>
                  <a:schemeClr val="lt1"/>
                </a:solidFill>
              </a:ln>
              <a:effectLst/>
            </c:spPr>
            <c:extLst>
              <c:ext xmlns:c16="http://schemas.microsoft.com/office/drawing/2014/chart" uri="{C3380CC4-5D6E-409C-BE32-E72D297353CC}">
                <c16:uniqueId val="{00000001-94C3-514B-B1F8-AB8957C0A3C0}"/>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B915-9A40-9FC9-FFBFA1F48C55}"/>
              </c:ext>
            </c:extLst>
          </c:dPt>
          <c:dPt>
            <c:idx val="2"/>
            <c:bubble3D val="0"/>
            <c:spPr>
              <a:solidFill>
                <a:srgbClr val="6ABF4B"/>
              </a:solidFill>
              <a:ln w="19050">
                <a:solidFill>
                  <a:schemeClr val="lt1"/>
                </a:solidFill>
              </a:ln>
              <a:effectLst/>
            </c:spPr>
            <c:extLst>
              <c:ext xmlns:c16="http://schemas.microsoft.com/office/drawing/2014/chart" uri="{C3380CC4-5D6E-409C-BE32-E72D297353CC}">
                <c16:uniqueId val="{00000005-94C3-514B-B1F8-AB8957C0A3C0}"/>
              </c:ext>
            </c:extLst>
          </c:dPt>
          <c:dPt>
            <c:idx val="3"/>
            <c:bubble3D val="0"/>
            <c:spPr>
              <a:solidFill>
                <a:srgbClr val="6ABF4B"/>
              </a:solidFill>
              <a:ln w="19050">
                <a:solidFill>
                  <a:schemeClr val="lt1"/>
                </a:solidFill>
              </a:ln>
              <a:effectLst/>
            </c:spPr>
            <c:extLst>
              <c:ext xmlns:c16="http://schemas.microsoft.com/office/drawing/2014/chart" uri="{C3380CC4-5D6E-409C-BE32-E72D297353CC}">
                <c16:uniqueId val="{00000007-94C3-514B-B1F8-AB8957C0A3C0}"/>
              </c:ext>
            </c:extLst>
          </c:dPt>
          <c:cat>
            <c:strRef>
              <c:f>Sheet1!$A$2:$A$5</c:f>
              <c:strCache>
                <c:ptCount val="2"/>
                <c:pt idx="0">
                  <c:v>Small biz</c:v>
                </c:pt>
                <c:pt idx="1">
                  <c:v>Large biz</c:v>
                </c:pt>
              </c:strCache>
            </c:strRef>
          </c:cat>
          <c:val>
            <c:numRef>
              <c:f>Sheet1!$B$2:$B$5</c:f>
              <c:numCache>
                <c:formatCode>General</c:formatCode>
                <c:ptCount val="4"/>
                <c:pt idx="0">
                  <c:v>36</c:v>
                </c:pt>
                <c:pt idx="1">
                  <c:v>54</c:v>
                </c:pt>
              </c:numCache>
            </c:numRef>
          </c:val>
          <c:extLst>
            <c:ext xmlns:c16="http://schemas.microsoft.com/office/drawing/2014/chart" uri="{C3380CC4-5D6E-409C-BE32-E72D297353CC}">
              <c16:uniqueId val="{00000000-B915-9A40-9FC9-FFBFA1F48C55}"/>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Pt>
            <c:idx val="0"/>
            <c:invertIfNegative val="0"/>
            <c:bubble3D val="0"/>
            <c:spPr>
              <a:solidFill>
                <a:srgbClr val="EBA900"/>
              </a:solidFill>
              <a:ln>
                <a:noFill/>
              </a:ln>
              <a:effectLst/>
            </c:spPr>
            <c:extLst>
              <c:ext xmlns:c16="http://schemas.microsoft.com/office/drawing/2014/chart" uri="{C3380CC4-5D6E-409C-BE32-E72D297353CC}">
                <c16:uniqueId val="{00000003-D489-4441-82AA-E3E3DA203BA1}"/>
              </c:ext>
            </c:extLst>
          </c:dPt>
          <c:cat>
            <c:numRef>
              <c:f>Sheet1!$A$2</c:f>
              <c:numCache>
                <c:formatCode>General</c:formatCode>
                <c:ptCount val="1"/>
              </c:numCache>
            </c:numRef>
          </c:cat>
          <c:val>
            <c:numRef>
              <c:f>Sheet1!$B$2</c:f>
              <c:numCache>
                <c:formatCode>General</c:formatCode>
                <c:ptCount val="1"/>
                <c:pt idx="0">
                  <c:v>1346</c:v>
                </c:pt>
              </c:numCache>
            </c:numRef>
          </c:val>
          <c:extLst>
            <c:ext xmlns:c16="http://schemas.microsoft.com/office/drawing/2014/chart" uri="{C3380CC4-5D6E-409C-BE32-E72D297353CC}">
              <c16:uniqueId val="{00000000-D489-4441-82AA-E3E3DA203BA1}"/>
            </c:ext>
          </c:extLst>
        </c:ser>
        <c:ser>
          <c:idx val="1"/>
          <c:order val="1"/>
          <c:tx>
            <c:strRef>
              <c:f>Sheet1!$C$1</c:f>
              <c:strCache>
                <c:ptCount val="1"/>
                <c:pt idx="0">
                  <c:v>2016</c:v>
                </c:pt>
              </c:strCache>
            </c:strRef>
          </c:tx>
          <c:spPr>
            <a:solidFill>
              <a:srgbClr val="6ABF4B"/>
            </a:solidFill>
            <a:ln>
              <a:noFill/>
            </a:ln>
            <a:effectLst/>
          </c:spPr>
          <c:invertIfNegative val="0"/>
          <c:dPt>
            <c:idx val="0"/>
            <c:invertIfNegative val="0"/>
            <c:bubble3D val="0"/>
            <c:spPr>
              <a:solidFill>
                <a:srgbClr val="3CB4E5"/>
              </a:solidFill>
              <a:ln>
                <a:noFill/>
              </a:ln>
              <a:effectLst/>
            </c:spPr>
            <c:extLst>
              <c:ext xmlns:c16="http://schemas.microsoft.com/office/drawing/2014/chart" uri="{C3380CC4-5D6E-409C-BE32-E72D297353CC}">
                <c16:uniqueId val="{00000004-D489-4441-82AA-E3E3DA203BA1}"/>
              </c:ext>
            </c:extLst>
          </c:dPt>
          <c:cat>
            <c:numRef>
              <c:f>Sheet1!$A$2</c:f>
              <c:numCache>
                <c:formatCode>General</c:formatCode>
                <c:ptCount val="1"/>
              </c:numCache>
            </c:numRef>
          </c:cat>
          <c:val>
            <c:numRef>
              <c:f>Sheet1!$C$2</c:f>
              <c:numCache>
                <c:formatCode>General</c:formatCode>
                <c:ptCount val="1"/>
                <c:pt idx="0">
                  <c:v>1810</c:v>
                </c:pt>
              </c:numCache>
            </c:numRef>
          </c:val>
          <c:extLst>
            <c:ext xmlns:c16="http://schemas.microsoft.com/office/drawing/2014/chart" uri="{C3380CC4-5D6E-409C-BE32-E72D297353CC}">
              <c16:uniqueId val="{00000001-D489-4441-82AA-E3E3DA203BA1}"/>
            </c:ext>
          </c:extLst>
        </c:ser>
        <c:ser>
          <c:idx val="2"/>
          <c:order val="2"/>
          <c:tx>
            <c:strRef>
              <c:f>Sheet1!$D$1</c:f>
              <c:strCache>
                <c:ptCount val="1"/>
                <c:pt idx="0">
                  <c:v>2017</c:v>
                </c:pt>
              </c:strCache>
            </c:strRef>
          </c:tx>
          <c:spPr>
            <a:solidFill>
              <a:schemeClr val="bg1">
                <a:lumMod val="50000"/>
              </a:schemeClr>
            </a:solidFill>
            <a:ln>
              <a:noFill/>
            </a:ln>
            <a:effectLst/>
          </c:spPr>
          <c:invertIfNegative val="0"/>
          <c:cat>
            <c:numRef>
              <c:f>Sheet1!$A$2</c:f>
              <c:numCache>
                <c:formatCode>General</c:formatCode>
                <c:ptCount val="1"/>
              </c:numCache>
            </c:numRef>
          </c:cat>
          <c:val>
            <c:numRef>
              <c:f>Sheet1!$D$2</c:f>
              <c:numCache>
                <c:formatCode>General</c:formatCode>
                <c:ptCount val="1"/>
                <c:pt idx="0">
                  <c:v>2834</c:v>
                </c:pt>
              </c:numCache>
            </c:numRef>
          </c:val>
          <c:extLst>
            <c:ext xmlns:c16="http://schemas.microsoft.com/office/drawing/2014/chart" uri="{C3380CC4-5D6E-409C-BE32-E72D297353CC}">
              <c16:uniqueId val="{00000002-D489-4441-82AA-E3E3DA203BA1}"/>
            </c:ext>
          </c:extLst>
        </c:ser>
        <c:dLbls>
          <c:showLegendKey val="0"/>
          <c:showVal val="0"/>
          <c:showCatName val="0"/>
          <c:showSerName val="0"/>
          <c:showPercent val="0"/>
          <c:showBubbleSize val="0"/>
        </c:dLbls>
        <c:gapWidth val="219"/>
        <c:overlap val="-27"/>
        <c:axId val="37461936"/>
        <c:axId val="37462752"/>
      </c:barChart>
      <c:catAx>
        <c:axId val="37461936"/>
        <c:scaling>
          <c:orientation val="minMax"/>
        </c:scaling>
        <c:delete val="1"/>
        <c:axPos val="b"/>
        <c:numFmt formatCode="General" sourceLinked="1"/>
        <c:majorTickMark val="none"/>
        <c:minorTickMark val="none"/>
        <c:tickLblPos val="nextTo"/>
        <c:crossAx val="37462752"/>
        <c:crosses val="autoZero"/>
        <c:auto val="1"/>
        <c:lblAlgn val="ctr"/>
        <c:lblOffset val="100"/>
        <c:noMultiLvlLbl val="0"/>
      </c:catAx>
      <c:valAx>
        <c:axId val="37462752"/>
        <c:scaling>
          <c:orientation val="minMax"/>
        </c:scaling>
        <c:delete val="1"/>
        <c:axPos val="l"/>
        <c:numFmt formatCode="General" sourceLinked="1"/>
        <c:majorTickMark val="none"/>
        <c:minorTickMark val="none"/>
        <c:tickLblPos val="nextTo"/>
        <c:crossAx val="3746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49999405347781E-2"/>
          <c:y val="6.1469617552496018E-2"/>
          <c:w val="0.93354166775686243"/>
          <c:h val="0.90984456092300581"/>
        </c:manualLayout>
      </c:layout>
      <c:barChart>
        <c:barDir val="col"/>
        <c:grouping val="stacked"/>
        <c:varyColors val="0"/>
        <c:ser>
          <c:idx val="0"/>
          <c:order val="0"/>
          <c:tx>
            <c:strRef>
              <c:f>Sheet1!$B$1</c:f>
              <c:strCache>
                <c:ptCount val="1"/>
                <c:pt idx="0">
                  <c:v>Wage</c:v>
                </c:pt>
              </c:strCache>
            </c:strRef>
          </c:tx>
          <c:spPr>
            <a:solidFill>
              <a:srgbClr val="3CB4E5"/>
            </a:solidFill>
            <a:ln>
              <a:noFill/>
            </a:ln>
            <a:effectLst/>
          </c:spPr>
          <c:invertIfNegative val="0"/>
          <c:cat>
            <c:numRef>
              <c:f>Sheet1!$A$2:$A$4</c:f>
              <c:numCache>
                <c:formatCode>General</c:formatCode>
                <c:ptCount val="3"/>
                <c:pt idx="0">
                  <c:v>2015</c:v>
                </c:pt>
                <c:pt idx="1">
                  <c:v>2016</c:v>
                </c:pt>
                <c:pt idx="2">
                  <c:v>2017</c:v>
                </c:pt>
              </c:numCache>
            </c:numRef>
          </c:cat>
          <c:val>
            <c:numRef>
              <c:f>Sheet1!$B$2:$B$4</c:f>
              <c:numCache>
                <c:formatCode>General</c:formatCode>
                <c:ptCount val="3"/>
                <c:pt idx="0">
                  <c:v>25.14</c:v>
                </c:pt>
                <c:pt idx="1">
                  <c:v>27.98</c:v>
                </c:pt>
                <c:pt idx="2">
                  <c:v>30.86</c:v>
                </c:pt>
              </c:numCache>
            </c:numRef>
          </c:val>
          <c:extLst>
            <c:ext xmlns:c16="http://schemas.microsoft.com/office/drawing/2014/chart" uri="{C3380CC4-5D6E-409C-BE32-E72D297353CC}">
              <c16:uniqueId val="{00000000-FF4A-F04C-A600-640EC5AEB206}"/>
            </c:ext>
          </c:extLst>
        </c:ser>
        <c:ser>
          <c:idx val="1"/>
          <c:order val="1"/>
          <c:tx>
            <c:strRef>
              <c:f>Sheet1!$C$1</c:f>
              <c:strCache>
                <c:ptCount val="1"/>
                <c:pt idx="0">
                  <c:v>Benefits</c:v>
                </c:pt>
              </c:strCache>
            </c:strRef>
          </c:tx>
          <c:spPr>
            <a:solidFill>
              <a:srgbClr val="EBA900"/>
            </a:solidFill>
            <a:ln>
              <a:noFill/>
            </a:ln>
            <a:effectLst/>
          </c:spPr>
          <c:invertIfNegative val="0"/>
          <c:cat>
            <c:numRef>
              <c:f>Sheet1!$A$2:$A$4</c:f>
              <c:numCache>
                <c:formatCode>General</c:formatCode>
                <c:ptCount val="3"/>
                <c:pt idx="0">
                  <c:v>2015</c:v>
                </c:pt>
                <c:pt idx="1">
                  <c:v>2016</c:v>
                </c:pt>
                <c:pt idx="2">
                  <c:v>2017</c:v>
                </c:pt>
              </c:numCache>
            </c:numRef>
          </c:cat>
          <c:val>
            <c:numRef>
              <c:f>Sheet1!$C$2:$C$4</c:f>
              <c:numCache>
                <c:formatCode>General</c:formatCode>
                <c:ptCount val="3"/>
                <c:pt idx="0">
                  <c:v>8.84</c:v>
                </c:pt>
                <c:pt idx="1">
                  <c:v>10.199999999999999</c:v>
                </c:pt>
                <c:pt idx="2">
                  <c:v>11.09</c:v>
                </c:pt>
              </c:numCache>
            </c:numRef>
          </c:val>
          <c:extLst>
            <c:ext xmlns:c16="http://schemas.microsoft.com/office/drawing/2014/chart" uri="{C3380CC4-5D6E-409C-BE32-E72D297353CC}">
              <c16:uniqueId val="{00000001-FF4A-F04C-A600-640EC5AEB206}"/>
            </c:ext>
          </c:extLst>
        </c:ser>
        <c:dLbls>
          <c:showLegendKey val="0"/>
          <c:showVal val="0"/>
          <c:showCatName val="0"/>
          <c:showSerName val="0"/>
          <c:showPercent val="0"/>
          <c:showBubbleSize val="0"/>
        </c:dLbls>
        <c:gapWidth val="46"/>
        <c:overlap val="100"/>
        <c:axId val="36247616"/>
        <c:axId val="36248432"/>
      </c:barChart>
      <c:catAx>
        <c:axId val="36247616"/>
        <c:scaling>
          <c:orientation val="minMax"/>
        </c:scaling>
        <c:delete val="1"/>
        <c:axPos val="b"/>
        <c:numFmt formatCode="General" sourceLinked="1"/>
        <c:majorTickMark val="none"/>
        <c:minorTickMark val="none"/>
        <c:tickLblPos val="nextTo"/>
        <c:crossAx val="36248432"/>
        <c:crosses val="autoZero"/>
        <c:auto val="1"/>
        <c:lblAlgn val="ctr"/>
        <c:lblOffset val="100"/>
        <c:noMultiLvlLbl val="0"/>
      </c:catAx>
      <c:valAx>
        <c:axId val="36248432"/>
        <c:scaling>
          <c:orientation val="minMax"/>
        </c:scaling>
        <c:delete val="1"/>
        <c:axPos val="l"/>
        <c:numFmt formatCode="General" sourceLinked="1"/>
        <c:majorTickMark val="none"/>
        <c:minorTickMark val="none"/>
        <c:tickLblPos val="nextTo"/>
        <c:crossAx val="3624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'Ec Dev All Funds'!$S$93</c:f>
              <c:strCache>
                <c:ptCount val="1"/>
                <c:pt idx="0">
                  <c:v>General Fund - Program Offers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 Dev All Funds'!$R$94:$R$97</c:f>
              <c:strCache>
                <c:ptCount val="4"/>
                <c:pt idx="0">
                  <c:v>Workforce Development</c:v>
                </c:pt>
                <c:pt idx="1">
                  <c:v>Inclusive Business Resource Network</c:v>
                </c:pt>
                <c:pt idx="2">
                  <c:v>Neighborhood Prosperity Network &amp; Venture Portland</c:v>
                </c:pt>
                <c:pt idx="3">
                  <c:v>Traded Sector Business Development</c:v>
                </c:pt>
              </c:strCache>
            </c:strRef>
          </c:cat>
          <c:val>
            <c:numRef>
              <c:f>'Ec Dev All Funds'!$S$94:$S$97</c:f>
              <c:numCache>
                <c:formatCode>"$"#,##0.0</c:formatCode>
                <c:ptCount val="4"/>
                <c:pt idx="0">
                  <c:v>1.4</c:v>
                </c:pt>
                <c:pt idx="1">
                  <c:v>2</c:v>
                </c:pt>
                <c:pt idx="2">
                  <c:v>1.4</c:v>
                </c:pt>
                <c:pt idx="3">
                  <c:v>1.2</c:v>
                </c:pt>
              </c:numCache>
            </c:numRef>
          </c:val>
          <c:extLst>
            <c:ext xmlns:c16="http://schemas.microsoft.com/office/drawing/2014/chart" uri="{C3380CC4-5D6E-409C-BE32-E72D297353CC}">
              <c16:uniqueId val="{00000000-EB68-4CE0-85DE-44930A3BCC33}"/>
            </c:ext>
          </c:extLst>
        </c:ser>
        <c:ser>
          <c:idx val="2"/>
          <c:order val="1"/>
          <c:tx>
            <c:strRef>
              <c:f>'Ec Dev All Funds'!$T$93</c:f>
              <c:strCache>
                <c:ptCount val="1"/>
                <c:pt idx="0">
                  <c:v>CDBG</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EB68-4CE0-85DE-44930A3BCC33}"/>
                </c:ext>
              </c:extLst>
            </c:dLbl>
            <c:dLbl>
              <c:idx val="3"/>
              <c:delete val="1"/>
              <c:extLst>
                <c:ext xmlns:c15="http://schemas.microsoft.com/office/drawing/2012/chart" uri="{CE6537A1-D6FC-4f65-9D91-7224C49458BB}"/>
                <c:ext xmlns:c16="http://schemas.microsoft.com/office/drawing/2014/chart" uri="{C3380CC4-5D6E-409C-BE32-E72D297353CC}">
                  <c16:uniqueId val="{00000002-EB68-4CE0-85DE-44930A3BCC3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 Dev All Funds'!$R$94:$R$97</c:f>
              <c:strCache>
                <c:ptCount val="4"/>
                <c:pt idx="0">
                  <c:v>Workforce Development</c:v>
                </c:pt>
                <c:pt idx="1">
                  <c:v>Inclusive Business Resource Network</c:v>
                </c:pt>
                <c:pt idx="2">
                  <c:v>Neighborhood Prosperity Network &amp; Venture Portland</c:v>
                </c:pt>
                <c:pt idx="3">
                  <c:v>Traded Sector Business Development</c:v>
                </c:pt>
              </c:strCache>
            </c:strRef>
          </c:cat>
          <c:val>
            <c:numRef>
              <c:f>'Ec Dev All Funds'!$T$94:$T$97</c:f>
              <c:numCache>
                <c:formatCode>"$"#,##0.0</c:formatCode>
                <c:ptCount val="4"/>
                <c:pt idx="0">
                  <c:v>1.7</c:v>
                </c:pt>
                <c:pt idx="1">
                  <c:v>0.5</c:v>
                </c:pt>
                <c:pt idx="2">
                  <c:v>0</c:v>
                </c:pt>
                <c:pt idx="3">
                  <c:v>0</c:v>
                </c:pt>
              </c:numCache>
            </c:numRef>
          </c:val>
          <c:extLst>
            <c:ext xmlns:c16="http://schemas.microsoft.com/office/drawing/2014/chart" uri="{C3380CC4-5D6E-409C-BE32-E72D297353CC}">
              <c16:uniqueId val="{00000003-EB68-4CE0-85DE-44930A3BCC33}"/>
            </c:ext>
          </c:extLst>
        </c:ser>
        <c:ser>
          <c:idx val="3"/>
          <c:order val="2"/>
          <c:tx>
            <c:strRef>
              <c:f>'Ec Dev All Funds'!$U$93</c:f>
              <c:strCache>
                <c:ptCount val="1"/>
                <c:pt idx="0">
                  <c:v>Ezone</c:v>
                </c:pt>
              </c:strCache>
            </c:strRef>
          </c:tx>
          <c:spPr>
            <a:solidFill>
              <a:schemeClr val="accent4"/>
            </a:solidFill>
            <a:ln>
              <a:noFill/>
            </a:ln>
            <a:effectLst/>
          </c:spPr>
          <c:invertIfNegative val="0"/>
          <c:dLbls>
            <c:dLbl>
              <c:idx val="2"/>
              <c:layout>
                <c:manualLayout>
                  <c:x val="2.9320134193867699E-3"/>
                  <c:y val="2.3334084682778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68-4CE0-85DE-44930A3BCC3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 Dev All Funds'!$R$94:$R$97</c:f>
              <c:strCache>
                <c:ptCount val="4"/>
                <c:pt idx="0">
                  <c:v>Workforce Development</c:v>
                </c:pt>
                <c:pt idx="1">
                  <c:v>Inclusive Business Resource Network</c:v>
                </c:pt>
                <c:pt idx="2">
                  <c:v>Neighborhood Prosperity Network &amp; Venture Portland</c:v>
                </c:pt>
                <c:pt idx="3">
                  <c:v>Traded Sector Business Development</c:v>
                </c:pt>
              </c:strCache>
            </c:strRef>
          </c:cat>
          <c:val>
            <c:numRef>
              <c:f>'Ec Dev All Funds'!$U$94:$U$97</c:f>
              <c:numCache>
                <c:formatCode>"$"#,##0.0</c:formatCode>
                <c:ptCount val="4"/>
                <c:pt idx="0">
                  <c:v>0.2</c:v>
                </c:pt>
                <c:pt idx="1">
                  <c:v>0.5</c:v>
                </c:pt>
                <c:pt idx="2">
                  <c:v>0.1</c:v>
                </c:pt>
                <c:pt idx="3">
                  <c:v>0.3</c:v>
                </c:pt>
              </c:numCache>
            </c:numRef>
          </c:val>
          <c:extLst>
            <c:ext xmlns:c16="http://schemas.microsoft.com/office/drawing/2014/chart" uri="{C3380CC4-5D6E-409C-BE32-E72D297353CC}">
              <c16:uniqueId val="{00000005-EB68-4CE0-85DE-44930A3BCC33}"/>
            </c:ext>
          </c:extLst>
        </c:ser>
        <c:ser>
          <c:idx val="4"/>
          <c:order val="3"/>
          <c:tx>
            <c:strRef>
              <c:f>'Ec Dev All Funds'!$V$93</c:f>
              <c:strCache>
                <c:ptCount val="1"/>
                <c:pt idx="0">
                  <c:v>NPI</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B68-4CE0-85DE-44930A3BCC33}"/>
                </c:ext>
              </c:extLst>
            </c:dLbl>
            <c:dLbl>
              <c:idx val="1"/>
              <c:delete val="1"/>
              <c:extLst>
                <c:ext xmlns:c15="http://schemas.microsoft.com/office/drawing/2012/chart" uri="{CE6537A1-D6FC-4f65-9D91-7224C49458BB}"/>
                <c:ext xmlns:c16="http://schemas.microsoft.com/office/drawing/2014/chart" uri="{C3380CC4-5D6E-409C-BE32-E72D297353CC}">
                  <c16:uniqueId val="{00000007-EB68-4CE0-85DE-44930A3BCC33}"/>
                </c:ext>
              </c:extLst>
            </c:dLbl>
            <c:dLbl>
              <c:idx val="3"/>
              <c:delete val="1"/>
              <c:extLst>
                <c:ext xmlns:c15="http://schemas.microsoft.com/office/drawing/2012/chart" uri="{CE6537A1-D6FC-4f65-9D91-7224C49458BB}"/>
                <c:ext xmlns:c16="http://schemas.microsoft.com/office/drawing/2014/chart" uri="{C3380CC4-5D6E-409C-BE32-E72D297353CC}">
                  <c16:uniqueId val="{00000008-EB68-4CE0-85DE-44930A3BCC3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 Dev All Funds'!$R$94:$R$97</c:f>
              <c:strCache>
                <c:ptCount val="4"/>
                <c:pt idx="0">
                  <c:v>Workforce Development</c:v>
                </c:pt>
                <c:pt idx="1">
                  <c:v>Inclusive Business Resource Network</c:v>
                </c:pt>
                <c:pt idx="2">
                  <c:v>Neighborhood Prosperity Network &amp; Venture Portland</c:v>
                </c:pt>
                <c:pt idx="3">
                  <c:v>Traded Sector Business Development</c:v>
                </c:pt>
              </c:strCache>
            </c:strRef>
          </c:cat>
          <c:val>
            <c:numRef>
              <c:f>'Ec Dev All Funds'!$V$94:$V$97</c:f>
              <c:numCache>
                <c:formatCode>"$"#,##0.0</c:formatCode>
                <c:ptCount val="4"/>
                <c:pt idx="0">
                  <c:v>0</c:v>
                </c:pt>
                <c:pt idx="1">
                  <c:v>0</c:v>
                </c:pt>
                <c:pt idx="2">
                  <c:v>1.1000000000000001</c:v>
                </c:pt>
                <c:pt idx="3">
                  <c:v>0</c:v>
                </c:pt>
              </c:numCache>
            </c:numRef>
          </c:val>
          <c:extLst>
            <c:ext xmlns:c16="http://schemas.microsoft.com/office/drawing/2014/chart" uri="{C3380CC4-5D6E-409C-BE32-E72D297353CC}">
              <c16:uniqueId val="{00000009-EB68-4CE0-85DE-44930A3BCC33}"/>
            </c:ext>
          </c:extLst>
        </c:ser>
        <c:dLbls>
          <c:showLegendKey val="0"/>
          <c:showVal val="0"/>
          <c:showCatName val="0"/>
          <c:showSerName val="0"/>
          <c:showPercent val="0"/>
          <c:showBubbleSize val="0"/>
        </c:dLbls>
        <c:gapWidth val="150"/>
        <c:overlap val="100"/>
        <c:axId val="-2129859768"/>
        <c:axId val="-2129855944"/>
      </c:barChart>
      <c:catAx>
        <c:axId val="-2129859768"/>
        <c:scaling>
          <c:orientation val="maxMin"/>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500" b="0" i="0" u="none" strike="noStrike" kern="1200" baseline="0">
                <a:solidFill>
                  <a:schemeClr val="tx1">
                    <a:lumMod val="65000"/>
                    <a:lumOff val="35000"/>
                  </a:schemeClr>
                </a:solidFill>
                <a:latin typeface="Franklin Gothic Demi" panose="020B0703020102020204" pitchFamily="34" charset="0"/>
                <a:ea typeface="+mn-ea"/>
                <a:cs typeface="+mn-cs"/>
              </a:defRPr>
            </a:pPr>
            <a:endParaRPr lang="en-US"/>
          </a:p>
        </c:txPr>
        <c:crossAx val="-2129855944"/>
        <c:crosses val="autoZero"/>
        <c:auto val="1"/>
        <c:lblAlgn val="ctr"/>
        <c:lblOffset val="0"/>
        <c:tickLblSkip val="1"/>
        <c:noMultiLvlLbl val="0"/>
      </c:catAx>
      <c:valAx>
        <c:axId val="-2129855944"/>
        <c:scaling>
          <c:orientation val="minMax"/>
        </c:scaling>
        <c:delete val="0"/>
        <c:axPos val="t"/>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9859768"/>
        <c:crosses val="autoZero"/>
        <c:crossBetween val="between"/>
      </c:valAx>
      <c:spPr>
        <a:noFill/>
        <a:ln>
          <a:noFill/>
        </a:ln>
        <a:effectLst/>
      </c:spPr>
    </c:plotArea>
    <c:legend>
      <c:legendPos val="b"/>
      <c:layout>
        <c:manualLayout>
          <c:xMode val="edge"/>
          <c:yMode val="edge"/>
          <c:x val="0.16172946259496301"/>
          <c:y val="0.92540507412144701"/>
          <c:w val="0.76048656489703104"/>
          <c:h val="5.9655354679536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Demi" panose="020B0703020102020204" pitchFamily="34" charset="0"/>
              <a:ea typeface="+mn-ea"/>
              <a:cs typeface="+mn-cs"/>
            </a:defRPr>
          </a:pPr>
          <a:endParaRPr lang="en-US"/>
        </a:p>
      </c:txPr>
    </c:legend>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18DC97-D5D3-4738-9196-396B13803D96}" type="datetimeFigureOut">
              <a:rPr lang="en-US" smtClean="0"/>
              <a:t>05/01/2019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E55FCB-45AE-4CF0-B701-BDBB20A9B7DE}" type="slidenum">
              <a:rPr lang="en-US" smtClean="0"/>
              <a:t>‹#›</a:t>
            </a:fld>
            <a:endParaRPr lang="en-US"/>
          </a:p>
        </p:txBody>
      </p:sp>
    </p:spTree>
    <p:extLst>
      <p:ext uri="{BB962C8B-B14F-4D97-AF65-F5344CB8AC3E}">
        <p14:creationId xmlns:p14="http://schemas.microsoft.com/office/powerpoint/2010/main" val="368696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 Commissioner Cruz</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Good afternoon Mayor Wheeler, Commissioners. I’m </a:t>
            </a:r>
            <a:r>
              <a:rPr lang="en-US" sz="1200" b="0" kern="1200" dirty="0" err="1">
                <a:solidFill>
                  <a:schemeClr val="tx1"/>
                </a:solidFill>
                <a:effectLst/>
                <a:latin typeface="+mn-lt"/>
                <a:ea typeface="+mn-ea"/>
                <a:cs typeface="+mn-cs"/>
              </a:rPr>
              <a:t>Tavo</a:t>
            </a:r>
            <a:r>
              <a:rPr lang="en-US" sz="1200" b="0" kern="1200" dirty="0">
                <a:solidFill>
                  <a:schemeClr val="tx1"/>
                </a:solidFill>
                <a:effectLst/>
                <a:latin typeface="+mn-lt"/>
                <a:ea typeface="+mn-ea"/>
                <a:cs typeface="+mn-cs"/>
              </a:rPr>
              <a:t> Cruz, chair of the Prosper Portland Board of Commissioners.</a:t>
            </a:r>
            <a:r>
              <a:rPr lang="en-US" sz="1200" b="0" kern="1200" baseline="0" dirty="0">
                <a:solidFill>
                  <a:schemeClr val="tx1"/>
                </a:solidFill>
                <a:effectLst/>
                <a:latin typeface="+mn-lt"/>
                <a:ea typeface="+mn-ea"/>
                <a:cs typeface="+mn-cs"/>
              </a:rPr>
              <a:t> I’m glad to be here to present the Board’s recommendation to reauthorize the Portland Enterprise Zone, </a:t>
            </a:r>
            <a:r>
              <a:rPr lang="en-US" sz="1200" b="0" kern="1200" dirty="0">
                <a:solidFill>
                  <a:schemeClr val="tx1"/>
                </a:solidFill>
                <a:effectLst/>
                <a:latin typeface="+mn-lt"/>
                <a:ea typeface="+mn-ea"/>
                <a:cs typeface="+mn-cs"/>
              </a:rPr>
              <a:t>one of the city’s most powerful tools to create and grow jobs and income.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As a member of the Prosper Portland Commission, former chair of the Hispanic</a:t>
            </a:r>
            <a:r>
              <a:rPr lang="en-US" sz="1200" b="0" kern="1200" baseline="0" dirty="0">
                <a:solidFill>
                  <a:schemeClr val="tx1"/>
                </a:solidFill>
                <a:effectLst/>
                <a:latin typeface="+mn-lt"/>
                <a:ea typeface="+mn-ea"/>
                <a:cs typeface="+mn-cs"/>
              </a:rPr>
              <a:t> Metropolitan Chamber of Commerce, and an attorney that works with local businesses at all stages, I’m acutely aware of the critical role that innovative partnerships play in the success of our local economy.</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a:t>
            </a:fld>
            <a:endParaRPr lang="en-US" dirty="0"/>
          </a:p>
        </p:txBody>
      </p:sp>
    </p:spTree>
    <p:extLst>
      <p:ext uri="{BB962C8B-B14F-4D97-AF65-F5344CB8AC3E}">
        <p14:creationId xmlns:p14="http://schemas.microsoft.com/office/powerpoint/2010/main" val="306918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Talking Points: Andy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Kimberly. On the question of how the program works…we aim to deliver benefits to the community, business, and the city through numerous methods. To start with the value to the community—both residents and employees of companies—are benefiting in many ways. </a:t>
            </a:r>
          </a:p>
          <a:p>
            <a:endParaRPr lang="en-US"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To highlight a few of these benefits, we have a wage floor of </a:t>
            </a:r>
            <a:r>
              <a:rPr lang="en-US" sz="1200" b="1" kern="1200" dirty="0">
                <a:solidFill>
                  <a:schemeClr val="tx1"/>
                </a:solidFill>
                <a:effectLst/>
                <a:latin typeface="+mn-lt"/>
                <a:ea typeface="+mn-ea"/>
                <a:cs typeface="+mn-cs"/>
              </a:rPr>
              <a:t>$15.00 an hour</a:t>
            </a:r>
            <a:r>
              <a:rPr lang="en-US" sz="1200" kern="1200" dirty="0">
                <a:solidFill>
                  <a:schemeClr val="tx1"/>
                </a:solidFill>
                <a:effectLst/>
                <a:latin typeface="+mn-lt"/>
                <a:ea typeface="+mn-ea"/>
                <a:cs typeface="+mn-cs"/>
              </a:rPr>
              <a:t> for all jobs.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Companies </a:t>
            </a:r>
            <a:r>
              <a:rPr lang="en-US" sz="1200" b="1" kern="1200" dirty="0">
                <a:solidFill>
                  <a:schemeClr val="tx1"/>
                </a:solidFill>
                <a:effectLst/>
                <a:latin typeface="+mn-lt"/>
                <a:ea typeface="+mn-ea"/>
                <a:cs typeface="+mn-cs"/>
              </a:rPr>
              <a:t>pay 15% of actual tax savings </a:t>
            </a:r>
            <a:r>
              <a:rPr lang="en-US" sz="1200" kern="1200" dirty="0">
                <a:solidFill>
                  <a:schemeClr val="tx1"/>
                </a:solidFill>
                <a:effectLst/>
                <a:latin typeface="+mn-lt"/>
                <a:ea typeface="+mn-ea"/>
                <a:cs typeface="+mn-cs"/>
              </a:rPr>
              <a:t>into an economic development fund to support programs. We’ll highlight this in a couple slides. </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All new companies will be providing </a:t>
            </a:r>
            <a:r>
              <a:rPr lang="en-US" sz="1200" b="1" kern="1200" dirty="0">
                <a:solidFill>
                  <a:schemeClr val="tx1"/>
                </a:solidFill>
                <a:effectLst/>
                <a:latin typeface="+mn-lt"/>
                <a:ea typeface="+mn-ea"/>
                <a:cs typeface="+mn-cs"/>
              </a:rPr>
              <a:t>equity training</a:t>
            </a:r>
            <a:r>
              <a:rPr lang="en-US" sz="1200" kern="1200" dirty="0">
                <a:solidFill>
                  <a:schemeClr val="tx1"/>
                </a:solidFill>
                <a:effectLst/>
                <a:latin typeface="+mn-lt"/>
                <a:ea typeface="+mn-ea"/>
                <a:cs typeface="+mn-cs"/>
              </a:rPr>
              <a:t> to employees. </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Additionally, they now have to make g</a:t>
            </a:r>
            <a:r>
              <a:rPr lang="en-US" sz="1200" kern="1200" dirty="0">
                <a:solidFill>
                  <a:schemeClr val="tx1"/>
                </a:solidFill>
                <a:effectLst/>
                <a:latin typeface="+mn-lt"/>
                <a:ea typeface="+mn-ea"/>
                <a:cs typeface="+mn-cs"/>
              </a:rPr>
              <a:t>ood faith efforts to </a:t>
            </a:r>
            <a:r>
              <a:rPr lang="en-US" sz="1200" b="1" kern="1200" dirty="0">
                <a:solidFill>
                  <a:schemeClr val="tx1"/>
                </a:solidFill>
                <a:effectLst/>
                <a:latin typeface="+mn-lt"/>
                <a:ea typeface="+mn-ea"/>
                <a:cs typeface="+mn-cs"/>
              </a:rPr>
              <a:t>increase goods and services purchased </a:t>
            </a:r>
            <a:r>
              <a:rPr lang="en-US" sz="1200" kern="1200" dirty="0">
                <a:solidFill>
                  <a:schemeClr val="tx1"/>
                </a:solidFill>
                <a:effectLst/>
                <a:latin typeface="+mn-lt"/>
                <a:ea typeface="+mn-ea"/>
                <a:cs typeface="+mn-cs"/>
              </a:rPr>
              <a:t>within Portland and specifically owned by people of color and in priority neighborhoods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now extra public benefit agreement have been added to our agreements, where 2-6 additional community engagements</a:t>
            </a:r>
          </a:p>
          <a:p>
            <a:r>
              <a:rPr lang="en-US" sz="1200" kern="1200" dirty="0">
                <a:solidFill>
                  <a:schemeClr val="tx1"/>
                </a:solidFill>
                <a:effectLst/>
                <a:latin typeface="+mn-lt"/>
                <a:ea typeface="+mn-ea"/>
                <a:cs typeface="+mn-cs"/>
              </a:rPr>
              <a:t>	 are creating diversity hiring plans, </a:t>
            </a:r>
          </a:p>
          <a:p>
            <a:r>
              <a:rPr lang="en-US" sz="1200" kern="1200" dirty="0">
                <a:solidFill>
                  <a:schemeClr val="tx1"/>
                </a:solidFill>
                <a:effectLst/>
                <a:latin typeface="+mn-lt"/>
                <a:ea typeface="+mn-ea"/>
                <a:cs typeface="+mn-cs"/>
              </a:rPr>
              <a:t>	pro bono support for entrepreneurs of color and women, </a:t>
            </a:r>
          </a:p>
          <a:p>
            <a:r>
              <a:rPr lang="en-US" sz="1200" kern="1200" dirty="0">
                <a:solidFill>
                  <a:schemeClr val="tx1"/>
                </a:solidFill>
                <a:effectLst/>
                <a:latin typeface="+mn-lt"/>
                <a:ea typeface="+mn-ea"/>
                <a:cs typeface="+mn-cs"/>
              </a:rPr>
              <a:t>	and creating pipeline opportunities for youth of color from our high schools in Portland.</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Lastly, companies do yearly compliance: with Prosper Portland, </a:t>
            </a:r>
            <a:r>
              <a:rPr lang="en-US" sz="1200" kern="1200" dirty="0">
                <a:solidFill>
                  <a:schemeClr val="tx1"/>
                </a:solidFill>
                <a:effectLst/>
                <a:latin typeface="+mn-lt"/>
                <a:ea typeface="+mn-ea"/>
                <a:cs typeface="+mn-cs"/>
              </a:rPr>
              <a:t>Multnomah County, Business Oregon, and the Department of Revenue. We taking compliance very serious.</a:t>
            </a:r>
          </a:p>
          <a:p>
            <a:pPr lvl="3"/>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10</a:t>
            </a:fld>
            <a:endParaRPr lang="en-US"/>
          </a:p>
        </p:txBody>
      </p:sp>
    </p:spTree>
    <p:extLst>
      <p:ext uri="{BB962C8B-B14F-4D97-AF65-F5344CB8AC3E}">
        <p14:creationId xmlns:p14="http://schemas.microsoft.com/office/powerpoint/2010/main" val="391180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Talking Points: Andy</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We believe the value to business and community is shared. The competitive of the business and the health of the community are tied together.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On the question of competitiveness, businesses that join the program can receive a </a:t>
            </a:r>
            <a:r>
              <a:rPr lang="en-US" sz="1200" kern="1200" dirty="0">
                <a:solidFill>
                  <a:schemeClr val="tx1"/>
                </a:solidFill>
                <a:effectLst/>
                <a:latin typeface="+mn-lt"/>
                <a:ea typeface="+mn-ea"/>
                <a:cs typeface="+mn-cs"/>
              </a:rPr>
              <a:t>5 year tax exemption only on new capital investment. Existing land, buildings, and personal property on the tax rolls continue to be taxed.</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Apart from the financial incentive, businesses benefit in other ways through workforce development programming, boost to their public image, and a better businesses culture that lead to a diversified workforce and employee retention.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Interestingly, s</a:t>
            </a:r>
            <a:r>
              <a:rPr lang="en-US" sz="1200" kern="1200" dirty="0">
                <a:solidFill>
                  <a:schemeClr val="tx1"/>
                </a:solidFill>
                <a:effectLst/>
                <a:latin typeface="+mn-lt"/>
                <a:ea typeface="+mn-ea"/>
                <a:cs typeface="+mn-cs"/>
              </a:rPr>
              <a:t>ite selectors around the U.S. have commented that we have more requirements than any other jurisdiction they’ve worked with across the country. They also say it fits Portland brand, and that because we have created a clear set of expectation with return on investment back to business, they will continue to send projects our way.</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11</a:t>
            </a:fld>
            <a:endParaRPr lang="en-US"/>
          </a:p>
        </p:txBody>
      </p:sp>
    </p:spTree>
    <p:extLst>
      <p:ext uri="{BB962C8B-B14F-4D97-AF65-F5344CB8AC3E}">
        <p14:creationId xmlns:p14="http://schemas.microsoft.com/office/powerpoint/2010/main" val="415902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 pivoting a bit from the business culture change, public benefit agreement conversations, the program has other financial impacts to note. </a:t>
            </a:r>
          </a:p>
          <a:p>
            <a:endParaRPr lang="en-US" dirty="0"/>
          </a:p>
          <a:p>
            <a:r>
              <a:rPr lang="en-US" dirty="0"/>
              <a:t>In exchange for $6.5M in forgone tax revenue, in addition to procurement and job creation we’ve seen $36M in Oregon income tax revenue, $2.75M in workforce training and business development funds (we’ll show where this fits in the next slide).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ver the years we’ve done analysis…we believe the financial payback to local jurisdictions is about 5 years after the tax incentives come back on the rolls, apart from all of the numbers represented here.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 Pocket:</a:t>
            </a:r>
          </a:p>
          <a:p>
            <a:r>
              <a:rPr lang="en-US" sz="1200" dirty="0">
                <a:solidFill>
                  <a:schemeClr val="tx1">
                    <a:lumMod val="50000"/>
                    <a:lumOff val="50000"/>
                  </a:schemeClr>
                </a:solidFill>
                <a:latin typeface="Franklin Gothic Medium Cond" panose="020B0606030402020204" pitchFamily="34" charset="0"/>
              </a:rPr>
              <a:t>2015-2018: 8,990 FTE x $27.99 =523,410,023 </a:t>
            </a:r>
          </a:p>
          <a:p>
            <a:r>
              <a:rPr lang="en-US" sz="1200" dirty="0">
                <a:solidFill>
                  <a:schemeClr val="tx1">
                    <a:lumMod val="50000"/>
                    <a:lumOff val="50000"/>
                  </a:schemeClr>
                </a:solidFill>
                <a:latin typeface="Franklin Gothic Medium Cond" panose="020B0606030402020204" pitchFamily="34" charset="0"/>
              </a:rPr>
              <a:t>gross wages = $36.6M</a:t>
            </a:r>
          </a:p>
          <a:p>
            <a:endParaRPr lang="en-US" sz="1200" dirty="0">
              <a:solidFill>
                <a:schemeClr val="tx1">
                  <a:lumMod val="50000"/>
                  <a:lumOff val="50000"/>
                </a:schemeClr>
              </a:solidFill>
              <a:latin typeface="Franklin Gothic Medium Cond" panose="020B0606030402020204" pitchFamily="34" charset="0"/>
            </a:endParaRPr>
          </a:p>
          <a:p>
            <a:r>
              <a:rPr lang="en-US" sz="1200" dirty="0">
                <a:solidFill>
                  <a:schemeClr val="tx1">
                    <a:lumMod val="50000"/>
                    <a:lumOff val="50000"/>
                  </a:schemeClr>
                </a:solidFill>
                <a:latin typeface="Franklin Gothic Medium Cond" panose="020B0606030402020204" pitchFamily="34" charset="0"/>
              </a:rPr>
              <a:t>Estimated income tax generated @7% tax rate: $36.6M in income tax over 4 years</a:t>
            </a:r>
          </a:p>
          <a:p>
            <a:endParaRPr lang="en-US" sz="1200" b="1" kern="1200" dirty="0">
              <a:solidFill>
                <a:schemeClr val="tx1">
                  <a:lumMod val="50000"/>
                  <a:lumOff val="50000"/>
                </a:schemeClr>
              </a:solidFill>
              <a:effectLst/>
              <a:latin typeface="Franklin Gothic Medium Cond" panose="020B0606030402020204" pitchFamily="34" charset="0"/>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12</a:t>
            </a:fld>
            <a:endParaRPr lang="en-US"/>
          </a:p>
        </p:txBody>
      </p:sp>
    </p:spTree>
    <p:extLst>
      <p:ext uri="{BB962C8B-B14F-4D97-AF65-F5344CB8AC3E}">
        <p14:creationId xmlns:p14="http://schemas.microsoft.com/office/powerpoint/2010/main" val="22752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mn-lt"/>
                <a:cs typeface="Calibri"/>
              </a:rPr>
              <a:t>This slide shows how enterprise zone funds are playing out the overall economic development programming. Diving</a:t>
            </a:r>
            <a:r>
              <a:rPr lang="en-US" baseline="0" dirty="0">
                <a:latin typeface="+mn-lt"/>
                <a:cs typeface="Calibri"/>
              </a:rPr>
              <a:t> further into our economic development programs not restricted to traditional tax increment finance districts, this graph shows our four major business lines and how general funds are leveraged by other non-TIF resources.</a:t>
            </a:r>
            <a:r>
              <a:rPr lang="en-US" dirty="0">
                <a:latin typeface="+mn-lt"/>
                <a:cs typeface="Calibri"/>
              </a:rPr>
              <a:t> From top to bottom these include:</a:t>
            </a:r>
          </a:p>
          <a:p>
            <a:r>
              <a:rPr lang="en-US" baseline="0" dirty="0">
                <a:latin typeface="+mn-lt"/>
                <a:cs typeface="Calibri"/>
              </a:rPr>
              <a:t> </a:t>
            </a:r>
          </a:p>
          <a:p>
            <a:pPr marL="174708" indent="-174708">
              <a:buFont typeface="Arial"/>
              <a:buChar char="•"/>
            </a:pPr>
            <a:r>
              <a:rPr lang="en-US" b="0" baseline="0" dirty="0">
                <a:latin typeface="+mn-lt"/>
                <a:cs typeface="Calibri"/>
              </a:rPr>
              <a:t>Workforce development funds</a:t>
            </a:r>
          </a:p>
          <a:p>
            <a:pPr marL="174708" indent="-174708">
              <a:buFont typeface="Arial"/>
              <a:buChar char="•"/>
            </a:pPr>
            <a:r>
              <a:rPr lang="en-US" b="0" baseline="0" dirty="0">
                <a:latin typeface="+mn-lt"/>
                <a:cs typeface="Calibri"/>
              </a:rPr>
              <a:t>Inclusive Business Resource Network funding.</a:t>
            </a:r>
          </a:p>
          <a:p>
            <a:pPr marL="174708" indent="-174708">
              <a:buFont typeface="Arial"/>
              <a:buChar char="•"/>
            </a:pPr>
            <a:r>
              <a:rPr lang="en-US" b="0" baseline="0" dirty="0">
                <a:latin typeface="+mn-lt"/>
                <a:cs typeface="Calibri"/>
              </a:rPr>
              <a:t>Neighborhood Prosperity Initiative and Venture Portland</a:t>
            </a:r>
          </a:p>
          <a:p>
            <a:pPr marL="174708" indent="-174708">
              <a:buFont typeface="Arial"/>
              <a:buChar char="•"/>
            </a:pPr>
            <a:r>
              <a:rPr lang="en-US" b="0" baseline="0" dirty="0">
                <a:latin typeface="+mn-lt"/>
                <a:cs typeface="Calibri"/>
              </a:rPr>
              <a:t>The traded sector business non-profits and programs  </a:t>
            </a:r>
          </a:p>
          <a:p>
            <a:endParaRPr lang="en-US" baseline="0" dirty="0">
              <a:latin typeface="+mn-lt"/>
            </a:endParaRPr>
          </a:p>
          <a:p>
            <a:r>
              <a:rPr lang="en-US" baseline="0" dirty="0">
                <a:latin typeface="+mn-lt"/>
              </a:rPr>
              <a:t>All told, approximately 40 non-profits receive funds to deliver on key economic development priorities for the city.</a:t>
            </a:r>
          </a:p>
          <a:p>
            <a:endParaRPr lang="en-US" baseline="0" dirty="0">
              <a:latin typeface="+mn-lt"/>
            </a:endParaRP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13</a:t>
            </a:fld>
            <a:endParaRPr lang="en-US"/>
          </a:p>
        </p:txBody>
      </p:sp>
    </p:spTree>
    <p:extLst>
      <p:ext uri="{BB962C8B-B14F-4D97-AF65-F5344CB8AC3E}">
        <p14:creationId xmlns:p14="http://schemas.microsoft.com/office/powerpoint/2010/main" val="1467486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200" b="0" kern="1200" dirty="0">
                <a:solidFill>
                  <a:schemeClr val="tx1"/>
                </a:solidFill>
                <a:effectLst/>
                <a:latin typeface="+mn-lt"/>
                <a:ea typeface="+mn-ea"/>
                <a:cs typeface="+mn-cs"/>
              </a:rPr>
              <a:t>Moving on to the request before you.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program started in 1985 through the Oregon Legislature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There are now 70+ zones across the state. It’s now being used extensively, and many of our partner city and counties see the E-Zone as the only significant incentive to attract new business and encourage growth by existing firms.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Each designation is for 10 years, and our current Portland E-Zone will expire in two months without this action today.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E55FCB-45AE-4CF0-B701-BDBB20A9B7DE}" type="slidenum">
              <a:rPr lang="en-US" smtClean="0"/>
              <a:t>14</a:t>
            </a:fld>
            <a:endParaRPr lang="en-US" dirty="0"/>
          </a:p>
        </p:txBody>
      </p:sp>
    </p:spTree>
    <p:extLst>
      <p:ext uri="{BB962C8B-B14F-4D97-AF65-F5344CB8AC3E}">
        <p14:creationId xmlns:p14="http://schemas.microsoft.com/office/powerpoint/2010/main" val="125550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200" b="0" kern="1200" dirty="0">
                <a:solidFill>
                  <a:schemeClr val="tx1"/>
                </a:solidFill>
                <a:effectLst/>
                <a:latin typeface="+mn-lt"/>
                <a:ea typeface="+mn-ea"/>
                <a:cs typeface="+mn-cs"/>
              </a:rPr>
              <a:t>Just like the previous E-Zone authorizations, we are held to standards as described in the slide when seeking a new authorization.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E-Zones are located in or near many of our high poverty areas of the city.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 state income/poverty standards for qualifying</a:t>
            </a:r>
          </a:p>
          <a:p>
            <a:r>
              <a:rPr lang="en-US" sz="1200" kern="1200" dirty="0">
                <a:solidFill>
                  <a:schemeClr val="tx1"/>
                </a:solidFill>
                <a:effectLst/>
                <a:latin typeface="+mn-lt"/>
                <a:ea typeface="+mn-ea"/>
                <a:cs typeface="+mn-cs"/>
              </a:rPr>
              <a:t>Stay within statutory limits on 12 square miles</a:t>
            </a:r>
          </a:p>
          <a:p>
            <a:r>
              <a:rPr lang="en-US" sz="1200" kern="1200" dirty="0">
                <a:solidFill>
                  <a:schemeClr val="tx1"/>
                </a:solidFill>
                <a:effectLst/>
                <a:latin typeface="+mn-lt"/>
                <a:ea typeface="+mn-ea"/>
                <a:cs typeface="+mn-cs"/>
              </a:rPr>
              <a:t>Be located in or near low income areas</a:t>
            </a:r>
          </a:p>
          <a:p>
            <a:r>
              <a:rPr lang="en-US" sz="1200" kern="1200" dirty="0">
                <a:solidFill>
                  <a:schemeClr val="tx1"/>
                </a:solidFill>
                <a:effectLst/>
                <a:latin typeface="+mn-lt"/>
                <a:ea typeface="+mn-ea"/>
                <a:cs typeface="+mn-cs"/>
              </a:rPr>
              <a:t>And receive local authorizations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Back Pocket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 a combination of American Community Survey modeling software to allow us to report on non-conforming census geographies.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unemployment rate, two percentage points or more above the statewide rate,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income level of 80 percent or less of the equivalent income level for the state in terms of per capita, median household or comparable figures,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percentage of persons or families below the federal poverty level that is at least five percentage points higher than the statewide poverty incidence rate, 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ten-year change in population that is at least 15 percentage points below the state’s corresponding population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Max combined E-Zone acreage allowed = 24 sq. mi.; current = 21.43 </a:t>
            </a:r>
            <a:r>
              <a:rPr lang="en-US" sz="1200" kern="1200" dirty="0" err="1">
                <a:solidFill>
                  <a:schemeClr val="tx1"/>
                </a:solidFill>
                <a:effectLst/>
                <a:latin typeface="+mn-lt"/>
                <a:ea typeface="+mn-ea"/>
                <a:cs typeface="+mn-cs"/>
              </a:rPr>
              <a:t>sq</a:t>
            </a:r>
            <a:r>
              <a:rPr lang="en-US" sz="1200" kern="1200" dirty="0">
                <a:solidFill>
                  <a:schemeClr val="tx1"/>
                </a:solidFill>
                <a:effectLst/>
                <a:latin typeface="+mn-lt"/>
                <a:ea typeface="+mn-ea"/>
                <a:cs typeface="+mn-cs"/>
              </a:rPr>
              <a:t> mi. </a:t>
            </a:r>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15</a:t>
            </a:fld>
            <a:endParaRPr lang="en-US"/>
          </a:p>
        </p:txBody>
      </p:sp>
    </p:spTree>
    <p:extLst>
      <p:ext uri="{BB962C8B-B14F-4D97-AF65-F5344CB8AC3E}">
        <p14:creationId xmlns:p14="http://schemas.microsoft.com/office/powerpoint/2010/main" val="112232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this is proposed Enterprise Zone Map for the next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 multiple meetings with taxing jurisdiction partners, we identified alignment in economic development priorities among our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determined a list of properties that met those priorities. Technically, we have a limit of 12 square miles for the Portland E-Zone, so not all properties considered can be brought into the E-Zone. Only those that received consensus and fit within the statutory limits. </a:t>
            </a:r>
          </a:p>
          <a:p>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To highlight some of the decision points, the Port is taking a fresh look at how the promote their industrial properties and the PBS had interest in adding sites that are affected by Superfund issues to spur potential development.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Across the board, we believe these additional are in alignment with the Comprehensive Plan as we as our partners objectives of growing quality jobs.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Summary: </a:t>
            </a:r>
            <a:r>
              <a:rPr lang="en-US" sz="1200" b="1" kern="1200" dirty="0">
                <a:solidFill>
                  <a:schemeClr val="tx1"/>
                </a:solidFill>
                <a:effectLst/>
                <a:latin typeface="+mn-lt"/>
                <a:ea typeface="+mn-ea"/>
                <a:cs typeface="+mn-cs"/>
              </a:rPr>
              <a:t>WE ARE REQUESTING CITY COUNCIL REAUTHORIZE THE PORTLAND ENTERPRISE ZONE FOR TEN YEARS AND DIRECT STAFF TO SUBMIT AN APPLICATION TO THE STATE OF OREGON.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 Pocket:</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Approximately 13% of the existing E-Zone area would be added.</a:t>
            </a:r>
          </a:p>
          <a:p>
            <a:r>
              <a:rPr lang="en-US" sz="1200" kern="1200" dirty="0">
                <a:solidFill>
                  <a:schemeClr val="tx1"/>
                </a:solidFill>
                <a:effectLst/>
                <a:latin typeface="+mn-lt"/>
                <a:ea typeface="+mn-ea"/>
                <a:cs typeface="+mn-cs"/>
              </a:rPr>
              <a:t>Current Zone acreage: Portland E-Zone currently at 10.47 </a:t>
            </a:r>
            <a:r>
              <a:rPr lang="en-US" sz="1200" kern="1200" dirty="0" err="1">
                <a:solidFill>
                  <a:schemeClr val="tx1"/>
                </a:solidFill>
                <a:effectLst/>
                <a:latin typeface="+mn-lt"/>
                <a:ea typeface="+mn-ea"/>
                <a:cs typeface="+mn-cs"/>
              </a:rPr>
              <a:t>sq</a:t>
            </a:r>
            <a:r>
              <a:rPr lang="en-US" sz="1200" kern="1200" dirty="0">
                <a:solidFill>
                  <a:schemeClr val="tx1"/>
                </a:solidFill>
                <a:effectLst/>
                <a:latin typeface="+mn-lt"/>
                <a:ea typeface="+mn-ea"/>
                <a:cs typeface="+mn-cs"/>
              </a:rPr>
              <a:t> miles. Proposed zone would be: at near the max at 11.9 </a:t>
            </a:r>
            <a:r>
              <a:rPr lang="en-US" sz="1200" kern="1200" dirty="0" err="1">
                <a:solidFill>
                  <a:schemeClr val="tx1"/>
                </a:solidFill>
                <a:effectLst/>
                <a:latin typeface="+mn-lt"/>
                <a:ea typeface="+mn-ea"/>
                <a:cs typeface="+mn-cs"/>
              </a:rPr>
              <a:t>sq</a:t>
            </a:r>
            <a:r>
              <a:rPr lang="en-US" sz="1200" kern="1200" dirty="0">
                <a:solidFill>
                  <a:schemeClr val="tx1"/>
                </a:solidFill>
                <a:effectLst/>
                <a:latin typeface="+mn-lt"/>
                <a:ea typeface="+mn-ea"/>
                <a:cs typeface="+mn-cs"/>
              </a:rPr>
              <a:t> miles</a:t>
            </a: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16</a:t>
            </a:fld>
            <a:endParaRPr lang="en-US"/>
          </a:p>
        </p:txBody>
      </p:sp>
    </p:spTree>
    <p:extLst>
      <p:ext uri="{BB962C8B-B14F-4D97-AF65-F5344CB8AC3E}">
        <p14:creationId xmlns:p14="http://schemas.microsoft.com/office/powerpoint/2010/main" val="135822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Talking Points</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17</a:t>
            </a:fld>
            <a:endParaRPr lang="en-US"/>
          </a:p>
        </p:txBody>
      </p:sp>
    </p:spTree>
    <p:extLst>
      <p:ext uri="{BB962C8B-B14F-4D97-AF65-F5344CB8AC3E}">
        <p14:creationId xmlns:p14="http://schemas.microsoft.com/office/powerpoint/2010/main" val="355741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 Commissioner Cruz</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presentation today is intended to provide a look</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back at the last 10 years of</a:t>
            </a:r>
            <a:r>
              <a:rPr lang="en-US" sz="1200" b="0" kern="1200" baseline="0" dirty="0">
                <a:solidFill>
                  <a:schemeClr val="tx1"/>
                </a:solidFill>
                <a:effectLst/>
                <a:latin typeface="+mn-lt"/>
                <a:ea typeface="+mn-ea"/>
                <a:cs typeface="+mn-cs"/>
              </a:rPr>
              <a:t> partnership and </a:t>
            </a:r>
            <a:r>
              <a:rPr lang="en-US" sz="1200" b="0" kern="1200" dirty="0">
                <a:solidFill>
                  <a:schemeClr val="tx1"/>
                </a:solidFill>
                <a:effectLst/>
                <a:latin typeface="+mn-lt"/>
                <a:ea typeface="+mn-ea"/>
                <a:cs typeface="+mn-cs"/>
              </a:rPr>
              <a:t>innovation</a:t>
            </a:r>
            <a:r>
              <a:rPr lang="en-US" sz="1200" b="0" kern="1200" baseline="0" dirty="0">
                <a:solidFill>
                  <a:schemeClr val="tx1"/>
                </a:solidFill>
                <a:effectLst/>
                <a:latin typeface="+mn-lt"/>
                <a:ea typeface="+mn-ea"/>
                <a:cs typeface="+mn-cs"/>
              </a:rPr>
              <a:t> within the Enterprise Program. A</a:t>
            </a:r>
            <a:r>
              <a:rPr lang="en-US" sz="1200" b="0" kern="1200" dirty="0">
                <a:solidFill>
                  <a:schemeClr val="tx1"/>
                </a:solidFill>
                <a:effectLst/>
                <a:latin typeface="+mn-lt"/>
                <a:ea typeface="+mn-ea"/>
                <a:cs typeface="+mn-cs"/>
              </a:rPr>
              <a:t>nd to set forward a path for the next 10 years of programming at the City of Portland and Prosper Portland.</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Prosper Portland focuses our work on building an equitable economy, especially for communities of color and those who have been historically underserved based</a:t>
            </a:r>
            <a:r>
              <a:rPr lang="en-US" sz="1200" b="0" kern="1200" baseline="0" dirty="0">
                <a:solidFill>
                  <a:schemeClr val="tx1"/>
                </a:solidFill>
                <a:effectLst/>
                <a:latin typeface="+mn-lt"/>
                <a:ea typeface="+mn-ea"/>
                <a:cs typeface="+mn-cs"/>
              </a:rPr>
              <a:t> on geography or income profile</a:t>
            </a:r>
            <a:r>
              <a:rPr lang="en-US" sz="1200" b="0" kern="1200" dirty="0">
                <a:solidFill>
                  <a:schemeClr val="tx1"/>
                </a:solidFill>
                <a:effectLst/>
                <a:latin typeface="+mn-lt"/>
                <a:ea typeface="+mn-ea"/>
                <a:cs typeface="+mn-cs"/>
              </a:rPr>
              <a:t>. And the E-Zone has been a testing ground for numerous innovations</a:t>
            </a:r>
            <a:r>
              <a:rPr lang="en-US" sz="1200" b="0" kern="1200" baseline="0" dirty="0">
                <a:solidFill>
                  <a:schemeClr val="tx1"/>
                </a:solidFill>
                <a:effectLst/>
                <a:latin typeface="+mn-lt"/>
                <a:ea typeface="+mn-ea"/>
                <a:cs typeface="+mn-cs"/>
              </a:rPr>
              <a:t> across the organization.</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To achieve these goals, we are committed to continual evolution and learning, and to operating in an equitable, innovative, and financially sustainable way. And through your action today, we hope to continue the use of the E-Zone tool to advance our objectives.</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With</a:t>
            </a:r>
            <a:r>
              <a:rPr lang="en-US" sz="1200" b="0" kern="1200" baseline="0" dirty="0">
                <a:solidFill>
                  <a:schemeClr val="tx1"/>
                </a:solidFill>
                <a:effectLst/>
                <a:latin typeface="+mn-lt"/>
                <a:ea typeface="+mn-ea"/>
                <a:cs typeface="+mn-cs"/>
              </a:rPr>
              <a:t> that, I’ll turn it over to our Executive Director, Kimberly Branam.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2</a:t>
            </a:fld>
            <a:endParaRPr lang="en-US" dirty="0"/>
          </a:p>
        </p:txBody>
      </p:sp>
    </p:spTree>
    <p:extLst>
      <p:ext uri="{BB962C8B-B14F-4D97-AF65-F5344CB8AC3E}">
        <p14:creationId xmlns:p14="http://schemas.microsoft.com/office/powerpoint/2010/main" val="106379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dirty="0"/>
              <a:t>Thank you</a:t>
            </a:r>
            <a:r>
              <a:rPr lang="en-US" b="0" baseline="0" dirty="0"/>
              <a:t>, Chair Cruz. Good afternoon Mayor Wheeler and Commissioners.</a:t>
            </a:r>
            <a:endParaRPr lang="en-US" b="0" dirty="0"/>
          </a:p>
          <a:p>
            <a:endParaRPr lang="en-US" sz="1200" b="0" kern="1200" baseline="0" dirty="0">
              <a:effectLst/>
              <a:latin typeface="+mn-lt"/>
              <a:ea typeface="+mn-ea"/>
              <a:cs typeface="+mn-cs"/>
            </a:endParaRPr>
          </a:p>
          <a:p>
            <a:r>
              <a:rPr lang="en-US" sz="1200" b="0" kern="1200" baseline="0" dirty="0">
                <a:solidFill>
                  <a:schemeClr val="tx1"/>
                </a:solidFill>
                <a:effectLst/>
                <a:latin typeface="+mn-lt"/>
                <a:ea typeface="+mn-ea"/>
                <a:cs typeface="+mn-cs"/>
              </a:rPr>
              <a:t>I’m going to spend the next few minutes talking about how the program has evolved and its impact – and then Andy Reed, who manages the program at Prosper Portland, will dig into some of the mechanics of the program and the proposed action before you.</a:t>
            </a:r>
          </a:p>
          <a:p>
            <a:endParaRPr lang="en-US" b="0" dirty="0"/>
          </a:p>
          <a:p>
            <a:r>
              <a:rPr lang="en-US" sz="1200" b="0" kern="1200" dirty="0">
                <a:solidFill>
                  <a:schemeClr val="tx1"/>
                </a:solidFill>
                <a:effectLst/>
                <a:latin typeface="+mn-lt"/>
                <a:ea typeface="+mn-ea"/>
                <a:cs typeface="+mn-cs"/>
              </a:rPr>
              <a:t>The program has been in place since 1986 and was most recently reauthorized in</a:t>
            </a:r>
            <a:r>
              <a:rPr lang="en-US" sz="1200" b="0" kern="1200" baseline="0" dirty="0">
                <a:solidFill>
                  <a:schemeClr val="tx1"/>
                </a:solidFill>
                <a:effectLst/>
                <a:latin typeface="+mn-lt"/>
                <a:ea typeface="+mn-ea"/>
                <a:cs typeface="+mn-cs"/>
              </a:rPr>
              <a:t> 2008.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In 2010 we reorganized the program administration to prioritize quality customer service and increase the ability for small businesses to access the program.</a:t>
            </a:r>
          </a:p>
          <a:p>
            <a:pPr lvl="0"/>
            <a:endParaRPr lang="en-US" sz="1200" b="0" kern="1200" baseline="0" dirty="0">
              <a:solidFill>
                <a:schemeClr val="tx1"/>
              </a:solidFill>
              <a:effectLst/>
              <a:latin typeface="+mn-lt"/>
              <a:ea typeface="+mn-ea"/>
              <a:cs typeface="+mn-cs"/>
            </a:endParaRPr>
          </a:p>
          <a:p>
            <a:pPr lvl="0"/>
            <a:r>
              <a:rPr lang="en-US" sz="1200" b="0" kern="1200" baseline="0" dirty="0">
                <a:solidFill>
                  <a:schemeClr val="tx1"/>
                </a:solidFill>
                <a:effectLst/>
                <a:latin typeface="+mn-lt"/>
                <a:ea typeface="+mn-ea"/>
                <a:cs typeface="+mn-cs"/>
              </a:rPr>
              <a:t>In 2012 we established the </a:t>
            </a:r>
            <a:r>
              <a:rPr lang="en-US" sz="1200" b="0" kern="1200" dirty="0">
                <a:solidFill>
                  <a:schemeClr val="tx1"/>
                </a:solidFill>
                <a:effectLst/>
                <a:latin typeface="+mn-lt"/>
                <a:ea typeface="+mn-ea"/>
                <a:cs typeface="+mn-cs"/>
              </a:rPr>
              <a:t>East Portland E-Zone,</a:t>
            </a:r>
            <a:r>
              <a:rPr lang="en-US" sz="1200" b="0" kern="1200" baseline="0" dirty="0">
                <a:solidFill>
                  <a:schemeClr val="tx1"/>
                </a:solidFill>
                <a:effectLst/>
                <a:latin typeface="+mn-lt"/>
                <a:ea typeface="+mn-ea"/>
                <a:cs typeface="+mn-cs"/>
              </a:rPr>
              <a:t> bringing in property east of </a:t>
            </a:r>
            <a:r>
              <a:rPr lang="en-US" sz="1200" b="0" kern="1200" dirty="0">
                <a:solidFill>
                  <a:schemeClr val="tx1"/>
                </a:solidFill>
                <a:effectLst/>
                <a:latin typeface="+mn-lt"/>
                <a:ea typeface="+mn-ea"/>
                <a:cs typeface="+mn-cs"/>
              </a:rPr>
              <a:t>Cesar Chavez to the border of Gresham</a:t>
            </a:r>
            <a:r>
              <a:rPr lang="en-US" sz="1200" b="0" kern="1200" baseline="0" dirty="0">
                <a:solidFill>
                  <a:schemeClr val="tx1"/>
                </a:solidFill>
                <a:effectLst/>
                <a:latin typeface="+mn-lt"/>
                <a:ea typeface="+mn-ea"/>
                <a:cs typeface="+mn-cs"/>
              </a:rPr>
              <a:t> and increasing </a:t>
            </a:r>
            <a:r>
              <a:rPr lang="en-US" sz="1200" b="0" kern="1200" dirty="0">
                <a:solidFill>
                  <a:schemeClr val="tx1"/>
                </a:solidFill>
                <a:effectLst/>
                <a:latin typeface="+mn-lt"/>
                <a:ea typeface="+mn-ea"/>
                <a:cs typeface="+mn-cs"/>
              </a:rPr>
              <a:t>job creation opportunities </a:t>
            </a:r>
            <a:r>
              <a:rPr lang="en-US" sz="1200" b="0" kern="1200">
                <a:solidFill>
                  <a:schemeClr val="tx1"/>
                </a:solidFill>
                <a:effectLst/>
                <a:latin typeface="+mn-lt"/>
                <a:ea typeface="+mn-ea"/>
                <a:cs typeface="+mn-cs"/>
              </a:rPr>
              <a:t>throughout</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East Portland. The</a:t>
            </a:r>
            <a:r>
              <a:rPr lang="en-US" sz="1200" b="0" kern="1200" baseline="0" dirty="0">
                <a:solidFill>
                  <a:schemeClr val="tx1"/>
                </a:solidFill>
                <a:effectLst/>
                <a:latin typeface="+mn-lt"/>
                <a:ea typeface="+mn-ea"/>
                <a:cs typeface="+mn-cs"/>
              </a:rPr>
              <a:t> East Portland Enterprise Zone will come back to you for reauthorization in 2022.</a:t>
            </a:r>
            <a:r>
              <a:rPr lang="en-US" sz="1200" b="0" kern="1200" dirty="0">
                <a:solidFill>
                  <a:schemeClr val="tx1"/>
                </a:solidFill>
                <a:effectLst/>
                <a:latin typeface="+mn-lt"/>
                <a:ea typeface="+mn-ea"/>
                <a:cs typeface="+mn-cs"/>
              </a:rPr>
              <a:t>       </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More recently, with the</a:t>
            </a:r>
            <a:r>
              <a:rPr lang="en-US" sz="1200" b="0" kern="1200" baseline="0" dirty="0">
                <a:solidFill>
                  <a:schemeClr val="tx1"/>
                </a:solidFill>
                <a:effectLst/>
                <a:latin typeface="+mn-lt"/>
                <a:ea typeface="+mn-ea"/>
                <a:cs typeface="+mn-cs"/>
              </a:rPr>
              <a:t> adoption of our 2015-2020 Strategic plan and its focus on creating widely shared prosperity, we’ve adjusted and deployed </a:t>
            </a:r>
            <a:r>
              <a:rPr lang="en-US" sz="1200" kern="1200" dirty="0">
                <a:solidFill>
                  <a:schemeClr val="tx1"/>
                </a:solidFill>
                <a:effectLst/>
                <a:latin typeface="+mn-lt"/>
                <a:ea typeface="+mn-ea"/>
                <a:cs typeface="+mn-cs"/>
              </a:rPr>
              <a:t>this program to help deliver on our strategic priorities</a:t>
            </a:r>
            <a:r>
              <a:rPr lang="en-US" sz="1200" kern="1200" baseline="0" dirty="0">
                <a:solidFill>
                  <a:schemeClr val="tx1"/>
                </a:solidFill>
                <a:effectLst/>
                <a:latin typeface="+mn-lt"/>
                <a:ea typeface="+mn-ea"/>
                <a:cs typeface="+mn-cs"/>
              </a:rPr>
              <a:t> of:</a:t>
            </a:r>
          </a:p>
          <a:p>
            <a:pPr marL="228600" lvl="0" indent="-228600">
              <a:buAutoNum type="arabicPeriod"/>
            </a:pPr>
            <a:r>
              <a:rPr lang="en-US" sz="1200" kern="1200" baseline="0" dirty="0">
                <a:solidFill>
                  <a:schemeClr val="tx1"/>
                </a:solidFill>
                <a:effectLst/>
                <a:latin typeface="+mn-lt"/>
                <a:ea typeface="+mn-ea"/>
                <a:cs typeface="+mn-cs"/>
              </a:rPr>
              <a:t>increasing access to quality employment  - especially for people of color and people in East Portland </a:t>
            </a:r>
          </a:p>
          <a:p>
            <a:pPr marL="228600" lvl="0" indent="-228600">
              <a:buAutoNum type="arabicPeriod"/>
            </a:pPr>
            <a:r>
              <a:rPr lang="en-US" sz="1200" kern="1200" baseline="0" dirty="0">
                <a:solidFill>
                  <a:schemeClr val="tx1"/>
                </a:solidFill>
                <a:effectLst/>
                <a:latin typeface="+mn-lt"/>
                <a:ea typeface="+mn-ea"/>
                <a:cs typeface="+mn-cs"/>
              </a:rPr>
              <a:t>increasing wealth creation opportunities for local, diverse entrepreneurs, and</a:t>
            </a:r>
          </a:p>
          <a:p>
            <a:pPr marL="228600" lvl="0" indent="-228600">
              <a:buAutoNum type="arabicPeriod"/>
            </a:pPr>
            <a:r>
              <a:rPr lang="en-US" sz="1200" kern="1200" baseline="0" dirty="0">
                <a:solidFill>
                  <a:schemeClr val="tx1"/>
                </a:solidFill>
                <a:effectLst/>
                <a:latin typeface="+mn-lt"/>
                <a:ea typeface="+mn-ea"/>
                <a:cs typeface="+mn-cs"/>
              </a:rPr>
              <a:t>encouraging community/business partnerships</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For</a:t>
            </a:r>
            <a:r>
              <a:rPr lang="en-US" sz="1200" b="0" kern="1200" baseline="0" dirty="0">
                <a:solidFill>
                  <a:schemeClr val="tx1"/>
                </a:solidFill>
                <a:effectLst/>
                <a:latin typeface="+mn-lt"/>
                <a:ea typeface="+mn-ea"/>
                <a:cs typeface="+mn-cs"/>
              </a:rPr>
              <a:t> example, we:</a:t>
            </a:r>
          </a:p>
          <a:p>
            <a:pPr marL="171450" indent="-171450">
              <a:buFontTx/>
              <a:buChar char="-"/>
            </a:pPr>
            <a:r>
              <a:rPr lang="en-US" sz="1200" kern="1200" dirty="0">
                <a:solidFill>
                  <a:schemeClr val="tx1"/>
                </a:solidFill>
                <a:effectLst/>
                <a:latin typeface="+mn-lt"/>
                <a:ea typeface="+mn-ea"/>
                <a:cs typeface="+mn-cs"/>
              </a:rPr>
              <a:t>In 2015 we added the Employee Support Fund which requires companies to provide child care or transit support if realizing more than $1M in tax savings;</a:t>
            </a:r>
            <a:r>
              <a:rPr lang="en-US" sz="1200" kern="1200" baseline="0" dirty="0">
                <a:solidFill>
                  <a:schemeClr val="tx1"/>
                </a:solidFill>
                <a:effectLst/>
                <a:latin typeface="+mn-lt"/>
                <a:ea typeface="+mn-ea"/>
                <a:cs typeface="+mn-cs"/>
              </a:rPr>
              <a:t> and</a:t>
            </a:r>
          </a:p>
          <a:p>
            <a:pPr marL="171450" indent="-171450">
              <a:buFontTx/>
              <a:buChar char="-"/>
            </a:pPr>
            <a:r>
              <a:rPr lang="en-US" sz="1200" kern="1200" baseline="0" dirty="0">
                <a:solidFill>
                  <a:schemeClr val="tx1"/>
                </a:solidFill>
                <a:effectLst/>
                <a:latin typeface="+mn-lt"/>
                <a:ea typeface="+mn-ea"/>
                <a:cs typeface="+mn-cs"/>
              </a:rPr>
              <a:t>In 2017 we ad</a:t>
            </a:r>
            <a:r>
              <a:rPr lang="en-US" sz="1200" kern="1200" dirty="0">
                <a:solidFill>
                  <a:schemeClr val="tx1"/>
                </a:solidFill>
                <a:effectLst/>
                <a:latin typeface="+mn-lt"/>
                <a:ea typeface="+mn-ea"/>
                <a:cs typeface="+mn-cs"/>
              </a:rPr>
              <a:t>ded the first in the country 'public benefit agreement</a:t>
            </a:r>
            <a:r>
              <a:rPr lang="en-US" sz="120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requirement</a:t>
            </a:r>
            <a:r>
              <a:rPr lang="en-US" sz="1200" kern="1200" baseline="0" dirty="0">
                <a:solidFill>
                  <a:schemeClr val="tx1"/>
                </a:solidFill>
                <a:effectLst/>
                <a:latin typeface="+mn-lt"/>
                <a:ea typeface="+mn-ea"/>
                <a:cs typeface="+mn-cs"/>
              </a:rPr>
              <a:t> of an Enterprise Zone policy</a:t>
            </a:r>
            <a:r>
              <a:rPr lang="en-US" sz="1200" kern="1200" dirty="0">
                <a:solidFill>
                  <a:schemeClr val="tx1"/>
                </a:solidFill>
                <a:effectLst/>
                <a:latin typeface="+mn-lt"/>
                <a:ea typeface="+mn-ea"/>
                <a:cs typeface="+mn-cs"/>
              </a:rPr>
              <a:t> to ensure we achieve the</a:t>
            </a:r>
            <a:r>
              <a:rPr lang="en-US" sz="1200" kern="1200" baseline="0" dirty="0">
                <a:solidFill>
                  <a:schemeClr val="tx1"/>
                </a:solidFill>
                <a:effectLst/>
                <a:latin typeface="+mn-lt"/>
                <a:ea typeface="+mn-ea"/>
                <a:cs typeface="+mn-cs"/>
              </a:rPr>
              <a:t> desired impacts of the program </a:t>
            </a:r>
          </a:p>
          <a:p>
            <a:pPr marL="628650" lvl="1" indent="-171450">
              <a:buFontTx/>
              <a:buChar char="-"/>
            </a:pPr>
            <a:r>
              <a:rPr lang="en-US" sz="1200" kern="1200" baseline="0" dirty="0">
                <a:solidFill>
                  <a:schemeClr val="tx1"/>
                </a:solidFill>
                <a:effectLst/>
                <a:latin typeface="+mn-lt"/>
                <a:ea typeface="+mn-ea"/>
                <a:cs typeface="+mn-cs"/>
              </a:rPr>
              <a:t>Since then </a:t>
            </a:r>
            <a:r>
              <a:rPr lang="en-US" sz="1200" kern="1200" dirty="0">
                <a:solidFill>
                  <a:schemeClr val="tx1"/>
                </a:solidFill>
                <a:effectLst/>
                <a:latin typeface="+mn-lt"/>
                <a:ea typeface="+mn-ea"/>
                <a:cs typeface="+mn-cs"/>
              </a:rPr>
              <a:t>10+ companies have agreed to PBAs </a:t>
            </a:r>
            <a:r>
              <a:rPr lang="en-US" sz="1200" kern="1200" baseline="0" dirty="0">
                <a:solidFill>
                  <a:schemeClr val="tx1"/>
                </a:solidFill>
                <a:effectLst/>
                <a:latin typeface="+mn-lt"/>
                <a:ea typeface="+mn-ea"/>
                <a:cs typeface="+mn-cs"/>
              </a:rPr>
              <a:t> and our learning from this approach </a:t>
            </a:r>
            <a:r>
              <a:rPr lang="en-US" sz="1200" kern="1200" baseline="0">
                <a:solidFill>
                  <a:schemeClr val="tx1"/>
                </a:solidFill>
                <a:effectLst/>
                <a:latin typeface="+mn-lt"/>
                <a:ea typeface="+mn-ea"/>
                <a:cs typeface="+mn-cs"/>
              </a:rPr>
              <a:t>is </a:t>
            </a:r>
            <a:r>
              <a:rPr lang="en-US" sz="1200" kern="1200" dirty="0">
                <a:solidFill>
                  <a:schemeClr val="tx1"/>
                </a:solidFill>
                <a:effectLst/>
                <a:latin typeface="+mn-lt"/>
                <a:ea typeface="+mn-ea"/>
                <a:cs typeface="+mn-cs"/>
              </a:rPr>
              <a:t>being applied to other business lines at Prosper Portland such as the Portland Means Progress initiative   </a:t>
            </a:r>
          </a:p>
          <a:p>
            <a:pPr marL="628650" lvl="1" indent="-171450">
              <a:buFontTx/>
              <a:buChar char="-"/>
            </a:pPr>
            <a:endParaRPr lang="en-US" sz="1200" kern="1200" dirty="0">
              <a:solidFill>
                <a:schemeClr val="tx1"/>
              </a:solidFill>
              <a:effectLst/>
              <a:latin typeface="+mn-lt"/>
              <a:ea typeface="+mn-ea"/>
              <a:cs typeface="+mn-cs"/>
            </a:endParaRPr>
          </a:p>
          <a:p>
            <a:pPr marL="0" lvl="0" indent="0" algn="l">
              <a:buFontTx/>
              <a:buNone/>
            </a:pPr>
            <a:r>
              <a:rPr lang="en-US" sz="1200" kern="1200" dirty="0">
                <a:solidFill>
                  <a:schemeClr val="tx1"/>
                </a:solidFill>
                <a:effectLst/>
                <a:latin typeface="+mn-lt"/>
                <a:ea typeface="+mn-ea"/>
                <a:cs typeface="+mn-cs"/>
              </a:rPr>
              <a:t>Because</a:t>
            </a:r>
            <a:r>
              <a:rPr lang="en-US" sz="1200" kern="1200" baseline="0" dirty="0">
                <a:solidFill>
                  <a:schemeClr val="tx1"/>
                </a:solidFill>
                <a:effectLst/>
                <a:latin typeface="+mn-lt"/>
                <a:ea typeface="+mn-ea"/>
                <a:cs typeface="+mn-cs"/>
              </a:rPr>
              <a:t> the program guidelines were so recently amended, we are not proposing any additional changes to the policy as part of this reauthorization request.</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baseline="0">
                <a:solidFill>
                  <a:schemeClr val="tx1"/>
                </a:solidFill>
                <a:effectLst/>
                <a:latin typeface="+mn-lt"/>
                <a:ea typeface="+mn-ea"/>
                <a:cs typeface="+mn-cs"/>
              </a:rPr>
              <a:t>We </a:t>
            </a:r>
            <a:r>
              <a:rPr lang="en-US" sz="1200" b="0" kern="1200" baseline="0" dirty="0">
                <a:solidFill>
                  <a:schemeClr val="tx1"/>
                </a:solidFill>
                <a:effectLst/>
                <a:latin typeface="+mn-lt"/>
                <a:ea typeface="+mn-ea"/>
                <a:cs typeface="+mn-cs"/>
              </a:rPr>
              <a:t>are </a:t>
            </a:r>
            <a:r>
              <a:rPr lang="en-US" sz="1200" b="0" kern="1200" dirty="0">
                <a:solidFill>
                  <a:schemeClr val="tx1"/>
                </a:solidFill>
                <a:effectLst/>
                <a:latin typeface="+mn-lt"/>
                <a:ea typeface="+mn-ea"/>
                <a:cs typeface="+mn-cs"/>
              </a:rPr>
              <a:t>here before you requesting</a:t>
            </a:r>
            <a:r>
              <a:rPr lang="en-US" sz="1200" b="0" kern="1200" baseline="0" dirty="0">
                <a:solidFill>
                  <a:schemeClr val="tx1"/>
                </a:solidFill>
                <a:effectLst/>
                <a:latin typeface="+mn-lt"/>
                <a:ea typeface="+mn-ea"/>
                <a:cs typeface="+mn-cs"/>
              </a:rPr>
              <a:t> reauthorization of the Portland </a:t>
            </a:r>
            <a:r>
              <a:rPr lang="en-US" sz="1200" b="0" kern="1200" baseline="0" dirty="0" err="1">
                <a:solidFill>
                  <a:schemeClr val="tx1"/>
                </a:solidFill>
                <a:effectLst/>
                <a:latin typeface="+mn-lt"/>
                <a:ea typeface="+mn-ea"/>
                <a:cs typeface="+mn-cs"/>
              </a:rPr>
              <a:t>Enterprize</a:t>
            </a:r>
            <a:r>
              <a:rPr lang="en-US" sz="1200" b="0" kern="1200" baseline="0" dirty="0">
                <a:solidFill>
                  <a:schemeClr val="tx1"/>
                </a:solidFill>
                <a:effectLst/>
                <a:latin typeface="+mn-lt"/>
                <a:ea typeface="+mn-ea"/>
                <a:cs typeface="+mn-cs"/>
              </a:rPr>
              <a:t> Zone of 10 year and direction staff to submit an application to the state of Oregon. </a:t>
            </a:r>
            <a:r>
              <a:rPr lang="en-US" sz="1200" b="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E55FCB-45AE-4CF0-B701-BDBB20A9B7DE}" type="slidenum">
              <a:rPr lang="en-US" smtClean="0"/>
              <a:t>3</a:t>
            </a:fld>
            <a:endParaRPr lang="en-US"/>
          </a:p>
        </p:txBody>
      </p:sp>
    </p:spTree>
    <p:extLst>
      <p:ext uri="{BB962C8B-B14F-4D97-AF65-F5344CB8AC3E}">
        <p14:creationId xmlns:p14="http://schemas.microsoft.com/office/powerpoint/2010/main" val="190535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map shows</a:t>
            </a:r>
            <a:r>
              <a:rPr lang="en-US" sz="1200" b="0" kern="1200" baseline="0" dirty="0">
                <a:solidFill>
                  <a:schemeClr val="tx1"/>
                </a:solidFill>
                <a:effectLst/>
                <a:latin typeface="+mn-lt"/>
                <a:ea typeface="+mn-ea"/>
                <a:cs typeface="+mn-cs"/>
              </a:rPr>
              <a:t> visually the Portland Enterprise Zone and East Portland Enterprise Zones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You’ll note that many of the city’s industrially and commercially zoned portions of N/NE and outer East Portland are within one of the two Enterprise Zones. </a:t>
            </a:r>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kern="1200" baseline="0" dirty="0">
                <a:solidFill>
                  <a:schemeClr val="tx1"/>
                </a:solidFill>
                <a:effectLst/>
                <a:latin typeface="+mn-lt"/>
                <a:ea typeface="+mn-ea"/>
                <a:cs typeface="+mn-cs"/>
              </a:rPr>
              <a:t>I’ll also note that while we have two enterprise zones in Portland, a single policy applies to both – so businesses in each zone have identical experiences and expectations.</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4</a:t>
            </a:fld>
            <a:endParaRPr lang="en-US"/>
          </a:p>
        </p:txBody>
      </p:sp>
    </p:spTree>
    <p:extLst>
      <p:ext uri="{BB962C8B-B14F-4D97-AF65-F5344CB8AC3E}">
        <p14:creationId xmlns:p14="http://schemas.microsoft.com/office/powerpoint/2010/main" val="224391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Over</a:t>
            </a:r>
            <a:r>
              <a:rPr lang="en-US" sz="1200" kern="1200" baseline="0" dirty="0">
                <a:effectLst/>
                <a:latin typeface="+mn-lt"/>
                <a:ea typeface="+mn-ea"/>
                <a:cs typeface="+mn-cs"/>
              </a:rPr>
              <a:t> the last ten years, we’ve supported </a:t>
            </a:r>
            <a:r>
              <a:rPr lang="en-US" sz="1200" kern="1200" dirty="0">
                <a:effectLst/>
                <a:latin typeface="+mn-lt"/>
                <a:ea typeface="+mn-ea"/>
                <a:cs typeface="+mn-cs"/>
              </a:rPr>
              <a:t>90 projects</a:t>
            </a:r>
            <a:r>
              <a:rPr lang="en-US" sz="1200" kern="1200" baseline="0" dirty="0">
                <a:effectLst/>
                <a:latin typeface="+mn-lt"/>
                <a:ea typeface="+mn-ea"/>
                <a:cs typeface="+mn-cs"/>
              </a:rPr>
              <a:t> – with</a:t>
            </a:r>
            <a:r>
              <a:rPr lang="en-US" sz="1200" kern="1200" dirty="0">
                <a:effectLst/>
                <a:latin typeface="+mn-lt"/>
                <a:ea typeface="+mn-ea"/>
                <a:cs typeface="+mn-cs"/>
              </a:rPr>
              <a:t> 53 active now</a:t>
            </a:r>
            <a:r>
              <a:rPr lang="en-US" sz="1200" kern="1200" baseline="0" dirty="0">
                <a:effectLst/>
                <a:latin typeface="+mn-lt"/>
                <a:ea typeface="+mn-ea"/>
                <a:cs typeface="+mn-cs"/>
              </a:rPr>
              <a:t> from both </a:t>
            </a:r>
            <a:r>
              <a:rPr lang="en-US" dirty="0"/>
              <a:t>enterprise </a:t>
            </a:r>
            <a:r>
              <a:rPr lang="en-US" sz="1200" kern="1200" baseline="0" dirty="0">
                <a:effectLst/>
                <a:latin typeface="+mn-lt"/>
                <a:ea typeface="+mn-ea"/>
                <a:cs typeface="+mn-cs"/>
              </a:rPr>
              <a:t>zones</a:t>
            </a:r>
            <a:endParaRPr lang="en-US" sz="1200" b="1" kern="1200" dirty="0">
              <a:effectLst/>
              <a:latin typeface="+mn-lt"/>
              <a:ea typeface="+mn-ea"/>
              <a:cs typeface="+mn-cs"/>
            </a:endParaRPr>
          </a:p>
          <a:p>
            <a:pPr marL="171450" lvl="0" indent="-171450">
              <a:buFont typeface="Arial" panose="020B0604020202020204" pitchFamily="34" charset="0"/>
              <a:buChar char="•"/>
            </a:pPr>
            <a:endParaRPr lang="en-US" sz="1200" kern="1200" dirty="0">
              <a:effectLst/>
              <a:latin typeface="+mn-lt"/>
              <a:ea typeface="+mn-ea"/>
              <a:cs typeface="+mn-cs"/>
            </a:endParaRPr>
          </a:p>
          <a:p>
            <a:pPr marL="628650" lvl="1" indent="-171450">
              <a:buFont typeface="Arial" panose="020B0604020202020204" pitchFamily="34" charset="0"/>
              <a:buChar char="•"/>
            </a:pPr>
            <a:r>
              <a:rPr lang="en-US" sz="1200" kern="1200" dirty="0">
                <a:effectLst/>
                <a:latin typeface="+mn-lt"/>
                <a:ea typeface="+mn-ea"/>
                <a:cs typeface="+mn-cs"/>
              </a:rPr>
              <a:t>You’ll be hearing from one of those</a:t>
            </a:r>
            <a:r>
              <a:rPr lang="en-US" sz="1200" kern="1200" baseline="0" dirty="0">
                <a:effectLst/>
                <a:latin typeface="+mn-lt"/>
                <a:ea typeface="+mn-ea"/>
                <a:cs typeface="+mn-cs"/>
              </a:rPr>
              <a:t> </a:t>
            </a:r>
            <a:r>
              <a:rPr lang="en-US" sz="1200" kern="1200" dirty="0">
                <a:effectLst/>
                <a:latin typeface="+mn-lt"/>
                <a:ea typeface="+mn-ea"/>
                <a:cs typeface="+mn-cs"/>
              </a:rPr>
              <a:t>firms—McKenna Metal</a:t>
            </a:r>
            <a:r>
              <a:rPr lang="en-US" sz="1200" kern="1200" baseline="0" dirty="0">
                <a:effectLst/>
                <a:latin typeface="+mn-lt"/>
                <a:ea typeface="+mn-ea"/>
                <a:cs typeface="+mn-cs"/>
              </a:rPr>
              <a:t> – shortly.</a:t>
            </a:r>
            <a:endParaRPr lang="en-US" sz="1200" kern="1200" dirty="0">
              <a:effectLst/>
              <a:latin typeface="+mn-lt"/>
              <a:ea typeface="+mn-ea"/>
              <a:cs typeface="+mn-cs"/>
            </a:endParaRPr>
          </a:p>
          <a:p>
            <a:pPr marL="171450" lvl="0" indent="-171450">
              <a:buFont typeface="Arial" panose="020B0604020202020204" pitchFamily="34" charset="0"/>
              <a:buChar char="•"/>
            </a:pP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By simplifying access to the program and increasing a focus on customer service, enrollments now include significant number of small businesses,</a:t>
            </a:r>
            <a:r>
              <a:rPr lang="en-US" sz="1200" kern="1200" baseline="0" dirty="0">
                <a:effectLst/>
                <a:latin typeface="+mn-lt"/>
                <a:ea typeface="+mn-ea"/>
                <a:cs typeface="+mn-cs"/>
              </a:rPr>
              <a:t> which we define as those with </a:t>
            </a:r>
            <a:r>
              <a:rPr lang="en-US" sz="1200" kern="1200" dirty="0">
                <a:effectLst/>
                <a:latin typeface="+mn-lt"/>
                <a:ea typeface="+mn-ea"/>
                <a:cs typeface="+mn-cs"/>
              </a:rPr>
              <a:t>less than 50 employees.</a:t>
            </a: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5</a:t>
            </a:fld>
            <a:endParaRPr lang="en-US"/>
          </a:p>
        </p:txBody>
      </p:sp>
    </p:spTree>
    <p:extLst>
      <p:ext uri="{BB962C8B-B14F-4D97-AF65-F5344CB8AC3E}">
        <p14:creationId xmlns:p14="http://schemas.microsoft.com/office/powerpoint/2010/main" val="255009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map highlights the location of investments and job creation in industrial and commercial locations through the City.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Investments in East Portland have picked up steadily since the creation of the East Portland Enterprise Zone in 2012. Some of those have included manufacturers of products such as granola bars, foam mattresses, and pharmaceuticals to help people who have diabetes.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areas of significant investments include Rivergate in the North., Swan Island, NW Industrial area, and the Central Eastside.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three largest investments came in from Vigor Industrial’s dry dock,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Daimler’s Headquarter</a:t>
            </a:r>
            <a:r>
              <a:rPr lang="en-US" sz="1200" kern="1200" baseline="0" dirty="0">
                <a:solidFill>
                  <a:schemeClr val="tx1"/>
                </a:solidFill>
                <a:effectLst/>
                <a:latin typeface="+mn-lt"/>
                <a:ea typeface="+mn-ea"/>
                <a:cs typeface="+mn-cs"/>
              </a:rPr>
              <a:t> expansion</a:t>
            </a:r>
            <a:r>
              <a:rPr lang="en-US" sz="1200" kern="1200" dirty="0">
                <a:solidFill>
                  <a:schemeClr val="tx1"/>
                </a:solidFill>
                <a:effectLst/>
                <a:latin typeface="+mn-lt"/>
                <a:ea typeface="+mn-ea"/>
                <a:cs typeface="+mn-cs"/>
              </a:rPr>
              <a:t>, and </a:t>
            </a:r>
          </a:p>
          <a:p>
            <a:pPr marL="628650" lvl="1" indent="-171450">
              <a:buFont typeface="Arial" panose="020B0604020202020204" pitchFamily="34" charset="0"/>
              <a:buChar char="•"/>
            </a:pPr>
            <a:r>
              <a:rPr lang="en-US" sz="1200" kern="1200" dirty="0" err="1">
                <a:solidFill>
                  <a:schemeClr val="tx1"/>
                </a:solidFill>
                <a:effectLst/>
                <a:latin typeface="+mn-lt"/>
                <a:ea typeface="+mn-ea"/>
                <a:cs typeface="+mn-cs"/>
              </a:rPr>
              <a:t>Canpotex’s</a:t>
            </a:r>
            <a:r>
              <a:rPr lang="en-US" sz="1200" kern="1200" dirty="0">
                <a:solidFill>
                  <a:schemeClr val="tx1"/>
                </a:solidFill>
                <a:effectLst/>
                <a:latin typeface="+mn-lt"/>
                <a:ea typeface="+mn-ea"/>
                <a:cs typeface="+mn-cs"/>
              </a:rPr>
              <a:t> distribution facility. </a:t>
            </a:r>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6</a:t>
            </a:fld>
            <a:endParaRPr lang="en-US"/>
          </a:p>
        </p:txBody>
      </p:sp>
    </p:spTree>
    <p:extLst>
      <p:ext uri="{BB962C8B-B14F-4D97-AF65-F5344CB8AC3E}">
        <p14:creationId xmlns:p14="http://schemas.microsoft.com/office/powerpoint/2010/main" val="150901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Drilling</a:t>
            </a:r>
            <a:r>
              <a:rPr lang="en-US" sz="1200" kern="1200" baseline="0" dirty="0">
                <a:solidFill>
                  <a:schemeClr val="tx1"/>
                </a:solidFill>
                <a:effectLst/>
                <a:latin typeface="+mn-lt"/>
                <a:ea typeface="+mn-ea"/>
                <a:cs typeface="+mn-cs"/>
              </a:rPr>
              <a:t> down further:</a:t>
            </a:r>
          </a:p>
          <a:p>
            <a:endParaRPr lang="en-US" sz="1200" kern="1200" dirty="0">
              <a:solidFill>
                <a:schemeClr val="tx1"/>
              </a:solidFill>
              <a:effectLst/>
              <a:latin typeface="+mn-lt"/>
              <a:ea typeface="+mn-ea"/>
              <a:cs typeface="+mn-cs"/>
            </a:endParaRPr>
          </a:p>
          <a:p>
            <a:pPr marL="171450" indent="-171450">
              <a:buFont typeface="Arial"/>
              <a:buChar char="•"/>
            </a:pPr>
            <a:r>
              <a:rPr lang="en-US" dirty="0"/>
              <a:t>Here is a </a:t>
            </a:r>
            <a:r>
              <a:rPr lang="en-US"/>
              <a:t>list of</a:t>
            </a:r>
            <a:r>
              <a:rPr lang="en-US" dirty="0"/>
              <a:t> those companies that had an active exemption in place during 2015-2018. </a:t>
            </a:r>
          </a:p>
          <a:p>
            <a:pPr marL="628650" lvl="1" indent="-171450">
              <a:buFont typeface="Arial"/>
              <a:buChar char="•"/>
            </a:pPr>
            <a:r>
              <a:rPr lang="en-US" dirty="0"/>
              <a:t>Those noted in bold are smaller businesses</a:t>
            </a:r>
          </a:p>
          <a:p>
            <a:pPr marL="171450" indent="-171450">
              <a:buFont typeface="Arial"/>
              <a:buChar char="•"/>
            </a:pPr>
            <a:r>
              <a:rPr lang="en-US" dirty="0"/>
              <a:t>New companies entering the program in 2019 include: Salt and Straw, City of Roses and Recycling, Cook Security, Group, </a:t>
            </a:r>
            <a:r>
              <a:rPr lang="en-US" dirty="0" err="1"/>
              <a:t>Adpearance</a:t>
            </a:r>
            <a:r>
              <a:rPr lang="en-US" dirty="0"/>
              <a:t>, Gunderson and </a:t>
            </a:r>
            <a:r>
              <a:rPr lang="en-US" dirty="0" err="1"/>
              <a:t>Nossa</a:t>
            </a:r>
            <a:r>
              <a:rPr lang="en-US" dirty="0"/>
              <a:t> </a:t>
            </a:r>
            <a:r>
              <a:rPr lang="en-US" dirty="0" err="1"/>
              <a:t>Familla</a:t>
            </a:r>
            <a:r>
              <a:rPr lang="en-US" dirty="0"/>
              <a:t>.</a:t>
            </a:r>
          </a:p>
          <a:p>
            <a:pPr marL="171450" indent="-171450">
              <a:buFont typeface="Arial"/>
              <a:buChar char="•"/>
            </a:pPr>
            <a:r>
              <a:rPr lang="en-US" dirty="0"/>
              <a:t>We currently have an additional 9 projects in the pipeline that have finished new E-Zone applications and have begun investments with anticipated exemptions to begin in 2020.</a:t>
            </a:r>
          </a:p>
          <a:p>
            <a:pPr marL="171450" indent="-171450">
              <a:buFont typeface="Arial"/>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7</a:t>
            </a:fld>
            <a:endParaRPr lang="en-US"/>
          </a:p>
        </p:txBody>
      </p:sp>
    </p:spTree>
    <p:extLst>
      <p:ext uri="{BB962C8B-B14F-4D97-AF65-F5344CB8AC3E}">
        <p14:creationId xmlns:p14="http://schemas.microsoft.com/office/powerpoint/2010/main" val="274826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Talking Points: Kimberly</a:t>
            </a:r>
          </a:p>
          <a:p>
            <a:endParaRPr lang="en-US" b="1" dirty="0"/>
          </a:p>
          <a:p>
            <a:r>
              <a:rPr lang="en-US" dirty="0"/>
              <a:t>During</a:t>
            </a:r>
            <a:r>
              <a:rPr lang="en-US" baseline="0" dirty="0"/>
              <a:t> the same period of 2015-2018, the Portland Enterprise Zones catalyzed a total of more than $1 Billion in investments:</a:t>
            </a:r>
          </a:p>
          <a:p>
            <a:endParaRPr lang="en-US" dirty="0"/>
          </a:p>
          <a:p>
            <a:pPr marL="171450" indent="-171450">
              <a:buFont typeface="Arial" panose="020B0604020202020204" pitchFamily="34" charset="0"/>
              <a:buChar char="•"/>
            </a:pPr>
            <a:r>
              <a:rPr lang="en-US" dirty="0"/>
              <a:t>With $672M for expansions of Daimler, Vigor Industrial, Salt and Straw, Olympia Provisions, Instrument Marketing, Simple Finance and others.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$365M is purchases for goods and services inside the City of Portland boundaries.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Starting in 2017, the Public</a:t>
            </a:r>
            <a:r>
              <a:rPr lang="en-US" baseline="0" dirty="0"/>
              <a:t> Benefit A</a:t>
            </a:r>
            <a:r>
              <a:rPr lang="en-US" dirty="0"/>
              <a:t>greements have specific efforts to procure from entrepreneurs of color</a:t>
            </a:r>
            <a:r>
              <a:rPr lang="en-US" baseline="0" dirty="0"/>
              <a:t> – utilizing both the </a:t>
            </a:r>
            <a:r>
              <a:rPr lang="en-US" dirty="0"/>
              <a:t>Inclusive Business Resource</a:t>
            </a:r>
            <a:r>
              <a:rPr lang="en-US" baseline="0" dirty="0"/>
              <a:t> </a:t>
            </a:r>
            <a:r>
              <a:rPr lang="en-US" dirty="0"/>
              <a:t>Network and the </a:t>
            </a:r>
            <a:r>
              <a:rPr lang="en-US" dirty="0" err="1"/>
              <a:t>Mercatus</a:t>
            </a:r>
            <a:r>
              <a:rPr lang="en-US" dirty="0"/>
              <a:t> Collective</a:t>
            </a:r>
            <a:r>
              <a:rPr lang="en-US" baseline="0" dirty="0"/>
              <a:t> as vehicles to support local diverse businesses and create connections.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1E55FCB-45AE-4CF0-B701-BDBB20A9B7DE}" type="slidenum">
              <a:rPr lang="en-US" smtClean="0"/>
              <a:t>8</a:t>
            </a:fld>
            <a:endParaRPr lang="en-US"/>
          </a:p>
        </p:txBody>
      </p:sp>
    </p:spTree>
    <p:extLst>
      <p:ext uri="{BB962C8B-B14F-4D97-AF65-F5344CB8AC3E}">
        <p14:creationId xmlns:p14="http://schemas.microsoft.com/office/powerpoint/2010/main" val="428745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Talking Points: Kimberly</a:t>
            </a:r>
          </a:p>
          <a:p>
            <a:endParaRPr lang="en-US" dirty="0"/>
          </a:p>
          <a:p>
            <a:pPr marL="171450" indent="-171450">
              <a:buFont typeface="Arial" panose="020B0604020202020204" pitchFamily="34" charset="0"/>
              <a:buChar char="•"/>
            </a:pPr>
            <a:r>
              <a:rPr lang="en-US" dirty="0"/>
              <a:t>That investment led</a:t>
            </a:r>
            <a:r>
              <a:rPr lang="en-US" baseline="0" dirty="0"/>
              <a:t> to significant new quality jobs – the majority of which are middle-wage, high quality employment opportunities.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For projects active in 2017 (the most</a:t>
            </a:r>
            <a:r>
              <a:rPr lang="en-US" baseline="0" dirty="0"/>
              <a:t> recent verified data)</a:t>
            </a:r>
            <a:r>
              <a:rPr lang="en-US" dirty="0"/>
              <a:t>, they created 2,834 new jobs post enrollment in the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we’re seeing average total compensation increase</a:t>
            </a:r>
            <a:r>
              <a:rPr lang="en-US" baseline="0" dirty="0"/>
              <a:t> – both as a result of increased wage requirements within the policy and a tighter labor market creating competition – and increased salaries – for employees.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So – with that, I’ll turn it over the Andy to discuss how the program works, the process ahead, and some proposed boundary amendments.</a:t>
            </a:r>
          </a:p>
        </p:txBody>
      </p:sp>
      <p:sp>
        <p:nvSpPr>
          <p:cNvPr id="4" name="Slide Number Placeholder 3"/>
          <p:cNvSpPr>
            <a:spLocks noGrp="1"/>
          </p:cNvSpPr>
          <p:nvPr>
            <p:ph type="sldNum" sz="quarter" idx="10"/>
          </p:nvPr>
        </p:nvSpPr>
        <p:spPr/>
        <p:txBody>
          <a:bodyPr/>
          <a:lstStyle/>
          <a:p>
            <a:fld id="{21E55FCB-45AE-4CF0-B701-BDBB20A9B7DE}" type="slidenum">
              <a:rPr lang="en-US" smtClean="0"/>
              <a:t>9</a:t>
            </a:fld>
            <a:endParaRPr lang="en-US" dirty="0"/>
          </a:p>
        </p:txBody>
      </p:sp>
    </p:spTree>
    <p:extLst>
      <p:ext uri="{BB962C8B-B14F-4D97-AF65-F5344CB8AC3E}">
        <p14:creationId xmlns:p14="http://schemas.microsoft.com/office/powerpoint/2010/main" val="127048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97C3F4-4D75-4A58-8B98-6305228838C4}" type="datetimeFigureOut">
              <a:rPr lang="en-US" smtClean="0"/>
              <a:t>05/01/2019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218599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7C3F4-4D75-4A58-8B98-6305228838C4}" type="datetimeFigureOut">
              <a:rPr lang="en-US" smtClean="0"/>
              <a:t>05/01/2019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337719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7C3F4-4D75-4A58-8B98-6305228838C4}" type="datetimeFigureOut">
              <a:rPr lang="en-US" smtClean="0"/>
              <a:t>05/01/2019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195887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7C3F4-4D75-4A58-8B98-6305228838C4}" type="datetimeFigureOut">
              <a:rPr lang="en-US" smtClean="0"/>
              <a:t>05/01/2019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27709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7C3F4-4D75-4A58-8B98-6305228838C4}" type="datetimeFigureOut">
              <a:rPr lang="en-US" smtClean="0"/>
              <a:t>05/01/2019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79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97C3F4-4D75-4A58-8B98-6305228838C4}" type="datetimeFigureOut">
              <a:rPr lang="en-US" smtClean="0"/>
              <a:t>05/01/2019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214620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97C3F4-4D75-4A58-8B98-6305228838C4}" type="datetimeFigureOut">
              <a:rPr lang="en-US" smtClean="0"/>
              <a:t>05/01/2019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03341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97C3F4-4D75-4A58-8B98-6305228838C4}" type="datetimeFigureOut">
              <a:rPr lang="en-US" smtClean="0"/>
              <a:t>05/01/2019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9859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7C3F4-4D75-4A58-8B98-6305228838C4}" type="datetimeFigureOut">
              <a:rPr lang="en-US" smtClean="0"/>
              <a:t>05/01/2019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177697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7C3F4-4D75-4A58-8B98-6305228838C4}" type="datetimeFigureOut">
              <a:rPr lang="en-US" smtClean="0"/>
              <a:t>05/01/2019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2058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7C3F4-4D75-4A58-8B98-6305228838C4}" type="datetimeFigureOut">
              <a:rPr lang="en-US" smtClean="0"/>
              <a:t>05/01/2019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380619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97C3F4-4D75-4A58-8B98-6305228838C4}" type="datetimeFigureOut">
              <a:rPr lang="en-US" smtClean="0"/>
              <a:t>05/01/2019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D18D36-7372-49F0-BFA3-05A4F3228764}" type="slidenum">
              <a:rPr lang="en-US" smtClean="0"/>
              <a:t>‹#›</a:t>
            </a:fld>
            <a:endParaRPr lang="en-US"/>
          </a:p>
        </p:txBody>
      </p:sp>
    </p:spTree>
    <p:extLst>
      <p:ext uri="{BB962C8B-B14F-4D97-AF65-F5344CB8AC3E}">
        <p14:creationId xmlns:p14="http://schemas.microsoft.com/office/powerpoint/2010/main" val="216821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15.sv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84195" y="0"/>
            <a:ext cx="6059805" cy="51435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sp>
        <p:nvSpPr>
          <p:cNvPr id="4" name="TextBox 3"/>
          <p:cNvSpPr txBox="1"/>
          <p:nvPr/>
        </p:nvSpPr>
        <p:spPr>
          <a:xfrm>
            <a:off x="3628284" y="1586384"/>
            <a:ext cx="5375172" cy="830997"/>
          </a:xfrm>
          <a:prstGeom prst="rect">
            <a:avLst/>
          </a:prstGeom>
          <a:noFill/>
        </p:spPr>
        <p:txBody>
          <a:bodyPr wrap="square" rtlCol="0">
            <a:spAutoFit/>
          </a:bodyPr>
          <a:lstStyle/>
          <a:p>
            <a:r>
              <a:rPr lang="en-US" sz="2400" dirty="0">
                <a:solidFill>
                  <a:schemeClr val="bg1"/>
                </a:solidFill>
                <a:latin typeface="Franklin Gothic Demi" panose="020B0603020102020204" pitchFamily="34" charset="0"/>
              </a:rPr>
              <a:t>Portland Enterprise Zone Program </a:t>
            </a:r>
          </a:p>
          <a:p>
            <a:r>
              <a:rPr lang="en-US" sz="2400" dirty="0">
                <a:solidFill>
                  <a:schemeClr val="bg1"/>
                </a:solidFill>
                <a:latin typeface="Franklin Gothic Demi" panose="020B0603020102020204" pitchFamily="34" charset="0"/>
              </a:rPr>
              <a:t>10-Year Reauthorization</a:t>
            </a:r>
            <a:endParaRPr lang="en-US" sz="2800" dirty="0">
              <a:solidFill>
                <a:schemeClr val="bg1"/>
              </a:solidFill>
              <a:latin typeface="Franklin Gothic Demi" panose="020B0603020102020204" pitchFamily="34" charset="0"/>
            </a:endParaRPr>
          </a:p>
        </p:txBody>
      </p:sp>
      <p:sp>
        <p:nvSpPr>
          <p:cNvPr id="8" name="TextBox 7"/>
          <p:cNvSpPr txBox="1"/>
          <p:nvPr/>
        </p:nvSpPr>
        <p:spPr>
          <a:xfrm>
            <a:off x="3628284" y="2629570"/>
            <a:ext cx="4144116" cy="1569660"/>
          </a:xfrm>
          <a:prstGeom prst="rect">
            <a:avLst/>
          </a:prstGeom>
          <a:noFill/>
        </p:spPr>
        <p:txBody>
          <a:bodyPr wrap="square" rtlCol="0">
            <a:spAutoFit/>
          </a:bodyPr>
          <a:lstStyle/>
          <a:p>
            <a:r>
              <a:rPr lang="en-US" sz="2000" dirty="0">
                <a:solidFill>
                  <a:schemeClr val="bg1"/>
                </a:solidFill>
                <a:latin typeface="Franklin Gothic Demi Cond" panose="020B0706030402020204" pitchFamily="34" charset="0"/>
              </a:rPr>
              <a:t>May 1, 2019</a:t>
            </a:r>
          </a:p>
          <a:p>
            <a:endParaRPr lang="en-US" sz="2000" dirty="0">
              <a:solidFill>
                <a:srgbClr val="373A36"/>
              </a:solidFill>
              <a:highlight>
                <a:srgbClr val="FFFF00"/>
              </a:highlight>
              <a:latin typeface="Franklin Gothic Demi Cond" panose="020B0706030402020204" pitchFamily="34" charset="0"/>
            </a:endParaRPr>
          </a:p>
          <a:p>
            <a:r>
              <a:rPr lang="en-US" sz="1400" dirty="0">
                <a:solidFill>
                  <a:schemeClr val="bg1"/>
                </a:solidFill>
                <a:latin typeface="Franklin Gothic Book" panose="020B0503020102020204" pitchFamily="34" charset="0"/>
              </a:rPr>
              <a:t>Gustavo J. Cruz. Jr., Commission Chair</a:t>
            </a:r>
          </a:p>
          <a:p>
            <a:r>
              <a:rPr lang="en-US" sz="1400" dirty="0">
                <a:solidFill>
                  <a:schemeClr val="bg1"/>
                </a:solidFill>
                <a:latin typeface="Franklin Gothic Book" panose="020B0503020102020204" pitchFamily="34" charset="0"/>
              </a:rPr>
              <a:t>Kimberly Branam, Executive Director</a:t>
            </a:r>
          </a:p>
          <a:p>
            <a:r>
              <a:rPr lang="en-US" sz="1400" dirty="0">
                <a:solidFill>
                  <a:schemeClr val="bg1"/>
                </a:solidFill>
                <a:latin typeface="Franklin Gothic Book" panose="020B0503020102020204" pitchFamily="34" charset="0"/>
              </a:rPr>
              <a:t>Andy Reed, Enterprise Zone Program Manager</a:t>
            </a:r>
          </a:p>
          <a:p>
            <a:endParaRPr lang="en-US" sz="1400" dirty="0">
              <a:solidFill>
                <a:schemeClr val="bg1"/>
              </a:solidFill>
              <a:latin typeface="Franklin Gothic Book" panose="020B05030201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5559"/>
          <a:stretch/>
        </p:blipFill>
        <p:spPr>
          <a:xfrm>
            <a:off x="368603" y="2740635"/>
            <a:ext cx="2493182" cy="2096841"/>
          </a:xfrm>
          <a:prstGeom prst="rect">
            <a:avLst/>
          </a:prstGeom>
        </p:spPr>
      </p:pic>
      <p:pic>
        <p:nvPicPr>
          <p:cNvPr id="1026" name="Picture 2" descr="Current City Seal">
            <a:extLst>
              <a:ext uri="{FF2B5EF4-FFF2-40B4-BE49-F238E27FC236}">
                <a16:creationId xmlns:a16="http://schemas.microsoft.com/office/drawing/2014/main" id="{B7D68057-8E28-4894-ABAE-335324EAA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07" y="390370"/>
            <a:ext cx="20859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9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2956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0999" y="226925"/>
            <a:ext cx="7772399"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Value to Community</a:t>
            </a:r>
          </a:p>
        </p:txBody>
      </p:sp>
      <p:sp>
        <p:nvSpPr>
          <p:cNvPr id="4" name="TextBox 3">
            <a:extLst>
              <a:ext uri="{FF2B5EF4-FFF2-40B4-BE49-F238E27FC236}">
                <a16:creationId xmlns:a16="http://schemas.microsoft.com/office/drawing/2014/main" id="{C0A694BD-3B7E-0449-8F71-2E28912E178D}"/>
              </a:ext>
            </a:extLst>
          </p:cNvPr>
          <p:cNvSpPr txBox="1"/>
          <p:nvPr/>
        </p:nvSpPr>
        <p:spPr>
          <a:xfrm>
            <a:off x="834633" y="1249286"/>
            <a:ext cx="7057175" cy="486776"/>
          </a:xfrm>
          <a:prstGeom prst="rect">
            <a:avLst/>
          </a:prstGeom>
          <a:noFill/>
          <a:ln w="6350">
            <a:noFill/>
          </a:ln>
        </p:spPr>
        <p:txBody>
          <a:bodyPr wrap="square" rtlCol="0">
            <a:noAutofit/>
          </a:bodyPr>
          <a:lstStyle/>
          <a:p>
            <a:r>
              <a:rPr lang="en-US" sz="2000" dirty="0">
                <a:solidFill>
                  <a:schemeClr val="tx1">
                    <a:lumMod val="50000"/>
                    <a:lumOff val="50000"/>
                  </a:schemeClr>
                </a:solidFill>
                <a:latin typeface="Franklin Gothic Medium Cond" panose="020B0606030402020204" pitchFamily="34" charset="0"/>
              </a:rPr>
              <a:t>* $15.00 an hour minimum pay or $20.00 an hour total compensation </a:t>
            </a:r>
          </a:p>
        </p:txBody>
      </p:sp>
      <p:sp>
        <p:nvSpPr>
          <p:cNvPr id="5" name="TextBox 4">
            <a:extLst>
              <a:ext uri="{FF2B5EF4-FFF2-40B4-BE49-F238E27FC236}">
                <a16:creationId xmlns:a16="http://schemas.microsoft.com/office/drawing/2014/main" id="{6E042CE9-1497-3D4A-9B96-9CEBA94CBB83}"/>
              </a:ext>
            </a:extLst>
          </p:cNvPr>
          <p:cNvSpPr txBox="1"/>
          <p:nvPr/>
        </p:nvSpPr>
        <p:spPr>
          <a:xfrm>
            <a:off x="891106" y="3743281"/>
            <a:ext cx="3316509" cy="378934"/>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First Source Hiring Agreements</a:t>
            </a:r>
          </a:p>
        </p:txBody>
      </p:sp>
      <p:sp>
        <p:nvSpPr>
          <p:cNvPr id="6" name="TextBox 5">
            <a:extLst>
              <a:ext uri="{FF2B5EF4-FFF2-40B4-BE49-F238E27FC236}">
                <a16:creationId xmlns:a16="http://schemas.microsoft.com/office/drawing/2014/main" id="{6509A6AF-8C14-514B-9D7D-DF3B16689BC9}"/>
              </a:ext>
            </a:extLst>
          </p:cNvPr>
          <p:cNvSpPr txBox="1"/>
          <p:nvPr/>
        </p:nvSpPr>
        <p:spPr>
          <a:xfrm>
            <a:off x="4814783" y="2568739"/>
            <a:ext cx="3598083" cy="1645581"/>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Yearly compliance and outcome tracking: Department of Revenue and public benefit compliance with both quantitative and qualitative data on performance</a:t>
            </a:r>
          </a:p>
        </p:txBody>
      </p:sp>
      <p:cxnSp>
        <p:nvCxnSpPr>
          <p:cNvPr id="11" name="Straight Connector 10">
            <a:extLst>
              <a:ext uri="{FF2B5EF4-FFF2-40B4-BE49-F238E27FC236}">
                <a16:creationId xmlns:a16="http://schemas.microsoft.com/office/drawing/2014/main" id="{9B168ED7-5CE1-5D44-BE56-3C33A702ECD1}"/>
              </a:ext>
            </a:extLst>
          </p:cNvPr>
          <p:cNvCxnSpPr>
            <a:cxnSpLocks/>
          </p:cNvCxnSpPr>
          <p:nvPr/>
        </p:nvCxnSpPr>
        <p:spPr>
          <a:xfrm>
            <a:off x="4188948" y="2265233"/>
            <a:ext cx="7152" cy="221151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E71EA5A-7D56-B54C-99CE-06306FD8DD56}"/>
              </a:ext>
            </a:extLst>
          </p:cNvPr>
          <p:cNvGrpSpPr/>
          <p:nvPr/>
        </p:nvGrpSpPr>
        <p:grpSpPr>
          <a:xfrm>
            <a:off x="341504" y="4580862"/>
            <a:ext cx="327822" cy="306030"/>
            <a:chOff x="5050915" y="1175569"/>
            <a:chExt cx="327822" cy="306030"/>
          </a:xfrm>
        </p:grpSpPr>
        <p:sp>
          <p:nvSpPr>
            <p:cNvPr id="40" name="Oval 39">
              <a:extLst>
                <a:ext uri="{FF2B5EF4-FFF2-40B4-BE49-F238E27FC236}">
                  <a16:creationId xmlns:a16="http://schemas.microsoft.com/office/drawing/2014/main" id="{C5DD967C-7623-444A-BA1C-4F30763327FB}"/>
                </a:ext>
              </a:extLst>
            </p:cNvPr>
            <p:cNvSpPr/>
            <p:nvPr/>
          </p:nvSpPr>
          <p:spPr>
            <a:xfrm>
              <a:off x="5050915" y="1175569"/>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Meeting">
              <a:extLst>
                <a:ext uri="{FF2B5EF4-FFF2-40B4-BE49-F238E27FC236}">
                  <a16:creationId xmlns:a16="http://schemas.microsoft.com/office/drawing/2014/main" id="{050948A3-4453-CA48-B8AA-ADB4F0678E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3629" y="1192700"/>
              <a:ext cx="272142" cy="272142"/>
            </a:xfrm>
            <a:prstGeom prst="rect">
              <a:avLst/>
            </a:prstGeom>
          </p:spPr>
        </p:pic>
      </p:grpSp>
      <p:grpSp>
        <p:nvGrpSpPr>
          <p:cNvPr id="43" name="Group 42">
            <a:extLst>
              <a:ext uri="{FF2B5EF4-FFF2-40B4-BE49-F238E27FC236}">
                <a16:creationId xmlns:a16="http://schemas.microsoft.com/office/drawing/2014/main" id="{C83E7758-6E53-ED46-AD62-62B3EE51A512}"/>
              </a:ext>
            </a:extLst>
          </p:cNvPr>
          <p:cNvGrpSpPr/>
          <p:nvPr/>
        </p:nvGrpSpPr>
        <p:grpSpPr>
          <a:xfrm>
            <a:off x="327090" y="3419728"/>
            <a:ext cx="327822" cy="306030"/>
            <a:chOff x="2304465" y="3094190"/>
            <a:chExt cx="327822" cy="306030"/>
          </a:xfrm>
        </p:grpSpPr>
        <p:sp>
          <p:nvSpPr>
            <p:cNvPr id="41" name="Oval 40">
              <a:extLst>
                <a:ext uri="{FF2B5EF4-FFF2-40B4-BE49-F238E27FC236}">
                  <a16:creationId xmlns:a16="http://schemas.microsoft.com/office/drawing/2014/main" id="{C7091A40-D069-6247-80D2-FF15DA27B1F9}"/>
                </a:ext>
              </a:extLst>
            </p:cNvPr>
            <p:cNvSpPr/>
            <p:nvPr/>
          </p:nvSpPr>
          <p:spPr>
            <a:xfrm>
              <a:off x="2304465" y="309419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Group">
              <a:extLst>
                <a:ext uri="{FF2B5EF4-FFF2-40B4-BE49-F238E27FC236}">
                  <a16:creationId xmlns:a16="http://schemas.microsoft.com/office/drawing/2014/main" id="{B5B6A88A-7D3F-F24E-8CD4-9B367702C0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5975" y="3103233"/>
              <a:ext cx="296987" cy="296987"/>
            </a:xfrm>
            <a:prstGeom prst="rect">
              <a:avLst/>
            </a:prstGeom>
          </p:spPr>
        </p:pic>
      </p:grpSp>
      <p:grpSp>
        <p:nvGrpSpPr>
          <p:cNvPr id="46" name="Group 45">
            <a:extLst>
              <a:ext uri="{FF2B5EF4-FFF2-40B4-BE49-F238E27FC236}">
                <a16:creationId xmlns:a16="http://schemas.microsoft.com/office/drawing/2014/main" id="{8E82C7E3-445E-084D-9734-4E65CF4AE4D6}"/>
              </a:ext>
            </a:extLst>
          </p:cNvPr>
          <p:cNvGrpSpPr/>
          <p:nvPr/>
        </p:nvGrpSpPr>
        <p:grpSpPr>
          <a:xfrm>
            <a:off x="4408089" y="2629671"/>
            <a:ext cx="327822" cy="306030"/>
            <a:chOff x="6651286" y="3103920"/>
            <a:chExt cx="327822" cy="306030"/>
          </a:xfrm>
        </p:grpSpPr>
        <p:sp>
          <p:nvSpPr>
            <p:cNvPr id="42" name="Oval 41">
              <a:extLst>
                <a:ext uri="{FF2B5EF4-FFF2-40B4-BE49-F238E27FC236}">
                  <a16:creationId xmlns:a16="http://schemas.microsoft.com/office/drawing/2014/main" id="{4956C470-FBA2-9549-8B66-50BF5D7AA8D0}"/>
                </a:ext>
              </a:extLst>
            </p:cNvPr>
            <p:cNvSpPr/>
            <p:nvPr/>
          </p:nvSpPr>
          <p:spPr>
            <a:xfrm>
              <a:off x="6651286" y="310392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Signal">
              <a:extLst>
                <a:ext uri="{FF2B5EF4-FFF2-40B4-BE49-F238E27FC236}">
                  <a16:creationId xmlns:a16="http://schemas.microsoft.com/office/drawing/2014/main" id="{E985F916-8B93-2E47-8634-290AC8BED4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5762" y="3140308"/>
              <a:ext cx="218869" cy="218869"/>
            </a:xfrm>
            <a:prstGeom prst="rect">
              <a:avLst/>
            </a:prstGeom>
          </p:spPr>
        </p:pic>
      </p:grpSp>
      <p:grpSp>
        <p:nvGrpSpPr>
          <p:cNvPr id="49" name="Group 48">
            <a:extLst>
              <a:ext uri="{FF2B5EF4-FFF2-40B4-BE49-F238E27FC236}">
                <a16:creationId xmlns:a16="http://schemas.microsoft.com/office/drawing/2014/main" id="{091CDF1F-ACED-D94B-83B5-1D89DC242EF5}"/>
              </a:ext>
            </a:extLst>
          </p:cNvPr>
          <p:cNvGrpSpPr/>
          <p:nvPr/>
        </p:nvGrpSpPr>
        <p:grpSpPr>
          <a:xfrm>
            <a:off x="326233" y="2553090"/>
            <a:ext cx="327822" cy="306030"/>
            <a:chOff x="7499461" y="1306030"/>
            <a:chExt cx="327822" cy="306030"/>
          </a:xfrm>
        </p:grpSpPr>
        <p:sp>
          <p:nvSpPr>
            <p:cNvPr id="38" name="Oval 37">
              <a:extLst>
                <a:ext uri="{FF2B5EF4-FFF2-40B4-BE49-F238E27FC236}">
                  <a16:creationId xmlns:a16="http://schemas.microsoft.com/office/drawing/2014/main" id="{17A65275-C935-2D40-8853-341B35A152C2}"/>
                </a:ext>
              </a:extLst>
            </p:cNvPr>
            <p:cNvSpPr/>
            <p:nvPr/>
          </p:nvSpPr>
          <p:spPr>
            <a:xfrm>
              <a:off x="7499461" y="130603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descr="Heart">
              <a:extLst>
                <a:ext uri="{FF2B5EF4-FFF2-40B4-BE49-F238E27FC236}">
                  <a16:creationId xmlns:a16="http://schemas.microsoft.com/office/drawing/2014/main" id="{DD859208-0A1B-E340-B484-C3FAE89BBE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28567" y="1335513"/>
              <a:ext cx="269610" cy="269610"/>
            </a:xfrm>
            <a:prstGeom prst="rect">
              <a:avLst/>
            </a:prstGeom>
          </p:spPr>
        </p:pic>
      </p:grpSp>
      <p:sp>
        <p:nvSpPr>
          <p:cNvPr id="28" name="TextBox 27">
            <a:extLst>
              <a:ext uri="{FF2B5EF4-FFF2-40B4-BE49-F238E27FC236}">
                <a16:creationId xmlns:a16="http://schemas.microsoft.com/office/drawing/2014/main" id="{B66A5529-0E47-4503-B128-4787B5BB2172}"/>
              </a:ext>
            </a:extLst>
          </p:cNvPr>
          <p:cNvSpPr txBox="1"/>
          <p:nvPr/>
        </p:nvSpPr>
        <p:spPr>
          <a:xfrm>
            <a:off x="872991" y="3367383"/>
            <a:ext cx="3352775" cy="486776"/>
          </a:xfrm>
          <a:prstGeom prst="rect">
            <a:avLst/>
          </a:prstGeom>
          <a:noFill/>
          <a:ln w="6350">
            <a:noFill/>
          </a:ln>
        </p:spPr>
        <p:txBody>
          <a:bodyPr wrap="square" rtlCol="0">
            <a:noAutofit/>
          </a:bodyPr>
          <a:lstStyle/>
          <a:p>
            <a:r>
              <a:rPr lang="en-US" sz="2000" dirty="0">
                <a:solidFill>
                  <a:schemeClr val="tx1">
                    <a:lumMod val="50000"/>
                    <a:lumOff val="50000"/>
                  </a:schemeClr>
                </a:solidFill>
                <a:latin typeface="Franklin Gothic Medium Cond" panose="020B0606030402020204" pitchFamily="34" charset="0"/>
              </a:rPr>
              <a:t>* Career ladder opportunities </a:t>
            </a:r>
          </a:p>
        </p:txBody>
      </p:sp>
      <p:sp>
        <p:nvSpPr>
          <p:cNvPr id="30" name="TextBox 29">
            <a:extLst>
              <a:ext uri="{FF2B5EF4-FFF2-40B4-BE49-F238E27FC236}">
                <a16:creationId xmlns:a16="http://schemas.microsoft.com/office/drawing/2014/main" id="{DA9173E9-3783-4BE0-A5B1-7F5EF08F9385}"/>
              </a:ext>
            </a:extLst>
          </p:cNvPr>
          <p:cNvSpPr txBox="1"/>
          <p:nvPr/>
        </p:nvSpPr>
        <p:spPr>
          <a:xfrm>
            <a:off x="851502" y="2834031"/>
            <a:ext cx="2609752" cy="430148"/>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Minority contracting</a:t>
            </a:r>
          </a:p>
        </p:txBody>
      </p:sp>
      <p:sp>
        <p:nvSpPr>
          <p:cNvPr id="32" name="TextBox 31">
            <a:extLst>
              <a:ext uri="{FF2B5EF4-FFF2-40B4-BE49-F238E27FC236}">
                <a16:creationId xmlns:a16="http://schemas.microsoft.com/office/drawing/2014/main" id="{CE394857-3117-4AC4-8178-D0EC54E7B8AF}"/>
              </a:ext>
            </a:extLst>
          </p:cNvPr>
          <p:cNvSpPr txBox="1"/>
          <p:nvPr/>
        </p:nvSpPr>
        <p:spPr>
          <a:xfrm>
            <a:off x="834633" y="1932053"/>
            <a:ext cx="4000917" cy="430148"/>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Child care and transit support</a:t>
            </a:r>
          </a:p>
        </p:txBody>
      </p:sp>
      <p:sp>
        <p:nvSpPr>
          <p:cNvPr id="33" name="TextBox 32">
            <a:extLst>
              <a:ext uri="{FF2B5EF4-FFF2-40B4-BE49-F238E27FC236}">
                <a16:creationId xmlns:a16="http://schemas.microsoft.com/office/drawing/2014/main" id="{31769613-C467-49EC-9130-3AF9119EAA76}"/>
              </a:ext>
            </a:extLst>
          </p:cNvPr>
          <p:cNvSpPr txBox="1"/>
          <p:nvPr/>
        </p:nvSpPr>
        <p:spPr>
          <a:xfrm>
            <a:off x="834633" y="1595943"/>
            <a:ext cx="6934196" cy="430148"/>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Workforce Training and Business Development Fund Contributions</a:t>
            </a:r>
          </a:p>
        </p:txBody>
      </p:sp>
      <p:sp>
        <p:nvSpPr>
          <p:cNvPr id="34" name="TextBox 33">
            <a:extLst>
              <a:ext uri="{FF2B5EF4-FFF2-40B4-BE49-F238E27FC236}">
                <a16:creationId xmlns:a16="http://schemas.microsoft.com/office/drawing/2014/main" id="{981E470A-52CE-42A7-AA99-A97C890C15D2}"/>
              </a:ext>
            </a:extLst>
          </p:cNvPr>
          <p:cNvSpPr txBox="1"/>
          <p:nvPr/>
        </p:nvSpPr>
        <p:spPr>
          <a:xfrm>
            <a:off x="869162" y="4576431"/>
            <a:ext cx="4669054" cy="430148"/>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2-6 additional public benefits from our menu</a:t>
            </a:r>
          </a:p>
        </p:txBody>
      </p:sp>
      <p:sp>
        <p:nvSpPr>
          <p:cNvPr id="35" name="TextBox 34">
            <a:extLst>
              <a:ext uri="{FF2B5EF4-FFF2-40B4-BE49-F238E27FC236}">
                <a16:creationId xmlns:a16="http://schemas.microsoft.com/office/drawing/2014/main" id="{445E25B5-C1A2-43C4-843F-FB04944BA7CF}"/>
              </a:ext>
            </a:extLst>
          </p:cNvPr>
          <p:cNvSpPr txBox="1"/>
          <p:nvPr/>
        </p:nvSpPr>
        <p:spPr>
          <a:xfrm>
            <a:off x="866044" y="2496642"/>
            <a:ext cx="2057397" cy="430148"/>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Equity Training</a:t>
            </a:r>
          </a:p>
        </p:txBody>
      </p:sp>
      <p:grpSp>
        <p:nvGrpSpPr>
          <p:cNvPr id="36" name="Group 35">
            <a:extLst>
              <a:ext uri="{FF2B5EF4-FFF2-40B4-BE49-F238E27FC236}">
                <a16:creationId xmlns:a16="http://schemas.microsoft.com/office/drawing/2014/main" id="{BD9A32AE-0641-41B1-B4AB-E7E8329BDCB1}"/>
              </a:ext>
            </a:extLst>
          </p:cNvPr>
          <p:cNvGrpSpPr/>
          <p:nvPr/>
        </p:nvGrpSpPr>
        <p:grpSpPr>
          <a:xfrm>
            <a:off x="313223" y="1320887"/>
            <a:ext cx="356103" cy="347416"/>
            <a:chOff x="457200" y="1537275"/>
            <a:chExt cx="626416" cy="584775"/>
          </a:xfrm>
        </p:grpSpPr>
        <p:sp>
          <p:nvSpPr>
            <p:cNvPr id="47" name="Oval 46">
              <a:extLst>
                <a:ext uri="{FF2B5EF4-FFF2-40B4-BE49-F238E27FC236}">
                  <a16:creationId xmlns:a16="http://schemas.microsoft.com/office/drawing/2014/main" id="{801D0976-7F37-4E80-99A8-368E1DF4867D}"/>
                </a:ext>
              </a:extLst>
            </p:cNvPr>
            <p:cNvSpPr/>
            <p:nvPr/>
          </p:nvSpPr>
          <p:spPr>
            <a:xfrm>
              <a:off x="457200" y="1537275"/>
              <a:ext cx="626416" cy="584775"/>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Graphic 49" descr="Piggy Bank">
              <a:extLst>
                <a:ext uri="{FF2B5EF4-FFF2-40B4-BE49-F238E27FC236}">
                  <a16:creationId xmlns:a16="http://schemas.microsoft.com/office/drawing/2014/main" id="{301534D1-FCC5-4074-95E6-DB9ECA4BEE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1204" y="1600459"/>
              <a:ext cx="458405" cy="458405"/>
            </a:xfrm>
            <a:prstGeom prst="rect">
              <a:avLst/>
            </a:prstGeom>
          </p:spPr>
        </p:pic>
      </p:grpSp>
      <p:sp>
        <p:nvSpPr>
          <p:cNvPr id="51" name="TextBox 50">
            <a:extLst>
              <a:ext uri="{FF2B5EF4-FFF2-40B4-BE49-F238E27FC236}">
                <a16:creationId xmlns:a16="http://schemas.microsoft.com/office/drawing/2014/main" id="{C5E93829-F347-4CC5-BF9D-C6626B0D4C0D}"/>
              </a:ext>
            </a:extLst>
          </p:cNvPr>
          <p:cNvSpPr txBox="1"/>
          <p:nvPr/>
        </p:nvSpPr>
        <p:spPr>
          <a:xfrm>
            <a:off x="897664" y="4097816"/>
            <a:ext cx="3316509" cy="378934"/>
          </a:xfrm>
          <a:prstGeom prst="rect">
            <a:avLst/>
          </a:prstGeom>
          <a:noFill/>
          <a:ln w="6350">
            <a:noFill/>
          </a:ln>
        </p:spPr>
        <p:txBody>
          <a:bodyPr wrap="square" rtlCol="0">
            <a:noAutofit/>
          </a:bodyPr>
          <a:lstStyle/>
          <a:p>
            <a:pPr>
              <a:spcAft>
                <a:spcPts val="600"/>
              </a:spcAft>
            </a:pPr>
            <a:r>
              <a:rPr lang="en-US" sz="2000" dirty="0">
                <a:solidFill>
                  <a:schemeClr val="tx1">
                    <a:lumMod val="50000"/>
                    <a:lumOff val="50000"/>
                  </a:schemeClr>
                </a:solidFill>
                <a:latin typeface="Franklin Gothic Medium Cond" panose="020B0606030402020204" pitchFamily="34" charset="0"/>
              </a:rPr>
              <a:t>* Local procurement</a:t>
            </a:r>
          </a:p>
        </p:txBody>
      </p:sp>
      <p:sp>
        <p:nvSpPr>
          <p:cNvPr id="52" name="TextBox 51">
            <a:extLst>
              <a:ext uri="{FF2B5EF4-FFF2-40B4-BE49-F238E27FC236}">
                <a16:creationId xmlns:a16="http://schemas.microsoft.com/office/drawing/2014/main" id="{AFBFACFA-B42C-4F1A-837E-672351790A89}"/>
              </a:ext>
            </a:extLst>
          </p:cNvPr>
          <p:cNvSpPr txBox="1"/>
          <p:nvPr/>
        </p:nvSpPr>
        <p:spPr>
          <a:xfrm>
            <a:off x="0" y="808700"/>
            <a:ext cx="9144000" cy="419796"/>
          </a:xfrm>
          <a:prstGeom prst="rect">
            <a:avLst/>
          </a:prstGeom>
          <a:noFill/>
          <a:ln w="6350">
            <a:noFill/>
          </a:ln>
        </p:spPr>
        <p:txBody>
          <a:bodyPr wrap="square" rtlCol="0">
            <a:noAutofit/>
          </a:bodyPr>
          <a:lstStyle/>
          <a:p>
            <a:pPr algn="ctr">
              <a:spcAft>
                <a:spcPts val="600"/>
              </a:spcAft>
            </a:pPr>
            <a:r>
              <a:rPr lang="en-US" sz="2000" b="1" dirty="0">
                <a:solidFill>
                  <a:srgbClr val="3CB4E5"/>
                </a:solidFill>
                <a:latin typeface="Franklin Gothic Medium Cond" panose="020B0606030402020204" pitchFamily="34" charset="0"/>
              </a:rPr>
              <a:t>12 to 16 public benefits from every project (including jobs &amp; investment)</a:t>
            </a:r>
          </a:p>
        </p:txBody>
      </p:sp>
    </p:spTree>
    <p:extLst>
      <p:ext uri="{BB962C8B-B14F-4D97-AF65-F5344CB8AC3E}">
        <p14:creationId xmlns:p14="http://schemas.microsoft.com/office/powerpoint/2010/main" val="308479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26925"/>
            <a:ext cx="86868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Value to Business</a:t>
            </a:r>
          </a:p>
        </p:txBody>
      </p:sp>
      <p:sp>
        <p:nvSpPr>
          <p:cNvPr id="7" name="TextBox 6">
            <a:extLst>
              <a:ext uri="{FF2B5EF4-FFF2-40B4-BE49-F238E27FC236}">
                <a16:creationId xmlns:a16="http://schemas.microsoft.com/office/drawing/2014/main" id="{21A46E43-572D-E441-9C25-98BFE66896E6}"/>
              </a:ext>
            </a:extLst>
          </p:cNvPr>
          <p:cNvSpPr txBox="1"/>
          <p:nvPr/>
        </p:nvSpPr>
        <p:spPr>
          <a:xfrm>
            <a:off x="1158200" y="1276350"/>
            <a:ext cx="5718193" cy="457200"/>
          </a:xfrm>
          <a:prstGeom prst="rect">
            <a:avLst/>
          </a:prstGeom>
          <a:noFill/>
          <a:ln w="6350">
            <a:noFill/>
          </a:ln>
        </p:spPr>
        <p:txBody>
          <a:bodyPr wrap="square" rtlCol="0">
            <a:noAutofit/>
          </a:bodyPr>
          <a:lstStyle/>
          <a:p>
            <a:r>
              <a:rPr lang="en-US" sz="2400" dirty="0">
                <a:solidFill>
                  <a:schemeClr val="tx1">
                    <a:lumMod val="50000"/>
                    <a:lumOff val="50000"/>
                  </a:schemeClr>
                </a:solidFill>
                <a:latin typeface="Franklin Gothic Medium Cond" panose="020B0606030402020204" pitchFamily="34" charset="0"/>
              </a:rPr>
              <a:t>Enterprise Zone five-year property tax abatement on </a:t>
            </a:r>
            <a:r>
              <a:rPr lang="en-US" sz="2400" u="sng" dirty="0">
                <a:solidFill>
                  <a:schemeClr val="tx1">
                    <a:lumMod val="50000"/>
                    <a:lumOff val="50000"/>
                  </a:schemeClr>
                </a:solidFill>
                <a:latin typeface="Franklin Gothic Medium Cond" panose="020B0606030402020204" pitchFamily="34" charset="0"/>
              </a:rPr>
              <a:t>new</a:t>
            </a:r>
            <a:r>
              <a:rPr lang="en-US" sz="2400" dirty="0">
                <a:solidFill>
                  <a:schemeClr val="tx1">
                    <a:lumMod val="50000"/>
                    <a:lumOff val="50000"/>
                  </a:schemeClr>
                </a:solidFill>
                <a:latin typeface="Franklin Gothic Medium Cond" panose="020B0606030402020204" pitchFamily="34" charset="0"/>
              </a:rPr>
              <a:t> capital investments </a:t>
            </a:r>
            <a:endParaRPr lang="en-US" sz="2000" dirty="0">
              <a:solidFill>
                <a:schemeClr val="tx1">
                  <a:lumMod val="50000"/>
                  <a:lumOff val="50000"/>
                </a:schemeClr>
              </a:solidFill>
              <a:latin typeface="Franklin Gothic Medium Cond" panose="020B0606030402020204" pitchFamily="34" charset="0"/>
            </a:endParaRPr>
          </a:p>
        </p:txBody>
      </p:sp>
      <p:grpSp>
        <p:nvGrpSpPr>
          <p:cNvPr id="19" name="Group 18">
            <a:extLst>
              <a:ext uri="{FF2B5EF4-FFF2-40B4-BE49-F238E27FC236}">
                <a16:creationId xmlns:a16="http://schemas.microsoft.com/office/drawing/2014/main" id="{2D33157B-A7E3-3F45-BE00-DEC2AB1D00B5}"/>
              </a:ext>
            </a:extLst>
          </p:cNvPr>
          <p:cNvGrpSpPr/>
          <p:nvPr/>
        </p:nvGrpSpPr>
        <p:grpSpPr>
          <a:xfrm>
            <a:off x="457200" y="1353349"/>
            <a:ext cx="489757" cy="457200"/>
            <a:chOff x="457200" y="1537275"/>
            <a:chExt cx="626416" cy="584775"/>
          </a:xfrm>
        </p:grpSpPr>
        <p:sp>
          <p:nvSpPr>
            <p:cNvPr id="11" name="Oval 10">
              <a:extLst>
                <a:ext uri="{FF2B5EF4-FFF2-40B4-BE49-F238E27FC236}">
                  <a16:creationId xmlns:a16="http://schemas.microsoft.com/office/drawing/2014/main" id="{38C2F1B6-65BC-D041-9828-D49916AB867B}"/>
                </a:ext>
              </a:extLst>
            </p:cNvPr>
            <p:cNvSpPr/>
            <p:nvPr/>
          </p:nvSpPr>
          <p:spPr>
            <a:xfrm>
              <a:off x="457200" y="1537275"/>
              <a:ext cx="626416" cy="584775"/>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Piggy Bank">
              <a:extLst>
                <a:ext uri="{FF2B5EF4-FFF2-40B4-BE49-F238E27FC236}">
                  <a16:creationId xmlns:a16="http://schemas.microsoft.com/office/drawing/2014/main" id="{C704FEDA-E843-874B-9219-1A5947409E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204" y="1600459"/>
              <a:ext cx="458405" cy="458405"/>
            </a:xfrm>
            <a:prstGeom prst="rect">
              <a:avLst/>
            </a:prstGeom>
          </p:spPr>
        </p:pic>
      </p:grpSp>
      <p:sp>
        <p:nvSpPr>
          <p:cNvPr id="20" name="TextBox 19">
            <a:extLst>
              <a:ext uri="{FF2B5EF4-FFF2-40B4-BE49-F238E27FC236}">
                <a16:creationId xmlns:a16="http://schemas.microsoft.com/office/drawing/2014/main" id="{027F3D2B-8EC9-8446-B4E7-357F6652091E}"/>
              </a:ext>
            </a:extLst>
          </p:cNvPr>
          <p:cNvSpPr txBox="1"/>
          <p:nvPr/>
        </p:nvSpPr>
        <p:spPr>
          <a:xfrm>
            <a:off x="1171338" y="2253397"/>
            <a:ext cx="5705055" cy="457200"/>
          </a:xfrm>
          <a:prstGeom prst="rect">
            <a:avLst/>
          </a:prstGeom>
          <a:noFill/>
          <a:ln w="6350">
            <a:noFill/>
          </a:ln>
        </p:spPr>
        <p:txBody>
          <a:bodyPr wrap="square" rtlCol="0">
            <a:noAutofit/>
          </a:bodyPr>
          <a:lstStyle/>
          <a:p>
            <a:r>
              <a:rPr lang="en-US" sz="2400" dirty="0">
                <a:solidFill>
                  <a:schemeClr val="tx1">
                    <a:lumMod val="50000"/>
                    <a:lumOff val="50000"/>
                  </a:schemeClr>
                </a:solidFill>
                <a:latin typeface="Franklin Gothic Medium Cond" panose="020B0606030402020204" pitchFamily="34" charset="0"/>
              </a:rPr>
              <a:t>Benefit Agreements Resources</a:t>
            </a:r>
            <a:endParaRPr lang="en-US" sz="2000" dirty="0">
              <a:solidFill>
                <a:schemeClr val="tx1">
                  <a:lumMod val="50000"/>
                  <a:lumOff val="50000"/>
                </a:schemeClr>
              </a:solidFill>
              <a:latin typeface="Franklin Gothic Medium Cond" panose="020B0606030402020204" pitchFamily="34" charset="0"/>
            </a:endParaRPr>
          </a:p>
        </p:txBody>
      </p:sp>
      <p:grpSp>
        <p:nvGrpSpPr>
          <p:cNvPr id="2" name="Group 1">
            <a:extLst>
              <a:ext uri="{FF2B5EF4-FFF2-40B4-BE49-F238E27FC236}">
                <a16:creationId xmlns:a16="http://schemas.microsoft.com/office/drawing/2014/main" id="{8DEF1FCD-951F-2B49-9678-3126EADF6AB8}"/>
              </a:ext>
            </a:extLst>
          </p:cNvPr>
          <p:cNvGrpSpPr/>
          <p:nvPr/>
        </p:nvGrpSpPr>
        <p:grpSpPr>
          <a:xfrm>
            <a:off x="457200" y="2283498"/>
            <a:ext cx="489757" cy="457200"/>
            <a:chOff x="457200" y="2594999"/>
            <a:chExt cx="489757" cy="457200"/>
          </a:xfrm>
        </p:grpSpPr>
        <p:sp>
          <p:nvSpPr>
            <p:cNvPr id="22" name="Oval 21">
              <a:extLst>
                <a:ext uri="{FF2B5EF4-FFF2-40B4-BE49-F238E27FC236}">
                  <a16:creationId xmlns:a16="http://schemas.microsoft.com/office/drawing/2014/main" id="{A4C02CB5-F357-504A-9144-3A16504B84D8}"/>
                </a:ext>
              </a:extLst>
            </p:cNvPr>
            <p:cNvSpPr/>
            <p:nvPr/>
          </p:nvSpPr>
          <p:spPr>
            <a:xfrm>
              <a:off x="457200" y="2594999"/>
              <a:ext cx="489757" cy="45720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Checklist">
              <a:extLst>
                <a:ext uri="{FF2B5EF4-FFF2-40B4-BE49-F238E27FC236}">
                  <a16:creationId xmlns:a16="http://schemas.microsoft.com/office/drawing/2014/main" id="{0876C801-1C30-F34B-939B-7BD5107B75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667" y="2642772"/>
              <a:ext cx="361654" cy="361654"/>
            </a:xfrm>
            <a:prstGeom prst="rect">
              <a:avLst/>
            </a:prstGeom>
          </p:spPr>
        </p:pic>
      </p:grpSp>
      <p:sp>
        <p:nvSpPr>
          <p:cNvPr id="3" name="Rectangle 2">
            <a:extLst>
              <a:ext uri="{FF2B5EF4-FFF2-40B4-BE49-F238E27FC236}">
                <a16:creationId xmlns:a16="http://schemas.microsoft.com/office/drawing/2014/main" id="{C69F50BC-836D-44B1-B6BA-E036B76D49E6}"/>
              </a:ext>
            </a:extLst>
          </p:cNvPr>
          <p:cNvSpPr/>
          <p:nvPr/>
        </p:nvSpPr>
        <p:spPr>
          <a:xfrm>
            <a:off x="1171338" y="3064596"/>
            <a:ext cx="4572000" cy="461665"/>
          </a:xfrm>
          <a:prstGeom prst="rect">
            <a:avLst/>
          </a:prstGeom>
        </p:spPr>
        <p:txBody>
          <a:bodyPr>
            <a:spAutoFit/>
          </a:bodyPr>
          <a:lstStyle/>
          <a:p>
            <a:pPr>
              <a:spcAft>
                <a:spcPts val="600"/>
              </a:spcAft>
            </a:pPr>
            <a:r>
              <a:rPr lang="en-US" sz="2400" dirty="0">
                <a:solidFill>
                  <a:schemeClr val="tx1">
                    <a:lumMod val="50000"/>
                    <a:lumOff val="50000"/>
                  </a:schemeClr>
                </a:solidFill>
                <a:latin typeface="Franklin Gothic Medium Cond" panose="020B0606030402020204" pitchFamily="34" charset="0"/>
              </a:rPr>
              <a:t>Portland is a good place to do business</a:t>
            </a:r>
          </a:p>
        </p:txBody>
      </p:sp>
      <p:grpSp>
        <p:nvGrpSpPr>
          <p:cNvPr id="13" name="Group 12">
            <a:extLst>
              <a:ext uri="{FF2B5EF4-FFF2-40B4-BE49-F238E27FC236}">
                <a16:creationId xmlns:a16="http://schemas.microsoft.com/office/drawing/2014/main" id="{62D30137-F8FF-4B93-8746-835F6F406CC8}"/>
              </a:ext>
            </a:extLst>
          </p:cNvPr>
          <p:cNvGrpSpPr/>
          <p:nvPr/>
        </p:nvGrpSpPr>
        <p:grpSpPr>
          <a:xfrm>
            <a:off x="457201" y="3094096"/>
            <a:ext cx="489756" cy="457200"/>
            <a:chOff x="5050915" y="1175569"/>
            <a:chExt cx="327822" cy="306030"/>
          </a:xfrm>
        </p:grpSpPr>
        <p:sp>
          <p:nvSpPr>
            <p:cNvPr id="14" name="Oval 13">
              <a:extLst>
                <a:ext uri="{FF2B5EF4-FFF2-40B4-BE49-F238E27FC236}">
                  <a16:creationId xmlns:a16="http://schemas.microsoft.com/office/drawing/2014/main" id="{3C4DA395-5DF4-4621-B359-8A2758670BFD}"/>
                </a:ext>
              </a:extLst>
            </p:cNvPr>
            <p:cNvSpPr/>
            <p:nvPr/>
          </p:nvSpPr>
          <p:spPr>
            <a:xfrm>
              <a:off x="5050915" y="1175569"/>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Meeting">
              <a:extLst>
                <a:ext uri="{FF2B5EF4-FFF2-40B4-BE49-F238E27FC236}">
                  <a16:creationId xmlns:a16="http://schemas.microsoft.com/office/drawing/2014/main" id="{6BFD045E-74FD-41B8-9E4C-1CACCBDB3D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3629" y="1192700"/>
              <a:ext cx="272142" cy="272142"/>
            </a:xfrm>
            <a:prstGeom prst="rect">
              <a:avLst/>
            </a:prstGeom>
          </p:spPr>
        </p:pic>
      </p:grpSp>
      <p:grpSp>
        <p:nvGrpSpPr>
          <p:cNvPr id="16" name="Group 15">
            <a:extLst>
              <a:ext uri="{FF2B5EF4-FFF2-40B4-BE49-F238E27FC236}">
                <a16:creationId xmlns:a16="http://schemas.microsoft.com/office/drawing/2014/main" id="{60BF0562-1A13-4FA9-96C4-472563AE3737}"/>
              </a:ext>
            </a:extLst>
          </p:cNvPr>
          <p:cNvGrpSpPr/>
          <p:nvPr/>
        </p:nvGrpSpPr>
        <p:grpSpPr>
          <a:xfrm>
            <a:off x="457200" y="3934135"/>
            <a:ext cx="489756" cy="457200"/>
            <a:chOff x="7499461" y="1306030"/>
            <a:chExt cx="327822" cy="306030"/>
          </a:xfrm>
        </p:grpSpPr>
        <p:sp>
          <p:nvSpPr>
            <p:cNvPr id="17" name="Oval 16">
              <a:extLst>
                <a:ext uri="{FF2B5EF4-FFF2-40B4-BE49-F238E27FC236}">
                  <a16:creationId xmlns:a16="http://schemas.microsoft.com/office/drawing/2014/main" id="{42AC680E-027C-4BE9-9271-993417D63064}"/>
                </a:ext>
              </a:extLst>
            </p:cNvPr>
            <p:cNvSpPr/>
            <p:nvPr/>
          </p:nvSpPr>
          <p:spPr>
            <a:xfrm>
              <a:off x="7499461" y="130603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Heart">
              <a:extLst>
                <a:ext uri="{FF2B5EF4-FFF2-40B4-BE49-F238E27FC236}">
                  <a16:creationId xmlns:a16="http://schemas.microsoft.com/office/drawing/2014/main" id="{3472A13D-BC43-4594-AA57-C5B68BBDE9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28567" y="1335513"/>
              <a:ext cx="269610" cy="269610"/>
            </a:xfrm>
            <a:prstGeom prst="rect">
              <a:avLst/>
            </a:prstGeom>
          </p:spPr>
        </p:pic>
      </p:grpSp>
      <p:sp>
        <p:nvSpPr>
          <p:cNvPr id="4" name="Rectangle 3">
            <a:extLst>
              <a:ext uri="{FF2B5EF4-FFF2-40B4-BE49-F238E27FC236}">
                <a16:creationId xmlns:a16="http://schemas.microsoft.com/office/drawing/2014/main" id="{4D42A4A2-A394-4A13-9C10-D8EABC8CC59B}"/>
              </a:ext>
            </a:extLst>
          </p:cNvPr>
          <p:cNvSpPr/>
          <p:nvPr/>
        </p:nvSpPr>
        <p:spPr>
          <a:xfrm>
            <a:off x="1171338" y="3919307"/>
            <a:ext cx="4572000" cy="461665"/>
          </a:xfrm>
          <a:prstGeom prst="rect">
            <a:avLst/>
          </a:prstGeom>
        </p:spPr>
        <p:txBody>
          <a:bodyPr>
            <a:spAutoFit/>
          </a:bodyPr>
          <a:lstStyle/>
          <a:p>
            <a:pPr>
              <a:spcAft>
                <a:spcPts val="600"/>
              </a:spcAft>
            </a:pPr>
            <a:r>
              <a:rPr lang="en-US" sz="2400" dirty="0">
                <a:solidFill>
                  <a:schemeClr val="tx1">
                    <a:lumMod val="50000"/>
                    <a:lumOff val="50000"/>
                  </a:schemeClr>
                </a:solidFill>
                <a:latin typeface="Franklin Gothic Medium Cond" panose="020B0606030402020204" pitchFamily="34" charset="0"/>
              </a:rPr>
              <a:t>Business culture change </a:t>
            </a:r>
          </a:p>
        </p:txBody>
      </p:sp>
    </p:spTree>
    <p:extLst>
      <p:ext uri="{BB962C8B-B14F-4D97-AF65-F5344CB8AC3E}">
        <p14:creationId xmlns:p14="http://schemas.microsoft.com/office/powerpoint/2010/main" val="209174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26925"/>
            <a:ext cx="86868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Economic Development Value Proposition</a:t>
            </a:r>
          </a:p>
        </p:txBody>
      </p:sp>
      <p:sp>
        <p:nvSpPr>
          <p:cNvPr id="7" name="TextBox 6">
            <a:extLst>
              <a:ext uri="{FF2B5EF4-FFF2-40B4-BE49-F238E27FC236}">
                <a16:creationId xmlns:a16="http://schemas.microsoft.com/office/drawing/2014/main" id="{21A46E43-572D-E441-9C25-98BFE66896E6}"/>
              </a:ext>
            </a:extLst>
          </p:cNvPr>
          <p:cNvSpPr txBox="1"/>
          <p:nvPr/>
        </p:nvSpPr>
        <p:spPr>
          <a:xfrm>
            <a:off x="784035" y="1124275"/>
            <a:ext cx="8274323" cy="457200"/>
          </a:xfrm>
          <a:prstGeom prst="rect">
            <a:avLst/>
          </a:prstGeom>
          <a:noFill/>
          <a:ln w="6350">
            <a:noFill/>
          </a:ln>
        </p:spPr>
        <p:txBody>
          <a:bodyPr wrap="square" rtlCol="0">
            <a:noAutofit/>
          </a:bodyPr>
          <a:lstStyle/>
          <a:p>
            <a:r>
              <a:rPr lang="en-US" dirty="0">
                <a:solidFill>
                  <a:schemeClr val="tx1">
                    <a:lumMod val="50000"/>
                    <a:lumOff val="50000"/>
                  </a:schemeClr>
                </a:solidFill>
                <a:latin typeface="Franklin Gothic Medium Cond" panose="020B0606030402020204" pitchFamily="34" charset="0"/>
              </a:rPr>
              <a:t>4 year average forgone Property Tax Revenue: $1.6 million City General Fund (Total= $6.5M)</a:t>
            </a:r>
          </a:p>
          <a:p>
            <a:endParaRPr lang="en-US" sz="2000" dirty="0">
              <a:solidFill>
                <a:schemeClr val="tx1">
                  <a:lumMod val="50000"/>
                  <a:lumOff val="50000"/>
                </a:schemeClr>
              </a:solidFill>
              <a:latin typeface="Franklin Gothic Medium Cond" panose="020B0606030402020204" pitchFamily="34" charset="0"/>
            </a:endParaRPr>
          </a:p>
        </p:txBody>
      </p:sp>
      <p:grpSp>
        <p:nvGrpSpPr>
          <p:cNvPr id="19" name="Group 18">
            <a:extLst>
              <a:ext uri="{FF2B5EF4-FFF2-40B4-BE49-F238E27FC236}">
                <a16:creationId xmlns:a16="http://schemas.microsoft.com/office/drawing/2014/main" id="{2D33157B-A7E3-3F45-BE00-DEC2AB1D00B5}"/>
              </a:ext>
            </a:extLst>
          </p:cNvPr>
          <p:cNvGrpSpPr/>
          <p:nvPr/>
        </p:nvGrpSpPr>
        <p:grpSpPr>
          <a:xfrm>
            <a:off x="228600" y="1070525"/>
            <a:ext cx="489757" cy="457200"/>
            <a:chOff x="457200" y="1537275"/>
            <a:chExt cx="626416" cy="584775"/>
          </a:xfrm>
        </p:grpSpPr>
        <p:sp>
          <p:nvSpPr>
            <p:cNvPr id="11" name="Oval 10">
              <a:extLst>
                <a:ext uri="{FF2B5EF4-FFF2-40B4-BE49-F238E27FC236}">
                  <a16:creationId xmlns:a16="http://schemas.microsoft.com/office/drawing/2014/main" id="{38C2F1B6-65BC-D041-9828-D49916AB867B}"/>
                </a:ext>
              </a:extLst>
            </p:cNvPr>
            <p:cNvSpPr/>
            <p:nvPr/>
          </p:nvSpPr>
          <p:spPr>
            <a:xfrm>
              <a:off x="457200" y="1537275"/>
              <a:ext cx="626416" cy="584775"/>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Piggy Bank">
              <a:extLst>
                <a:ext uri="{FF2B5EF4-FFF2-40B4-BE49-F238E27FC236}">
                  <a16:creationId xmlns:a16="http://schemas.microsoft.com/office/drawing/2014/main" id="{C704FEDA-E843-874B-9219-1A5947409E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204" y="1600459"/>
              <a:ext cx="458405" cy="458405"/>
            </a:xfrm>
            <a:prstGeom prst="rect">
              <a:avLst/>
            </a:prstGeom>
          </p:spPr>
        </p:pic>
      </p:grpSp>
      <p:sp>
        <p:nvSpPr>
          <p:cNvPr id="25" name="TextBox 24">
            <a:extLst>
              <a:ext uri="{FF2B5EF4-FFF2-40B4-BE49-F238E27FC236}">
                <a16:creationId xmlns:a16="http://schemas.microsoft.com/office/drawing/2014/main" id="{D455E8DF-7F77-4946-ABFD-296C705E280F}"/>
              </a:ext>
            </a:extLst>
          </p:cNvPr>
          <p:cNvSpPr txBox="1"/>
          <p:nvPr/>
        </p:nvSpPr>
        <p:spPr>
          <a:xfrm>
            <a:off x="294278" y="1809750"/>
            <a:ext cx="8686799" cy="347964"/>
          </a:xfrm>
          <a:prstGeom prst="rect">
            <a:avLst/>
          </a:prstGeom>
          <a:noFill/>
          <a:ln w="6350">
            <a:noFill/>
          </a:ln>
        </p:spPr>
        <p:txBody>
          <a:bodyPr wrap="square" rtlCol="0">
            <a:noAutofit/>
          </a:bodyPr>
          <a:lstStyle/>
          <a:p>
            <a:r>
              <a:rPr lang="en-US" dirty="0">
                <a:solidFill>
                  <a:schemeClr val="tx1">
                    <a:lumMod val="50000"/>
                    <a:lumOff val="50000"/>
                  </a:schemeClr>
                </a:solidFill>
                <a:latin typeface="Franklin Gothic Medium Cond" panose="020B0606030402020204" pitchFamily="34" charset="0"/>
              </a:rPr>
              <a:t>In return for forgone revenue, over 4 years:</a:t>
            </a:r>
          </a:p>
          <a:p>
            <a:endParaRPr lang="en-US" dirty="0">
              <a:solidFill>
                <a:schemeClr val="tx1">
                  <a:lumMod val="50000"/>
                  <a:lumOff val="50000"/>
                </a:schemeClr>
              </a:solidFill>
              <a:latin typeface="Franklin Gothic Medium Cond" panose="020B0606030402020204" pitchFamily="34" charset="0"/>
            </a:endParaRPr>
          </a:p>
          <a:p>
            <a:endParaRPr lang="en-US" sz="2000" dirty="0">
              <a:solidFill>
                <a:schemeClr val="tx1">
                  <a:lumMod val="50000"/>
                  <a:lumOff val="50000"/>
                </a:schemeClr>
              </a:solidFill>
              <a:latin typeface="Franklin Gothic Medium Cond" panose="020B0606030402020204" pitchFamily="34" charset="0"/>
            </a:endParaRPr>
          </a:p>
        </p:txBody>
      </p:sp>
      <p:sp>
        <p:nvSpPr>
          <p:cNvPr id="2" name="TextBox 1">
            <a:extLst>
              <a:ext uri="{FF2B5EF4-FFF2-40B4-BE49-F238E27FC236}">
                <a16:creationId xmlns:a16="http://schemas.microsoft.com/office/drawing/2014/main" id="{C315D807-C00C-504C-964D-8A768AA27657}"/>
              </a:ext>
            </a:extLst>
          </p:cNvPr>
          <p:cNvSpPr txBox="1"/>
          <p:nvPr/>
        </p:nvSpPr>
        <p:spPr>
          <a:xfrm>
            <a:off x="378249" y="2313622"/>
            <a:ext cx="1801685" cy="1477328"/>
          </a:xfrm>
          <a:prstGeom prst="rect">
            <a:avLst/>
          </a:prstGeom>
          <a:noFill/>
        </p:spPr>
        <p:txBody>
          <a:bodyPr wrap="square" rtlCol="0">
            <a:spAutoFit/>
          </a:bodyPr>
          <a:lstStyle/>
          <a:p>
            <a:pPr algn="ctr"/>
            <a:r>
              <a:rPr lang="en-US" sz="3600" b="1" dirty="0">
                <a:solidFill>
                  <a:srgbClr val="EBA900"/>
                </a:solidFill>
                <a:latin typeface="Franklin Gothic Demi" panose="020B0603020102020204" pitchFamily="34" charset="0"/>
              </a:rPr>
              <a:t>$2,486</a:t>
            </a:r>
            <a:r>
              <a:rPr lang="en-US" dirty="0">
                <a:solidFill>
                  <a:schemeClr val="tx1">
                    <a:lumMod val="50000"/>
                    <a:lumOff val="50000"/>
                  </a:schemeClr>
                </a:solidFill>
                <a:latin typeface="Franklin Gothic Medium Cond" panose="020B0606030402020204" pitchFamily="34" charset="0"/>
              </a:rPr>
              <a:t> Cost Per Job</a:t>
            </a:r>
          </a:p>
          <a:p>
            <a:endParaRPr lang="en-US" dirty="0">
              <a:solidFill>
                <a:schemeClr val="tx1">
                  <a:lumMod val="50000"/>
                  <a:lumOff val="50000"/>
                </a:schemeClr>
              </a:solidFill>
              <a:latin typeface="Franklin Gothic Medium Cond" panose="020B0606030402020204" pitchFamily="34" charset="0"/>
            </a:endParaRPr>
          </a:p>
          <a:p>
            <a:endParaRPr lang="en-US" dirty="0"/>
          </a:p>
        </p:txBody>
      </p:sp>
      <p:cxnSp>
        <p:nvCxnSpPr>
          <p:cNvPr id="12" name="Straight Connector 11">
            <a:extLst>
              <a:ext uri="{FF2B5EF4-FFF2-40B4-BE49-F238E27FC236}">
                <a16:creationId xmlns:a16="http://schemas.microsoft.com/office/drawing/2014/main" id="{5DCF790A-7CF6-8842-86A6-920394055F66}"/>
              </a:ext>
            </a:extLst>
          </p:cNvPr>
          <p:cNvCxnSpPr>
            <a:cxnSpLocks/>
          </p:cNvCxnSpPr>
          <p:nvPr/>
        </p:nvCxnSpPr>
        <p:spPr>
          <a:xfrm>
            <a:off x="381000" y="2237688"/>
            <a:ext cx="8534400" cy="2926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ADFB16-7693-9347-9E00-2390AC2B4AA3}"/>
              </a:ext>
            </a:extLst>
          </p:cNvPr>
          <p:cNvSpPr txBox="1"/>
          <p:nvPr/>
        </p:nvSpPr>
        <p:spPr>
          <a:xfrm>
            <a:off x="2286001" y="2290285"/>
            <a:ext cx="1858178" cy="1477328"/>
          </a:xfrm>
          <a:prstGeom prst="rect">
            <a:avLst/>
          </a:prstGeom>
          <a:noFill/>
        </p:spPr>
        <p:txBody>
          <a:bodyPr wrap="square" rtlCol="0">
            <a:spAutoFit/>
          </a:bodyPr>
          <a:lstStyle/>
          <a:p>
            <a:pPr algn="ctr"/>
            <a:r>
              <a:rPr lang="en-US" sz="3600" b="1" dirty="0">
                <a:solidFill>
                  <a:srgbClr val="EBA900"/>
                </a:solidFill>
                <a:latin typeface="Franklin Gothic Demi" panose="020B0603020102020204" pitchFamily="34" charset="0"/>
              </a:rPr>
              <a:t>2.2%</a:t>
            </a:r>
            <a:br>
              <a:rPr lang="en-US" sz="4000" b="1" dirty="0">
                <a:solidFill>
                  <a:schemeClr val="tx1">
                    <a:lumMod val="50000"/>
                    <a:lumOff val="50000"/>
                  </a:schemeClr>
                </a:solidFill>
                <a:latin typeface="Franklin Gothic Medium Cond" panose="020B0606030402020204" pitchFamily="34" charset="0"/>
              </a:rPr>
            </a:br>
            <a:r>
              <a:rPr lang="en-US" dirty="0">
                <a:solidFill>
                  <a:schemeClr val="tx1">
                    <a:lumMod val="50000"/>
                    <a:lumOff val="50000"/>
                  </a:schemeClr>
                </a:solidFill>
                <a:latin typeface="Franklin Gothic Medium Cond" panose="020B0606030402020204" pitchFamily="34" charset="0"/>
              </a:rPr>
              <a:t>City Business Tax </a:t>
            </a:r>
            <a:br>
              <a:rPr lang="en-US" dirty="0">
                <a:solidFill>
                  <a:schemeClr val="tx1">
                    <a:lumMod val="50000"/>
                    <a:lumOff val="50000"/>
                  </a:schemeClr>
                </a:solidFill>
                <a:latin typeface="Franklin Gothic Medium Cond" panose="020B0606030402020204" pitchFamily="34" charset="0"/>
              </a:rPr>
            </a:br>
            <a:r>
              <a:rPr lang="en-US" dirty="0">
                <a:solidFill>
                  <a:schemeClr val="tx1">
                    <a:lumMod val="50000"/>
                    <a:lumOff val="50000"/>
                  </a:schemeClr>
                </a:solidFill>
                <a:latin typeface="Franklin Gothic Medium Cond" panose="020B0606030402020204" pitchFamily="34" charset="0"/>
              </a:rPr>
              <a:t>on applicable revenue</a:t>
            </a:r>
            <a:endParaRPr lang="en-US" dirty="0"/>
          </a:p>
        </p:txBody>
      </p:sp>
      <p:sp>
        <p:nvSpPr>
          <p:cNvPr id="14" name="TextBox 13">
            <a:extLst>
              <a:ext uri="{FF2B5EF4-FFF2-40B4-BE49-F238E27FC236}">
                <a16:creationId xmlns:a16="http://schemas.microsoft.com/office/drawing/2014/main" id="{4B55F3C0-3F1B-3E45-8271-951240173C53}"/>
              </a:ext>
            </a:extLst>
          </p:cNvPr>
          <p:cNvSpPr txBox="1"/>
          <p:nvPr/>
        </p:nvSpPr>
        <p:spPr>
          <a:xfrm>
            <a:off x="4253472" y="2320037"/>
            <a:ext cx="2039955" cy="1200329"/>
          </a:xfrm>
          <a:prstGeom prst="rect">
            <a:avLst/>
          </a:prstGeom>
          <a:noFill/>
        </p:spPr>
        <p:txBody>
          <a:bodyPr wrap="square" rtlCol="0">
            <a:spAutoFit/>
          </a:bodyPr>
          <a:lstStyle/>
          <a:p>
            <a:pPr algn="ctr"/>
            <a:r>
              <a:rPr lang="en-US" sz="3600" b="1" dirty="0">
                <a:solidFill>
                  <a:srgbClr val="EBA900"/>
                </a:solidFill>
                <a:latin typeface="Franklin Gothic Demi" panose="020B0603020102020204" pitchFamily="34" charset="0"/>
              </a:rPr>
              <a:t>$36.6M</a:t>
            </a:r>
            <a:r>
              <a:rPr lang="en-US" sz="1600" dirty="0">
                <a:solidFill>
                  <a:schemeClr val="tx1">
                    <a:lumMod val="50000"/>
                    <a:lumOff val="50000"/>
                  </a:schemeClr>
                </a:solidFill>
                <a:latin typeface="Franklin Gothic Medium Cond" panose="020B0606030402020204" pitchFamily="34" charset="0"/>
              </a:rPr>
              <a:t> </a:t>
            </a:r>
            <a:r>
              <a:rPr lang="en-US" dirty="0">
                <a:solidFill>
                  <a:schemeClr val="tx1">
                    <a:lumMod val="50000"/>
                    <a:lumOff val="50000"/>
                  </a:schemeClr>
                </a:solidFill>
                <a:latin typeface="Franklin Gothic Medium Cond" panose="020B0606030402020204" pitchFamily="34" charset="0"/>
              </a:rPr>
              <a:t>Income tax to the State of Oregon </a:t>
            </a:r>
            <a:endParaRPr lang="en-US" dirty="0"/>
          </a:p>
        </p:txBody>
      </p:sp>
      <p:sp>
        <p:nvSpPr>
          <p:cNvPr id="15" name="TextBox 14">
            <a:extLst>
              <a:ext uri="{FF2B5EF4-FFF2-40B4-BE49-F238E27FC236}">
                <a16:creationId xmlns:a16="http://schemas.microsoft.com/office/drawing/2014/main" id="{C06CCAB6-5EB7-CC4A-A1AD-C02AFB805FE1}"/>
              </a:ext>
            </a:extLst>
          </p:cNvPr>
          <p:cNvSpPr txBox="1"/>
          <p:nvPr/>
        </p:nvSpPr>
        <p:spPr>
          <a:xfrm>
            <a:off x="6371424" y="2313621"/>
            <a:ext cx="2543971" cy="1477328"/>
          </a:xfrm>
          <a:prstGeom prst="rect">
            <a:avLst/>
          </a:prstGeom>
          <a:noFill/>
        </p:spPr>
        <p:txBody>
          <a:bodyPr wrap="square" rtlCol="0">
            <a:spAutoFit/>
          </a:bodyPr>
          <a:lstStyle/>
          <a:p>
            <a:pPr algn="ctr"/>
            <a:r>
              <a:rPr lang="en-US" sz="3600" b="1" dirty="0">
                <a:solidFill>
                  <a:srgbClr val="EBA900"/>
                </a:solidFill>
                <a:latin typeface="Franklin Gothic Demi" panose="020B0603020102020204" pitchFamily="34" charset="0"/>
              </a:rPr>
              <a:t>$2.75M</a:t>
            </a:r>
            <a:r>
              <a:rPr lang="en-US" sz="1600" dirty="0">
                <a:solidFill>
                  <a:schemeClr val="tx1">
                    <a:lumMod val="50000"/>
                    <a:lumOff val="50000"/>
                  </a:schemeClr>
                </a:solidFill>
                <a:latin typeface="Franklin Gothic Medium Cond" panose="020B0606030402020204" pitchFamily="34" charset="0"/>
              </a:rPr>
              <a:t> </a:t>
            </a:r>
            <a:r>
              <a:rPr lang="en-US" dirty="0">
                <a:solidFill>
                  <a:schemeClr val="tx1">
                    <a:lumMod val="50000"/>
                    <a:lumOff val="50000"/>
                  </a:schemeClr>
                </a:solidFill>
                <a:latin typeface="Franklin Gothic Medium Cond" panose="020B0606030402020204" pitchFamily="34" charset="0"/>
              </a:rPr>
              <a:t>Workforce Training &amp; Business Development Fund </a:t>
            </a:r>
          </a:p>
          <a:p>
            <a:endParaRPr lang="en-US" dirty="0"/>
          </a:p>
        </p:txBody>
      </p:sp>
      <p:cxnSp>
        <p:nvCxnSpPr>
          <p:cNvPr id="17" name="Straight Connector 16">
            <a:extLst>
              <a:ext uri="{FF2B5EF4-FFF2-40B4-BE49-F238E27FC236}">
                <a16:creationId xmlns:a16="http://schemas.microsoft.com/office/drawing/2014/main" id="{0A293A0D-A6A6-E64F-9BE6-F5742E8FB705}"/>
              </a:ext>
            </a:extLst>
          </p:cNvPr>
          <p:cNvCxnSpPr>
            <a:cxnSpLocks/>
          </p:cNvCxnSpPr>
          <p:nvPr/>
        </p:nvCxnSpPr>
        <p:spPr>
          <a:xfrm>
            <a:off x="2186861" y="2252318"/>
            <a:ext cx="0" cy="153863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AA8A83-5275-294C-90CA-DFFE47408D5F}"/>
              </a:ext>
            </a:extLst>
          </p:cNvPr>
          <p:cNvCxnSpPr>
            <a:cxnSpLocks/>
          </p:cNvCxnSpPr>
          <p:nvPr/>
        </p:nvCxnSpPr>
        <p:spPr>
          <a:xfrm>
            <a:off x="4191000" y="2238662"/>
            <a:ext cx="0" cy="155326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936DB1-EED6-4C46-9185-89C7ACA8EDB6}"/>
              </a:ext>
            </a:extLst>
          </p:cNvPr>
          <p:cNvCxnSpPr>
            <a:cxnSpLocks/>
          </p:cNvCxnSpPr>
          <p:nvPr/>
        </p:nvCxnSpPr>
        <p:spPr>
          <a:xfrm>
            <a:off x="6324600" y="2252318"/>
            <a:ext cx="0" cy="155326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9BB3166-A589-7C4B-89C4-C21FE7A6B0AB}"/>
              </a:ext>
            </a:extLst>
          </p:cNvPr>
          <p:cNvSpPr/>
          <p:nvPr/>
        </p:nvSpPr>
        <p:spPr>
          <a:xfrm>
            <a:off x="378249" y="4270244"/>
            <a:ext cx="8830159" cy="646331"/>
          </a:xfrm>
          <a:prstGeom prst="rect">
            <a:avLst/>
          </a:prstGeom>
        </p:spPr>
        <p:txBody>
          <a:bodyPr wrap="square">
            <a:spAutoFit/>
          </a:bodyPr>
          <a:lstStyle/>
          <a:p>
            <a:r>
              <a:rPr lang="en-US" dirty="0">
                <a:solidFill>
                  <a:schemeClr val="tx1">
                    <a:lumMod val="50000"/>
                    <a:lumOff val="50000"/>
                  </a:schemeClr>
                </a:solidFill>
                <a:latin typeface="Franklin Gothic Medium Cond" panose="020B0606030402020204" pitchFamily="34" charset="0"/>
              </a:rPr>
              <a:t>Public benefit agreements with </a:t>
            </a:r>
            <a:r>
              <a:rPr lang="en-US" dirty="0">
                <a:solidFill>
                  <a:srgbClr val="EBA900"/>
                </a:solidFill>
                <a:latin typeface="Franklin Gothic Medium Cond" panose="020B0606030402020204" pitchFamily="34" charset="0"/>
              </a:rPr>
              <a:t>100+ engagements each year</a:t>
            </a:r>
          </a:p>
          <a:p>
            <a:r>
              <a:rPr lang="en-US" dirty="0">
                <a:solidFill>
                  <a:schemeClr val="tx1">
                    <a:lumMod val="50000"/>
                    <a:lumOff val="50000"/>
                  </a:schemeClr>
                </a:solidFill>
                <a:latin typeface="Franklin Gothic Medium Cond" panose="020B0606030402020204" pitchFamily="34" charset="0"/>
              </a:rPr>
              <a:t>Estimated ‘payback’ of forgone revenue = </a:t>
            </a:r>
            <a:r>
              <a:rPr lang="en-US" dirty="0">
                <a:solidFill>
                  <a:srgbClr val="EBA900"/>
                </a:solidFill>
                <a:latin typeface="Franklin Gothic Medium Cond" panose="020B0606030402020204" pitchFamily="34" charset="0"/>
              </a:rPr>
              <a:t>5 years after abatement expires</a:t>
            </a:r>
          </a:p>
        </p:txBody>
      </p:sp>
    </p:spTree>
    <p:extLst>
      <p:ext uri="{BB962C8B-B14F-4D97-AF65-F5344CB8AC3E}">
        <p14:creationId xmlns:p14="http://schemas.microsoft.com/office/powerpoint/2010/main" val="245337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26925"/>
            <a:ext cx="86868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Economic Development Programs Leverage</a:t>
            </a:r>
          </a:p>
        </p:txBody>
      </p:sp>
      <p:graphicFrame>
        <p:nvGraphicFramePr>
          <p:cNvPr id="23" name="Chart 22">
            <a:extLst>
              <a:ext uri="{FF2B5EF4-FFF2-40B4-BE49-F238E27FC236}">
                <a16:creationId xmlns:a16="http://schemas.microsoft.com/office/drawing/2014/main" id="{48A8F29D-9ED6-4E41-A5AA-7AF2FDCF2E0B}"/>
              </a:ext>
            </a:extLst>
          </p:cNvPr>
          <p:cNvGraphicFramePr>
            <a:graphicFrameLocks/>
          </p:cNvGraphicFramePr>
          <p:nvPr>
            <p:extLst>
              <p:ext uri="{D42A27DB-BD31-4B8C-83A1-F6EECF244321}">
                <p14:modId xmlns:p14="http://schemas.microsoft.com/office/powerpoint/2010/main" val="1646492446"/>
              </p:ext>
            </p:extLst>
          </p:nvPr>
        </p:nvGraphicFramePr>
        <p:xfrm>
          <a:off x="197499" y="979142"/>
          <a:ext cx="8717902" cy="4031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925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0999" y="226925"/>
            <a:ext cx="8077199"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Oregon State Statute/Administrative Overview</a:t>
            </a:r>
          </a:p>
        </p:txBody>
      </p:sp>
      <p:sp>
        <p:nvSpPr>
          <p:cNvPr id="4" name="TextBox 3">
            <a:extLst>
              <a:ext uri="{FF2B5EF4-FFF2-40B4-BE49-F238E27FC236}">
                <a16:creationId xmlns:a16="http://schemas.microsoft.com/office/drawing/2014/main" id="{3E09C120-598F-BD41-823D-DB658F8623C9}"/>
              </a:ext>
            </a:extLst>
          </p:cNvPr>
          <p:cNvSpPr txBox="1"/>
          <p:nvPr/>
        </p:nvSpPr>
        <p:spPr>
          <a:xfrm>
            <a:off x="457200" y="1955218"/>
            <a:ext cx="2745828" cy="1451934"/>
          </a:xfrm>
          <a:prstGeom prst="rect">
            <a:avLst/>
          </a:prstGeom>
          <a:noFill/>
          <a:ln w="6350">
            <a:noFill/>
          </a:ln>
        </p:spPr>
        <p:txBody>
          <a:bodyPr wrap="square" rtlCol="0" anchor="t">
            <a:noAutofit/>
          </a:bodyPr>
          <a:lstStyle/>
          <a:p>
            <a:r>
              <a:rPr lang="en-US" dirty="0">
                <a:solidFill>
                  <a:schemeClr val="tx1">
                    <a:lumMod val="50000"/>
                    <a:lumOff val="50000"/>
                  </a:schemeClr>
                </a:solidFill>
                <a:latin typeface="Franklin Gothic Medium Cond"/>
              </a:rPr>
              <a:t>Enacted by legislature, continuously supported by nearly all legislators, both urban &amp; rural, for decades</a:t>
            </a:r>
            <a:endParaRPr lang="en-US" dirty="0">
              <a:solidFill>
                <a:schemeClr val="tx1">
                  <a:lumMod val="50000"/>
                  <a:lumOff val="50000"/>
                </a:schemeClr>
              </a:solidFill>
              <a:latin typeface="Franklin Gothic Medium Cond" panose="020B0606030402020204" pitchFamily="34" charset="0"/>
            </a:endParaRPr>
          </a:p>
        </p:txBody>
      </p:sp>
      <p:sp>
        <p:nvSpPr>
          <p:cNvPr id="11" name="TextBox 10">
            <a:extLst>
              <a:ext uri="{FF2B5EF4-FFF2-40B4-BE49-F238E27FC236}">
                <a16:creationId xmlns:a16="http://schemas.microsoft.com/office/drawing/2014/main" id="{027C56CD-97BF-8D4B-89CA-1BEE8B653627}"/>
              </a:ext>
            </a:extLst>
          </p:cNvPr>
          <p:cNvSpPr txBox="1"/>
          <p:nvPr/>
        </p:nvSpPr>
        <p:spPr>
          <a:xfrm>
            <a:off x="3323777" y="1952419"/>
            <a:ext cx="2617197" cy="1521877"/>
          </a:xfrm>
          <a:prstGeom prst="rect">
            <a:avLst/>
          </a:prstGeom>
          <a:noFill/>
          <a:ln w="6350">
            <a:noFill/>
          </a:ln>
        </p:spPr>
        <p:txBody>
          <a:bodyPr wrap="square" rtlCol="0">
            <a:noAutofit/>
          </a:bodyPr>
          <a:lstStyle/>
          <a:p>
            <a:pPr>
              <a:spcAft>
                <a:spcPts val="600"/>
              </a:spcAft>
            </a:pPr>
            <a:r>
              <a:rPr lang="en-US" dirty="0">
                <a:solidFill>
                  <a:schemeClr val="tx1">
                    <a:lumMod val="50000"/>
                    <a:lumOff val="50000"/>
                  </a:schemeClr>
                </a:solidFill>
                <a:latin typeface="Franklin Gothic Medium Cond" panose="020B0606030402020204" pitchFamily="34" charset="0"/>
              </a:rPr>
              <a:t>Enterprise Zones across the state; nearly every medium/ large city in Oregon has a zone </a:t>
            </a:r>
          </a:p>
        </p:txBody>
      </p:sp>
      <p:sp>
        <p:nvSpPr>
          <p:cNvPr id="12" name="TextBox 11">
            <a:extLst>
              <a:ext uri="{FF2B5EF4-FFF2-40B4-BE49-F238E27FC236}">
                <a16:creationId xmlns:a16="http://schemas.microsoft.com/office/drawing/2014/main" id="{CB4CBDCE-FA6C-9649-AEA3-E7F014EFA3AA}"/>
              </a:ext>
            </a:extLst>
          </p:cNvPr>
          <p:cNvSpPr txBox="1"/>
          <p:nvPr/>
        </p:nvSpPr>
        <p:spPr>
          <a:xfrm>
            <a:off x="6324600" y="1949622"/>
            <a:ext cx="2514600" cy="1457530"/>
          </a:xfrm>
          <a:prstGeom prst="rect">
            <a:avLst/>
          </a:prstGeom>
          <a:noFill/>
          <a:ln w="6350">
            <a:noFill/>
          </a:ln>
        </p:spPr>
        <p:txBody>
          <a:bodyPr wrap="square" rtlCol="0">
            <a:noAutofit/>
          </a:bodyPr>
          <a:lstStyle/>
          <a:p>
            <a:pPr>
              <a:spcAft>
                <a:spcPts val="600"/>
              </a:spcAft>
            </a:pPr>
            <a:r>
              <a:rPr lang="en-US" dirty="0">
                <a:solidFill>
                  <a:schemeClr val="tx1">
                    <a:lumMod val="50000"/>
                    <a:lumOff val="50000"/>
                  </a:schemeClr>
                </a:solidFill>
                <a:latin typeface="Franklin Gothic Medium Cond" panose="020B0606030402020204" pitchFamily="34" charset="0"/>
              </a:rPr>
              <a:t>10-year designations must be approved by local zone sponsor, port, and state </a:t>
            </a:r>
          </a:p>
        </p:txBody>
      </p:sp>
      <p:sp>
        <p:nvSpPr>
          <p:cNvPr id="13" name="TextBox 12">
            <a:extLst>
              <a:ext uri="{FF2B5EF4-FFF2-40B4-BE49-F238E27FC236}">
                <a16:creationId xmlns:a16="http://schemas.microsoft.com/office/drawing/2014/main" id="{764C2013-B09D-3549-B043-ECDDC410F5F0}"/>
              </a:ext>
            </a:extLst>
          </p:cNvPr>
          <p:cNvSpPr txBox="1"/>
          <p:nvPr/>
        </p:nvSpPr>
        <p:spPr>
          <a:xfrm>
            <a:off x="533400" y="3902208"/>
            <a:ext cx="7851228" cy="422142"/>
          </a:xfrm>
          <a:prstGeom prst="rect">
            <a:avLst/>
          </a:prstGeom>
          <a:noFill/>
          <a:ln w="6350">
            <a:noFill/>
          </a:ln>
        </p:spPr>
        <p:txBody>
          <a:bodyPr wrap="square" rtlCol="0">
            <a:noAutofit/>
          </a:bodyPr>
          <a:lstStyle/>
          <a:p>
            <a:pPr algn="ctr">
              <a:spcAft>
                <a:spcPts val="600"/>
              </a:spcAft>
            </a:pPr>
            <a:r>
              <a:rPr lang="en-US" dirty="0">
                <a:solidFill>
                  <a:schemeClr val="tx1">
                    <a:lumMod val="50000"/>
                    <a:lumOff val="50000"/>
                  </a:schemeClr>
                </a:solidFill>
                <a:latin typeface="Franklin Gothic Medium Cond" panose="020B0606030402020204" pitchFamily="34" charset="0"/>
              </a:rPr>
              <a:t>Allows for local conditions/community benefits, but not required for 3-year exemptions </a:t>
            </a:r>
            <a:endParaRPr lang="en-US" sz="2000" dirty="0">
              <a:solidFill>
                <a:schemeClr val="tx1">
                  <a:lumMod val="50000"/>
                  <a:lumOff val="50000"/>
                </a:schemeClr>
              </a:solidFill>
              <a:latin typeface="Franklin Gothic Medium Cond" panose="020B0606030402020204" pitchFamily="34" charset="0"/>
            </a:endParaRPr>
          </a:p>
        </p:txBody>
      </p:sp>
      <p:sp>
        <p:nvSpPr>
          <p:cNvPr id="6" name="Rectangle 5">
            <a:extLst>
              <a:ext uri="{FF2B5EF4-FFF2-40B4-BE49-F238E27FC236}">
                <a16:creationId xmlns:a16="http://schemas.microsoft.com/office/drawing/2014/main" id="{E4B84515-D6C6-9A4A-A4D0-364F1D4DE3DC}"/>
              </a:ext>
            </a:extLst>
          </p:cNvPr>
          <p:cNvSpPr/>
          <p:nvPr/>
        </p:nvSpPr>
        <p:spPr>
          <a:xfrm>
            <a:off x="457200" y="1323425"/>
            <a:ext cx="1390124" cy="707886"/>
          </a:xfrm>
          <a:prstGeom prst="rect">
            <a:avLst/>
          </a:prstGeom>
        </p:spPr>
        <p:txBody>
          <a:bodyPr wrap="none">
            <a:spAutoFit/>
          </a:bodyPr>
          <a:lstStyle/>
          <a:p>
            <a:r>
              <a:rPr lang="en-US" sz="4000" b="1" dirty="0">
                <a:solidFill>
                  <a:srgbClr val="EBA900"/>
                </a:solidFill>
                <a:latin typeface="Franklin Gothic Demi" panose="020B0603020102020204" pitchFamily="34" charset="0"/>
              </a:rPr>
              <a:t>1985</a:t>
            </a:r>
          </a:p>
        </p:txBody>
      </p:sp>
      <p:sp>
        <p:nvSpPr>
          <p:cNvPr id="15" name="Rectangle 14">
            <a:extLst>
              <a:ext uri="{FF2B5EF4-FFF2-40B4-BE49-F238E27FC236}">
                <a16:creationId xmlns:a16="http://schemas.microsoft.com/office/drawing/2014/main" id="{0AA7AE43-1B0E-5A42-B2F0-0A366A0ED633}"/>
              </a:ext>
            </a:extLst>
          </p:cNvPr>
          <p:cNvSpPr/>
          <p:nvPr/>
        </p:nvSpPr>
        <p:spPr>
          <a:xfrm>
            <a:off x="3247458" y="1327673"/>
            <a:ext cx="1088760" cy="707886"/>
          </a:xfrm>
          <a:prstGeom prst="rect">
            <a:avLst/>
          </a:prstGeom>
        </p:spPr>
        <p:txBody>
          <a:bodyPr wrap="none">
            <a:spAutoFit/>
          </a:bodyPr>
          <a:lstStyle/>
          <a:p>
            <a:r>
              <a:rPr lang="en-US" sz="4000" b="1" dirty="0">
                <a:solidFill>
                  <a:srgbClr val="EBA900"/>
                </a:solidFill>
                <a:latin typeface="Franklin Gothic Demi" panose="020B0603020102020204" pitchFamily="34" charset="0"/>
              </a:rPr>
              <a:t>70+</a:t>
            </a:r>
          </a:p>
        </p:txBody>
      </p:sp>
      <p:sp>
        <p:nvSpPr>
          <p:cNvPr id="16" name="Rectangle 15">
            <a:extLst>
              <a:ext uri="{FF2B5EF4-FFF2-40B4-BE49-F238E27FC236}">
                <a16:creationId xmlns:a16="http://schemas.microsoft.com/office/drawing/2014/main" id="{182523A5-A035-7D4F-B1EE-E46F83BB0CF1}"/>
              </a:ext>
            </a:extLst>
          </p:cNvPr>
          <p:cNvSpPr/>
          <p:nvPr/>
        </p:nvSpPr>
        <p:spPr>
          <a:xfrm>
            <a:off x="6277423" y="1319133"/>
            <a:ext cx="1752788" cy="707886"/>
          </a:xfrm>
          <a:prstGeom prst="rect">
            <a:avLst/>
          </a:prstGeom>
        </p:spPr>
        <p:txBody>
          <a:bodyPr wrap="none">
            <a:spAutoFit/>
          </a:bodyPr>
          <a:lstStyle/>
          <a:p>
            <a:r>
              <a:rPr lang="en-US" sz="4000" b="1" dirty="0">
                <a:solidFill>
                  <a:srgbClr val="EBA900"/>
                </a:solidFill>
                <a:latin typeface="Franklin Gothic Demi" panose="020B0603020102020204" pitchFamily="34" charset="0"/>
              </a:rPr>
              <a:t>10 </a:t>
            </a:r>
            <a:r>
              <a:rPr lang="en-US" sz="2800" b="1" dirty="0">
                <a:solidFill>
                  <a:srgbClr val="EBA900"/>
                </a:solidFill>
                <a:latin typeface="Franklin Gothic Demi" panose="020B0603020102020204" pitchFamily="34" charset="0"/>
              </a:rPr>
              <a:t>years</a:t>
            </a:r>
            <a:endParaRPr lang="en-US" sz="4000" b="1" dirty="0">
              <a:solidFill>
                <a:srgbClr val="EBA900"/>
              </a:solidFill>
              <a:latin typeface="Franklin Gothic Demi" panose="020B0603020102020204" pitchFamily="34" charset="0"/>
            </a:endParaRPr>
          </a:p>
        </p:txBody>
      </p:sp>
      <p:cxnSp>
        <p:nvCxnSpPr>
          <p:cNvPr id="18" name="Straight Connector 17">
            <a:extLst>
              <a:ext uri="{FF2B5EF4-FFF2-40B4-BE49-F238E27FC236}">
                <a16:creationId xmlns:a16="http://schemas.microsoft.com/office/drawing/2014/main" id="{87376A9B-6CA9-7C47-AA87-059B22319912}"/>
              </a:ext>
            </a:extLst>
          </p:cNvPr>
          <p:cNvCxnSpPr/>
          <p:nvPr/>
        </p:nvCxnSpPr>
        <p:spPr>
          <a:xfrm>
            <a:off x="533400" y="3562350"/>
            <a:ext cx="80772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B4DE8C-1F29-8F42-8C9D-B617E30D2E06}"/>
              </a:ext>
            </a:extLst>
          </p:cNvPr>
          <p:cNvCxnSpPr/>
          <p:nvPr/>
        </p:nvCxnSpPr>
        <p:spPr>
          <a:xfrm>
            <a:off x="3048000" y="1319133"/>
            <a:ext cx="0" cy="224321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CEB9EE-CDA1-9C40-B00C-43948A465D3C}"/>
              </a:ext>
            </a:extLst>
          </p:cNvPr>
          <p:cNvCxnSpPr/>
          <p:nvPr/>
        </p:nvCxnSpPr>
        <p:spPr>
          <a:xfrm>
            <a:off x="6019800" y="1327673"/>
            <a:ext cx="0" cy="224321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3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6705600" cy="584775"/>
          </a:xfrm>
          <a:prstGeom prst="rect">
            <a:avLst/>
          </a:prstGeom>
          <a:noFill/>
        </p:spPr>
        <p:txBody>
          <a:bodyPr wrap="square" rtlCol="0" anchor="t">
            <a:spAutoFit/>
          </a:bodyPr>
          <a:lstStyle/>
          <a:p>
            <a:r>
              <a:rPr lang="en-US" sz="3200" dirty="0">
                <a:solidFill>
                  <a:schemeClr val="bg1"/>
                </a:solidFill>
                <a:latin typeface="Franklin Gothic Demi Cond"/>
              </a:rPr>
              <a:t>Proposed next 10-year reauthorization </a:t>
            </a:r>
            <a:endParaRPr lang="en-US" sz="3200" dirty="0">
              <a:solidFill>
                <a:schemeClr val="bg1"/>
              </a:solidFill>
              <a:latin typeface="Franklin Gothic Demi Cond" panose="020B0706030402020204" pitchFamily="34" charset="0"/>
            </a:endParaRPr>
          </a:p>
        </p:txBody>
      </p:sp>
      <p:sp>
        <p:nvSpPr>
          <p:cNvPr id="4" name="TextBox 3">
            <a:extLst>
              <a:ext uri="{FF2B5EF4-FFF2-40B4-BE49-F238E27FC236}">
                <a16:creationId xmlns:a16="http://schemas.microsoft.com/office/drawing/2014/main" id="{49BEF6EE-DEAD-E848-B584-1C87DFEE6E90}"/>
              </a:ext>
            </a:extLst>
          </p:cNvPr>
          <p:cNvSpPr txBox="1"/>
          <p:nvPr/>
        </p:nvSpPr>
        <p:spPr>
          <a:xfrm>
            <a:off x="609600" y="971550"/>
            <a:ext cx="8305800" cy="3505200"/>
          </a:xfrm>
          <a:prstGeom prst="rect">
            <a:avLst/>
          </a:prstGeom>
          <a:noFill/>
          <a:ln w="6350">
            <a:noFill/>
          </a:ln>
        </p:spPr>
        <p:txBody>
          <a:bodyPr wrap="square" rtlCol="0">
            <a:noAutofit/>
          </a:bodyPr>
          <a:lstStyle/>
          <a:p>
            <a:r>
              <a:rPr lang="en-US" sz="2400" dirty="0">
                <a:solidFill>
                  <a:schemeClr val="bg1">
                    <a:lumMod val="50000"/>
                  </a:schemeClr>
                </a:solidFill>
                <a:latin typeface="Franklin Gothic Medium Cond" panose="020B0606030402020204" pitchFamily="34" charset="0"/>
              </a:rPr>
              <a:t>The Enterprise Zone must:</a:t>
            </a:r>
          </a:p>
          <a:p>
            <a:endParaRPr lang="en-US" sz="1050" dirty="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r>
              <a:rPr lang="en-US" sz="2400" dirty="0">
                <a:solidFill>
                  <a:schemeClr val="bg1">
                    <a:lumMod val="50000"/>
                  </a:schemeClr>
                </a:solidFill>
                <a:latin typeface="Franklin Gothic Medium Cond" panose="020B0606030402020204" pitchFamily="34" charset="0"/>
              </a:rPr>
              <a:t>Meet state income/poverty standards for qualifying</a:t>
            </a:r>
            <a:br>
              <a:rPr lang="en-US" sz="2400" dirty="0">
                <a:solidFill>
                  <a:schemeClr val="bg1">
                    <a:lumMod val="50000"/>
                  </a:schemeClr>
                </a:solidFill>
                <a:latin typeface="Franklin Gothic Medium Cond" panose="020B0606030402020204" pitchFamily="34" charset="0"/>
              </a:rPr>
            </a:br>
            <a:endParaRPr lang="en-US" sz="2400" dirty="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r>
              <a:rPr lang="en-US" sz="2400" dirty="0">
                <a:solidFill>
                  <a:schemeClr val="bg1">
                    <a:lumMod val="50000"/>
                  </a:schemeClr>
                </a:solidFill>
                <a:latin typeface="Franklin Gothic Medium Cond" panose="020B0606030402020204" pitchFamily="34" charset="0"/>
              </a:rPr>
              <a:t>Stay within statutory limits on total square miles and </a:t>
            </a:r>
            <a:br>
              <a:rPr lang="en-US" sz="2400" dirty="0">
                <a:solidFill>
                  <a:schemeClr val="bg1">
                    <a:lumMod val="50000"/>
                  </a:schemeClr>
                </a:solidFill>
                <a:latin typeface="Franklin Gothic Medium Cond" panose="020B0606030402020204" pitchFamily="34" charset="0"/>
              </a:rPr>
            </a:br>
            <a:r>
              <a:rPr lang="en-US" sz="2400" dirty="0">
                <a:solidFill>
                  <a:schemeClr val="bg1">
                    <a:lumMod val="50000"/>
                  </a:schemeClr>
                </a:solidFill>
                <a:latin typeface="Franklin Gothic Medium Cond" panose="020B0606030402020204" pitchFamily="34" charset="0"/>
              </a:rPr>
              <a:t>point-to-point distances (max = 24 sq. mi.; current = 21.43 sq. mi)</a:t>
            </a:r>
          </a:p>
          <a:p>
            <a:pPr marL="342900" indent="-342900">
              <a:buFont typeface="Arial" panose="020B0604020202020204" pitchFamily="34" charset="0"/>
              <a:buChar char="•"/>
            </a:pPr>
            <a:endParaRPr lang="en-US" sz="2400" dirty="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r>
              <a:rPr lang="en-US" sz="2400" dirty="0">
                <a:solidFill>
                  <a:schemeClr val="bg1">
                    <a:lumMod val="50000"/>
                  </a:schemeClr>
                </a:solidFill>
                <a:latin typeface="Franklin Gothic Medium Cond" panose="020B0606030402020204" pitchFamily="34" charset="0"/>
              </a:rPr>
              <a:t>Be located in or near low income areas</a:t>
            </a:r>
          </a:p>
          <a:p>
            <a:pPr marL="342900" indent="-342900">
              <a:buFont typeface="Arial" panose="020B0604020202020204" pitchFamily="34" charset="0"/>
              <a:buChar char="•"/>
            </a:pPr>
            <a:endParaRPr lang="en-US" sz="2400" dirty="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r>
              <a:rPr lang="en-US" sz="2400" dirty="0">
                <a:solidFill>
                  <a:schemeClr val="bg1">
                    <a:lumMod val="50000"/>
                  </a:schemeClr>
                </a:solidFill>
                <a:latin typeface="Franklin Gothic Medium Cond" panose="020B0606030402020204" pitchFamily="34" charset="0"/>
              </a:rPr>
              <a:t>Be authorized by Portland City Council </a:t>
            </a:r>
            <a:br>
              <a:rPr lang="en-US" sz="2400" dirty="0">
                <a:solidFill>
                  <a:schemeClr val="bg1">
                    <a:lumMod val="50000"/>
                  </a:schemeClr>
                </a:solidFill>
                <a:latin typeface="Franklin Gothic Medium Cond" panose="020B0606030402020204" pitchFamily="34" charset="0"/>
              </a:rPr>
            </a:br>
            <a:r>
              <a:rPr lang="en-US" sz="2400" dirty="0">
                <a:solidFill>
                  <a:schemeClr val="bg1">
                    <a:lumMod val="50000"/>
                  </a:schemeClr>
                </a:solidFill>
                <a:latin typeface="Franklin Gothic Medium Cond" panose="020B0606030402020204" pitchFamily="34" charset="0"/>
              </a:rPr>
              <a:t>and Port of Portland Commission by resolution</a:t>
            </a:r>
          </a:p>
          <a:p>
            <a:endParaRPr lang="en-US" sz="2000" dirty="0">
              <a:solidFill>
                <a:schemeClr val="tx1">
                  <a:lumMod val="50000"/>
                  <a:lumOff val="50000"/>
                </a:schemeClr>
              </a:solidFill>
              <a:latin typeface="Franklin Gothic Medium Cond" panose="020B0606030402020204" pitchFamily="34" charset="0"/>
            </a:endParaRPr>
          </a:p>
          <a:p>
            <a:endParaRPr lang="en-US" sz="2000" dirty="0">
              <a:solidFill>
                <a:schemeClr val="tx1">
                  <a:lumMod val="50000"/>
                  <a:lumOff val="50000"/>
                </a:schemeClr>
              </a:solidFill>
              <a:latin typeface="Franklin Gothic Medium Cond" panose="020B0606030402020204" pitchFamily="34" charset="0"/>
            </a:endParaRPr>
          </a:p>
        </p:txBody>
      </p:sp>
    </p:spTree>
    <p:extLst>
      <p:ext uri="{BB962C8B-B14F-4D97-AF65-F5344CB8AC3E}">
        <p14:creationId xmlns:p14="http://schemas.microsoft.com/office/powerpoint/2010/main" val="320775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26925"/>
            <a:ext cx="8686800" cy="584775"/>
          </a:xfrm>
          <a:prstGeom prst="rect">
            <a:avLst/>
          </a:prstGeom>
          <a:noFill/>
        </p:spPr>
        <p:txBody>
          <a:bodyPr wrap="square" rtlCol="0">
            <a:spAutoFit/>
          </a:bodyPr>
          <a:lstStyle/>
          <a:p>
            <a:r>
              <a:rPr lang="en-US" sz="2800" dirty="0">
                <a:solidFill>
                  <a:schemeClr val="bg1"/>
                </a:solidFill>
                <a:latin typeface="Franklin Gothic Demi Cond" panose="020B0706030402020204" pitchFamily="34" charset="0"/>
              </a:rPr>
              <a:t>Proposed Enterprise Zone Map and City Council Request</a:t>
            </a:r>
            <a:r>
              <a:rPr lang="en-US" sz="3200" dirty="0">
                <a:solidFill>
                  <a:schemeClr val="bg1"/>
                </a:solidFill>
                <a:latin typeface="Franklin Gothic Demi Cond" panose="020B0706030402020204" pitchFamily="34" charset="0"/>
              </a:rPr>
              <a:t> </a:t>
            </a:r>
          </a:p>
        </p:txBody>
      </p:sp>
      <p:pic>
        <p:nvPicPr>
          <p:cNvPr id="3" name="Picture 2">
            <a:extLst>
              <a:ext uri="{FF2B5EF4-FFF2-40B4-BE49-F238E27FC236}">
                <a16:creationId xmlns:a16="http://schemas.microsoft.com/office/drawing/2014/main" id="{48C89EA4-13B8-4ED6-B9DD-0F80A4E07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86"/>
          <a:stretch/>
        </p:blipFill>
        <p:spPr>
          <a:xfrm>
            <a:off x="1559776" y="811700"/>
            <a:ext cx="6024448" cy="4187109"/>
          </a:xfrm>
          <a:prstGeom prst="rect">
            <a:avLst/>
          </a:prstGeom>
        </p:spPr>
      </p:pic>
    </p:spTree>
    <p:extLst>
      <p:ext uri="{BB962C8B-B14F-4D97-AF65-F5344CB8AC3E}">
        <p14:creationId xmlns:p14="http://schemas.microsoft.com/office/powerpoint/2010/main" val="209062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E91B4-B02B-9A4D-874A-CB0BF3E4E898}"/>
              </a:ext>
            </a:extLst>
          </p:cNvPr>
          <p:cNvPicPr>
            <a:picLocks noChangeAspect="1"/>
          </p:cNvPicPr>
          <p:nvPr/>
        </p:nvPicPr>
        <p:blipFill rotWithShape="1">
          <a:blip r:embed="rId3" cstate="print">
            <a:alphaModFix amt="3000"/>
            <a:extLst>
              <a:ext uri="{28A0092B-C50C-407E-A947-70E740481C1C}">
                <a14:useLocalDpi xmlns:a14="http://schemas.microsoft.com/office/drawing/2010/main" val="0"/>
              </a:ext>
            </a:extLst>
          </a:blip>
          <a:srcRect l="28409" t="2611" r="19671" b="46512"/>
          <a:stretch/>
        </p:blipFill>
        <p:spPr>
          <a:xfrm>
            <a:off x="0" y="0"/>
            <a:ext cx="5269938" cy="5143500"/>
          </a:xfrm>
          <a:prstGeom prst="rect">
            <a:avLst/>
          </a:prstGeom>
        </p:spPr>
      </p:pic>
      <p:sp>
        <p:nvSpPr>
          <p:cNvPr id="9" name="Rectangle 8"/>
          <p:cNvSpPr/>
          <p:nvPr/>
        </p:nvSpPr>
        <p:spPr>
          <a:xfrm flipV="1">
            <a:off x="-12138" y="2038350"/>
            <a:ext cx="9168276"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2138" y="2146012"/>
            <a:ext cx="9144000"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Discussion &amp; Questions</a:t>
            </a:r>
          </a:p>
        </p:txBody>
      </p:sp>
      <p:pic>
        <p:nvPicPr>
          <p:cNvPr id="5" name="Picture 4">
            <a:extLst>
              <a:ext uri="{FF2B5EF4-FFF2-40B4-BE49-F238E27FC236}">
                <a16:creationId xmlns:a16="http://schemas.microsoft.com/office/drawing/2014/main" id="{8EBEBF40-A114-9C42-B75B-471BAEEA6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59"/>
          <a:stretch/>
        </p:blipFill>
        <p:spPr>
          <a:xfrm>
            <a:off x="7391400" y="3428691"/>
            <a:ext cx="1607363" cy="1351841"/>
          </a:xfrm>
          <a:prstGeom prst="rect">
            <a:avLst/>
          </a:prstGeom>
        </p:spPr>
      </p:pic>
    </p:spTree>
    <p:extLst>
      <p:ext uri="{BB962C8B-B14F-4D97-AF65-F5344CB8AC3E}">
        <p14:creationId xmlns:p14="http://schemas.microsoft.com/office/powerpoint/2010/main" val="347459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7D8FC1-20E9-A846-8935-C476591A07D2}"/>
              </a:ext>
            </a:extLst>
          </p:cNvPr>
          <p:cNvPicPr>
            <a:picLocks noChangeAspect="1"/>
          </p:cNvPicPr>
          <p:nvPr/>
        </p:nvPicPr>
        <p:blipFill rotWithShape="1">
          <a:blip r:embed="rId3" cstate="print">
            <a:alphaModFix amt="3000"/>
            <a:extLst>
              <a:ext uri="{28A0092B-C50C-407E-A947-70E740481C1C}">
                <a14:useLocalDpi xmlns:a14="http://schemas.microsoft.com/office/drawing/2010/main" val="0"/>
              </a:ext>
            </a:extLst>
          </a:blip>
          <a:srcRect l="28409" t="2611" r="19671" b="46512"/>
          <a:stretch/>
        </p:blipFill>
        <p:spPr>
          <a:xfrm>
            <a:off x="145237" y="-19050"/>
            <a:ext cx="5269938" cy="5143500"/>
          </a:xfrm>
          <a:prstGeom prst="rect">
            <a:avLst/>
          </a:prstGeom>
        </p:spPr>
      </p:pic>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178799"/>
            <a:ext cx="6705600" cy="584775"/>
          </a:xfrm>
          <a:prstGeom prst="rect">
            <a:avLst/>
          </a:prstGeom>
          <a:noFill/>
        </p:spPr>
        <p:txBody>
          <a:bodyPr wrap="square" rtlCol="0" anchor="t">
            <a:spAutoFit/>
          </a:bodyPr>
          <a:lstStyle/>
          <a:p>
            <a:r>
              <a:rPr lang="en-US" sz="3200" dirty="0">
                <a:solidFill>
                  <a:schemeClr val="bg1"/>
                </a:solidFill>
                <a:latin typeface="Franklin Gothic Demi Cond" panose="020B0706030402020204" pitchFamily="34" charset="0"/>
              </a:rPr>
              <a:t>Summary</a:t>
            </a:r>
            <a:endParaRPr lang="en-US" dirty="0"/>
          </a:p>
        </p:txBody>
      </p:sp>
      <p:sp>
        <p:nvSpPr>
          <p:cNvPr id="2" name="Rectangle 1"/>
          <p:cNvSpPr/>
          <p:nvPr/>
        </p:nvSpPr>
        <p:spPr>
          <a:xfrm>
            <a:off x="370839" y="1123950"/>
            <a:ext cx="7934961" cy="1800493"/>
          </a:xfrm>
          <a:prstGeom prst="rect">
            <a:avLst/>
          </a:prstGeom>
        </p:spPr>
        <p:txBody>
          <a:bodyPr wrap="square" anchor="t">
            <a:spAutoFit/>
          </a:bodyPr>
          <a:lstStyle/>
          <a:p>
            <a:pPr marL="342900" indent="-342900">
              <a:spcAft>
                <a:spcPts val="600"/>
              </a:spcAft>
              <a:buFont typeface="+mj-lt"/>
              <a:buAutoNum type="arabicPeriod"/>
            </a:pPr>
            <a:r>
              <a:rPr lang="en-US" sz="2400" dirty="0">
                <a:solidFill>
                  <a:schemeClr val="tx1">
                    <a:lumMod val="50000"/>
                    <a:lumOff val="50000"/>
                  </a:schemeClr>
                </a:solidFill>
                <a:latin typeface="Franklin Gothic Medium Cond" panose="020B0606030402020204" pitchFamily="34" charset="0"/>
              </a:rPr>
              <a:t>Review Portland Enterprise Zone Program (2008-2019)</a:t>
            </a:r>
          </a:p>
          <a:p>
            <a:pPr marL="342900" indent="-342900">
              <a:spcAft>
                <a:spcPts val="600"/>
              </a:spcAft>
              <a:buFont typeface="+mj-lt"/>
              <a:buAutoNum type="arabicPeriod"/>
            </a:pPr>
            <a:r>
              <a:rPr lang="en-US" sz="2400" dirty="0">
                <a:solidFill>
                  <a:schemeClr val="tx1">
                    <a:lumMod val="50000"/>
                    <a:lumOff val="50000"/>
                  </a:schemeClr>
                </a:solidFill>
                <a:latin typeface="Franklin Gothic Medium Cond" panose="020B0606030402020204" pitchFamily="34" charset="0"/>
              </a:rPr>
              <a:t>Enterprise Zone State Statute overview </a:t>
            </a:r>
          </a:p>
          <a:p>
            <a:pPr marL="342900" indent="-342900">
              <a:spcAft>
                <a:spcPts val="600"/>
              </a:spcAft>
              <a:buFont typeface="+mj-lt"/>
              <a:buAutoNum type="arabicPeriod"/>
            </a:pPr>
            <a:r>
              <a:rPr lang="en-US" sz="2400" dirty="0">
                <a:solidFill>
                  <a:schemeClr val="tx1">
                    <a:lumMod val="50000"/>
                    <a:lumOff val="50000"/>
                  </a:schemeClr>
                </a:solidFill>
                <a:latin typeface="Franklin Gothic Medium Cond" panose="020B0606030402020204" pitchFamily="34" charset="0"/>
              </a:rPr>
              <a:t>Proposed Enterprise Zone boundary map and City Council request</a:t>
            </a:r>
          </a:p>
          <a:p>
            <a:pPr marL="342900" indent="-342900">
              <a:spcAft>
                <a:spcPts val="600"/>
              </a:spcAft>
              <a:buFont typeface="+mj-lt"/>
              <a:buAutoNum type="arabicPeriod"/>
            </a:pPr>
            <a:r>
              <a:rPr lang="en-US" sz="2400" dirty="0">
                <a:solidFill>
                  <a:schemeClr val="tx1">
                    <a:lumMod val="50000"/>
                    <a:lumOff val="50000"/>
                  </a:schemeClr>
                </a:solidFill>
                <a:latin typeface="Franklin Gothic Medium Cond" panose="020B0606030402020204" pitchFamily="34" charset="0"/>
              </a:rPr>
              <a:t>Discussion and feedback </a:t>
            </a:r>
            <a:endParaRPr lang="en-US" sz="2800" dirty="0">
              <a:solidFill>
                <a:schemeClr val="tx1">
                  <a:lumMod val="50000"/>
                  <a:lumOff val="50000"/>
                </a:schemeClr>
              </a:solidFill>
              <a:latin typeface="Franklin Gothic Medium Cond" panose="020B0606030402020204" pitchFamily="34" charset="0"/>
            </a:endParaRPr>
          </a:p>
        </p:txBody>
      </p:sp>
      <p:pic>
        <p:nvPicPr>
          <p:cNvPr id="14" name="Picture 13">
            <a:extLst>
              <a:ext uri="{FF2B5EF4-FFF2-40B4-BE49-F238E27FC236}">
                <a16:creationId xmlns:a16="http://schemas.microsoft.com/office/drawing/2014/main" id="{49A74DCA-D812-CF47-91B8-D2A09E532D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59"/>
          <a:stretch/>
        </p:blipFill>
        <p:spPr>
          <a:xfrm>
            <a:off x="7391400" y="3428691"/>
            <a:ext cx="1607363" cy="1351841"/>
          </a:xfrm>
          <a:prstGeom prst="rect">
            <a:avLst/>
          </a:prstGeom>
        </p:spPr>
      </p:pic>
    </p:spTree>
    <p:extLst>
      <p:ext uri="{BB962C8B-B14F-4D97-AF65-F5344CB8AC3E}">
        <p14:creationId xmlns:p14="http://schemas.microsoft.com/office/powerpoint/2010/main" val="5567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D2E11DB-CD84-AD4E-AAC8-92427B985F51}"/>
              </a:ext>
            </a:extLst>
          </p:cNvPr>
          <p:cNvSpPr/>
          <p:nvPr/>
        </p:nvSpPr>
        <p:spPr>
          <a:xfrm>
            <a:off x="-10392" y="4476750"/>
            <a:ext cx="9154391" cy="666750"/>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84582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Adaptation and Evolution </a:t>
            </a:r>
          </a:p>
        </p:txBody>
      </p:sp>
      <p:sp>
        <p:nvSpPr>
          <p:cNvPr id="2" name="Rectangle 1">
            <a:extLst>
              <a:ext uri="{FF2B5EF4-FFF2-40B4-BE49-F238E27FC236}">
                <a16:creationId xmlns:a16="http://schemas.microsoft.com/office/drawing/2014/main" id="{0BBB372B-EDF0-B348-975B-872FC3EE22E9}"/>
              </a:ext>
            </a:extLst>
          </p:cNvPr>
          <p:cNvSpPr/>
          <p:nvPr/>
        </p:nvSpPr>
        <p:spPr>
          <a:xfrm>
            <a:off x="326464" y="4614716"/>
            <a:ext cx="659155"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2008</a:t>
            </a:r>
            <a:endParaRPr lang="en-US" dirty="0">
              <a:solidFill>
                <a:schemeClr val="tx1">
                  <a:lumMod val="50000"/>
                  <a:lumOff val="50000"/>
                </a:schemeClr>
              </a:solidFill>
            </a:endParaRPr>
          </a:p>
        </p:txBody>
      </p:sp>
      <p:sp>
        <p:nvSpPr>
          <p:cNvPr id="5" name="Rectangle 4">
            <a:extLst>
              <a:ext uri="{FF2B5EF4-FFF2-40B4-BE49-F238E27FC236}">
                <a16:creationId xmlns:a16="http://schemas.microsoft.com/office/drawing/2014/main" id="{2912EE6B-1CB7-BB47-8368-C0C28DEACC91}"/>
              </a:ext>
            </a:extLst>
          </p:cNvPr>
          <p:cNvSpPr/>
          <p:nvPr/>
        </p:nvSpPr>
        <p:spPr>
          <a:xfrm>
            <a:off x="1371600" y="4610779"/>
            <a:ext cx="649024"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2010</a:t>
            </a:r>
            <a:endParaRPr lang="en-US" dirty="0">
              <a:solidFill>
                <a:schemeClr val="tx1">
                  <a:lumMod val="50000"/>
                  <a:lumOff val="50000"/>
                </a:schemeClr>
              </a:solidFill>
            </a:endParaRPr>
          </a:p>
        </p:txBody>
      </p:sp>
      <p:sp>
        <p:nvSpPr>
          <p:cNvPr id="6" name="Rectangle 5">
            <a:extLst>
              <a:ext uri="{FF2B5EF4-FFF2-40B4-BE49-F238E27FC236}">
                <a16:creationId xmlns:a16="http://schemas.microsoft.com/office/drawing/2014/main" id="{4F5602FE-126E-1845-A71B-201ED6BBE0A6}"/>
              </a:ext>
            </a:extLst>
          </p:cNvPr>
          <p:cNvSpPr/>
          <p:nvPr/>
        </p:nvSpPr>
        <p:spPr>
          <a:xfrm>
            <a:off x="2402273" y="4610779"/>
            <a:ext cx="653192"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2012</a:t>
            </a:r>
            <a:endParaRPr lang="en-US" dirty="0">
              <a:solidFill>
                <a:schemeClr val="tx1">
                  <a:lumMod val="50000"/>
                  <a:lumOff val="50000"/>
                </a:schemeClr>
              </a:solidFill>
            </a:endParaRPr>
          </a:p>
        </p:txBody>
      </p:sp>
      <p:sp>
        <p:nvSpPr>
          <p:cNvPr id="7" name="Rectangle 6">
            <a:extLst>
              <a:ext uri="{FF2B5EF4-FFF2-40B4-BE49-F238E27FC236}">
                <a16:creationId xmlns:a16="http://schemas.microsoft.com/office/drawing/2014/main" id="{B2740B38-21A2-F541-BB40-B701E8E8BF7A}"/>
              </a:ext>
            </a:extLst>
          </p:cNvPr>
          <p:cNvSpPr/>
          <p:nvPr/>
        </p:nvSpPr>
        <p:spPr>
          <a:xfrm>
            <a:off x="3657600" y="4597316"/>
            <a:ext cx="651140"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2015</a:t>
            </a:r>
            <a:endParaRPr lang="en-US" dirty="0">
              <a:solidFill>
                <a:schemeClr val="tx1">
                  <a:lumMod val="50000"/>
                  <a:lumOff val="50000"/>
                </a:schemeClr>
              </a:solidFill>
            </a:endParaRPr>
          </a:p>
        </p:txBody>
      </p:sp>
      <p:sp>
        <p:nvSpPr>
          <p:cNvPr id="8" name="Rectangle 7">
            <a:extLst>
              <a:ext uri="{FF2B5EF4-FFF2-40B4-BE49-F238E27FC236}">
                <a16:creationId xmlns:a16="http://schemas.microsoft.com/office/drawing/2014/main" id="{687DD1EC-6705-0742-B550-D4BF2A1B2636}"/>
              </a:ext>
            </a:extLst>
          </p:cNvPr>
          <p:cNvSpPr/>
          <p:nvPr/>
        </p:nvSpPr>
        <p:spPr>
          <a:xfrm>
            <a:off x="4800600" y="4597316"/>
            <a:ext cx="639983"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2017</a:t>
            </a:r>
            <a:endParaRPr lang="en-US" dirty="0">
              <a:solidFill>
                <a:schemeClr val="tx1">
                  <a:lumMod val="50000"/>
                  <a:lumOff val="50000"/>
                </a:schemeClr>
              </a:solidFill>
            </a:endParaRPr>
          </a:p>
        </p:txBody>
      </p:sp>
      <p:sp>
        <p:nvSpPr>
          <p:cNvPr id="11" name="Rectangle 10">
            <a:extLst>
              <a:ext uri="{FF2B5EF4-FFF2-40B4-BE49-F238E27FC236}">
                <a16:creationId xmlns:a16="http://schemas.microsoft.com/office/drawing/2014/main" id="{0ED965BD-71C1-3041-A3E0-DC87CE9E202A}"/>
              </a:ext>
            </a:extLst>
          </p:cNvPr>
          <p:cNvSpPr/>
          <p:nvPr/>
        </p:nvSpPr>
        <p:spPr>
          <a:xfrm>
            <a:off x="5943982" y="4610779"/>
            <a:ext cx="652486"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2018</a:t>
            </a:r>
            <a:endParaRPr lang="en-US" dirty="0">
              <a:solidFill>
                <a:schemeClr val="tx1">
                  <a:lumMod val="50000"/>
                  <a:lumOff val="50000"/>
                </a:schemeClr>
              </a:solidFill>
            </a:endParaRPr>
          </a:p>
        </p:txBody>
      </p:sp>
      <p:sp>
        <p:nvSpPr>
          <p:cNvPr id="12" name="Rectangle 11">
            <a:extLst>
              <a:ext uri="{FF2B5EF4-FFF2-40B4-BE49-F238E27FC236}">
                <a16:creationId xmlns:a16="http://schemas.microsoft.com/office/drawing/2014/main" id="{484D6C48-63AB-1142-9AD9-F4377BA49F01}"/>
              </a:ext>
            </a:extLst>
          </p:cNvPr>
          <p:cNvSpPr/>
          <p:nvPr/>
        </p:nvSpPr>
        <p:spPr>
          <a:xfrm>
            <a:off x="6980721" y="4610779"/>
            <a:ext cx="650434"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2019</a:t>
            </a:r>
          </a:p>
        </p:txBody>
      </p:sp>
      <p:sp>
        <p:nvSpPr>
          <p:cNvPr id="14" name="Rectangle 13">
            <a:extLst>
              <a:ext uri="{FF2B5EF4-FFF2-40B4-BE49-F238E27FC236}">
                <a16:creationId xmlns:a16="http://schemas.microsoft.com/office/drawing/2014/main" id="{A9072104-3F3B-A742-A960-03E71C9DB2EC}"/>
              </a:ext>
            </a:extLst>
          </p:cNvPr>
          <p:cNvSpPr/>
          <p:nvPr/>
        </p:nvSpPr>
        <p:spPr>
          <a:xfrm>
            <a:off x="707464" y="1057132"/>
            <a:ext cx="3026336" cy="584775"/>
          </a:xfrm>
          <a:prstGeom prst="rect">
            <a:avLst/>
          </a:prstGeom>
        </p:spPr>
        <p:txBody>
          <a:bodyPr wrap="square">
            <a:spAutoFit/>
          </a:bodyPr>
          <a:lstStyle/>
          <a:p>
            <a:r>
              <a:rPr lang="en-US" sz="1600" dirty="0">
                <a:solidFill>
                  <a:schemeClr val="tx1">
                    <a:lumMod val="50000"/>
                    <a:lumOff val="50000"/>
                  </a:schemeClr>
                </a:solidFill>
                <a:latin typeface="Franklin Gothic Medium Cond" panose="020B0606030402020204" pitchFamily="34" charset="0"/>
              </a:rPr>
              <a:t>Portland Enterprise Zone established,</a:t>
            </a:r>
            <a:br>
              <a:rPr lang="en-US" sz="1600" dirty="0">
                <a:solidFill>
                  <a:schemeClr val="tx1">
                    <a:lumMod val="50000"/>
                    <a:lumOff val="50000"/>
                  </a:schemeClr>
                </a:solidFill>
                <a:latin typeface="Franklin Gothic Medium Cond" panose="020B0606030402020204" pitchFamily="34" charset="0"/>
              </a:rPr>
            </a:br>
            <a:r>
              <a:rPr lang="en-US" sz="1600" dirty="0">
                <a:solidFill>
                  <a:schemeClr val="tx1">
                    <a:lumMod val="50000"/>
                    <a:lumOff val="50000"/>
                  </a:schemeClr>
                </a:solidFill>
                <a:latin typeface="Franklin Gothic Medium Cond" panose="020B0606030402020204" pitchFamily="34" charset="0"/>
              </a:rPr>
              <a:t>10-year designation</a:t>
            </a:r>
          </a:p>
        </p:txBody>
      </p:sp>
      <p:sp>
        <p:nvSpPr>
          <p:cNvPr id="15" name="Rectangle 14">
            <a:extLst>
              <a:ext uri="{FF2B5EF4-FFF2-40B4-BE49-F238E27FC236}">
                <a16:creationId xmlns:a16="http://schemas.microsoft.com/office/drawing/2014/main" id="{ADD71A74-3F60-2B45-AFF4-84127332F4A3}"/>
              </a:ext>
            </a:extLst>
          </p:cNvPr>
          <p:cNvSpPr/>
          <p:nvPr/>
        </p:nvSpPr>
        <p:spPr>
          <a:xfrm>
            <a:off x="1675726" y="1834575"/>
            <a:ext cx="2220416" cy="584775"/>
          </a:xfrm>
          <a:prstGeom prst="rect">
            <a:avLst/>
          </a:prstGeom>
        </p:spPr>
        <p:txBody>
          <a:bodyPr wrap="square">
            <a:spAutoFit/>
          </a:bodyPr>
          <a:lstStyle/>
          <a:p>
            <a:r>
              <a:rPr lang="en-US" sz="1600" dirty="0">
                <a:solidFill>
                  <a:schemeClr val="tx1">
                    <a:lumMod val="50000"/>
                    <a:lumOff val="50000"/>
                  </a:schemeClr>
                </a:solidFill>
                <a:latin typeface="Franklin Gothic Medium Cond" panose="020B0606030402020204" pitchFamily="34" charset="0"/>
              </a:rPr>
              <a:t>Policy Assessment &amp; Program Reorganization</a:t>
            </a:r>
          </a:p>
        </p:txBody>
      </p:sp>
      <p:sp>
        <p:nvSpPr>
          <p:cNvPr id="16" name="Rectangle 15">
            <a:extLst>
              <a:ext uri="{FF2B5EF4-FFF2-40B4-BE49-F238E27FC236}">
                <a16:creationId xmlns:a16="http://schemas.microsoft.com/office/drawing/2014/main" id="{D4B2020E-E51B-4449-96BA-CD0CDC27D9C2}"/>
              </a:ext>
            </a:extLst>
          </p:cNvPr>
          <p:cNvSpPr/>
          <p:nvPr/>
        </p:nvSpPr>
        <p:spPr>
          <a:xfrm>
            <a:off x="2728194" y="2533169"/>
            <a:ext cx="1545978" cy="830997"/>
          </a:xfrm>
          <a:prstGeom prst="rect">
            <a:avLst/>
          </a:prstGeom>
        </p:spPr>
        <p:txBody>
          <a:bodyPr wrap="square">
            <a:spAutoFit/>
          </a:bodyPr>
          <a:lstStyle/>
          <a:p>
            <a:r>
              <a:rPr lang="en-US" sz="1600" dirty="0">
                <a:solidFill>
                  <a:schemeClr val="tx1">
                    <a:lumMod val="50000"/>
                    <a:lumOff val="50000"/>
                  </a:schemeClr>
                </a:solidFill>
                <a:latin typeface="Franklin Gothic Medium Cond" panose="020B0606030402020204" pitchFamily="34" charset="0"/>
              </a:rPr>
              <a:t>East Portland </a:t>
            </a:r>
            <a:br>
              <a:rPr lang="en-US" sz="1600" dirty="0">
                <a:solidFill>
                  <a:schemeClr val="tx1">
                    <a:lumMod val="50000"/>
                    <a:lumOff val="50000"/>
                  </a:schemeClr>
                </a:solidFill>
                <a:latin typeface="Franklin Gothic Medium Cond" panose="020B0606030402020204" pitchFamily="34" charset="0"/>
              </a:rPr>
            </a:br>
            <a:r>
              <a:rPr lang="en-US" sz="1600" dirty="0">
                <a:solidFill>
                  <a:schemeClr val="tx1">
                    <a:lumMod val="50000"/>
                    <a:lumOff val="50000"/>
                  </a:schemeClr>
                </a:solidFill>
                <a:latin typeface="Franklin Gothic Medium Cond" panose="020B0606030402020204" pitchFamily="34" charset="0"/>
              </a:rPr>
              <a:t>Enterprise Zone established</a:t>
            </a:r>
          </a:p>
        </p:txBody>
      </p:sp>
      <p:sp>
        <p:nvSpPr>
          <p:cNvPr id="17" name="Rectangle 16">
            <a:extLst>
              <a:ext uri="{FF2B5EF4-FFF2-40B4-BE49-F238E27FC236}">
                <a16:creationId xmlns:a16="http://schemas.microsoft.com/office/drawing/2014/main" id="{02E7DE4F-6FE5-7349-A7AE-C56C9D6C0089}"/>
              </a:ext>
            </a:extLst>
          </p:cNvPr>
          <p:cNvSpPr/>
          <p:nvPr/>
        </p:nvSpPr>
        <p:spPr>
          <a:xfrm>
            <a:off x="4308740" y="1109948"/>
            <a:ext cx="4193820" cy="338554"/>
          </a:xfrm>
          <a:prstGeom prst="rect">
            <a:avLst/>
          </a:prstGeom>
        </p:spPr>
        <p:txBody>
          <a:bodyPr wrap="square">
            <a:spAutoFit/>
          </a:bodyPr>
          <a:lstStyle/>
          <a:p>
            <a:r>
              <a:rPr lang="en-US" sz="1600" b="1" i="1" dirty="0">
                <a:solidFill>
                  <a:schemeClr val="tx1">
                    <a:lumMod val="50000"/>
                    <a:lumOff val="50000"/>
                  </a:schemeClr>
                </a:solidFill>
                <a:latin typeface="Franklin Gothic Demi" panose="020B0603020102020204" pitchFamily="34" charset="0"/>
              </a:rPr>
              <a:t>Aligning Enterprise Zone with Strategic Plan</a:t>
            </a:r>
          </a:p>
        </p:txBody>
      </p:sp>
      <p:sp>
        <p:nvSpPr>
          <p:cNvPr id="18" name="Rectangle 17">
            <a:extLst>
              <a:ext uri="{FF2B5EF4-FFF2-40B4-BE49-F238E27FC236}">
                <a16:creationId xmlns:a16="http://schemas.microsoft.com/office/drawing/2014/main" id="{A8A8AA5C-5D81-9445-9D59-CC6102A0B32D}"/>
              </a:ext>
            </a:extLst>
          </p:cNvPr>
          <p:cNvSpPr/>
          <p:nvPr/>
        </p:nvSpPr>
        <p:spPr>
          <a:xfrm>
            <a:off x="4022222" y="1649424"/>
            <a:ext cx="3816202" cy="584775"/>
          </a:xfrm>
          <a:prstGeom prst="rect">
            <a:avLst/>
          </a:prstGeom>
        </p:spPr>
        <p:txBody>
          <a:bodyPr wrap="square">
            <a:spAutoFit/>
          </a:bodyPr>
          <a:lstStyle/>
          <a:p>
            <a:r>
              <a:rPr lang="en-US" sz="1600" dirty="0">
                <a:solidFill>
                  <a:schemeClr val="tx1">
                    <a:lumMod val="50000"/>
                    <a:lumOff val="50000"/>
                  </a:schemeClr>
                </a:solidFill>
                <a:latin typeface="Franklin Gothic Medium Cond" panose="020B0606030402020204" pitchFamily="34" charset="0"/>
              </a:rPr>
              <a:t>New Enterprise Zone policy established for Portland and East Portland Enterprise Zones</a:t>
            </a:r>
          </a:p>
        </p:txBody>
      </p:sp>
      <p:sp>
        <p:nvSpPr>
          <p:cNvPr id="19" name="Rectangle 18">
            <a:extLst>
              <a:ext uri="{FF2B5EF4-FFF2-40B4-BE49-F238E27FC236}">
                <a16:creationId xmlns:a16="http://schemas.microsoft.com/office/drawing/2014/main" id="{FF55B8EB-85EF-D342-9941-CCDDA9B87F1C}"/>
              </a:ext>
            </a:extLst>
          </p:cNvPr>
          <p:cNvSpPr/>
          <p:nvPr/>
        </p:nvSpPr>
        <p:spPr>
          <a:xfrm>
            <a:off x="5141348" y="2331489"/>
            <a:ext cx="2268838" cy="584775"/>
          </a:xfrm>
          <a:prstGeom prst="rect">
            <a:avLst/>
          </a:prstGeom>
        </p:spPr>
        <p:txBody>
          <a:bodyPr wrap="square">
            <a:spAutoFit/>
          </a:bodyPr>
          <a:lstStyle/>
          <a:p>
            <a:r>
              <a:rPr lang="en-US" sz="1600" dirty="0">
                <a:solidFill>
                  <a:schemeClr val="tx1">
                    <a:lumMod val="50000"/>
                    <a:lumOff val="50000"/>
                  </a:schemeClr>
                </a:solidFill>
                <a:latin typeface="Franklin Gothic Medium Cond" panose="020B0606030402020204" pitchFamily="34" charset="0"/>
              </a:rPr>
              <a:t>Policy updates w/ Public Benefit Agreements</a:t>
            </a:r>
          </a:p>
        </p:txBody>
      </p:sp>
      <p:sp>
        <p:nvSpPr>
          <p:cNvPr id="20" name="Rectangle 19">
            <a:extLst>
              <a:ext uri="{FF2B5EF4-FFF2-40B4-BE49-F238E27FC236}">
                <a16:creationId xmlns:a16="http://schemas.microsoft.com/office/drawing/2014/main" id="{E394C1CF-67F1-994A-8253-7C764A4B2410}"/>
              </a:ext>
            </a:extLst>
          </p:cNvPr>
          <p:cNvSpPr/>
          <p:nvPr/>
        </p:nvSpPr>
        <p:spPr>
          <a:xfrm>
            <a:off x="5113407" y="3245110"/>
            <a:ext cx="1102062" cy="1077218"/>
          </a:xfrm>
          <a:prstGeom prst="rect">
            <a:avLst/>
          </a:prstGeom>
        </p:spPr>
        <p:txBody>
          <a:bodyPr wrap="square">
            <a:spAutoFit/>
          </a:bodyPr>
          <a:lstStyle/>
          <a:p>
            <a:pPr algn="r"/>
            <a:r>
              <a:rPr lang="en-US" sz="1600" dirty="0">
                <a:solidFill>
                  <a:schemeClr val="tx1">
                    <a:lumMod val="50000"/>
                    <a:lumOff val="50000"/>
                  </a:schemeClr>
                </a:solidFill>
                <a:latin typeface="Franklin Gothic Medium Cond" panose="020B0606030402020204" pitchFamily="34" charset="0"/>
              </a:rPr>
              <a:t>10+ Public Benefit Agreements signed</a:t>
            </a:r>
          </a:p>
        </p:txBody>
      </p:sp>
      <p:sp>
        <p:nvSpPr>
          <p:cNvPr id="21" name="Rectangle 20">
            <a:extLst>
              <a:ext uri="{FF2B5EF4-FFF2-40B4-BE49-F238E27FC236}">
                <a16:creationId xmlns:a16="http://schemas.microsoft.com/office/drawing/2014/main" id="{9E3C3063-4BAA-8D44-A657-E4072B4C0789}"/>
              </a:ext>
            </a:extLst>
          </p:cNvPr>
          <p:cNvSpPr/>
          <p:nvPr/>
        </p:nvSpPr>
        <p:spPr>
          <a:xfrm>
            <a:off x="8158381" y="4615940"/>
            <a:ext cx="659155" cy="369332"/>
          </a:xfrm>
          <a:prstGeom prst="rect">
            <a:avLst/>
          </a:prstGeom>
        </p:spPr>
        <p:txBody>
          <a:bodyPr wrap="none">
            <a:spAutoFit/>
          </a:bodyPr>
          <a:lstStyle/>
          <a:p>
            <a:r>
              <a:rPr lang="en-US" dirty="0">
                <a:solidFill>
                  <a:schemeClr val="tx1">
                    <a:lumMod val="50000"/>
                    <a:lumOff val="50000"/>
                  </a:schemeClr>
                </a:solidFill>
                <a:latin typeface="Franklin Gothic Demi Cond" panose="020B0706030402020204" pitchFamily="34" charset="0"/>
              </a:rPr>
              <a:t>2020</a:t>
            </a:r>
          </a:p>
        </p:txBody>
      </p:sp>
      <p:cxnSp>
        <p:nvCxnSpPr>
          <p:cNvPr id="4" name="Straight Connector 3">
            <a:extLst>
              <a:ext uri="{FF2B5EF4-FFF2-40B4-BE49-F238E27FC236}">
                <a16:creationId xmlns:a16="http://schemas.microsoft.com/office/drawing/2014/main" id="{23233D1F-3974-834A-92D0-3A5EE7AE207F}"/>
              </a:ext>
            </a:extLst>
          </p:cNvPr>
          <p:cNvCxnSpPr>
            <a:cxnSpLocks/>
          </p:cNvCxnSpPr>
          <p:nvPr/>
        </p:nvCxnSpPr>
        <p:spPr>
          <a:xfrm>
            <a:off x="631264" y="1120140"/>
            <a:ext cx="0" cy="3356610"/>
          </a:xfrm>
          <a:prstGeom prst="line">
            <a:avLst/>
          </a:prstGeom>
          <a:ln w="12700">
            <a:solidFill>
              <a:srgbClr val="EBA900"/>
            </a:solidFill>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187EFE90-E21B-FD44-9477-80ABA82FD83E}"/>
              </a:ext>
            </a:extLst>
          </p:cNvPr>
          <p:cNvCxnSpPr>
            <a:cxnSpLocks/>
            <a:stCxn id="88" idx="2"/>
          </p:cNvCxnSpPr>
          <p:nvPr/>
        </p:nvCxnSpPr>
        <p:spPr>
          <a:xfrm flipH="1">
            <a:off x="1649402" y="2372185"/>
            <a:ext cx="15496" cy="2116165"/>
          </a:xfrm>
          <a:prstGeom prst="line">
            <a:avLst/>
          </a:prstGeom>
          <a:ln w="12700">
            <a:solidFill>
              <a:srgbClr val="EBA900"/>
            </a:solidFill>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18446696-2066-2044-876D-9F671B83E40D}"/>
              </a:ext>
            </a:extLst>
          </p:cNvPr>
          <p:cNvCxnSpPr>
            <a:cxnSpLocks/>
            <a:stCxn id="86" idx="0"/>
          </p:cNvCxnSpPr>
          <p:nvPr/>
        </p:nvCxnSpPr>
        <p:spPr>
          <a:xfrm>
            <a:off x="2744875" y="2627393"/>
            <a:ext cx="16826" cy="1869893"/>
          </a:xfrm>
          <a:prstGeom prst="line">
            <a:avLst/>
          </a:prstGeom>
          <a:ln w="12700">
            <a:solidFill>
              <a:srgbClr val="EBA900"/>
            </a:solidFill>
          </a:ln>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CEBAABB7-4D17-7F4C-B169-636169B506C3}"/>
              </a:ext>
            </a:extLst>
          </p:cNvPr>
          <p:cNvCxnSpPr>
            <a:cxnSpLocks/>
          </p:cNvCxnSpPr>
          <p:nvPr/>
        </p:nvCxnSpPr>
        <p:spPr>
          <a:xfrm flipH="1">
            <a:off x="3999546" y="1494500"/>
            <a:ext cx="10176" cy="2982250"/>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E8A7C860-C16C-2A44-88AD-EFE42E05B18E}"/>
              </a:ext>
            </a:extLst>
          </p:cNvPr>
          <p:cNvCxnSpPr>
            <a:cxnSpLocks/>
          </p:cNvCxnSpPr>
          <p:nvPr/>
        </p:nvCxnSpPr>
        <p:spPr>
          <a:xfrm flipH="1">
            <a:off x="8667504" y="1477100"/>
            <a:ext cx="19295" cy="2999650"/>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cxnSp>
        <p:nvCxnSpPr>
          <p:cNvPr id="39" name="Straight Connector 38">
            <a:extLst>
              <a:ext uri="{FF2B5EF4-FFF2-40B4-BE49-F238E27FC236}">
                <a16:creationId xmlns:a16="http://schemas.microsoft.com/office/drawing/2014/main" id="{97307143-D909-0349-8FAD-C521352F40F9}"/>
              </a:ext>
            </a:extLst>
          </p:cNvPr>
          <p:cNvCxnSpPr>
            <a:cxnSpLocks/>
          </p:cNvCxnSpPr>
          <p:nvPr/>
        </p:nvCxnSpPr>
        <p:spPr>
          <a:xfrm flipV="1">
            <a:off x="4009722" y="1480989"/>
            <a:ext cx="4677077" cy="13511"/>
          </a:xfrm>
          <a:prstGeom prst="line">
            <a:avLst/>
          </a:prstGeom>
          <a:ln w="25400">
            <a:solidFill>
              <a:srgbClr val="3CB4E5"/>
            </a:solidFill>
            <a:prstDash val="dash"/>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01C9FB4C-DD99-F74D-80DA-94CC7B7657EF}"/>
              </a:ext>
            </a:extLst>
          </p:cNvPr>
          <p:cNvCxnSpPr>
            <a:cxnSpLocks/>
            <a:stCxn id="98" idx="0"/>
          </p:cNvCxnSpPr>
          <p:nvPr/>
        </p:nvCxnSpPr>
        <p:spPr>
          <a:xfrm flipH="1">
            <a:off x="5083837" y="2382270"/>
            <a:ext cx="10176" cy="2094480"/>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cxnSp>
        <p:nvCxnSpPr>
          <p:cNvPr id="50" name="Straight Connector 49">
            <a:extLst>
              <a:ext uri="{FF2B5EF4-FFF2-40B4-BE49-F238E27FC236}">
                <a16:creationId xmlns:a16="http://schemas.microsoft.com/office/drawing/2014/main" id="{44A51754-37DE-F943-990F-DFA26EF9D603}"/>
              </a:ext>
            </a:extLst>
          </p:cNvPr>
          <p:cNvCxnSpPr>
            <a:cxnSpLocks/>
            <a:stCxn id="99" idx="0"/>
          </p:cNvCxnSpPr>
          <p:nvPr/>
        </p:nvCxnSpPr>
        <p:spPr>
          <a:xfrm flipH="1">
            <a:off x="6245858" y="3288363"/>
            <a:ext cx="1508" cy="1188387"/>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sp>
        <p:nvSpPr>
          <p:cNvPr id="60" name="Rectangle 59">
            <a:extLst>
              <a:ext uri="{FF2B5EF4-FFF2-40B4-BE49-F238E27FC236}">
                <a16:creationId xmlns:a16="http://schemas.microsoft.com/office/drawing/2014/main" id="{8FE3B342-FB51-1E47-90A9-413A9F0B66FE}"/>
              </a:ext>
            </a:extLst>
          </p:cNvPr>
          <p:cNvSpPr/>
          <p:nvPr/>
        </p:nvSpPr>
        <p:spPr>
          <a:xfrm>
            <a:off x="7119532" y="2614870"/>
            <a:ext cx="1754574" cy="1815882"/>
          </a:xfrm>
          <a:prstGeom prst="rect">
            <a:avLst/>
          </a:prstGeom>
        </p:spPr>
        <p:txBody>
          <a:bodyPr wrap="square">
            <a:spAutoFit/>
          </a:bodyPr>
          <a:lstStyle/>
          <a:p>
            <a:r>
              <a:rPr lang="en-US" sz="1600" dirty="0">
                <a:solidFill>
                  <a:schemeClr val="tx1">
                    <a:lumMod val="50000"/>
                    <a:lumOff val="50000"/>
                  </a:schemeClr>
                </a:solidFill>
                <a:latin typeface="Franklin Gothic Medium Cond" panose="020B0606030402020204" pitchFamily="34" charset="0"/>
              </a:rPr>
              <a:t>Identified as key</a:t>
            </a:r>
          </a:p>
          <a:p>
            <a:r>
              <a:rPr lang="en-US" sz="1600" dirty="0">
                <a:solidFill>
                  <a:schemeClr val="tx1">
                    <a:lumMod val="50000"/>
                    <a:lumOff val="50000"/>
                  </a:schemeClr>
                </a:solidFill>
                <a:latin typeface="Franklin Gothic Medium Cond" panose="020B0606030402020204" pitchFamily="34" charset="0"/>
              </a:rPr>
              <a:t>Financial Sustainability Plan resource</a:t>
            </a:r>
          </a:p>
          <a:p>
            <a:endParaRPr lang="en-US" sz="1600" dirty="0">
              <a:solidFill>
                <a:schemeClr val="tx1">
                  <a:lumMod val="50000"/>
                  <a:lumOff val="50000"/>
                </a:schemeClr>
              </a:solidFill>
              <a:latin typeface="Franklin Gothic Medium Cond" panose="020B0606030402020204" pitchFamily="34" charset="0"/>
            </a:endParaRPr>
          </a:p>
          <a:p>
            <a:r>
              <a:rPr lang="en-US" sz="1600" dirty="0">
                <a:solidFill>
                  <a:schemeClr val="tx1">
                    <a:lumMod val="50000"/>
                    <a:lumOff val="50000"/>
                  </a:schemeClr>
                </a:solidFill>
                <a:latin typeface="Franklin Gothic Medium Cond" panose="020B0606030402020204" pitchFamily="34" charset="0"/>
              </a:rPr>
              <a:t>Requested 10-year</a:t>
            </a:r>
          </a:p>
          <a:p>
            <a:r>
              <a:rPr lang="en-US" sz="1600" dirty="0">
                <a:solidFill>
                  <a:schemeClr val="tx1">
                    <a:lumMod val="50000"/>
                    <a:lumOff val="50000"/>
                  </a:schemeClr>
                </a:solidFill>
                <a:latin typeface="Franklin Gothic Medium Cond" panose="020B0606030402020204" pitchFamily="34" charset="0"/>
              </a:rPr>
              <a:t>reauthorization</a:t>
            </a:r>
          </a:p>
        </p:txBody>
      </p:sp>
      <p:cxnSp>
        <p:nvCxnSpPr>
          <p:cNvPr id="61" name="Straight Connector 60">
            <a:extLst>
              <a:ext uri="{FF2B5EF4-FFF2-40B4-BE49-F238E27FC236}">
                <a16:creationId xmlns:a16="http://schemas.microsoft.com/office/drawing/2014/main" id="{30BE4E22-72DB-2E47-A604-BC5395DADD1A}"/>
              </a:ext>
            </a:extLst>
          </p:cNvPr>
          <p:cNvCxnSpPr>
            <a:cxnSpLocks/>
            <a:stCxn id="100" idx="0"/>
          </p:cNvCxnSpPr>
          <p:nvPr/>
        </p:nvCxnSpPr>
        <p:spPr>
          <a:xfrm>
            <a:off x="7086600" y="2917320"/>
            <a:ext cx="0" cy="1559430"/>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sp>
        <p:nvSpPr>
          <p:cNvPr id="85" name="Rectangle 84">
            <a:extLst>
              <a:ext uri="{FF2B5EF4-FFF2-40B4-BE49-F238E27FC236}">
                <a16:creationId xmlns:a16="http://schemas.microsoft.com/office/drawing/2014/main" id="{BD2B5D67-1553-9947-A1ED-ABE1500041B2}"/>
              </a:ext>
            </a:extLst>
          </p:cNvPr>
          <p:cNvSpPr/>
          <p:nvPr/>
        </p:nvSpPr>
        <p:spPr>
          <a:xfrm>
            <a:off x="610322" y="1108541"/>
            <a:ext cx="45719" cy="47261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C6B7E521-9D6B-794A-9B23-D204FB29E571}"/>
              </a:ext>
            </a:extLst>
          </p:cNvPr>
          <p:cNvSpPr/>
          <p:nvPr/>
        </p:nvSpPr>
        <p:spPr>
          <a:xfrm>
            <a:off x="2722015" y="2627393"/>
            <a:ext cx="45719" cy="66675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0EB4356C-7B70-434F-970C-598F10E9500D}"/>
              </a:ext>
            </a:extLst>
          </p:cNvPr>
          <p:cNvSpPr/>
          <p:nvPr/>
        </p:nvSpPr>
        <p:spPr>
          <a:xfrm>
            <a:off x="1642038" y="1879762"/>
            <a:ext cx="45719" cy="492423"/>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FC66C4B-D6B5-EA41-B766-D23D3FC6748D}"/>
              </a:ext>
            </a:extLst>
          </p:cNvPr>
          <p:cNvSpPr/>
          <p:nvPr/>
        </p:nvSpPr>
        <p:spPr>
          <a:xfrm>
            <a:off x="3986862" y="1728463"/>
            <a:ext cx="45719" cy="230352"/>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D6BB6610-32DB-F744-964B-F9672709751A}"/>
              </a:ext>
            </a:extLst>
          </p:cNvPr>
          <p:cNvSpPr/>
          <p:nvPr/>
        </p:nvSpPr>
        <p:spPr>
          <a:xfrm>
            <a:off x="5071153" y="2382270"/>
            <a:ext cx="45719" cy="492423"/>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02764036-60F4-C744-AC84-D11731C7B7D5}"/>
              </a:ext>
            </a:extLst>
          </p:cNvPr>
          <p:cNvSpPr/>
          <p:nvPr/>
        </p:nvSpPr>
        <p:spPr>
          <a:xfrm>
            <a:off x="6224506" y="3288363"/>
            <a:ext cx="45719" cy="694909"/>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87473270-0367-AC4D-AE97-8BC49582241D}"/>
              </a:ext>
            </a:extLst>
          </p:cNvPr>
          <p:cNvSpPr/>
          <p:nvPr/>
        </p:nvSpPr>
        <p:spPr>
          <a:xfrm>
            <a:off x="7063740" y="2917320"/>
            <a:ext cx="45719" cy="492423"/>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2C442781-8E7A-9E48-929A-F1E6E66C78A2}"/>
              </a:ext>
            </a:extLst>
          </p:cNvPr>
          <p:cNvSpPr/>
          <p:nvPr/>
        </p:nvSpPr>
        <p:spPr>
          <a:xfrm>
            <a:off x="7067206" y="3685479"/>
            <a:ext cx="45719" cy="492423"/>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258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D6283-A61C-4E43-AD21-47CA868030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96" t="4136"/>
          <a:stretch/>
        </p:blipFill>
        <p:spPr>
          <a:xfrm>
            <a:off x="3525836" y="811700"/>
            <a:ext cx="5581969" cy="4290534"/>
          </a:xfrm>
          <a:prstGeom prst="rect">
            <a:avLst/>
          </a:prstGeom>
        </p:spPr>
      </p:pic>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74676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Current Enterprise Zones</a:t>
            </a:r>
          </a:p>
        </p:txBody>
      </p:sp>
      <p:sp>
        <p:nvSpPr>
          <p:cNvPr id="4" name="Rectangle 3">
            <a:extLst>
              <a:ext uri="{FF2B5EF4-FFF2-40B4-BE49-F238E27FC236}">
                <a16:creationId xmlns:a16="http://schemas.microsoft.com/office/drawing/2014/main" id="{FD409700-162D-6845-8674-9CC00DCDE59A}"/>
              </a:ext>
            </a:extLst>
          </p:cNvPr>
          <p:cNvSpPr/>
          <p:nvPr/>
        </p:nvSpPr>
        <p:spPr>
          <a:xfrm>
            <a:off x="152400" y="1368405"/>
            <a:ext cx="3272790" cy="2862322"/>
          </a:xfrm>
          <a:prstGeom prst="rect">
            <a:avLst/>
          </a:prstGeom>
          <a:solidFill>
            <a:schemeClr val="bg1"/>
          </a:solidFill>
        </p:spPr>
        <p:txBody>
          <a:bodyPr wrap="square" anchor="t">
            <a:spAutoFit/>
          </a:bodyPr>
          <a:lstStyle/>
          <a:p>
            <a:pPr marL="342900" indent="-342900">
              <a:spcAft>
                <a:spcPts val="600"/>
              </a:spcAft>
              <a:buFont typeface="Arial" panose="020B0604020202020204" pitchFamily="34" charset="0"/>
              <a:buChar char="•"/>
            </a:pPr>
            <a:r>
              <a:rPr lang="en-US" sz="2000" dirty="0">
                <a:solidFill>
                  <a:schemeClr val="tx1">
                    <a:lumMod val="50000"/>
                    <a:lumOff val="50000"/>
                  </a:schemeClr>
                </a:solidFill>
                <a:latin typeface="Franklin Gothic Medium Cond" panose="020B0606030402020204" pitchFamily="34" charset="0"/>
              </a:rPr>
              <a:t>Portland Enterprise Zone (2008)</a:t>
            </a:r>
          </a:p>
          <a:p>
            <a:pPr marL="342900" indent="-342900">
              <a:spcAft>
                <a:spcPts val="600"/>
              </a:spcAft>
              <a:buFont typeface="Arial" panose="020B0604020202020204" pitchFamily="34" charset="0"/>
              <a:buChar char="•"/>
            </a:pPr>
            <a:endParaRPr lang="en-US" sz="2000" dirty="0">
              <a:solidFill>
                <a:schemeClr val="tx1">
                  <a:lumMod val="50000"/>
                  <a:lumOff val="50000"/>
                </a:schemeClr>
              </a:solidFill>
              <a:latin typeface="Franklin Gothic Medium Cond" panose="020B0606030402020204" pitchFamily="34" charset="0"/>
            </a:endParaRPr>
          </a:p>
          <a:p>
            <a:pPr marL="342900" indent="-342900">
              <a:spcAft>
                <a:spcPts val="600"/>
              </a:spcAft>
              <a:buFont typeface="Arial" panose="020B0604020202020204" pitchFamily="34" charset="0"/>
              <a:buChar char="•"/>
            </a:pPr>
            <a:r>
              <a:rPr lang="en-US" sz="2000" dirty="0">
                <a:solidFill>
                  <a:schemeClr val="tx1">
                    <a:lumMod val="50000"/>
                    <a:lumOff val="50000"/>
                  </a:schemeClr>
                </a:solidFill>
                <a:latin typeface="Franklin Gothic Medium Cond" panose="020B0606030402020204" pitchFamily="34" charset="0"/>
              </a:rPr>
              <a:t>East Portland Enterprise Zone (2012)</a:t>
            </a:r>
          </a:p>
          <a:p>
            <a:pPr marL="342900" indent="-342900">
              <a:spcAft>
                <a:spcPts val="600"/>
              </a:spcAft>
              <a:buFont typeface="Arial" panose="020B0604020202020204" pitchFamily="34" charset="0"/>
              <a:buChar char="•"/>
            </a:pPr>
            <a:endParaRPr lang="en-US" sz="2000" dirty="0">
              <a:solidFill>
                <a:schemeClr val="tx1">
                  <a:lumMod val="50000"/>
                  <a:lumOff val="50000"/>
                </a:schemeClr>
              </a:solidFill>
              <a:latin typeface="Franklin Gothic Medium Cond" panose="020B0606030402020204" pitchFamily="34" charset="0"/>
            </a:endParaRPr>
          </a:p>
          <a:p>
            <a:pPr marL="342900" indent="-342900">
              <a:spcAft>
                <a:spcPts val="600"/>
              </a:spcAft>
              <a:buFont typeface="Arial" panose="020B0604020202020204" pitchFamily="34" charset="0"/>
              <a:buChar char="•"/>
            </a:pPr>
            <a:r>
              <a:rPr lang="en-US" sz="2000" dirty="0">
                <a:solidFill>
                  <a:schemeClr val="tx1">
                    <a:lumMod val="50000"/>
                    <a:lumOff val="50000"/>
                  </a:schemeClr>
                </a:solidFill>
                <a:latin typeface="Franklin Gothic Medium Cond" panose="020B0606030402020204" pitchFamily="34" charset="0"/>
              </a:rPr>
              <a:t>Enterprise Zone Policy: 2017 (revised)</a:t>
            </a:r>
          </a:p>
        </p:txBody>
      </p:sp>
    </p:spTree>
    <p:extLst>
      <p:ext uri="{BB962C8B-B14F-4D97-AF65-F5344CB8AC3E}">
        <p14:creationId xmlns:p14="http://schemas.microsoft.com/office/powerpoint/2010/main" val="367681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67056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Enterprise Zones Program Activity </a:t>
            </a:r>
          </a:p>
        </p:txBody>
      </p:sp>
      <p:sp>
        <p:nvSpPr>
          <p:cNvPr id="4" name="TextBox 3">
            <a:extLst>
              <a:ext uri="{FF2B5EF4-FFF2-40B4-BE49-F238E27FC236}">
                <a16:creationId xmlns:a16="http://schemas.microsoft.com/office/drawing/2014/main" id="{81F26A39-3664-BE4A-AE10-C884C2DBC840}"/>
              </a:ext>
            </a:extLst>
          </p:cNvPr>
          <p:cNvSpPr txBox="1"/>
          <p:nvPr/>
        </p:nvSpPr>
        <p:spPr>
          <a:xfrm>
            <a:off x="1371600" y="2579356"/>
            <a:ext cx="1371600" cy="449594"/>
          </a:xfrm>
          <a:prstGeom prst="rect">
            <a:avLst/>
          </a:prstGeom>
          <a:noFill/>
          <a:ln w="6350">
            <a:noFill/>
          </a:ln>
        </p:spPr>
        <p:txBody>
          <a:bodyPr wrap="square" rtlCol="0">
            <a:noAutofit/>
          </a:bodyPr>
          <a:lstStyle/>
          <a:p>
            <a:pPr algn="ctr"/>
            <a:r>
              <a:rPr lang="en-US" dirty="0">
                <a:solidFill>
                  <a:schemeClr val="tx1">
                    <a:lumMod val="50000"/>
                    <a:lumOff val="50000"/>
                  </a:schemeClr>
                </a:solidFill>
                <a:latin typeface="Franklin Gothic Medium Cond" panose="020B0606030402020204" pitchFamily="34" charset="0"/>
              </a:rPr>
              <a:t>Total projects</a:t>
            </a:r>
          </a:p>
        </p:txBody>
      </p:sp>
      <p:sp>
        <p:nvSpPr>
          <p:cNvPr id="5" name="Rectangle 4">
            <a:extLst>
              <a:ext uri="{FF2B5EF4-FFF2-40B4-BE49-F238E27FC236}">
                <a16:creationId xmlns:a16="http://schemas.microsoft.com/office/drawing/2014/main" id="{1E91AEF4-C9D3-4C45-B635-DB2328818B9A}"/>
              </a:ext>
            </a:extLst>
          </p:cNvPr>
          <p:cNvSpPr/>
          <p:nvPr/>
        </p:nvSpPr>
        <p:spPr>
          <a:xfrm>
            <a:off x="1447801" y="1864431"/>
            <a:ext cx="1143000" cy="830997"/>
          </a:xfrm>
          <a:prstGeom prst="rect">
            <a:avLst/>
          </a:prstGeom>
        </p:spPr>
        <p:txBody>
          <a:bodyPr wrap="square">
            <a:spAutoFit/>
          </a:bodyPr>
          <a:lstStyle/>
          <a:p>
            <a:pPr algn="ctr"/>
            <a:r>
              <a:rPr lang="en-US" sz="4800" b="1" dirty="0">
                <a:solidFill>
                  <a:schemeClr val="bg1">
                    <a:lumMod val="50000"/>
                  </a:schemeClr>
                </a:solidFill>
                <a:latin typeface="Franklin Gothic Demi" panose="020B0603020102020204" pitchFamily="34" charset="0"/>
              </a:rPr>
              <a:t>90</a:t>
            </a:r>
          </a:p>
        </p:txBody>
      </p:sp>
      <p:sp>
        <p:nvSpPr>
          <p:cNvPr id="6" name="TextBox 5">
            <a:extLst>
              <a:ext uri="{FF2B5EF4-FFF2-40B4-BE49-F238E27FC236}">
                <a16:creationId xmlns:a16="http://schemas.microsoft.com/office/drawing/2014/main" id="{FA8774B8-13EB-1E4D-B5D9-B0FF78AD458D}"/>
              </a:ext>
            </a:extLst>
          </p:cNvPr>
          <p:cNvSpPr txBox="1"/>
          <p:nvPr/>
        </p:nvSpPr>
        <p:spPr>
          <a:xfrm>
            <a:off x="3505200" y="2598605"/>
            <a:ext cx="1524000" cy="407644"/>
          </a:xfrm>
          <a:prstGeom prst="rect">
            <a:avLst/>
          </a:prstGeom>
          <a:noFill/>
          <a:ln w="6350">
            <a:noFill/>
          </a:ln>
        </p:spPr>
        <p:txBody>
          <a:bodyPr wrap="square" rtlCol="0">
            <a:noAutofit/>
          </a:bodyPr>
          <a:lstStyle/>
          <a:p>
            <a:pPr algn="ctr"/>
            <a:r>
              <a:rPr lang="en-US" dirty="0">
                <a:solidFill>
                  <a:schemeClr val="tx1">
                    <a:lumMod val="50000"/>
                    <a:lumOff val="50000"/>
                  </a:schemeClr>
                </a:solidFill>
                <a:latin typeface="Franklin Gothic Medium Cond" panose="020B0606030402020204" pitchFamily="34" charset="0"/>
              </a:rPr>
              <a:t>Active projects</a:t>
            </a:r>
          </a:p>
        </p:txBody>
      </p:sp>
      <p:sp>
        <p:nvSpPr>
          <p:cNvPr id="7" name="Rectangle 6">
            <a:extLst>
              <a:ext uri="{FF2B5EF4-FFF2-40B4-BE49-F238E27FC236}">
                <a16:creationId xmlns:a16="http://schemas.microsoft.com/office/drawing/2014/main" id="{548A017F-98FF-F246-8941-DAF056609685}"/>
              </a:ext>
            </a:extLst>
          </p:cNvPr>
          <p:cNvSpPr/>
          <p:nvPr/>
        </p:nvSpPr>
        <p:spPr>
          <a:xfrm>
            <a:off x="3733800" y="1885950"/>
            <a:ext cx="1371600" cy="830997"/>
          </a:xfrm>
          <a:prstGeom prst="rect">
            <a:avLst/>
          </a:prstGeom>
        </p:spPr>
        <p:txBody>
          <a:bodyPr wrap="square">
            <a:spAutoFit/>
          </a:bodyPr>
          <a:lstStyle/>
          <a:p>
            <a:r>
              <a:rPr lang="en-US" sz="4800" b="1" dirty="0">
                <a:solidFill>
                  <a:srgbClr val="6ABF4B"/>
                </a:solidFill>
                <a:latin typeface="Franklin Gothic Demi" panose="020B0603020102020204" pitchFamily="34" charset="0"/>
              </a:rPr>
              <a:t>53</a:t>
            </a:r>
          </a:p>
        </p:txBody>
      </p:sp>
      <p:sp>
        <p:nvSpPr>
          <p:cNvPr id="8" name="TextBox 7">
            <a:extLst>
              <a:ext uri="{FF2B5EF4-FFF2-40B4-BE49-F238E27FC236}">
                <a16:creationId xmlns:a16="http://schemas.microsoft.com/office/drawing/2014/main" id="{BA753E11-07A0-2B4F-96BA-5846E011C194}"/>
              </a:ext>
            </a:extLst>
          </p:cNvPr>
          <p:cNvSpPr txBox="1"/>
          <p:nvPr/>
        </p:nvSpPr>
        <p:spPr>
          <a:xfrm>
            <a:off x="4686300" y="3987129"/>
            <a:ext cx="1371600" cy="449594"/>
          </a:xfrm>
          <a:prstGeom prst="rect">
            <a:avLst/>
          </a:prstGeom>
          <a:noFill/>
          <a:ln w="6350">
            <a:noFill/>
          </a:ln>
        </p:spPr>
        <p:txBody>
          <a:bodyPr wrap="square" rtlCol="0">
            <a:noAutofit/>
          </a:bodyPr>
          <a:lstStyle/>
          <a:p>
            <a:r>
              <a:rPr lang="en-US" dirty="0">
                <a:solidFill>
                  <a:schemeClr val="tx1">
                    <a:lumMod val="50000"/>
                    <a:lumOff val="50000"/>
                  </a:schemeClr>
                </a:solidFill>
                <a:latin typeface="Franklin Gothic Medium Cond" panose="020B0606030402020204" pitchFamily="34" charset="0"/>
              </a:rPr>
              <a:t>YEARS</a:t>
            </a:r>
          </a:p>
        </p:txBody>
      </p:sp>
      <p:sp>
        <p:nvSpPr>
          <p:cNvPr id="11" name="Rectangle 10">
            <a:extLst>
              <a:ext uri="{FF2B5EF4-FFF2-40B4-BE49-F238E27FC236}">
                <a16:creationId xmlns:a16="http://schemas.microsoft.com/office/drawing/2014/main" id="{10F346FB-E649-664E-B1EE-5CBAA7D875E0}"/>
              </a:ext>
            </a:extLst>
          </p:cNvPr>
          <p:cNvSpPr/>
          <p:nvPr/>
        </p:nvSpPr>
        <p:spPr>
          <a:xfrm>
            <a:off x="3886200" y="3645753"/>
            <a:ext cx="914398" cy="830997"/>
          </a:xfrm>
          <a:prstGeom prst="rect">
            <a:avLst/>
          </a:prstGeom>
        </p:spPr>
        <p:txBody>
          <a:bodyPr wrap="square">
            <a:spAutoFit/>
          </a:bodyPr>
          <a:lstStyle/>
          <a:p>
            <a:r>
              <a:rPr lang="en-US" sz="4800" dirty="0">
                <a:solidFill>
                  <a:schemeClr val="bg1">
                    <a:lumMod val="50000"/>
                  </a:schemeClr>
                </a:solidFill>
                <a:latin typeface="Franklin Gothic Medium" panose="020B0603020102020204" pitchFamily="34" charset="0"/>
              </a:rPr>
              <a:t>10</a:t>
            </a:r>
          </a:p>
        </p:txBody>
      </p:sp>
      <p:cxnSp>
        <p:nvCxnSpPr>
          <p:cNvPr id="13" name="Straight Connector 12">
            <a:extLst>
              <a:ext uri="{FF2B5EF4-FFF2-40B4-BE49-F238E27FC236}">
                <a16:creationId xmlns:a16="http://schemas.microsoft.com/office/drawing/2014/main" id="{81ED2C72-B372-CF43-93EA-66F045A62AE5}"/>
              </a:ext>
            </a:extLst>
          </p:cNvPr>
          <p:cNvCxnSpPr>
            <a:cxnSpLocks/>
          </p:cNvCxnSpPr>
          <p:nvPr/>
        </p:nvCxnSpPr>
        <p:spPr>
          <a:xfrm flipH="1">
            <a:off x="609600" y="3486150"/>
            <a:ext cx="7772400" cy="0"/>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86AC9A-F24C-724A-A463-BC09006697BE}"/>
              </a:ext>
            </a:extLst>
          </p:cNvPr>
          <p:cNvCxnSpPr>
            <a:cxnSpLocks/>
          </p:cNvCxnSpPr>
          <p:nvPr/>
        </p:nvCxnSpPr>
        <p:spPr>
          <a:xfrm flipH="1">
            <a:off x="4829504" y="1864431"/>
            <a:ext cx="1799896" cy="437017"/>
          </a:xfrm>
          <a:prstGeom prst="line">
            <a:avLst/>
          </a:prstGeom>
          <a:ln w="12700">
            <a:solidFill>
              <a:srgbClr val="6ABF4B"/>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66801A-9F96-8749-8D1C-E6D247D1F316}"/>
              </a:ext>
            </a:extLst>
          </p:cNvPr>
          <p:cNvSpPr txBox="1"/>
          <p:nvPr/>
        </p:nvSpPr>
        <p:spPr>
          <a:xfrm>
            <a:off x="6248398" y="2448931"/>
            <a:ext cx="1981200" cy="907195"/>
          </a:xfrm>
          <a:prstGeom prst="rect">
            <a:avLst/>
          </a:prstGeom>
          <a:noFill/>
          <a:ln w="6350">
            <a:noFill/>
          </a:ln>
        </p:spPr>
        <p:txBody>
          <a:bodyPr wrap="square" rtlCol="0">
            <a:noAutofit/>
          </a:bodyPr>
          <a:lstStyle/>
          <a:p>
            <a:pPr algn="ctr"/>
            <a:r>
              <a:rPr lang="en-US" dirty="0">
                <a:solidFill>
                  <a:schemeClr val="tx1">
                    <a:lumMod val="50000"/>
                    <a:lumOff val="50000"/>
                  </a:schemeClr>
                </a:solidFill>
                <a:latin typeface="Franklin Gothic Medium Cond" panose="020B0606030402020204" pitchFamily="34" charset="0"/>
              </a:rPr>
              <a:t>of active projects are small businesses </a:t>
            </a:r>
            <a:endParaRPr lang="en-US" sz="1600" dirty="0">
              <a:solidFill>
                <a:schemeClr val="tx1">
                  <a:lumMod val="50000"/>
                  <a:lumOff val="50000"/>
                </a:schemeClr>
              </a:solidFill>
              <a:latin typeface="Franklin Gothic Book" panose="020B0503020102020204" pitchFamily="34" charset="0"/>
            </a:endParaRPr>
          </a:p>
        </p:txBody>
      </p:sp>
      <p:sp>
        <p:nvSpPr>
          <p:cNvPr id="19" name="Rectangle 18">
            <a:extLst>
              <a:ext uri="{FF2B5EF4-FFF2-40B4-BE49-F238E27FC236}">
                <a16:creationId xmlns:a16="http://schemas.microsoft.com/office/drawing/2014/main" id="{8B6D0E68-2F29-304F-AACD-25EB53BAFE46}"/>
              </a:ext>
            </a:extLst>
          </p:cNvPr>
          <p:cNvSpPr/>
          <p:nvPr/>
        </p:nvSpPr>
        <p:spPr>
          <a:xfrm>
            <a:off x="6248398" y="1996401"/>
            <a:ext cx="1828801" cy="523220"/>
          </a:xfrm>
          <a:prstGeom prst="rect">
            <a:avLst/>
          </a:prstGeom>
        </p:spPr>
        <p:txBody>
          <a:bodyPr wrap="square">
            <a:spAutoFit/>
          </a:bodyPr>
          <a:lstStyle/>
          <a:p>
            <a:pPr algn="ctr"/>
            <a:r>
              <a:rPr lang="en-US" sz="2800" b="1" dirty="0">
                <a:solidFill>
                  <a:srgbClr val="6ABF4B"/>
                </a:solidFill>
                <a:latin typeface="Franklin Gothic Demi" panose="020B0603020102020204" pitchFamily="34" charset="0"/>
              </a:rPr>
              <a:t>36%</a:t>
            </a:r>
          </a:p>
        </p:txBody>
      </p:sp>
      <p:graphicFrame>
        <p:nvGraphicFramePr>
          <p:cNvPr id="12" name="Chart 11">
            <a:extLst>
              <a:ext uri="{FF2B5EF4-FFF2-40B4-BE49-F238E27FC236}">
                <a16:creationId xmlns:a16="http://schemas.microsoft.com/office/drawing/2014/main" id="{4F64A8DF-B2AC-2B4C-A45F-B27C7D60E0C8}"/>
              </a:ext>
            </a:extLst>
          </p:cNvPr>
          <p:cNvGraphicFramePr/>
          <p:nvPr>
            <p:extLst>
              <p:ext uri="{D42A27DB-BD31-4B8C-83A1-F6EECF244321}">
                <p14:modId xmlns:p14="http://schemas.microsoft.com/office/powerpoint/2010/main" val="2172956185"/>
              </p:ext>
            </p:extLst>
          </p:nvPr>
        </p:nvGraphicFramePr>
        <p:xfrm>
          <a:off x="6707452" y="1306327"/>
          <a:ext cx="758296" cy="830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100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67056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Portland Enterprise Zones Activity Map</a:t>
            </a:r>
          </a:p>
        </p:txBody>
      </p:sp>
      <p:pic>
        <p:nvPicPr>
          <p:cNvPr id="3" name="Picture 2">
            <a:extLst>
              <a:ext uri="{FF2B5EF4-FFF2-40B4-BE49-F238E27FC236}">
                <a16:creationId xmlns:a16="http://schemas.microsoft.com/office/drawing/2014/main" id="{53CEB388-CB1E-4A50-ADC0-034B6DFF9D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91"/>
          <a:stretch/>
        </p:blipFill>
        <p:spPr>
          <a:xfrm>
            <a:off x="1567149" y="811700"/>
            <a:ext cx="5885976" cy="4331800"/>
          </a:xfrm>
          <a:prstGeom prst="rect">
            <a:avLst/>
          </a:prstGeom>
        </p:spPr>
      </p:pic>
    </p:spTree>
    <p:extLst>
      <p:ext uri="{BB962C8B-B14F-4D97-AF65-F5344CB8AC3E}">
        <p14:creationId xmlns:p14="http://schemas.microsoft.com/office/powerpoint/2010/main" val="109427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215325"/>
            <a:ext cx="8839200" cy="523220"/>
          </a:xfrm>
          <a:prstGeom prst="rect">
            <a:avLst/>
          </a:prstGeom>
          <a:noFill/>
        </p:spPr>
        <p:txBody>
          <a:bodyPr wrap="square" rtlCol="0">
            <a:spAutoFit/>
          </a:bodyPr>
          <a:lstStyle/>
          <a:p>
            <a:r>
              <a:rPr lang="en-US" sz="2800" dirty="0">
                <a:solidFill>
                  <a:schemeClr val="bg1"/>
                </a:solidFill>
                <a:latin typeface="Franklin Gothic Demi Cond" panose="020B0706030402020204" pitchFamily="34" charset="0"/>
              </a:rPr>
              <a:t>Active Companies in Portland &amp; East Portland Enterprise Zones</a:t>
            </a:r>
          </a:p>
        </p:txBody>
      </p:sp>
      <p:graphicFrame>
        <p:nvGraphicFramePr>
          <p:cNvPr id="3" name="Table 2">
            <a:extLst>
              <a:ext uri="{FF2B5EF4-FFF2-40B4-BE49-F238E27FC236}">
                <a16:creationId xmlns:a16="http://schemas.microsoft.com/office/drawing/2014/main" id="{0A831C22-F7C6-4E44-A9A7-B4126CD2E507}"/>
              </a:ext>
            </a:extLst>
          </p:cNvPr>
          <p:cNvGraphicFramePr>
            <a:graphicFrameLocks noGrp="1"/>
          </p:cNvGraphicFramePr>
          <p:nvPr>
            <p:extLst>
              <p:ext uri="{D42A27DB-BD31-4B8C-83A1-F6EECF244321}">
                <p14:modId xmlns:p14="http://schemas.microsoft.com/office/powerpoint/2010/main" val="1438821524"/>
              </p:ext>
            </p:extLst>
          </p:nvPr>
        </p:nvGraphicFramePr>
        <p:xfrm>
          <a:off x="228599" y="947389"/>
          <a:ext cx="8686801" cy="4109026"/>
        </p:xfrm>
        <a:graphic>
          <a:graphicData uri="http://schemas.openxmlformats.org/drawingml/2006/table">
            <a:tbl>
              <a:tblPr firstRow="1" firstCol="1" bandRow="1">
                <a:tableStyleId>{5940675A-B579-460E-94D1-54222C63F5DA}</a:tableStyleId>
              </a:tblPr>
              <a:tblGrid>
                <a:gridCol w="2252133">
                  <a:extLst>
                    <a:ext uri="{9D8B030D-6E8A-4147-A177-3AD203B41FA5}">
                      <a16:colId xmlns:a16="http://schemas.microsoft.com/office/drawing/2014/main" val="2699184760"/>
                    </a:ext>
                  </a:extLst>
                </a:gridCol>
                <a:gridCol w="2332566">
                  <a:extLst>
                    <a:ext uri="{9D8B030D-6E8A-4147-A177-3AD203B41FA5}">
                      <a16:colId xmlns:a16="http://schemas.microsoft.com/office/drawing/2014/main" val="2033110305"/>
                    </a:ext>
                  </a:extLst>
                </a:gridCol>
                <a:gridCol w="1930401">
                  <a:extLst>
                    <a:ext uri="{9D8B030D-6E8A-4147-A177-3AD203B41FA5}">
                      <a16:colId xmlns:a16="http://schemas.microsoft.com/office/drawing/2014/main" val="3193922360"/>
                    </a:ext>
                  </a:extLst>
                </a:gridCol>
                <a:gridCol w="2171701">
                  <a:extLst>
                    <a:ext uri="{9D8B030D-6E8A-4147-A177-3AD203B41FA5}">
                      <a16:colId xmlns:a16="http://schemas.microsoft.com/office/drawing/2014/main" val="4283653145"/>
                    </a:ext>
                  </a:extLst>
                </a:gridCol>
              </a:tblGrid>
              <a:tr h="355270">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Ajinomoto Frozen Foods</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Daimler Trucks NA</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Mary's Fresh Harvest</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Sun Edison</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05661"/>
                  </a:ext>
                </a:extLst>
              </a:tr>
              <a:tr h="355270">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Ajinomoto Windsor</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Dealer's Supply</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McKenna's Metals </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TEC - Headquarter</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697995"/>
                  </a:ext>
                </a:extLst>
              </a:tr>
              <a:tr h="355270">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Archer Daniels Midland</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FedEx Ground</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New Seasons Market</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TEC - Service Center</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927594"/>
                  </a:ext>
                </a:extLst>
              </a:tr>
              <a:tr h="355270">
                <a:tc>
                  <a:txBody>
                    <a:bodyPr/>
                    <a:lstStyle/>
                    <a:p>
                      <a:pPr marL="0" marR="0">
                        <a:lnSpc>
                          <a:spcPct val="107000"/>
                        </a:lnSpc>
                        <a:spcBef>
                          <a:spcPts val="0"/>
                        </a:spcBef>
                        <a:spcAft>
                          <a:spcPts val="0"/>
                        </a:spcAft>
                      </a:pPr>
                      <a:r>
                        <a:rPr lang="en-US" sz="1400" b="1" dirty="0" err="1">
                          <a:solidFill>
                            <a:schemeClr val="bg1">
                              <a:lumMod val="50000"/>
                            </a:schemeClr>
                          </a:solidFill>
                          <a:effectLst/>
                          <a:latin typeface="Franklin Gothic Medium" panose="020B0603020102020204" pitchFamily="34" charset="0"/>
                        </a:rPr>
                        <a:t>Ardon</a:t>
                      </a:r>
                      <a:r>
                        <a:rPr lang="en-US" sz="1400" b="1" dirty="0">
                          <a:solidFill>
                            <a:schemeClr val="bg1">
                              <a:lumMod val="50000"/>
                            </a:schemeClr>
                          </a:solidFill>
                          <a:effectLst/>
                          <a:latin typeface="Franklin Gothic Medium" panose="020B0603020102020204" pitchFamily="34" charset="0"/>
                        </a:rPr>
                        <a:t> Health</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FXI</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Olympia Provisions </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Treehouse Island</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9769075"/>
                  </a:ext>
                </a:extLst>
              </a:tr>
              <a:tr h="355270">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Bob's Metals</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GXI</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Portland Vital Signs</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Triad Machinery</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915124"/>
                  </a:ext>
                </a:extLst>
              </a:tr>
              <a:tr h="455798">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Bridge City Steel</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House of Antique Hardware</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Profile Laser</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United Stationers Supply</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076466"/>
                  </a:ext>
                </a:extLst>
              </a:tr>
              <a:tr h="455798">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Bridgetown Natural Foods</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Instrument Marketing</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RB Recycling</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UPS Distribution HUB</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823153"/>
                  </a:ext>
                </a:extLst>
              </a:tr>
              <a:tr h="355270">
                <a:tc>
                  <a:txBody>
                    <a:bodyPr/>
                    <a:lstStyle/>
                    <a:p>
                      <a:pPr marL="0" marR="0">
                        <a:lnSpc>
                          <a:spcPct val="107000"/>
                        </a:lnSpc>
                        <a:spcBef>
                          <a:spcPts val="0"/>
                        </a:spcBef>
                        <a:spcAft>
                          <a:spcPts val="0"/>
                        </a:spcAft>
                      </a:pPr>
                      <a:r>
                        <a:rPr lang="en-US" sz="1400" b="1" dirty="0" err="1">
                          <a:solidFill>
                            <a:schemeClr val="bg1">
                              <a:lumMod val="50000"/>
                            </a:schemeClr>
                          </a:solidFill>
                          <a:effectLst/>
                          <a:latin typeface="Franklin Gothic Medium" panose="020B0603020102020204" pitchFamily="34" charset="0"/>
                        </a:rPr>
                        <a:t>Calbag</a:t>
                      </a:r>
                      <a:r>
                        <a:rPr lang="en-US" sz="1400" b="1" dirty="0">
                          <a:solidFill>
                            <a:schemeClr val="bg1">
                              <a:lumMod val="50000"/>
                            </a:schemeClr>
                          </a:solidFill>
                          <a:effectLst/>
                          <a:latin typeface="Franklin Gothic Medium" panose="020B0603020102020204" pitchFamily="34" charset="0"/>
                        </a:rPr>
                        <a:t> Metals  </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Jaguar Land Rover</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Rentrak</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UPS Driver Training</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243914"/>
                  </a:ext>
                </a:extLst>
              </a:tr>
              <a:tr h="355270">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Canpotex</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err="1">
                          <a:solidFill>
                            <a:schemeClr val="bg1">
                              <a:lumMod val="50000"/>
                            </a:schemeClr>
                          </a:solidFill>
                          <a:effectLst/>
                          <a:latin typeface="Franklin Gothic Medium" panose="020B0603020102020204" pitchFamily="34" charset="0"/>
                        </a:rPr>
                        <a:t>KeHe</a:t>
                      </a:r>
                      <a:r>
                        <a:rPr lang="en-US" sz="1400" dirty="0">
                          <a:solidFill>
                            <a:schemeClr val="bg1">
                              <a:lumMod val="50000"/>
                            </a:schemeClr>
                          </a:solidFill>
                          <a:effectLst/>
                          <a:latin typeface="Franklin Gothic Medium" panose="020B0603020102020204" pitchFamily="34" charset="0"/>
                        </a:rPr>
                        <a:t> Distributors</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Simple Finance</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UPS Integrated</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327299"/>
                  </a:ext>
                </a:extLst>
              </a:tr>
              <a:tr h="355270">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Cascade Energy</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King Cycle Group </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solidFill>
                            <a:schemeClr val="bg1">
                              <a:lumMod val="50000"/>
                            </a:schemeClr>
                          </a:solidFill>
                          <a:effectLst/>
                          <a:latin typeface="Franklin Gothic Medium" panose="020B0603020102020204" pitchFamily="34" charset="0"/>
                        </a:rPr>
                        <a:t>Streimer Sheet Metal</a:t>
                      </a:r>
                      <a:endParaRPr lang="en-US" sz="1400" b="1"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Viewpoint Software</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4053637"/>
                  </a:ext>
                </a:extLst>
              </a:tr>
              <a:tr h="355270">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Cummins</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LKQ Foster Auto Parts</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a:solidFill>
                            <a:schemeClr val="bg1">
                              <a:lumMod val="50000"/>
                            </a:schemeClr>
                          </a:solidFill>
                          <a:effectLst/>
                          <a:latin typeface="Franklin Gothic Medium" panose="020B0603020102020204" pitchFamily="34" charset="0"/>
                        </a:rPr>
                        <a:t>Subaru</a:t>
                      </a:r>
                      <a:endParaRPr lang="en-US" sz="140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dirty="0">
                          <a:solidFill>
                            <a:schemeClr val="bg1">
                              <a:lumMod val="50000"/>
                            </a:schemeClr>
                          </a:solidFill>
                          <a:effectLst/>
                          <a:latin typeface="Franklin Gothic Medium" panose="020B0603020102020204" pitchFamily="34" charset="0"/>
                        </a:rPr>
                        <a:t>Vigor Industrial</a:t>
                      </a:r>
                      <a:endParaRPr lang="en-US" sz="1400" dirty="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872876"/>
                  </a:ext>
                </a:extLst>
              </a:tr>
            </a:tbl>
          </a:graphicData>
        </a:graphic>
      </p:graphicFrame>
    </p:spTree>
    <p:extLst>
      <p:ext uri="{BB962C8B-B14F-4D97-AF65-F5344CB8AC3E}">
        <p14:creationId xmlns:p14="http://schemas.microsoft.com/office/powerpoint/2010/main" val="137635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67056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Impact </a:t>
            </a:r>
            <a:r>
              <a:rPr lang="en-US" sz="3200" dirty="0">
                <a:solidFill>
                  <a:schemeClr val="bg1"/>
                </a:solidFill>
                <a:latin typeface="Franklin Gothic Medium Cond" panose="020B0606030402020204" pitchFamily="34" charset="0"/>
              </a:rPr>
              <a:t>|</a:t>
            </a:r>
            <a:r>
              <a:rPr lang="en-US" sz="3200" dirty="0">
                <a:solidFill>
                  <a:schemeClr val="bg1"/>
                </a:solidFill>
                <a:latin typeface="Franklin Gothic Demi Cond" panose="020B0706030402020204" pitchFamily="34" charset="0"/>
              </a:rPr>
              <a:t> </a:t>
            </a:r>
            <a:r>
              <a:rPr lang="en-US" sz="3200" dirty="0">
                <a:solidFill>
                  <a:schemeClr val="bg1"/>
                </a:solidFill>
                <a:latin typeface="Franklin Gothic Medium Cond" panose="020B0606030402020204" pitchFamily="34" charset="0"/>
              </a:rPr>
              <a:t>Investments in Portland</a:t>
            </a:r>
          </a:p>
        </p:txBody>
      </p:sp>
      <p:sp>
        <p:nvSpPr>
          <p:cNvPr id="4" name="TextBox 3">
            <a:extLst>
              <a:ext uri="{FF2B5EF4-FFF2-40B4-BE49-F238E27FC236}">
                <a16:creationId xmlns:a16="http://schemas.microsoft.com/office/drawing/2014/main" id="{39138B31-A938-4947-B23F-69C953FAF089}"/>
              </a:ext>
            </a:extLst>
          </p:cNvPr>
          <p:cNvSpPr txBox="1"/>
          <p:nvPr/>
        </p:nvSpPr>
        <p:spPr>
          <a:xfrm>
            <a:off x="1828800" y="2724150"/>
            <a:ext cx="5562600" cy="449594"/>
          </a:xfrm>
          <a:prstGeom prst="rect">
            <a:avLst/>
          </a:prstGeom>
          <a:noFill/>
          <a:ln w="6350">
            <a:noFill/>
          </a:ln>
        </p:spPr>
        <p:txBody>
          <a:bodyPr wrap="square" rtlCol="0">
            <a:noAutofit/>
          </a:bodyPr>
          <a:lstStyle/>
          <a:p>
            <a:r>
              <a:rPr lang="en-US" sz="2000" dirty="0">
                <a:solidFill>
                  <a:schemeClr val="tx1">
                    <a:lumMod val="50000"/>
                    <a:lumOff val="50000"/>
                  </a:schemeClr>
                </a:solidFill>
                <a:latin typeface="Franklin Gothic Medium Cond" panose="020B0606030402020204" pitchFamily="34" charset="0"/>
              </a:rPr>
              <a:t>Total Capital and Procurement Investment, 2015-2018</a:t>
            </a:r>
          </a:p>
        </p:txBody>
      </p:sp>
      <p:sp>
        <p:nvSpPr>
          <p:cNvPr id="5" name="Rectangle 4">
            <a:extLst>
              <a:ext uri="{FF2B5EF4-FFF2-40B4-BE49-F238E27FC236}">
                <a16:creationId xmlns:a16="http://schemas.microsoft.com/office/drawing/2014/main" id="{FA25F8D6-073B-E44C-AE53-3D93CE5D7829}"/>
              </a:ext>
            </a:extLst>
          </p:cNvPr>
          <p:cNvSpPr/>
          <p:nvPr/>
        </p:nvSpPr>
        <p:spPr>
          <a:xfrm>
            <a:off x="0" y="1616154"/>
            <a:ext cx="9144000" cy="1107996"/>
          </a:xfrm>
          <a:prstGeom prst="rect">
            <a:avLst/>
          </a:prstGeom>
        </p:spPr>
        <p:txBody>
          <a:bodyPr wrap="square">
            <a:spAutoFit/>
          </a:bodyPr>
          <a:lstStyle/>
          <a:p>
            <a:pPr algn="ctr"/>
            <a:r>
              <a:rPr lang="en-US" sz="6600" b="1" dirty="0">
                <a:solidFill>
                  <a:srgbClr val="EBA900"/>
                </a:solidFill>
                <a:latin typeface="Franklin Gothic Demi" panose="020B0603020102020204" pitchFamily="34" charset="0"/>
              </a:rPr>
              <a:t>$1,037,383,430</a:t>
            </a:r>
          </a:p>
        </p:txBody>
      </p:sp>
      <p:sp>
        <p:nvSpPr>
          <p:cNvPr id="12" name="Rectangle 11">
            <a:extLst>
              <a:ext uri="{FF2B5EF4-FFF2-40B4-BE49-F238E27FC236}">
                <a16:creationId xmlns:a16="http://schemas.microsoft.com/office/drawing/2014/main" id="{A10A9F0D-A67A-1C4E-98A0-CB3BF079C3B5}"/>
              </a:ext>
            </a:extLst>
          </p:cNvPr>
          <p:cNvSpPr/>
          <p:nvPr/>
        </p:nvSpPr>
        <p:spPr>
          <a:xfrm>
            <a:off x="2133602" y="3162240"/>
            <a:ext cx="1295395" cy="646331"/>
          </a:xfrm>
          <a:prstGeom prst="rect">
            <a:avLst/>
          </a:prstGeom>
        </p:spPr>
        <p:txBody>
          <a:bodyPr wrap="square">
            <a:spAutoFit/>
          </a:bodyPr>
          <a:lstStyle/>
          <a:p>
            <a:pPr algn="ctr"/>
            <a:r>
              <a:rPr lang="en-US" dirty="0">
                <a:solidFill>
                  <a:schemeClr val="bg1">
                    <a:lumMod val="50000"/>
                  </a:schemeClr>
                </a:solidFill>
                <a:latin typeface="Franklin Gothic Book" panose="020B0503020102020204" pitchFamily="34" charset="0"/>
              </a:rPr>
              <a:t>$672 million</a:t>
            </a:r>
          </a:p>
        </p:txBody>
      </p:sp>
      <p:sp>
        <p:nvSpPr>
          <p:cNvPr id="13" name="Rectangle 12">
            <a:extLst>
              <a:ext uri="{FF2B5EF4-FFF2-40B4-BE49-F238E27FC236}">
                <a16:creationId xmlns:a16="http://schemas.microsoft.com/office/drawing/2014/main" id="{679DEDCE-624A-C54C-810A-DBA58FDB2570}"/>
              </a:ext>
            </a:extLst>
          </p:cNvPr>
          <p:cNvSpPr/>
          <p:nvPr/>
        </p:nvSpPr>
        <p:spPr>
          <a:xfrm>
            <a:off x="3467103" y="3169526"/>
            <a:ext cx="1219200" cy="646331"/>
          </a:xfrm>
          <a:prstGeom prst="rect">
            <a:avLst/>
          </a:prstGeom>
        </p:spPr>
        <p:txBody>
          <a:bodyPr wrap="square">
            <a:spAutoFit/>
          </a:bodyPr>
          <a:lstStyle/>
          <a:p>
            <a:pPr algn="ctr"/>
            <a:r>
              <a:rPr lang="en-US" dirty="0">
                <a:solidFill>
                  <a:schemeClr val="bg1">
                    <a:lumMod val="50000"/>
                  </a:schemeClr>
                </a:solidFill>
                <a:latin typeface="Franklin Gothic Book" panose="020B0503020102020204" pitchFamily="34" charset="0"/>
              </a:rPr>
              <a:t>$365 million</a:t>
            </a:r>
          </a:p>
        </p:txBody>
      </p:sp>
      <p:cxnSp>
        <p:nvCxnSpPr>
          <p:cNvPr id="8" name="Straight Connector 7">
            <a:extLst>
              <a:ext uri="{FF2B5EF4-FFF2-40B4-BE49-F238E27FC236}">
                <a16:creationId xmlns:a16="http://schemas.microsoft.com/office/drawing/2014/main" id="{2225C26C-CB78-9E41-9671-378BD0621644}"/>
              </a:ext>
            </a:extLst>
          </p:cNvPr>
          <p:cNvCxnSpPr>
            <a:cxnSpLocks/>
          </p:cNvCxnSpPr>
          <p:nvPr/>
        </p:nvCxnSpPr>
        <p:spPr>
          <a:xfrm>
            <a:off x="2438400" y="3123050"/>
            <a:ext cx="685800" cy="0"/>
          </a:xfrm>
          <a:prstGeom prst="line">
            <a:avLst/>
          </a:prstGeom>
          <a:ln w="22225">
            <a:solidFill>
              <a:srgbClr val="EBA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AD9958-25F1-5C4F-8BED-772B2F304F3E}"/>
              </a:ext>
            </a:extLst>
          </p:cNvPr>
          <p:cNvCxnSpPr>
            <a:cxnSpLocks/>
          </p:cNvCxnSpPr>
          <p:nvPr/>
        </p:nvCxnSpPr>
        <p:spPr>
          <a:xfrm>
            <a:off x="3532788" y="3120042"/>
            <a:ext cx="1219200" cy="0"/>
          </a:xfrm>
          <a:prstGeom prst="line">
            <a:avLst/>
          </a:prstGeom>
          <a:ln w="22225">
            <a:solidFill>
              <a:srgbClr val="EBA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40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 y="226925"/>
            <a:ext cx="6705600" cy="584775"/>
          </a:xfrm>
          <a:prstGeom prst="rect">
            <a:avLst/>
          </a:prstGeom>
          <a:noFill/>
        </p:spPr>
        <p:txBody>
          <a:bodyPr wrap="square" rtlCol="0">
            <a:spAutoFit/>
          </a:bodyPr>
          <a:lstStyle/>
          <a:p>
            <a:r>
              <a:rPr lang="en-US" sz="3200" dirty="0">
                <a:solidFill>
                  <a:schemeClr val="bg1"/>
                </a:solidFill>
                <a:latin typeface="Franklin Gothic Demi Cond" panose="020B0706030402020204" pitchFamily="34" charset="0"/>
              </a:rPr>
              <a:t>Impact </a:t>
            </a:r>
            <a:r>
              <a:rPr lang="en-US" sz="3200" dirty="0">
                <a:solidFill>
                  <a:schemeClr val="bg1"/>
                </a:solidFill>
                <a:latin typeface="Franklin Gothic Medium Cond" panose="020B0606030402020204" pitchFamily="34" charset="0"/>
              </a:rPr>
              <a:t>|</a:t>
            </a:r>
            <a:r>
              <a:rPr lang="en-US" sz="3200" dirty="0">
                <a:solidFill>
                  <a:schemeClr val="bg1"/>
                </a:solidFill>
                <a:latin typeface="Franklin Gothic Demi Cond" panose="020B0706030402020204" pitchFamily="34" charset="0"/>
              </a:rPr>
              <a:t> </a:t>
            </a:r>
            <a:r>
              <a:rPr lang="en-US" sz="3200" dirty="0">
                <a:solidFill>
                  <a:schemeClr val="bg1"/>
                </a:solidFill>
                <a:latin typeface="Franklin Gothic Medium Cond" panose="020B0606030402020204" pitchFamily="34" charset="0"/>
              </a:rPr>
              <a:t>Jobs, wages &amp; compensation </a:t>
            </a:r>
          </a:p>
        </p:txBody>
      </p:sp>
      <p:grpSp>
        <p:nvGrpSpPr>
          <p:cNvPr id="22" name="Group 21">
            <a:extLst>
              <a:ext uri="{FF2B5EF4-FFF2-40B4-BE49-F238E27FC236}">
                <a16:creationId xmlns:a16="http://schemas.microsoft.com/office/drawing/2014/main" id="{F62D7C54-BE55-3348-8587-3847F728AFA9}"/>
              </a:ext>
            </a:extLst>
          </p:cNvPr>
          <p:cNvGrpSpPr/>
          <p:nvPr/>
        </p:nvGrpSpPr>
        <p:grpSpPr>
          <a:xfrm>
            <a:off x="762000" y="1123950"/>
            <a:ext cx="3053165" cy="2530381"/>
            <a:chOff x="76200" y="952413"/>
            <a:chExt cx="2743200" cy="2225581"/>
          </a:xfrm>
        </p:grpSpPr>
        <p:graphicFrame>
          <p:nvGraphicFramePr>
            <p:cNvPr id="2" name="Chart 1">
              <a:extLst>
                <a:ext uri="{FF2B5EF4-FFF2-40B4-BE49-F238E27FC236}">
                  <a16:creationId xmlns:a16="http://schemas.microsoft.com/office/drawing/2014/main" id="{5F6540E3-BF51-8242-BA01-3D3AEFF361FC}"/>
                </a:ext>
              </a:extLst>
            </p:cNvPr>
            <p:cNvGraphicFramePr/>
            <p:nvPr>
              <p:extLst>
                <p:ext uri="{D42A27DB-BD31-4B8C-83A1-F6EECF244321}">
                  <p14:modId xmlns:p14="http://schemas.microsoft.com/office/powerpoint/2010/main" val="3891059001"/>
                </p:ext>
              </p:extLst>
            </p:nvPr>
          </p:nvGraphicFramePr>
          <p:xfrm>
            <a:off x="76200" y="1123950"/>
            <a:ext cx="2743200" cy="189376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55ED7836-6701-094D-B4C1-09A4C5439F0F}"/>
                </a:ext>
              </a:extLst>
            </p:cNvPr>
            <p:cNvGrpSpPr/>
            <p:nvPr/>
          </p:nvGrpSpPr>
          <p:grpSpPr>
            <a:xfrm>
              <a:off x="545882" y="952413"/>
              <a:ext cx="1784630" cy="2225581"/>
              <a:chOff x="545882" y="952413"/>
              <a:chExt cx="1784630" cy="2225581"/>
            </a:xfrm>
          </p:grpSpPr>
          <p:sp>
            <p:nvSpPr>
              <p:cNvPr id="16" name="TextBox 15">
                <a:extLst>
                  <a:ext uri="{FF2B5EF4-FFF2-40B4-BE49-F238E27FC236}">
                    <a16:creationId xmlns:a16="http://schemas.microsoft.com/office/drawing/2014/main" id="{1FFC46E9-93AF-4B4D-9C82-22EB964443B5}"/>
                  </a:ext>
                </a:extLst>
              </p:cNvPr>
              <p:cNvSpPr txBox="1"/>
              <p:nvPr/>
            </p:nvSpPr>
            <p:spPr>
              <a:xfrm>
                <a:off x="604348" y="2857428"/>
                <a:ext cx="609600" cy="320566"/>
              </a:xfrm>
              <a:prstGeom prst="rect">
                <a:avLst/>
              </a:prstGeom>
              <a:noFill/>
              <a:ln w="6350">
                <a:noFill/>
              </a:ln>
            </p:spPr>
            <p:txBody>
              <a:bodyPr wrap="square" rtlCol="0">
                <a:noAutofit/>
              </a:bodyPr>
              <a:lstStyle/>
              <a:p>
                <a:pPr algn="ctr"/>
                <a:r>
                  <a:rPr lang="en-US" sz="1100" dirty="0">
                    <a:solidFill>
                      <a:schemeClr val="bg1">
                        <a:lumMod val="50000"/>
                      </a:schemeClr>
                    </a:solidFill>
                    <a:latin typeface="Franklin Gothic Book" panose="020B0503020102020204" pitchFamily="34" charset="0"/>
                  </a:rPr>
                  <a:t>2015</a:t>
                </a:r>
              </a:p>
            </p:txBody>
          </p:sp>
          <p:sp>
            <p:nvSpPr>
              <p:cNvPr id="17" name="TextBox 16">
                <a:extLst>
                  <a:ext uri="{FF2B5EF4-FFF2-40B4-BE49-F238E27FC236}">
                    <a16:creationId xmlns:a16="http://schemas.microsoft.com/office/drawing/2014/main" id="{B15D133C-153F-6C49-9F6C-44D010A19014}"/>
                  </a:ext>
                </a:extLst>
              </p:cNvPr>
              <p:cNvSpPr txBox="1"/>
              <p:nvPr/>
            </p:nvSpPr>
            <p:spPr>
              <a:xfrm>
                <a:off x="1155482" y="2841647"/>
                <a:ext cx="609600" cy="320566"/>
              </a:xfrm>
              <a:prstGeom prst="rect">
                <a:avLst/>
              </a:prstGeom>
              <a:noFill/>
              <a:ln w="6350">
                <a:noFill/>
              </a:ln>
            </p:spPr>
            <p:txBody>
              <a:bodyPr wrap="square" rtlCol="0">
                <a:noAutofit/>
              </a:bodyPr>
              <a:lstStyle/>
              <a:p>
                <a:pPr algn="ctr"/>
                <a:r>
                  <a:rPr lang="en-US" sz="1100" dirty="0">
                    <a:solidFill>
                      <a:schemeClr val="bg1">
                        <a:lumMod val="50000"/>
                      </a:schemeClr>
                    </a:solidFill>
                    <a:latin typeface="Franklin Gothic Book" panose="020B0503020102020204" pitchFamily="34" charset="0"/>
                  </a:rPr>
                  <a:t>2016</a:t>
                </a:r>
              </a:p>
            </p:txBody>
          </p:sp>
          <p:sp>
            <p:nvSpPr>
              <p:cNvPr id="18" name="TextBox 17">
                <a:extLst>
                  <a:ext uri="{FF2B5EF4-FFF2-40B4-BE49-F238E27FC236}">
                    <a16:creationId xmlns:a16="http://schemas.microsoft.com/office/drawing/2014/main" id="{5C4AE0CC-235D-FD42-8CC0-B2BAE12D37CA}"/>
                  </a:ext>
                </a:extLst>
              </p:cNvPr>
              <p:cNvSpPr txBox="1"/>
              <p:nvPr/>
            </p:nvSpPr>
            <p:spPr>
              <a:xfrm>
                <a:off x="1703989" y="2841647"/>
                <a:ext cx="609600" cy="320566"/>
              </a:xfrm>
              <a:prstGeom prst="rect">
                <a:avLst/>
              </a:prstGeom>
              <a:noFill/>
              <a:ln w="6350">
                <a:noFill/>
              </a:ln>
            </p:spPr>
            <p:txBody>
              <a:bodyPr wrap="square" rtlCol="0">
                <a:noAutofit/>
              </a:bodyPr>
              <a:lstStyle/>
              <a:p>
                <a:pPr algn="ctr"/>
                <a:r>
                  <a:rPr lang="en-US" sz="1100" dirty="0">
                    <a:solidFill>
                      <a:schemeClr val="bg1">
                        <a:lumMod val="50000"/>
                      </a:schemeClr>
                    </a:solidFill>
                    <a:latin typeface="Franklin Gothic Book" panose="020B0503020102020204" pitchFamily="34" charset="0"/>
                  </a:rPr>
                  <a:t>2017</a:t>
                </a:r>
              </a:p>
              <a:p>
                <a:pPr algn="ctr"/>
                <a:endParaRPr lang="en-US" sz="1600" b="1" dirty="0">
                  <a:solidFill>
                    <a:schemeClr val="tx1">
                      <a:lumMod val="50000"/>
                      <a:lumOff val="50000"/>
                    </a:schemeClr>
                  </a:solidFill>
                  <a:latin typeface="Franklin Gothic Demi Cond" panose="020B0603020102020204" pitchFamily="34" charset="0"/>
                </a:endParaRPr>
              </a:p>
            </p:txBody>
          </p:sp>
          <p:sp>
            <p:nvSpPr>
              <p:cNvPr id="19" name="TextBox 18">
                <a:extLst>
                  <a:ext uri="{FF2B5EF4-FFF2-40B4-BE49-F238E27FC236}">
                    <a16:creationId xmlns:a16="http://schemas.microsoft.com/office/drawing/2014/main" id="{A69B0C19-228E-5E47-ACA6-CA53139676E6}"/>
                  </a:ext>
                </a:extLst>
              </p:cNvPr>
              <p:cNvSpPr txBox="1"/>
              <p:nvPr/>
            </p:nvSpPr>
            <p:spPr>
              <a:xfrm>
                <a:off x="545882" y="1774555"/>
                <a:ext cx="654112" cy="320566"/>
              </a:xfrm>
              <a:prstGeom prst="rect">
                <a:avLst/>
              </a:prstGeom>
              <a:noFill/>
              <a:ln w="6350">
                <a:noFill/>
              </a:ln>
            </p:spPr>
            <p:txBody>
              <a:bodyPr wrap="square" rtlCol="0">
                <a:noAutofit/>
              </a:bodyPr>
              <a:lstStyle/>
              <a:p>
                <a:pPr algn="ctr"/>
                <a:r>
                  <a:rPr lang="en-US" sz="1600" b="1" dirty="0">
                    <a:solidFill>
                      <a:schemeClr val="tx1">
                        <a:lumMod val="50000"/>
                        <a:lumOff val="50000"/>
                      </a:schemeClr>
                    </a:solidFill>
                    <a:latin typeface="Franklin Gothic Demi Cond" panose="020B0603020102020204" pitchFamily="34" charset="0"/>
                  </a:rPr>
                  <a:t>1,346</a:t>
                </a:r>
              </a:p>
            </p:txBody>
          </p:sp>
          <p:sp>
            <p:nvSpPr>
              <p:cNvPr id="20" name="TextBox 19">
                <a:extLst>
                  <a:ext uri="{FF2B5EF4-FFF2-40B4-BE49-F238E27FC236}">
                    <a16:creationId xmlns:a16="http://schemas.microsoft.com/office/drawing/2014/main" id="{3C19EBEF-E07F-DD4D-886E-760D770F41F3}"/>
                  </a:ext>
                </a:extLst>
              </p:cNvPr>
              <p:cNvSpPr txBox="1"/>
              <p:nvPr/>
            </p:nvSpPr>
            <p:spPr>
              <a:xfrm>
                <a:off x="1142344" y="1509321"/>
                <a:ext cx="654112" cy="320566"/>
              </a:xfrm>
              <a:prstGeom prst="rect">
                <a:avLst/>
              </a:prstGeom>
              <a:noFill/>
              <a:ln w="6350">
                <a:noFill/>
              </a:ln>
            </p:spPr>
            <p:txBody>
              <a:bodyPr wrap="square" rtlCol="0">
                <a:noAutofit/>
              </a:bodyPr>
              <a:lstStyle/>
              <a:p>
                <a:pPr algn="ctr"/>
                <a:r>
                  <a:rPr lang="en-US" sz="1600" b="1" dirty="0">
                    <a:solidFill>
                      <a:schemeClr val="tx1">
                        <a:lumMod val="50000"/>
                        <a:lumOff val="50000"/>
                      </a:schemeClr>
                    </a:solidFill>
                    <a:latin typeface="Franklin Gothic Demi Cond" panose="020B0603020102020204" pitchFamily="34" charset="0"/>
                  </a:rPr>
                  <a:t>1,810</a:t>
                </a:r>
              </a:p>
            </p:txBody>
          </p:sp>
          <p:sp>
            <p:nvSpPr>
              <p:cNvPr id="21" name="TextBox 20">
                <a:extLst>
                  <a:ext uri="{FF2B5EF4-FFF2-40B4-BE49-F238E27FC236}">
                    <a16:creationId xmlns:a16="http://schemas.microsoft.com/office/drawing/2014/main" id="{8E8817DE-4F3E-C440-BF0E-EF440D503121}"/>
                  </a:ext>
                </a:extLst>
              </p:cNvPr>
              <p:cNvSpPr txBox="1"/>
              <p:nvPr/>
            </p:nvSpPr>
            <p:spPr>
              <a:xfrm>
                <a:off x="1676400" y="952413"/>
                <a:ext cx="654112" cy="320566"/>
              </a:xfrm>
              <a:prstGeom prst="rect">
                <a:avLst/>
              </a:prstGeom>
              <a:noFill/>
              <a:ln w="6350">
                <a:noFill/>
              </a:ln>
            </p:spPr>
            <p:txBody>
              <a:bodyPr wrap="square" rtlCol="0">
                <a:noAutofit/>
              </a:bodyPr>
              <a:lstStyle/>
              <a:p>
                <a:pPr algn="ctr"/>
                <a:r>
                  <a:rPr lang="en-US" sz="1600" b="1" dirty="0">
                    <a:solidFill>
                      <a:schemeClr val="tx1">
                        <a:lumMod val="50000"/>
                        <a:lumOff val="50000"/>
                      </a:schemeClr>
                    </a:solidFill>
                    <a:latin typeface="Franklin Gothic Demi Cond" panose="020B0603020102020204" pitchFamily="34" charset="0"/>
                  </a:rPr>
                  <a:t>2,834</a:t>
                </a:r>
              </a:p>
            </p:txBody>
          </p:sp>
        </p:grpSp>
      </p:grpSp>
      <p:sp>
        <p:nvSpPr>
          <p:cNvPr id="23" name="TextBox 22">
            <a:extLst>
              <a:ext uri="{FF2B5EF4-FFF2-40B4-BE49-F238E27FC236}">
                <a16:creationId xmlns:a16="http://schemas.microsoft.com/office/drawing/2014/main" id="{C805C92D-AF19-6F46-A881-71A64C9BE7FF}"/>
              </a:ext>
            </a:extLst>
          </p:cNvPr>
          <p:cNvSpPr txBox="1"/>
          <p:nvPr/>
        </p:nvSpPr>
        <p:spPr>
          <a:xfrm>
            <a:off x="1290148" y="3798556"/>
            <a:ext cx="1709242" cy="707252"/>
          </a:xfrm>
          <a:prstGeom prst="rect">
            <a:avLst/>
          </a:prstGeom>
          <a:noFill/>
          <a:ln w="6350">
            <a:noFill/>
          </a:ln>
        </p:spPr>
        <p:txBody>
          <a:bodyPr wrap="square" rtlCol="0">
            <a:noAutofit/>
          </a:bodyPr>
          <a:lstStyle/>
          <a:p>
            <a:pPr algn="ctr"/>
            <a:r>
              <a:rPr lang="en-US" dirty="0">
                <a:solidFill>
                  <a:schemeClr val="tx1">
                    <a:lumMod val="50000"/>
                    <a:lumOff val="50000"/>
                  </a:schemeClr>
                </a:solidFill>
                <a:latin typeface="Franklin Gothic Medium Cond" panose="020B0606030402020204" pitchFamily="34" charset="0"/>
              </a:rPr>
              <a:t>NEW JOBS</a:t>
            </a:r>
            <a:br>
              <a:rPr lang="en-US" dirty="0">
                <a:solidFill>
                  <a:schemeClr val="tx1">
                    <a:lumMod val="50000"/>
                    <a:lumOff val="50000"/>
                  </a:schemeClr>
                </a:solidFill>
                <a:latin typeface="Franklin Gothic Medium Cond" panose="020B0606030402020204" pitchFamily="34" charset="0"/>
              </a:rPr>
            </a:br>
            <a:r>
              <a:rPr lang="en-US" sz="1400" dirty="0">
                <a:solidFill>
                  <a:schemeClr val="tx1">
                    <a:lumMod val="50000"/>
                    <a:lumOff val="50000"/>
                  </a:schemeClr>
                </a:solidFill>
                <a:latin typeface="Franklin Gothic Book" panose="020B0503020102020204" pitchFamily="34" charset="0"/>
              </a:rPr>
              <a:t>(from baseline)</a:t>
            </a:r>
            <a:endParaRPr lang="en-US" dirty="0">
              <a:solidFill>
                <a:schemeClr val="tx1">
                  <a:lumMod val="50000"/>
                  <a:lumOff val="50000"/>
                </a:schemeClr>
              </a:solidFill>
              <a:latin typeface="Franklin Gothic Book" panose="020B0503020102020204" pitchFamily="34" charset="0"/>
            </a:endParaRPr>
          </a:p>
        </p:txBody>
      </p:sp>
      <p:grpSp>
        <p:nvGrpSpPr>
          <p:cNvPr id="55" name="Group 54">
            <a:extLst>
              <a:ext uri="{FF2B5EF4-FFF2-40B4-BE49-F238E27FC236}">
                <a16:creationId xmlns:a16="http://schemas.microsoft.com/office/drawing/2014/main" id="{9D00BA19-A13F-554E-AFB5-1A0B9A0690AA}"/>
              </a:ext>
            </a:extLst>
          </p:cNvPr>
          <p:cNvGrpSpPr/>
          <p:nvPr/>
        </p:nvGrpSpPr>
        <p:grpSpPr>
          <a:xfrm>
            <a:off x="5223489" y="1318980"/>
            <a:ext cx="3539503" cy="2966620"/>
            <a:chOff x="4732372" y="1352550"/>
            <a:chExt cx="3387111" cy="2933050"/>
          </a:xfrm>
        </p:grpSpPr>
        <p:grpSp>
          <p:nvGrpSpPr>
            <p:cNvPr id="48" name="Group 47">
              <a:extLst>
                <a:ext uri="{FF2B5EF4-FFF2-40B4-BE49-F238E27FC236}">
                  <a16:creationId xmlns:a16="http://schemas.microsoft.com/office/drawing/2014/main" id="{70744A29-0A82-0B47-A494-819C6A4FDDDC}"/>
                </a:ext>
              </a:extLst>
            </p:cNvPr>
            <p:cNvGrpSpPr/>
            <p:nvPr/>
          </p:nvGrpSpPr>
          <p:grpSpPr>
            <a:xfrm>
              <a:off x="4732372" y="1352550"/>
              <a:ext cx="3387111" cy="2933050"/>
              <a:chOff x="3012534" y="1219579"/>
              <a:chExt cx="3387111" cy="2933050"/>
            </a:xfrm>
          </p:grpSpPr>
          <p:sp>
            <p:nvSpPr>
              <p:cNvPr id="33" name="TextBox 32">
                <a:extLst>
                  <a:ext uri="{FF2B5EF4-FFF2-40B4-BE49-F238E27FC236}">
                    <a16:creationId xmlns:a16="http://schemas.microsoft.com/office/drawing/2014/main" id="{D0F10F89-F9CD-E74A-B9F9-1D7F19DF8F54}"/>
                  </a:ext>
                </a:extLst>
              </p:cNvPr>
              <p:cNvSpPr txBox="1"/>
              <p:nvPr/>
            </p:nvSpPr>
            <p:spPr>
              <a:xfrm>
                <a:off x="3117878" y="3703035"/>
                <a:ext cx="2844242" cy="449594"/>
              </a:xfrm>
              <a:prstGeom prst="rect">
                <a:avLst/>
              </a:prstGeom>
              <a:noFill/>
              <a:ln w="6350">
                <a:noFill/>
              </a:ln>
            </p:spPr>
            <p:txBody>
              <a:bodyPr wrap="square" rtlCol="0">
                <a:noAutofit/>
              </a:bodyPr>
              <a:lstStyle/>
              <a:p>
                <a:pPr algn="ctr"/>
                <a:r>
                  <a:rPr lang="en-US" dirty="0">
                    <a:solidFill>
                      <a:schemeClr val="tx1">
                        <a:lumMod val="50000"/>
                        <a:lumOff val="50000"/>
                      </a:schemeClr>
                    </a:solidFill>
                    <a:latin typeface="Franklin Gothic Medium Cond" panose="020B0606030402020204" pitchFamily="34" charset="0"/>
                  </a:rPr>
                  <a:t>AVERAGE TOTAL COMPENSATION</a:t>
                </a:r>
              </a:p>
            </p:txBody>
          </p:sp>
          <p:grpSp>
            <p:nvGrpSpPr>
              <p:cNvPr id="38" name="Group 37">
                <a:extLst>
                  <a:ext uri="{FF2B5EF4-FFF2-40B4-BE49-F238E27FC236}">
                    <a16:creationId xmlns:a16="http://schemas.microsoft.com/office/drawing/2014/main" id="{F16312C3-BA00-AD4B-B68A-C2BF809D53C8}"/>
                  </a:ext>
                </a:extLst>
              </p:cNvPr>
              <p:cNvGrpSpPr/>
              <p:nvPr/>
            </p:nvGrpSpPr>
            <p:grpSpPr>
              <a:xfrm>
                <a:off x="3012534" y="1219579"/>
                <a:ext cx="2550066" cy="2266688"/>
                <a:chOff x="3012534" y="1219579"/>
                <a:chExt cx="2550066" cy="2266688"/>
              </a:xfrm>
            </p:grpSpPr>
            <p:graphicFrame>
              <p:nvGraphicFramePr>
                <p:cNvPr id="34" name="Chart 33">
                  <a:extLst>
                    <a:ext uri="{FF2B5EF4-FFF2-40B4-BE49-F238E27FC236}">
                      <a16:creationId xmlns:a16="http://schemas.microsoft.com/office/drawing/2014/main" id="{4C58A4AA-05E1-BD41-9F81-1ED050194620}"/>
                    </a:ext>
                  </a:extLst>
                </p:cNvPr>
                <p:cNvGraphicFramePr/>
                <p:nvPr>
                  <p:extLst>
                    <p:ext uri="{D42A27DB-BD31-4B8C-83A1-F6EECF244321}">
                      <p14:modId xmlns:p14="http://schemas.microsoft.com/office/powerpoint/2010/main" val="2329705868"/>
                    </p:ext>
                  </p:extLst>
                </p:nvPr>
              </p:nvGraphicFramePr>
              <p:xfrm>
                <a:off x="3012534" y="1219579"/>
                <a:ext cx="2550066" cy="2108157"/>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DFD55FDA-833F-B14C-9D5C-10A7F79648F0}"/>
                    </a:ext>
                  </a:extLst>
                </p:cNvPr>
                <p:cNvSpPr txBox="1"/>
                <p:nvPr/>
              </p:nvSpPr>
              <p:spPr>
                <a:xfrm>
                  <a:off x="3221417" y="3231018"/>
                  <a:ext cx="534722" cy="250381"/>
                </a:xfrm>
                <a:prstGeom prst="rect">
                  <a:avLst/>
                </a:prstGeom>
                <a:noFill/>
                <a:ln w="6350">
                  <a:noFill/>
                </a:ln>
              </p:spPr>
              <p:txBody>
                <a:bodyPr wrap="square" rtlCol="0">
                  <a:noAutofit/>
                </a:bodyPr>
                <a:lstStyle/>
                <a:p>
                  <a:pPr algn="ctr"/>
                  <a:r>
                    <a:rPr lang="en-US" sz="1100" dirty="0">
                      <a:solidFill>
                        <a:schemeClr val="bg1">
                          <a:lumMod val="50000"/>
                        </a:schemeClr>
                      </a:solidFill>
                      <a:latin typeface="Franklin Gothic Book" panose="020B0503020102020204" pitchFamily="34" charset="0"/>
                    </a:rPr>
                    <a:t>2015</a:t>
                  </a:r>
                </a:p>
              </p:txBody>
            </p:sp>
            <p:sp>
              <p:nvSpPr>
                <p:cNvPr id="36" name="TextBox 35">
                  <a:extLst>
                    <a:ext uri="{FF2B5EF4-FFF2-40B4-BE49-F238E27FC236}">
                      <a16:creationId xmlns:a16="http://schemas.microsoft.com/office/drawing/2014/main" id="{C14AC7F8-8E17-FB4F-B1D9-3AD08ABD531A}"/>
                    </a:ext>
                  </a:extLst>
                </p:cNvPr>
                <p:cNvSpPr txBox="1"/>
                <p:nvPr/>
              </p:nvSpPr>
              <p:spPr>
                <a:xfrm>
                  <a:off x="4020205" y="3235886"/>
                  <a:ext cx="534722" cy="250381"/>
                </a:xfrm>
                <a:prstGeom prst="rect">
                  <a:avLst/>
                </a:prstGeom>
                <a:noFill/>
                <a:ln w="6350">
                  <a:noFill/>
                </a:ln>
              </p:spPr>
              <p:txBody>
                <a:bodyPr wrap="square" rtlCol="0">
                  <a:noAutofit/>
                </a:bodyPr>
                <a:lstStyle/>
                <a:p>
                  <a:pPr algn="ctr"/>
                  <a:r>
                    <a:rPr lang="en-US" sz="1100" dirty="0">
                      <a:solidFill>
                        <a:schemeClr val="bg1">
                          <a:lumMod val="50000"/>
                        </a:schemeClr>
                      </a:solidFill>
                      <a:latin typeface="Franklin Gothic Book" panose="020B0503020102020204" pitchFamily="34" charset="0"/>
                    </a:rPr>
                    <a:t>2016</a:t>
                  </a:r>
                </a:p>
              </p:txBody>
            </p:sp>
            <p:sp>
              <p:nvSpPr>
                <p:cNvPr id="37" name="TextBox 36">
                  <a:extLst>
                    <a:ext uri="{FF2B5EF4-FFF2-40B4-BE49-F238E27FC236}">
                      <a16:creationId xmlns:a16="http://schemas.microsoft.com/office/drawing/2014/main" id="{C034DEA0-8958-B447-B873-669303376EC5}"/>
                    </a:ext>
                  </a:extLst>
                </p:cNvPr>
                <p:cNvSpPr txBox="1"/>
                <p:nvPr/>
              </p:nvSpPr>
              <p:spPr>
                <a:xfrm>
                  <a:off x="4813647" y="3231018"/>
                  <a:ext cx="534722" cy="243263"/>
                </a:xfrm>
                <a:prstGeom prst="rect">
                  <a:avLst/>
                </a:prstGeom>
                <a:noFill/>
                <a:ln w="6350">
                  <a:noFill/>
                </a:ln>
              </p:spPr>
              <p:txBody>
                <a:bodyPr wrap="square" rtlCol="0">
                  <a:noAutofit/>
                </a:bodyPr>
                <a:lstStyle/>
                <a:p>
                  <a:pPr algn="ctr"/>
                  <a:r>
                    <a:rPr lang="en-US" sz="1100" dirty="0">
                      <a:solidFill>
                        <a:schemeClr val="bg1">
                          <a:lumMod val="50000"/>
                        </a:schemeClr>
                      </a:solidFill>
                      <a:latin typeface="Franklin Gothic Book" panose="020B0503020102020204" pitchFamily="34" charset="0"/>
                    </a:rPr>
                    <a:t>2017</a:t>
                  </a:r>
                </a:p>
              </p:txBody>
            </p:sp>
          </p:grpSp>
          <p:sp>
            <p:nvSpPr>
              <p:cNvPr id="39" name="TextBox 38">
                <a:extLst>
                  <a:ext uri="{FF2B5EF4-FFF2-40B4-BE49-F238E27FC236}">
                    <a16:creationId xmlns:a16="http://schemas.microsoft.com/office/drawing/2014/main" id="{8F903C38-176F-1848-AE51-8D55EC3B01E5}"/>
                  </a:ext>
                </a:extLst>
              </p:cNvPr>
              <p:cNvSpPr txBox="1"/>
              <p:nvPr/>
            </p:nvSpPr>
            <p:spPr>
              <a:xfrm>
                <a:off x="3114511" y="1614274"/>
                <a:ext cx="807075" cy="320566"/>
              </a:xfrm>
              <a:prstGeom prst="rect">
                <a:avLst/>
              </a:prstGeom>
              <a:noFill/>
              <a:ln w="6350">
                <a:noFill/>
              </a:ln>
            </p:spPr>
            <p:txBody>
              <a:bodyPr wrap="square" rtlCol="0">
                <a:noAutofit/>
              </a:bodyPr>
              <a:lstStyle/>
              <a:p>
                <a:pPr algn="ctr"/>
                <a:r>
                  <a:rPr lang="en-US" sz="1600" b="1" dirty="0">
                    <a:solidFill>
                      <a:schemeClr val="tx1">
                        <a:lumMod val="50000"/>
                        <a:lumOff val="50000"/>
                      </a:schemeClr>
                    </a:solidFill>
                    <a:latin typeface="Franklin Gothic Demi Cond" panose="020B0603020102020204" pitchFamily="34" charset="0"/>
                  </a:rPr>
                  <a:t>$33.98</a:t>
                </a:r>
              </a:p>
            </p:txBody>
          </p:sp>
          <p:sp>
            <p:nvSpPr>
              <p:cNvPr id="40" name="TextBox 39">
                <a:extLst>
                  <a:ext uri="{FF2B5EF4-FFF2-40B4-BE49-F238E27FC236}">
                    <a16:creationId xmlns:a16="http://schemas.microsoft.com/office/drawing/2014/main" id="{642AF6E8-D92F-C841-99E4-3FB99F0D182D}"/>
                  </a:ext>
                </a:extLst>
              </p:cNvPr>
              <p:cNvSpPr txBox="1"/>
              <p:nvPr/>
            </p:nvSpPr>
            <p:spPr>
              <a:xfrm>
                <a:off x="3913299" y="1435976"/>
                <a:ext cx="807075" cy="320566"/>
              </a:xfrm>
              <a:prstGeom prst="rect">
                <a:avLst/>
              </a:prstGeom>
              <a:noFill/>
              <a:ln w="6350">
                <a:noFill/>
              </a:ln>
            </p:spPr>
            <p:txBody>
              <a:bodyPr wrap="square" rtlCol="0">
                <a:noAutofit/>
              </a:bodyPr>
              <a:lstStyle/>
              <a:p>
                <a:pPr algn="ctr"/>
                <a:r>
                  <a:rPr lang="en-US" sz="1600" b="1" dirty="0">
                    <a:solidFill>
                      <a:schemeClr val="tx1">
                        <a:lumMod val="50000"/>
                        <a:lumOff val="50000"/>
                      </a:schemeClr>
                    </a:solidFill>
                    <a:latin typeface="Franklin Gothic Demi Cond" panose="020B0603020102020204" pitchFamily="34" charset="0"/>
                  </a:rPr>
                  <a:t>$38.18</a:t>
                </a:r>
              </a:p>
            </p:txBody>
          </p:sp>
          <p:sp>
            <p:nvSpPr>
              <p:cNvPr id="41" name="TextBox 40">
                <a:extLst>
                  <a:ext uri="{FF2B5EF4-FFF2-40B4-BE49-F238E27FC236}">
                    <a16:creationId xmlns:a16="http://schemas.microsoft.com/office/drawing/2014/main" id="{BC896C10-FF32-F942-A1EE-DE80B763B496}"/>
                  </a:ext>
                </a:extLst>
              </p:cNvPr>
              <p:cNvSpPr txBox="1"/>
              <p:nvPr/>
            </p:nvSpPr>
            <p:spPr>
              <a:xfrm>
                <a:off x="4712087" y="1290802"/>
                <a:ext cx="807075" cy="320566"/>
              </a:xfrm>
              <a:prstGeom prst="rect">
                <a:avLst/>
              </a:prstGeom>
              <a:noFill/>
              <a:ln w="6350">
                <a:noFill/>
              </a:ln>
            </p:spPr>
            <p:txBody>
              <a:bodyPr wrap="square" rtlCol="0">
                <a:noAutofit/>
              </a:bodyPr>
              <a:lstStyle/>
              <a:p>
                <a:pPr algn="ctr"/>
                <a:r>
                  <a:rPr lang="en-US" sz="1600" b="1" dirty="0">
                    <a:solidFill>
                      <a:schemeClr val="tx1">
                        <a:lumMod val="50000"/>
                        <a:lumOff val="50000"/>
                      </a:schemeClr>
                    </a:solidFill>
                    <a:latin typeface="Franklin Gothic Demi Cond" panose="020B0603020102020204" pitchFamily="34" charset="0"/>
                  </a:rPr>
                  <a:t>$41.95</a:t>
                </a:r>
              </a:p>
            </p:txBody>
          </p:sp>
          <p:cxnSp>
            <p:nvCxnSpPr>
              <p:cNvPr id="43" name="Straight Connector 42">
                <a:extLst>
                  <a:ext uri="{FF2B5EF4-FFF2-40B4-BE49-F238E27FC236}">
                    <a16:creationId xmlns:a16="http://schemas.microsoft.com/office/drawing/2014/main" id="{E7778F97-BF07-8E42-B550-0F49CA19C118}"/>
                  </a:ext>
                </a:extLst>
              </p:cNvPr>
              <p:cNvCxnSpPr>
                <a:cxnSpLocks/>
              </p:cNvCxnSpPr>
              <p:nvPr/>
            </p:nvCxnSpPr>
            <p:spPr>
              <a:xfrm>
                <a:off x="5366762" y="2765525"/>
                <a:ext cx="38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692735-3B0E-FC40-9975-42F6499F4C4E}"/>
                  </a:ext>
                </a:extLst>
              </p:cNvPr>
              <p:cNvCxnSpPr>
                <a:cxnSpLocks/>
              </p:cNvCxnSpPr>
              <p:nvPr/>
            </p:nvCxnSpPr>
            <p:spPr>
              <a:xfrm>
                <a:off x="5376283" y="1919160"/>
                <a:ext cx="38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D8CEE39-640A-1C4B-9108-7BFD32D54A5E}"/>
                  </a:ext>
                </a:extLst>
              </p:cNvPr>
              <p:cNvSpPr/>
              <p:nvPr/>
            </p:nvSpPr>
            <p:spPr>
              <a:xfrm>
                <a:off x="5744145" y="1765271"/>
                <a:ext cx="655500" cy="276999"/>
              </a:xfrm>
              <a:prstGeom prst="rect">
                <a:avLst/>
              </a:prstGeom>
            </p:spPr>
            <p:txBody>
              <a:bodyPr wrap="none">
                <a:spAutoFit/>
              </a:bodyPr>
              <a:lstStyle/>
              <a:p>
                <a:r>
                  <a:rPr lang="en-US" sz="1200" dirty="0">
                    <a:solidFill>
                      <a:schemeClr val="tx1">
                        <a:lumMod val="50000"/>
                        <a:lumOff val="50000"/>
                      </a:schemeClr>
                    </a:solidFill>
                    <a:latin typeface="Franklin Gothic Medium Cond" panose="020B0606030402020204" pitchFamily="34" charset="0"/>
                  </a:rPr>
                  <a:t>Benefits</a:t>
                </a:r>
                <a:endParaRPr lang="en-US" sz="1200" dirty="0"/>
              </a:p>
            </p:txBody>
          </p:sp>
          <p:sp>
            <p:nvSpPr>
              <p:cNvPr id="47" name="Rectangle 46">
                <a:extLst>
                  <a:ext uri="{FF2B5EF4-FFF2-40B4-BE49-F238E27FC236}">
                    <a16:creationId xmlns:a16="http://schemas.microsoft.com/office/drawing/2014/main" id="{791EB417-D34F-484C-8F94-1F996C8A005B}"/>
                  </a:ext>
                </a:extLst>
              </p:cNvPr>
              <p:cNvSpPr/>
              <p:nvPr/>
            </p:nvSpPr>
            <p:spPr>
              <a:xfrm>
                <a:off x="5744145" y="2618980"/>
                <a:ext cx="558294" cy="276999"/>
              </a:xfrm>
              <a:prstGeom prst="rect">
                <a:avLst/>
              </a:prstGeom>
            </p:spPr>
            <p:txBody>
              <a:bodyPr wrap="none">
                <a:spAutoFit/>
              </a:bodyPr>
              <a:lstStyle/>
              <a:p>
                <a:r>
                  <a:rPr lang="en-US" sz="1200" dirty="0">
                    <a:solidFill>
                      <a:schemeClr val="tx1">
                        <a:lumMod val="50000"/>
                        <a:lumOff val="50000"/>
                      </a:schemeClr>
                    </a:solidFill>
                    <a:latin typeface="Franklin Gothic Medium Cond" panose="020B0606030402020204" pitchFamily="34" charset="0"/>
                  </a:rPr>
                  <a:t>Wages</a:t>
                </a:r>
                <a:endParaRPr lang="en-US" sz="1200" dirty="0"/>
              </a:p>
            </p:txBody>
          </p:sp>
        </p:grpSp>
        <p:sp>
          <p:nvSpPr>
            <p:cNvPr id="49" name="TextBox 48">
              <a:extLst>
                <a:ext uri="{FF2B5EF4-FFF2-40B4-BE49-F238E27FC236}">
                  <a16:creationId xmlns:a16="http://schemas.microsoft.com/office/drawing/2014/main" id="{9B152A5A-A5B7-B545-A29F-286E7AE253EA}"/>
                </a:ext>
              </a:extLst>
            </p:cNvPr>
            <p:cNvSpPr txBox="1"/>
            <p:nvPr/>
          </p:nvSpPr>
          <p:spPr>
            <a:xfrm>
              <a:off x="4857506" y="2772276"/>
              <a:ext cx="702221" cy="320566"/>
            </a:xfrm>
            <a:prstGeom prst="rect">
              <a:avLst/>
            </a:prstGeom>
            <a:noFill/>
            <a:ln w="6350">
              <a:noFill/>
            </a:ln>
          </p:spPr>
          <p:txBody>
            <a:bodyPr wrap="square" rtlCol="0">
              <a:noAutofit/>
            </a:bodyPr>
            <a:lstStyle/>
            <a:p>
              <a:pPr algn="ctr"/>
              <a:r>
                <a:rPr lang="en-US" sz="1100" dirty="0">
                  <a:solidFill>
                    <a:schemeClr val="bg1"/>
                  </a:solidFill>
                  <a:latin typeface="Franklin Gothic Medium Cond" panose="020B0606030402020204" pitchFamily="34" charset="0"/>
                </a:rPr>
                <a:t>$25.14</a:t>
              </a:r>
            </a:p>
          </p:txBody>
        </p:sp>
        <p:sp>
          <p:nvSpPr>
            <p:cNvPr id="50" name="TextBox 49">
              <a:extLst>
                <a:ext uri="{FF2B5EF4-FFF2-40B4-BE49-F238E27FC236}">
                  <a16:creationId xmlns:a16="http://schemas.microsoft.com/office/drawing/2014/main" id="{682234DD-E4B0-7C4C-987A-2E6FB7042360}"/>
                </a:ext>
              </a:extLst>
            </p:cNvPr>
            <p:cNvSpPr txBox="1"/>
            <p:nvPr/>
          </p:nvSpPr>
          <p:spPr>
            <a:xfrm>
              <a:off x="5656293" y="2772276"/>
              <a:ext cx="702221" cy="320566"/>
            </a:xfrm>
            <a:prstGeom prst="rect">
              <a:avLst/>
            </a:prstGeom>
            <a:noFill/>
            <a:ln w="6350">
              <a:noFill/>
            </a:ln>
          </p:spPr>
          <p:txBody>
            <a:bodyPr wrap="square" rtlCol="0">
              <a:noAutofit/>
            </a:bodyPr>
            <a:lstStyle/>
            <a:p>
              <a:pPr algn="ctr"/>
              <a:r>
                <a:rPr lang="en-US" sz="1100" dirty="0">
                  <a:solidFill>
                    <a:schemeClr val="bg1"/>
                  </a:solidFill>
                  <a:latin typeface="Franklin Gothic Medium Cond" panose="020B0606030402020204" pitchFamily="34" charset="0"/>
                </a:rPr>
                <a:t>$27.98</a:t>
              </a:r>
            </a:p>
          </p:txBody>
        </p:sp>
        <p:sp>
          <p:nvSpPr>
            <p:cNvPr id="51" name="TextBox 50">
              <a:extLst>
                <a:ext uri="{FF2B5EF4-FFF2-40B4-BE49-F238E27FC236}">
                  <a16:creationId xmlns:a16="http://schemas.microsoft.com/office/drawing/2014/main" id="{2C2E1DFF-4F5F-C146-8AAC-F4F4000CD10F}"/>
                </a:ext>
              </a:extLst>
            </p:cNvPr>
            <p:cNvSpPr txBox="1"/>
            <p:nvPr/>
          </p:nvSpPr>
          <p:spPr>
            <a:xfrm>
              <a:off x="6449579" y="2767198"/>
              <a:ext cx="702221" cy="320566"/>
            </a:xfrm>
            <a:prstGeom prst="rect">
              <a:avLst/>
            </a:prstGeom>
            <a:noFill/>
            <a:ln w="6350">
              <a:noFill/>
            </a:ln>
          </p:spPr>
          <p:txBody>
            <a:bodyPr wrap="square" rtlCol="0">
              <a:noAutofit/>
            </a:bodyPr>
            <a:lstStyle/>
            <a:p>
              <a:pPr algn="ctr"/>
              <a:r>
                <a:rPr lang="en-US" sz="1100" dirty="0">
                  <a:solidFill>
                    <a:schemeClr val="bg1"/>
                  </a:solidFill>
                  <a:latin typeface="Franklin Gothic Medium Cond" panose="020B0606030402020204" pitchFamily="34" charset="0"/>
                </a:rPr>
                <a:t>$30.86</a:t>
              </a:r>
            </a:p>
          </p:txBody>
        </p:sp>
      </p:grpSp>
      <p:cxnSp>
        <p:nvCxnSpPr>
          <p:cNvPr id="52" name="Straight Connector 51">
            <a:extLst>
              <a:ext uri="{FF2B5EF4-FFF2-40B4-BE49-F238E27FC236}">
                <a16:creationId xmlns:a16="http://schemas.microsoft.com/office/drawing/2014/main" id="{EFE4A1F6-FC50-F847-9C90-3CBE12233DD8}"/>
              </a:ext>
            </a:extLst>
          </p:cNvPr>
          <p:cNvCxnSpPr>
            <a:cxnSpLocks/>
          </p:cNvCxnSpPr>
          <p:nvPr/>
        </p:nvCxnSpPr>
        <p:spPr>
          <a:xfrm>
            <a:off x="4572000" y="811700"/>
            <a:ext cx="0" cy="4320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54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6463</TotalTime>
  <Words>2815</Words>
  <Application>Microsoft Office PowerPoint</Application>
  <PresentationFormat>On-screen Show (16:9)</PresentationFormat>
  <Paragraphs>374</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Franklin Gothic Book</vt:lpstr>
      <vt:lpstr>Franklin Gothic Demi</vt:lpstr>
      <vt:lpstr>Franklin Gothic Demi Cond</vt:lpstr>
      <vt:lpstr>Franklin Gothic Medium</vt:lpstr>
      <vt:lpstr>Franklin Gothic Medium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Development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Norwood, Lisa</dc:creator>
  <cp:lastModifiedBy>Reed, Andy</cp:lastModifiedBy>
  <cp:revision>424</cp:revision>
  <cp:lastPrinted>2019-05-01T20:25:35Z</cp:lastPrinted>
  <dcterms:created xsi:type="dcterms:W3CDTF">2016-12-01T00:16:25Z</dcterms:created>
  <dcterms:modified xsi:type="dcterms:W3CDTF">2019-05-01T21:09:55Z</dcterms:modified>
</cp:coreProperties>
</file>