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77" r:id="rId4"/>
    <p:sldId id="299" r:id="rId5"/>
    <p:sldId id="300" r:id="rId6"/>
    <p:sldId id="302" r:id="rId7"/>
    <p:sldId id="288" r:id="rId8"/>
    <p:sldId id="303" r:id="rId9"/>
    <p:sldId id="298" r:id="rId10"/>
    <p:sldId id="289" r:id="rId11"/>
    <p:sldId id="296" r:id="rId12"/>
    <p:sldId id="297" r:id="rId13"/>
    <p:sldId id="304" r:id="rId14"/>
    <p:sldId id="287" r:id="rId15"/>
  </p:sldIdLst>
  <p:sldSz cx="9144000" cy="6858000" type="screen4x3"/>
  <p:notesSz cx="7302500" cy="9588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A2F"/>
    <a:srgbClr val="115F5C"/>
    <a:srgbClr val="B03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65" autoAdjust="0"/>
  </p:normalViewPr>
  <p:slideViewPr>
    <p:cSldViewPr>
      <p:cViewPr>
        <p:scale>
          <a:sx n="104" d="100"/>
          <a:sy n="104" d="100"/>
        </p:scale>
        <p:origin x="-1122"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4417" cy="479425"/>
          </a:xfrm>
          <a:prstGeom prst="rect">
            <a:avLst/>
          </a:prstGeom>
        </p:spPr>
        <p:txBody>
          <a:bodyPr vert="horz" lIns="96515" tIns="48257" rIns="96515" bIns="48257" rtlCol="0"/>
          <a:lstStyle>
            <a:lvl1pPr algn="l">
              <a:defRPr sz="1300"/>
            </a:lvl1pPr>
          </a:lstStyle>
          <a:p>
            <a:endParaRPr lang="en-US"/>
          </a:p>
        </p:txBody>
      </p:sp>
      <p:sp>
        <p:nvSpPr>
          <p:cNvPr id="3" name="Date Placeholder 2"/>
          <p:cNvSpPr>
            <a:spLocks noGrp="1"/>
          </p:cNvSpPr>
          <p:nvPr>
            <p:ph type="dt" idx="1"/>
          </p:nvPr>
        </p:nvSpPr>
        <p:spPr>
          <a:xfrm>
            <a:off x="4136393" y="0"/>
            <a:ext cx="3164417" cy="479425"/>
          </a:xfrm>
          <a:prstGeom prst="rect">
            <a:avLst/>
          </a:prstGeom>
        </p:spPr>
        <p:txBody>
          <a:bodyPr vert="horz" lIns="96515" tIns="48257" rIns="96515" bIns="48257" rtlCol="0"/>
          <a:lstStyle>
            <a:lvl1pPr algn="r">
              <a:defRPr sz="1300"/>
            </a:lvl1pPr>
          </a:lstStyle>
          <a:p>
            <a:fld id="{2239CCD4-7123-4BD2-A70E-03B9738221DB}" type="datetimeFigureOut">
              <a:rPr lang="en-US" smtClean="0"/>
              <a:t>5/2/2019</a:t>
            </a:fld>
            <a:endParaRPr lang="en-US"/>
          </a:p>
        </p:txBody>
      </p:sp>
      <p:sp>
        <p:nvSpPr>
          <p:cNvPr id="4" name="Slide Image Placeholder 3"/>
          <p:cNvSpPr>
            <a:spLocks noGrp="1" noRot="1" noChangeAspect="1"/>
          </p:cNvSpPr>
          <p:nvPr>
            <p:ph type="sldImg" idx="2"/>
          </p:nvPr>
        </p:nvSpPr>
        <p:spPr>
          <a:xfrm>
            <a:off x="1254125" y="719138"/>
            <a:ext cx="4794250" cy="3595687"/>
          </a:xfrm>
          <a:prstGeom prst="rect">
            <a:avLst/>
          </a:prstGeom>
          <a:noFill/>
          <a:ln w="12700">
            <a:solidFill>
              <a:prstClr val="black"/>
            </a:solidFill>
          </a:ln>
        </p:spPr>
        <p:txBody>
          <a:bodyPr vert="horz" lIns="96515" tIns="48257" rIns="96515" bIns="48257" rtlCol="0" anchor="ctr"/>
          <a:lstStyle/>
          <a:p>
            <a:endParaRPr lang="en-US"/>
          </a:p>
        </p:txBody>
      </p:sp>
      <p:sp>
        <p:nvSpPr>
          <p:cNvPr id="5" name="Notes Placeholder 4"/>
          <p:cNvSpPr>
            <a:spLocks noGrp="1"/>
          </p:cNvSpPr>
          <p:nvPr>
            <p:ph type="body" sz="quarter" idx="3"/>
          </p:nvPr>
        </p:nvSpPr>
        <p:spPr>
          <a:xfrm>
            <a:off x="730250" y="4554538"/>
            <a:ext cx="5842000" cy="4314825"/>
          </a:xfrm>
          <a:prstGeom prst="rect">
            <a:avLst/>
          </a:prstGeom>
        </p:spPr>
        <p:txBody>
          <a:bodyPr vert="horz" lIns="96515" tIns="48257" rIns="96515" bIns="482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07411"/>
            <a:ext cx="3164417" cy="479425"/>
          </a:xfrm>
          <a:prstGeom prst="rect">
            <a:avLst/>
          </a:prstGeom>
        </p:spPr>
        <p:txBody>
          <a:bodyPr vert="horz" lIns="96515" tIns="48257" rIns="96515" bIns="48257" rtlCol="0" anchor="b"/>
          <a:lstStyle>
            <a:lvl1pPr algn="l">
              <a:defRPr sz="1300"/>
            </a:lvl1pPr>
          </a:lstStyle>
          <a:p>
            <a:endParaRPr lang="en-US"/>
          </a:p>
        </p:txBody>
      </p:sp>
      <p:sp>
        <p:nvSpPr>
          <p:cNvPr id="7" name="Slide Number Placeholder 6"/>
          <p:cNvSpPr>
            <a:spLocks noGrp="1"/>
          </p:cNvSpPr>
          <p:nvPr>
            <p:ph type="sldNum" sz="quarter" idx="5"/>
          </p:nvPr>
        </p:nvSpPr>
        <p:spPr>
          <a:xfrm>
            <a:off x="4136393" y="9107411"/>
            <a:ext cx="3164417" cy="479425"/>
          </a:xfrm>
          <a:prstGeom prst="rect">
            <a:avLst/>
          </a:prstGeom>
        </p:spPr>
        <p:txBody>
          <a:bodyPr vert="horz" lIns="96515" tIns="48257" rIns="96515" bIns="48257" rtlCol="0" anchor="b"/>
          <a:lstStyle>
            <a:lvl1pPr algn="r">
              <a:defRPr sz="1300"/>
            </a:lvl1pPr>
          </a:lstStyle>
          <a:p>
            <a:fld id="{6A590CC9-018A-47FE-88BC-5777FF50EC41}" type="slidenum">
              <a:rPr lang="en-US" smtClean="0"/>
              <a:t>‹#›</a:t>
            </a:fld>
            <a:endParaRPr lang="en-US"/>
          </a:p>
        </p:txBody>
      </p:sp>
    </p:spTree>
    <p:extLst>
      <p:ext uri="{BB962C8B-B14F-4D97-AF65-F5344CB8AC3E}">
        <p14:creationId xmlns:p14="http://schemas.microsoft.com/office/powerpoint/2010/main" val="233377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90CC9-018A-47FE-88BC-5777FF50EC41}" type="slidenum">
              <a:rPr lang="en-US" smtClean="0"/>
              <a:t>1</a:t>
            </a:fld>
            <a:endParaRPr lang="en-US"/>
          </a:p>
        </p:txBody>
      </p:sp>
    </p:spTree>
    <p:extLst>
      <p:ext uri="{BB962C8B-B14F-4D97-AF65-F5344CB8AC3E}">
        <p14:creationId xmlns:p14="http://schemas.microsoft.com/office/powerpoint/2010/main" val="325066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Express</a:t>
            </a:r>
            <a:r>
              <a:rPr lang="en-US" baseline="0" dirty="0" smtClean="0"/>
              <a:t> support of the Type I fees that are proposed in the fee changes that will be in front of City Council in mid-May. It’s a separate fee request then the General Fund. </a:t>
            </a:r>
            <a:endParaRPr lang="en-US" dirty="0"/>
          </a:p>
        </p:txBody>
      </p:sp>
      <p:sp>
        <p:nvSpPr>
          <p:cNvPr id="4" name="Slide Number Placeholder 3"/>
          <p:cNvSpPr>
            <a:spLocks noGrp="1"/>
          </p:cNvSpPr>
          <p:nvPr>
            <p:ph type="sldNum" sz="quarter" idx="10"/>
          </p:nvPr>
        </p:nvSpPr>
        <p:spPr/>
        <p:txBody>
          <a:bodyPr/>
          <a:lstStyle/>
          <a:p>
            <a:fld id="{6A590CC9-018A-47FE-88BC-5777FF50EC41}" type="slidenum">
              <a:rPr lang="en-US" smtClean="0"/>
              <a:t>4</a:t>
            </a:fld>
            <a:endParaRPr lang="en-US"/>
          </a:p>
        </p:txBody>
      </p:sp>
    </p:spTree>
    <p:extLst>
      <p:ext uri="{BB962C8B-B14F-4D97-AF65-F5344CB8AC3E}">
        <p14:creationId xmlns:p14="http://schemas.microsoft.com/office/powerpoint/2010/main" val="257776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90CC9-018A-47FE-88BC-5777FF50EC41}" type="slidenum">
              <a:rPr lang="en-US" smtClean="0"/>
              <a:t>5</a:t>
            </a:fld>
            <a:endParaRPr lang="en-US"/>
          </a:p>
        </p:txBody>
      </p:sp>
    </p:spTree>
    <p:extLst>
      <p:ext uri="{BB962C8B-B14F-4D97-AF65-F5344CB8AC3E}">
        <p14:creationId xmlns:p14="http://schemas.microsoft.com/office/powerpoint/2010/main" val="97471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90CC9-018A-47FE-88BC-5777FF50EC41}" type="slidenum">
              <a:rPr lang="en-US" smtClean="0"/>
              <a:t>6</a:t>
            </a:fld>
            <a:endParaRPr lang="en-US"/>
          </a:p>
        </p:txBody>
      </p:sp>
    </p:spTree>
    <p:extLst>
      <p:ext uri="{BB962C8B-B14F-4D97-AF65-F5344CB8AC3E}">
        <p14:creationId xmlns:p14="http://schemas.microsoft.com/office/powerpoint/2010/main" val="362216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90CC9-018A-47FE-88BC-5777FF50EC41}" type="slidenum">
              <a:rPr lang="en-US" smtClean="0"/>
              <a:t>7</a:t>
            </a:fld>
            <a:endParaRPr lang="en-US"/>
          </a:p>
        </p:txBody>
      </p:sp>
    </p:spTree>
    <p:extLst>
      <p:ext uri="{BB962C8B-B14F-4D97-AF65-F5344CB8AC3E}">
        <p14:creationId xmlns:p14="http://schemas.microsoft.com/office/powerpoint/2010/main" val="1094030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90CC9-018A-47FE-88BC-5777FF50EC41}" type="slidenum">
              <a:rPr lang="en-US" smtClean="0"/>
              <a:t>9</a:t>
            </a:fld>
            <a:endParaRPr lang="en-US"/>
          </a:p>
        </p:txBody>
      </p:sp>
    </p:spTree>
    <p:extLst>
      <p:ext uri="{BB962C8B-B14F-4D97-AF65-F5344CB8AC3E}">
        <p14:creationId xmlns:p14="http://schemas.microsoft.com/office/powerpoint/2010/main" val="160921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B7C87B-8C9A-40A7-A6F6-E7F5D766626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8B8C9-013E-4B54-BD3F-9342648FCC95}" type="slidenum">
              <a:rPr lang="en-US" smtClean="0"/>
              <a:t>‹#›</a:t>
            </a:fld>
            <a:endParaRPr lang="en-US"/>
          </a:p>
        </p:txBody>
      </p:sp>
    </p:spTree>
    <p:extLst>
      <p:ext uri="{BB962C8B-B14F-4D97-AF65-F5344CB8AC3E}">
        <p14:creationId xmlns:p14="http://schemas.microsoft.com/office/powerpoint/2010/main" val="420420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B7C87B-8C9A-40A7-A6F6-E7F5D766626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8B8C9-013E-4B54-BD3F-9342648FCC95}" type="slidenum">
              <a:rPr lang="en-US" smtClean="0"/>
              <a:t>‹#›</a:t>
            </a:fld>
            <a:endParaRPr lang="en-US"/>
          </a:p>
        </p:txBody>
      </p:sp>
    </p:spTree>
    <p:extLst>
      <p:ext uri="{BB962C8B-B14F-4D97-AF65-F5344CB8AC3E}">
        <p14:creationId xmlns:p14="http://schemas.microsoft.com/office/powerpoint/2010/main" val="82560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B7C87B-8C9A-40A7-A6F6-E7F5D766626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8B8C9-013E-4B54-BD3F-9342648FCC95}" type="slidenum">
              <a:rPr lang="en-US" smtClean="0"/>
              <a:t>‹#›</a:t>
            </a:fld>
            <a:endParaRPr lang="en-US"/>
          </a:p>
        </p:txBody>
      </p:sp>
    </p:spTree>
    <p:extLst>
      <p:ext uri="{BB962C8B-B14F-4D97-AF65-F5344CB8AC3E}">
        <p14:creationId xmlns:p14="http://schemas.microsoft.com/office/powerpoint/2010/main" val="149929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B7C87B-8C9A-40A7-A6F6-E7F5D766626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8B8C9-013E-4B54-BD3F-9342648FCC95}" type="slidenum">
              <a:rPr lang="en-US" smtClean="0"/>
              <a:t>‹#›</a:t>
            </a:fld>
            <a:endParaRPr lang="en-US"/>
          </a:p>
        </p:txBody>
      </p:sp>
    </p:spTree>
    <p:extLst>
      <p:ext uri="{BB962C8B-B14F-4D97-AF65-F5344CB8AC3E}">
        <p14:creationId xmlns:p14="http://schemas.microsoft.com/office/powerpoint/2010/main" val="208413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7C87B-8C9A-40A7-A6F6-E7F5D766626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8B8C9-013E-4B54-BD3F-9342648FCC95}" type="slidenum">
              <a:rPr lang="en-US" smtClean="0"/>
              <a:t>‹#›</a:t>
            </a:fld>
            <a:endParaRPr lang="en-US"/>
          </a:p>
        </p:txBody>
      </p:sp>
    </p:spTree>
    <p:extLst>
      <p:ext uri="{BB962C8B-B14F-4D97-AF65-F5344CB8AC3E}">
        <p14:creationId xmlns:p14="http://schemas.microsoft.com/office/powerpoint/2010/main" val="224692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B7C87B-8C9A-40A7-A6F6-E7F5D7666262}"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8B8C9-013E-4B54-BD3F-9342648FCC95}" type="slidenum">
              <a:rPr lang="en-US" smtClean="0"/>
              <a:t>‹#›</a:t>
            </a:fld>
            <a:endParaRPr lang="en-US"/>
          </a:p>
        </p:txBody>
      </p:sp>
    </p:spTree>
    <p:extLst>
      <p:ext uri="{BB962C8B-B14F-4D97-AF65-F5344CB8AC3E}">
        <p14:creationId xmlns:p14="http://schemas.microsoft.com/office/powerpoint/2010/main" val="398309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B7C87B-8C9A-40A7-A6F6-E7F5D7666262}"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8B8C9-013E-4B54-BD3F-9342648FCC95}" type="slidenum">
              <a:rPr lang="en-US" smtClean="0"/>
              <a:t>‹#›</a:t>
            </a:fld>
            <a:endParaRPr lang="en-US"/>
          </a:p>
        </p:txBody>
      </p:sp>
    </p:spTree>
    <p:extLst>
      <p:ext uri="{BB962C8B-B14F-4D97-AF65-F5344CB8AC3E}">
        <p14:creationId xmlns:p14="http://schemas.microsoft.com/office/powerpoint/2010/main" val="30510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B7C87B-8C9A-40A7-A6F6-E7F5D7666262}"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8B8C9-013E-4B54-BD3F-9342648FCC95}" type="slidenum">
              <a:rPr lang="en-US" smtClean="0"/>
              <a:t>‹#›</a:t>
            </a:fld>
            <a:endParaRPr lang="en-US"/>
          </a:p>
        </p:txBody>
      </p:sp>
    </p:spTree>
    <p:extLst>
      <p:ext uri="{BB962C8B-B14F-4D97-AF65-F5344CB8AC3E}">
        <p14:creationId xmlns:p14="http://schemas.microsoft.com/office/powerpoint/2010/main" val="220032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7C87B-8C9A-40A7-A6F6-E7F5D7666262}" type="datetimeFigureOut">
              <a:rPr lang="en-US" smtClean="0"/>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8B8C9-013E-4B54-BD3F-9342648FCC95}" type="slidenum">
              <a:rPr lang="en-US" smtClean="0"/>
              <a:t>‹#›</a:t>
            </a:fld>
            <a:endParaRPr lang="en-US"/>
          </a:p>
        </p:txBody>
      </p:sp>
    </p:spTree>
    <p:extLst>
      <p:ext uri="{BB962C8B-B14F-4D97-AF65-F5344CB8AC3E}">
        <p14:creationId xmlns:p14="http://schemas.microsoft.com/office/powerpoint/2010/main" val="140544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B7C87B-8C9A-40A7-A6F6-E7F5D7666262}"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8B8C9-013E-4B54-BD3F-9342648FCC95}" type="slidenum">
              <a:rPr lang="en-US" smtClean="0"/>
              <a:t>‹#›</a:t>
            </a:fld>
            <a:endParaRPr lang="en-US"/>
          </a:p>
        </p:txBody>
      </p:sp>
    </p:spTree>
    <p:extLst>
      <p:ext uri="{BB962C8B-B14F-4D97-AF65-F5344CB8AC3E}">
        <p14:creationId xmlns:p14="http://schemas.microsoft.com/office/powerpoint/2010/main" val="72751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B7C87B-8C9A-40A7-A6F6-E7F5D7666262}"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8B8C9-013E-4B54-BD3F-9342648FCC95}" type="slidenum">
              <a:rPr lang="en-US" smtClean="0"/>
              <a:t>‹#›</a:t>
            </a:fld>
            <a:endParaRPr lang="en-US"/>
          </a:p>
        </p:txBody>
      </p:sp>
    </p:spTree>
    <p:extLst>
      <p:ext uri="{BB962C8B-B14F-4D97-AF65-F5344CB8AC3E}">
        <p14:creationId xmlns:p14="http://schemas.microsoft.com/office/powerpoint/2010/main" val="83550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7C87B-8C9A-40A7-A6F6-E7F5D7666262}" type="datetimeFigureOut">
              <a:rPr lang="en-US" smtClean="0"/>
              <a:t>5/2/2019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8B8C9-013E-4B54-BD3F-9342648FCC95}" type="slidenum">
              <a:rPr lang="en-US" smtClean="0"/>
              <a:t>‹#›</a:t>
            </a:fld>
            <a:endParaRPr lang="en-US"/>
          </a:p>
        </p:txBody>
      </p:sp>
    </p:spTree>
    <p:extLst>
      <p:ext uri="{BB962C8B-B14F-4D97-AF65-F5344CB8AC3E}">
        <p14:creationId xmlns:p14="http://schemas.microsoft.com/office/powerpoint/2010/main" val="81072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6027003"/>
            <a:ext cx="9144000" cy="830997"/>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a:solidFill>
                  <a:schemeClr val="bg1"/>
                </a:solidFill>
              </a:rPr>
              <a:t>State of the City Preservation </a:t>
            </a:r>
            <a:r>
              <a:rPr lang="en-US" sz="2800">
                <a:solidFill>
                  <a:schemeClr val="bg1"/>
                </a:solidFill>
              </a:rPr>
              <a:t>Report </a:t>
            </a:r>
            <a:r>
              <a:rPr lang="en-US" sz="2800" smtClean="0">
                <a:solidFill>
                  <a:schemeClr val="bg1"/>
                </a:solidFill>
              </a:rPr>
              <a:t>2018 </a:t>
            </a:r>
            <a:r>
              <a:rPr lang="en-US" sz="2800" dirty="0">
                <a:solidFill>
                  <a:schemeClr val="bg1"/>
                </a:solidFill>
              </a:rPr>
              <a:t>(Part B)</a:t>
            </a:r>
          </a:p>
          <a:p>
            <a:pPr algn="ctr"/>
            <a:r>
              <a:rPr lang="en-US" sz="2000" dirty="0">
                <a:solidFill>
                  <a:schemeClr val="bg1"/>
                </a:solidFill>
              </a:rPr>
              <a:t>Portland Historic Landmarks Commission</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1" r="1666"/>
          <a:stretch/>
        </p:blipFill>
        <p:spPr>
          <a:xfrm>
            <a:off x="4648198" y="2860357"/>
            <a:ext cx="4495801" cy="3049489"/>
          </a:xfrm>
          <a:prstGeom prst="rect">
            <a:avLst/>
          </a:prstGeom>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13795" t="-3" r="5602" b="2"/>
          <a:stretch/>
        </p:blipFill>
        <p:spPr>
          <a:xfrm>
            <a:off x="-1" y="2855441"/>
            <a:ext cx="4495800" cy="3049487"/>
          </a:xfrm>
          <a:prstGeom prst="rect">
            <a:avLst/>
          </a:prstGeom>
        </p:spPr>
      </p:pic>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l="2683" t="11927" r="18151" b="2197"/>
          <a:stretch/>
        </p:blipFill>
        <p:spPr>
          <a:xfrm>
            <a:off x="0" y="1"/>
            <a:ext cx="4495800" cy="274320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9508" t="5267" r="9396" b="15072"/>
          <a:stretch/>
        </p:blipFill>
        <p:spPr>
          <a:xfrm>
            <a:off x="4650119" y="1"/>
            <a:ext cx="4493881" cy="2743199"/>
          </a:xfrm>
          <a:prstGeom prst="rect">
            <a:avLst/>
          </a:prstGeom>
        </p:spPr>
      </p:pic>
    </p:spTree>
    <p:extLst>
      <p:ext uri="{BB962C8B-B14F-4D97-AF65-F5344CB8AC3E}">
        <p14:creationId xmlns:p14="http://schemas.microsoft.com/office/powerpoint/2010/main" val="237002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5068"/>
            <a:ext cx="9144000"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PROJECT  HIGHLIGHTS</a:t>
            </a:r>
          </a:p>
        </p:txBody>
      </p:sp>
      <p:sp>
        <p:nvSpPr>
          <p:cNvPr id="5" name="TextBox 4"/>
          <p:cNvSpPr txBox="1"/>
          <p:nvPr/>
        </p:nvSpPr>
        <p:spPr>
          <a:xfrm>
            <a:off x="3755823" y="4953000"/>
            <a:ext cx="5083378" cy="1600438"/>
          </a:xfrm>
          <a:prstGeom prst="rect">
            <a:avLst/>
          </a:prstGeom>
          <a:noFill/>
        </p:spPr>
        <p:txBody>
          <a:bodyPr wrap="square" rtlCol="0">
            <a:spAutoFit/>
          </a:bodyPr>
          <a:lstStyle/>
          <a:p>
            <a:pPr marL="285750" indent="-285750">
              <a:buFont typeface="Arial" panose="020B0604020202020204" pitchFamily="34" charset="0"/>
              <a:buChar char="•"/>
            </a:pPr>
            <a:r>
              <a:rPr lang="en-US" dirty="0"/>
              <a:t>500 NW 23</a:t>
            </a:r>
            <a:r>
              <a:rPr lang="en-US" baseline="30000" dirty="0"/>
              <a:t>RD</a:t>
            </a:r>
            <a:endParaRPr lang="en-US" dirty="0"/>
          </a:p>
          <a:p>
            <a:r>
              <a:rPr lang="en-US" sz="1600" dirty="0"/>
              <a:t>This 4 story mixed-use building by Allied Works replaces the Burkhardt house in the Historic Alphabet District with a properly scaled structure with thoughtful detailing. The house was previously destroyed by a gas explosion in 2016. (Image by Allied Works Architecture)</a:t>
            </a:r>
          </a:p>
        </p:txBody>
      </p:sp>
      <p:sp>
        <p:nvSpPr>
          <p:cNvPr id="7" name="TextBox 6"/>
          <p:cNvSpPr txBox="1"/>
          <p:nvPr/>
        </p:nvSpPr>
        <p:spPr>
          <a:xfrm>
            <a:off x="3755822" y="1066800"/>
            <a:ext cx="5235777" cy="1846659"/>
          </a:xfrm>
          <a:prstGeom prst="rect">
            <a:avLst/>
          </a:prstGeom>
          <a:noFill/>
        </p:spPr>
        <p:txBody>
          <a:bodyPr wrap="square" rtlCol="0">
            <a:spAutoFit/>
          </a:bodyPr>
          <a:lstStyle/>
          <a:p>
            <a:pPr marL="285750" indent="-285750">
              <a:buFont typeface="Arial" panose="020B0604020202020204" pitchFamily="34" charset="0"/>
              <a:buChar char="•"/>
            </a:pPr>
            <a:r>
              <a:rPr lang="en-US" dirty="0"/>
              <a:t>PAM ROTHKO PAVILION</a:t>
            </a:r>
          </a:p>
          <a:p>
            <a:r>
              <a:rPr lang="en-US" sz="1600" dirty="0"/>
              <a:t>An infill addition to the Portland Art Museum bridging two Historic Landmarks. It is a case study for adding equity and accessibility to a cultural institution - issues that many historic buildings face. The PHLC invited the Design Commission for a joint Design Advice to take advantage of their expertise. (Image by </a:t>
            </a:r>
            <a:r>
              <a:rPr lang="en-US" sz="1600" dirty="0" err="1"/>
              <a:t>Hennebery</a:t>
            </a:r>
            <a:r>
              <a:rPr lang="en-US" sz="1600" dirty="0"/>
              <a:t> Eddy Architects)</a:t>
            </a:r>
          </a:p>
        </p:txBody>
      </p:sp>
      <p:sp>
        <p:nvSpPr>
          <p:cNvPr id="8" name="TextBox 7"/>
          <p:cNvSpPr txBox="1"/>
          <p:nvPr/>
        </p:nvSpPr>
        <p:spPr>
          <a:xfrm>
            <a:off x="3755822" y="3133010"/>
            <a:ext cx="5311977" cy="1600438"/>
          </a:xfrm>
          <a:prstGeom prst="rect">
            <a:avLst/>
          </a:prstGeom>
          <a:noFill/>
        </p:spPr>
        <p:txBody>
          <a:bodyPr wrap="square" rtlCol="0">
            <a:spAutoFit/>
          </a:bodyPr>
          <a:lstStyle/>
          <a:p>
            <a:pPr marL="285750" indent="-285750">
              <a:buFont typeface="Arial" panose="020B0604020202020204" pitchFamily="34" charset="0"/>
              <a:buChar char="•"/>
            </a:pPr>
            <a:r>
              <a:rPr lang="en-US" dirty="0"/>
              <a:t>PORTLAND CITY HALL</a:t>
            </a:r>
          </a:p>
          <a:p>
            <a:r>
              <a:rPr lang="en-US" sz="1600" dirty="0"/>
              <a:t>The Landmarks Commission reviewed and approved the installation of a new eco-roof on top of City Hall. The Commission also provided advice on elements related to restoration of the historic balustrade, doors, and windows.</a:t>
            </a:r>
          </a:p>
          <a:p>
            <a:r>
              <a:rPr lang="en-US" sz="1600" dirty="0"/>
              <a:t>(Image by Mayer/Reed Landscape Architects)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515"/>
          <a:stretch/>
        </p:blipFill>
        <p:spPr>
          <a:xfrm>
            <a:off x="-9293" y="914400"/>
            <a:ext cx="3482340" cy="1909542"/>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509" t="5267" b="15072"/>
          <a:stretch/>
        </p:blipFill>
        <p:spPr>
          <a:xfrm>
            <a:off x="-9293" y="2897871"/>
            <a:ext cx="3482340" cy="19050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4495" t="3516" r="2449" b="5072"/>
          <a:stretch/>
        </p:blipFill>
        <p:spPr>
          <a:xfrm>
            <a:off x="-1" y="4876800"/>
            <a:ext cx="3473047" cy="1981200"/>
          </a:xfrm>
          <a:prstGeom prst="rect">
            <a:avLst/>
          </a:prstGeom>
        </p:spPr>
      </p:pic>
    </p:spTree>
    <p:extLst>
      <p:ext uri="{BB962C8B-B14F-4D97-AF65-F5344CB8AC3E}">
        <p14:creationId xmlns:p14="http://schemas.microsoft.com/office/powerpoint/2010/main" val="398001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5068"/>
            <a:ext cx="9144000"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PROJECT  HIGHLIGHTS</a:t>
            </a:r>
          </a:p>
        </p:txBody>
      </p:sp>
      <p:sp>
        <p:nvSpPr>
          <p:cNvPr id="5" name="TextBox 4"/>
          <p:cNvSpPr txBox="1"/>
          <p:nvPr/>
        </p:nvSpPr>
        <p:spPr>
          <a:xfrm>
            <a:off x="3802566" y="4688919"/>
            <a:ext cx="5029200" cy="2092881"/>
          </a:xfrm>
          <a:prstGeom prst="rect">
            <a:avLst/>
          </a:prstGeom>
          <a:noFill/>
        </p:spPr>
        <p:txBody>
          <a:bodyPr wrap="square" rtlCol="0">
            <a:spAutoFit/>
          </a:bodyPr>
          <a:lstStyle/>
          <a:p>
            <a:pPr marL="285750" indent="-285750">
              <a:buFont typeface="Arial" panose="020B0604020202020204" pitchFamily="34" charset="0"/>
              <a:buChar char="•"/>
            </a:pPr>
            <a:r>
              <a:rPr lang="en-US" dirty="0"/>
              <a:t>MEDALLION APARTMENTS</a:t>
            </a:r>
          </a:p>
          <a:p>
            <a:r>
              <a:rPr lang="en-US" sz="1600" dirty="0"/>
              <a:t>Over the past few years, the Landmarks Commission has reviewed a handful of proposals for recladding existing large-scale residential buildings. This one, in the Alphabet Historic District, included a new skin of thin brick and fiber cement panels, new windows, and the conversion </a:t>
            </a:r>
            <a:r>
              <a:rPr lang="en-US" sz="1600" dirty="0" smtClean="0"/>
              <a:t>of </a:t>
            </a:r>
            <a:r>
              <a:rPr lang="en-US" sz="1600" dirty="0"/>
              <a:t>three garage bays to a community room with an enhanced garden entry sequence. (Image by Holst Arch.)</a:t>
            </a:r>
          </a:p>
        </p:txBody>
      </p:sp>
      <p:sp>
        <p:nvSpPr>
          <p:cNvPr id="7" name="TextBox 6"/>
          <p:cNvSpPr txBox="1"/>
          <p:nvPr/>
        </p:nvSpPr>
        <p:spPr>
          <a:xfrm>
            <a:off x="3810000" y="994317"/>
            <a:ext cx="4953000" cy="1846659"/>
          </a:xfrm>
          <a:prstGeom prst="rect">
            <a:avLst/>
          </a:prstGeom>
          <a:noFill/>
        </p:spPr>
        <p:txBody>
          <a:bodyPr wrap="square" rtlCol="0">
            <a:spAutoFit/>
          </a:bodyPr>
          <a:lstStyle/>
          <a:p>
            <a:pPr marL="285750" indent="-285750">
              <a:buFont typeface="Arial" panose="020B0604020202020204" pitchFamily="34" charset="0"/>
              <a:buChar char="•"/>
            </a:pPr>
            <a:r>
              <a:rPr lang="en-US" dirty="0"/>
              <a:t>716 SE GRAND</a:t>
            </a:r>
          </a:p>
          <a:p>
            <a:r>
              <a:rPr lang="en-US" sz="1600" dirty="0"/>
              <a:t>The project restores the building original façade, currently cladded by a 1970s renovation. After receiving staff approval for the work, the property owner wished to reclassify the building from a non-contributing resource to a contributing resource in the East Portland / Grand Avenue Historic District. (Image by BKL|A Architecture)</a:t>
            </a:r>
          </a:p>
        </p:txBody>
      </p:sp>
      <p:sp>
        <p:nvSpPr>
          <p:cNvPr id="8" name="TextBox 7"/>
          <p:cNvSpPr txBox="1"/>
          <p:nvPr/>
        </p:nvSpPr>
        <p:spPr>
          <a:xfrm>
            <a:off x="3810000" y="2941337"/>
            <a:ext cx="5021766" cy="1600438"/>
          </a:xfrm>
          <a:prstGeom prst="rect">
            <a:avLst/>
          </a:prstGeom>
          <a:noFill/>
        </p:spPr>
        <p:txBody>
          <a:bodyPr wrap="square" rtlCol="0">
            <a:spAutoFit/>
          </a:bodyPr>
          <a:lstStyle/>
          <a:p>
            <a:pPr marL="285750" indent="-285750">
              <a:buFont typeface="Arial" panose="020B0604020202020204" pitchFamily="34" charset="0"/>
              <a:buChar char="•"/>
            </a:pPr>
            <a:r>
              <a:rPr lang="en-US" dirty="0"/>
              <a:t>WOODLARK / CORNELIUS HOTEL</a:t>
            </a:r>
          </a:p>
          <a:p>
            <a:r>
              <a:rPr lang="en-US" sz="1600" dirty="0"/>
              <a:t>Commission approved the rehabilitation of these two landmark buildings which promised to restore much of the historic fabric while also providing a full seismic upgrade for the purpose of opening a new hotel occupying both buildings which now function as a single building.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349" r="17969" b="247"/>
          <a:stretch/>
        </p:blipFill>
        <p:spPr>
          <a:xfrm>
            <a:off x="1577340" y="914400"/>
            <a:ext cx="1905000" cy="183107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2857" t="4436" r="20000" b="3823"/>
          <a:stretch/>
        </p:blipFill>
        <p:spPr>
          <a:xfrm>
            <a:off x="0" y="916671"/>
            <a:ext cx="1524000" cy="1828800"/>
          </a:xfrm>
          <a:prstGeom prst="rect">
            <a:avLst/>
          </a:prstGeom>
        </p:spPr>
      </p:pic>
      <p:sp>
        <p:nvSpPr>
          <p:cNvPr id="11" name="TextBox 10"/>
          <p:cNvSpPr txBox="1"/>
          <p:nvPr/>
        </p:nvSpPr>
        <p:spPr>
          <a:xfrm>
            <a:off x="-53340" y="2505436"/>
            <a:ext cx="891539" cy="276999"/>
          </a:xfrm>
          <a:prstGeom prst="rect">
            <a:avLst/>
          </a:prstGeom>
          <a:noFill/>
        </p:spPr>
        <p:txBody>
          <a:bodyPr wrap="square" rtlCol="0">
            <a:spAutoFit/>
          </a:bodyPr>
          <a:lstStyle/>
          <a:p>
            <a:r>
              <a:rPr lang="en-US" sz="1200" b="1" dirty="0">
                <a:solidFill>
                  <a:schemeClr val="bg1"/>
                </a:solidFill>
              </a:rPr>
              <a:t>EXISTING</a:t>
            </a:r>
          </a:p>
        </p:txBody>
      </p:sp>
      <p:sp>
        <p:nvSpPr>
          <p:cNvPr id="12" name="TextBox 11"/>
          <p:cNvSpPr txBox="1"/>
          <p:nvPr/>
        </p:nvSpPr>
        <p:spPr>
          <a:xfrm>
            <a:off x="1577340" y="2505436"/>
            <a:ext cx="906778" cy="276999"/>
          </a:xfrm>
          <a:prstGeom prst="rect">
            <a:avLst/>
          </a:prstGeom>
          <a:noFill/>
        </p:spPr>
        <p:txBody>
          <a:bodyPr wrap="square" rtlCol="0">
            <a:spAutoFit/>
          </a:bodyPr>
          <a:lstStyle/>
          <a:p>
            <a:r>
              <a:rPr lang="en-US" sz="1200" b="1" dirty="0">
                <a:solidFill>
                  <a:schemeClr val="bg1"/>
                </a:solidFill>
              </a:rPr>
              <a:t>PROPOSED</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6944" b="2219"/>
          <a:stretch/>
        </p:blipFill>
        <p:spPr>
          <a:xfrm>
            <a:off x="0" y="2840149"/>
            <a:ext cx="3482340" cy="2109850"/>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14405" b="8867"/>
          <a:stretch/>
        </p:blipFill>
        <p:spPr>
          <a:xfrm>
            <a:off x="0" y="5044678"/>
            <a:ext cx="3482340" cy="1813321"/>
          </a:xfrm>
          <a:prstGeom prst="rect">
            <a:avLst/>
          </a:prstGeom>
        </p:spPr>
      </p:pic>
    </p:spTree>
    <p:extLst>
      <p:ext uri="{BB962C8B-B14F-4D97-AF65-F5344CB8AC3E}">
        <p14:creationId xmlns:p14="http://schemas.microsoft.com/office/powerpoint/2010/main" val="27166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083" t="8040" r="2083" b="4743"/>
          <a:stretch/>
        </p:blipFill>
        <p:spPr>
          <a:xfrm>
            <a:off x="0" y="838200"/>
            <a:ext cx="3505201" cy="2209800"/>
          </a:xfrm>
          <a:prstGeom prst="rect">
            <a:avLst/>
          </a:prstGeom>
        </p:spPr>
      </p:pic>
      <p:sp>
        <p:nvSpPr>
          <p:cNvPr id="2" name="TextBox 1"/>
          <p:cNvSpPr txBox="1"/>
          <p:nvPr/>
        </p:nvSpPr>
        <p:spPr>
          <a:xfrm>
            <a:off x="0" y="545068"/>
            <a:ext cx="9144000"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PORTLAND PRESERVATION STORIES</a:t>
            </a:r>
          </a:p>
        </p:txBody>
      </p:sp>
      <p:sp>
        <p:nvSpPr>
          <p:cNvPr id="7" name="TextBox 6"/>
          <p:cNvSpPr txBox="1"/>
          <p:nvPr/>
        </p:nvSpPr>
        <p:spPr>
          <a:xfrm>
            <a:off x="3733800" y="937498"/>
            <a:ext cx="5257800" cy="2092881"/>
          </a:xfrm>
          <a:prstGeom prst="rect">
            <a:avLst/>
          </a:prstGeom>
          <a:noFill/>
        </p:spPr>
        <p:txBody>
          <a:bodyPr wrap="square" rtlCol="0">
            <a:spAutoFit/>
          </a:bodyPr>
          <a:lstStyle/>
          <a:p>
            <a:pPr marL="285750" indent="-285750">
              <a:buFont typeface="Arial" panose="020B0604020202020204" pitchFamily="34" charset="0"/>
              <a:buChar char="•"/>
            </a:pPr>
            <a:r>
              <a:rPr lang="en-US" dirty="0"/>
              <a:t>MAYO HOUSE</a:t>
            </a:r>
          </a:p>
          <a:p>
            <a:r>
              <a:rPr lang="en-US" sz="1600" dirty="0"/>
              <a:t>While the Historic Landmarks Commission was not involved with the relocation of the Mayo House, the Commission acknowledges the hard work done to make this preservation story possible. The saved relocated house is intended to serve as a community space where the art and culture of Portland’s African-American community can be preserved and continually created. </a:t>
            </a:r>
          </a:p>
        </p:txBody>
      </p:sp>
    </p:spTree>
    <p:extLst>
      <p:ext uri="{BB962C8B-B14F-4D97-AF65-F5344CB8AC3E}">
        <p14:creationId xmlns:p14="http://schemas.microsoft.com/office/powerpoint/2010/main" val="250103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5068"/>
            <a:ext cx="9144000"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PROJECT OF THE YEAR</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28" t="-1" b="707"/>
          <a:stretch/>
        </p:blipFill>
        <p:spPr>
          <a:xfrm>
            <a:off x="1548534" y="1143000"/>
            <a:ext cx="6309359" cy="3429000"/>
          </a:xfrm>
          <a:prstGeom prst="rect">
            <a:avLst/>
          </a:prstGeom>
        </p:spPr>
      </p:pic>
      <p:sp>
        <p:nvSpPr>
          <p:cNvPr id="5" name="TextBox 4"/>
          <p:cNvSpPr txBox="1"/>
          <p:nvPr/>
        </p:nvSpPr>
        <p:spPr>
          <a:xfrm>
            <a:off x="1447800" y="4776763"/>
            <a:ext cx="6400800" cy="1600438"/>
          </a:xfrm>
          <a:prstGeom prst="rect">
            <a:avLst/>
          </a:prstGeom>
          <a:noFill/>
        </p:spPr>
        <p:txBody>
          <a:bodyPr wrap="square" rtlCol="0">
            <a:spAutoFit/>
          </a:bodyPr>
          <a:lstStyle/>
          <a:p>
            <a:r>
              <a:rPr lang="en-US" dirty="0"/>
              <a:t>BUCK-PRAGER</a:t>
            </a:r>
          </a:p>
          <a:p>
            <a:r>
              <a:rPr lang="en-US" sz="1600" dirty="0"/>
              <a:t>Once slated for demolition by developers and saved by City Council following the advocacy of neighborhood members, Buck-Prager serves as a model for how historic preservation can contribute to providing low income housing in one of the densest neighborhoods in Oregon. (Image by Carleton Hart Arch.)</a:t>
            </a:r>
          </a:p>
        </p:txBody>
      </p:sp>
    </p:spTree>
    <p:extLst>
      <p:ext uri="{BB962C8B-B14F-4D97-AF65-F5344CB8AC3E}">
        <p14:creationId xmlns:p14="http://schemas.microsoft.com/office/powerpoint/2010/main" val="98601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90599"/>
            <a:ext cx="7620000" cy="4401205"/>
          </a:xfrm>
          <a:prstGeom prst="rect">
            <a:avLst/>
          </a:prstGeom>
          <a:noFill/>
          <a:ln>
            <a:solidFill>
              <a:schemeClr val="accent2"/>
            </a:solidFill>
          </a:ln>
        </p:spPr>
        <p:txBody>
          <a:bodyPr wrap="square" rtlCol="0">
            <a:spAutoFit/>
          </a:bodyPr>
          <a:lstStyle/>
          <a:p>
            <a:pPr algn="ctr"/>
            <a:endParaRPr lang="en-US" sz="4000" dirty="0"/>
          </a:p>
          <a:p>
            <a:pPr algn="ctr"/>
            <a:endParaRPr lang="en-US" sz="4000" dirty="0"/>
          </a:p>
          <a:p>
            <a:pPr algn="ctr"/>
            <a:r>
              <a:rPr lang="en-US" sz="4000" dirty="0"/>
              <a:t>Thank you </a:t>
            </a:r>
          </a:p>
          <a:p>
            <a:pPr algn="ctr"/>
            <a:endParaRPr lang="en-US" sz="4000" dirty="0"/>
          </a:p>
          <a:p>
            <a:pPr algn="ctr"/>
            <a:r>
              <a:rPr lang="en-US" sz="4000" dirty="0"/>
              <a:t>Questions?</a:t>
            </a:r>
          </a:p>
          <a:p>
            <a:pPr algn="ctr"/>
            <a:endParaRPr lang="en-US" sz="4000" dirty="0"/>
          </a:p>
          <a:p>
            <a:pPr algn="ctr"/>
            <a:endParaRPr lang="en-US" sz="4000" dirty="0"/>
          </a:p>
        </p:txBody>
      </p:sp>
    </p:spTree>
    <p:extLst>
      <p:ext uri="{BB962C8B-B14F-4D97-AF65-F5344CB8AC3E}">
        <p14:creationId xmlns:p14="http://schemas.microsoft.com/office/powerpoint/2010/main" val="387897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xmlns="" id="{300C31F3-973B-4083-B103-34028DBD905F}"/>
              </a:ext>
            </a:extLst>
          </p:cNvPr>
          <p:cNvSpPr/>
          <p:nvPr/>
        </p:nvSpPr>
        <p:spPr>
          <a:xfrm>
            <a:off x="4033168" y="4730363"/>
            <a:ext cx="1125908" cy="10717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TextBox 2"/>
          <p:cNvSpPr txBox="1"/>
          <p:nvPr/>
        </p:nvSpPr>
        <p:spPr>
          <a:xfrm>
            <a:off x="0" y="536850"/>
            <a:ext cx="9144000"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WHO ARE WE?               </a:t>
            </a:r>
          </a:p>
        </p:txBody>
      </p:sp>
      <p:sp>
        <p:nvSpPr>
          <p:cNvPr id="4" name="Oval 3"/>
          <p:cNvSpPr/>
          <p:nvPr/>
        </p:nvSpPr>
        <p:spPr>
          <a:xfrm>
            <a:off x="2839649" y="4726688"/>
            <a:ext cx="1125908" cy="10717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a:off x="7654624" y="4727756"/>
            <a:ext cx="1125908" cy="10717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a:off x="1636919" y="4725542"/>
            <a:ext cx="1125908" cy="10717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p:cNvSpPr/>
          <p:nvPr/>
        </p:nvSpPr>
        <p:spPr>
          <a:xfrm>
            <a:off x="6448111" y="4724400"/>
            <a:ext cx="1125908" cy="10717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Oval 15"/>
          <p:cNvSpPr/>
          <p:nvPr/>
        </p:nvSpPr>
        <p:spPr>
          <a:xfrm>
            <a:off x="434189" y="4725542"/>
            <a:ext cx="1125908" cy="10717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TextBox 18"/>
          <p:cNvSpPr txBox="1"/>
          <p:nvPr/>
        </p:nvSpPr>
        <p:spPr>
          <a:xfrm>
            <a:off x="7654624" y="4804324"/>
            <a:ext cx="1108816" cy="938719"/>
          </a:xfrm>
          <a:prstGeom prst="rect">
            <a:avLst/>
          </a:prstGeom>
          <a:noFill/>
        </p:spPr>
        <p:txBody>
          <a:bodyPr wrap="square" rtlCol="0">
            <a:spAutoFit/>
          </a:bodyPr>
          <a:lstStyle/>
          <a:p>
            <a:pPr algn="ctr"/>
            <a:r>
              <a:rPr lang="en-US" sz="1100" b="1" dirty="0">
                <a:solidFill>
                  <a:schemeClr val="bg1"/>
                </a:solidFill>
              </a:rPr>
              <a:t>Ernestina </a:t>
            </a:r>
          </a:p>
          <a:p>
            <a:pPr algn="ctr"/>
            <a:r>
              <a:rPr lang="en-US" sz="1100" b="1" dirty="0">
                <a:solidFill>
                  <a:schemeClr val="bg1"/>
                </a:solidFill>
              </a:rPr>
              <a:t>Fuenmayor</a:t>
            </a:r>
          </a:p>
          <a:p>
            <a:pPr algn="ctr"/>
            <a:endParaRPr lang="en-US" sz="1100" b="1" dirty="0">
              <a:solidFill>
                <a:schemeClr val="bg1"/>
              </a:solidFill>
            </a:endParaRPr>
          </a:p>
          <a:p>
            <a:pPr algn="ctr"/>
            <a:r>
              <a:rPr lang="en-US" sz="1100" b="1" dirty="0">
                <a:solidFill>
                  <a:schemeClr val="bg1"/>
                </a:solidFill>
              </a:rPr>
              <a:t>Historian/ Architect</a:t>
            </a:r>
          </a:p>
        </p:txBody>
      </p:sp>
      <p:sp>
        <p:nvSpPr>
          <p:cNvPr id="24" name="TextBox 23">
            <a:extLst>
              <a:ext uri="{FF2B5EF4-FFF2-40B4-BE49-F238E27FC236}">
                <a16:creationId xmlns:a16="http://schemas.microsoft.com/office/drawing/2014/main" xmlns="" id="{C8282387-6DF8-4C25-9D5C-50A667674ED1}"/>
              </a:ext>
            </a:extLst>
          </p:cNvPr>
          <p:cNvSpPr txBox="1"/>
          <p:nvPr/>
        </p:nvSpPr>
        <p:spPr>
          <a:xfrm>
            <a:off x="6448111" y="4875571"/>
            <a:ext cx="1125908" cy="938719"/>
          </a:xfrm>
          <a:prstGeom prst="rect">
            <a:avLst/>
          </a:prstGeom>
          <a:noFill/>
        </p:spPr>
        <p:txBody>
          <a:bodyPr wrap="square" rtlCol="0">
            <a:spAutoFit/>
          </a:bodyPr>
          <a:lstStyle/>
          <a:p>
            <a:pPr algn="ctr"/>
            <a:r>
              <a:rPr lang="en-US" sz="1100" b="1" dirty="0">
                <a:solidFill>
                  <a:schemeClr val="bg1"/>
                </a:solidFill>
              </a:rPr>
              <a:t>Chair</a:t>
            </a:r>
          </a:p>
          <a:p>
            <a:pPr algn="ctr"/>
            <a:r>
              <a:rPr lang="en-US" sz="1100" b="1" dirty="0">
                <a:solidFill>
                  <a:schemeClr val="bg1"/>
                </a:solidFill>
              </a:rPr>
              <a:t>Kristen Minor </a:t>
            </a:r>
          </a:p>
          <a:p>
            <a:pPr algn="ctr"/>
            <a:endParaRPr lang="en-US" sz="1100" b="1" dirty="0">
              <a:solidFill>
                <a:schemeClr val="bg1"/>
              </a:solidFill>
            </a:endParaRPr>
          </a:p>
          <a:p>
            <a:pPr algn="ctr"/>
            <a:r>
              <a:rPr lang="en-US" sz="1100" b="1" dirty="0" smtClean="0">
                <a:solidFill>
                  <a:schemeClr val="bg1"/>
                </a:solidFill>
              </a:rPr>
              <a:t>Preservation Planner</a:t>
            </a:r>
            <a:endParaRPr lang="en-US" sz="1100" b="1" dirty="0">
              <a:solidFill>
                <a:schemeClr val="bg1"/>
              </a:solidFill>
            </a:endParaRPr>
          </a:p>
        </p:txBody>
      </p:sp>
      <p:sp>
        <p:nvSpPr>
          <p:cNvPr id="26" name="TextBox 25">
            <a:extLst>
              <a:ext uri="{FF2B5EF4-FFF2-40B4-BE49-F238E27FC236}">
                <a16:creationId xmlns:a16="http://schemas.microsoft.com/office/drawing/2014/main" xmlns="" id="{A9F13677-2DAF-4943-8BC2-8FF049B0C335}"/>
              </a:ext>
            </a:extLst>
          </p:cNvPr>
          <p:cNvSpPr txBox="1"/>
          <p:nvPr/>
        </p:nvSpPr>
        <p:spPr>
          <a:xfrm>
            <a:off x="1626372" y="4804324"/>
            <a:ext cx="1125908" cy="938719"/>
          </a:xfrm>
          <a:prstGeom prst="rect">
            <a:avLst/>
          </a:prstGeom>
          <a:noFill/>
        </p:spPr>
        <p:txBody>
          <a:bodyPr wrap="square" rtlCol="0">
            <a:spAutoFit/>
          </a:bodyPr>
          <a:lstStyle/>
          <a:p>
            <a:pPr algn="ctr"/>
            <a:r>
              <a:rPr lang="en-US" sz="1100" b="1" dirty="0">
                <a:solidFill>
                  <a:schemeClr val="bg1"/>
                </a:solidFill>
              </a:rPr>
              <a:t>Vice Chair</a:t>
            </a:r>
          </a:p>
          <a:p>
            <a:pPr algn="ctr"/>
            <a:r>
              <a:rPr lang="en-US" sz="1100" b="1" dirty="0">
                <a:solidFill>
                  <a:schemeClr val="bg1"/>
                </a:solidFill>
              </a:rPr>
              <a:t>Maya Foty</a:t>
            </a:r>
          </a:p>
          <a:p>
            <a:pPr algn="ctr"/>
            <a:endParaRPr lang="en-US" sz="1100" b="1" dirty="0">
              <a:solidFill>
                <a:schemeClr val="bg1"/>
              </a:solidFill>
            </a:endParaRPr>
          </a:p>
          <a:p>
            <a:pPr algn="ctr"/>
            <a:r>
              <a:rPr lang="en-US" sz="1100" b="1" dirty="0">
                <a:solidFill>
                  <a:schemeClr val="bg1"/>
                </a:solidFill>
              </a:rPr>
              <a:t>Preservation Architect</a:t>
            </a:r>
          </a:p>
        </p:txBody>
      </p:sp>
      <p:sp>
        <p:nvSpPr>
          <p:cNvPr id="27" name="Oval 26">
            <a:extLst>
              <a:ext uri="{FF2B5EF4-FFF2-40B4-BE49-F238E27FC236}">
                <a16:creationId xmlns:a16="http://schemas.microsoft.com/office/drawing/2014/main" xmlns="" id="{96B26503-5EFF-4902-BE6E-CFCDC190523D}"/>
              </a:ext>
            </a:extLst>
          </p:cNvPr>
          <p:cNvSpPr/>
          <p:nvPr/>
        </p:nvSpPr>
        <p:spPr>
          <a:xfrm>
            <a:off x="5249164" y="4724400"/>
            <a:ext cx="1125908" cy="10717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TextBox 22"/>
          <p:cNvSpPr txBox="1"/>
          <p:nvPr/>
        </p:nvSpPr>
        <p:spPr>
          <a:xfrm>
            <a:off x="4055645" y="4875568"/>
            <a:ext cx="1116650" cy="769441"/>
          </a:xfrm>
          <a:prstGeom prst="rect">
            <a:avLst/>
          </a:prstGeom>
          <a:noFill/>
        </p:spPr>
        <p:txBody>
          <a:bodyPr wrap="square" rtlCol="0">
            <a:spAutoFit/>
          </a:bodyPr>
          <a:lstStyle/>
          <a:p>
            <a:pPr algn="ctr"/>
            <a:r>
              <a:rPr lang="en-US" sz="1100" b="1" dirty="0">
                <a:solidFill>
                  <a:schemeClr val="bg1"/>
                </a:solidFill>
              </a:rPr>
              <a:t>Matthew </a:t>
            </a:r>
          </a:p>
          <a:p>
            <a:pPr algn="ctr"/>
            <a:r>
              <a:rPr lang="en-US" sz="1100" b="1" dirty="0">
                <a:solidFill>
                  <a:schemeClr val="bg1"/>
                </a:solidFill>
              </a:rPr>
              <a:t>Roman</a:t>
            </a:r>
          </a:p>
          <a:p>
            <a:pPr algn="ctr"/>
            <a:endParaRPr lang="en-US" sz="1100" b="1" dirty="0">
              <a:solidFill>
                <a:schemeClr val="bg1"/>
              </a:solidFill>
            </a:endParaRPr>
          </a:p>
          <a:p>
            <a:pPr algn="ctr"/>
            <a:r>
              <a:rPr lang="en-US" sz="1100" b="1" dirty="0">
                <a:solidFill>
                  <a:schemeClr val="bg1"/>
                </a:solidFill>
              </a:rPr>
              <a:t>Designer</a:t>
            </a:r>
          </a:p>
        </p:txBody>
      </p:sp>
      <p:sp>
        <p:nvSpPr>
          <p:cNvPr id="2" name="TextBox 1"/>
          <p:cNvSpPr txBox="1"/>
          <p:nvPr/>
        </p:nvSpPr>
        <p:spPr>
          <a:xfrm>
            <a:off x="456798" y="5918761"/>
            <a:ext cx="8230403" cy="830997"/>
          </a:xfrm>
          <a:prstGeom prst="rect">
            <a:avLst/>
          </a:prstGeom>
          <a:noFill/>
        </p:spPr>
        <p:txBody>
          <a:bodyPr wrap="square" rtlCol="0">
            <a:spAutoFit/>
          </a:bodyPr>
          <a:lstStyle/>
          <a:p>
            <a:r>
              <a:rPr lang="en-US" sz="1600" dirty="0"/>
              <a:t>With special thanks to:  </a:t>
            </a:r>
            <a:r>
              <a:rPr lang="en-US" sz="1600" b="1" dirty="0"/>
              <a:t>Hillary Adam</a:t>
            </a:r>
            <a:r>
              <a:rPr lang="en-US" sz="1600" dirty="0"/>
              <a:t>, primary staff to PHLC; </a:t>
            </a:r>
            <a:r>
              <a:rPr lang="en-US" sz="1600" b="1" dirty="0"/>
              <a:t>BDS Design &amp; Historic Review staff</a:t>
            </a:r>
            <a:r>
              <a:rPr lang="en-US" sz="1600" dirty="0"/>
              <a:t>;</a:t>
            </a:r>
            <a:r>
              <a:rPr lang="en-US" sz="1600" b="1" dirty="0"/>
              <a:t> </a:t>
            </a:r>
          </a:p>
          <a:p>
            <a:r>
              <a:rPr lang="en-US" sz="1600" b="1" dirty="0"/>
              <a:t>		   Kara Fioravanti </a:t>
            </a:r>
            <a:r>
              <a:rPr lang="en-US" sz="1600" dirty="0"/>
              <a:t>who supervises that team; and </a:t>
            </a:r>
            <a:r>
              <a:rPr lang="en-US" sz="1600" b="1" dirty="0"/>
              <a:t>Brandon Spencer-Hartle, 		   </a:t>
            </a:r>
            <a:r>
              <a:rPr lang="en-US" sz="1600" dirty="0"/>
              <a:t>liaison from the Bureau of Planning and Sustainability.</a:t>
            </a:r>
          </a:p>
        </p:txBody>
      </p:sp>
      <p:sp>
        <p:nvSpPr>
          <p:cNvPr id="21" name="TextBox 20"/>
          <p:cNvSpPr txBox="1"/>
          <p:nvPr/>
        </p:nvSpPr>
        <p:spPr>
          <a:xfrm>
            <a:off x="2854851" y="4973600"/>
            <a:ext cx="1099558" cy="600164"/>
          </a:xfrm>
          <a:prstGeom prst="rect">
            <a:avLst/>
          </a:prstGeom>
          <a:noFill/>
        </p:spPr>
        <p:txBody>
          <a:bodyPr wrap="square" rtlCol="0">
            <a:spAutoFit/>
          </a:bodyPr>
          <a:lstStyle/>
          <a:p>
            <a:pPr algn="ctr"/>
            <a:r>
              <a:rPr lang="en-US" sz="1100" b="1" dirty="0">
                <a:solidFill>
                  <a:schemeClr val="bg1"/>
                </a:solidFill>
              </a:rPr>
              <a:t>Wendy Chung</a:t>
            </a:r>
          </a:p>
          <a:p>
            <a:pPr algn="ctr"/>
            <a:endParaRPr lang="en-US" sz="1100" b="1" dirty="0">
              <a:solidFill>
                <a:schemeClr val="bg1"/>
              </a:solidFill>
            </a:endParaRPr>
          </a:p>
          <a:p>
            <a:pPr algn="ctr"/>
            <a:r>
              <a:rPr lang="en-US" sz="1100" b="1" dirty="0">
                <a:solidFill>
                  <a:schemeClr val="bg1"/>
                </a:solidFill>
              </a:rPr>
              <a:t>Attorney</a:t>
            </a:r>
          </a:p>
        </p:txBody>
      </p:sp>
      <p:sp>
        <p:nvSpPr>
          <p:cNvPr id="18" name="TextBox 17"/>
          <p:cNvSpPr txBox="1"/>
          <p:nvPr/>
        </p:nvSpPr>
        <p:spPr>
          <a:xfrm>
            <a:off x="5249164" y="4804324"/>
            <a:ext cx="1125908" cy="938719"/>
          </a:xfrm>
          <a:prstGeom prst="rect">
            <a:avLst/>
          </a:prstGeom>
          <a:noFill/>
        </p:spPr>
        <p:txBody>
          <a:bodyPr wrap="square" rtlCol="0">
            <a:spAutoFit/>
          </a:bodyPr>
          <a:lstStyle/>
          <a:p>
            <a:pPr algn="ctr"/>
            <a:r>
              <a:rPr lang="en-US" sz="1100" b="1" dirty="0">
                <a:solidFill>
                  <a:schemeClr val="bg1"/>
                </a:solidFill>
              </a:rPr>
              <a:t>Andrew</a:t>
            </a:r>
          </a:p>
          <a:p>
            <a:pPr algn="ctr"/>
            <a:r>
              <a:rPr lang="en-US" sz="1100" b="1" dirty="0">
                <a:solidFill>
                  <a:schemeClr val="bg1"/>
                </a:solidFill>
              </a:rPr>
              <a:t>Smith</a:t>
            </a:r>
          </a:p>
          <a:p>
            <a:pPr algn="ctr"/>
            <a:endParaRPr lang="en-US" sz="1100" b="1" dirty="0">
              <a:solidFill>
                <a:schemeClr val="bg1"/>
              </a:solidFill>
            </a:endParaRPr>
          </a:p>
          <a:p>
            <a:pPr algn="ctr"/>
            <a:r>
              <a:rPr lang="en-US" sz="1100" b="1" dirty="0">
                <a:solidFill>
                  <a:schemeClr val="bg1"/>
                </a:solidFill>
              </a:rPr>
              <a:t>Historical Architect</a:t>
            </a:r>
          </a:p>
        </p:txBody>
      </p:sp>
      <p:sp>
        <p:nvSpPr>
          <p:cNvPr id="6" name="Rectangle 5"/>
          <p:cNvSpPr/>
          <p:nvPr/>
        </p:nvSpPr>
        <p:spPr>
          <a:xfrm>
            <a:off x="2340246" y="4267200"/>
            <a:ext cx="4538102" cy="369332"/>
          </a:xfrm>
          <a:prstGeom prst="rect">
            <a:avLst/>
          </a:prstGeom>
        </p:spPr>
        <p:txBody>
          <a:bodyPr wrap="none">
            <a:spAutoFit/>
          </a:bodyPr>
          <a:lstStyle/>
          <a:p>
            <a:pPr algn="ctr"/>
            <a:r>
              <a:rPr lang="en-US" dirty="0"/>
              <a:t>Portland Historic Landmarks Commission 2019</a:t>
            </a:r>
          </a:p>
        </p:txBody>
      </p:sp>
      <p:sp>
        <p:nvSpPr>
          <p:cNvPr id="22" name="TextBox 21">
            <a:extLst>
              <a:ext uri="{FF2B5EF4-FFF2-40B4-BE49-F238E27FC236}">
                <a16:creationId xmlns:a16="http://schemas.microsoft.com/office/drawing/2014/main" xmlns="" id="{A9F13677-2DAF-4943-8BC2-8FF049B0C335}"/>
              </a:ext>
            </a:extLst>
          </p:cNvPr>
          <p:cNvSpPr txBox="1"/>
          <p:nvPr/>
        </p:nvSpPr>
        <p:spPr>
          <a:xfrm>
            <a:off x="427425" y="4839751"/>
            <a:ext cx="1125908" cy="769441"/>
          </a:xfrm>
          <a:prstGeom prst="rect">
            <a:avLst/>
          </a:prstGeom>
          <a:noFill/>
        </p:spPr>
        <p:txBody>
          <a:bodyPr wrap="square" rtlCol="0">
            <a:spAutoFit/>
          </a:bodyPr>
          <a:lstStyle/>
          <a:p>
            <a:pPr algn="ctr"/>
            <a:r>
              <a:rPr lang="en-US" sz="1100" b="1" dirty="0">
                <a:solidFill>
                  <a:schemeClr val="bg1"/>
                </a:solidFill>
              </a:rPr>
              <a:t>Annie</a:t>
            </a:r>
          </a:p>
          <a:p>
            <a:pPr algn="ctr"/>
            <a:r>
              <a:rPr lang="en-US" sz="1100" b="1" dirty="0">
                <a:solidFill>
                  <a:schemeClr val="bg1"/>
                </a:solidFill>
              </a:rPr>
              <a:t>Mahoney</a:t>
            </a:r>
          </a:p>
          <a:p>
            <a:pPr algn="ctr"/>
            <a:endParaRPr lang="en-US" sz="1100" b="1" dirty="0">
              <a:solidFill>
                <a:schemeClr val="bg1"/>
              </a:solidFill>
            </a:endParaRPr>
          </a:p>
          <a:p>
            <a:pPr algn="ctr"/>
            <a:r>
              <a:rPr lang="en-US" sz="1100" b="1" dirty="0">
                <a:solidFill>
                  <a:schemeClr val="bg1"/>
                </a:solidFill>
              </a:rPr>
              <a:t>Architect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6077" y="1023679"/>
            <a:ext cx="5846439" cy="3098167"/>
          </a:xfrm>
          <a:prstGeom prst="rect">
            <a:avLst/>
          </a:prstGeom>
        </p:spPr>
      </p:pic>
    </p:spTree>
    <p:extLst>
      <p:ext uri="{BB962C8B-B14F-4D97-AF65-F5344CB8AC3E}">
        <p14:creationId xmlns:p14="http://schemas.microsoft.com/office/powerpoint/2010/main" val="187851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5068"/>
            <a:ext cx="9131105"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WHAT DO WE DO?</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48659"/>
          <a:stretch/>
        </p:blipFill>
        <p:spPr>
          <a:xfrm>
            <a:off x="5191126" y="990600"/>
            <a:ext cx="3876674" cy="2570996"/>
          </a:xfrm>
          <a:prstGeom prst="rect">
            <a:avLst/>
          </a:prstGeom>
          <a:ln>
            <a:solidFill>
              <a:schemeClr val="tx1"/>
            </a:solidFill>
          </a:ln>
          <a:scene3d>
            <a:camera prst="isometricOffAxis1Right"/>
            <a:lightRig rig="threePt" dir="t"/>
          </a:scene3d>
        </p:spPr>
      </p:pic>
      <p:sp>
        <p:nvSpPr>
          <p:cNvPr id="6" name="TextBox 5"/>
          <p:cNvSpPr txBox="1"/>
          <p:nvPr/>
        </p:nvSpPr>
        <p:spPr>
          <a:xfrm>
            <a:off x="304800" y="1105555"/>
            <a:ext cx="4953000" cy="5447645"/>
          </a:xfrm>
          <a:prstGeom prst="rect">
            <a:avLst/>
          </a:prstGeom>
          <a:noFill/>
        </p:spPr>
        <p:txBody>
          <a:bodyPr wrap="square" rtlCol="0">
            <a:spAutoFit/>
          </a:bodyPr>
          <a:lstStyle/>
          <a:p>
            <a:pPr marL="285750" indent="-285750">
              <a:buFont typeface="Arial" panose="020B0604020202020204" pitchFamily="34" charset="0"/>
              <a:buChar char="•"/>
            </a:pPr>
            <a:r>
              <a:rPr lang="en-US" dirty="0"/>
              <a:t>Decide Land Use Applications </a:t>
            </a:r>
          </a:p>
          <a:p>
            <a:r>
              <a:rPr lang="en-US" dirty="0"/>
              <a:t>	</a:t>
            </a:r>
            <a:r>
              <a:rPr lang="en-US" sz="1600" dirty="0"/>
              <a:t>- Type III Alterations, Demolitions, and New 	 	  construction in Historic Districts</a:t>
            </a:r>
          </a:p>
          <a:p>
            <a:r>
              <a:rPr lang="en-US" sz="1600" dirty="0"/>
              <a:t>	- Type II Appeals</a:t>
            </a:r>
          </a:p>
          <a:p>
            <a:endParaRPr lang="en-US" sz="1400" dirty="0"/>
          </a:p>
          <a:p>
            <a:pPr marL="285750" indent="-285750">
              <a:buFont typeface="Arial" panose="020B0604020202020204" pitchFamily="34" charset="0"/>
              <a:buChar char="•"/>
            </a:pPr>
            <a:r>
              <a:rPr lang="en-US" dirty="0"/>
              <a:t>Make Recommendations to City Council </a:t>
            </a:r>
          </a:p>
          <a:p>
            <a:r>
              <a:rPr lang="en-US" dirty="0"/>
              <a:t>	</a:t>
            </a:r>
            <a:r>
              <a:rPr lang="en-US" sz="1600" dirty="0"/>
              <a:t>- Establishing, Amendment, or Removal</a:t>
            </a:r>
          </a:p>
          <a:p>
            <a:r>
              <a:rPr lang="en-US" sz="1600" dirty="0"/>
              <a:t>	  of Historic Districts</a:t>
            </a:r>
          </a:p>
          <a:p>
            <a:r>
              <a:rPr lang="en-US" sz="1600" dirty="0"/>
              <a:t>	- Adoption of new Guidelines for Districts</a:t>
            </a:r>
          </a:p>
          <a:p>
            <a:r>
              <a:rPr lang="en-US" sz="1600" dirty="0"/>
              <a:t>	- Type IV Demolition Reviews</a:t>
            </a:r>
          </a:p>
          <a:p>
            <a:endParaRPr lang="en-US" sz="1400" dirty="0"/>
          </a:p>
          <a:p>
            <a:pPr marL="285750" indent="-285750">
              <a:buFont typeface="Arial" panose="020B0604020202020204" pitchFamily="34" charset="0"/>
              <a:buChar char="•"/>
            </a:pPr>
            <a:r>
              <a:rPr lang="en-US" dirty="0"/>
              <a:t>Provide Advice on Historic Preservation Matters</a:t>
            </a:r>
          </a:p>
          <a:p>
            <a:r>
              <a:rPr lang="en-US" dirty="0"/>
              <a:t>	</a:t>
            </a:r>
            <a:r>
              <a:rPr lang="en-US" sz="1600" dirty="0"/>
              <a:t>- Design Commission </a:t>
            </a:r>
          </a:p>
          <a:p>
            <a:r>
              <a:rPr lang="en-US" sz="1600" dirty="0"/>
              <a:t>	- Hearings Officer</a:t>
            </a:r>
          </a:p>
          <a:p>
            <a:r>
              <a:rPr lang="en-US" sz="1600" dirty="0"/>
              <a:t>	- Planning &amp; Sustainability Commission </a:t>
            </a:r>
          </a:p>
          <a:p>
            <a:r>
              <a:rPr lang="en-US" sz="1600" dirty="0"/>
              <a:t>	- Portland Development Commission </a:t>
            </a:r>
          </a:p>
          <a:p>
            <a:r>
              <a:rPr lang="en-US" sz="1600" dirty="0"/>
              <a:t>	- Portland City Council</a:t>
            </a:r>
          </a:p>
          <a:p>
            <a:r>
              <a:rPr lang="en-US" sz="1600" dirty="0"/>
              <a:t>	- City Bureaus and other committees</a:t>
            </a:r>
          </a:p>
          <a:p>
            <a:endParaRPr lang="en-US" sz="1600" dirty="0"/>
          </a:p>
          <a:p>
            <a:pPr marL="285750" indent="-285750">
              <a:buFont typeface="Arial" panose="020B0604020202020204" pitchFamily="34" charset="0"/>
              <a:buChar char="•"/>
            </a:pPr>
            <a:r>
              <a:rPr lang="en-US" dirty="0"/>
              <a:t>Initiate and coordinate preservation and outreach programs within &amp; outside of the city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2326">
            <a:off x="6081460" y="3511625"/>
            <a:ext cx="2633900" cy="276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2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5846"/>
            <a:ext cx="9144243"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WHAT WE SEEK FROM CITY COUNCIL</a:t>
            </a:r>
          </a:p>
        </p:txBody>
      </p:sp>
      <p:sp>
        <p:nvSpPr>
          <p:cNvPr id="8" name="TextBox 7"/>
          <p:cNvSpPr txBox="1"/>
          <p:nvPr/>
        </p:nvSpPr>
        <p:spPr>
          <a:xfrm>
            <a:off x="381000" y="1219200"/>
            <a:ext cx="5334000" cy="4893647"/>
          </a:xfrm>
          <a:prstGeom prst="rect">
            <a:avLst/>
          </a:prstGeom>
          <a:noFill/>
        </p:spPr>
        <p:txBody>
          <a:bodyPr wrap="square" rtlCol="0">
            <a:spAutoFit/>
          </a:bodyPr>
          <a:lstStyle/>
          <a:p>
            <a:r>
              <a:rPr lang="en-US" b="1" dirty="0"/>
              <a:t>BUDGET REQUESTS:</a:t>
            </a:r>
          </a:p>
          <a:p>
            <a:endParaRPr lang="en-US" dirty="0"/>
          </a:p>
          <a:p>
            <a:r>
              <a:rPr lang="en-US" dirty="0"/>
              <a:t>GENERAL FUND</a:t>
            </a:r>
          </a:p>
          <a:p>
            <a:pPr marL="285750" indent="-285750">
              <a:buFont typeface="Arial" panose="020B0604020202020204" pitchFamily="34" charset="0"/>
              <a:buChar char="•"/>
            </a:pPr>
            <a:r>
              <a:rPr lang="en-US" sz="1600" dirty="0"/>
              <a:t>The PHLC relies on BDS staff to do the legwork to provide us with the best possible information.</a:t>
            </a:r>
          </a:p>
          <a:p>
            <a:pPr marL="285750" indent="-285750">
              <a:buFont typeface="Arial" panose="020B0604020202020204" pitchFamily="34" charset="0"/>
              <a:buChar char="•"/>
            </a:pPr>
            <a:r>
              <a:rPr lang="en-US" sz="1600" dirty="0"/>
              <a:t>We request funding the budget for adequate staffing levels.</a:t>
            </a:r>
          </a:p>
          <a:p>
            <a:pPr marL="285750" indent="-285750">
              <a:buFont typeface="Arial" panose="020B0604020202020204" pitchFamily="34" charset="0"/>
              <a:buChar char="•"/>
            </a:pPr>
            <a:r>
              <a:rPr lang="en-US" sz="1600" dirty="0"/>
              <a:t>Without an adequately funded staff, BDS will not be able to provide the level of support we have received and appreciated thus far.</a:t>
            </a:r>
          </a:p>
          <a:p>
            <a:endParaRPr lang="en-US" sz="1600" dirty="0"/>
          </a:p>
          <a:p>
            <a:r>
              <a:rPr lang="en-US" dirty="0"/>
              <a:t>HISTORIC RESOURCES INVENTORY (HRI)</a:t>
            </a:r>
          </a:p>
          <a:p>
            <a:pPr marL="285750" indent="-285750">
              <a:buFont typeface="Arial" panose="020B0604020202020204" pitchFamily="34" charset="0"/>
              <a:buChar char="•"/>
            </a:pPr>
            <a:r>
              <a:rPr lang="en-US" sz="1600" dirty="0"/>
              <a:t>Listing in the HRI is not a designation, but a determination of historic significance without protections. </a:t>
            </a:r>
          </a:p>
          <a:p>
            <a:pPr marL="285750" indent="-285750">
              <a:buFont typeface="Arial" panose="020B0604020202020204" pitchFamily="34" charset="0"/>
              <a:buChar char="•"/>
            </a:pPr>
            <a:r>
              <a:rPr lang="en-US" sz="1600" dirty="0"/>
              <a:t>Simply put, the HRI helps us do our job. </a:t>
            </a:r>
          </a:p>
          <a:p>
            <a:pPr marL="285750" indent="-285750">
              <a:buFont typeface="Arial" panose="020B0604020202020204" pitchFamily="34" charset="0"/>
              <a:buChar char="•"/>
            </a:pPr>
            <a:r>
              <a:rPr lang="en-US" sz="1600" dirty="0"/>
              <a:t>The </a:t>
            </a:r>
            <a:r>
              <a:rPr lang="en-US" sz="1600" dirty="0" smtClean="0"/>
              <a:t>HRI </a:t>
            </a:r>
            <a:r>
              <a:rPr lang="en-US" sz="1600" dirty="0"/>
              <a:t>is a living document that will be evolving as structures and places age into eligibility. </a:t>
            </a:r>
          </a:p>
          <a:p>
            <a:pPr marL="285750" indent="-285750">
              <a:buFont typeface="Arial" panose="020B0604020202020204" pitchFamily="34" charset="0"/>
              <a:buChar char="•"/>
            </a:pPr>
            <a:r>
              <a:rPr lang="en-US" sz="1600" dirty="0"/>
              <a:t>Funding for it must be on an annual basis. </a:t>
            </a:r>
          </a:p>
          <a:p>
            <a:pPr marL="285750" indent="-285750">
              <a:buFont typeface="Arial" panose="020B0604020202020204" pitchFamily="34" charset="0"/>
              <a:buChar char="•"/>
            </a:pPr>
            <a:endParaRPr lang="en-US" sz="16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139" y="3048000"/>
            <a:ext cx="2510322" cy="3693432"/>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2325" r="7625" b="25404"/>
          <a:stretch/>
        </p:blipFill>
        <p:spPr>
          <a:xfrm>
            <a:off x="6324600" y="945178"/>
            <a:ext cx="2819400" cy="2039595"/>
          </a:xfrm>
          <a:prstGeom prst="rect">
            <a:avLst/>
          </a:prstGeom>
        </p:spPr>
      </p:pic>
    </p:spTree>
    <p:extLst>
      <p:ext uri="{BB962C8B-B14F-4D97-AF65-F5344CB8AC3E}">
        <p14:creationId xmlns:p14="http://schemas.microsoft.com/office/powerpoint/2010/main" val="2532267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5846"/>
            <a:ext cx="9144243"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WHAT WE ARE REVIEWING</a:t>
            </a:r>
          </a:p>
        </p:txBody>
      </p:sp>
      <p:sp>
        <p:nvSpPr>
          <p:cNvPr id="8" name="TextBox 7"/>
          <p:cNvSpPr txBox="1"/>
          <p:nvPr/>
        </p:nvSpPr>
        <p:spPr>
          <a:xfrm>
            <a:off x="381000" y="1143000"/>
            <a:ext cx="5105399" cy="5416868"/>
          </a:xfrm>
          <a:prstGeom prst="rect">
            <a:avLst/>
          </a:prstGeom>
          <a:noFill/>
        </p:spPr>
        <p:txBody>
          <a:bodyPr wrap="square" rtlCol="0">
            <a:spAutoFit/>
          </a:bodyPr>
          <a:lstStyle/>
          <a:p>
            <a:r>
              <a:rPr lang="en-US" b="1" dirty="0"/>
              <a:t>CITY LEGISLATIVE PROJECTS:</a:t>
            </a:r>
          </a:p>
          <a:p>
            <a:endParaRPr lang="en-US" dirty="0"/>
          </a:p>
          <a:p>
            <a:r>
              <a:rPr lang="en-US" dirty="0"/>
              <a:t>HISTORIC RESOURCES CODE PROJECT (HRCP)</a:t>
            </a:r>
          </a:p>
          <a:p>
            <a:pPr marL="285750" indent="-285750">
              <a:buFont typeface="Arial" panose="020B0604020202020204" pitchFamily="34" charset="0"/>
              <a:buChar char="•"/>
            </a:pPr>
            <a:r>
              <a:rPr lang="en-US" sz="1600" dirty="0"/>
              <a:t>The project aligns code with new State regulations. It includes new processes, levels of historic designation, and much-needed incentives for historic properties.</a:t>
            </a:r>
          </a:p>
          <a:p>
            <a:endParaRPr lang="en-US" sz="1600" dirty="0"/>
          </a:p>
          <a:p>
            <a:r>
              <a:rPr lang="en-US" dirty="0"/>
              <a:t>RESIDENTIAL INFILL PROJECT (RIP)</a:t>
            </a:r>
          </a:p>
          <a:p>
            <a:pPr marL="285750" indent="-285750">
              <a:buFont typeface="Arial" panose="020B0604020202020204" pitchFamily="34" charset="0"/>
              <a:buChar char="•"/>
            </a:pPr>
            <a:r>
              <a:rPr lang="en-US" sz="1600" dirty="0"/>
              <a:t>PHLC is overall in favor of project BUT should be revised to include incentives for preserving historic structures.</a:t>
            </a:r>
          </a:p>
          <a:p>
            <a:pPr marL="285750" indent="-285750">
              <a:buFont typeface="Arial" panose="020B0604020202020204" pitchFamily="34" charset="0"/>
              <a:buChar char="•"/>
            </a:pPr>
            <a:r>
              <a:rPr lang="en-US" sz="1600" dirty="0"/>
              <a:t>Move away from residential “unit counts” to form- or volume-based allowances.</a:t>
            </a:r>
          </a:p>
          <a:p>
            <a:pPr marL="285750" indent="-285750">
              <a:buFont typeface="Arial" panose="020B0604020202020204" pitchFamily="34" charset="0"/>
              <a:buChar char="•"/>
            </a:pPr>
            <a:r>
              <a:rPr lang="en-US" sz="1600" dirty="0"/>
              <a:t>Stop developer-led demolitions and cookie-cutter construction that doesn’t offer affordability or quality.</a:t>
            </a:r>
          </a:p>
          <a:p>
            <a:pPr marL="285750" indent="-285750">
              <a:buFont typeface="Arial" panose="020B0604020202020204" pitchFamily="34" charset="0"/>
              <a:buChar char="•"/>
            </a:pPr>
            <a:endParaRPr lang="en-US" sz="1600" dirty="0"/>
          </a:p>
          <a:p>
            <a:r>
              <a:rPr lang="en-US" dirty="0"/>
              <a:t>BETTER HOUSING BY DESIGN (BHBD)</a:t>
            </a:r>
          </a:p>
          <a:p>
            <a:pPr marL="285750" indent="-285750">
              <a:buFont typeface="Arial" panose="020B0604020202020204" pitchFamily="34" charset="0"/>
              <a:buChar char="•"/>
            </a:pPr>
            <a:r>
              <a:rPr lang="en-US" sz="1600" dirty="0"/>
              <a:t>We generally support BHBD with certain concerns:</a:t>
            </a:r>
          </a:p>
          <a:p>
            <a:pPr marL="742950" lvl="1" indent="-285750">
              <a:buFont typeface="Arial" panose="020B0604020202020204" pitchFamily="34" charset="0"/>
              <a:buChar char="•"/>
            </a:pPr>
            <a:r>
              <a:rPr lang="en-US" sz="1600" dirty="0"/>
              <a:t>Projects in Historic Districts were allowed to earn bonus FAR values above </a:t>
            </a:r>
            <a:r>
              <a:rPr lang="en-US" sz="1600" dirty="0" smtClean="0"/>
              <a:t>what may be approvable.</a:t>
            </a:r>
            <a:endParaRPr lang="en-US" sz="1600" dirty="0"/>
          </a:p>
          <a:p>
            <a:pPr marL="742950" lvl="1" indent="-285750">
              <a:buFont typeface="Arial" panose="020B0604020202020204" pitchFamily="34" charset="0"/>
              <a:buChar char="•"/>
            </a:pPr>
            <a:r>
              <a:rPr lang="en-US" sz="1600" dirty="0"/>
              <a:t>They should instead be allowed to market such FAR outside of the historic or conservation district.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28" r="2238"/>
          <a:stretch/>
        </p:blipFill>
        <p:spPr>
          <a:xfrm>
            <a:off x="6019800" y="945178"/>
            <a:ext cx="3124200" cy="149642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996" b="4142"/>
          <a:stretch/>
        </p:blipFill>
        <p:spPr>
          <a:xfrm>
            <a:off x="6019800" y="2512095"/>
            <a:ext cx="3124200" cy="2148037"/>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9208"/>
          <a:stretch/>
        </p:blipFill>
        <p:spPr>
          <a:xfrm>
            <a:off x="6019800" y="4730623"/>
            <a:ext cx="3124200" cy="2127377"/>
          </a:xfrm>
          <a:prstGeom prst="rect">
            <a:avLst/>
          </a:prstGeom>
        </p:spPr>
      </p:pic>
    </p:spTree>
    <p:extLst>
      <p:ext uri="{BB962C8B-B14F-4D97-AF65-F5344CB8AC3E}">
        <p14:creationId xmlns:p14="http://schemas.microsoft.com/office/powerpoint/2010/main" val="316231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5846"/>
            <a:ext cx="9144243"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WHAT WE ARE REVIEWING</a:t>
            </a:r>
          </a:p>
        </p:txBody>
      </p:sp>
      <p:sp>
        <p:nvSpPr>
          <p:cNvPr id="8" name="TextBox 7"/>
          <p:cNvSpPr txBox="1"/>
          <p:nvPr/>
        </p:nvSpPr>
        <p:spPr>
          <a:xfrm>
            <a:off x="381000" y="1143000"/>
            <a:ext cx="4724400" cy="5139869"/>
          </a:xfrm>
          <a:prstGeom prst="rect">
            <a:avLst/>
          </a:prstGeom>
          <a:noFill/>
        </p:spPr>
        <p:txBody>
          <a:bodyPr wrap="square" rtlCol="0">
            <a:spAutoFit/>
          </a:bodyPr>
          <a:lstStyle/>
          <a:p>
            <a:r>
              <a:rPr lang="en-US" b="1" dirty="0"/>
              <a:t>CITY LEGISLATIVE PROJECTS:</a:t>
            </a:r>
          </a:p>
          <a:p>
            <a:endParaRPr lang="en-US" dirty="0"/>
          </a:p>
          <a:p>
            <a:r>
              <a:rPr lang="en-US" dirty="0"/>
              <a:t>DESIGN OVERLAY ZONE AMENDMENTS (DOZA)</a:t>
            </a:r>
          </a:p>
          <a:p>
            <a:pPr marL="285750" indent="-285750">
              <a:buFont typeface="Arial" panose="020B0604020202020204" pitchFamily="34" charset="0"/>
              <a:buChar char="•"/>
            </a:pPr>
            <a:r>
              <a:rPr lang="en-US" sz="1600" dirty="0"/>
              <a:t>The “city wide” focus of the standards and guidelines being proposed do not provide sufficient guidance needed to define and measure compatibility area by area.</a:t>
            </a:r>
          </a:p>
          <a:p>
            <a:pPr marL="285750" indent="-285750">
              <a:buFont typeface="Arial" panose="020B0604020202020204" pitchFamily="34" charset="0"/>
              <a:buChar char="•"/>
            </a:pPr>
            <a:r>
              <a:rPr lang="en-US" sz="1600" dirty="0"/>
              <a:t>“Point” system not necessarily tied strongly enough to good design.</a:t>
            </a:r>
          </a:p>
          <a:p>
            <a:pPr marL="285750" indent="-285750">
              <a:buFont typeface="Arial" panose="020B0604020202020204" pitchFamily="34" charset="0"/>
              <a:buChar char="•"/>
            </a:pPr>
            <a:r>
              <a:rPr lang="en-US" sz="1600" dirty="0"/>
              <a:t>DARs are critical to ensuring successful projects</a:t>
            </a:r>
            <a:r>
              <a:rPr lang="en-US" sz="1600" dirty="0">
                <a:solidFill>
                  <a:srgbClr val="FF0000"/>
                </a:solidFill>
              </a:rPr>
              <a:t>.</a:t>
            </a:r>
          </a:p>
          <a:p>
            <a:endParaRPr lang="en-US" sz="1600" dirty="0"/>
          </a:p>
          <a:p>
            <a:r>
              <a:rPr lang="en-US" dirty="0"/>
              <a:t>URM ORDINANCE</a:t>
            </a:r>
          </a:p>
          <a:p>
            <a:pPr marL="285750" indent="-285750">
              <a:buFont typeface="Arial" panose="020B0604020202020204" pitchFamily="34" charset="0"/>
              <a:buChar char="•"/>
            </a:pPr>
            <a:r>
              <a:rPr lang="en-US" sz="1600" dirty="0"/>
              <a:t>1650 unreinforced masonry </a:t>
            </a:r>
            <a:r>
              <a:rPr lang="en-US" sz="1600" dirty="0" smtClean="0"/>
              <a:t>buildings </a:t>
            </a:r>
            <a:r>
              <a:rPr lang="en-US" sz="1600" dirty="0"/>
              <a:t>in Portland.</a:t>
            </a:r>
          </a:p>
          <a:p>
            <a:pPr marL="285750" indent="-285750">
              <a:buFont typeface="Arial" panose="020B0604020202020204" pitchFamily="34" charset="0"/>
              <a:buChar char="•"/>
            </a:pPr>
            <a:r>
              <a:rPr lang="en-US" sz="1600" dirty="0"/>
              <a:t>Current mandated upgrades limited to preventing loss of life.</a:t>
            </a:r>
          </a:p>
          <a:p>
            <a:pPr marL="285750" indent="-285750">
              <a:buFont typeface="Arial" panose="020B0604020202020204" pitchFamily="34" charset="0"/>
              <a:buChar char="•"/>
            </a:pPr>
            <a:r>
              <a:rPr lang="en-US" sz="1600" dirty="0"/>
              <a:t>Great burden on communities and owners that can’t afford such retrofit projects.</a:t>
            </a:r>
          </a:p>
          <a:p>
            <a:pPr marL="285750" indent="-285750">
              <a:buFont typeface="Arial" panose="020B0604020202020204" pitchFamily="34" charset="0"/>
              <a:buChar char="•"/>
            </a:pPr>
            <a:r>
              <a:rPr lang="en-US" sz="1600" dirty="0"/>
              <a:t>Helping organize URM Symposium – Summer 2019</a:t>
            </a:r>
          </a:p>
          <a:p>
            <a:pPr marL="285750" indent="-285750">
              <a:buFont typeface="Arial" panose="020B0604020202020204" pitchFamily="34" charset="0"/>
              <a:buChar char="•"/>
            </a:pPr>
            <a:r>
              <a:rPr lang="en-US" sz="1600" dirty="0"/>
              <a:t>PHLC representative anticipated to sit on newly work group created by City to craft URM policy.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494"/>
          <a:stretch/>
        </p:blipFill>
        <p:spPr>
          <a:xfrm>
            <a:off x="5943600" y="4685576"/>
            <a:ext cx="3200400" cy="21724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948940"/>
            <a:ext cx="3200400" cy="16002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0978" t="18086" r="13417" b="29256"/>
          <a:stretch/>
        </p:blipFill>
        <p:spPr>
          <a:xfrm>
            <a:off x="5943600" y="1081614"/>
            <a:ext cx="3200400" cy="1703439"/>
          </a:xfrm>
          <a:prstGeom prst="rect">
            <a:avLst/>
          </a:prstGeom>
        </p:spPr>
      </p:pic>
    </p:spTree>
    <p:extLst>
      <p:ext uri="{BB962C8B-B14F-4D97-AF65-F5344CB8AC3E}">
        <p14:creationId xmlns:p14="http://schemas.microsoft.com/office/powerpoint/2010/main" val="258519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3048082_1222139194464710_1650251661310421639_o"/>
          <p:cNvPicPr>
            <a:picLocks noChangeAspect="1" noChangeArrowheads="1"/>
          </p:cNvPicPr>
          <p:nvPr/>
        </p:nvPicPr>
        <p:blipFill rotWithShape="1">
          <a:blip r:embed="rId3">
            <a:extLst>
              <a:ext uri="{28A0092B-C50C-407E-A947-70E740481C1C}">
                <a14:useLocalDpi xmlns:a14="http://schemas.microsoft.com/office/drawing/2010/main" val="0"/>
              </a:ext>
            </a:extLst>
          </a:blip>
          <a:srcRect l="2089" t="7285" r="1904" b="6165"/>
          <a:stretch/>
        </p:blipFill>
        <p:spPr bwMode="auto">
          <a:xfrm>
            <a:off x="5626983" y="793375"/>
            <a:ext cx="3517017" cy="21763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138" y="575846"/>
            <a:ext cx="9131105"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2019 PRIORITIES AND GOALS</a:t>
            </a:r>
          </a:p>
        </p:txBody>
      </p:sp>
      <p:sp>
        <p:nvSpPr>
          <p:cNvPr id="4" name="Oval 3"/>
          <p:cNvSpPr/>
          <p:nvPr/>
        </p:nvSpPr>
        <p:spPr>
          <a:xfrm>
            <a:off x="317938" y="1224794"/>
            <a:ext cx="861211" cy="8431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1"/>
                </a:solidFill>
              </a:rPr>
              <a:t>A</a:t>
            </a:r>
          </a:p>
        </p:txBody>
      </p:sp>
      <p:sp>
        <p:nvSpPr>
          <p:cNvPr id="5" name="Oval 4"/>
          <p:cNvSpPr/>
          <p:nvPr/>
        </p:nvSpPr>
        <p:spPr>
          <a:xfrm>
            <a:off x="317938" y="2340786"/>
            <a:ext cx="861211" cy="8431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1"/>
                </a:solidFill>
              </a:rPr>
              <a:t>B</a:t>
            </a:r>
          </a:p>
        </p:txBody>
      </p:sp>
      <p:sp>
        <p:nvSpPr>
          <p:cNvPr id="6" name="Oval 5"/>
          <p:cNvSpPr/>
          <p:nvPr/>
        </p:nvSpPr>
        <p:spPr>
          <a:xfrm>
            <a:off x="317938" y="3456777"/>
            <a:ext cx="861211" cy="8431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1"/>
                </a:solidFill>
              </a:rPr>
              <a:t>C</a:t>
            </a:r>
          </a:p>
        </p:txBody>
      </p:sp>
      <p:sp>
        <p:nvSpPr>
          <p:cNvPr id="7" name="Oval 6"/>
          <p:cNvSpPr/>
          <p:nvPr/>
        </p:nvSpPr>
        <p:spPr>
          <a:xfrm>
            <a:off x="317937" y="4572769"/>
            <a:ext cx="861211" cy="8431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1"/>
                </a:solidFill>
              </a:rPr>
              <a:t>D</a:t>
            </a:r>
          </a:p>
        </p:txBody>
      </p:sp>
      <p:sp>
        <p:nvSpPr>
          <p:cNvPr id="8" name="TextBox 7"/>
          <p:cNvSpPr txBox="1"/>
          <p:nvPr/>
        </p:nvSpPr>
        <p:spPr>
          <a:xfrm>
            <a:off x="1219201" y="1295400"/>
            <a:ext cx="4114800" cy="5201424"/>
          </a:xfrm>
          <a:prstGeom prst="rect">
            <a:avLst/>
          </a:prstGeom>
          <a:noFill/>
        </p:spPr>
        <p:txBody>
          <a:bodyPr wrap="square" rtlCol="0">
            <a:spAutoFit/>
          </a:bodyPr>
          <a:lstStyle/>
          <a:p>
            <a:r>
              <a:rPr lang="en-US" dirty="0"/>
              <a:t>ENSURE HISTORIC PRESERVATION BENEFITS ALL CITIZENS </a:t>
            </a:r>
          </a:p>
          <a:p>
            <a:r>
              <a:rPr lang="en-US" sz="1500" dirty="0"/>
              <a:t>Recognize and protect important places.</a:t>
            </a:r>
          </a:p>
          <a:p>
            <a:endParaRPr lang="en-US" sz="1400" dirty="0"/>
          </a:p>
          <a:p>
            <a:r>
              <a:rPr lang="en-US" dirty="0"/>
              <a:t>ENGAGE WITH OUR COMMUNITY</a:t>
            </a:r>
          </a:p>
          <a:p>
            <a:r>
              <a:rPr lang="en-US" sz="1500" dirty="0"/>
              <a:t>Ensuring that historic preservation is part of the solution to growing community needs.</a:t>
            </a:r>
          </a:p>
          <a:p>
            <a:endParaRPr lang="en-US" sz="1600" dirty="0"/>
          </a:p>
          <a:p>
            <a:r>
              <a:rPr lang="en-US" dirty="0"/>
              <a:t>ADVOCATE FOR LOCAL/ STATE INCENTIVES</a:t>
            </a:r>
          </a:p>
          <a:p>
            <a:r>
              <a:rPr lang="en-US" sz="1500" dirty="0"/>
              <a:t>Support rehabilitation &amp; adaptive reuse.</a:t>
            </a:r>
          </a:p>
          <a:p>
            <a:endParaRPr lang="en-US" sz="1600" dirty="0"/>
          </a:p>
          <a:p>
            <a:r>
              <a:rPr lang="en-US" dirty="0"/>
              <a:t>SUPPORT PORTLAND’S UNIQUE PLACES</a:t>
            </a:r>
          </a:p>
          <a:p>
            <a:r>
              <a:rPr lang="en-US" sz="1500" dirty="0"/>
              <a:t>Developer- and development-driven solutions by themselves are not working. Density should first be achieved through additions and adaptive reuse rather than demolitions.</a:t>
            </a:r>
          </a:p>
          <a:p>
            <a:endParaRPr lang="en-US" sz="1600" dirty="0"/>
          </a:p>
          <a:p>
            <a:r>
              <a:rPr lang="en-US" dirty="0" smtClean="0"/>
              <a:t>PRIORITIZE </a:t>
            </a:r>
            <a:r>
              <a:rPr lang="en-US" dirty="0"/>
              <a:t>SUSTAINABILITY</a:t>
            </a:r>
          </a:p>
          <a:p>
            <a:r>
              <a:rPr lang="en-US" sz="1500" dirty="0"/>
              <a:t>We must act to reduce construction industry CO2 emissions. Adaptive reuse &amp; retrofits are the best ways to achieve this.</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7962" t="12345" r="17032" b="64086"/>
          <a:stretch/>
        </p:blipFill>
        <p:spPr>
          <a:xfrm>
            <a:off x="5626982" y="3058447"/>
            <a:ext cx="3517017" cy="1847235"/>
          </a:xfrm>
          <a:prstGeom prst="rect">
            <a:avLst/>
          </a:prstGeom>
        </p:spPr>
      </p:pic>
      <p:pic>
        <p:nvPicPr>
          <p:cNvPr id="2050" name="Picture 2" descr="https://cdn-images-1.medium.com/max/1600/1*QdM_sF-1cc1jDAtumIfOlA.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94" b="4433"/>
          <a:stretch/>
        </p:blipFill>
        <p:spPr bwMode="auto">
          <a:xfrm>
            <a:off x="5626983" y="5226454"/>
            <a:ext cx="3517017" cy="164269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17937" y="5633815"/>
            <a:ext cx="861211" cy="8431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1"/>
                </a:solidFill>
              </a:rPr>
              <a:t>E</a:t>
            </a: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13288" b="2377"/>
          <a:stretch/>
        </p:blipFill>
        <p:spPr>
          <a:xfrm>
            <a:off x="5626983" y="4994361"/>
            <a:ext cx="3517017" cy="1863639"/>
          </a:xfrm>
          <a:prstGeom prst="rect">
            <a:avLst/>
          </a:prstGeom>
        </p:spPr>
      </p:pic>
    </p:spTree>
    <p:extLst>
      <p:ext uri="{BB962C8B-B14F-4D97-AF65-F5344CB8AC3E}">
        <p14:creationId xmlns:p14="http://schemas.microsoft.com/office/powerpoint/2010/main" val="4128466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5068"/>
            <a:ext cx="9144000"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BENEFITS OF PRESERVATION</a:t>
            </a:r>
          </a:p>
        </p:txBody>
      </p:sp>
      <p:pic>
        <p:nvPicPr>
          <p:cNvPr id="6" name="Picture 5"/>
          <p:cNvPicPr>
            <a:picLocks noChangeAspect="1"/>
          </p:cNvPicPr>
          <p:nvPr/>
        </p:nvPicPr>
        <p:blipFill>
          <a:blip r:embed="rId2"/>
          <a:stretch>
            <a:fillRect/>
          </a:stretch>
        </p:blipFill>
        <p:spPr>
          <a:xfrm>
            <a:off x="1905000" y="990600"/>
            <a:ext cx="5562600" cy="5670531"/>
          </a:xfrm>
          <a:prstGeom prst="rect">
            <a:avLst/>
          </a:prstGeom>
        </p:spPr>
      </p:pic>
    </p:spTree>
    <p:extLst>
      <p:ext uri="{BB962C8B-B14F-4D97-AF65-F5344CB8AC3E}">
        <p14:creationId xmlns:p14="http://schemas.microsoft.com/office/powerpoint/2010/main" val="131917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5846"/>
            <a:ext cx="9144243" cy="369332"/>
          </a:xfrm>
          <a:prstGeom prst="rect">
            <a:avLst/>
          </a:prstGeom>
          <a:solidFill>
            <a:schemeClr val="tx2">
              <a:lumMod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bg1"/>
                </a:solidFill>
              </a:rPr>
              <a:t>2019 WATCHLIST</a:t>
            </a:r>
          </a:p>
        </p:txBody>
      </p:sp>
      <p:sp>
        <p:nvSpPr>
          <p:cNvPr id="4" name="Oval 3"/>
          <p:cNvSpPr/>
          <p:nvPr/>
        </p:nvSpPr>
        <p:spPr>
          <a:xfrm>
            <a:off x="317938" y="2313149"/>
            <a:ext cx="861211" cy="8431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1"/>
                </a:solidFill>
              </a:rPr>
              <a:t>1</a:t>
            </a:r>
          </a:p>
        </p:txBody>
      </p:sp>
      <p:sp>
        <p:nvSpPr>
          <p:cNvPr id="5" name="Oval 4"/>
          <p:cNvSpPr/>
          <p:nvPr/>
        </p:nvSpPr>
        <p:spPr>
          <a:xfrm>
            <a:off x="317938" y="3884615"/>
            <a:ext cx="861211" cy="8431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1"/>
                </a:solidFill>
              </a:rPr>
              <a:t>2</a:t>
            </a:r>
          </a:p>
        </p:txBody>
      </p:sp>
      <p:sp>
        <p:nvSpPr>
          <p:cNvPr id="6" name="Oval 5"/>
          <p:cNvSpPr/>
          <p:nvPr/>
        </p:nvSpPr>
        <p:spPr>
          <a:xfrm>
            <a:off x="317938" y="5456081"/>
            <a:ext cx="861211" cy="843185"/>
          </a:xfrm>
          <a:prstGeom prst="ellipse">
            <a:avLst/>
          </a:prstGeom>
          <a:solidFill>
            <a:schemeClr val="tx2">
              <a:lumMod val="50000"/>
              <a:alpha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1"/>
                </a:solidFill>
              </a:rPr>
              <a:t>3</a:t>
            </a:r>
          </a:p>
        </p:txBody>
      </p:sp>
      <p:sp>
        <p:nvSpPr>
          <p:cNvPr id="8" name="TextBox 7"/>
          <p:cNvSpPr txBox="1"/>
          <p:nvPr/>
        </p:nvSpPr>
        <p:spPr>
          <a:xfrm>
            <a:off x="1219201" y="1187337"/>
            <a:ext cx="4495799" cy="5509200"/>
          </a:xfrm>
          <a:prstGeom prst="rect">
            <a:avLst/>
          </a:prstGeom>
          <a:noFill/>
        </p:spPr>
        <p:txBody>
          <a:bodyPr wrap="square" rtlCol="0">
            <a:spAutoFit/>
          </a:bodyPr>
          <a:lstStyle/>
          <a:p>
            <a:r>
              <a:rPr lang="en-US" b="1" dirty="0"/>
              <a:t>AT-RISK RESOURCES THAT THE COMMISION IS ACTIVELY CHAMPIONING:</a:t>
            </a:r>
          </a:p>
          <a:p>
            <a:endParaRPr lang="en-US" dirty="0"/>
          </a:p>
          <a:p>
            <a:r>
              <a:rPr lang="en-US" dirty="0"/>
              <a:t>NEW CHINATOWN / JAPANTOWN HISTORIC DISTRICT &amp; THE ORIGINAL BLANCHET HOUSE</a:t>
            </a:r>
          </a:p>
          <a:p>
            <a:r>
              <a:rPr lang="en-US" sz="1600" dirty="0"/>
              <a:t>New smart investment needed in the neighborhood that is respectful of the historic character such as the newly restored Grove Hotel, now Hoxton Hotel.</a:t>
            </a:r>
          </a:p>
          <a:p>
            <a:endParaRPr lang="en-US" sz="1600" dirty="0"/>
          </a:p>
          <a:p>
            <a:r>
              <a:rPr lang="en-US" dirty="0"/>
              <a:t>URM BUILDINGS/ STREETCAR-ERA </a:t>
            </a:r>
          </a:p>
          <a:p>
            <a:r>
              <a:rPr lang="en-US" dirty="0"/>
              <a:t>NEIGHBORHOOD COMMERCIAL HUBS </a:t>
            </a:r>
          </a:p>
          <a:p>
            <a:r>
              <a:rPr lang="en-US" sz="1600" dirty="0"/>
              <a:t>The Commission supports the City’s efforts to mandate seismic reinforcement of all URM buildings in order to minimize loss of life during a significant seismic event.</a:t>
            </a:r>
          </a:p>
          <a:p>
            <a:endParaRPr lang="en-US" sz="1600" dirty="0"/>
          </a:p>
          <a:p>
            <a:r>
              <a:rPr lang="en-US" dirty="0"/>
              <a:t>CORNERSTONES OF COMMUNITY RESOURCES</a:t>
            </a:r>
          </a:p>
          <a:p>
            <a:r>
              <a:rPr lang="en-US" sz="1600" dirty="0"/>
              <a:t>The Bosco-Milligan Foundation report identifies potential historic resources associated with Portland’s African American heritage such as the Vancouver Avenue First Baptist Church.</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1473"/>
          <a:stretch/>
        </p:blipFill>
        <p:spPr>
          <a:xfrm>
            <a:off x="6100916" y="4724400"/>
            <a:ext cx="3043084" cy="21336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4915" t="12000" r="18878" b="12999"/>
          <a:stretch/>
        </p:blipFill>
        <p:spPr>
          <a:xfrm>
            <a:off x="6100916" y="2734742"/>
            <a:ext cx="3048000" cy="1905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916" y="945178"/>
            <a:ext cx="3043084" cy="1704907"/>
          </a:xfrm>
          <a:prstGeom prst="rect">
            <a:avLst/>
          </a:prstGeom>
        </p:spPr>
      </p:pic>
    </p:spTree>
    <p:extLst>
      <p:ext uri="{BB962C8B-B14F-4D97-AF65-F5344CB8AC3E}">
        <p14:creationId xmlns:p14="http://schemas.microsoft.com/office/powerpoint/2010/main" val="2900180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16905</TotalTime>
  <Words>1196</Words>
  <Application>Microsoft Office PowerPoint</Application>
  <PresentationFormat>On-screen Show (4:3)</PresentationFormat>
  <Paragraphs>166</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Engeman</dc:creator>
  <cp:lastModifiedBy>Kristen Minor</cp:lastModifiedBy>
  <cp:revision>217</cp:revision>
  <cp:lastPrinted>2015-11-17T17:02:19Z</cp:lastPrinted>
  <dcterms:created xsi:type="dcterms:W3CDTF">2015-10-28T22:45:27Z</dcterms:created>
  <dcterms:modified xsi:type="dcterms:W3CDTF">2019-05-02T17:26:32Z</dcterms:modified>
</cp:coreProperties>
</file>