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68" r:id="rId4"/>
    <p:sldId id="278" r:id="rId5"/>
    <p:sldId id="277" r:id="rId6"/>
    <p:sldId id="266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053" autoAdjust="0"/>
    <p:restoredTop sz="52745" autoAdjust="0"/>
  </p:normalViewPr>
  <p:slideViewPr>
    <p:cSldViewPr>
      <p:cViewPr varScale="1">
        <p:scale>
          <a:sx n="52" d="100"/>
          <a:sy n="52" d="100"/>
        </p:scale>
        <p:origin x="1898" y="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72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23F8C5-E51E-4A90-8FC4-5A66DAC1F7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8FC8A-57D7-40CC-A415-D080B12DA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B057F4-B98E-4582-B9E8-B07BCB27128B}" type="datetimeFigureOut">
              <a:rPr lang="en-US"/>
              <a:pPr>
                <a:defRPr/>
              </a:pPr>
              <a:t>4/9/2019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A0FBA-28F3-4116-A5B2-2A11440F8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B4F68-FA7C-4E12-96EE-FE2F77663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AF63AA-AF44-400A-B406-5F8959433B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8387EC-3D5C-448C-88B3-9A78D67FC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2AD88-EC0B-4DAF-BC3E-B5607A3134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16BD78-98D7-49E0-B25A-43D950FC393D}" type="datetimeFigureOut">
              <a:rPr lang="en-US"/>
              <a:pPr>
                <a:defRPr/>
              </a:pPr>
              <a:t>4/9/2019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0F51EB-0FFC-4074-9294-F227702C0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1A0DE8-79D5-44AC-A020-70E6639DF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27632-2E0D-41EB-B8A8-F098EFE659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A5CF-A6D8-4384-AFC6-1790551CA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A5837F-1DE6-4A51-B8BD-8E7714FB8A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9BA4129-65E4-41AD-A10C-BC815D8A2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01F1F85-B2AC-411C-BA5D-5D95D6F63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endParaRPr lang="en-US" altLang="en-US" sz="1600" dirty="0"/>
          </a:p>
          <a:p>
            <a:pPr>
              <a:spcBef>
                <a:spcPts val="400"/>
              </a:spcBef>
            </a:pPr>
            <a:endParaRPr lang="en-US" altLang="en-US" sz="1600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E227EA-0A63-41DB-96D7-A54CB2D11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905A57-9F86-4D5A-95C2-D618890A25E7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B44D3E4-AA5F-47F2-B8AD-A06D738B3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BADCA81-9515-43EE-9842-D9B01679B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58CC7D6-7AFD-4AE3-BFB8-3F6EE58A0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5FC665-59D2-4891-85C2-F93CA7250D36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BE1837A-B1ED-438C-A6EA-9642FD3BA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795677-5692-45EE-9DE2-A26DD2D45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94E50B5-DA63-4FC2-8F55-6BC121B4E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E05D21-1C87-4D21-896D-D7CFE31B0DFF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80385D6-905B-4AFA-AD4B-70CCA094D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699A575-E81E-4493-864C-6DAA71078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E5B530A-FF6F-4CB0-A088-0EDF6B87C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4224FE-3E59-403F-AD2B-4418589DCC9C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89D44E6-D989-4F6C-8AE6-83EE26F95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4CC5B-27BD-48E8-AAA4-4BEBA022F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76E46E8-D7B8-48DF-A024-A73805D8B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6F0B3-BF80-40AB-9598-16362FF6155B}" type="slidenum">
              <a:rPr lang="en-US" altLang="en-US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4A16D6-4E67-477E-9F7E-A4298CD35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20C6BE3-AFD2-415E-BEE4-60EBD031C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E550A1B-B380-45E1-94D8-AD7CECB2B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218F2-57C4-42B2-BCE8-C21E842E037F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7DE74B06-01C5-403E-ACB2-B3F6D0AAB1B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501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9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22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32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9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86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6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66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0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CEA4989-21F0-4602-A8E6-42A183AEAD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272181F3-242D-4901-9E10-A2ACE38A65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754B51BB-93D8-4012-B11F-34AB739F13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Hillsdale South Sewer Rehabilitation Project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3AF614EA-44D2-4E63-BE7B-268E5F0AA6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54DA90F7-5EC6-4452-A7FD-BA0ADE7A7C77}" type="slidenum">
              <a:rPr lang="en-US" altLang="en-US" sz="1000" b="1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60E1377B-93C6-48CC-8149-84F647E10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195CFA2F-8D18-49DE-8B76-625DA0B2533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C3F9B697-590E-4041-A281-94CB72E23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15C90A6F-1F3B-42AC-BEDD-D292DFE89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31350F4-D666-40D0-BC9E-4993CFBEE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EDD1A38F-957D-46B3-B8AC-41CFB507AC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80772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Hillsdale South Sewer Rehabilitation Project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Council Item 311</a:t>
            </a:r>
            <a:br>
              <a:rPr lang="en-US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altLang="en-US" sz="2000" b="0" dirty="0">
                <a:solidFill>
                  <a:schemeClr val="tx1"/>
                </a:solidFill>
              </a:rPr>
              <a:t>Portland City Council    April 10</a:t>
            </a:r>
            <a:r>
              <a:rPr lang="en-US" altLang="en-US" sz="2000" b="0" baseline="30000" dirty="0">
                <a:solidFill>
                  <a:schemeClr val="tx1"/>
                </a:solidFill>
              </a:rPr>
              <a:t>th</a:t>
            </a:r>
            <a:r>
              <a:rPr lang="en-US" altLang="en-US" sz="2000" b="0" dirty="0">
                <a:solidFill>
                  <a:schemeClr val="tx1"/>
                </a:solidFill>
              </a:rPr>
              <a:t>, 2019 </a:t>
            </a:r>
            <a:br>
              <a:rPr lang="en-US" altLang="en-US" sz="32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C6055B0-280B-4EE2-9278-220C1EE382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097213"/>
            <a:ext cx="3200400" cy="1658937"/>
          </a:xfrm>
        </p:spPr>
        <p:txBody>
          <a:bodyPr/>
          <a:lstStyle/>
          <a:p>
            <a:pPr eaLnBrk="1" hangingPunct="1"/>
            <a:r>
              <a:rPr lang="en-US" altLang="en-US" b="1" dirty="0"/>
              <a:t>Joe Dvorak, P.E., </a:t>
            </a:r>
          </a:p>
          <a:p>
            <a:pPr eaLnBrk="1" hangingPunct="1"/>
            <a:r>
              <a:rPr lang="en-US" altLang="en-US" b="1" dirty="0"/>
              <a:t>Design Division Manager</a:t>
            </a:r>
          </a:p>
          <a:p>
            <a:pPr eaLnBrk="1" hangingPunct="1"/>
            <a:r>
              <a:rPr lang="en-US" altLang="en-US" b="1" dirty="0"/>
              <a:t>Margaret Russell, P.E.,  Project Manager</a:t>
            </a:r>
          </a:p>
        </p:txBody>
      </p:sp>
      <p:pic>
        <p:nvPicPr>
          <p:cNvPr id="3077" name="Picture 2" descr="https://upload.wikimedia.org/wikipedia/commons/e/e9/StJohnsBridge1.jpg">
            <a:extLst>
              <a:ext uri="{FF2B5EF4-FFF2-40B4-BE49-F238E27FC236}">
                <a16:creationId xmlns:a16="http://schemas.microsoft.com/office/drawing/2014/main" id="{4A14B780-89A6-4328-BF94-8E86D8ED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56150"/>
            <a:ext cx="2667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D3BAC02-BEF9-4F85-B60D-0C7D4AF3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Project Overview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2BE617B3-0895-44C3-85D7-FD0382938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9" y="1143000"/>
            <a:ext cx="3352801" cy="3429000"/>
          </a:xfrm>
          <a:extLst/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dirty="0"/>
              <a:t>~7200 linear feet of pipe </a:t>
            </a:r>
          </a:p>
          <a:p>
            <a:pPr>
              <a:buFontTx/>
              <a:buChar char="•"/>
              <a:defRPr/>
            </a:pPr>
            <a:r>
              <a:rPr lang="en-US" altLang="en-US" dirty="0"/>
              <a:t>6” to 15” diameter pipe </a:t>
            </a:r>
          </a:p>
          <a:p>
            <a:pPr>
              <a:defRPr/>
            </a:pPr>
            <a:r>
              <a:rPr lang="en-US" altLang="en-US" dirty="0"/>
              <a:t>Pipe installed between 1920-1960</a:t>
            </a:r>
          </a:p>
          <a:p>
            <a:pPr>
              <a:defRPr/>
            </a:pPr>
            <a:r>
              <a:rPr lang="en-US" altLang="en-US" dirty="0"/>
              <a:t>Located in primarily residential streets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FB3E6019-98C6-4757-A71A-A9CDB9EE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B6934-A110-43F0-AB84-6F12922BA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5260429" cy="4693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A982A119-AD55-48FA-BD7A-AB65C5AB1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8486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Mainline and Service Connection Defects 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8AB71F78-A14A-4D81-9B71-E12F74148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95016-87CD-43F5-8965-5C1B52B93C3C}"/>
              </a:ext>
            </a:extLst>
          </p:cNvPr>
          <p:cNvSpPr txBox="1"/>
          <p:nvPr/>
        </p:nvSpPr>
        <p:spPr>
          <a:xfrm>
            <a:off x="341313" y="1282700"/>
            <a:ext cx="145097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Mainline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9C501-AE6E-494F-85BA-14B95486E07C}"/>
              </a:ext>
            </a:extLst>
          </p:cNvPr>
          <p:cNvSpPr txBox="1"/>
          <p:nvPr/>
        </p:nvSpPr>
        <p:spPr>
          <a:xfrm>
            <a:off x="228600" y="4049713"/>
            <a:ext cx="1473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Service Connection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B32CF-E2F8-43CF-9300-7E4A9DDC3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46" y="1143000"/>
            <a:ext cx="3584854" cy="268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0208D-D56D-42AA-8813-459F377CD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1" y="3831641"/>
            <a:ext cx="3720525" cy="2790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8CBA8F-4D36-4095-AA30-935099583C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r="11587"/>
          <a:stretch/>
        </p:blipFill>
        <p:spPr>
          <a:xfrm>
            <a:off x="1672945" y="3831642"/>
            <a:ext cx="3584855" cy="2706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DE52A-EACC-4819-BB6C-AEC8030B49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766" r="4419" b="21086"/>
          <a:stretch/>
        </p:blipFill>
        <p:spPr>
          <a:xfrm>
            <a:off x="5257800" y="1143000"/>
            <a:ext cx="3584854" cy="2700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61F85D6-F4B4-4ECC-913B-AE0E0A221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8229600" cy="762000"/>
          </a:xfrm>
        </p:spPr>
        <p:txBody>
          <a:bodyPr/>
          <a:lstStyle/>
          <a:p>
            <a:r>
              <a:rPr lang="en-US" altLang="en-US" sz="3200" dirty="0"/>
              <a:t>Construction Methods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167A86A-04DF-44E0-B337-BFD3453B3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44600"/>
            <a:ext cx="35814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5B908-85C8-4859-9DD9-138CB4B33000}"/>
              </a:ext>
            </a:extLst>
          </p:cNvPr>
          <p:cNvSpPr txBox="1"/>
          <p:nvPr/>
        </p:nvSpPr>
        <p:spPr>
          <a:xfrm>
            <a:off x="228600" y="15240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Trenchless Rehabilitation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Open cut excavation and replacement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54646-D58B-495C-9DAE-F7D9C5E8ED3A}"/>
              </a:ext>
            </a:extLst>
          </p:cNvPr>
          <p:cNvSpPr/>
          <p:nvPr/>
        </p:nvSpPr>
        <p:spPr>
          <a:xfrm>
            <a:off x="264695" y="1820599"/>
            <a:ext cx="4383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AF4A0F5E-E865-4558-B280-20E597660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Engineer’s Estimate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57C2D-7DB1-4876-BAAF-5487D4D11469}"/>
              </a:ext>
            </a:extLst>
          </p:cNvPr>
          <p:cNvSpPr txBox="1"/>
          <p:nvPr/>
        </p:nvSpPr>
        <p:spPr>
          <a:xfrm>
            <a:off x="285716" y="1398634"/>
            <a:ext cx="32956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Engineer’s Estimate: $</a:t>
            </a:r>
            <a:r>
              <a:rPr lang="en-US" sz="2400" dirty="0"/>
              <a:t>2,065,000</a:t>
            </a:r>
          </a:p>
          <a:p>
            <a:endParaRPr lang="en-US" sz="2400" dirty="0"/>
          </a:p>
          <a:p>
            <a:r>
              <a:rPr lang="en-US" altLang="en-US" sz="2400" dirty="0"/>
              <a:t>Level of Confidence:  High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210B5-3973-47D6-99E9-932E0A496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0" y="129584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mage011">
            <a:extLst>
              <a:ext uri="{FF2B5EF4-FFF2-40B4-BE49-F238E27FC236}">
                <a16:creationId xmlns:a16="http://schemas.microsoft.com/office/drawing/2014/main" id="{D2AC644F-98E1-45F9-A42D-2EB7857AD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2"/>
          <a:stretch/>
        </p:blipFill>
        <p:spPr bwMode="auto">
          <a:xfrm>
            <a:off x="4521015" y="1168399"/>
            <a:ext cx="42112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3C0792DD-CAF2-4FEB-98AB-DC68986EE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Project Schedule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0EBDF8-E2DB-43C5-8ACA-A4F2E00E06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526" y="1106487"/>
            <a:ext cx="5646737" cy="22860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2400" dirty="0"/>
              <a:t>Advertise Contract: July 2019</a:t>
            </a:r>
          </a:p>
          <a:p>
            <a:pPr>
              <a:defRPr/>
            </a:pPr>
            <a:r>
              <a:rPr lang="en-US" altLang="en-US" sz="2400" dirty="0"/>
              <a:t>Begin Construction: Nov. 2019</a:t>
            </a:r>
          </a:p>
          <a:p>
            <a:pPr>
              <a:defRPr/>
            </a:pPr>
            <a:r>
              <a:rPr lang="en-US" altLang="en-US" sz="2400" dirty="0"/>
              <a:t>Construction Duration: 12 mo.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marL="0" indent="0" eaLnBrk="1" hangingPunct="1">
              <a:buFontTx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	Questions?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BBE0754-5F1F-4FA2-9D2C-DA46726A2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1"/>
          <a:stretch>
            <a:fillRect/>
          </a:stretch>
        </p:blipFill>
        <p:spPr bwMode="auto">
          <a:xfrm>
            <a:off x="1001713" y="2566988"/>
            <a:ext cx="339883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7FD23-4C41-43E3-A9DF-69EB0C82464C}"/>
              </a:ext>
            </a:extLst>
          </p:cNvPr>
          <p:cNvSpPr txBox="1"/>
          <p:nvPr/>
        </p:nvSpPr>
        <p:spPr>
          <a:xfrm>
            <a:off x="5791200" y="5229225"/>
            <a:ext cx="2667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104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Hillsdale South Sewer Rehabilitation Project Council Item 311 Portland City Council    April 10th, 2019  </vt:lpstr>
      <vt:lpstr>Project Overview</vt:lpstr>
      <vt:lpstr>Mainline and Service Connection Defects </vt:lpstr>
      <vt:lpstr>Construction Methods</vt:lpstr>
      <vt:lpstr>Engineer’s Estimate</vt:lpstr>
      <vt:lpstr>Project Schedule 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Russell, Margaret</cp:lastModifiedBy>
  <cp:revision>413</cp:revision>
  <cp:lastPrinted>2019-03-26T16:22:09Z</cp:lastPrinted>
  <dcterms:created xsi:type="dcterms:W3CDTF">2013-10-16T16:39:34Z</dcterms:created>
  <dcterms:modified xsi:type="dcterms:W3CDTF">2019-04-09T15:14:27Z</dcterms:modified>
</cp:coreProperties>
</file>