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2" r:id="rId1"/>
  </p:sldMasterIdLst>
  <p:notesMasterIdLst>
    <p:notesMasterId r:id="rId18"/>
  </p:notesMasterIdLst>
  <p:sldIdLst>
    <p:sldId id="266" r:id="rId2"/>
    <p:sldId id="294" r:id="rId3"/>
    <p:sldId id="305" r:id="rId4"/>
    <p:sldId id="278" r:id="rId5"/>
    <p:sldId id="306" r:id="rId6"/>
    <p:sldId id="307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315" r:id="rId15"/>
    <p:sldId id="316" r:id="rId16"/>
    <p:sldId id="317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87386" autoAdjust="0"/>
  </p:normalViewPr>
  <p:slideViewPr>
    <p:cSldViewPr snapToGrid="0" snapToObjects="1">
      <p:cViewPr varScale="1">
        <p:scale>
          <a:sx n="63" d="100"/>
          <a:sy n="63" d="100"/>
        </p:scale>
        <p:origin x="99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2" d="100"/>
          <a:sy n="42" d="100"/>
        </p:scale>
        <p:origin x="1200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1ACFF18-2EE4-4763-88BE-F766C28C1183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F226069-AEDD-4DA7-9E00-A78F8C0DB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81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26069-AEDD-4DA7-9E00-A78F8C0DBA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859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>
              <a:lnSpc>
                <a:spcPct val="150000"/>
              </a:lnSpc>
              <a:tabLst>
                <a:tab pos="35265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26069-AEDD-4DA7-9E00-A78F8C0DBA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625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>
              <a:lnSpc>
                <a:spcPct val="150000"/>
              </a:lnSpc>
              <a:tabLst>
                <a:tab pos="35265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26069-AEDD-4DA7-9E00-A78F8C0DBA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1786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>
              <a:lnSpc>
                <a:spcPct val="150000"/>
              </a:lnSpc>
              <a:tabLst>
                <a:tab pos="35265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26069-AEDD-4DA7-9E00-A78F8C0DBA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0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>
              <a:lnSpc>
                <a:spcPct val="150000"/>
              </a:lnSpc>
              <a:tabLst>
                <a:tab pos="35265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26069-AEDD-4DA7-9E00-A78F8C0DBA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439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>
              <a:lnSpc>
                <a:spcPct val="150000"/>
              </a:lnSpc>
              <a:tabLst>
                <a:tab pos="35265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26069-AEDD-4DA7-9E00-A78F8C0DBA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45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26069-AEDD-4DA7-9E00-A78F8C0DBA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75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>
              <a:lnSpc>
                <a:spcPct val="150000"/>
              </a:lnSpc>
              <a:tabLst>
                <a:tab pos="35265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26069-AEDD-4DA7-9E00-A78F8C0DBA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63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>
              <a:lnSpc>
                <a:spcPct val="150000"/>
              </a:lnSpc>
              <a:tabLst>
                <a:tab pos="35265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26069-AEDD-4DA7-9E00-A78F8C0DBA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95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>
              <a:lnSpc>
                <a:spcPct val="150000"/>
              </a:lnSpc>
              <a:tabLst>
                <a:tab pos="35265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26069-AEDD-4DA7-9E00-A78F8C0DBA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531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>
              <a:lnSpc>
                <a:spcPct val="150000"/>
              </a:lnSpc>
              <a:tabLst>
                <a:tab pos="35265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26069-AEDD-4DA7-9E00-A78F8C0DBA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7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>
              <a:lnSpc>
                <a:spcPct val="150000"/>
              </a:lnSpc>
              <a:tabLst>
                <a:tab pos="35265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26069-AEDD-4DA7-9E00-A78F8C0DBA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80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>
              <a:lnSpc>
                <a:spcPct val="150000"/>
              </a:lnSpc>
              <a:tabLst>
                <a:tab pos="35265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26069-AEDD-4DA7-9E00-A78F8C0DBA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04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>
              <a:lnSpc>
                <a:spcPct val="150000"/>
              </a:lnSpc>
              <a:tabLst>
                <a:tab pos="35265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26069-AEDD-4DA7-9E00-A78F8C0DBA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60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>
              <a:lnSpc>
                <a:spcPct val="150000"/>
              </a:lnSpc>
              <a:tabLst>
                <a:tab pos="352650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226069-AEDD-4DA7-9E00-A78F8C0DBA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507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6749-6C78-2E4B-9891-91DB376D9021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FF7FF-3FA6-914F-B66C-63C57C3432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6749-6C78-2E4B-9891-91DB376D9021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FF7FF-3FA6-914F-B66C-63C57C3432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6749-6C78-2E4B-9891-91DB376D9021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FF7FF-3FA6-914F-B66C-63C57C3432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6749-6C78-2E4B-9891-91DB376D9021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FF7FF-3FA6-914F-B66C-63C57C3432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6749-6C78-2E4B-9891-91DB376D9021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FF7FF-3FA6-914F-B66C-63C57C3432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6749-6C78-2E4B-9891-91DB376D9021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FF7FF-3FA6-914F-B66C-63C57C3432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6749-6C78-2E4B-9891-91DB376D9021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FF7FF-3FA6-914F-B66C-63C57C3432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6749-6C78-2E4B-9891-91DB376D9021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FF7FF-3FA6-914F-B66C-63C57C3432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6749-6C78-2E4B-9891-91DB376D9021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FF7FF-3FA6-914F-B66C-63C57C3432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6749-6C78-2E4B-9891-91DB376D9021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FF7FF-3FA6-914F-B66C-63C57C3432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66749-6C78-2E4B-9891-91DB376D9021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FF7FF-3FA6-914F-B66C-63C57C34324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66749-6C78-2E4B-9891-91DB376D9021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EFF7FF-3FA6-914F-B66C-63C57C343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46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pixabay.com/en/smartphone-icon-modern-symbol-1557796/" TargetMode="Externa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hyperlink" Target="https://pixabay.com/en/whiteboard-presentation-board-297484/" TargetMode="Externa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://commons.wikimedia.org/wiki/File:City_Hall,_Portland,_Oregon_2012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ixabay.com/en/whiteboard-presentation-board-297484/" TargetMode="External"/><Relationship Id="rId11" Type="http://schemas.openxmlformats.org/officeDocument/2006/relationships/hyperlink" Target="https://creativecommons.org/licenses/by-nc/3.0/" TargetMode="External"/><Relationship Id="rId5" Type="http://schemas.openxmlformats.org/officeDocument/2006/relationships/image" Target="../media/image10.png"/><Relationship Id="rId10" Type="http://schemas.openxmlformats.org/officeDocument/2006/relationships/hyperlink" Target="https://www.wisc-online.com/asset-repository/viewasset?id=472" TargetMode="External"/><Relationship Id="rId4" Type="http://schemas.openxmlformats.org/officeDocument/2006/relationships/hyperlink" Target="https://pixabay.com/en/smartphone-icon-modern-symbol-1557796/" TargetMode="External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s://www.flickr.com/photos/nationalmuseumofamericanhistory/6218280708" TargetMode="Externa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70595" y="1207943"/>
            <a:ext cx="869156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Advisory Bodies Program</a:t>
            </a:r>
          </a:p>
          <a:p>
            <a:r>
              <a:rPr lang="en-US" sz="4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First Annual Report </a:t>
            </a:r>
          </a:p>
          <a:p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17, 2019</a:t>
            </a:r>
          </a:p>
          <a:p>
            <a:endParaRPr lang="en-US" sz="5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 descr="A close up of a logo&#10;&#10;Description generated with high confidence">
            <a:extLst>
              <a:ext uri="{FF2B5EF4-FFF2-40B4-BE49-F238E27FC236}">
                <a16:creationId xmlns:a16="http://schemas.microsoft.com/office/drawing/2014/main" id="{73FB2877-8C9D-44BB-A28D-9D75F67C8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57DA000-7BA2-446B-A30F-CFDEFB56F204}"/>
              </a:ext>
            </a:extLst>
          </p:cNvPr>
          <p:cNvSpPr/>
          <p:nvPr/>
        </p:nvSpPr>
        <p:spPr>
          <a:xfrm>
            <a:off x="4565421" y="1629965"/>
            <a:ext cx="742703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Advisory Bodies Program</a:t>
            </a:r>
          </a:p>
          <a:p>
            <a:pPr lvl="0"/>
            <a:r>
              <a:rPr lang="en-US" sz="48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First Annual Report </a:t>
            </a:r>
          </a:p>
          <a:p>
            <a:pPr lvl="0"/>
            <a:endParaRPr lang="en-US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17,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37D1AF-93A8-4C1A-AE42-19401DA62DEB}"/>
              </a:ext>
            </a:extLst>
          </p:cNvPr>
          <p:cNvSpPr txBox="1"/>
          <p:nvPr/>
        </p:nvSpPr>
        <p:spPr>
          <a:xfrm>
            <a:off x="226978" y="4383613"/>
            <a:ext cx="36835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Ashley Tjaden</a:t>
            </a:r>
          </a:p>
          <a:p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Advisory Bodies Program Analyst</a:t>
            </a:r>
          </a:p>
          <a:p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AdviosryBodies@portlandoregon.gov</a:t>
            </a:r>
          </a:p>
        </p:txBody>
      </p:sp>
    </p:spTree>
    <p:extLst>
      <p:ext uri="{BB962C8B-B14F-4D97-AF65-F5344CB8AC3E}">
        <p14:creationId xmlns:p14="http://schemas.microsoft.com/office/powerpoint/2010/main" val="280956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28713" y="585788"/>
            <a:ext cx="10153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Implementation Update: Centralized Website</a:t>
            </a:r>
          </a:p>
          <a:p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432" y="4361020"/>
            <a:ext cx="2209800" cy="23241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07DF5AA-8DC6-4BB2-AC43-820C1A07E78D}"/>
              </a:ext>
            </a:extLst>
          </p:cNvPr>
          <p:cNvSpPr txBox="1"/>
          <p:nvPr/>
        </p:nvSpPr>
        <p:spPr>
          <a:xfrm>
            <a:off x="1284001" y="1710541"/>
            <a:ext cx="5946894" cy="3901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Impact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 hits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Simultaneous recruitments draw more attention to all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500 applications processed by one staff person in four months</a:t>
            </a:r>
          </a:p>
        </p:txBody>
      </p:sp>
      <p:pic>
        <p:nvPicPr>
          <p:cNvPr id="5" name="Picture 4" descr="Graph of website clicks. On 2/19: 6,400; 3/19 8,300; 4/19: 500">
            <a:extLst>
              <a:ext uri="{FF2B5EF4-FFF2-40B4-BE49-F238E27FC236}">
                <a16:creationId xmlns:a16="http://schemas.microsoft.com/office/drawing/2014/main" id="{DB7DB72F-1207-4E1C-929C-9FE374423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0449" y="1937427"/>
            <a:ext cx="2362530" cy="2610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13F30C-E592-42A8-96F2-43DE97C67AA9}"/>
              </a:ext>
            </a:extLst>
          </p:cNvPr>
          <p:cNvSpPr txBox="1"/>
          <p:nvPr/>
        </p:nvSpPr>
        <p:spPr>
          <a:xfrm>
            <a:off x="7919835" y="1564058"/>
            <a:ext cx="273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Unique Website Visitors</a:t>
            </a:r>
          </a:p>
        </p:txBody>
      </p:sp>
    </p:spTree>
    <p:extLst>
      <p:ext uri="{BB962C8B-B14F-4D97-AF65-F5344CB8AC3E}">
        <p14:creationId xmlns:p14="http://schemas.microsoft.com/office/powerpoint/2010/main" val="710557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28713" y="585788"/>
            <a:ext cx="10153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Upcoming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432" y="4361020"/>
            <a:ext cx="2209800" cy="23241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07DF5AA-8DC6-4BB2-AC43-820C1A07E78D}"/>
              </a:ext>
            </a:extLst>
          </p:cNvPr>
          <p:cNvSpPr txBox="1"/>
          <p:nvPr/>
        </p:nvSpPr>
        <p:spPr>
          <a:xfrm>
            <a:off x="1231372" y="1957479"/>
            <a:ext cx="910332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Staff trainings on disability and mental health utilizing Civic Life’s Adapt To Impact</a:t>
            </a:r>
            <a:r>
              <a:rPr lang="en-US" sz="28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</a:t>
            </a:r>
          </a:p>
          <a:p>
            <a:endParaRPr lang="en-US" sz="28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Recruit people with disabilities for and adapt to multigenerational membership</a:t>
            </a:r>
          </a:p>
          <a:p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 innovative, web-based tools that track progress and reduce staff administration</a:t>
            </a:r>
            <a:endParaRPr lang="en-US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538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28713" y="585788"/>
            <a:ext cx="6244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Next up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132" y="4361020"/>
            <a:ext cx="2209800" cy="2324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7B2864-2483-40E2-B270-072A34FC16C2}"/>
              </a:ext>
            </a:extLst>
          </p:cNvPr>
          <p:cNvSpPr txBox="1"/>
          <p:nvPr/>
        </p:nvSpPr>
        <p:spPr>
          <a:xfrm>
            <a:off x="1205391" y="1459550"/>
            <a:ext cx="9884141" cy="4526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2">
              <a:lnSpc>
                <a:spcPct val="150000"/>
              </a:lnSpc>
              <a:tabLst>
                <a:tab pos="346075" algn="l"/>
              </a:tabLst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Tony Garcia </a:t>
            </a:r>
            <a:r>
              <a:rPr lang="en-US" sz="24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DeChamps</a:t>
            </a:r>
            <a:endParaRPr lang="en-US" sz="2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14400" lvl="3">
              <a:lnSpc>
                <a:spcPct val="150000"/>
              </a:lnSpc>
              <a:tabLst>
                <a:tab pos="346075" algn="l"/>
              </a:tabLst>
            </a:pPr>
            <a:r>
              <a:rPr lang="en-US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Deputy City Attorney</a:t>
            </a:r>
          </a:p>
          <a:p>
            <a:pPr marL="914400" lvl="3">
              <a:lnSpc>
                <a:spcPct val="150000"/>
              </a:lnSpc>
              <a:tabLst>
                <a:tab pos="346075" algn="l"/>
              </a:tabLs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City Attorney’s Office</a:t>
            </a:r>
          </a:p>
          <a:p>
            <a:pPr marL="457200" lvl="2">
              <a:lnSpc>
                <a:spcPct val="150000"/>
              </a:lnSpc>
              <a:tabLst>
                <a:tab pos="346075" algn="l"/>
              </a:tabLst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Monique Harrison</a:t>
            </a:r>
          </a:p>
          <a:p>
            <a:pPr marL="914400" lvl="3">
              <a:lnSpc>
                <a:spcPct val="150000"/>
              </a:lnSpc>
              <a:tabLst>
                <a:tab pos="346075" algn="l"/>
              </a:tabLst>
            </a:pPr>
            <a:r>
              <a:rPr lang="en-US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Workforce Recruitment &amp; Training Supervisor</a:t>
            </a:r>
          </a:p>
          <a:p>
            <a:pPr marL="914400" lvl="3">
              <a:lnSpc>
                <a:spcPct val="150000"/>
              </a:lnSpc>
              <a:tabLst>
                <a:tab pos="346075" algn="l"/>
              </a:tabLst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Bureau of Human Resources </a:t>
            </a:r>
          </a:p>
          <a:p>
            <a:pPr marL="457200" lvl="2">
              <a:lnSpc>
                <a:spcPct val="150000"/>
              </a:lnSpc>
              <a:tabLst>
                <a:tab pos="346075" algn="l"/>
              </a:tabLst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Danielle Brooks</a:t>
            </a:r>
          </a:p>
          <a:p>
            <a:pPr marL="914400" lvl="3">
              <a:lnSpc>
                <a:spcPct val="150000"/>
              </a:lnSpc>
              <a:tabLst>
                <a:tab pos="346075" algn="l"/>
              </a:tabLst>
            </a:pPr>
            <a:r>
              <a:rPr lang="en-US" sz="20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Civil Rights Title VI &amp; Equity Manager</a:t>
            </a:r>
          </a:p>
          <a:p>
            <a:pPr marL="914400" lvl="3">
              <a:lnSpc>
                <a:spcPct val="150000"/>
              </a:lnSpc>
              <a:tabLst>
                <a:tab pos="346075" algn="l"/>
              </a:tabLs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 of Equity &amp; Human Rights</a:t>
            </a:r>
          </a:p>
        </p:txBody>
      </p:sp>
    </p:spTree>
    <p:extLst>
      <p:ext uri="{BB962C8B-B14F-4D97-AF65-F5344CB8AC3E}">
        <p14:creationId xmlns:p14="http://schemas.microsoft.com/office/powerpoint/2010/main" val="2348527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132" y="4361020"/>
            <a:ext cx="2209800" cy="2324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7B2864-2483-40E2-B270-072A34FC16C2}"/>
              </a:ext>
            </a:extLst>
          </p:cNvPr>
          <p:cNvSpPr txBox="1"/>
          <p:nvPr/>
        </p:nvSpPr>
        <p:spPr>
          <a:xfrm>
            <a:off x="7836992" y="2101808"/>
            <a:ext cx="4715185" cy="1889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2">
              <a:lnSpc>
                <a:spcPct val="150000"/>
              </a:lnSpc>
              <a:tabLst>
                <a:tab pos="346075" algn="l"/>
              </a:tabLst>
            </a:pP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Tony García </a:t>
            </a:r>
            <a:r>
              <a:rPr lang="en-US" sz="20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DesChamps</a:t>
            </a:r>
            <a:endParaRPr lang="en-US" sz="20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lvl="2">
              <a:lnSpc>
                <a:spcPct val="150000"/>
              </a:lnSpc>
              <a:tabLst>
                <a:tab pos="346075" algn="l"/>
              </a:tabLst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Deputy City Attorney</a:t>
            </a:r>
          </a:p>
          <a:p>
            <a:pPr marL="457200" lvl="2">
              <a:lnSpc>
                <a:spcPct val="150000"/>
              </a:lnSpc>
              <a:tabLst>
                <a:tab pos="346075" algn="l"/>
              </a:tabLst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City Attorney’s Office</a:t>
            </a:r>
          </a:p>
          <a:p>
            <a:pPr marL="0" lvl="1">
              <a:lnSpc>
                <a:spcPct val="150000"/>
              </a:lnSpc>
              <a:tabLst>
                <a:tab pos="346075" algn="l"/>
              </a:tabLst>
            </a:pPr>
            <a:endParaRPr lang="en-US" sz="20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 descr="A screen shot of a computer&#10;&#10;Description generated with high confidence">
            <a:extLst>
              <a:ext uri="{FF2B5EF4-FFF2-40B4-BE49-F238E27FC236}">
                <a16:creationId xmlns:a16="http://schemas.microsoft.com/office/drawing/2014/main" id="{2E413EE0-E6A4-4494-A0D7-F33A07049C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6195" r="14521"/>
          <a:stretch/>
        </p:blipFill>
        <p:spPr>
          <a:xfrm rot="5400000">
            <a:off x="2253626" y="38047"/>
            <a:ext cx="3930858" cy="7221973"/>
          </a:xfrm>
          <a:prstGeom prst="rect">
            <a:avLst/>
          </a:prstGeom>
        </p:spPr>
      </p:pic>
      <p:pic>
        <p:nvPicPr>
          <p:cNvPr id="6" name="Picture 5" descr="A screen image of Tony Garcia giving the Pulblic Officials Training on YouTube.com">
            <a:extLst>
              <a:ext uri="{FF2B5EF4-FFF2-40B4-BE49-F238E27FC236}">
                <a16:creationId xmlns:a16="http://schemas.microsoft.com/office/drawing/2014/main" id="{B7B90B74-88A8-4BEF-AEA7-CAB4DD2CF4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5884"/>
          <a:stretch/>
        </p:blipFill>
        <p:spPr>
          <a:xfrm>
            <a:off x="1997415" y="2073613"/>
            <a:ext cx="4443279" cy="312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246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132" y="4361020"/>
            <a:ext cx="2209800" cy="2324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7B2864-2483-40E2-B270-072A34FC16C2}"/>
              </a:ext>
            </a:extLst>
          </p:cNvPr>
          <p:cNvSpPr txBox="1"/>
          <p:nvPr/>
        </p:nvSpPr>
        <p:spPr>
          <a:xfrm>
            <a:off x="5545606" y="1782906"/>
            <a:ext cx="6103092" cy="1428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2">
              <a:lnSpc>
                <a:spcPct val="150000"/>
              </a:lnSpc>
              <a:tabLst>
                <a:tab pos="346075" algn="l"/>
              </a:tabLst>
            </a:pP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Monique Harrison</a:t>
            </a:r>
          </a:p>
          <a:p>
            <a:pPr marL="457200" lvl="2">
              <a:lnSpc>
                <a:spcPct val="150000"/>
              </a:lnSpc>
              <a:tabLst>
                <a:tab pos="346075" algn="l"/>
              </a:tabLst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Workforce Recruitment &amp; Training Supervisor</a:t>
            </a:r>
          </a:p>
          <a:p>
            <a:pPr marL="457200" lvl="2">
              <a:lnSpc>
                <a:spcPct val="150000"/>
              </a:lnSpc>
              <a:tabLst>
                <a:tab pos="346075" algn="l"/>
              </a:tabLst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Bureau of Human Resources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8A3EAA-0FDA-4ED8-825D-70CC680A4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25028" y="539439"/>
            <a:ext cx="4827132" cy="5075585"/>
          </a:xfrm>
          <a:prstGeom prst="rect">
            <a:avLst/>
          </a:prstGeom>
        </p:spPr>
      </p:pic>
      <p:pic>
        <p:nvPicPr>
          <p:cNvPr id="6" name="Picture 5" descr="A screen image of Human Reources Training on YouTube.com. A black woman stands next to key terms for the training.">
            <a:extLst>
              <a:ext uri="{FF2B5EF4-FFF2-40B4-BE49-F238E27FC236}">
                <a16:creationId xmlns:a16="http://schemas.microsoft.com/office/drawing/2014/main" id="{7FBAC35E-65C1-469C-B8A6-99467CA282E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328"/>
          <a:stretch/>
        </p:blipFill>
        <p:spPr>
          <a:xfrm>
            <a:off x="1279119" y="1097741"/>
            <a:ext cx="3596463" cy="408946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Above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052143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D87578-01C3-4465-AE96-412B3ECF77EE}"/>
              </a:ext>
            </a:extLst>
          </p:cNvPr>
          <p:cNvSpPr/>
          <p:nvPr/>
        </p:nvSpPr>
        <p:spPr>
          <a:xfrm>
            <a:off x="6096000" y="2153061"/>
            <a:ext cx="6096000" cy="14281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lvl="2">
              <a:lnSpc>
                <a:spcPct val="150000"/>
              </a:lnSpc>
              <a:tabLst>
                <a:tab pos="346075" algn="l"/>
              </a:tabLst>
            </a:pPr>
            <a:r>
              <a:rPr lang="en-US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Danielle Brooks</a:t>
            </a:r>
          </a:p>
          <a:p>
            <a:pPr marL="457200" lvl="2">
              <a:lnSpc>
                <a:spcPct val="150000"/>
              </a:lnSpc>
              <a:tabLst>
                <a:tab pos="346075" algn="l"/>
              </a:tabLst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Civil Rights Title VI &amp; Equity Manager</a:t>
            </a:r>
          </a:p>
          <a:p>
            <a:pPr marL="457200" lvl="2">
              <a:lnSpc>
                <a:spcPct val="150000"/>
              </a:lnSpc>
              <a:tabLst>
                <a:tab pos="346075" algn="l"/>
              </a:tabLst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 of Equity &amp; Human Rights</a:t>
            </a:r>
          </a:p>
        </p:txBody>
      </p:sp>
      <p:pic>
        <p:nvPicPr>
          <p:cNvPr id="3" name="Picture 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B74F9EB-5DAF-40A5-B2F2-1E7CAB7C8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18" y="1569339"/>
            <a:ext cx="5489314" cy="37193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97811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70595" y="1207943"/>
            <a:ext cx="8691562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4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Advisory Bodies Program</a:t>
            </a:r>
          </a:p>
          <a:p>
            <a:r>
              <a:rPr lang="en-US" sz="48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First Annual Report </a:t>
            </a:r>
          </a:p>
          <a:p>
            <a:endParaRPr lang="en-US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April 17, 2019</a:t>
            </a:r>
          </a:p>
          <a:p>
            <a:endParaRPr lang="en-US" sz="50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 descr="A close up of a logo&#10;&#10;Description generated with high confidence">
            <a:extLst>
              <a:ext uri="{FF2B5EF4-FFF2-40B4-BE49-F238E27FC236}">
                <a16:creationId xmlns:a16="http://schemas.microsoft.com/office/drawing/2014/main" id="{73FB2877-8C9D-44BB-A28D-9D75F67C8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57DA000-7BA2-446B-A30F-CFDEFB56F204}"/>
              </a:ext>
            </a:extLst>
          </p:cNvPr>
          <p:cNvSpPr/>
          <p:nvPr/>
        </p:nvSpPr>
        <p:spPr>
          <a:xfrm>
            <a:off x="4565421" y="2045463"/>
            <a:ext cx="742703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Thank you</a:t>
            </a:r>
          </a:p>
          <a:p>
            <a:pPr lvl="0"/>
            <a:endParaRPr lang="en-US" sz="4800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/>
            <a:r>
              <a:rPr lang="en-US" sz="2000" dirty="0">
                <a:solidFill>
                  <a:prstClr val="whit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AdvisoryBodies@PortlandOregon.gov</a:t>
            </a:r>
            <a:endParaRPr lang="en-US" sz="900" dirty="0">
              <a:solidFill>
                <a:prstClr val="whit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295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28713" y="585788"/>
            <a:ext cx="6244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Today’s presentation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132" y="4361020"/>
            <a:ext cx="2209800" cy="2324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7B2864-2483-40E2-B270-072A34FC16C2}"/>
              </a:ext>
            </a:extLst>
          </p:cNvPr>
          <p:cNvSpPr txBox="1"/>
          <p:nvPr/>
        </p:nvSpPr>
        <p:spPr>
          <a:xfrm>
            <a:off x="1128712" y="1806951"/>
            <a:ext cx="10059987" cy="317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150000"/>
              </a:lnSpc>
              <a:tabLst>
                <a:tab pos="346075" algn="l"/>
              </a:tabLst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Resolution 37328 &amp; Advisory Bodies Program Report</a:t>
            </a:r>
          </a:p>
          <a:p>
            <a:pPr marL="800100" lvl="2" indent="-3429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46075" algn="l"/>
              </a:tabLst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Background </a:t>
            </a:r>
          </a:p>
          <a:p>
            <a:pPr marL="800100" lvl="2" indent="-3429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46075" algn="l"/>
              </a:tabLst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Implementation Update</a:t>
            </a:r>
          </a:p>
          <a:p>
            <a:pPr marL="800100" lvl="2" indent="-34290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46075" algn="l"/>
              </a:tabLst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Upcoming Collaborations</a:t>
            </a:r>
          </a:p>
          <a:p>
            <a:pPr marL="0" lvl="1">
              <a:lnSpc>
                <a:spcPct val="150000"/>
              </a:lnSpc>
              <a:tabLst>
                <a:tab pos="346075" algn="l"/>
              </a:tabLst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1604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28713" y="585788"/>
            <a:ext cx="6244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Presentation Speakers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132" y="4361020"/>
            <a:ext cx="2209800" cy="2324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7B2864-2483-40E2-B270-072A34FC16C2}"/>
              </a:ext>
            </a:extLst>
          </p:cNvPr>
          <p:cNvSpPr txBox="1"/>
          <p:nvPr/>
        </p:nvSpPr>
        <p:spPr>
          <a:xfrm>
            <a:off x="1205391" y="1459550"/>
            <a:ext cx="9884141" cy="5296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2">
              <a:lnSpc>
                <a:spcPct val="150000"/>
              </a:lnSpc>
              <a:tabLst>
                <a:tab pos="346075" algn="l"/>
              </a:tabLst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Ashley Tjaden</a:t>
            </a:r>
          </a:p>
          <a:p>
            <a:pPr marL="914400" lvl="3">
              <a:lnSpc>
                <a:spcPct val="150000"/>
              </a:lnSpc>
              <a:tabLst>
                <a:tab pos="346075" algn="l"/>
              </a:tabLst>
            </a:pPr>
            <a:r>
              <a:rPr lang="en-US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Analyst</a:t>
            </a:r>
          </a:p>
          <a:p>
            <a:pPr marL="914400" lvl="3">
              <a:lnSpc>
                <a:spcPct val="150000"/>
              </a:lnSpc>
              <a:tabLst>
                <a:tab pos="346075" algn="l"/>
              </a:tabLst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 of Civic &amp; Community Life</a:t>
            </a:r>
          </a:p>
          <a:p>
            <a:pPr marL="457200" lvl="2">
              <a:lnSpc>
                <a:spcPct val="150000"/>
              </a:lnSpc>
              <a:tabLst>
                <a:tab pos="346075" algn="l"/>
              </a:tabLst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Tony García </a:t>
            </a:r>
            <a:r>
              <a:rPr lang="en-US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DesChamps</a:t>
            </a:r>
            <a:endParaRPr lang="en-US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914400" lvl="3">
              <a:lnSpc>
                <a:spcPct val="150000"/>
              </a:lnSpc>
              <a:tabLst>
                <a:tab pos="346075" algn="l"/>
              </a:tabLst>
            </a:pPr>
            <a:r>
              <a:rPr lang="en-US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Deputy City Attorney</a:t>
            </a:r>
          </a:p>
          <a:p>
            <a:pPr marL="914400" lvl="3">
              <a:lnSpc>
                <a:spcPct val="150000"/>
              </a:lnSpc>
              <a:tabLst>
                <a:tab pos="346075" algn="l"/>
              </a:tabLst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City Attorney’s Office</a:t>
            </a:r>
          </a:p>
          <a:p>
            <a:pPr marL="457200" lvl="2">
              <a:lnSpc>
                <a:spcPct val="150000"/>
              </a:lnSpc>
              <a:tabLst>
                <a:tab pos="346075" algn="l"/>
              </a:tabLst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Monique Harrison</a:t>
            </a:r>
          </a:p>
          <a:p>
            <a:pPr marL="914400" lvl="3">
              <a:lnSpc>
                <a:spcPct val="150000"/>
              </a:lnSpc>
              <a:tabLst>
                <a:tab pos="346075" algn="l"/>
              </a:tabLst>
            </a:pPr>
            <a:r>
              <a:rPr lang="en-US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Workforce Recruitment &amp; Training Supervisor</a:t>
            </a:r>
          </a:p>
          <a:p>
            <a:pPr marL="914400" lvl="3">
              <a:lnSpc>
                <a:spcPct val="150000"/>
              </a:lnSpc>
              <a:tabLst>
                <a:tab pos="346075" algn="l"/>
              </a:tabLst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Bureau of Human Resources </a:t>
            </a:r>
          </a:p>
          <a:p>
            <a:pPr marL="457200" lvl="2">
              <a:lnSpc>
                <a:spcPct val="150000"/>
              </a:lnSpc>
              <a:tabLst>
                <a:tab pos="346075" algn="l"/>
              </a:tabLst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Danielle Brooks</a:t>
            </a:r>
          </a:p>
          <a:p>
            <a:pPr marL="914400" lvl="3">
              <a:lnSpc>
                <a:spcPct val="150000"/>
              </a:lnSpc>
              <a:tabLst>
                <a:tab pos="346075" algn="l"/>
              </a:tabLst>
            </a:pPr>
            <a:r>
              <a:rPr lang="en-US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Civil Rights Title VI &amp; Equity Manager</a:t>
            </a:r>
          </a:p>
          <a:p>
            <a:pPr marL="914400" lvl="3">
              <a:lnSpc>
                <a:spcPct val="150000"/>
              </a:lnSpc>
              <a:tabLst>
                <a:tab pos="346075" algn="l"/>
              </a:tabLst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 of Equity &amp; Human Rights</a:t>
            </a:r>
          </a:p>
          <a:p>
            <a:pPr marL="0" lvl="1">
              <a:lnSpc>
                <a:spcPct val="150000"/>
              </a:lnSpc>
              <a:tabLst>
                <a:tab pos="346075" algn="l"/>
              </a:tabLst>
            </a:pP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6855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28713" y="585788"/>
            <a:ext cx="10476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Civic Participation &amp; Volunteerism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132" y="4361020"/>
            <a:ext cx="2209800" cy="2324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7B2864-2483-40E2-B270-072A34FC16C2}"/>
              </a:ext>
            </a:extLst>
          </p:cNvPr>
          <p:cNvSpPr txBox="1"/>
          <p:nvPr/>
        </p:nvSpPr>
        <p:spPr>
          <a:xfrm>
            <a:off x="1288787" y="4336605"/>
            <a:ext cx="8141558" cy="2664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150000"/>
              </a:lnSpc>
              <a:tabLst>
                <a:tab pos="346075" algn="l"/>
              </a:tabLst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“The Office of Community &amp; Civic Life is a gateway</a:t>
            </a:r>
          </a:p>
          <a:p>
            <a:pPr marL="0" lvl="1">
              <a:lnSpc>
                <a:spcPct val="150000"/>
              </a:lnSpc>
              <a:tabLst>
                <a:tab pos="346075" algn="l"/>
              </a:tabLst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city government and civic participation</a:t>
            </a:r>
          </a:p>
          <a:p>
            <a:pPr marL="0" lvl="1">
              <a:lnSpc>
                <a:spcPct val="150000"/>
              </a:lnSpc>
              <a:tabLst>
                <a:tab pos="346075" algn="l"/>
              </a:tabLst>
            </a:pP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Portlanders from across the city.” </a:t>
            </a:r>
          </a:p>
          <a:p>
            <a:pPr marL="0" lvl="1">
              <a:lnSpc>
                <a:spcPct val="150000"/>
              </a:lnSpc>
              <a:tabLst>
                <a:tab pos="346075" algn="l"/>
              </a:tabLst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Commissioner Eudaly, 2018</a:t>
            </a:r>
          </a:p>
          <a:p>
            <a:pPr marL="0" lvl="1">
              <a:lnSpc>
                <a:spcPct val="150000"/>
              </a:lnSpc>
              <a:tabLst>
                <a:tab pos="346075" algn="l"/>
              </a:tabLst>
            </a:pPr>
            <a:endParaRPr lang="en-US" sz="24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 descr="A picture containing illutrated people, taking selfies, families on a walk in the park, running dog, bicycle with a child in the back seat holding a red balloon.">
            <a:extLst>
              <a:ext uri="{FF2B5EF4-FFF2-40B4-BE49-F238E27FC236}">
                <a16:creationId xmlns:a16="http://schemas.microsoft.com/office/drawing/2014/main" id="{D4376F0B-D607-48BA-B22A-037255D110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722"/>
          <a:stretch/>
        </p:blipFill>
        <p:spPr>
          <a:xfrm>
            <a:off x="0" y="1373460"/>
            <a:ext cx="12192000" cy="280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78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28713" y="585788"/>
            <a:ext cx="8637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Background: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Resolution 37328</a:t>
            </a:r>
          </a:p>
          <a:p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132" y="4361020"/>
            <a:ext cx="2209800" cy="2324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77B2864-2483-40E2-B270-072A34FC16C2}"/>
              </a:ext>
            </a:extLst>
          </p:cNvPr>
          <p:cNvSpPr txBox="1"/>
          <p:nvPr/>
        </p:nvSpPr>
        <p:spPr>
          <a:xfrm>
            <a:off x="500974" y="2667522"/>
            <a:ext cx="9318158" cy="2956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Uniform application, including mandatory conflict of interest disclosure form.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Bylaws template, including recommendations regarding mandatory term limits, staggered terms, and subcommittee participation.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 materials for members of advisory bodies and their staff liaisons.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Options to track the delivery of training.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Survey to be completed by members at the end of their service.</a:t>
            </a:r>
          </a:p>
          <a:p>
            <a:pPr marL="800100" lvl="1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Values to guide transparent selection processes.</a:t>
            </a:r>
          </a:p>
        </p:txBody>
      </p:sp>
      <p:pic>
        <p:nvPicPr>
          <p:cNvPr id="6" name="Picture 5" descr="Screen capture of resolution beginning, which reads: &quot;RESOLUTION No. 37 3 2 8 As Amended&#10;Enhance community service opportunities and strengthen the transparency and&#10;accountability of City advisory bodies (Resolution)&#10;WHEREAS, local government works best when community members and government make decisions collaboratively, and robust public engagement is essential to sustaining&#10;this partnership; and&quot;">
            <a:extLst>
              <a:ext uri="{FF2B5EF4-FFF2-40B4-BE49-F238E27FC236}">
                <a16:creationId xmlns:a16="http://schemas.microsoft.com/office/drawing/2014/main" id="{C55AB485-9847-4B86-81A9-F7A1A07C2C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b="62287"/>
          <a:stretch/>
        </p:blipFill>
        <p:spPr>
          <a:xfrm>
            <a:off x="1401348" y="1573039"/>
            <a:ext cx="5872162" cy="653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7735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28713" y="585788"/>
            <a:ext cx="86378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Implementation Update</a:t>
            </a:r>
          </a:p>
          <a:p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132" y="4361020"/>
            <a:ext cx="2209800" cy="2324100"/>
          </a:xfrm>
          <a:prstGeom prst="rect">
            <a:avLst/>
          </a:prstGeom>
        </p:spPr>
      </p:pic>
      <p:pic>
        <p:nvPicPr>
          <p:cNvPr id="22" name="Picture 21" descr="Screen capture of pages 5 &amp; 6 of the Advisory Bodies First Annual Report.">
            <a:extLst>
              <a:ext uri="{FF2B5EF4-FFF2-40B4-BE49-F238E27FC236}">
                <a16:creationId xmlns:a16="http://schemas.microsoft.com/office/drawing/2014/main" id="{53AF094E-8D24-477A-B73B-501505CC4E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8" t="6444" r="3124" b="3174"/>
          <a:stretch/>
        </p:blipFill>
        <p:spPr>
          <a:xfrm>
            <a:off x="2169707" y="2616359"/>
            <a:ext cx="1844040" cy="2243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 descr="Screen capture of pages 5 &amp; 6 of the Advisory Bodies First Annual Report.">
            <a:extLst>
              <a:ext uri="{FF2B5EF4-FFF2-40B4-BE49-F238E27FC236}">
                <a16:creationId xmlns:a16="http://schemas.microsoft.com/office/drawing/2014/main" id="{720DFBEF-067A-4D9D-89FD-967F7BE239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21" t="9147" r="9564" b="5869"/>
          <a:stretch/>
        </p:blipFill>
        <p:spPr>
          <a:xfrm>
            <a:off x="658813" y="2403171"/>
            <a:ext cx="1609532" cy="21478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07DF5AA-8DC6-4BB2-AC43-820C1A07E78D}"/>
              </a:ext>
            </a:extLst>
          </p:cNvPr>
          <p:cNvSpPr txBox="1"/>
          <p:nvPr/>
        </p:nvSpPr>
        <p:spPr>
          <a:xfrm>
            <a:off x="4572000" y="1953657"/>
            <a:ext cx="62483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Civic Life created a growing list of resources in addition to those called out in the Resolution.</a:t>
            </a:r>
          </a:p>
          <a:p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Resources were developed in partnership with bureaus, offices, and subject matter experts. </a:t>
            </a:r>
          </a:p>
        </p:txBody>
      </p:sp>
    </p:spTree>
    <p:extLst>
      <p:ext uri="{BB962C8B-B14F-4D97-AF65-F5344CB8AC3E}">
        <p14:creationId xmlns:p14="http://schemas.microsoft.com/office/powerpoint/2010/main" val="2973124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28713" y="585788"/>
            <a:ext cx="6244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Implementation Update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7B2864-2483-40E2-B270-072A34FC16C2}"/>
              </a:ext>
            </a:extLst>
          </p:cNvPr>
          <p:cNvSpPr txBox="1"/>
          <p:nvPr/>
        </p:nvSpPr>
        <p:spPr>
          <a:xfrm>
            <a:off x="1182454" y="3921479"/>
            <a:ext cx="4837961" cy="2351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indent="-45720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346075" algn="l"/>
              </a:tabLs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Meetings Law Compliance</a:t>
            </a:r>
          </a:p>
          <a:p>
            <a:pPr lvl="1" indent="-45720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346075" algn="l"/>
              </a:tabLs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Records Law Compliance</a:t>
            </a:r>
          </a:p>
          <a:p>
            <a:pPr lvl="1" indent="-45720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346075" algn="l"/>
              </a:tabLs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Conflict of Interest Disclosure Form</a:t>
            </a:r>
          </a:p>
          <a:p>
            <a:pPr lvl="1" indent="-45720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346075" algn="l"/>
              </a:tabLs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Bylaws (operations &amp; structure)</a:t>
            </a:r>
          </a:p>
          <a:p>
            <a:pPr lvl="1" indent="-457200">
              <a:lnSpc>
                <a:spcPct val="150000"/>
              </a:lnSpc>
              <a:buFont typeface="Wingdings" panose="05000000000000000000" pitchFamily="2" charset="2"/>
              <a:buChar char="ü"/>
              <a:tabLst>
                <a:tab pos="346075" algn="l"/>
              </a:tabLst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Centralized Uniform Application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01866C-43FE-42A3-9E30-9CEFD736D63D}"/>
              </a:ext>
            </a:extLst>
          </p:cNvPr>
          <p:cNvSpPr/>
          <p:nvPr/>
        </p:nvSpPr>
        <p:spPr>
          <a:xfrm>
            <a:off x="1954992" y="1532710"/>
            <a:ext cx="361939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Accountability</a:t>
            </a:r>
          </a:p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Accessibility</a:t>
            </a:r>
          </a:p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Equity</a:t>
            </a:r>
          </a:p>
          <a:p>
            <a:pPr algn="ctr"/>
            <a:r>
              <a:rPr lang="en-US" sz="2800" dirty="0">
                <a:solidFill>
                  <a:srgbClr val="7030A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Transparency</a:t>
            </a:r>
          </a:p>
          <a:p>
            <a:pPr algn="ctr"/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Trust</a:t>
            </a:r>
            <a:endParaRPr lang="en-US" sz="2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F841C00-8997-461A-8B16-44B2429DD1A9}"/>
              </a:ext>
            </a:extLst>
          </p:cNvPr>
          <p:cNvGrpSpPr/>
          <p:nvPr/>
        </p:nvGrpSpPr>
        <p:grpSpPr>
          <a:xfrm>
            <a:off x="6815067" y="1232119"/>
            <a:ext cx="4509760" cy="5337294"/>
            <a:chOff x="5252611" y="1388045"/>
            <a:chExt cx="4509760" cy="533729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AC38DFC-B8FE-415E-918D-5AC8CB329013}"/>
                </a:ext>
              </a:extLst>
            </p:cNvPr>
            <p:cNvSpPr/>
            <p:nvPr/>
          </p:nvSpPr>
          <p:spPr>
            <a:xfrm>
              <a:off x="5252611" y="1388045"/>
              <a:ext cx="4509760" cy="533729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Image of City Hall. This Photo by Unknown Author is licensed under CC BY-SA.">
              <a:extLst>
                <a:ext uri="{FF2B5EF4-FFF2-40B4-BE49-F238E27FC236}">
                  <a16:creationId xmlns:a16="http://schemas.microsoft.com/office/drawing/2014/main" id="{C5C18A62-1ADF-48EC-BE96-53A8FA8F5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5357391" y="3295147"/>
              <a:ext cx="4251018" cy="318826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2C2A23-3AEA-4C80-8864-28E9CF952953}"/>
                </a:ext>
              </a:extLst>
            </p:cNvPr>
            <p:cNvSpPr txBox="1"/>
            <p:nvPr/>
          </p:nvSpPr>
          <p:spPr>
            <a:xfrm>
              <a:off x="5567892" y="6509895"/>
              <a:ext cx="34774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4" tooltip="http://commons.wikimedia.org/wiki/File:City_Hall,_Portland,_Oregon_2012.JPG"/>
                </a:rPr>
                <a:t>This Photo</a:t>
              </a:r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by Unknown Author is licensed under </a:t>
              </a:r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  <a:hlinkClick r:id="rId5" tooltip="https://creativecommons.org/licenses/by-sa/3.0/"/>
                </a:rPr>
                <a:t>CC BY-SA</a:t>
              </a:r>
              <a:endParaRPr lang="en-US" sz="8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2" name="Picture 11" descr="A group of people in a room&#10;&#10;Description generated with very high confidence">
              <a:extLst>
                <a:ext uri="{FF2B5EF4-FFF2-40B4-BE49-F238E27FC236}">
                  <a16:creationId xmlns:a16="http://schemas.microsoft.com/office/drawing/2014/main" id="{ED3014AB-21F0-408D-8EE5-2482186E1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4741" t="45195" r="12289" b="27330"/>
            <a:stretch/>
          </p:blipFill>
          <p:spPr>
            <a:xfrm flipH="1">
              <a:off x="5357391" y="1531478"/>
              <a:ext cx="4251018" cy="139131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CBC8F50-564B-4A88-A336-94C464611977}"/>
                </a:ext>
              </a:extLst>
            </p:cNvPr>
            <p:cNvSpPr txBox="1"/>
            <p:nvPr/>
          </p:nvSpPr>
          <p:spPr>
            <a:xfrm>
              <a:off x="5363964" y="2892024"/>
              <a:ext cx="428959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This photo of Development Services commissioners at their Equity Training.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2515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screen shot of a computer&#10;&#10;Description generated with high confidence">
            <a:extLst>
              <a:ext uri="{FF2B5EF4-FFF2-40B4-BE49-F238E27FC236}">
                <a16:creationId xmlns:a16="http://schemas.microsoft.com/office/drawing/2014/main" id="{15DDB30D-A2E6-4437-870F-5D54B6A69A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6195" r="14521"/>
          <a:stretch/>
        </p:blipFill>
        <p:spPr>
          <a:xfrm rot="5400000">
            <a:off x="1041378" y="1582949"/>
            <a:ext cx="1979124" cy="37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8713" y="585788"/>
            <a:ext cx="8502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Implementation Update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C56682C-F88C-48D6-AB40-FACC83FA63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616602" y="741067"/>
            <a:ext cx="3816403" cy="40128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132" y="4361020"/>
            <a:ext cx="2209800" cy="2324100"/>
          </a:xfrm>
          <a:prstGeom prst="rect">
            <a:avLst/>
          </a:prstGeom>
        </p:spPr>
      </p:pic>
      <p:pic>
        <p:nvPicPr>
          <p:cNvPr id="8" name="Picture 7" descr="A screen image of Tony Garcia giving the Pulblic Officials Training on YouTube.com">
            <a:extLst>
              <a:ext uri="{FF2B5EF4-FFF2-40B4-BE49-F238E27FC236}">
                <a16:creationId xmlns:a16="http://schemas.microsoft.com/office/drawing/2014/main" id="{F74845E9-EBA6-4576-9102-9F63A8DAFE4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5738"/>
          <a:stretch/>
        </p:blipFill>
        <p:spPr>
          <a:xfrm>
            <a:off x="885589" y="2628234"/>
            <a:ext cx="2290703" cy="1613725"/>
          </a:xfrm>
          <a:prstGeom prst="rect">
            <a:avLst/>
          </a:prstGeom>
        </p:spPr>
      </p:pic>
      <p:pic>
        <p:nvPicPr>
          <p:cNvPr id="10" name="Picture 9" descr="A screen image of Human Reources Training on YouTube.com. A black woman stands next to key terms for the training.">
            <a:extLst>
              <a:ext uri="{FF2B5EF4-FFF2-40B4-BE49-F238E27FC236}">
                <a16:creationId xmlns:a16="http://schemas.microsoft.com/office/drawing/2014/main" id="{59332A05-E4CF-4708-AB70-AD3ABD4D01F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9328"/>
          <a:stretch/>
        </p:blipFill>
        <p:spPr>
          <a:xfrm>
            <a:off x="7870694" y="1161470"/>
            <a:ext cx="2843418" cy="323319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Above"/>
            <a:lightRig rig="threePt" dir="t"/>
          </a:scene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2E0CA9-6DC1-4884-85CB-F7926F6B0507}"/>
              </a:ext>
            </a:extLst>
          </p:cNvPr>
          <p:cNvSpPr txBox="1"/>
          <p:nvPr/>
        </p:nvSpPr>
        <p:spPr>
          <a:xfrm>
            <a:off x="7887522" y="6986202"/>
            <a:ext cx="16332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10" tooltip="https://www.wisc-online.com/asset-repository/viewasset?id=472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11" tooltip="https://creativecommons.org/licenses/by-nc/3.0/"/>
              </a:rPr>
              <a:t>CC BY-NC</a:t>
            </a:r>
            <a:endParaRPr lang="en-US" sz="900"/>
          </a:p>
        </p:txBody>
      </p:sp>
      <p:grpSp>
        <p:nvGrpSpPr>
          <p:cNvPr id="20" name="Group 19" descr="An illustration of a computer and keyboard. On the computer screen is the first PPT slide of the Equity Training.">
            <a:extLst>
              <a:ext uri="{FF2B5EF4-FFF2-40B4-BE49-F238E27FC236}">
                <a16:creationId xmlns:a16="http://schemas.microsoft.com/office/drawing/2014/main" id="{2D06B1D7-1D94-48CA-992A-605D96F240B3}"/>
              </a:ext>
            </a:extLst>
          </p:cNvPr>
          <p:cNvGrpSpPr/>
          <p:nvPr/>
        </p:nvGrpSpPr>
        <p:grpSpPr>
          <a:xfrm>
            <a:off x="4226632" y="1853319"/>
            <a:ext cx="3045378" cy="3049096"/>
            <a:chOff x="3711646" y="2216925"/>
            <a:chExt cx="3045378" cy="3049096"/>
          </a:xfrm>
        </p:grpSpPr>
        <p:pic>
          <p:nvPicPr>
            <p:cNvPr id="16" name="Picture 15" descr="A picture containing display, electronics&#10;&#10;Description generated with very high confidence">
              <a:extLst>
                <a:ext uri="{FF2B5EF4-FFF2-40B4-BE49-F238E27FC236}">
                  <a16:creationId xmlns:a16="http://schemas.microsoft.com/office/drawing/2014/main" id="{7771833B-EC1F-443D-B220-82807AA505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3711646" y="2216925"/>
              <a:ext cx="3045378" cy="3049096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016AB44-0D31-49AE-8ED9-0E1D5CC3FF6C}"/>
                </a:ext>
              </a:extLst>
            </p:cNvPr>
            <p:cNvGrpSpPr/>
            <p:nvPr/>
          </p:nvGrpSpPr>
          <p:grpSpPr>
            <a:xfrm>
              <a:off x="3953524" y="2672481"/>
              <a:ext cx="2276772" cy="1161698"/>
              <a:chOff x="3894317" y="2613276"/>
              <a:chExt cx="2276772" cy="116169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62B07B1-308D-4557-9B04-59BD5A1901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t="14131" b="38039"/>
              <a:stretch/>
            </p:blipFill>
            <p:spPr>
              <a:xfrm>
                <a:off x="3894318" y="2613276"/>
                <a:ext cx="2276771" cy="815724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F62F1CE-B463-423D-A805-EA18C13BCF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t="56660" b="23054"/>
              <a:stretch/>
            </p:blipFill>
            <p:spPr>
              <a:xfrm>
                <a:off x="3894317" y="3429000"/>
                <a:ext cx="2276771" cy="345974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CD77BED-06F2-40E6-BD72-2DF99E8C09E8}"/>
              </a:ext>
            </a:extLst>
          </p:cNvPr>
          <p:cNvSpPr txBox="1"/>
          <p:nvPr/>
        </p:nvSpPr>
        <p:spPr>
          <a:xfrm>
            <a:off x="1263414" y="5153163"/>
            <a:ext cx="92744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Translated trainings, in multiple formats</a:t>
            </a:r>
          </a:p>
        </p:txBody>
      </p:sp>
    </p:spTree>
    <p:extLst>
      <p:ext uri="{BB962C8B-B14F-4D97-AF65-F5344CB8AC3E}">
        <p14:creationId xmlns:p14="http://schemas.microsoft.com/office/powerpoint/2010/main" val="2593690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128713" y="585788"/>
            <a:ext cx="10153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Implementation Update: Centralized Website</a:t>
            </a:r>
          </a:p>
          <a:p>
            <a:endParaRPr lang="en-US" sz="3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0432" y="4361020"/>
            <a:ext cx="2209800" cy="23241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07DF5AA-8DC6-4BB2-AC43-820C1A07E78D}"/>
              </a:ext>
            </a:extLst>
          </p:cNvPr>
          <p:cNvSpPr txBox="1"/>
          <p:nvPr/>
        </p:nvSpPr>
        <p:spPr>
          <a:xfrm>
            <a:off x="1284001" y="2032884"/>
            <a:ext cx="4994938" cy="3813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Recruitment Announcements</a:t>
            </a: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Uniform Application</a:t>
            </a: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Public Training</a:t>
            </a: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 of all Advisory Bodies</a:t>
            </a: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Staff resources &amp; forms</a:t>
            </a:r>
          </a:p>
        </p:txBody>
      </p:sp>
      <p:grpSp>
        <p:nvGrpSpPr>
          <p:cNvPr id="10" name="Group 9" descr="Picture of a Vintage, 1990's computer with a floppy disk and a spare floppy disk port available. As a joke, a screen capture of Civic Life's website is pasted on top of the image, over the computer screen.">
            <a:extLst>
              <a:ext uri="{FF2B5EF4-FFF2-40B4-BE49-F238E27FC236}">
                <a16:creationId xmlns:a16="http://schemas.microsoft.com/office/drawing/2014/main" id="{5A130BF4-2612-406A-AEB9-0BC0A26D069C}"/>
              </a:ext>
            </a:extLst>
          </p:cNvPr>
          <p:cNvGrpSpPr/>
          <p:nvPr/>
        </p:nvGrpSpPr>
        <p:grpSpPr>
          <a:xfrm>
            <a:off x="5545483" y="1613118"/>
            <a:ext cx="4295424" cy="5096139"/>
            <a:chOff x="5308660" y="1355153"/>
            <a:chExt cx="4295424" cy="5096139"/>
          </a:xfrm>
        </p:grpSpPr>
        <p:pic>
          <p:nvPicPr>
            <p:cNvPr id="4" name="Picture 3" descr="A desk with a monitor keyboard and mouse&#10;&#10;Description generated with very high confidence">
              <a:extLst>
                <a:ext uri="{FF2B5EF4-FFF2-40B4-BE49-F238E27FC236}">
                  <a16:creationId xmlns:a16="http://schemas.microsoft.com/office/drawing/2014/main" id="{92E413A9-45B2-4C3B-90C0-F5C5063143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 l="10083" t="2223" r="6077" b="12953"/>
            <a:stretch/>
          </p:blipFill>
          <p:spPr>
            <a:xfrm>
              <a:off x="5308660" y="1355153"/>
              <a:ext cx="4295424" cy="5096139"/>
            </a:xfrm>
            <a:prstGeom prst="rect">
              <a:avLst/>
            </a:prstGeom>
          </p:spPr>
        </p:pic>
        <p:pic>
          <p:nvPicPr>
            <p:cNvPr id="8" name="Picture 7" descr="A screenshot of a social media post&#10;&#10;Description generated with very high confidence">
              <a:extLst>
                <a:ext uri="{FF2B5EF4-FFF2-40B4-BE49-F238E27FC236}">
                  <a16:creationId xmlns:a16="http://schemas.microsoft.com/office/drawing/2014/main" id="{C7D84D2F-7E38-4BAB-ADCF-02327A861F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1168"/>
            <a:stretch/>
          </p:blipFill>
          <p:spPr>
            <a:xfrm rot="156357">
              <a:off x="5723749" y="2121954"/>
              <a:ext cx="2050323" cy="2024913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/>
            <a:scene3d>
              <a:camera prst="perspectiveLef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3011133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3660</TotalTime>
  <Words>493</Words>
  <Application>Microsoft Office PowerPoint</Application>
  <PresentationFormat>Widescreen</PresentationFormat>
  <Paragraphs>122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Open Sans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Rhee, Suk</dc:creator>
  <cp:lastModifiedBy>Tjaden, Ashley</cp:lastModifiedBy>
  <cp:revision>246</cp:revision>
  <cp:lastPrinted>2019-03-07T21:33:18Z</cp:lastPrinted>
  <dcterms:created xsi:type="dcterms:W3CDTF">2019-03-06T17:28:15Z</dcterms:created>
  <dcterms:modified xsi:type="dcterms:W3CDTF">2019-04-17T17:00:48Z</dcterms:modified>
</cp:coreProperties>
</file>