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63" r:id="rId2"/>
  </p:sldMasterIdLst>
  <p:notesMasterIdLst>
    <p:notesMasterId r:id="rId11"/>
  </p:notesMasterIdLst>
  <p:handoutMasterIdLst>
    <p:handoutMasterId r:id="rId12"/>
  </p:handoutMasterIdLst>
  <p:sldIdLst>
    <p:sldId id="550" r:id="rId3"/>
    <p:sldId id="632" r:id="rId4"/>
    <p:sldId id="633" r:id="rId5"/>
    <p:sldId id="638" r:id="rId6"/>
    <p:sldId id="620" r:id="rId7"/>
    <p:sldId id="634" r:id="rId8"/>
    <p:sldId id="637" r:id="rId9"/>
    <p:sldId id="636" r:id="rId10"/>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288">
          <p15:clr>
            <a:srgbClr val="A4A3A4"/>
          </p15:clr>
        </p15:guide>
        <p15:guide id="4" orient="horz" pos="4032">
          <p15:clr>
            <a:srgbClr val="A4A3A4"/>
          </p15:clr>
        </p15:guide>
        <p15:guide id="5" pos="3216">
          <p15:clr>
            <a:srgbClr val="A4A3A4"/>
          </p15:clr>
        </p15:guide>
        <p15:guide id="6" pos="288">
          <p15:clr>
            <a:srgbClr val="A4A3A4"/>
          </p15:clr>
        </p15:guide>
        <p15:guide id="7" pos="5493" userDrawn="1">
          <p15:clr>
            <a:srgbClr val="A4A3A4"/>
          </p15:clr>
        </p15:guide>
        <p15:guide id="8" pos="2832">
          <p15:clr>
            <a:srgbClr val="A4A3A4"/>
          </p15:clr>
        </p15:guide>
        <p15:guide id="9" pos="4259" userDrawn="1">
          <p15:clr>
            <a:srgbClr val="A4A3A4"/>
          </p15:clr>
        </p15:guide>
        <p15:guide id="10" pos="1392">
          <p15:clr>
            <a:srgbClr val="A4A3A4"/>
          </p15:clr>
        </p15:guide>
        <p15:guide id="11" pos="4224">
          <p15:clr>
            <a:srgbClr val="A4A3A4"/>
          </p15:clr>
        </p15:guide>
        <p15:guide id="12" pos="4320">
          <p15:clr>
            <a:srgbClr val="A4A3A4"/>
          </p15:clr>
        </p15:guide>
        <p15:guide id="13" pos="2928">
          <p15:clr>
            <a:srgbClr val="A4A3A4"/>
          </p15:clr>
        </p15:guide>
        <p15:guide id="14" pos="1488">
          <p15:clr>
            <a:srgbClr val="A4A3A4"/>
          </p15:clr>
        </p15:guide>
        <p15:guide id="15" pos="144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clrMode="bw"/>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0002"/>
    <a:srgbClr val="99CCFF"/>
    <a:srgbClr val="E08E1E"/>
    <a:srgbClr val="FFA901"/>
    <a:srgbClr val="00C6FF"/>
    <a:srgbClr val="C500FF"/>
    <a:srgbClr val="2A5F21"/>
    <a:srgbClr val="357B2B"/>
    <a:srgbClr val="458D04"/>
    <a:srgbClr val="CCAB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56" autoAdjust="0"/>
    <p:restoredTop sz="61754" autoAdjust="0"/>
  </p:normalViewPr>
  <p:slideViewPr>
    <p:cSldViewPr snapToObjects="1">
      <p:cViewPr varScale="1">
        <p:scale>
          <a:sx n="65" d="100"/>
          <a:sy n="65" d="100"/>
        </p:scale>
        <p:origin x="1512" y="66"/>
      </p:cViewPr>
      <p:guideLst>
        <p:guide orient="horz" pos="2160"/>
        <p:guide pos="2880"/>
        <p:guide orient="horz" pos="288"/>
        <p:guide orient="horz" pos="4032"/>
        <p:guide pos="3216"/>
        <p:guide pos="288"/>
        <p:guide pos="5493"/>
        <p:guide pos="2832"/>
        <p:guide pos="4259"/>
        <p:guide pos="1392"/>
        <p:guide pos="4224"/>
        <p:guide pos="4320"/>
        <p:guide pos="2928"/>
        <p:guide pos="1488"/>
        <p:guide pos="144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38" d="100"/>
        <a:sy n="38" d="100"/>
      </p:scale>
      <p:origin x="0" y="0"/>
    </p:cViewPr>
  </p:sorterViewPr>
  <p:notesViewPr>
    <p:cSldViewPr snapToGrid="0">
      <p:cViewPr varScale="1">
        <p:scale>
          <a:sx n="59" d="100"/>
          <a:sy n="59" d="100"/>
        </p:scale>
        <p:origin x="3197" y="58"/>
      </p:cViewPr>
      <p:guideLst>
        <p:guide orient="horz" pos="2928"/>
        <p:guide pos="2208"/>
      </p:guideLst>
    </p:cSldViewPr>
  </p:notesViewPr>
  <p:gridSpacing cx="38405" cy="38405"/>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9618" name="Rectangle 2"/>
          <p:cNvSpPr>
            <a:spLocks noGrp="1" noChangeArrowheads="1"/>
          </p:cNvSpPr>
          <p:nvPr>
            <p:ph type="hdr" sz="quarter"/>
          </p:nvPr>
        </p:nvSpPr>
        <p:spPr bwMode="auto">
          <a:xfrm>
            <a:off x="8" y="0"/>
            <a:ext cx="3038475" cy="465138"/>
          </a:xfrm>
          <a:prstGeom prst="rect">
            <a:avLst/>
          </a:prstGeom>
          <a:noFill/>
          <a:ln w="9525">
            <a:noFill/>
            <a:miter lim="800000"/>
            <a:headEnd/>
            <a:tailEnd/>
          </a:ln>
          <a:effectLst/>
        </p:spPr>
        <p:txBody>
          <a:bodyPr vert="horz" wrap="square" lIns="91413" tIns="45706" rIns="91413" bIns="45706" numCol="1" anchor="t" anchorCtr="0" compatLnSpc="1">
            <a:prstTxWarp prst="textNoShape">
              <a:avLst/>
            </a:prstTxWarp>
          </a:bodyPr>
          <a:lstStyle>
            <a:lvl1pPr algn="l">
              <a:defRPr sz="1200">
                <a:latin typeface="Arial" charset="0"/>
                <a:ea typeface="+mn-ea"/>
              </a:defRPr>
            </a:lvl1pPr>
          </a:lstStyle>
          <a:p>
            <a:pPr>
              <a:defRPr/>
            </a:pPr>
            <a:endParaRPr lang="en-US" dirty="0"/>
          </a:p>
        </p:txBody>
      </p:sp>
      <p:sp>
        <p:nvSpPr>
          <p:cNvPr id="239619" name="Rectangle 3"/>
          <p:cNvSpPr>
            <a:spLocks noGrp="1" noChangeArrowheads="1"/>
          </p:cNvSpPr>
          <p:nvPr>
            <p:ph type="dt" sz="quarter" idx="1"/>
          </p:nvPr>
        </p:nvSpPr>
        <p:spPr bwMode="auto">
          <a:xfrm>
            <a:off x="3970347" y="0"/>
            <a:ext cx="3038475" cy="465138"/>
          </a:xfrm>
          <a:prstGeom prst="rect">
            <a:avLst/>
          </a:prstGeom>
          <a:noFill/>
          <a:ln w="9525">
            <a:noFill/>
            <a:miter lim="800000"/>
            <a:headEnd/>
            <a:tailEnd/>
          </a:ln>
          <a:effectLst/>
        </p:spPr>
        <p:txBody>
          <a:bodyPr vert="horz" wrap="square" lIns="91413" tIns="45706" rIns="91413" bIns="45706" numCol="1" anchor="t" anchorCtr="0" compatLnSpc="1">
            <a:prstTxWarp prst="textNoShape">
              <a:avLst/>
            </a:prstTxWarp>
          </a:bodyPr>
          <a:lstStyle>
            <a:lvl1pPr algn="r">
              <a:defRPr sz="1200">
                <a:latin typeface="Arial" charset="0"/>
                <a:ea typeface="+mn-ea"/>
              </a:defRPr>
            </a:lvl1pPr>
          </a:lstStyle>
          <a:p>
            <a:pPr>
              <a:defRPr/>
            </a:pPr>
            <a:endParaRPr lang="en-US" dirty="0"/>
          </a:p>
        </p:txBody>
      </p:sp>
      <p:sp>
        <p:nvSpPr>
          <p:cNvPr id="239620" name="Rectangle 4"/>
          <p:cNvSpPr>
            <a:spLocks noGrp="1" noChangeArrowheads="1"/>
          </p:cNvSpPr>
          <p:nvPr>
            <p:ph type="ftr" sz="quarter" idx="2"/>
          </p:nvPr>
        </p:nvSpPr>
        <p:spPr bwMode="auto">
          <a:xfrm>
            <a:off x="8" y="8829675"/>
            <a:ext cx="3038475" cy="465138"/>
          </a:xfrm>
          <a:prstGeom prst="rect">
            <a:avLst/>
          </a:prstGeom>
          <a:noFill/>
          <a:ln w="9525">
            <a:noFill/>
            <a:miter lim="800000"/>
            <a:headEnd/>
            <a:tailEnd/>
          </a:ln>
          <a:effectLst/>
        </p:spPr>
        <p:txBody>
          <a:bodyPr vert="horz" wrap="square" lIns="91413" tIns="45706" rIns="91413" bIns="45706" numCol="1" anchor="b" anchorCtr="0" compatLnSpc="1">
            <a:prstTxWarp prst="textNoShape">
              <a:avLst/>
            </a:prstTxWarp>
          </a:bodyPr>
          <a:lstStyle>
            <a:lvl1pPr algn="l">
              <a:defRPr sz="1200">
                <a:latin typeface="Arial" charset="0"/>
                <a:ea typeface="+mn-ea"/>
              </a:defRPr>
            </a:lvl1pPr>
          </a:lstStyle>
          <a:p>
            <a:pPr>
              <a:defRPr/>
            </a:pPr>
            <a:endParaRPr lang="en-US" dirty="0"/>
          </a:p>
        </p:txBody>
      </p:sp>
      <p:sp>
        <p:nvSpPr>
          <p:cNvPr id="239621" name="Rectangle 5"/>
          <p:cNvSpPr>
            <a:spLocks noGrp="1" noChangeArrowheads="1"/>
          </p:cNvSpPr>
          <p:nvPr>
            <p:ph type="sldNum" sz="quarter" idx="3"/>
          </p:nvPr>
        </p:nvSpPr>
        <p:spPr bwMode="auto">
          <a:xfrm>
            <a:off x="3970347" y="8829675"/>
            <a:ext cx="3038475" cy="465138"/>
          </a:xfrm>
          <a:prstGeom prst="rect">
            <a:avLst/>
          </a:prstGeom>
          <a:noFill/>
          <a:ln w="9525">
            <a:noFill/>
            <a:miter lim="800000"/>
            <a:headEnd/>
            <a:tailEnd/>
          </a:ln>
          <a:effectLst/>
        </p:spPr>
        <p:txBody>
          <a:bodyPr vert="horz" wrap="square" lIns="91413" tIns="45706" rIns="91413" bIns="45706" numCol="1" anchor="b" anchorCtr="0" compatLnSpc="1">
            <a:prstTxWarp prst="textNoShape">
              <a:avLst/>
            </a:prstTxWarp>
          </a:bodyPr>
          <a:lstStyle>
            <a:lvl1pPr algn="r">
              <a:defRPr sz="1200"/>
            </a:lvl1pPr>
          </a:lstStyle>
          <a:p>
            <a:fld id="{5F6F476B-1B2E-4FFA-9A9D-9944AB9D1B92}" type="slidenum">
              <a:rPr lang="en-US"/>
              <a:pPr/>
              <a:t>‹#›</a:t>
            </a:fld>
            <a:endParaRPr lang="en-US" dirty="0"/>
          </a:p>
        </p:txBody>
      </p:sp>
    </p:spTree>
    <p:extLst>
      <p:ext uri="{BB962C8B-B14F-4D97-AF65-F5344CB8AC3E}">
        <p14:creationId xmlns:p14="http://schemas.microsoft.com/office/powerpoint/2010/main" val="8343350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42" name="Rectangle 2"/>
          <p:cNvSpPr>
            <a:spLocks noGrp="1" noChangeArrowheads="1"/>
          </p:cNvSpPr>
          <p:nvPr>
            <p:ph type="hdr" sz="quarter"/>
          </p:nvPr>
        </p:nvSpPr>
        <p:spPr bwMode="auto">
          <a:xfrm>
            <a:off x="8" y="0"/>
            <a:ext cx="3038475" cy="465138"/>
          </a:xfrm>
          <a:prstGeom prst="rect">
            <a:avLst/>
          </a:prstGeom>
          <a:noFill/>
          <a:ln w="9525">
            <a:noFill/>
            <a:miter lim="800000"/>
            <a:headEnd/>
            <a:tailEnd/>
          </a:ln>
          <a:effectLst/>
        </p:spPr>
        <p:txBody>
          <a:bodyPr vert="horz" wrap="square" lIns="91413" tIns="45706" rIns="91413" bIns="45706" numCol="1" anchor="t" anchorCtr="0" compatLnSpc="1">
            <a:prstTxWarp prst="textNoShape">
              <a:avLst/>
            </a:prstTxWarp>
          </a:bodyPr>
          <a:lstStyle>
            <a:lvl1pPr algn="l">
              <a:defRPr sz="1200">
                <a:latin typeface="Arial" charset="0"/>
                <a:ea typeface="+mn-ea"/>
              </a:defRPr>
            </a:lvl1pPr>
          </a:lstStyle>
          <a:p>
            <a:pPr>
              <a:defRPr/>
            </a:pPr>
            <a:endParaRPr lang="en-US" dirty="0"/>
          </a:p>
        </p:txBody>
      </p:sp>
      <p:sp>
        <p:nvSpPr>
          <p:cNvPr id="163843" name="Rectangle 3"/>
          <p:cNvSpPr>
            <a:spLocks noGrp="1" noChangeArrowheads="1"/>
          </p:cNvSpPr>
          <p:nvPr>
            <p:ph type="dt" idx="1"/>
          </p:nvPr>
        </p:nvSpPr>
        <p:spPr bwMode="auto">
          <a:xfrm>
            <a:off x="3970347" y="0"/>
            <a:ext cx="3038475" cy="465138"/>
          </a:xfrm>
          <a:prstGeom prst="rect">
            <a:avLst/>
          </a:prstGeom>
          <a:noFill/>
          <a:ln w="9525">
            <a:noFill/>
            <a:miter lim="800000"/>
            <a:headEnd/>
            <a:tailEnd/>
          </a:ln>
          <a:effectLst/>
        </p:spPr>
        <p:txBody>
          <a:bodyPr vert="horz" wrap="square" lIns="91413" tIns="45706" rIns="91413" bIns="45706" numCol="1" anchor="t" anchorCtr="0" compatLnSpc="1">
            <a:prstTxWarp prst="textNoShape">
              <a:avLst/>
            </a:prstTxWarp>
          </a:bodyPr>
          <a:lstStyle>
            <a:lvl1pPr algn="r">
              <a:defRPr sz="1200">
                <a:latin typeface="Arial" charset="0"/>
                <a:ea typeface="+mn-ea"/>
              </a:defRPr>
            </a:lvl1pPr>
          </a:lstStyle>
          <a:p>
            <a:pPr>
              <a:defRPr/>
            </a:pPr>
            <a:endParaRPr lang="en-US" dirty="0"/>
          </a:p>
        </p:txBody>
      </p:sp>
      <p:sp>
        <p:nvSpPr>
          <p:cNvPr id="307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63845" name="Rectangle 5"/>
          <p:cNvSpPr>
            <a:spLocks noGrp="1" noChangeArrowheads="1"/>
          </p:cNvSpPr>
          <p:nvPr>
            <p:ph type="body" sz="quarter" idx="3"/>
          </p:nvPr>
        </p:nvSpPr>
        <p:spPr bwMode="auto">
          <a:xfrm>
            <a:off x="701677" y="4416434"/>
            <a:ext cx="5607050" cy="4183063"/>
          </a:xfrm>
          <a:prstGeom prst="rect">
            <a:avLst/>
          </a:prstGeom>
          <a:noFill/>
          <a:ln w="9525">
            <a:noFill/>
            <a:miter lim="800000"/>
            <a:headEnd/>
            <a:tailEnd/>
          </a:ln>
          <a:effectLst/>
        </p:spPr>
        <p:txBody>
          <a:bodyPr vert="horz" wrap="square" lIns="91413" tIns="45706" rIns="91413" bIns="4570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3846" name="Rectangle 6"/>
          <p:cNvSpPr>
            <a:spLocks noGrp="1" noChangeArrowheads="1"/>
          </p:cNvSpPr>
          <p:nvPr>
            <p:ph type="ftr" sz="quarter" idx="4"/>
          </p:nvPr>
        </p:nvSpPr>
        <p:spPr bwMode="auto">
          <a:xfrm>
            <a:off x="8" y="8829675"/>
            <a:ext cx="3038475" cy="465138"/>
          </a:xfrm>
          <a:prstGeom prst="rect">
            <a:avLst/>
          </a:prstGeom>
          <a:noFill/>
          <a:ln w="9525">
            <a:noFill/>
            <a:miter lim="800000"/>
            <a:headEnd/>
            <a:tailEnd/>
          </a:ln>
          <a:effectLst/>
        </p:spPr>
        <p:txBody>
          <a:bodyPr vert="horz" wrap="square" lIns="91413" tIns="45706" rIns="91413" bIns="45706" numCol="1" anchor="b" anchorCtr="0" compatLnSpc="1">
            <a:prstTxWarp prst="textNoShape">
              <a:avLst/>
            </a:prstTxWarp>
          </a:bodyPr>
          <a:lstStyle>
            <a:lvl1pPr algn="l">
              <a:defRPr sz="1200">
                <a:latin typeface="Arial" charset="0"/>
                <a:ea typeface="+mn-ea"/>
              </a:defRPr>
            </a:lvl1pPr>
          </a:lstStyle>
          <a:p>
            <a:pPr>
              <a:defRPr/>
            </a:pPr>
            <a:endParaRPr lang="en-US" dirty="0"/>
          </a:p>
        </p:txBody>
      </p:sp>
      <p:sp>
        <p:nvSpPr>
          <p:cNvPr id="163847" name="Rectangle 7"/>
          <p:cNvSpPr>
            <a:spLocks noGrp="1" noChangeArrowheads="1"/>
          </p:cNvSpPr>
          <p:nvPr>
            <p:ph type="sldNum" sz="quarter" idx="5"/>
          </p:nvPr>
        </p:nvSpPr>
        <p:spPr bwMode="auto">
          <a:xfrm>
            <a:off x="3970347" y="8829675"/>
            <a:ext cx="3038475" cy="465138"/>
          </a:xfrm>
          <a:prstGeom prst="rect">
            <a:avLst/>
          </a:prstGeom>
          <a:noFill/>
          <a:ln w="9525">
            <a:noFill/>
            <a:miter lim="800000"/>
            <a:headEnd/>
            <a:tailEnd/>
          </a:ln>
          <a:effectLst/>
        </p:spPr>
        <p:txBody>
          <a:bodyPr vert="horz" wrap="square" lIns="91413" tIns="45706" rIns="91413" bIns="45706" numCol="1" anchor="b" anchorCtr="0" compatLnSpc="1">
            <a:prstTxWarp prst="textNoShape">
              <a:avLst/>
            </a:prstTxWarp>
          </a:bodyPr>
          <a:lstStyle>
            <a:lvl1pPr algn="r">
              <a:defRPr sz="1200"/>
            </a:lvl1pPr>
          </a:lstStyle>
          <a:p>
            <a:fld id="{7F2A37E3-C00F-40BE-852E-BA0B184A28D6}" type="slidenum">
              <a:rPr lang="en-US"/>
              <a:pPr/>
              <a:t>‹#›</a:t>
            </a:fld>
            <a:endParaRPr lang="en-US" dirty="0"/>
          </a:p>
        </p:txBody>
      </p:sp>
    </p:spTree>
    <p:extLst>
      <p:ext uri="{BB962C8B-B14F-4D97-AF65-F5344CB8AC3E}">
        <p14:creationId xmlns:p14="http://schemas.microsoft.com/office/powerpoint/2010/main" val="224320716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82224" y="4416434"/>
            <a:ext cx="6412089" cy="4183063"/>
          </a:xfrm>
        </p:spPr>
        <p:txBody>
          <a:bodyPr/>
          <a:lstStyle/>
          <a:p>
            <a:pPr eaLnBrk="1" hangingPunct="1"/>
            <a:r>
              <a:rPr lang="en-US" altLang="en-US" sz="1600" i="1" dirty="0">
                <a:latin typeface="+mn-lt"/>
              </a:rPr>
              <a:t>(RML)</a:t>
            </a:r>
          </a:p>
          <a:p>
            <a:pPr marL="285666" indent="-285666" eaLnBrk="1" hangingPunct="1">
              <a:buFont typeface="Arial" panose="020B0604020202020204" pitchFamily="34" charset="0"/>
              <a:buChar char="•"/>
            </a:pPr>
            <a:r>
              <a:rPr lang="en-US" altLang="en-US" sz="1600" dirty="0">
                <a:latin typeface="+mn-lt"/>
              </a:rPr>
              <a:t>Hello Mayor Wheeler and members of Council.  My name is Robin Laughlin, I am the Bond Program Manager with Portland Parks &amp; Recreation</a:t>
            </a:r>
          </a:p>
          <a:p>
            <a:pPr marL="285666" indent="-285666" eaLnBrk="1" hangingPunct="1">
              <a:buFont typeface="Arial" panose="020B0604020202020204" pitchFamily="34" charset="0"/>
              <a:buChar char="•"/>
            </a:pPr>
            <a:r>
              <a:rPr lang="en-US" altLang="en-US" sz="1600" dirty="0">
                <a:latin typeface="+mn-lt"/>
              </a:rPr>
              <a:t>With me today is Gary Datka, Capital Project Manager with PP&amp;R.  Gary will be giving a brief presentation on the Glenhaven Park Playground project.</a:t>
            </a:r>
          </a:p>
          <a:p>
            <a:pPr marL="285666" indent="-285666" eaLnBrk="1" hangingPunct="1">
              <a:buFont typeface="Arial" panose="020B0604020202020204" pitchFamily="34" charset="0"/>
              <a:buChar char="•"/>
            </a:pPr>
            <a:r>
              <a:rPr lang="en-US" altLang="en-US" sz="1600" dirty="0">
                <a:latin typeface="+mn-lt"/>
              </a:rPr>
              <a:t>We are here today to request Council accept the bid from Faison Construction, Inc for the Glenhaven Park Playground Project for the amount of $1,179,000. </a:t>
            </a:r>
            <a:endParaRPr lang="en-US" sz="1600" dirty="0">
              <a:latin typeface="+mn-lt"/>
            </a:endParaRPr>
          </a:p>
        </p:txBody>
      </p:sp>
      <p:sp>
        <p:nvSpPr>
          <p:cNvPr id="4" name="Slide Number Placeholder 3"/>
          <p:cNvSpPr>
            <a:spLocks noGrp="1"/>
          </p:cNvSpPr>
          <p:nvPr>
            <p:ph type="sldNum" sz="quarter" idx="10"/>
          </p:nvPr>
        </p:nvSpPr>
        <p:spPr/>
        <p:txBody>
          <a:bodyPr/>
          <a:lstStyle/>
          <a:p>
            <a:fld id="{7F2A37E3-C00F-40BE-852E-BA0B184A28D6}" type="slidenum">
              <a:rPr lang="en-US" smtClean="0"/>
              <a:pPr/>
              <a:t>1</a:t>
            </a:fld>
            <a:endParaRPr lang="en-US" dirty="0"/>
          </a:p>
        </p:txBody>
      </p:sp>
    </p:spTree>
    <p:extLst>
      <p:ext uri="{BB962C8B-B14F-4D97-AF65-F5344CB8AC3E}">
        <p14:creationId xmlns:p14="http://schemas.microsoft.com/office/powerpoint/2010/main" val="1929049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0" y="4014624"/>
            <a:ext cx="7008822" cy="5280189"/>
          </a:xfrm>
        </p:spPr>
        <p:txBody>
          <a:bodyPr/>
          <a:lstStyle/>
          <a:p>
            <a:r>
              <a:rPr lang="en-US" sz="1600" i="1" kern="1200" dirty="0">
                <a:solidFill>
                  <a:schemeClr val="tx1"/>
                </a:solidFill>
                <a:latin typeface="+mn-lt"/>
                <a:ea typeface="MS PGothic" panose="020B0600070205080204" pitchFamily="34" charset="-128"/>
                <a:cs typeface="+mn-cs"/>
              </a:rPr>
              <a:t>(RML)</a:t>
            </a:r>
          </a:p>
          <a:p>
            <a:pPr marL="285666" indent="-285666">
              <a:buFont typeface="Arial" panose="020B0604020202020204" pitchFamily="34" charset="0"/>
              <a:buChar char="•"/>
            </a:pPr>
            <a:r>
              <a:rPr lang="en-US" sz="1600" kern="1200" dirty="0">
                <a:solidFill>
                  <a:schemeClr val="tx1"/>
                </a:solidFill>
                <a:latin typeface="+mn-lt"/>
                <a:ea typeface="MS PGothic" panose="020B0600070205080204" pitchFamily="34" charset="-128"/>
                <a:cs typeface="+mn-cs"/>
              </a:rPr>
              <a:t>The Glenhaven Park project is part of the 2014 Parks Replacement Bond Program that was generously passed by voters who approved the $68 million bond measure to address critical park needs without increasing tax rates. </a:t>
            </a:r>
          </a:p>
          <a:p>
            <a:pPr marL="285666" indent="-285666">
              <a:buFont typeface="Arial" panose="020B0604020202020204" pitchFamily="34" charset="0"/>
              <a:buChar char="•"/>
            </a:pPr>
            <a:r>
              <a:rPr lang="en-US" sz="1600" kern="1200" dirty="0">
                <a:solidFill>
                  <a:schemeClr val="tx1"/>
                </a:solidFill>
                <a:latin typeface="+mn-lt"/>
                <a:ea typeface="MS PGothic" panose="020B0600070205080204" pitchFamily="34" charset="-128"/>
                <a:cs typeface="+mn-cs"/>
              </a:rPr>
              <a:t>As you know the bond funding goes towards Park’s most urgent needs in seven priority areas.  </a:t>
            </a:r>
          </a:p>
          <a:p>
            <a:pPr marL="742816" lvl="1" indent="-285750">
              <a:spcBef>
                <a:spcPts val="0"/>
              </a:spcBef>
              <a:buFont typeface="Courier New" panose="02070309020205020404" pitchFamily="49" charset="0"/>
              <a:buChar char="o"/>
            </a:pPr>
            <a:r>
              <a:rPr lang="en-US" sz="1600" kern="1200" dirty="0">
                <a:solidFill>
                  <a:schemeClr val="tx1"/>
                </a:solidFill>
                <a:latin typeface="+mn-lt"/>
                <a:ea typeface="MS PGothic" panose="020B0600070205080204" pitchFamily="34" charset="-128"/>
                <a:cs typeface="+mn-cs"/>
              </a:rPr>
              <a:t>Playgrounds</a:t>
            </a:r>
          </a:p>
          <a:p>
            <a:pPr marL="742816" lvl="1" indent="-285750">
              <a:spcBef>
                <a:spcPts val="0"/>
              </a:spcBef>
              <a:buFont typeface="Courier New" panose="02070309020205020404" pitchFamily="49" charset="0"/>
              <a:buChar char="o"/>
            </a:pPr>
            <a:r>
              <a:rPr lang="en-US" sz="1600" kern="1200" dirty="0">
                <a:solidFill>
                  <a:schemeClr val="tx1"/>
                </a:solidFill>
                <a:latin typeface="+mn-lt"/>
                <a:ea typeface="MS PGothic" panose="020B0600070205080204" pitchFamily="34" charset="-128"/>
                <a:cs typeface="+mn-cs"/>
              </a:rPr>
              <a:t>Trails and Bridges</a:t>
            </a:r>
          </a:p>
          <a:p>
            <a:pPr marL="742816" lvl="1" indent="-285750">
              <a:spcBef>
                <a:spcPts val="0"/>
              </a:spcBef>
              <a:buFont typeface="Courier New" panose="02070309020205020404" pitchFamily="49" charset="0"/>
              <a:buChar char="o"/>
            </a:pPr>
            <a:r>
              <a:rPr lang="en-US" sz="1600" kern="1200" dirty="0">
                <a:solidFill>
                  <a:schemeClr val="tx1"/>
                </a:solidFill>
                <a:latin typeface="+mn-lt"/>
                <a:ea typeface="MS PGothic" panose="020B0600070205080204" pitchFamily="34" charset="-128"/>
                <a:cs typeface="+mn-cs"/>
              </a:rPr>
              <a:t>Pools</a:t>
            </a:r>
          </a:p>
          <a:p>
            <a:pPr marL="742816" lvl="1" indent="-285750">
              <a:spcBef>
                <a:spcPts val="0"/>
              </a:spcBef>
              <a:buFont typeface="Courier New" panose="02070309020205020404" pitchFamily="49" charset="0"/>
              <a:buChar char="o"/>
            </a:pPr>
            <a:r>
              <a:rPr lang="en-US" sz="1600" kern="1200" dirty="0">
                <a:solidFill>
                  <a:schemeClr val="tx1"/>
                </a:solidFill>
                <a:latin typeface="+mn-lt"/>
                <a:ea typeface="MS PGothic" panose="020B0600070205080204" pitchFamily="34" charset="-128"/>
                <a:cs typeface="+mn-cs"/>
              </a:rPr>
              <a:t>Accessibility</a:t>
            </a:r>
          </a:p>
          <a:p>
            <a:pPr marL="742816" lvl="1" indent="-285750">
              <a:spcBef>
                <a:spcPts val="0"/>
              </a:spcBef>
              <a:buFont typeface="Courier New" panose="02070309020205020404" pitchFamily="49" charset="0"/>
              <a:buChar char="o"/>
            </a:pPr>
            <a:r>
              <a:rPr lang="en-US" sz="1600" kern="1200" dirty="0">
                <a:solidFill>
                  <a:schemeClr val="tx1"/>
                </a:solidFill>
                <a:latin typeface="+mn-lt"/>
                <a:ea typeface="MS PGothic" panose="020B0600070205080204" pitchFamily="34" charset="-128"/>
                <a:cs typeface="+mn-cs"/>
              </a:rPr>
              <a:t>Protecting Workers</a:t>
            </a:r>
          </a:p>
          <a:p>
            <a:pPr marL="742816" lvl="1" indent="-285750">
              <a:spcBef>
                <a:spcPts val="0"/>
              </a:spcBef>
              <a:buFont typeface="Courier New" panose="02070309020205020404" pitchFamily="49" charset="0"/>
              <a:buChar char="o"/>
            </a:pPr>
            <a:r>
              <a:rPr lang="en-US" sz="1600" kern="1200" dirty="0">
                <a:solidFill>
                  <a:schemeClr val="tx1"/>
                </a:solidFill>
                <a:latin typeface="+mn-lt"/>
                <a:ea typeface="MS PGothic" panose="020B0600070205080204" pitchFamily="34" charset="-128"/>
                <a:cs typeface="+mn-cs"/>
              </a:rPr>
              <a:t>Pioneer Courthouse Square</a:t>
            </a:r>
          </a:p>
          <a:p>
            <a:pPr marL="742816" lvl="1" indent="-285750">
              <a:spcBef>
                <a:spcPts val="0"/>
              </a:spcBef>
              <a:buFont typeface="Courier New" panose="02070309020205020404" pitchFamily="49" charset="0"/>
              <a:buChar char="o"/>
            </a:pPr>
            <a:r>
              <a:rPr lang="en-US" sz="1600" kern="1200" dirty="0">
                <a:solidFill>
                  <a:schemeClr val="tx1"/>
                </a:solidFill>
                <a:latin typeface="+mn-lt"/>
                <a:ea typeface="MS PGothic" panose="020B0600070205080204" pitchFamily="34" charset="-128"/>
                <a:cs typeface="+mn-cs"/>
              </a:rPr>
              <a:t>Restrooms and Other Facilities</a:t>
            </a:r>
          </a:p>
          <a:p>
            <a:pPr marL="285666" indent="-285666">
              <a:buFont typeface="Arial" panose="020B0604020202020204" pitchFamily="34" charset="0"/>
              <a:buChar char="•"/>
            </a:pPr>
            <a:r>
              <a:rPr lang="en-US" sz="1600" kern="1200" dirty="0">
                <a:solidFill>
                  <a:schemeClr val="tx1"/>
                </a:solidFill>
                <a:latin typeface="+mn-lt"/>
                <a:ea typeface="MS PGothic" panose="020B0600070205080204" pitchFamily="34" charset="-128"/>
                <a:cs typeface="+mn-cs"/>
              </a:rPr>
              <a:t>This project fits into the </a:t>
            </a:r>
            <a:r>
              <a:rPr lang="en-US" sz="1600" u="sng" kern="1200" dirty="0">
                <a:solidFill>
                  <a:schemeClr val="tx1"/>
                </a:solidFill>
                <a:latin typeface="+mn-lt"/>
                <a:ea typeface="MS PGothic" panose="020B0600070205080204" pitchFamily="34" charset="-128"/>
                <a:cs typeface="+mn-cs"/>
              </a:rPr>
              <a:t>Playgrounds</a:t>
            </a:r>
            <a:r>
              <a:rPr lang="en-US" sz="1600" u="none" kern="1200" dirty="0">
                <a:solidFill>
                  <a:schemeClr val="tx1"/>
                </a:solidFill>
                <a:latin typeface="+mn-lt"/>
                <a:ea typeface="MS PGothic" panose="020B0600070205080204" pitchFamily="34" charset="-128"/>
                <a:cs typeface="+mn-cs"/>
              </a:rPr>
              <a:t> focus area and will renovate the existing deficient playground.  This </a:t>
            </a:r>
            <a:r>
              <a:rPr lang="en-US" sz="1600" kern="1200" dirty="0">
                <a:solidFill>
                  <a:schemeClr val="tx1"/>
                </a:solidFill>
                <a:latin typeface="+mn-lt"/>
                <a:ea typeface="MS PGothic" panose="020B0600070205080204" pitchFamily="34" charset="-128"/>
                <a:cs typeface="+mn-cs"/>
              </a:rPr>
              <a:t>is the</a:t>
            </a:r>
            <a:r>
              <a:rPr lang="en-US" sz="1600" b="1" i="1" kern="1200" dirty="0">
                <a:solidFill>
                  <a:srgbClr val="FF0000"/>
                </a:solidFill>
                <a:highlight>
                  <a:srgbClr val="FFFF00"/>
                </a:highlight>
                <a:latin typeface="+mn-lt"/>
                <a:ea typeface="MS PGothic" panose="020B0600070205080204" pitchFamily="34" charset="-128"/>
                <a:cs typeface="+mn-cs"/>
              </a:rPr>
              <a:t> 8th</a:t>
            </a:r>
            <a:r>
              <a:rPr lang="en-US" sz="1600" b="1" i="1" kern="1200" dirty="0">
                <a:solidFill>
                  <a:srgbClr val="FF0000"/>
                </a:solidFill>
                <a:latin typeface="+mn-lt"/>
                <a:ea typeface="MS PGothic" panose="020B0600070205080204" pitchFamily="34" charset="-128"/>
                <a:cs typeface="+mn-cs"/>
              </a:rPr>
              <a:t> </a:t>
            </a:r>
            <a:r>
              <a:rPr lang="en-US" sz="1600" kern="1200" dirty="0">
                <a:solidFill>
                  <a:schemeClr val="tx1"/>
                </a:solidFill>
                <a:latin typeface="+mn-lt"/>
                <a:ea typeface="MS PGothic" panose="020B0600070205080204" pitchFamily="34" charset="-128"/>
                <a:cs typeface="+mn-cs"/>
              </a:rPr>
              <a:t>Replacement Bond Playground Project to go into construction. </a:t>
            </a:r>
          </a:p>
          <a:p>
            <a:pPr marL="285666" indent="-285666">
              <a:buFont typeface="Arial" panose="020B0604020202020204" pitchFamily="34" charset="0"/>
              <a:buChar char="•"/>
            </a:pPr>
            <a:r>
              <a:rPr lang="en-US" sz="1600" kern="1200" dirty="0">
                <a:solidFill>
                  <a:schemeClr val="tx1"/>
                </a:solidFill>
                <a:latin typeface="+mn-lt"/>
                <a:ea typeface="MS PGothic" panose="020B0600070205080204" pitchFamily="34" charset="-128"/>
                <a:cs typeface="+mn-cs"/>
              </a:rPr>
              <a:t>In addition to Bond funding of $1.45 million, the project also received funding from PP&amp;R System Development Charges in the amount of $250,000 (Total budget is $1.7M). </a:t>
            </a:r>
          </a:p>
          <a:p>
            <a:pPr marL="285666" indent="-285666">
              <a:buFont typeface="Arial" panose="020B0604020202020204" pitchFamily="34" charset="0"/>
              <a:buChar char="•"/>
            </a:pPr>
            <a:endParaRPr lang="en-US" sz="1600" kern="1200" dirty="0">
              <a:solidFill>
                <a:schemeClr val="tx1"/>
              </a:solidFill>
              <a:latin typeface="+mn-lt"/>
              <a:ea typeface="MS PGothic" panose="020B0600070205080204" pitchFamily="34" charset="-128"/>
              <a:cs typeface="+mn-cs"/>
            </a:endParaRPr>
          </a:p>
        </p:txBody>
      </p:sp>
      <p:sp>
        <p:nvSpPr>
          <p:cNvPr id="4" name="Slide Number Placeholder 3"/>
          <p:cNvSpPr>
            <a:spLocks noGrp="1"/>
          </p:cNvSpPr>
          <p:nvPr>
            <p:ph type="sldNum" sz="quarter" idx="10"/>
          </p:nvPr>
        </p:nvSpPr>
        <p:spPr/>
        <p:txBody>
          <a:bodyPr/>
          <a:lstStyle/>
          <a:p>
            <a:fld id="{7F2A37E3-C00F-40BE-852E-BA0B184A28D6}" type="slidenum">
              <a:rPr lang="en-US" smtClean="0"/>
              <a:pPr/>
              <a:t>2</a:t>
            </a:fld>
            <a:endParaRPr lang="en-US" dirty="0"/>
          </a:p>
        </p:txBody>
      </p:sp>
    </p:spTree>
    <p:extLst>
      <p:ext uri="{BB962C8B-B14F-4D97-AF65-F5344CB8AC3E}">
        <p14:creationId xmlns:p14="http://schemas.microsoft.com/office/powerpoint/2010/main" val="243067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0" y="4023360"/>
            <a:ext cx="7010400" cy="5368834"/>
          </a:xfrm>
        </p:spPr>
        <p:txBody>
          <a:bodyPr/>
          <a:lstStyle/>
          <a:p>
            <a:pPr lvl="0"/>
            <a:r>
              <a:rPr lang="en-US" sz="1600" i="1" dirty="0">
                <a:latin typeface="+mn-lt"/>
              </a:rPr>
              <a:t>(GD)</a:t>
            </a:r>
          </a:p>
          <a:p>
            <a:pPr marL="0" marR="0" lvl="0" indent="0" algn="l" defTabSz="914400" rtl="0" eaLnBrk="0" fontAlgn="base" latinLnBrk="0" hangingPunct="0">
              <a:lnSpc>
                <a:spcPct val="100000"/>
              </a:lnSpc>
              <a:spcBef>
                <a:spcPts val="0"/>
              </a:spcBef>
              <a:spcAft>
                <a:spcPct val="0"/>
              </a:spcAft>
              <a:buClrTx/>
              <a:buSzTx/>
              <a:buFontTx/>
              <a:buNone/>
              <a:tabLst/>
              <a:defRPr/>
            </a:pPr>
            <a:r>
              <a:rPr lang="en-US" sz="1600" i="0" kern="1200" dirty="0">
                <a:solidFill>
                  <a:schemeClr val="tx1"/>
                </a:solidFill>
                <a:latin typeface="+mn-lt"/>
                <a:ea typeface="MS PGothic" panose="020B0600070205080204" pitchFamily="34" charset="-128"/>
                <a:cs typeface="+mn-cs"/>
              </a:rPr>
              <a:t>Mayor Wheeler, Commissioners, thank you for having me here today, my name is Gary Datka, I am a Capital Project Manager for Portland Parks &amp; Recreation. </a:t>
            </a:r>
          </a:p>
          <a:p>
            <a:pPr lvl="0">
              <a:spcBef>
                <a:spcPts val="0"/>
              </a:spcBef>
            </a:pPr>
            <a:endParaRPr lang="en-US" sz="1600" dirty="0">
              <a:latin typeface="+mn-lt"/>
            </a:endParaRPr>
          </a:p>
          <a:p>
            <a:pPr lvl="0">
              <a:spcBef>
                <a:spcPts val="0"/>
              </a:spcBef>
            </a:pPr>
            <a:r>
              <a:rPr lang="en-US" sz="1600" dirty="0">
                <a:latin typeface="+mn-lt"/>
              </a:rPr>
              <a:t>Glenhaven Park, located in North East Portland at the major intersection of NE Siskiyou Street and NE 82</a:t>
            </a:r>
            <a:r>
              <a:rPr lang="en-US" sz="1600" baseline="30000" dirty="0">
                <a:latin typeface="+mn-lt"/>
              </a:rPr>
              <a:t>nd</a:t>
            </a:r>
            <a:r>
              <a:rPr lang="en-US" sz="1600" dirty="0">
                <a:latin typeface="+mn-lt"/>
              </a:rPr>
              <a:t> Avenue is a Community Park in the Roseway Neighborhood, and is adjacent to the PPS Madison HS campus and Roseway Heights Middle School.</a:t>
            </a:r>
          </a:p>
          <a:p>
            <a:pPr lvl="0">
              <a:spcBef>
                <a:spcPts val="0"/>
              </a:spcBef>
            </a:pPr>
            <a:endParaRPr lang="en-US" sz="1600" dirty="0">
              <a:latin typeface="+mn-lt"/>
            </a:endParaRPr>
          </a:p>
          <a:p>
            <a:pPr lvl="0">
              <a:spcBef>
                <a:spcPts val="0"/>
              </a:spcBef>
            </a:pPr>
            <a:r>
              <a:rPr lang="en-US" sz="1600" dirty="0">
                <a:latin typeface="+mn-lt"/>
              </a:rPr>
              <a:t>This map shows the park location just west of I-205 and south of Sandy Boulevard. The park serves two census tracts split by 82</a:t>
            </a:r>
            <a:r>
              <a:rPr lang="en-US" sz="1600" baseline="30000" dirty="0">
                <a:latin typeface="+mn-lt"/>
              </a:rPr>
              <a:t>nd</a:t>
            </a:r>
            <a:r>
              <a:rPr lang="en-US" sz="1600" dirty="0">
                <a:latin typeface="+mn-lt"/>
              </a:rPr>
              <a:t> avenue within its ½ mile radius, or 15 minute walk boundary.  It is a diverse community, with combined census data indicating residents identifying as:</a:t>
            </a:r>
          </a:p>
          <a:p>
            <a:pPr marL="285750" lvl="0" indent="-285750">
              <a:spcBef>
                <a:spcPts val="0"/>
              </a:spcBef>
              <a:buFont typeface="Arial" panose="020B0604020202020204" pitchFamily="34" charset="0"/>
              <a:buChar char="•"/>
            </a:pPr>
            <a:r>
              <a:rPr lang="en-US" sz="1600" dirty="0">
                <a:latin typeface="+mn-lt"/>
              </a:rPr>
              <a:t>64% white </a:t>
            </a:r>
          </a:p>
          <a:p>
            <a:pPr marL="285750" lvl="0" indent="-285750">
              <a:spcBef>
                <a:spcPts val="0"/>
              </a:spcBef>
              <a:buFont typeface="Arial" panose="020B0604020202020204" pitchFamily="34" charset="0"/>
              <a:buChar char="•"/>
            </a:pPr>
            <a:r>
              <a:rPr lang="en-US" sz="1600" dirty="0">
                <a:latin typeface="+mn-lt"/>
              </a:rPr>
              <a:t>12% Asian/Pacific Islander (with 64% of those identifying as Vietnamese)</a:t>
            </a:r>
          </a:p>
          <a:p>
            <a:pPr marL="285750" lvl="0" indent="-285750">
              <a:spcBef>
                <a:spcPts val="0"/>
              </a:spcBef>
              <a:buFont typeface="Arial" panose="020B0604020202020204" pitchFamily="34" charset="0"/>
              <a:buChar char="•"/>
            </a:pPr>
            <a:r>
              <a:rPr lang="en-US" sz="1600" dirty="0">
                <a:latin typeface="+mn-lt"/>
              </a:rPr>
              <a:t>7% African American/Black</a:t>
            </a:r>
          </a:p>
          <a:p>
            <a:pPr marL="285750" lvl="0" indent="-285750">
              <a:spcBef>
                <a:spcPts val="0"/>
              </a:spcBef>
              <a:buFont typeface="Arial" panose="020B0604020202020204" pitchFamily="34" charset="0"/>
              <a:buChar char="•"/>
            </a:pPr>
            <a:r>
              <a:rPr lang="en-US" sz="1600" dirty="0">
                <a:latin typeface="+mn-lt"/>
              </a:rPr>
              <a:t>7% Hispanic/Latino</a:t>
            </a:r>
          </a:p>
          <a:p>
            <a:pPr marL="285750" lvl="0" indent="-285750">
              <a:spcBef>
                <a:spcPts val="0"/>
              </a:spcBef>
              <a:buFont typeface="Arial" panose="020B0604020202020204" pitchFamily="34" charset="0"/>
              <a:buChar char="•"/>
            </a:pPr>
            <a:r>
              <a:rPr lang="en-US" sz="1600" dirty="0">
                <a:latin typeface="+mn-lt"/>
              </a:rPr>
              <a:t>1% Native American</a:t>
            </a:r>
          </a:p>
          <a:p>
            <a:pPr marL="285750" lvl="0" indent="-285750">
              <a:spcBef>
                <a:spcPts val="0"/>
              </a:spcBef>
              <a:buFont typeface="Arial" panose="020B0604020202020204" pitchFamily="34" charset="0"/>
              <a:buChar char="•"/>
            </a:pPr>
            <a:r>
              <a:rPr lang="en-US" sz="1600" dirty="0">
                <a:latin typeface="+mn-lt"/>
              </a:rPr>
              <a:t>6% Two or More Races</a:t>
            </a:r>
          </a:p>
          <a:p>
            <a:pPr marL="285750" lvl="0" indent="-285750">
              <a:spcBef>
                <a:spcPts val="0"/>
              </a:spcBef>
              <a:buFont typeface="Arial" panose="020B0604020202020204" pitchFamily="34" charset="0"/>
              <a:buChar char="•"/>
            </a:pPr>
            <a:r>
              <a:rPr lang="en-US" sz="1600" kern="1200" dirty="0">
                <a:solidFill>
                  <a:schemeClr val="tx1"/>
                </a:solidFill>
                <a:latin typeface="+mn-lt"/>
                <a:ea typeface="MS PGothic" panose="020B0600070205080204" pitchFamily="34" charset="-128"/>
                <a:cs typeface="+mn-cs"/>
              </a:rPr>
              <a:t>And 3% identifying as other race</a:t>
            </a:r>
            <a:endParaRPr lang="en-US" sz="1600" dirty="0">
              <a:latin typeface="+mn-lt"/>
            </a:endParaRPr>
          </a:p>
          <a:p>
            <a:pPr marL="0" lvl="0" indent="0">
              <a:spcBef>
                <a:spcPts val="0"/>
              </a:spcBef>
              <a:buFont typeface="Arial" panose="020B0604020202020204" pitchFamily="34" charset="0"/>
              <a:buNone/>
            </a:pPr>
            <a:r>
              <a:rPr lang="en-US" sz="1600" dirty="0">
                <a:latin typeface="+mn-lt"/>
              </a:rPr>
              <a:t>This is an important park and community asset for this neighborhood. </a:t>
            </a:r>
          </a:p>
          <a:p>
            <a:pPr lvl="0">
              <a:spcBef>
                <a:spcPts val="0"/>
              </a:spcBef>
            </a:pPr>
            <a:endParaRPr lang="en-US" sz="1600" dirty="0">
              <a:latin typeface="+mn-lt"/>
            </a:endParaRPr>
          </a:p>
        </p:txBody>
      </p:sp>
      <p:sp>
        <p:nvSpPr>
          <p:cNvPr id="4" name="Slide Number Placeholder 3"/>
          <p:cNvSpPr>
            <a:spLocks noGrp="1"/>
          </p:cNvSpPr>
          <p:nvPr>
            <p:ph type="sldNum" sz="quarter" idx="10"/>
          </p:nvPr>
        </p:nvSpPr>
        <p:spPr/>
        <p:txBody>
          <a:bodyPr/>
          <a:lstStyle/>
          <a:p>
            <a:fld id="{7F2A37E3-C00F-40BE-852E-BA0B184A28D6}" type="slidenum">
              <a:rPr lang="en-US" smtClean="0">
                <a:solidFill>
                  <a:srgbClr val="000000"/>
                </a:solidFill>
              </a:rPr>
              <a:pPr/>
              <a:t>3</a:t>
            </a:fld>
            <a:endParaRPr lang="en-US" dirty="0">
              <a:solidFill>
                <a:srgbClr val="000000"/>
              </a:solidFill>
            </a:endParaRPr>
          </a:p>
        </p:txBody>
      </p:sp>
    </p:spTree>
    <p:extLst>
      <p:ext uri="{BB962C8B-B14F-4D97-AF65-F5344CB8AC3E}">
        <p14:creationId xmlns:p14="http://schemas.microsoft.com/office/powerpoint/2010/main" val="7783745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76726" y="4193214"/>
            <a:ext cx="6497053" cy="4183063"/>
          </a:xfrm>
        </p:spPr>
        <p:txBody>
          <a:bodyPr/>
          <a:lstStyle/>
          <a:p>
            <a:pPr lvl="0"/>
            <a:r>
              <a:rPr lang="en-US" sz="1600" i="1" dirty="0">
                <a:latin typeface="+mn-lt"/>
              </a:rPr>
              <a:t>(GD)</a:t>
            </a:r>
          </a:p>
          <a:p>
            <a:pPr marL="0" marR="0" lvl="0" indent="0" algn="l" defTabSz="914400" rtl="0" eaLnBrk="0" fontAlgn="base" latinLnBrk="0" hangingPunct="0">
              <a:lnSpc>
                <a:spcPct val="100000"/>
              </a:lnSpc>
              <a:spcBef>
                <a:spcPts val="0"/>
              </a:spcBef>
              <a:spcAft>
                <a:spcPct val="0"/>
              </a:spcAft>
              <a:buClrTx/>
              <a:buSzTx/>
              <a:buFontTx/>
              <a:buNone/>
              <a:tabLst/>
              <a:defRPr/>
            </a:pPr>
            <a:r>
              <a:rPr lang="en-US" sz="1600" kern="1200" dirty="0">
                <a:solidFill>
                  <a:schemeClr val="tx1"/>
                </a:solidFill>
                <a:effectLst/>
                <a:latin typeface="+mn-lt"/>
                <a:ea typeface="MS PGothic" panose="020B0600070205080204" pitchFamily="34" charset="-128"/>
                <a:cs typeface="+mn-cs"/>
              </a:rPr>
              <a:t>Acquired by PP&amp;R in 1948, </a:t>
            </a:r>
            <a:r>
              <a:rPr lang="en-US" sz="1600" kern="1200" dirty="0">
                <a:solidFill>
                  <a:schemeClr val="tx1"/>
                </a:solidFill>
                <a:latin typeface="+mn-lt"/>
                <a:ea typeface="MS PGothic" panose="020B0600070205080204" pitchFamily="34" charset="-128"/>
                <a:cs typeface="+mn-cs"/>
              </a:rPr>
              <a:t>Glenhaven Park </a:t>
            </a:r>
            <a:r>
              <a:rPr lang="en-US" sz="1600" dirty="0">
                <a:latin typeface="+mn-lt"/>
              </a:rPr>
              <a:t>is a very active 15.69 acre park </a:t>
            </a:r>
            <a:r>
              <a:rPr lang="en-US" sz="1600" kern="1200" dirty="0">
                <a:solidFill>
                  <a:schemeClr val="tx1"/>
                </a:solidFill>
                <a:effectLst/>
                <a:latin typeface="+mn-lt"/>
                <a:ea typeface="MS PGothic" panose="020B0600070205080204" pitchFamily="34" charset="-128"/>
                <a:cs typeface="+mn-cs"/>
              </a:rPr>
              <a:t>featuring sports fields, court sports, skatepark, restrooms, paved paths, and a decommissioned concrete wading pool. The restroom and play area receive heavy daily use. </a:t>
            </a:r>
          </a:p>
          <a:p>
            <a:pPr lvl="0">
              <a:spcBef>
                <a:spcPts val="0"/>
              </a:spcBef>
            </a:pPr>
            <a:endParaRPr lang="en-US" sz="1600" dirty="0">
              <a:latin typeface="+mn-lt"/>
            </a:endParaRPr>
          </a:p>
          <a:p>
            <a:pPr marL="171450" lvl="0" indent="-171450">
              <a:spcBef>
                <a:spcPts val="0"/>
              </a:spcBef>
              <a:buFont typeface="Arial" panose="020B0604020202020204" pitchFamily="34" charset="0"/>
              <a:buChar char="•"/>
            </a:pPr>
            <a:r>
              <a:rPr lang="en-US" sz="1600" dirty="0">
                <a:latin typeface="+mn-lt"/>
              </a:rPr>
              <a:t>The playground is located nearest NE 79</a:t>
            </a:r>
            <a:r>
              <a:rPr lang="en-US" sz="1600" baseline="30000" dirty="0">
                <a:latin typeface="+mn-lt"/>
              </a:rPr>
              <a:t>th</a:t>
            </a:r>
            <a:r>
              <a:rPr lang="en-US" sz="1600" dirty="0">
                <a:latin typeface="+mn-lt"/>
              </a:rPr>
              <a:t> and NE Siskiyou, on the north side of the park. The project boundary, as shown here in the red box, will make improvements to a little more than an acre of the park. </a:t>
            </a:r>
          </a:p>
          <a:p>
            <a:pPr marL="171450" lvl="0" indent="-171450">
              <a:spcBef>
                <a:spcPts val="0"/>
              </a:spcBef>
              <a:buFont typeface="Arial" panose="020B0604020202020204" pitchFamily="34" charset="0"/>
              <a:buChar char="•"/>
            </a:pPr>
            <a:endParaRPr lang="en-US" sz="1600" kern="1200" dirty="0">
              <a:solidFill>
                <a:schemeClr val="tx1"/>
              </a:solidFill>
              <a:effectLst/>
              <a:latin typeface="+mn-lt"/>
              <a:ea typeface="MS PGothic" panose="020B0600070205080204" pitchFamily="34" charset="-128"/>
              <a:cs typeface="+mn-cs"/>
            </a:endParaRPr>
          </a:p>
          <a:p>
            <a:pPr marL="171450" lvl="0" indent="-171450">
              <a:spcBef>
                <a:spcPts val="0"/>
              </a:spcBef>
              <a:buFont typeface="Arial" panose="020B0604020202020204" pitchFamily="34" charset="0"/>
              <a:buChar char="•"/>
            </a:pPr>
            <a:r>
              <a:rPr lang="en-US" sz="1600" kern="1200" dirty="0">
                <a:solidFill>
                  <a:schemeClr val="tx1"/>
                </a:solidFill>
                <a:effectLst/>
                <a:latin typeface="+mn-lt"/>
                <a:ea typeface="MS PGothic" panose="020B0600070205080204" pitchFamily="34" charset="-128"/>
                <a:cs typeface="+mn-cs"/>
              </a:rPr>
              <a:t>T</a:t>
            </a:r>
            <a:r>
              <a:rPr lang="en-US" sz="1600" dirty="0">
                <a:latin typeface="+mn-lt"/>
              </a:rPr>
              <a:t>he new playground and picnic spaces will provide much needed improvements for this park.</a:t>
            </a:r>
          </a:p>
        </p:txBody>
      </p:sp>
      <p:sp>
        <p:nvSpPr>
          <p:cNvPr id="4" name="Slide Number Placeholder 3"/>
          <p:cNvSpPr>
            <a:spLocks noGrp="1"/>
          </p:cNvSpPr>
          <p:nvPr>
            <p:ph type="sldNum" sz="quarter" idx="10"/>
          </p:nvPr>
        </p:nvSpPr>
        <p:spPr/>
        <p:txBody>
          <a:bodyPr/>
          <a:lstStyle/>
          <a:p>
            <a:fld id="{7F2A37E3-C00F-40BE-852E-BA0B184A28D6}" type="slidenum">
              <a:rPr lang="en-US" smtClean="0">
                <a:solidFill>
                  <a:srgbClr val="000000"/>
                </a:solidFill>
              </a:rPr>
              <a:pPr/>
              <a:t>4</a:t>
            </a:fld>
            <a:endParaRPr lang="en-US" dirty="0">
              <a:solidFill>
                <a:srgbClr val="000000"/>
              </a:solidFill>
            </a:endParaRPr>
          </a:p>
        </p:txBody>
      </p:sp>
    </p:spTree>
    <p:extLst>
      <p:ext uri="{BB962C8B-B14F-4D97-AF65-F5344CB8AC3E}">
        <p14:creationId xmlns:p14="http://schemas.microsoft.com/office/powerpoint/2010/main" val="25586161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31422" y="4074782"/>
            <a:ext cx="6547555" cy="4183063"/>
          </a:xfrm>
        </p:spPr>
        <p:txBody>
          <a:bodyPr/>
          <a:lstStyle/>
          <a:p>
            <a:pPr>
              <a:spcBef>
                <a:spcPts val="0"/>
              </a:spcBef>
            </a:pPr>
            <a:r>
              <a:rPr lang="en-US" sz="1600" i="1" dirty="0">
                <a:latin typeface="+mn-lt"/>
              </a:rPr>
              <a:t>(GD)</a:t>
            </a:r>
            <a:endParaRPr lang="en-US" sz="1600" kern="1200" dirty="0">
              <a:solidFill>
                <a:schemeClr val="tx1"/>
              </a:solidFill>
              <a:latin typeface="+mn-lt"/>
              <a:ea typeface="MS PGothic" panose="020B0600070205080204" pitchFamily="34" charset="-128"/>
              <a:cs typeface="+mn-cs"/>
            </a:endParaRPr>
          </a:p>
          <a:p>
            <a:pPr marL="171450" marR="0" lvl="0" indent="-171450" algn="l" defTabSz="914400" rtl="0" eaLnBrk="0" fontAlgn="base" latinLnBrk="0" hangingPunct="0">
              <a:lnSpc>
                <a:spcPct val="100000"/>
              </a:lnSpc>
              <a:spcBef>
                <a:spcPts val="0"/>
              </a:spcBef>
              <a:spcAft>
                <a:spcPct val="0"/>
              </a:spcAft>
              <a:buClrTx/>
              <a:buSzTx/>
              <a:buFont typeface="Arial" panose="020B0604020202020204" pitchFamily="34" charset="0"/>
              <a:buChar char="•"/>
              <a:tabLst/>
              <a:defRPr/>
            </a:pPr>
            <a:r>
              <a:rPr lang="en-US" sz="1600" kern="1200" dirty="0">
                <a:solidFill>
                  <a:schemeClr val="tx1"/>
                </a:solidFill>
                <a:latin typeface="+mn-lt"/>
                <a:ea typeface="MS PGothic" panose="020B0600070205080204" pitchFamily="34" charset="-128"/>
                <a:cs typeface="+mn-cs"/>
              </a:rPr>
              <a:t>Currently, the existing playground suffers from several non-accessible and disjointed play components, spaced too far apart for kids to make a play circuit, and for supervision.</a:t>
            </a:r>
          </a:p>
          <a:p>
            <a:pPr marL="171450" marR="0" lvl="0" indent="-171450" algn="l" defTabSz="914400" rtl="0" eaLnBrk="0" fontAlgn="base" latinLnBrk="0" hangingPunct="0">
              <a:lnSpc>
                <a:spcPct val="100000"/>
              </a:lnSpc>
              <a:spcBef>
                <a:spcPts val="0"/>
              </a:spcBef>
              <a:spcAft>
                <a:spcPct val="0"/>
              </a:spcAft>
              <a:buClrTx/>
              <a:buSzTx/>
              <a:buFont typeface="Arial" panose="020B0604020202020204" pitchFamily="34" charset="0"/>
              <a:buChar char="•"/>
              <a:tabLst/>
              <a:defRPr/>
            </a:pPr>
            <a:endParaRPr lang="en-US" sz="1600" kern="1200" dirty="0">
              <a:solidFill>
                <a:schemeClr val="tx1"/>
              </a:solidFill>
              <a:latin typeface="+mn-lt"/>
              <a:ea typeface="MS PGothic" panose="020B0600070205080204" pitchFamily="34" charset="-128"/>
              <a:cs typeface="+mn-cs"/>
            </a:endParaRPr>
          </a:p>
          <a:p>
            <a:pPr marL="171450" marR="0" lvl="0" indent="-171450" algn="l" defTabSz="914400" rtl="0" eaLnBrk="0" fontAlgn="base" latinLnBrk="0" hangingPunct="0">
              <a:lnSpc>
                <a:spcPct val="100000"/>
              </a:lnSpc>
              <a:spcBef>
                <a:spcPts val="0"/>
              </a:spcBef>
              <a:spcAft>
                <a:spcPct val="0"/>
              </a:spcAft>
              <a:buClrTx/>
              <a:buSzTx/>
              <a:buFont typeface="Arial" panose="020B0604020202020204" pitchFamily="34" charset="0"/>
              <a:buChar char="•"/>
              <a:tabLst/>
              <a:defRPr/>
            </a:pPr>
            <a:r>
              <a:rPr lang="en-US" sz="1600" kern="1200" dirty="0">
                <a:solidFill>
                  <a:schemeClr val="tx1"/>
                </a:solidFill>
                <a:latin typeface="+mn-lt"/>
                <a:ea typeface="MS PGothic" panose="020B0600070205080204" pitchFamily="34" charset="-128"/>
                <a:cs typeface="+mn-cs"/>
              </a:rPr>
              <a:t>The existing post and platform play structure and wood fiber safety surfacing, installed as part of Portland Parks &amp; Recreations GOBI bond initiative in 1998, has served its useful life, and now has many ADA deficiencies and maintenance concerns.</a:t>
            </a:r>
          </a:p>
          <a:p>
            <a:pPr marL="171450" marR="0" lvl="0" indent="-171450" algn="l" defTabSz="914400" rtl="0" eaLnBrk="0" fontAlgn="base" latinLnBrk="0" hangingPunct="0">
              <a:lnSpc>
                <a:spcPct val="100000"/>
              </a:lnSpc>
              <a:spcBef>
                <a:spcPts val="0"/>
              </a:spcBef>
              <a:spcAft>
                <a:spcPct val="0"/>
              </a:spcAft>
              <a:buClrTx/>
              <a:buSzTx/>
              <a:buFont typeface="Arial" panose="020B0604020202020204" pitchFamily="34" charset="0"/>
              <a:buChar char="•"/>
              <a:tabLst/>
              <a:defRPr/>
            </a:pPr>
            <a:endParaRPr lang="en-US" sz="1600" kern="1200" dirty="0">
              <a:solidFill>
                <a:schemeClr val="tx1"/>
              </a:solidFill>
              <a:latin typeface="+mn-lt"/>
              <a:ea typeface="MS PGothic" panose="020B0600070205080204" pitchFamily="34" charset="-128"/>
              <a:cs typeface="+mn-cs"/>
            </a:endParaRPr>
          </a:p>
          <a:p>
            <a:pPr marL="171450" marR="0" lvl="0" indent="-171450" algn="l" defTabSz="914400" rtl="0" eaLnBrk="0" fontAlgn="base" latinLnBrk="0" hangingPunct="0">
              <a:lnSpc>
                <a:spcPct val="100000"/>
              </a:lnSpc>
              <a:spcBef>
                <a:spcPts val="0"/>
              </a:spcBef>
              <a:spcAft>
                <a:spcPct val="0"/>
              </a:spcAft>
              <a:buClrTx/>
              <a:buSzTx/>
              <a:buFont typeface="Arial" panose="020B0604020202020204" pitchFamily="34" charset="0"/>
              <a:buChar char="•"/>
              <a:tabLst/>
              <a:defRPr/>
            </a:pPr>
            <a:r>
              <a:rPr lang="en-US" sz="1600" kern="1200" dirty="0">
                <a:solidFill>
                  <a:schemeClr val="tx1"/>
                </a:solidFill>
                <a:latin typeface="+mn-lt"/>
                <a:ea typeface="MS PGothic" panose="020B0600070205080204" pitchFamily="34" charset="-128"/>
                <a:cs typeface="+mn-cs"/>
              </a:rPr>
              <a:t>The parks swings were removed in summer 2017 as part of the lead paint removal program and have been a big missing link in this play area.</a:t>
            </a:r>
          </a:p>
          <a:p>
            <a:pPr marL="171450" marR="0" lvl="0" indent="-171450" algn="l" defTabSz="914400" rtl="0" eaLnBrk="0" fontAlgn="base" latinLnBrk="0" hangingPunct="0">
              <a:lnSpc>
                <a:spcPct val="100000"/>
              </a:lnSpc>
              <a:spcBef>
                <a:spcPts val="0"/>
              </a:spcBef>
              <a:spcAft>
                <a:spcPct val="0"/>
              </a:spcAft>
              <a:buClrTx/>
              <a:buSzTx/>
              <a:buFont typeface="Arial" panose="020B0604020202020204" pitchFamily="34" charset="0"/>
              <a:buChar char="•"/>
              <a:tabLst/>
              <a:defRPr/>
            </a:pPr>
            <a:endParaRPr lang="en-US" sz="1600" kern="1200" dirty="0">
              <a:solidFill>
                <a:schemeClr val="tx1"/>
              </a:solidFill>
              <a:latin typeface="+mn-lt"/>
              <a:ea typeface="MS PGothic" panose="020B0600070205080204" pitchFamily="34" charset="-128"/>
              <a:cs typeface="+mn-cs"/>
            </a:endParaRPr>
          </a:p>
          <a:p>
            <a:pPr marL="171450" marR="0" lvl="0" indent="-171450" algn="l" defTabSz="914400" rtl="0" eaLnBrk="0" fontAlgn="base" latinLnBrk="0" hangingPunct="0">
              <a:lnSpc>
                <a:spcPct val="100000"/>
              </a:lnSpc>
              <a:spcBef>
                <a:spcPts val="0"/>
              </a:spcBef>
              <a:spcAft>
                <a:spcPct val="0"/>
              </a:spcAft>
              <a:buClrTx/>
              <a:buSzTx/>
              <a:buFont typeface="Arial" panose="020B0604020202020204" pitchFamily="34" charset="0"/>
              <a:buChar char="•"/>
              <a:tabLst/>
              <a:defRPr/>
            </a:pPr>
            <a:r>
              <a:rPr lang="en-US" sz="1600" kern="1200" dirty="0">
                <a:solidFill>
                  <a:schemeClr val="tx1"/>
                </a:solidFill>
                <a:latin typeface="+mn-lt"/>
                <a:ea typeface="MS PGothic" panose="020B0600070205080204" pitchFamily="34" charset="-128"/>
                <a:cs typeface="+mn-cs"/>
              </a:rPr>
              <a:t>The playground also has a decommissioned concrete wading pool, that will be removed as part of this project. </a:t>
            </a:r>
            <a:endParaRPr lang="en-US" sz="1600" dirty="0">
              <a:latin typeface="+mn-lt"/>
            </a:endParaRPr>
          </a:p>
        </p:txBody>
      </p:sp>
      <p:sp>
        <p:nvSpPr>
          <p:cNvPr id="4" name="Slide Number Placeholder 3"/>
          <p:cNvSpPr>
            <a:spLocks noGrp="1"/>
          </p:cNvSpPr>
          <p:nvPr>
            <p:ph type="sldNum" sz="quarter" idx="10"/>
          </p:nvPr>
        </p:nvSpPr>
        <p:spPr/>
        <p:txBody>
          <a:bodyPr/>
          <a:lstStyle/>
          <a:p>
            <a:fld id="{7F2A37E3-C00F-40BE-852E-BA0B184A28D6}" type="slidenum">
              <a:rPr lang="en-US" smtClean="0"/>
              <a:pPr/>
              <a:t>5</a:t>
            </a:fld>
            <a:endParaRPr lang="en-US" dirty="0"/>
          </a:p>
        </p:txBody>
      </p:sp>
    </p:spTree>
    <p:extLst>
      <p:ext uri="{BB962C8B-B14F-4D97-AF65-F5344CB8AC3E}">
        <p14:creationId xmlns:p14="http://schemas.microsoft.com/office/powerpoint/2010/main" val="1180352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80622" y="4026819"/>
            <a:ext cx="6649155" cy="5143307"/>
          </a:xfrm>
        </p:spPr>
        <p:txBody>
          <a:bodyPr/>
          <a:lstStyle/>
          <a:p>
            <a:pPr>
              <a:spcBef>
                <a:spcPts val="0"/>
              </a:spcBef>
            </a:pPr>
            <a:r>
              <a:rPr lang="en-US" sz="1600" i="1" dirty="0">
                <a:latin typeface="+mn-lt"/>
              </a:rPr>
              <a:t>(GD)</a:t>
            </a:r>
          </a:p>
          <a:p>
            <a:r>
              <a:rPr lang="en-US" sz="1600" dirty="0">
                <a:latin typeface="+mn-lt"/>
              </a:rPr>
              <a:t>Through a community focus group meeting and two public open houses, PP&amp;R conducted public involvement with students and neighbors in a positive manner in order to:</a:t>
            </a:r>
          </a:p>
          <a:p>
            <a:pPr marL="285750" indent="-285750">
              <a:buFont typeface="Arial" panose="020B0604020202020204" pitchFamily="34" charset="0"/>
              <a:buChar char="•"/>
            </a:pPr>
            <a:r>
              <a:rPr lang="en-US" sz="1600" dirty="0">
                <a:latin typeface="+mn-lt"/>
              </a:rPr>
              <a:t>Understand their perspective regarding the current use of </a:t>
            </a:r>
            <a:r>
              <a:rPr lang="en-US" sz="1600">
                <a:latin typeface="+mn-lt"/>
              </a:rPr>
              <a:t>the park: </a:t>
            </a:r>
            <a:r>
              <a:rPr lang="en-US" sz="1600" dirty="0">
                <a:latin typeface="+mn-lt"/>
              </a:rPr>
              <a:t>what’s missing from the playground, and what activities neighborhood children want most in play,</a:t>
            </a:r>
          </a:p>
          <a:p>
            <a:pPr marL="285750" lvl="0" indent="-285750">
              <a:buFont typeface="Arial" panose="020B0604020202020204" pitchFamily="34" charset="0"/>
              <a:buChar char="•"/>
            </a:pPr>
            <a:r>
              <a:rPr lang="en-US" sz="1600" dirty="0">
                <a:latin typeface="+mn-lt"/>
              </a:rPr>
              <a:t>Connect with neighbors about the positive aspects of making improvements to the park, and</a:t>
            </a:r>
          </a:p>
          <a:p>
            <a:pPr marL="285750" lvl="0" indent="-285750">
              <a:buFont typeface="Arial" panose="020B0604020202020204" pitchFamily="34" charset="0"/>
              <a:buChar char="•"/>
            </a:pPr>
            <a:r>
              <a:rPr lang="en-US" sz="1600" dirty="0">
                <a:latin typeface="+mn-lt"/>
              </a:rPr>
              <a:t>Solicit feedback and gain support for the design of the play area, play components, and other community assets.</a:t>
            </a:r>
          </a:p>
          <a:p>
            <a:pPr marR="0" lvl="0" algn="l" defTabSz="914400" rtl="0" eaLnBrk="0" fontAlgn="base" latinLnBrk="0" hangingPunct="0">
              <a:lnSpc>
                <a:spcPct val="100000"/>
              </a:lnSpc>
              <a:spcBef>
                <a:spcPts val="0"/>
              </a:spcBef>
              <a:spcAft>
                <a:spcPct val="0"/>
              </a:spcAft>
              <a:buClrTx/>
              <a:buSzTx/>
              <a:tabLst/>
              <a:defRPr/>
            </a:pPr>
            <a:endParaRPr lang="en-US" sz="1600" dirty="0">
              <a:latin typeface="+mn-lt"/>
            </a:endParaRPr>
          </a:p>
          <a:p>
            <a:pPr marL="0" marR="0" lvl="0" indent="0" algn="l" defTabSz="914400" rtl="0" eaLnBrk="0" fontAlgn="base" latinLnBrk="0" hangingPunct="0">
              <a:lnSpc>
                <a:spcPct val="100000"/>
              </a:lnSpc>
              <a:spcBef>
                <a:spcPts val="0"/>
              </a:spcBef>
              <a:spcAft>
                <a:spcPct val="0"/>
              </a:spcAft>
              <a:buClrTx/>
              <a:buSzTx/>
              <a:buFont typeface="Arial" panose="020B0604020202020204" pitchFamily="34" charset="0"/>
              <a:buNone/>
              <a:tabLst/>
              <a:defRPr/>
            </a:pPr>
            <a:r>
              <a:rPr lang="en-US" sz="1600" dirty="0">
                <a:latin typeface="+mn-lt"/>
              </a:rPr>
              <a:t>The second open house was held during the </a:t>
            </a:r>
            <a:r>
              <a:rPr lang="en-US" sz="1600" kern="1200" dirty="0">
                <a:solidFill>
                  <a:schemeClr val="tx1"/>
                </a:solidFill>
                <a:effectLst/>
                <a:latin typeface="+mn-lt"/>
                <a:ea typeface="MS PGothic" panose="020B0600070205080204" pitchFamily="34" charset="-128"/>
                <a:cs typeface="+mn-cs"/>
              </a:rPr>
              <a:t>Southeast Asian Cultural and Heritage New Year festival at </a:t>
            </a:r>
            <a:r>
              <a:rPr lang="en-US" sz="1600" kern="1200" dirty="0" err="1">
                <a:solidFill>
                  <a:schemeClr val="tx1"/>
                </a:solidFill>
                <a:effectLst/>
                <a:latin typeface="+mn-lt"/>
                <a:ea typeface="MS PGothic" panose="020B0600070205080204" pitchFamily="34" charset="-128"/>
                <a:cs typeface="+mn-cs"/>
              </a:rPr>
              <a:t>Glenhaven</a:t>
            </a:r>
            <a:r>
              <a:rPr lang="en-US" sz="1600" kern="1200" dirty="0">
                <a:solidFill>
                  <a:schemeClr val="tx1"/>
                </a:solidFill>
                <a:effectLst/>
                <a:latin typeface="+mn-lt"/>
                <a:ea typeface="MS PGothic" panose="020B0600070205080204" pitchFamily="34" charset="-128"/>
                <a:cs typeface="+mn-cs"/>
              </a:rPr>
              <a:t> Park, with overwhelming support and interest. </a:t>
            </a:r>
          </a:p>
          <a:p>
            <a:pPr marL="171450" marR="0" lvl="0" indent="-171450" algn="l" defTabSz="914400" rtl="0" eaLnBrk="0" fontAlgn="base" latinLnBrk="0" hangingPunct="0">
              <a:lnSpc>
                <a:spcPct val="100000"/>
              </a:lnSpc>
              <a:spcBef>
                <a:spcPts val="0"/>
              </a:spcBef>
              <a:spcAft>
                <a:spcPct val="0"/>
              </a:spcAft>
              <a:buClrTx/>
              <a:buSzTx/>
              <a:buFont typeface="Arial" panose="020B0604020202020204" pitchFamily="34" charset="0"/>
              <a:buChar char="•"/>
              <a:tabLst/>
              <a:defRPr/>
            </a:pPr>
            <a:endParaRPr lang="en-US" sz="1600" kern="1200" dirty="0">
              <a:solidFill>
                <a:schemeClr val="tx1"/>
              </a:solidFill>
              <a:effectLst/>
              <a:latin typeface="+mn-lt"/>
              <a:ea typeface="MS PGothic" panose="020B0600070205080204" pitchFamily="34" charset="-128"/>
              <a:cs typeface="+mn-cs"/>
            </a:endParaRPr>
          </a:p>
          <a:p>
            <a:pPr marL="0" marR="0" lvl="0" indent="0" algn="l" defTabSz="914400" rtl="0" eaLnBrk="0" fontAlgn="base" latinLnBrk="0" hangingPunct="0">
              <a:lnSpc>
                <a:spcPct val="100000"/>
              </a:lnSpc>
              <a:spcBef>
                <a:spcPts val="0"/>
              </a:spcBef>
              <a:spcAft>
                <a:spcPct val="0"/>
              </a:spcAft>
              <a:buClrTx/>
              <a:buSzTx/>
              <a:buFont typeface="Arial" panose="020B0604020202020204" pitchFamily="34" charset="0"/>
              <a:buNone/>
              <a:tabLst/>
              <a:defRPr/>
            </a:pPr>
            <a:r>
              <a:rPr lang="en-US" sz="1600" kern="1200" dirty="0">
                <a:solidFill>
                  <a:schemeClr val="tx1"/>
                </a:solidFill>
                <a:effectLst/>
                <a:latin typeface="+mn-lt"/>
                <a:ea typeface="MS PGothic" panose="020B0600070205080204" pitchFamily="34" charset="-128"/>
                <a:cs typeface="+mn-cs"/>
              </a:rPr>
              <a:t>At all meetings PP&amp;R provided translation services in Chinese and Vietnamese, reaching out to a community often felt left out of public projects planning. </a:t>
            </a:r>
            <a:endParaRPr lang="en-US" sz="1600" dirty="0">
              <a:latin typeface="+mn-lt"/>
            </a:endParaRPr>
          </a:p>
        </p:txBody>
      </p:sp>
      <p:sp>
        <p:nvSpPr>
          <p:cNvPr id="4" name="Slide Number Placeholder 3"/>
          <p:cNvSpPr>
            <a:spLocks noGrp="1"/>
          </p:cNvSpPr>
          <p:nvPr>
            <p:ph type="sldNum" sz="quarter" idx="10"/>
          </p:nvPr>
        </p:nvSpPr>
        <p:spPr/>
        <p:txBody>
          <a:bodyPr/>
          <a:lstStyle/>
          <a:p>
            <a:fld id="{7F2A37E3-C00F-40BE-852E-BA0B184A28D6}" type="slidenum">
              <a:rPr lang="en-US" smtClean="0"/>
              <a:pPr/>
              <a:t>6</a:t>
            </a:fld>
            <a:endParaRPr lang="en-US" dirty="0"/>
          </a:p>
        </p:txBody>
      </p:sp>
    </p:spTree>
    <p:extLst>
      <p:ext uri="{BB962C8B-B14F-4D97-AF65-F5344CB8AC3E}">
        <p14:creationId xmlns:p14="http://schemas.microsoft.com/office/powerpoint/2010/main" val="28966176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46758" y="4183063"/>
            <a:ext cx="6680762" cy="4839016"/>
          </a:xfrm>
        </p:spPr>
        <p:txBody>
          <a:bodyPr/>
          <a:lstStyle/>
          <a:p>
            <a:r>
              <a:rPr lang="en-US" sz="1600" i="1" dirty="0">
                <a:latin typeface="+mn-lt"/>
              </a:rPr>
              <a:t>(GD)</a:t>
            </a:r>
          </a:p>
          <a:p>
            <a:r>
              <a:rPr lang="en-US" sz="1600" dirty="0">
                <a:latin typeface="+mn-lt"/>
              </a:rPr>
              <a:t>With community input and support, PP&amp;R developed a design that will construct key park improvements focusing on: </a:t>
            </a:r>
          </a:p>
          <a:p>
            <a:pPr marL="171450" indent="-171450">
              <a:spcBef>
                <a:spcPts val="0"/>
              </a:spcBef>
              <a:spcAft>
                <a:spcPts val="600"/>
              </a:spcAft>
              <a:buFont typeface="Arial" panose="020B0604020202020204" pitchFamily="34" charset="0"/>
              <a:buChar char="•"/>
            </a:pPr>
            <a:r>
              <a:rPr lang="en-US" sz="1600" kern="1200" dirty="0">
                <a:solidFill>
                  <a:schemeClr val="tx1"/>
                </a:solidFill>
                <a:latin typeface="+mn-lt"/>
                <a:ea typeface="MS PGothic" panose="020B0600070205080204" pitchFamily="34" charset="-128"/>
                <a:cs typeface="+mn-cs"/>
              </a:rPr>
              <a:t>Play features and </a:t>
            </a:r>
            <a:r>
              <a:rPr lang="en-US" sz="1600" kern="1200" dirty="0">
                <a:solidFill>
                  <a:schemeClr val="tx1"/>
                </a:solidFill>
                <a:effectLst/>
                <a:latin typeface="+mn-lt"/>
                <a:ea typeface="MS PGothic" panose="020B0600070205080204" pitchFamily="34" charset="-128"/>
                <a:cs typeface="+mn-cs"/>
              </a:rPr>
              <a:t>play opportunities for all users </a:t>
            </a:r>
            <a:r>
              <a:rPr lang="en-US" sz="1600" dirty="0">
                <a:latin typeface="+mn-lt"/>
              </a:rPr>
              <a:t>such as slides, climbers, swings, balance, and spinning elements</a:t>
            </a:r>
          </a:p>
          <a:p>
            <a:pPr marL="171450" indent="-171450">
              <a:spcBef>
                <a:spcPts val="0"/>
              </a:spcBef>
              <a:spcAft>
                <a:spcPts val="600"/>
              </a:spcAft>
              <a:buFont typeface="Arial" panose="020B0604020202020204" pitchFamily="34" charset="0"/>
              <a:buChar char="•"/>
            </a:pPr>
            <a:r>
              <a:rPr lang="en-US" sz="1600" dirty="0">
                <a:latin typeface="+mn-lt"/>
              </a:rPr>
              <a:t>Durable, accessible rubber safety surfaces that provide access to all play equipment</a:t>
            </a:r>
          </a:p>
          <a:p>
            <a:pPr marL="171450" indent="-171450">
              <a:spcBef>
                <a:spcPts val="0"/>
              </a:spcBef>
              <a:spcAft>
                <a:spcPts val="600"/>
              </a:spcAft>
              <a:buFont typeface="Arial" panose="020B0604020202020204" pitchFamily="34" charset="0"/>
              <a:buChar char="•"/>
            </a:pPr>
            <a:r>
              <a:rPr lang="en-US" sz="1600" dirty="0">
                <a:latin typeface="+mn-lt"/>
              </a:rPr>
              <a:t>Picnic tables and other accessible seating and gathering spaces</a:t>
            </a:r>
          </a:p>
          <a:p>
            <a:pPr marL="171450" indent="-171450">
              <a:spcBef>
                <a:spcPts val="0"/>
              </a:spcBef>
              <a:spcAft>
                <a:spcPts val="600"/>
              </a:spcAft>
              <a:buFont typeface="Arial" panose="020B0604020202020204" pitchFamily="34" charset="0"/>
              <a:buChar char="•"/>
            </a:pPr>
            <a:r>
              <a:rPr lang="en-US" sz="1600" dirty="0">
                <a:latin typeface="+mn-lt"/>
              </a:rPr>
              <a:t>Other site amenities such as, new accessible drinking fountain, trash receptacles, and much needed bike racks,</a:t>
            </a:r>
          </a:p>
          <a:p>
            <a:pPr marL="171450" indent="-171450">
              <a:spcBef>
                <a:spcPts val="0"/>
              </a:spcBef>
              <a:spcAft>
                <a:spcPts val="600"/>
              </a:spcAft>
              <a:buFont typeface="Arial" panose="020B0604020202020204" pitchFamily="34" charset="0"/>
              <a:buChar char="•"/>
            </a:pPr>
            <a:r>
              <a:rPr lang="en-US" sz="1600" dirty="0">
                <a:latin typeface="+mn-lt"/>
              </a:rPr>
              <a:t>ADA accessibility improvements at the two park entries from NE Siskiyou and interior pathways around the play area and to the existing restroom</a:t>
            </a:r>
          </a:p>
          <a:p>
            <a:pPr marL="171450" indent="-171450">
              <a:spcBef>
                <a:spcPts val="0"/>
              </a:spcBef>
              <a:spcAft>
                <a:spcPts val="600"/>
              </a:spcAft>
              <a:buFont typeface="Arial" panose="020B0604020202020204" pitchFamily="34" charset="0"/>
              <a:buChar char="•"/>
            </a:pPr>
            <a:r>
              <a:rPr lang="en-US" sz="1600" dirty="0">
                <a:latin typeface="+mn-lt"/>
              </a:rPr>
              <a:t>Continued development of Portland's urban tree canopy with new deciduous and evergreen trees, and lastly.</a:t>
            </a:r>
          </a:p>
          <a:p>
            <a:pPr marL="171450" indent="-171450">
              <a:spcBef>
                <a:spcPts val="0"/>
              </a:spcBef>
              <a:spcAft>
                <a:spcPts val="600"/>
              </a:spcAft>
              <a:buFont typeface="Arial" panose="020B0604020202020204" pitchFamily="34" charset="0"/>
              <a:buChar char="•"/>
            </a:pPr>
            <a:r>
              <a:rPr lang="en-US" sz="1600" dirty="0">
                <a:latin typeface="+mn-lt"/>
              </a:rPr>
              <a:t>A new creative art installation through the Regional Arts and Culture Council.</a:t>
            </a:r>
          </a:p>
        </p:txBody>
      </p:sp>
      <p:sp>
        <p:nvSpPr>
          <p:cNvPr id="4" name="Slide Number Placeholder 3"/>
          <p:cNvSpPr>
            <a:spLocks noGrp="1"/>
          </p:cNvSpPr>
          <p:nvPr>
            <p:ph type="sldNum" sz="quarter" idx="10"/>
          </p:nvPr>
        </p:nvSpPr>
        <p:spPr/>
        <p:txBody>
          <a:bodyPr/>
          <a:lstStyle/>
          <a:p>
            <a:fld id="{7F2A37E3-C00F-40BE-852E-BA0B184A28D6}" type="slidenum">
              <a:rPr lang="en-US" smtClean="0"/>
              <a:pPr/>
              <a:t>7</a:t>
            </a:fld>
            <a:endParaRPr lang="en-US" dirty="0"/>
          </a:p>
        </p:txBody>
      </p:sp>
    </p:spTree>
    <p:extLst>
      <p:ext uri="{BB962C8B-B14F-4D97-AF65-F5344CB8AC3E}">
        <p14:creationId xmlns:p14="http://schemas.microsoft.com/office/powerpoint/2010/main" val="28163047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7" y="4231701"/>
            <a:ext cx="5607050" cy="4183063"/>
          </a:xfrm>
        </p:spPr>
        <p:txBody>
          <a:bodyPr/>
          <a:lstStyle/>
          <a:p>
            <a:r>
              <a:rPr lang="en-US" sz="1600" i="1" dirty="0">
                <a:latin typeface="+mj-lt"/>
              </a:rPr>
              <a:t>(GD)</a:t>
            </a:r>
          </a:p>
          <a:p>
            <a:pPr defTabSz="914132">
              <a:defRPr/>
            </a:pPr>
            <a:r>
              <a:rPr lang="en-US" sz="1600" kern="1200" dirty="0">
                <a:solidFill>
                  <a:schemeClr val="tx1"/>
                </a:solidFill>
                <a:latin typeface="+mj-lt"/>
                <a:ea typeface="MS PGothic" panose="020B0600070205080204" pitchFamily="34" charset="-128"/>
                <a:cs typeface="+mn-cs"/>
              </a:rPr>
              <a:t>We are here to ask Council to accept the low bid from Faison Construction for the Glenhaven Park Play Improvement Project for $1,179,000. </a:t>
            </a:r>
          </a:p>
          <a:p>
            <a:pPr defTabSz="914132">
              <a:defRPr/>
            </a:pPr>
            <a:endParaRPr lang="en-US" sz="1600" kern="1200" dirty="0">
              <a:solidFill>
                <a:schemeClr val="tx1"/>
              </a:solidFill>
              <a:latin typeface="+mj-lt"/>
              <a:ea typeface="MS PGothic" panose="020B0600070205080204" pitchFamily="34" charset="-128"/>
              <a:cs typeface="+mn-cs"/>
            </a:endParaRPr>
          </a:p>
          <a:p>
            <a:pPr defTabSz="914132">
              <a:spcBef>
                <a:spcPts val="0"/>
              </a:spcBef>
              <a:spcAft>
                <a:spcPts val="0"/>
              </a:spcAft>
              <a:defRPr/>
            </a:pPr>
            <a:r>
              <a:rPr lang="en-US" sz="1600" kern="1200" dirty="0">
                <a:solidFill>
                  <a:schemeClr val="tx1"/>
                </a:solidFill>
                <a:latin typeface="+mj-lt"/>
                <a:ea typeface="MS PGothic" panose="020B0600070205080204" pitchFamily="34" charset="-128"/>
                <a:cs typeface="+mn-cs"/>
              </a:rPr>
              <a:t>With the acceptance of this bid by Council, we would then proceed with construction of the project set to begin early this summer.  We have an anticipated completion date by the end of this year 2019.</a:t>
            </a:r>
          </a:p>
          <a:p>
            <a:pPr defTabSz="914132">
              <a:spcBef>
                <a:spcPts val="0"/>
              </a:spcBef>
              <a:spcAft>
                <a:spcPts val="0"/>
              </a:spcAft>
              <a:defRPr/>
            </a:pPr>
            <a:endParaRPr lang="en-US" sz="1600" kern="1200" dirty="0">
              <a:solidFill>
                <a:schemeClr val="tx1"/>
              </a:solidFill>
              <a:latin typeface="+mj-lt"/>
              <a:ea typeface="MS PGothic" panose="020B0600070205080204" pitchFamily="34" charset="-128"/>
              <a:cs typeface="+mn-cs"/>
            </a:endParaRPr>
          </a:p>
          <a:p>
            <a:pPr defTabSz="914132">
              <a:spcBef>
                <a:spcPts val="0"/>
              </a:spcBef>
              <a:spcAft>
                <a:spcPts val="0"/>
              </a:spcAft>
              <a:defRPr/>
            </a:pPr>
            <a:r>
              <a:rPr lang="en-US" altLang="en-US" sz="1600" kern="1200" dirty="0">
                <a:solidFill>
                  <a:schemeClr val="tx1"/>
                </a:solidFill>
                <a:latin typeface="+mj-lt"/>
                <a:ea typeface="MS PGothic" panose="020B0600070205080204" pitchFamily="34" charset="-128"/>
                <a:cs typeface="+mn-cs"/>
              </a:rPr>
              <a:t>I am happy to answer any questions</a:t>
            </a:r>
            <a:r>
              <a:rPr lang="en-US" altLang="en-US" sz="1600" dirty="0">
                <a:latin typeface="+mj-lt"/>
              </a:rPr>
              <a:t> you might have at this time.</a:t>
            </a:r>
            <a:endParaRPr lang="en-US" altLang="en-US" sz="1600" kern="1200" dirty="0">
              <a:solidFill>
                <a:schemeClr val="tx1"/>
              </a:solidFill>
              <a:latin typeface="+mj-lt"/>
              <a:ea typeface="MS PGothic" panose="020B0600070205080204" pitchFamily="34" charset="-128"/>
              <a:cs typeface="+mn-cs"/>
            </a:endParaRPr>
          </a:p>
          <a:p>
            <a:pPr defTabSz="914132">
              <a:spcBef>
                <a:spcPts val="0"/>
              </a:spcBef>
              <a:spcAft>
                <a:spcPts val="0"/>
              </a:spcAft>
              <a:defRPr/>
            </a:pPr>
            <a:r>
              <a:rPr lang="en-US" altLang="en-US" sz="1600" kern="1200" dirty="0">
                <a:solidFill>
                  <a:schemeClr val="tx1"/>
                </a:solidFill>
                <a:latin typeface="+mj-lt"/>
                <a:ea typeface="MS PGothic" panose="020B0600070205080204" pitchFamily="34" charset="-128"/>
                <a:cs typeface="+mn-cs"/>
              </a:rPr>
              <a:t>Thank you!</a:t>
            </a:r>
            <a:endParaRPr lang="en-US" sz="1600" dirty="0">
              <a:latin typeface="+mn-lt"/>
            </a:endParaRPr>
          </a:p>
        </p:txBody>
      </p:sp>
      <p:sp>
        <p:nvSpPr>
          <p:cNvPr id="4" name="Slide Number Placeholder 3"/>
          <p:cNvSpPr>
            <a:spLocks noGrp="1"/>
          </p:cNvSpPr>
          <p:nvPr>
            <p:ph type="sldNum" sz="quarter" idx="10"/>
          </p:nvPr>
        </p:nvSpPr>
        <p:spPr/>
        <p:txBody>
          <a:bodyPr/>
          <a:lstStyle/>
          <a:p>
            <a:fld id="{7F2A37E3-C00F-40BE-852E-BA0B184A28D6}" type="slidenum">
              <a:rPr lang="en-US" smtClean="0"/>
              <a:pPr/>
              <a:t>8</a:t>
            </a:fld>
            <a:endParaRPr lang="en-US" dirty="0"/>
          </a:p>
        </p:txBody>
      </p:sp>
    </p:spTree>
    <p:extLst>
      <p:ext uri="{BB962C8B-B14F-4D97-AF65-F5344CB8AC3E}">
        <p14:creationId xmlns:p14="http://schemas.microsoft.com/office/powerpoint/2010/main" val="9892443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6EB03CB0-7352-40DE-9198-F6EFB91B8102}" type="datetimeFigureOut">
              <a:rPr lang="en-US" smtClean="0"/>
              <a:t>4/2/2019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E980B57-3A79-4EB3-809E-ED4F1C25900C}" type="slidenum">
              <a:rPr lang="en-US" smtClean="0"/>
              <a:t>‹#›</a:t>
            </a:fld>
            <a:endParaRPr lang="en-US" dirty="0"/>
          </a:p>
        </p:txBody>
      </p:sp>
    </p:spTree>
    <p:extLst>
      <p:ext uri="{BB962C8B-B14F-4D97-AF65-F5344CB8AC3E}">
        <p14:creationId xmlns:p14="http://schemas.microsoft.com/office/powerpoint/2010/main" val="32704245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B03CB0-7352-40DE-9198-F6EFB91B8102}" type="datetimeFigureOut">
              <a:rPr lang="en-US" smtClean="0"/>
              <a:t>4/2/2019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E980B57-3A79-4EB3-809E-ED4F1C25900C}" type="slidenum">
              <a:rPr lang="en-US" smtClean="0"/>
              <a:t>‹#›</a:t>
            </a:fld>
            <a:endParaRPr lang="en-US" dirty="0"/>
          </a:p>
        </p:txBody>
      </p:sp>
    </p:spTree>
    <p:extLst>
      <p:ext uri="{BB962C8B-B14F-4D97-AF65-F5344CB8AC3E}">
        <p14:creationId xmlns:p14="http://schemas.microsoft.com/office/powerpoint/2010/main" val="3627335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B03CB0-7352-40DE-9198-F6EFB91B8102}" type="datetimeFigureOut">
              <a:rPr lang="en-US" smtClean="0"/>
              <a:t>4/2/2019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E980B57-3A79-4EB3-809E-ED4F1C25900C}" type="slidenum">
              <a:rPr lang="en-US" smtClean="0"/>
              <a:t>‹#›</a:t>
            </a:fld>
            <a:endParaRPr lang="en-US" dirty="0"/>
          </a:p>
        </p:txBody>
      </p:sp>
    </p:spTree>
    <p:extLst>
      <p:ext uri="{BB962C8B-B14F-4D97-AF65-F5344CB8AC3E}">
        <p14:creationId xmlns:p14="http://schemas.microsoft.com/office/powerpoint/2010/main" val="1192927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358839020"/>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8484777"/>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2112780678"/>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00200"/>
            <a:ext cx="39243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2500" y="1600200"/>
            <a:ext cx="39243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6192675"/>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9703569"/>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64130882"/>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9206167"/>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27983180"/>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B03CB0-7352-40DE-9198-F6EFB91B8102}" type="datetimeFigureOut">
              <a:rPr lang="en-US" smtClean="0"/>
              <a:t>4/2/2019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E980B57-3A79-4EB3-809E-ED4F1C25900C}" type="slidenum">
              <a:rPr lang="en-US" smtClean="0"/>
              <a:t>‹#›</a:t>
            </a:fld>
            <a:endParaRPr lang="en-US" dirty="0"/>
          </a:p>
        </p:txBody>
      </p:sp>
    </p:spTree>
    <p:extLst>
      <p:ext uri="{BB962C8B-B14F-4D97-AF65-F5344CB8AC3E}">
        <p14:creationId xmlns:p14="http://schemas.microsoft.com/office/powerpoint/2010/main" val="14409582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75231263"/>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0127999"/>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47545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4754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0748736"/>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685800" y="1600200"/>
            <a:ext cx="39243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2500" y="1600200"/>
            <a:ext cx="39243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0569341"/>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B03CB0-7352-40DE-9198-F6EFB91B8102}" type="datetimeFigureOut">
              <a:rPr lang="en-US" smtClean="0"/>
              <a:t>4/2/2019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E980B57-3A79-4EB3-809E-ED4F1C25900C}" type="slidenum">
              <a:rPr lang="en-US" smtClean="0"/>
              <a:t>‹#›</a:t>
            </a:fld>
            <a:endParaRPr lang="en-US" dirty="0"/>
          </a:p>
        </p:txBody>
      </p:sp>
    </p:spTree>
    <p:extLst>
      <p:ext uri="{BB962C8B-B14F-4D97-AF65-F5344CB8AC3E}">
        <p14:creationId xmlns:p14="http://schemas.microsoft.com/office/powerpoint/2010/main" val="510225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EB03CB0-7352-40DE-9198-F6EFB91B8102}" type="datetimeFigureOut">
              <a:rPr lang="en-US" smtClean="0"/>
              <a:t>4/2/2019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E980B57-3A79-4EB3-809E-ED4F1C25900C}" type="slidenum">
              <a:rPr lang="en-US" smtClean="0"/>
              <a:t>‹#›</a:t>
            </a:fld>
            <a:endParaRPr lang="en-US" dirty="0"/>
          </a:p>
        </p:txBody>
      </p:sp>
    </p:spTree>
    <p:extLst>
      <p:ext uri="{BB962C8B-B14F-4D97-AF65-F5344CB8AC3E}">
        <p14:creationId xmlns:p14="http://schemas.microsoft.com/office/powerpoint/2010/main" val="542854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EB03CB0-7352-40DE-9198-F6EFB91B8102}" type="datetimeFigureOut">
              <a:rPr lang="en-US" smtClean="0"/>
              <a:t>4/2/2019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E980B57-3A79-4EB3-809E-ED4F1C25900C}" type="slidenum">
              <a:rPr lang="en-US" smtClean="0"/>
              <a:t>‹#›</a:t>
            </a:fld>
            <a:endParaRPr lang="en-US" dirty="0"/>
          </a:p>
        </p:txBody>
      </p:sp>
    </p:spTree>
    <p:extLst>
      <p:ext uri="{BB962C8B-B14F-4D97-AF65-F5344CB8AC3E}">
        <p14:creationId xmlns:p14="http://schemas.microsoft.com/office/powerpoint/2010/main" val="1220166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EB03CB0-7352-40DE-9198-F6EFB91B8102}" type="datetimeFigureOut">
              <a:rPr lang="en-US" smtClean="0"/>
              <a:t>4/2/2019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E980B57-3A79-4EB3-809E-ED4F1C25900C}" type="slidenum">
              <a:rPr lang="en-US" smtClean="0"/>
              <a:t>‹#›</a:t>
            </a:fld>
            <a:endParaRPr lang="en-US" dirty="0"/>
          </a:p>
        </p:txBody>
      </p:sp>
    </p:spTree>
    <p:extLst>
      <p:ext uri="{BB962C8B-B14F-4D97-AF65-F5344CB8AC3E}">
        <p14:creationId xmlns:p14="http://schemas.microsoft.com/office/powerpoint/2010/main" val="4263159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B03CB0-7352-40DE-9198-F6EFB91B8102}" type="datetimeFigureOut">
              <a:rPr lang="en-US" smtClean="0"/>
              <a:t>4/2/2019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E980B57-3A79-4EB3-809E-ED4F1C25900C}" type="slidenum">
              <a:rPr lang="en-US" smtClean="0"/>
              <a:t>‹#›</a:t>
            </a:fld>
            <a:endParaRPr lang="en-US" dirty="0"/>
          </a:p>
        </p:txBody>
      </p:sp>
    </p:spTree>
    <p:extLst>
      <p:ext uri="{BB962C8B-B14F-4D97-AF65-F5344CB8AC3E}">
        <p14:creationId xmlns:p14="http://schemas.microsoft.com/office/powerpoint/2010/main" val="1799656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EB03CB0-7352-40DE-9198-F6EFB91B8102}" type="datetimeFigureOut">
              <a:rPr lang="en-US" smtClean="0"/>
              <a:t>4/2/2019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E980B57-3A79-4EB3-809E-ED4F1C25900C}" type="slidenum">
              <a:rPr lang="en-US" smtClean="0"/>
              <a:t>‹#›</a:t>
            </a:fld>
            <a:endParaRPr lang="en-US" dirty="0"/>
          </a:p>
        </p:txBody>
      </p:sp>
    </p:spTree>
    <p:extLst>
      <p:ext uri="{BB962C8B-B14F-4D97-AF65-F5344CB8AC3E}">
        <p14:creationId xmlns:p14="http://schemas.microsoft.com/office/powerpoint/2010/main" val="27595510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EB03CB0-7352-40DE-9198-F6EFB91B8102}" type="datetimeFigureOut">
              <a:rPr lang="en-US" smtClean="0"/>
              <a:t>4/2/2019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E980B57-3A79-4EB3-809E-ED4F1C25900C}" type="slidenum">
              <a:rPr lang="en-US" smtClean="0"/>
              <a:t>‹#›</a:t>
            </a:fld>
            <a:endParaRPr lang="en-US" dirty="0"/>
          </a:p>
        </p:txBody>
      </p:sp>
    </p:spTree>
    <p:extLst>
      <p:ext uri="{BB962C8B-B14F-4D97-AF65-F5344CB8AC3E}">
        <p14:creationId xmlns:p14="http://schemas.microsoft.com/office/powerpoint/2010/main" val="22871729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EB03CB0-7352-40DE-9198-F6EFB91B8102}" type="datetimeFigureOut">
              <a:rPr lang="en-US" smtClean="0"/>
              <a:t>4/2/2019</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E980B57-3A79-4EB3-809E-ED4F1C25900C}" type="slidenum">
              <a:rPr lang="en-US" smtClean="0"/>
              <a:t>‹#›</a:t>
            </a:fld>
            <a:endParaRPr lang="en-US" dirty="0"/>
          </a:p>
        </p:txBody>
      </p:sp>
    </p:spTree>
    <p:extLst>
      <p:ext uri="{BB962C8B-B14F-4D97-AF65-F5344CB8AC3E}">
        <p14:creationId xmlns:p14="http://schemas.microsoft.com/office/powerpoint/2010/main" val="3056912926"/>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CDC8B1"/>
        </a:solidFill>
        <a:effectLst/>
      </p:bgPr>
    </p:bg>
    <p:spTree>
      <p:nvGrpSpPr>
        <p:cNvPr id="1" name=""/>
        <p:cNvGrpSpPr/>
        <p:nvPr/>
      </p:nvGrpSpPr>
      <p:grpSpPr>
        <a:xfrm>
          <a:off x="0" y="0"/>
          <a:ext cx="0" cy="0"/>
          <a:chOff x="0" y="0"/>
          <a:chExt cx="0" cy="0"/>
        </a:xfrm>
      </p:grpSpPr>
      <p:pic>
        <p:nvPicPr>
          <p:cNvPr id="1026" name="Picture 9" descr="PP&amp;R"/>
          <p:cNvPicPr>
            <a:picLocks noChangeAspect="1" noChangeArrowheads="1"/>
          </p:cNvPicPr>
          <p:nvPr userDrawn="1"/>
        </p:nvPicPr>
        <p:blipFill>
          <a:blip r:embed="rId14" cstate="email">
            <a:extLst>
              <a:ext uri="{28A0092B-C50C-407E-A947-70E740481C1C}">
                <a14:useLocalDpi xmlns:a14="http://schemas.microsoft.com/office/drawing/2010/main"/>
              </a:ext>
            </a:extLst>
          </a:blip>
          <a:srcRect/>
          <a:stretch>
            <a:fillRect/>
          </a:stretch>
        </p:blipFill>
        <p:spPr bwMode="auto">
          <a:xfrm>
            <a:off x="-38100" y="6172200"/>
            <a:ext cx="4914900" cy="620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auto">
          <a:xfrm>
            <a:off x="685800" y="1600200"/>
            <a:ext cx="8001000" cy="3429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220618696"/>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Lst>
  <p:transition spd="slow">
    <p:fade/>
  </p:transition>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1" y="-178191"/>
            <a:ext cx="9144001" cy="4223308"/>
          </a:xfrm>
          <a:prstGeom prst="rect">
            <a:avLst/>
          </a:prstGeom>
          <a:solidFill>
            <a:srgbClr val="26B6E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11" name="Rectangle 3"/>
          <p:cNvSpPr>
            <a:spLocks noChangeArrowheads="1"/>
          </p:cNvSpPr>
          <p:nvPr/>
        </p:nvSpPr>
        <p:spPr bwMode="auto">
          <a:xfrm>
            <a:off x="-49988" y="6169151"/>
            <a:ext cx="8978165" cy="5754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spcBef>
                <a:spcPct val="20000"/>
              </a:spcBef>
            </a:pPr>
            <a:r>
              <a:rPr lang="en-US" b="1" dirty="0">
                <a:latin typeface="Gill Sans MT" panose="020B0502020104020203" pitchFamily="34" charset="0"/>
              </a:rPr>
              <a:t>Commissioner Fish | Director Adena Long</a:t>
            </a:r>
          </a:p>
        </p:txBody>
      </p:sp>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l="-497"/>
          <a:stretch/>
        </p:blipFill>
        <p:spPr>
          <a:xfrm>
            <a:off x="-7583" y="4316244"/>
            <a:ext cx="2124898" cy="1706382"/>
          </a:xfrm>
          <a:prstGeom prst="rect">
            <a:avLst/>
          </a:prstGeom>
          <a:effectLst/>
        </p:spPr>
      </p:pic>
      <p:pic>
        <p:nvPicPr>
          <p:cNvPr id="4" name="Picture 3"/>
          <p:cNvPicPr>
            <a:picLocks noChangeAspect="1"/>
          </p:cNvPicPr>
          <p:nvPr/>
        </p:nvPicPr>
        <p:blipFill rotWithShape="1">
          <a:blip r:embed="rId4" cstate="email">
            <a:extLst>
              <a:ext uri="{28A0092B-C50C-407E-A947-70E740481C1C}">
                <a14:useLocalDpi xmlns:a14="http://schemas.microsoft.com/office/drawing/2010/main"/>
              </a:ext>
            </a:extLst>
          </a:blip>
          <a:srcRect b="-676"/>
          <a:stretch/>
        </p:blipFill>
        <p:spPr>
          <a:xfrm>
            <a:off x="4548851" y="4313149"/>
            <a:ext cx="2210764" cy="1709476"/>
          </a:xfrm>
          <a:prstGeom prst="rect">
            <a:avLst/>
          </a:prstGeom>
          <a:effectLst/>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23140" y="4313148"/>
            <a:ext cx="2233645" cy="1709477"/>
          </a:xfrm>
          <a:prstGeom prst="rect">
            <a:avLst/>
          </a:prstGeom>
          <a:effectLst/>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70311" y="4316245"/>
            <a:ext cx="2273690" cy="1706382"/>
          </a:xfrm>
          <a:prstGeom prst="rect">
            <a:avLst/>
          </a:prstGeom>
          <a:noFill/>
          <a:effectLst/>
        </p:spPr>
      </p:pic>
      <p:sp>
        <p:nvSpPr>
          <p:cNvPr id="15" name="TextBox 1"/>
          <p:cNvSpPr txBox="1">
            <a:spLocks noChangeArrowheads="1"/>
          </p:cNvSpPr>
          <p:nvPr/>
        </p:nvSpPr>
        <p:spPr bwMode="auto">
          <a:xfrm>
            <a:off x="438149" y="207065"/>
            <a:ext cx="8267700" cy="25853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sz="5400" b="1" dirty="0">
                <a:solidFill>
                  <a:schemeClr val="bg1"/>
                </a:solidFill>
                <a:latin typeface="Gill Sans MT"/>
                <a:cs typeface="Gill Sans MT"/>
              </a:rPr>
              <a:t>PARKS</a:t>
            </a:r>
          </a:p>
          <a:p>
            <a:pPr algn="ctr" eaLnBrk="1" hangingPunct="1"/>
            <a:r>
              <a:rPr lang="en-US" sz="5400" b="1" dirty="0">
                <a:solidFill>
                  <a:schemeClr val="bg1"/>
                </a:solidFill>
                <a:latin typeface="Gill Sans MT"/>
                <a:cs typeface="Gill Sans MT"/>
              </a:rPr>
              <a:t>REPLACEMENT </a:t>
            </a:r>
          </a:p>
          <a:p>
            <a:pPr algn="ctr" eaLnBrk="1" hangingPunct="1"/>
            <a:r>
              <a:rPr lang="en-US" sz="5400" b="1" dirty="0">
                <a:solidFill>
                  <a:schemeClr val="bg1"/>
                </a:solidFill>
                <a:latin typeface="Gill Sans MT"/>
                <a:cs typeface="Gill Sans MT"/>
              </a:rPr>
              <a:t>BOND</a:t>
            </a:r>
          </a:p>
        </p:txBody>
      </p:sp>
      <p:sp>
        <p:nvSpPr>
          <p:cNvPr id="16" name="TextBox 1"/>
          <p:cNvSpPr txBox="1">
            <a:spLocks noChangeArrowheads="1"/>
          </p:cNvSpPr>
          <p:nvPr/>
        </p:nvSpPr>
        <p:spPr bwMode="auto">
          <a:xfrm>
            <a:off x="-49987" y="3198571"/>
            <a:ext cx="9221982"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en-US" sz="2200" b="1" dirty="0">
                <a:solidFill>
                  <a:schemeClr val="bg1"/>
                </a:solidFill>
              </a:rPr>
              <a:t>Glenhaven Park Play Area Improvements Project</a:t>
            </a:r>
          </a:p>
          <a:p>
            <a:pPr algn="ctr" eaLnBrk="1" hangingPunct="1"/>
            <a:r>
              <a:rPr lang="en-US" sz="2000" b="1" dirty="0">
                <a:solidFill>
                  <a:schemeClr val="bg1"/>
                </a:solidFill>
                <a:latin typeface="Gill Sans MT"/>
                <a:cs typeface="Gill Sans MT"/>
              </a:rPr>
              <a:t>CITY COUNCIL - Wednesday April 17, 2019</a:t>
            </a:r>
          </a:p>
        </p:txBody>
      </p:sp>
      <p:pic>
        <p:nvPicPr>
          <p:cNvPr id="13" name="Picture 12">
            <a:extLst>
              <a:ext uri="{FF2B5EF4-FFF2-40B4-BE49-F238E27FC236}">
                <a16:creationId xmlns:a16="http://schemas.microsoft.com/office/drawing/2014/main" id="{13196BE7-CABE-4EC1-8BA9-4275A5B6D7B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389" t="75336" r="70416" b="4663"/>
          <a:stretch/>
        </p:blipFill>
        <p:spPr>
          <a:xfrm>
            <a:off x="193830" y="113402"/>
            <a:ext cx="2322600" cy="787391"/>
          </a:xfrm>
          <a:prstGeom prst="rect">
            <a:avLst/>
          </a:prstGeom>
        </p:spPr>
      </p:pic>
    </p:spTree>
    <p:extLst>
      <p:ext uri="{BB962C8B-B14F-4D97-AF65-F5344CB8AC3E}">
        <p14:creationId xmlns:p14="http://schemas.microsoft.com/office/powerpoint/2010/main" val="34374167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lex.jpg">
            <a:extLst>
              <a:ext uri="{FF2B5EF4-FFF2-40B4-BE49-F238E27FC236}">
                <a16:creationId xmlns:a16="http://schemas.microsoft.com/office/drawing/2014/main" id="{F2771408-0A48-40EB-8320-13B027CCBA6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12000" contrast="-2000"/>
                    </a14:imgEffect>
                  </a14:imgLayer>
                </a14:imgProps>
              </a:ext>
              <a:ext uri="{28A0092B-C50C-407E-A947-70E740481C1C}">
                <a14:useLocalDpi xmlns:a14="http://schemas.microsoft.com/office/drawing/2010/main"/>
              </a:ext>
            </a:extLst>
          </a:blip>
          <a:srcRect/>
          <a:stretch/>
        </p:blipFill>
        <p:spPr>
          <a:xfrm>
            <a:off x="0" y="-1"/>
            <a:ext cx="9156936" cy="6851373"/>
          </a:xfrm>
          <a:prstGeom prst="rect">
            <a:avLst/>
          </a:prstGeom>
        </p:spPr>
      </p:pic>
      <p:grpSp>
        <p:nvGrpSpPr>
          <p:cNvPr id="3" name="Group 2">
            <a:extLst>
              <a:ext uri="{FF2B5EF4-FFF2-40B4-BE49-F238E27FC236}">
                <a16:creationId xmlns:a16="http://schemas.microsoft.com/office/drawing/2014/main" id="{0EDB9C5F-67E1-44CB-95B9-7B3EC04651F7}"/>
              </a:ext>
            </a:extLst>
          </p:cNvPr>
          <p:cNvGrpSpPr/>
          <p:nvPr/>
        </p:nvGrpSpPr>
        <p:grpSpPr>
          <a:xfrm>
            <a:off x="-8960" y="314799"/>
            <a:ext cx="5584289" cy="990600"/>
            <a:chOff x="-8960" y="314799"/>
            <a:chExt cx="5584289" cy="990600"/>
          </a:xfrm>
        </p:grpSpPr>
        <p:sp>
          <p:nvSpPr>
            <p:cNvPr id="11" name="Rectangle 10">
              <a:extLst>
                <a:ext uri="{FF2B5EF4-FFF2-40B4-BE49-F238E27FC236}">
                  <a16:creationId xmlns:a16="http://schemas.microsoft.com/office/drawing/2014/main" id="{4F78BFB8-8738-41D4-88C8-24900CCE6171}"/>
                </a:ext>
              </a:extLst>
            </p:cNvPr>
            <p:cNvSpPr/>
            <p:nvPr/>
          </p:nvSpPr>
          <p:spPr bwMode="auto">
            <a:xfrm>
              <a:off x="-8960" y="314799"/>
              <a:ext cx="5080225" cy="990600"/>
            </a:xfrm>
            <a:prstGeom prst="rect">
              <a:avLst/>
            </a:prstGeom>
            <a:solidFill>
              <a:srgbClr val="FF8000">
                <a:alpha val="80000"/>
              </a:srgbClr>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solidFill>
                  <a:prstClr val="black"/>
                </a:solidFill>
                <a:latin typeface="Arial" charset="0"/>
                <a:ea typeface="MS PGothic" panose="020B0600070205080204" pitchFamily="34" charset="-128"/>
              </a:endParaRPr>
            </a:p>
          </p:txBody>
        </p:sp>
        <p:sp>
          <p:nvSpPr>
            <p:cNvPr id="15" name="Isosceles Triangle 14">
              <a:extLst>
                <a:ext uri="{FF2B5EF4-FFF2-40B4-BE49-F238E27FC236}">
                  <a16:creationId xmlns:a16="http://schemas.microsoft.com/office/drawing/2014/main" id="{65BC137B-40E9-497F-B145-B2B18AD5A2B5}"/>
                </a:ext>
              </a:extLst>
            </p:cNvPr>
            <p:cNvSpPr/>
            <p:nvPr/>
          </p:nvSpPr>
          <p:spPr bwMode="auto">
            <a:xfrm rot="5400000" flipH="1">
              <a:off x="4833667" y="555793"/>
              <a:ext cx="979260" cy="504065"/>
            </a:xfrm>
            <a:prstGeom prst="triangle">
              <a:avLst>
                <a:gd name="adj" fmla="val 53190"/>
              </a:avLst>
            </a:prstGeom>
            <a:solidFill>
              <a:srgbClr val="FF8000">
                <a:alpha val="80000"/>
              </a:srgbClr>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baseline="-25000" dirty="0">
                <a:solidFill>
                  <a:prstClr val="black"/>
                </a:solidFill>
                <a:latin typeface="Arial" charset="0"/>
              </a:endParaRPr>
            </a:p>
          </p:txBody>
        </p:sp>
      </p:grpSp>
      <p:sp>
        <p:nvSpPr>
          <p:cNvPr id="13" name="TextBox 12">
            <a:extLst>
              <a:ext uri="{FF2B5EF4-FFF2-40B4-BE49-F238E27FC236}">
                <a16:creationId xmlns:a16="http://schemas.microsoft.com/office/drawing/2014/main" id="{5CC01BA7-A70F-426F-A166-53AADCAA5FCA}"/>
              </a:ext>
            </a:extLst>
          </p:cNvPr>
          <p:cNvSpPr txBox="1">
            <a:spLocks noChangeArrowheads="1"/>
          </p:cNvSpPr>
          <p:nvPr/>
        </p:nvSpPr>
        <p:spPr bwMode="auto">
          <a:xfrm>
            <a:off x="308416" y="303459"/>
            <a:ext cx="3205360" cy="6044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oAutofit/>
          </a:bodyPr>
          <a:lstStyle>
            <a:lvl1pPr marL="342900" indent="-34290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fontAlgn="base" hangingPunct="1">
              <a:spcBef>
                <a:spcPct val="20000"/>
              </a:spcBef>
              <a:spcAft>
                <a:spcPct val="0"/>
              </a:spcAft>
            </a:pPr>
            <a:r>
              <a:rPr lang="en-US" dirty="0">
                <a:solidFill>
                  <a:prstClr val="white"/>
                </a:solidFill>
                <a:effectLst>
                  <a:outerShdw blurRad="50800" dist="38100" dir="2700000">
                    <a:srgbClr val="000000">
                      <a:alpha val="43000"/>
                    </a:srgbClr>
                  </a:outerShdw>
                </a:effectLst>
                <a:latin typeface="Gill Sans MT" panose="020B0502020104020203" pitchFamily="34" charset="0"/>
              </a:rPr>
              <a:t>FOCUS</a:t>
            </a:r>
          </a:p>
        </p:txBody>
      </p:sp>
      <p:sp>
        <p:nvSpPr>
          <p:cNvPr id="14" name="TextBox 13">
            <a:extLst>
              <a:ext uri="{FF2B5EF4-FFF2-40B4-BE49-F238E27FC236}">
                <a16:creationId xmlns:a16="http://schemas.microsoft.com/office/drawing/2014/main" id="{D863CA0F-387D-4943-BE2A-2A098041BB22}"/>
              </a:ext>
            </a:extLst>
          </p:cNvPr>
          <p:cNvSpPr txBox="1">
            <a:spLocks noChangeArrowheads="1"/>
          </p:cNvSpPr>
          <p:nvPr/>
        </p:nvSpPr>
        <p:spPr bwMode="auto">
          <a:xfrm>
            <a:off x="282367" y="609448"/>
            <a:ext cx="4635278" cy="6044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oAutofit/>
          </a:bodyPr>
          <a:lstStyle>
            <a:lvl1pPr marL="342900" indent="-34290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fontAlgn="base" hangingPunct="1">
              <a:spcBef>
                <a:spcPct val="20000"/>
              </a:spcBef>
              <a:spcAft>
                <a:spcPct val="0"/>
              </a:spcAft>
            </a:pPr>
            <a:r>
              <a:rPr lang="en-US" sz="4000" b="1" dirty="0">
                <a:solidFill>
                  <a:srgbClr val="FFFFFF"/>
                </a:solidFill>
                <a:effectLst>
                  <a:outerShdw blurRad="50800" dist="38100" dir="2700000">
                    <a:srgbClr val="000000">
                      <a:alpha val="43000"/>
                    </a:srgbClr>
                  </a:outerShdw>
                </a:effectLst>
                <a:latin typeface="Gill Sans MT" panose="020B0502020104020203" pitchFamily="34" charset="0"/>
              </a:rPr>
              <a:t>PLAYGROUNDS</a:t>
            </a:r>
          </a:p>
        </p:txBody>
      </p:sp>
      <p:sp>
        <p:nvSpPr>
          <p:cNvPr id="10" name="Content Placeholder 3">
            <a:extLst>
              <a:ext uri="{FF2B5EF4-FFF2-40B4-BE49-F238E27FC236}">
                <a16:creationId xmlns:a16="http://schemas.microsoft.com/office/drawing/2014/main" id="{9827C764-6D34-4972-88B8-B1A11542D7E5}"/>
              </a:ext>
            </a:extLst>
          </p:cNvPr>
          <p:cNvSpPr txBox="1">
            <a:spLocks/>
          </p:cNvSpPr>
          <p:nvPr/>
        </p:nvSpPr>
        <p:spPr bwMode="auto">
          <a:xfrm>
            <a:off x="-6546" y="1633521"/>
            <a:ext cx="5856556" cy="990600"/>
          </a:xfrm>
          <a:prstGeom prst="rect">
            <a:avLst/>
          </a:prstGeom>
          <a:solidFill>
            <a:srgbClr val="26B6EA">
              <a:alpha val="80000"/>
            </a:srgbClr>
          </a:solidFill>
          <a:ln w="9525" cap="flat" cmpd="sng" algn="ctr">
            <a:noFill/>
            <a:prstDash val="solid"/>
            <a:round/>
            <a:headEnd type="none" w="med" len="med"/>
            <a:tailEnd type="none" w="med" len="med"/>
          </a:ln>
          <a:effectLst/>
        </p:spPr>
        <p:txBody>
          <a:bodyPr vert="horz" wrap="square" lIns="182880" tIns="91440" rIns="91440" bIns="45720" numCol="1" rtlCol="0" anchor="t" anchorCtr="0" compatLnSpc="1">
            <a:prstTxWarp prst="textNoShape">
              <a:avLst/>
            </a:prstTxWarp>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800" dirty="0">
                <a:solidFill>
                  <a:srgbClr val="FFFFFF"/>
                </a:solidFill>
              </a:rPr>
              <a:t>Fix, improve play areas that are closed, at risk of closure, or deficient</a:t>
            </a:r>
            <a:r>
              <a:rPr lang="en-US" sz="2800" dirty="0">
                <a:solidFill>
                  <a:srgbClr val="FFFFFF"/>
                </a:solidFill>
                <a:effectLst>
                  <a:outerShdw blurRad="50800" dist="38100" dir="2700000">
                    <a:srgbClr val="000000">
                      <a:alpha val="43000"/>
                    </a:srgbClr>
                  </a:outerShdw>
                </a:effectLst>
              </a:rPr>
              <a:t>.</a:t>
            </a:r>
          </a:p>
        </p:txBody>
      </p:sp>
    </p:spTree>
    <p:extLst>
      <p:ext uri="{BB962C8B-B14F-4D97-AF65-F5344CB8AC3E}">
        <p14:creationId xmlns:p14="http://schemas.microsoft.com/office/powerpoint/2010/main" val="7518144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61B16E9-CDAC-4E18-9EDE-3DBE67A30120}"/>
              </a:ext>
            </a:extLst>
          </p:cNvPr>
          <p:cNvGrpSpPr/>
          <p:nvPr/>
        </p:nvGrpSpPr>
        <p:grpSpPr>
          <a:xfrm>
            <a:off x="-8959" y="312119"/>
            <a:ext cx="6700923" cy="990600"/>
            <a:chOff x="-8959" y="312119"/>
            <a:chExt cx="6700923" cy="990600"/>
          </a:xfrm>
        </p:grpSpPr>
        <p:sp>
          <p:nvSpPr>
            <p:cNvPr id="20" name="Rectangle 19">
              <a:extLst>
                <a:ext uri="{FF2B5EF4-FFF2-40B4-BE49-F238E27FC236}">
                  <a16:creationId xmlns:a16="http://schemas.microsoft.com/office/drawing/2014/main" id="{1345DAA2-44A0-4AA9-A127-9257B854C117}"/>
                </a:ext>
              </a:extLst>
            </p:cNvPr>
            <p:cNvSpPr/>
            <p:nvPr/>
          </p:nvSpPr>
          <p:spPr bwMode="auto">
            <a:xfrm>
              <a:off x="-8959" y="312119"/>
              <a:ext cx="6196859" cy="990600"/>
            </a:xfrm>
            <a:prstGeom prst="rect">
              <a:avLst/>
            </a:prstGeom>
            <a:solidFill>
              <a:srgbClr val="FF8000">
                <a:alpha val="80000"/>
              </a:srgbClr>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solidFill>
                  <a:prstClr val="black"/>
                </a:solidFill>
                <a:latin typeface="Arial" charset="0"/>
                <a:ea typeface="MS PGothic" panose="020B0600070205080204" pitchFamily="34" charset="-128"/>
              </a:endParaRPr>
            </a:p>
          </p:txBody>
        </p:sp>
        <p:sp>
          <p:nvSpPr>
            <p:cNvPr id="17" name="Isosceles Triangle 16">
              <a:extLst>
                <a:ext uri="{FF2B5EF4-FFF2-40B4-BE49-F238E27FC236}">
                  <a16:creationId xmlns:a16="http://schemas.microsoft.com/office/drawing/2014/main" id="{FFB6679E-46D4-45ED-BA36-39AC0B69E57E}"/>
                </a:ext>
              </a:extLst>
            </p:cNvPr>
            <p:cNvSpPr/>
            <p:nvPr/>
          </p:nvSpPr>
          <p:spPr bwMode="auto">
            <a:xfrm rot="5400000" flipH="1">
              <a:off x="5950302" y="555793"/>
              <a:ext cx="979260" cy="504065"/>
            </a:xfrm>
            <a:prstGeom prst="triangle">
              <a:avLst>
                <a:gd name="adj" fmla="val 53190"/>
              </a:avLst>
            </a:prstGeom>
            <a:solidFill>
              <a:srgbClr val="FF8000">
                <a:alpha val="80000"/>
              </a:srgbClr>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baseline="-25000" dirty="0">
                <a:solidFill>
                  <a:prstClr val="black"/>
                </a:solidFill>
                <a:latin typeface="Arial" charset="0"/>
              </a:endParaRPr>
            </a:p>
          </p:txBody>
        </p:sp>
      </p:grpSp>
      <p:pic>
        <p:nvPicPr>
          <p:cNvPr id="3" name="Picture 2">
            <a:extLst>
              <a:ext uri="{FF2B5EF4-FFF2-40B4-BE49-F238E27FC236}">
                <a16:creationId xmlns:a16="http://schemas.microsoft.com/office/drawing/2014/main" id="{9AF35A9C-9639-4A72-81F6-257ABD7CC04F}"/>
              </a:ext>
            </a:extLst>
          </p:cNvPr>
          <p:cNvPicPr>
            <a:picLocks noChangeAspect="1"/>
          </p:cNvPicPr>
          <p:nvPr/>
        </p:nvPicPr>
        <p:blipFill rotWithShape="1">
          <a:blip r:embed="rId3">
            <a:extLst>
              <a:ext uri="{28A0092B-C50C-407E-A947-70E740481C1C}">
                <a14:useLocalDpi xmlns:a14="http://schemas.microsoft.com/office/drawing/2010/main" val="0"/>
              </a:ext>
            </a:extLst>
          </a:blip>
          <a:srcRect l="1941" t="1362" r="4787" b="8154"/>
          <a:stretch/>
        </p:blipFill>
        <p:spPr>
          <a:xfrm>
            <a:off x="9009" y="1580404"/>
            <a:ext cx="9165944" cy="5277596"/>
          </a:xfrm>
          <a:prstGeom prst="rect">
            <a:avLst/>
          </a:prstGeom>
        </p:spPr>
      </p:pic>
      <p:sp>
        <p:nvSpPr>
          <p:cNvPr id="13" name="TextBox 12">
            <a:extLst>
              <a:ext uri="{FF2B5EF4-FFF2-40B4-BE49-F238E27FC236}">
                <a16:creationId xmlns:a16="http://schemas.microsoft.com/office/drawing/2014/main" id="{3DD006DD-CA6E-4ED6-B584-CB23810919A3}"/>
              </a:ext>
            </a:extLst>
          </p:cNvPr>
          <p:cNvSpPr txBox="1">
            <a:spLocks noChangeArrowheads="1"/>
          </p:cNvSpPr>
          <p:nvPr/>
        </p:nvSpPr>
        <p:spPr bwMode="auto">
          <a:xfrm>
            <a:off x="231291" y="433410"/>
            <a:ext cx="5584018" cy="6044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oAutofit/>
          </a:bodyPr>
          <a:lstStyle>
            <a:lvl1pPr marL="342900" indent="-34290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20000"/>
              </a:spcBef>
            </a:pPr>
            <a:r>
              <a:rPr lang="en-US" sz="4000" b="1" dirty="0">
                <a:solidFill>
                  <a:srgbClr val="FFFFFF"/>
                </a:solidFill>
                <a:effectLst>
                  <a:outerShdw blurRad="50800" dist="38100" dir="2700000">
                    <a:srgbClr val="000000">
                      <a:alpha val="43000"/>
                    </a:srgbClr>
                  </a:outerShdw>
                </a:effectLst>
                <a:latin typeface="Gill Sans MT" panose="020B0502020104020203" pitchFamily="34" charset="0"/>
              </a:rPr>
              <a:t>PROJECT LOCATION</a:t>
            </a:r>
          </a:p>
        </p:txBody>
      </p:sp>
      <p:sp>
        <p:nvSpPr>
          <p:cNvPr id="6" name="Star: 5 Points 5">
            <a:extLst>
              <a:ext uri="{FF2B5EF4-FFF2-40B4-BE49-F238E27FC236}">
                <a16:creationId xmlns:a16="http://schemas.microsoft.com/office/drawing/2014/main" id="{D1FF5F25-D9CF-4838-80BD-7256E5B99D6E}"/>
              </a:ext>
            </a:extLst>
          </p:cNvPr>
          <p:cNvSpPr/>
          <p:nvPr/>
        </p:nvSpPr>
        <p:spPr>
          <a:xfrm>
            <a:off x="7148142" y="4235505"/>
            <a:ext cx="212213" cy="212213"/>
          </a:xfrm>
          <a:prstGeom prst="star5">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9C55121-1A67-4254-91E5-FE1C509937A6}"/>
              </a:ext>
            </a:extLst>
          </p:cNvPr>
          <p:cNvSpPr/>
          <p:nvPr/>
        </p:nvSpPr>
        <p:spPr>
          <a:xfrm>
            <a:off x="6459458" y="3546821"/>
            <a:ext cx="1600200" cy="16002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ontent Placeholder 3">
            <a:extLst>
              <a:ext uri="{FF2B5EF4-FFF2-40B4-BE49-F238E27FC236}">
                <a16:creationId xmlns:a16="http://schemas.microsoft.com/office/drawing/2014/main" id="{B7BA2E9D-7288-488A-8474-E7C9F08412E1}"/>
              </a:ext>
            </a:extLst>
          </p:cNvPr>
          <p:cNvSpPr>
            <a:spLocks noGrp="1"/>
          </p:cNvSpPr>
          <p:nvPr>
            <p:ph idx="1"/>
          </p:nvPr>
        </p:nvSpPr>
        <p:spPr bwMode="auto">
          <a:xfrm>
            <a:off x="-21944" y="1777586"/>
            <a:ext cx="5093209" cy="1113744"/>
          </a:xfrm>
          <a:prstGeom prst="rect">
            <a:avLst/>
          </a:prstGeom>
          <a:solidFill>
            <a:srgbClr val="26B6EA">
              <a:alpha val="80000"/>
            </a:srgbClr>
          </a:solidFill>
          <a:ln w="9525" cap="flat" cmpd="sng" algn="ctr">
            <a:noFill/>
            <a:prstDash val="solid"/>
            <a:round/>
            <a:headEnd type="none" w="med" len="med"/>
            <a:tailEnd type="none" w="med" len="med"/>
          </a:ln>
          <a:effectLst/>
        </p:spPr>
        <p:txBody>
          <a:bodyPr vert="horz" wrap="square" lIns="91440" tIns="91440" rIns="91440" bIns="45720" numCol="1" rtlCol="0" anchor="t" anchorCtr="0" compatLnSpc="1">
            <a:prstTxWarp prst="textNoShape">
              <a:avLst/>
            </a:prstTxWarp>
            <a:noAutofit/>
          </a:bodyPr>
          <a:lstStyle/>
          <a:p>
            <a:pPr>
              <a:lnSpc>
                <a:spcPct val="100000"/>
              </a:lnSpc>
            </a:pPr>
            <a:r>
              <a:rPr lang="en-US" sz="2800" dirty="0">
                <a:solidFill>
                  <a:schemeClr val="bg1"/>
                </a:solidFill>
              </a:rPr>
              <a:t>NE 82nd Ave &amp; and Siskiyou St.</a:t>
            </a:r>
          </a:p>
          <a:p>
            <a:pPr>
              <a:lnSpc>
                <a:spcPct val="100000"/>
              </a:lnSpc>
            </a:pPr>
            <a:r>
              <a:rPr lang="en-US" sz="2800" dirty="0">
                <a:solidFill>
                  <a:schemeClr val="bg1"/>
                </a:solidFill>
              </a:rPr>
              <a:t>Roseway Neighborhood</a:t>
            </a:r>
          </a:p>
        </p:txBody>
      </p:sp>
      <p:sp>
        <p:nvSpPr>
          <p:cNvPr id="23" name="Oval 22">
            <a:extLst>
              <a:ext uri="{FF2B5EF4-FFF2-40B4-BE49-F238E27FC236}">
                <a16:creationId xmlns:a16="http://schemas.microsoft.com/office/drawing/2014/main" id="{D3CFC939-7487-402F-871E-6296880EBED5}"/>
              </a:ext>
            </a:extLst>
          </p:cNvPr>
          <p:cNvSpPr/>
          <p:nvPr/>
        </p:nvSpPr>
        <p:spPr>
          <a:xfrm>
            <a:off x="5654047" y="2747360"/>
            <a:ext cx="3200400" cy="3200400"/>
          </a:xfrm>
          <a:prstGeom prst="ellipse">
            <a:avLst/>
          </a:prstGeom>
          <a:noFill/>
          <a:ln>
            <a:solidFill>
              <a:schemeClr val="bg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a:extLst>
              <a:ext uri="{FF2B5EF4-FFF2-40B4-BE49-F238E27FC236}">
                <a16:creationId xmlns:a16="http://schemas.microsoft.com/office/drawing/2014/main" id="{8635496B-A248-414F-8986-E647AA5103A9}"/>
              </a:ext>
            </a:extLst>
          </p:cNvPr>
          <p:cNvCxnSpPr>
            <a:cxnSpLocks/>
          </p:cNvCxnSpPr>
          <p:nvPr/>
        </p:nvCxnSpPr>
        <p:spPr>
          <a:xfrm flipH="1">
            <a:off x="6459459" y="4341610"/>
            <a:ext cx="794788"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18250AC2-19E0-4C5E-8E60-76D3CBDC5A5E}"/>
              </a:ext>
            </a:extLst>
          </p:cNvPr>
          <p:cNvSpPr txBox="1"/>
          <p:nvPr/>
        </p:nvSpPr>
        <p:spPr>
          <a:xfrm>
            <a:off x="6511283" y="4120290"/>
            <a:ext cx="652885" cy="461665"/>
          </a:xfrm>
          <a:prstGeom prst="rect">
            <a:avLst/>
          </a:prstGeom>
          <a:noFill/>
        </p:spPr>
        <p:txBody>
          <a:bodyPr wrap="square" rtlCol="0">
            <a:spAutoFit/>
          </a:bodyPr>
          <a:lstStyle/>
          <a:p>
            <a:pPr algn="ctr"/>
            <a:r>
              <a:rPr lang="en-US" sz="1200" dirty="0">
                <a:solidFill>
                  <a:srgbClr val="FF0000"/>
                </a:solidFill>
                <a:latin typeface="+mn-lt"/>
              </a:rPr>
              <a:t>½-mile radius</a:t>
            </a:r>
          </a:p>
        </p:txBody>
      </p:sp>
      <p:sp>
        <p:nvSpPr>
          <p:cNvPr id="15" name="TextBox 14">
            <a:extLst>
              <a:ext uri="{FF2B5EF4-FFF2-40B4-BE49-F238E27FC236}">
                <a16:creationId xmlns:a16="http://schemas.microsoft.com/office/drawing/2014/main" id="{44B8B6FA-D3E1-4478-9FB4-690505B316C0}"/>
              </a:ext>
            </a:extLst>
          </p:cNvPr>
          <p:cNvSpPr txBox="1"/>
          <p:nvPr/>
        </p:nvSpPr>
        <p:spPr>
          <a:xfrm>
            <a:off x="7568633" y="4005075"/>
            <a:ext cx="691290" cy="307777"/>
          </a:xfrm>
          <a:prstGeom prst="rect">
            <a:avLst/>
          </a:prstGeom>
          <a:noFill/>
        </p:spPr>
        <p:txBody>
          <a:bodyPr wrap="square" lIns="0" tIns="0" rIns="0" bIns="0" rtlCol="0">
            <a:spAutoFit/>
          </a:bodyPr>
          <a:lstStyle/>
          <a:p>
            <a:pPr algn="ctr"/>
            <a:r>
              <a:rPr lang="en-US" sz="1000" dirty="0">
                <a:latin typeface="+mn-lt"/>
              </a:rPr>
              <a:t>Census Tract 29.03</a:t>
            </a:r>
          </a:p>
        </p:txBody>
      </p:sp>
      <p:sp>
        <p:nvSpPr>
          <p:cNvPr id="16" name="TextBox 15">
            <a:extLst>
              <a:ext uri="{FF2B5EF4-FFF2-40B4-BE49-F238E27FC236}">
                <a16:creationId xmlns:a16="http://schemas.microsoft.com/office/drawing/2014/main" id="{B0F49C05-69AA-4BAB-84C4-A2CA1D1FA821}"/>
              </a:ext>
            </a:extLst>
          </p:cNvPr>
          <p:cNvSpPr txBox="1"/>
          <p:nvPr/>
        </p:nvSpPr>
        <p:spPr>
          <a:xfrm>
            <a:off x="6108200" y="4598661"/>
            <a:ext cx="691290" cy="307777"/>
          </a:xfrm>
          <a:prstGeom prst="rect">
            <a:avLst/>
          </a:prstGeom>
          <a:noFill/>
        </p:spPr>
        <p:txBody>
          <a:bodyPr wrap="square" lIns="0" tIns="0" rIns="0" bIns="0" rtlCol="0">
            <a:spAutoFit/>
          </a:bodyPr>
          <a:lstStyle/>
          <a:p>
            <a:pPr algn="ctr"/>
            <a:r>
              <a:rPr lang="en-US" sz="1000" dirty="0">
                <a:latin typeface="+mn-lt"/>
              </a:rPr>
              <a:t>Census Tract 29.02</a:t>
            </a:r>
          </a:p>
        </p:txBody>
      </p:sp>
    </p:spTree>
    <p:extLst>
      <p:ext uri="{BB962C8B-B14F-4D97-AF65-F5344CB8AC3E}">
        <p14:creationId xmlns:p14="http://schemas.microsoft.com/office/powerpoint/2010/main" val="10564909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3EEFCAF-D20B-4727-B966-B9A04C18598A}"/>
              </a:ext>
            </a:extLst>
          </p:cNvPr>
          <p:cNvGrpSpPr/>
          <p:nvPr/>
        </p:nvGrpSpPr>
        <p:grpSpPr>
          <a:xfrm>
            <a:off x="1805" y="312119"/>
            <a:ext cx="6548375" cy="990600"/>
            <a:chOff x="19904" y="312119"/>
            <a:chExt cx="6548375" cy="990600"/>
          </a:xfrm>
        </p:grpSpPr>
        <p:sp>
          <p:nvSpPr>
            <p:cNvPr id="15" name="Rectangle 14">
              <a:extLst>
                <a:ext uri="{FF2B5EF4-FFF2-40B4-BE49-F238E27FC236}">
                  <a16:creationId xmlns:a16="http://schemas.microsoft.com/office/drawing/2014/main" id="{FBC252CF-26CA-43CE-835A-A040B2021FF3}"/>
                </a:ext>
              </a:extLst>
            </p:cNvPr>
            <p:cNvSpPr/>
            <p:nvPr/>
          </p:nvSpPr>
          <p:spPr bwMode="auto">
            <a:xfrm>
              <a:off x="19904" y="312119"/>
              <a:ext cx="6044311" cy="990600"/>
            </a:xfrm>
            <a:prstGeom prst="rect">
              <a:avLst/>
            </a:prstGeom>
            <a:solidFill>
              <a:srgbClr val="FF8000">
                <a:alpha val="80000"/>
              </a:srgbClr>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solidFill>
                  <a:prstClr val="black"/>
                </a:solidFill>
                <a:latin typeface="Arial" charset="0"/>
                <a:ea typeface="MS PGothic" panose="020B0600070205080204" pitchFamily="34" charset="-128"/>
              </a:endParaRPr>
            </a:p>
          </p:txBody>
        </p:sp>
        <p:sp>
          <p:nvSpPr>
            <p:cNvPr id="11" name="Isosceles Triangle 10">
              <a:extLst>
                <a:ext uri="{FF2B5EF4-FFF2-40B4-BE49-F238E27FC236}">
                  <a16:creationId xmlns:a16="http://schemas.microsoft.com/office/drawing/2014/main" id="{20BED5E6-6042-4331-B0F4-E29B9EA9C620}"/>
                </a:ext>
              </a:extLst>
            </p:cNvPr>
            <p:cNvSpPr/>
            <p:nvPr/>
          </p:nvSpPr>
          <p:spPr bwMode="auto">
            <a:xfrm rot="5400000" flipH="1">
              <a:off x="5826617" y="555793"/>
              <a:ext cx="979260" cy="504065"/>
            </a:xfrm>
            <a:prstGeom prst="triangle">
              <a:avLst>
                <a:gd name="adj" fmla="val 53190"/>
              </a:avLst>
            </a:prstGeom>
            <a:solidFill>
              <a:srgbClr val="FF8000">
                <a:alpha val="80000"/>
              </a:srgbClr>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baseline="-25000" dirty="0">
                <a:solidFill>
                  <a:prstClr val="black"/>
                </a:solidFill>
                <a:latin typeface="Arial" charset="0"/>
              </a:endParaRPr>
            </a:p>
          </p:txBody>
        </p:sp>
      </p:grpSp>
      <p:pic>
        <p:nvPicPr>
          <p:cNvPr id="2" name="Picture 1">
            <a:extLst>
              <a:ext uri="{FF2B5EF4-FFF2-40B4-BE49-F238E27FC236}">
                <a16:creationId xmlns:a16="http://schemas.microsoft.com/office/drawing/2014/main" id="{DCB2E2A5-9E5F-4038-88A2-3CF7FAB0A369}"/>
              </a:ext>
            </a:extLst>
          </p:cNvPr>
          <p:cNvPicPr>
            <a:picLocks noChangeAspect="1"/>
          </p:cNvPicPr>
          <p:nvPr/>
        </p:nvPicPr>
        <p:blipFill rotWithShape="1">
          <a:blip r:embed="rId3"/>
          <a:srcRect b="20490"/>
          <a:stretch/>
        </p:blipFill>
        <p:spPr>
          <a:xfrm>
            <a:off x="1" y="1585560"/>
            <a:ext cx="9143998" cy="5272441"/>
          </a:xfrm>
          <a:prstGeom prst="rect">
            <a:avLst/>
          </a:prstGeom>
        </p:spPr>
      </p:pic>
      <p:sp>
        <p:nvSpPr>
          <p:cNvPr id="10" name="Rectangle 9">
            <a:extLst>
              <a:ext uri="{FF2B5EF4-FFF2-40B4-BE49-F238E27FC236}">
                <a16:creationId xmlns:a16="http://schemas.microsoft.com/office/drawing/2014/main" id="{BB58A29F-F5D0-495B-B725-3ABB746A4D57}"/>
              </a:ext>
            </a:extLst>
          </p:cNvPr>
          <p:cNvSpPr/>
          <p:nvPr/>
        </p:nvSpPr>
        <p:spPr>
          <a:xfrm>
            <a:off x="228851" y="373793"/>
            <a:ext cx="248786" cy="701731"/>
          </a:xfrm>
          <a:prstGeom prst="rect">
            <a:avLst/>
          </a:prstGeom>
        </p:spPr>
        <p:txBody>
          <a:bodyPr wrap="none">
            <a:spAutoFit/>
          </a:bodyPr>
          <a:lstStyle/>
          <a:p>
            <a:pPr>
              <a:spcBef>
                <a:spcPct val="20000"/>
              </a:spcBef>
            </a:pPr>
            <a:endParaRPr lang="en-US" dirty="0">
              <a:solidFill>
                <a:prstClr val="white"/>
              </a:solidFill>
              <a:latin typeface="Gill Sans MT" panose="020B0502020104020203" pitchFamily="34" charset="0"/>
            </a:endParaRPr>
          </a:p>
          <a:p>
            <a:pPr>
              <a:spcBef>
                <a:spcPct val="20000"/>
              </a:spcBef>
            </a:pPr>
            <a:r>
              <a:rPr lang="en-US" b="1" dirty="0">
                <a:solidFill>
                  <a:srgbClr val="FFFFFF"/>
                </a:solidFill>
                <a:effectLst>
                  <a:outerShdw blurRad="50800" dist="38100" dir="2700000">
                    <a:srgbClr val="000000">
                      <a:alpha val="43000"/>
                    </a:srgbClr>
                  </a:outerShdw>
                </a:effectLst>
                <a:latin typeface="Gill Sans MT" panose="020B0502020104020203" pitchFamily="34" charset="0"/>
              </a:rPr>
              <a:t> </a:t>
            </a:r>
          </a:p>
        </p:txBody>
      </p:sp>
      <p:sp>
        <p:nvSpPr>
          <p:cNvPr id="17" name="TextBox 16">
            <a:extLst>
              <a:ext uri="{FF2B5EF4-FFF2-40B4-BE49-F238E27FC236}">
                <a16:creationId xmlns:a16="http://schemas.microsoft.com/office/drawing/2014/main" id="{84AE4851-6BE1-45D3-9B4C-FE21B56FEE2D}"/>
              </a:ext>
            </a:extLst>
          </p:cNvPr>
          <p:cNvSpPr txBox="1">
            <a:spLocks noChangeArrowheads="1"/>
          </p:cNvSpPr>
          <p:nvPr/>
        </p:nvSpPr>
        <p:spPr bwMode="auto">
          <a:xfrm>
            <a:off x="308416" y="300779"/>
            <a:ext cx="3205360" cy="6044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oAutofit/>
          </a:bodyPr>
          <a:lstStyle>
            <a:lvl1pPr marL="342900" indent="-34290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fontAlgn="base" hangingPunct="1">
              <a:spcBef>
                <a:spcPct val="20000"/>
              </a:spcBef>
              <a:spcAft>
                <a:spcPct val="0"/>
              </a:spcAft>
            </a:pPr>
            <a:r>
              <a:rPr lang="en-US" dirty="0">
                <a:solidFill>
                  <a:prstClr val="white"/>
                </a:solidFill>
                <a:effectLst>
                  <a:outerShdw blurRad="50800" dist="38100" dir="2700000">
                    <a:srgbClr val="000000">
                      <a:alpha val="43000"/>
                    </a:srgbClr>
                  </a:outerShdw>
                </a:effectLst>
                <a:latin typeface="Gill Sans MT" panose="020B0502020104020203" pitchFamily="34" charset="0"/>
              </a:rPr>
              <a:t>PROJECT SITE</a:t>
            </a:r>
          </a:p>
        </p:txBody>
      </p:sp>
      <p:sp>
        <p:nvSpPr>
          <p:cNvPr id="18" name="TextBox 17">
            <a:extLst>
              <a:ext uri="{FF2B5EF4-FFF2-40B4-BE49-F238E27FC236}">
                <a16:creationId xmlns:a16="http://schemas.microsoft.com/office/drawing/2014/main" id="{9C560221-7D2B-4AB1-802C-7776E46ACC83}"/>
              </a:ext>
            </a:extLst>
          </p:cNvPr>
          <p:cNvSpPr txBox="1">
            <a:spLocks noChangeArrowheads="1"/>
          </p:cNvSpPr>
          <p:nvPr/>
        </p:nvSpPr>
        <p:spPr bwMode="auto">
          <a:xfrm>
            <a:off x="366969" y="606768"/>
            <a:ext cx="7171525" cy="6044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oAutofit/>
          </a:bodyPr>
          <a:lstStyle>
            <a:lvl1pPr marL="342900" indent="-34290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fontAlgn="base" hangingPunct="1">
              <a:spcBef>
                <a:spcPct val="20000"/>
              </a:spcBef>
              <a:spcAft>
                <a:spcPct val="0"/>
              </a:spcAft>
            </a:pPr>
            <a:r>
              <a:rPr lang="en-US" sz="4000" b="1" dirty="0">
                <a:solidFill>
                  <a:srgbClr val="FFFFFF"/>
                </a:solidFill>
                <a:effectLst>
                  <a:outerShdw blurRad="50800" dist="38100" dir="2700000">
                    <a:srgbClr val="000000">
                      <a:alpha val="43000"/>
                    </a:srgbClr>
                  </a:outerShdw>
                </a:effectLst>
                <a:latin typeface="Gill Sans MT" panose="020B0502020104020203" pitchFamily="34" charset="0"/>
              </a:rPr>
              <a:t>GLENHAVEN PARK</a:t>
            </a:r>
          </a:p>
        </p:txBody>
      </p:sp>
    </p:spTree>
    <p:extLst>
      <p:ext uri="{BB962C8B-B14F-4D97-AF65-F5344CB8AC3E}">
        <p14:creationId xmlns:p14="http://schemas.microsoft.com/office/powerpoint/2010/main" val="5942942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9E3914F-7795-4F95-9515-E912BEDA3E71}"/>
              </a:ext>
            </a:extLst>
          </p:cNvPr>
          <p:cNvGrpSpPr/>
          <p:nvPr/>
        </p:nvGrpSpPr>
        <p:grpSpPr>
          <a:xfrm>
            <a:off x="1806" y="316140"/>
            <a:ext cx="7258546" cy="981316"/>
            <a:chOff x="1806" y="316140"/>
            <a:chExt cx="7258545" cy="981316"/>
          </a:xfrm>
        </p:grpSpPr>
        <p:sp>
          <p:nvSpPr>
            <p:cNvPr id="16" name="Rectangle 15">
              <a:extLst>
                <a:ext uri="{FF2B5EF4-FFF2-40B4-BE49-F238E27FC236}">
                  <a16:creationId xmlns:a16="http://schemas.microsoft.com/office/drawing/2014/main" id="{37B4DF97-08A1-4113-889D-E116E350B3A9}"/>
                </a:ext>
              </a:extLst>
            </p:cNvPr>
            <p:cNvSpPr/>
            <p:nvPr/>
          </p:nvSpPr>
          <p:spPr bwMode="auto">
            <a:xfrm>
              <a:off x="1806" y="316140"/>
              <a:ext cx="6754479" cy="979260"/>
            </a:xfrm>
            <a:prstGeom prst="rect">
              <a:avLst/>
            </a:prstGeom>
            <a:solidFill>
              <a:srgbClr val="FF8000">
                <a:alpha val="80000"/>
              </a:srgbClr>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dirty="0">
                <a:solidFill>
                  <a:prstClr val="black"/>
                </a:solidFill>
                <a:latin typeface="Arial" charset="0"/>
              </a:endParaRPr>
            </a:p>
          </p:txBody>
        </p:sp>
        <p:sp>
          <p:nvSpPr>
            <p:cNvPr id="17" name="Isosceles Triangle 16">
              <a:extLst>
                <a:ext uri="{FF2B5EF4-FFF2-40B4-BE49-F238E27FC236}">
                  <a16:creationId xmlns:a16="http://schemas.microsoft.com/office/drawing/2014/main" id="{3613A58A-DB1E-48EC-AA03-2C32545414E2}"/>
                </a:ext>
              </a:extLst>
            </p:cNvPr>
            <p:cNvSpPr/>
            <p:nvPr/>
          </p:nvSpPr>
          <p:spPr bwMode="auto">
            <a:xfrm rot="5400000" flipH="1">
              <a:off x="6518689" y="555793"/>
              <a:ext cx="979260" cy="504065"/>
            </a:xfrm>
            <a:prstGeom prst="triangle">
              <a:avLst>
                <a:gd name="adj" fmla="val 53190"/>
              </a:avLst>
            </a:prstGeom>
            <a:solidFill>
              <a:srgbClr val="FF8000">
                <a:alpha val="80000"/>
              </a:srgbClr>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baseline="-25000" dirty="0">
                <a:solidFill>
                  <a:prstClr val="black"/>
                </a:solidFill>
                <a:latin typeface="Arial" charset="0"/>
              </a:endParaRPr>
            </a:p>
          </p:txBody>
        </p:sp>
      </p:grpSp>
      <p:sp>
        <p:nvSpPr>
          <p:cNvPr id="18" name="TextBox 17">
            <a:extLst>
              <a:ext uri="{FF2B5EF4-FFF2-40B4-BE49-F238E27FC236}">
                <a16:creationId xmlns:a16="http://schemas.microsoft.com/office/drawing/2014/main" id="{742176C8-B9FE-4DAC-BEBE-374F55B9C893}"/>
              </a:ext>
            </a:extLst>
          </p:cNvPr>
          <p:cNvSpPr txBox="1">
            <a:spLocks noChangeArrowheads="1"/>
          </p:cNvSpPr>
          <p:nvPr/>
        </p:nvSpPr>
        <p:spPr bwMode="auto">
          <a:xfrm>
            <a:off x="231291" y="433410"/>
            <a:ext cx="6683414" cy="6044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oAutofit/>
          </a:bodyPr>
          <a:lstStyle>
            <a:lvl1pPr marL="342900" indent="-34290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20000"/>
              </a:spcBef>
            </a:pPr>
            <a:r>
              <a:rPr lang="en-US" sz="4000" b="1" dirty="0">
                <a:solidFill>
                  <a:srgbClr val="FFFFFF"/>
                </a:solidFill>
                <a:effectLst>
                  <a:outerShdw blurRad="50800" dist="38100" dir="2700000">
                    <a:srgbClr val="000000">
                      <a:alpha val="43000"/>
                    </a:srgbClr>
                  </a:outerShdw>
                </a:effectLst>
                <a:latin typeface="Gill Sans MT" panose="020B0502020104020203" pitchFamily="34" charset="0"/>
              </a:rPr>
              <a:t>EXISTING CONDITIONS</a:t>
            </a:r>
          </a:p>
        </p:txBody>
      </p:sp>
      <p:pic>
        <p:nvPicPr>
          <p:cNvPr id="12" name="Picture 11">
            <a:extLst>
              <a:ext uri="{FF2B5EF4-FFF2-40B4-BE49-F238E27FC236}">
                <a16:creationId xmlns:a16="http://schemas.microsoft.com/office/drawing/2014/main" id="{4A3571BE-452E-4869-A7A3-B75CB5565FC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3845600"/>
            <a:ext cx="4473552" cy="3012400"/>
          </a:xfrm>
          <a:prstGeom prst="rect">
            <a:avLst/>
          </a:prstGeom>
        </p:spPr>
      </p:pic>
      <p:pic>
        <p:nvPicPr>
          <p:cNvPr id="20" name="Picture 19">
            <a:extLst>
              <a:ext uri="{FF2B5EF4-FFF2-40B4-BE49-F238E27FC236}">
                <a16:creationId xmlns:a16="http://schemas.microsoft.com/office/drawing/2014/main" id="{C85E8ECA-FD1F-4A79-9BF9-8371EC85FE7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70450" y="3845600"/>
            <a:ext cx="4513692" cy="3012400"/>
          </a:xfrm>
          <a:prstGeom prst="rect">
            <a:avLst/>
          </a:prstGeom>
        </p:spPr>
      </p:pic>
      <p:pic>
        <p:nvPicPr>
          <p:cNvPr id="3" name="Picture 2">
            <a:extLst>
              <a:ext uri="{FF2B5EF4-FFF2-40B4-BE49-F238E27FC236}">
                <a16:creationId xmlns:a16="http://schemas.microsoft.com/office/drawing/2014/main" id="{0D7AB745-252D-4D11-81A6-9D65BDD2ED9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355" y="1590740"/>
            <a:ext cx="9144000" cy="2107095"/>
          </a:xfrm>
          <a:prstGeom prst="rect">
            <a:avLst/>
          </a:prstGeom>
        </p:spPr>
      </p:pic>
    </p:spTree>
    <p:extLst>
      <p:ext uri="{BB962C8B-B14F-4D97-AF65-F5344CB8AC3E}">
        <p14:creationId xmlns:p14="http://schemas.microsoft.com/office/powerpoint/2010/main" val="26481095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412FB4-514E-4B52-9438-995D7596922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4298" y="1623965"/>
            <a:ext cx="9158298" cy="5234035"/>
          </a:xfrm>
          <a:prstGeom prst="rect">
            <a:avLst/>
          </a:prstGeom>
        </p:spPr>
      </p:pic>
      <p:grpSp>
        <p:nvGrpSpPr>
          <p:cNvPr id="15" name="Group 14">
            <a:extLst>
              <a:ext uri="{FF2B5EF4-FFF2-40B4-BE49-F238E27FC236}">
                <a16:creationId xmlns:a16="http://schemas.microsoft.com/office/drawing/2014/main" id="{9D8BCAC1-4757-4582-9943-24264E74CE48}"/>
              </a:ext>
            </a:extLst>
          </p:cNvPr>
          <p:cNvGrpSpPr/>
          <p:nvPr/>
        </p:nvGrpSpPr>
        <p:grpSpPr>
          <a:xfrm>
            <a:off x="1803" y="316140"/>
            <a:ext cx="7357642" cy="981316"/>
            <a:chOff x="111438" y="316140"/>
            <a:chExt cx="5643797" cy="981316"/>
          </a:xfrm>
          <a:solidFill>
            <a:srgbClr val="FF8000">
              <a:alpha val="80000"/>
            </a:srgbClr>
          </a:solidFill>
        </p:grpSpPr>
        <p:sp>
          <p:nvSpPr>
            <p:cNvPr id="16" name="Rectangle 15">
              <a:extLst>
                <a:ext uri="{FF2B5EF4-FFF2-40B4-BE49-F238E27FC236}">
                  <a16:creationId xmlns:a16="http://schemas.microsoft.com/office/drawing/2014/main" id="{37B4DF97-08A1-4113-889D-E116E350B3A9}"/>
                </a:ext>
              </a:extLst>
            </p:cNvPr>
            <p:cNvSpPr/>
            <p:nvPr/>
          </p:nvSpPr>
          <p:spPr bwMode="auto">
            <a:xfrm>
              <a:off x="111438" y="316140"/>
              <a:ext cx="5251867" cy="979260"/>
            </a:xfrm>
            <a:prstGeom prst="rect">
              <a:avLst/>
            </a:prstGeom>
            <a:grp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dirty="0">
                <a:solidFill>
                  <a:prstClr val="black"/>
                </a:solidFill>
                <a:latin typeface="Arial" charset="0"/>
              </a:endParaRPr>
            </a:p>
          </p:txBody>
        </p:sp>
        <p:sp>
          <p:nvSpPr>
            <p:cNvPr id="17" name="Isosceles Triangle 16">
              <a:extLst>
                <a:ext uri="{FF2B5EF4-FFF2-40B4-BE49-F238E27FC236}">
                  <a16:creationId xmlns:a16="http://schemas.microsoft.com/office/drawing/2014/main" id="{3613A58A-DB1E-48EC-AA03-2C32545414E2}"/>
                </a:ext>
              </a:extLst>
            </p:cNvPr>
            <p:cNvSpPr/>
            <p:nvPr/>
          </p:nvSpPr>
          <p:spPr bwMode="auto">
            <a:xfrm rot="5400000" flipH="1">
              <a:off x="5069641" y="611861"/>
              <a:ext cx="979260" cy="391930"/>
            </a:xfrm>
            <a:prstGeom prst="triangle">
              <a:avLst>
                <a:gd name="adj" fmla="val 53190"/>
              </a:avLst>
            </a:prstGeom>
            <a:grp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baseline="-25000" dirty="0">
                <a:solidFill>
                  <a:prstClr val="black"/>
                </a:solidFill>
                <a:latin typeface="Arial" charset="0"/>
              </a:endParaRPr>
            </a:p>
          </p:txBody>
        </p:sp>
      </p:grpSp>
      <p:sp>
        <p:nvSpPr>
          <p:cNvPr id="25" name="Content Placeholder 3">
            <a:extLst>
              <a:ext uri="{FF2B5EF4-FFF2-40B4-BE49-F238E27FC236}">
                <a16:creationId xmlns:a16="http://schemas.microsoft.com/office/drawing/2014/main" id="{7C0E5F4E-0EEE-4C14-B222-87CAE0665E68}"/>
              </a:ext>
            </a:extLst>
          </p:cNvPr>
          <p:cNvSpPr>
            <a:spLocks noGrp="1"/>
          </p:cNvSpPr>
          <p:nvPr>
            <p:ph idx="1"/>
          </p:nvPr>
        </p:nvSpPr>
        <p:spPr bwMode="auto">
          <a:xfrm>
            <a:off x="3097985" y="5080414"/>
            <a:ext cx="6047213" cy="1036935"/>
          </a:xfrm>
          <a:prstGeom prst="rect">
            <a:avLst/>
          </a:prstGeom>
          <a:solidFill>
            <a:srgbClr val="26B6EA">
              <a:alpha val="8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fontAlgn="auto">
              <a:lnSpc>
                <a:spcPct val="100000"/>
              </a:lnSpc>
              <a:spcBef>
                <a:spcPts val="0"/>
              </a:spcBef>
              <a:spcAft>
                <a:spcPts val="0"/>
              </a:spcAft>
            </a:pPr>
            <a:r>
              <a:rPr lang="en-US" sz="2800" dirty="0">
                <a:solidFill>
                  <a:schemeClr val="bg1"/>
                </a:solidFill>
              </a:rPr>
              <a:t>One community focus group meetings</a:t>
            </a:r>
          </a:p>
          <a:p>
            <a:pPr fontAlgn="auto">
              <a:lnSpc>
                <a:spcPct val="100000"/>
              </a:lnSpc>
              <a:spcBef>
                <a:spcPts val="0"/>
              </a:spcBef>
              <a:spcAft>
                <a:spcPts val="0"/>
              </a:spcAft>
            </a:pPr>
            <a:r>
              <a:rPr lang="en-US" sz="2800" dirty="0">
                <a:solidFill>
                  <a:schemeClr val="bg1"/>
                </a:solidFill>
              </a:rPr>
              <a:t>Two Open Houses</a:t>
            </a:r>
          </a:p>
        </p:txBody>
      </p:sp>
      <p:sp>
        <p:nvSpPr>
          <p:cNvPr id="8" name="TextBox 7">
            <a:extLst>
              <a:ext uri="{FF2B5EF4-FFF2-40B4-BE49-F238E27FC236}">
                <a16:creationId xmlns:a16="http://schemas.microsoft.com/office/drawing/2014/main" id="{D8ED2503-F662-4C65-9B4A-DDD9A096827A}"/>
              </a:ext>
            </a:extLst>
          </p:cNvPr>
          <p:cNvSpPr txBox="1">
            <a:spLocks noChangeArrowheads="1"/>
          </p:cNvSpPr>
          <p:nvPr/>
        </p:nvSpPr>
        <p:spPr bwMode="auto">
          <a:xfrm>
            <a:off x="231291" y="433410"/>
            <a:ext cx="6096138" cy="6044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oAutofit/>
          </a:bodyPr>
          <a:lstStyle>
            <a:lvl1pPr marL="342900" indent="-34290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20000"/>
              </a:spcBef>
            </a:pPr>
            <a:r>
              <a:rPr lang="en-US" sz="4000" b="1" dirty="0">
                <a:solidFill>
                  <a:srgbClr val="FFFFFF"/>
                </a:solidFill>
                <a:effectLst>
                  <a:outerShdw blurRad="50800" dist="38100" dir="2700000">
                    <a:srgbClr val="000000">
                      <a:alpha val="43000"/>
                    </a:srgbClr>
                  </a:outerShdw>
                </a:effectLst>
                <a:latin typeface="Gill Sans MT" panose="020B0502020104020203" pitchFamily="34" charset="0"/>
              </a:rPr>
              <a:t>PUBLIC INVOLVEMENT</a:t>
            </a:r>
          </a:p>
        </p:txBody>
      </p:sp>
    </p:spTree>
    <p:extLst>
      <p:ext uri="{BB962C8B-B14F-4D97-AF65-F5344CB8AC3E}">
        <p14:creationId xmlns:p14="http://schemas.microsoft.com/office/powerpoint/2010/main" val="24033897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9D8BCAC1-4757-4582-9943-24264E74CE48}"/>
              </a:ext>
            </a:extLst>
          </p:cNvPr>
          <p:cNvGrpSpPr/>
          <p:nvPr/>
        </p:nvGrpSpPr>
        <p:grpSpPr>
          <a:xfrm>
            <a:off x="1805" y="316140"/>
            <a:ext cx="5813502" cy="981316"/>
            <a:chOff x="111438" y="316140"/>
            <a:chExt cx="5643797" cy="981316"/>
          </a:xfrm>
          <a:solidFill>
            <a:srgbClr val="FF8000">
              <a:alpha val="80000"/>
            </a:srgbClr>
          </a:solidFill>
        </p:grpSpPr>
        <p:sp>
          <p:nvSpPr>
            <p:cNvPr id="16" name="Rectangle 15">
              <a:extLst>
                <a:ext uri="{FF2B5EF4-FFF2-40B4-BE49-F238E27FC236}">
                  <a16:creationId xmlns:a16="http://schemas.microsoft.com/office/drawing/2014/main" id="{37B4DF97-08A1-4113-889D-E116E350B3A9}"/>
                </a:ext>
              </a:extLst>
            </p:cNvPr>
            <p:cNvSpPr/>
            <p:nvPr/>
          </p:nvSpPr>
          <p:spPr bwMode="auto">
            <a:xfrm>
              <a:off x="111438" y="316140"/>
              <a:ext cx="5251867" cy="979260"/>
            </a:xfrm>
            <a:prstGeom prst="rect">
              <a:avLst/>
            </a:prstGeom>
            <a:grp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dirty="0">
                <a:solidFill>
                  <a:prstClr val="black"/>
                </a:solidFill>
                <a:latin typeface="Arial" charset="0"/>
              </a:endParaRPr>
            </a:p>
          </p:txBody>
        </p:sp>
        <p:sp>
          <p:nvSpPr>
            <p:cNvPr id="17" name="Isosceles Triangle 16">
              <a:extLst>
                <a:ext uri="{FF2B5EF4-FFF2-40B4-BE49-F238E27FC236}">
                  <a16:creationId xmlns:a16="http://schemas.microsoft.com/office/drawing/2014/main" id="{3613A58A-DB1E-48EC-AA03-2C32545414E2}"/>
                </a:ext>
              </a:extLst>
            </p:cNvPr>
            <p:cNvSpPr/>
            <p:nvPr/>
          </p:nvSpPr>
          <p:spPr bwMode="auto">
            <a:xfrm rot="5400000" flipH="1">
              <a:off x="5069641" y="611861"/>
              <a:ext cx="979260" cy="391930"/>
            </a:xfrm>
            <a:prstGeom prst="triangle">
              <a:avLst>
                <a:gd name="adj" fmla="val 53190"/>
              </a:avLst>
            </a:prstGeom>
            <a:grp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baseline="-25000" dirty="0">
                <a:solidFill>
                  <a:prstClr val="black"/>
                </a:solidFill>
                <a:latin typeface="Arial" charset="0"/>
              </a:endParaRPr>
            </a:p>
          </p:txBody>
        </p:sp>
      </p:grpSp>
      <p:sp>
        <p:nvSpPr>
          <p:cNvPr id="18" name="TextBox 17">
            <a:extLst>
              <a:ext uri="{FF2B5EF4-FFF2-40B4-BE49-F238E27FC236}">
                <a16:creationId xmlns:a16="http://schemas.microsoft.com/office/drawing/2014/main" id="{742176C8-B9FE-4DAC-BEBE-374F55B9C893}"/>
              </a:ext>
            </a:extLst>
          </p:cNvPr>
          <p:cNvSpPr txBox="1">
            <a:spLocks noChangeArrowheads="1"/>
          </p:cNvSpPr>
          <p:nvPr/>
        </p:nvSpPr>
        <p:spPr bwMode="auto">
          <a:xfrm>
            <a:off x="231291" y="433410"/>
            <a:ext cx="4878379" cy="6044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oAutofit/>
          </a:bodyPr>
          <a:lstStyle>
            <a:lvl1pPr marL="342900" indent="-34290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20000"/>
              </a:spcBef>
            </a:pPr>
            <a:r>
              <a:rPr lang="en-US" sz="4000" b="1" dirty="0">
                <a:solidFill>
                  <a:srgbClr val="FFFFFF"/>
                </a:solidFill>
                <a:effectLst>
                  <a:outerShdw blurRad="50800" dist="38100" dir="2700000">
                    <a:srgbClr val="000000">
                      <a:alpha val="43000"/>
                    </a:srgbClr>
                  </a:outerShdw>
                </a:effectLst>
                <a:latin typeface="Gill Sans MT" panose="020B0502020104020203" pitchFamily="34" charset="0"/>
              </a:rPr>
              <a:t>PROJECT DETAILS</a:t>
            </a:r>
          </a:p>
        </p:txBody>
      </p:sp>
      <p:pic>
        <p:nvPicPr>
          <p:cNvPr id="3" name="Picture 2">
            <a:extLst>
              <a:ext uri="{FF2B5EF4-FFF2-40B4-BE49-F238E27FC236}">
                <a16:creationId xmlns:a16="http://schemas.microsoft.com/office/drawing/2014/main" id="{92F7DEB8-9E24-42AF-8106-016A73D6829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546" y="1547154"/>
            <a:ext cx="9154407" cy="5310846"/>
          </a:xfrm>
          <a:prstGeom prst="rect">
            <a:avLst/>
          </a:prstGeom>
        </p:spPr>
      </p:pic>
      <p:sp>
        <p:nvSpPr>
          <p:cNvPr id="12" name="Content Placeholder 3">
            <a:extLst>
              <a:ext uri="{FF2B5EF4-FFF2-40B4-BE49-F238E27FC236}">
                <a16:creationId xmlns:a16="http://schemas.microsoft.com/office/drawing/2014/main" id="{771F4BFC-AE51-48B3-8A67-D1CB487A561D}"/>
              </a:ext>
            </a:extLst>
          </p:cNvPr>
          <p:cNvSpPr txBox="1">
            <a:spLocks/>
          </p:cNvSpPr>
          <p:nvPr/>
        </p:nvSpPr>
        <p:spPr bwMode="auto">
          <a:xfrm>
            <a:off x="-6546" y="1692770"/>
            <a:ext cx="4456784" cy="1889850"/>
          </a:xfrm>
          <a:prstGeom prst="rect">
            <a:avLst/>
          </a:prstGeom>
          <a:solidFill>
            <a:srgbClr val="26B6EA">
              <a:alpha val="8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lnSpc>
                <a:spcPct val="100000"/>
              </a:lnSpc>
              <a:spcBef>
                <a:spcPts val="0"/>
              </a:spcBef>
            </a:pPr>
            <a:r>
              <a:rPr lang="en-US" sz="2800" dirty="0">
                <a:solidFill>
                  <a:schemeClr val="bg1"/>
                </a:solidFill>
              </a:rPr>
              <a:t>Play area with ADA features</a:t>
            </a:r>
          </a:p>
          <a:p>
            <a:pPr lvl="0">
              <a:lnSpc>
                <a:spcPct val="100000"/>
              </a:lnSpc>
              <a:spcBef>
                <a:spcPts val="0"/>
              </a:spcBef>
            </a:pPr>
            <a:r>
              <a:rPr lang="en-US" sz="2800" dirty="0">
                <a:solidFill>
                  <a:schemeClr val="bg1"/>
                </a:solidFill>
              </a:rPr>
              <a:t>Picnic tables and benches </a:t>
            </a:r>
          </a:p>
          <a:p>
            <a:pPr lvl="0">
              <a:lnSpc>
                <a:spcPct val="100000"/>
              </a:lnSpc>
              <a:spcBef>
                <a:spcPts val="0"/>
              </a:spcBef>
            </a:pPr>
            <a:r>
              <a:rPr lang="en-US" sz="2800" dirty="0">
                <a:solidFill>
                  <a:schemeClr val="bg1"/>
                </a:solidFill>
              </a:rPr>
              <a:t>Pathway renovations</a:t>
            </a:r>
          </a:p>
          <a:p>
            <a:pPr lvl="0">
              <a:lnSpc>
                <a:spcPct val="100000"/>
              </a:lnSpc>
              <a:spcBef>
                <a:spcPts val="0"/>
              </a:spcBef>
            </a:pPr>
            <a:r>
              <a:rPr lang="en-US" sz="2800" dirty="0">
                <a:solidFill>
                  <a:schemeClr val="bg1"/>
                </a:solidFill>
              </a:rPr>
              <a:t>Public art</a:t>
            </a:r>
          </a:p>
        </p:txBody>
      </p:sp>
    </p:spTree>
    <p:extLst>
      <p:ext uri="{BB962C8B-B14F-4D97-AF65-F5344CB8AC3E}">
        <p14:creationId xmlns:p14="http://schemas.microsoft.com/office/powerpoint/2010/main" val="24235250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66FC0F-06B0-432E-95A8-FD0993F94F5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937" y="1585561"/>
            <a:ext cx="9156937" cy="5272439"/>
          </a:xfrm>
          <a:prstGeom prst="rect">
            <a:avLst/>
          </a:prstGeom>
        </p:spPr>
      </p:pic>
      <p:grpSp>
        <p:nvGrpSpPr>
          <p:cNvPr id="14" name="Group 13">
            <a:extLst>
              <a:ext uri="{FF2B5EF4-FFF2-40B4-BE49-F238E27FC236}">
                <a16:creationId xmlns:a16="http://schemas.microsoft.com/office/drawing/2014/main" id="{1556BBA2-8A33-43B2-9C2D-F953317E0DB2}"/>
              </a:ext>
            </a:extLst>
          </p:cNvPr>
          <p:cNvGrpSpPr/>
          <p:nvPr/>
        </p:nvGrpSpPr>
        <p:grpSpPr>
          <a:xfrm>
            <a:off x="1805" y="316140"/>
            <a:ext cx="6306495" cy="981316"/>
            <a:chOff x="111438" y="316140"/>
            <a:chExt cx="6357354" cy="981316"/>
          </a:xfrm>
          <a:solidFill>
            <a:srgbClr val="FF8000">
              <a:alpha val="80000"/>
            </a:srgbClr>
          </a:solidFill>
        </p:grpSpPr>
        <p:sp>
          <p:nvSpPr>
            <p:cNvPr id="15" name="Rectangle 14">
              <a:extLst>
                <a:ext uri="{FF2B5EF4-FFF2-40B4-BE49-F238E27FC236}">
                  <a16:creationId xmlns:a16="http://schemas.microsoft.com/office/drawing/2014/main" id="{92E26746-835D-4BE0-9957-68EA3C608FCC}"/>
                </a:ext>
              </a:extLst>
            </p:cNvPr>
            <p:cNvSpPr/>
            <p:nvPr/>
          </p:nvSpPr>
          <p:spPr bwMode="auto">
            <a:xfrm>
              <a:off x="111438" y="316140"/>
              <a:ext cx="5965424" cy="979260"/>
            </a:xfrm>
            <a:prstGeom prst="rect">
              <a:avLst/>
            </a:prstGeom>
            <a:grp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dirty="0">
                <a:solidFill>
                  <a:prstClr val="black"/>
                </a:solidFill>
                <a:latin typeface="Arial" charset="0"/>
              </a:endParaRPr>
            </a:p>
          </p:txBody>
        </p:sp>
        <p:sp>
          <p:nvSpPr>
            <p:cNvPr id="16" name="Isosceles Triangle 15">
              <a:extLst>
                <a:ext uri="{FF2B5EF4-FFF2-40B4-BE49-F238E27FC236}">
                  <a16:creationId xmlns:a16="http://schemas.microsoft.com/office/drawing/2014/main" id="{F92F2818-C03B-4582-9F4B-E5D60896F4AE}"/>
                </a:ext>
              </a:extLst>
            </p:cNvPr>
            <p:cNvSpPr/>
            <p:nvPr/>
          </p:nvSpPr>
          <p:spPr bwMode="auto">
            <a:xfrm rot="5400000" flipH="1">
              <a:off x="5783197" y="611861"/>
              <a:ext cx="979260" cy="391930"/>
            </a:xfrm>
            <a:prstGeom prst="triangle">
              <a:avLst>
                <a:gd name="adj" fmla="val 53190"/>
              </a:avLst>
            </a:prstGeom>
            <a:grp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baseline="-25000" dirty="0">
                <a:solidFill>
                  <a:prstClr val="black"/>
                </a:solidFill>
                <a:latin typeface="Arial" charset="0"/>
              </a:endParaRPr>
            </a:p>
          </p:txBody>
        </p:sp>
      </p:grpSp>
      <p:sp>
        <p:nvSpPr>
          <p:cNvPr id="17" name="TextBox 16">
            <a:extLst>
              <a:ext uri="{FF2B5EF4-FFF2-40B4-BE49-F238E27FC236}">
                <a16:creationId xmlns:a16="http://schemas.microsoft.com/office/drawing/2014/main" id="{8B28C78F-B69C-4864-8648-44F3616B24C6}"/>
              </a:ext>
            </a:extLst>
          </p:cNvPr>
          <p:cNvSpPr txBox="1">
            <a:spLocks noChangeArrowheads="1"/>
          </p:cNvSpPr>
          <p:nvPr/>
        </p:nvSpPr>
        <p:spPr bwMode="auto">
          <a:xfrm>
            <a:off x="231291" y="433410"/>
            <a:ext cx="5531264" cy="6044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oAutofit/>
          </a:bodyPr>
          <a:lstStyle>
            <a:lvl1pPr marL="342900" indent="-342900"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20000"/>
              </a:spcBef>
            </a:pPr>
            <a:r>
              <a:rPr lang="en-US" sz="4000" b="1" dirty="0">
                <a:solidFill>
                  <a:srgbClr val="FFFFFF"/>
                </a:solidFill>
                <a:effectLst>
                  <a:outerShdw blurRad="50800" dist="38100" dir="2700000">
                    <a:srgbClr val="000000">
                      <a:alpha val="43000"/>
                    </a:srgbClr>
                  </a:outerShdw>
                </a:effectLst>
                <a:latin typeface="Gill Sans MT" panose="020B0502020104020203" pitchFamily="34" charset="0"/>
              </a:rPr>
              <a:t>WHY ARE WE HERE?</a:t>
            </a:r>
          </a:p>
        </p:txBody>
      </p:sp>
      <p:sp>
        <p:nvSpPr>
          <p:cNvPr id="12" name="Content Placeholder 3">
            <a:extLst>
              <a:ext uri="{FF2B5EF4-FFF2-40B4-BE49-F238E27FC236}">
                <a16:creationId xmlns:a16="http://schemas.microsoft.com/office/drawing/2014/main" id="{338029B3-5D9D-48BE-BBB9-23A724DDEB61}"/>
              </a:ext>
            </a:extLst>
          </p:cNvPr>
          <p:cNvSpPr txBox="1">
            <a:spLocks/>
          </p:cNvSpPr>
          <p:nvPr/>
        </p:nvSpPr>
        <p:spPr bwMode="auto">
          <a:xfrm>
            <a:off x="1804" y="1739180"/>
            <a:ext cx="8065051" cy="979260"/>
          </a:xfrm>
          <a:prstGeom prst="rect">
            <a:avLst/>
          </a:prstGeom>
          <a:solidFill>
            <a:srgbClr val="26B6EA">
              <a:alpha val="8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Aft>
                <a:spcPts val="600"/>
              </a:spcAft>
              <a:buNone/>
            </a:pPr>
            <a:r>
              <a:rPr lang="en-US" sz="2800" dirty="0">
                <a:solidFill>
                  <a:schemeClr val="bg1"/>
                </a:solidFill>
              </a:rPr>
              <a:t>Accept bid by Faison Construction, Inc. for Glenhaven Park Play Area Improvements Project for $1,179,000</a:t>
            </a:r>
            <a:endParaRPr lang="en-US" sz="2800" dirty="0">
              <a:solidFill>
                <a:srgbClr val="FF0000"/>
              </a:solidFill>
            </a:endParaRPr>
          </a:p>
        </p:txBody>
      </p:sp>
    </p:spTree>
    <p:extLst>
      <p:ext uri="{BB962C8B-B14F-4D97-AF65-F5344CB8AC3E}">
        <p14:creationId xmlns:p14="http://schemas.microsoft.com/office/powerpoint/2010/main" val="8181723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25515</TotalTime>
  <Words>1146</Words>
  <Application>Microsoft Office PowerPoint</Application>
  <PresentationFormat>On-screen Show (4:3)</PresentationFormat>
  <Paragraphs>107</Paragraphs>
  <Slides>8</Slides>
  <Notes>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8</vt:i4>
      </vt:variant>
    </vt:vector>
  </HeadingPairs>
  <TitlesOfParts>
    <vt:vector size="16" baseType="lpstr">
      <vt:lpstr>MS PGothic</vt:lpstr>
      <vt:lpstr>Arial</vt:lpstr>
      <vt:lpstr>Calibri</vt:lpstr>
      <vt:lpstr>Calibri Light</vt:lpstr>
      <vt:lpstr>Courier New</vt:lpstr>
      <vt:lpstr>Gill Sans MT</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GreenWorks, P.C.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liesll</dc:creator>
  <cp:lastModifiedBy>Datka, Gary</cp:lastModifiedBy>
  <cp:revision>1393</cp:revision>
  <cp:lastPrinted>2019-04-02T17:51:02Z</cp:lastPrinted>
  <dcterms:created xsi:type="dcterms:W3CDTF">2014-06-30T04:01:23Z</dcterms:created>
  <dcterms:modified xsi:type="dcterms:W3CDTF">2019-04-02T21:21:54Z</dcterms:modified>
  <cp:contentStatus/>
</cp:coreProperties>
</file>