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9" r:id="rId2"/>
    <p:sldId id="351" r:id="rId3"/>
    <p:sldId id="395" r:id="rId4"/>
    <p:sldId id="360" r:id="rId5"/>
    <p:sldId id="284" r:id="rId6"/>
    <p:sldId id="279" r:id="rId7"/>
    <p:sldId id="367" r:id="rId8"/>
    <p:sldId id="396" r:id="rId9"/>
    <p:sldId id="260" r:id="rId10"/>
    <p:sldId id="413" r:id="rId11"/>
    <p:sldId id="414" r:id="rId12"/>
    <p:sldId id="402" r:id="rId13"/>
    <p:sldId id="409" r:id="rId14"/>
    <p:sldId id="403" r:id="rId15"/>
    <p:sldId id="411" r:id="rId16"/>
    <p:sldId id="410" r:id="rId17"/>
    <p:sldId id="349" r:id="rId18"/>
    <p:sldId id="325" r:id="rId19"/>
    <p:sldId id="38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kelspiel, Karl" initials="DK" lastIdx="4" clrIdx="0">
    <p:extLst>
      <p:ext uri="{19B8F6BF-5375-455C-9EA6-DF929625EA0E}">
        <p15:presenceInfo xmlns:p15="http://schemas.microsoft.com/office/powerpoint/2012/main" userId="S-1-5-21-1562068243-3890762121-1459926415-56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D169"/>
    <a:srgbClr val="27829D"/>
    <a:srgbClr val="434F69"/>
    <a:srgbClr val="F8A45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6" autoAdjust="0"/>
    <p:restoredTop sz="60178" autoAdjust="0"/>
  </p:normalViewPr>
  <p:slideViewPr>
    <p:cSldViewPr>
      <p:cViewPr varScale="1">
        <p:scale>
          <a:sx n="78" d="100"/>
          <a:sy n="78" d="100"/>
        </p:scale>
        <p:origin x="1164" y="96"/>
      </p:cViewPr>
      <p:guideLst>
        <p:guide orient="horz" pos="2880"/>
        <p:guide pos="2160"/>
      </p:guideLst>
    </p:cSldViewPr>
  </p:slideViewPr>
  <p:outlineViewPr>
    <p:cViewPr>
      <p:scale>
        <a:sx n="33" d="100"/>
        <a:sy n="33" d="100"/>
      </p:scale>
      <p:origin x="0" y="-132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8" d="100"/>
          <a:sy n="98" d="100"/>
        </p:scale>
        <p:origin x="26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7D7626-C534-4429-B4DC-8168E7B3521F}"/>
              </a:ext>
            </a:extLst>
          </p:cNvPr>
          <p:cNvSpPr>
            <a:spLocks noGrp="1"/>
          </p:cNvSpPr>
          <p:nvPr>
            <p:ph type="hdr" sz="quarter"/>
          </p:nvPr>
        </p:nvSpPr>
        <p:spPr>
          <a:xfrm>
            <a:off x="0" y="2"/>
            <a:ext cx="3037840" cy="46697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88CB7-45F1-4D30-A4AB-133B2234A59C}"/>
              </a:ext>
            </a:extLst>
          </p:cNvPr>
          <p:cNvSpPr>
            <a:spLocks noGrp="1"/>
          </p:cNvSpPr>
          <p:nvPr>
            <p:ph type="dt" sz="quarter" idx="1"/>
          </p:nvPr>
        </p:nvSpPr>
        <p:spPr>
          <a:xfrm>
            <a:off x="3970734" y="2"/>
            <a:ext cx="3037840" cy="466973"/>
          </a:xfrm>
          <a:prstGeom prst="rect">
            <a:avLst/>
          </a:prstGeom>
        </p:spPr>
        <p:txBody>
          <a:bodyPr vert="horz" lIns="91440" tIns="45720" rIns="91440" bIns="45720" rtlCol="0"/>
          <a:lstStyle>
            <a:lvl1pPr algn="r">
              <a:defRPr sz="1200"/>
            </a:lvl1pPr>
          </a:lstStyle>
          <a:p>
            <a:fld id="{253D64A6-44B2-4192-9CC6-62657E7AF7F6}" type="datetimeFigureOut">
              <a:rPr lang="en-US" smtClean="0"/>
              <a:t>4/4/2019</a:t>
            </a:fld>
            <a:endParaRPr lang="en-US"/>
          </a:p>
        </p:txBody>
      </p:sp>
      <p:sp>
        <p:nvSpPr>
          <p:cNvPr id="4" name="Footer Placeholder 3">
            <a:extLst>
              <a:ext uri="{FF2B5EF4-FFF2-40B4-BE49-F238E27FC236}">
                <a16:creationId xmlns:a16="http://schemas.microsoft.com/office/drawing/2014/main" id="{6CA5B98A-2AF8-466D-9116-914896A07911}"/>
              </a:ext>
            </a:extLst>
          </p:cNvPr>
          <p:cNvSpPr>
            <a:spLocks noGrp="1"/>
          </p:cNvSpPr>
          <p:nvPr>
            <p:ph type="ftr" sz="quarter" idx="2"/>
          </p:nvPr>
        </p:nvSpPr>
        <p:spPr>
          <a:xfrm>
            <a:off x="0" y="8829432"/>
            <a:ext cx="3037840" cy="4669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435252-A880-4A41-87CC-A465EA889272}"/>
              </a:ext>
            </a:extLst>
          </p:cNvPr>
          <p:cNvSpPr>
            <a:spLocks noGrp="1"/>
          </p:cNvSpPr>
          <p:nvPr>
            <p:ph type="sldNum" sz="quarter" idx="3"/>
          </p:nvPr>
        </p:nvSpPr>
        <p:spPr>
          <a:xfrm>
            <a:off x="3970734" y="8829432"/>
            <a:ext cx="3037840" cy="466971"/>
          </a:xfrm>
          <a:prstGeom prst="rect">
            <a:avLst/>
          </a:prstGeom>
        </p:spPr>
        <p:txBody>
          <a:bodyPr vert="horz" lIns="91440" tIns="45720" rIns="91440" bIns="45720" rtlCol="0" anchor="b"/>
          <a:lstStyle>
            <a:lvl1pPr algn="r">
              <a:defRPr sz="1200"/>
            </a:lvl1pPr>
          </a:lstStyle>
          <a:p>
            <a:fld id="{39FFCC51-223C-4676-9632-ED86A097C1AD}" type="slidenum">
              <a:rPr lang="en-US" smtClean="0"/>
              <a:t>‹#›</a:t>
            </a:fld>
            <a:endParaRPr lang="en-US"/>
          </a:p>
        </p:txBody>
      </p:sp>
    </p:spTree>
    <p:extLst>
      <p:ext uri="{BB962C8B-B14F-4D97-AF65-F5344CB8AC3E}">
        <p14:creationId xmlns:p14="http://schemas.microsoft.com/office/powerpoint/2010/main" val="2749599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9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2"/>
            <a:ext cx="3037840" cy="466973"/>
          </a:xfrm>
          <a:prstGeom prst="rect">
            <a:avLst/>
          </a:prstGeom>
        </p:spPr>
        <p:txBody>
          <a:bodyPr vert="horz" lIns="91440" tIns="45720" rIns="91440" bIns="45720" rtlCol="0"/>
          <a:lstStyle>
            <a:lvl1pPr algn="r">
              <a:defRPr sz="1200"/>
            </a:lvl1pPr>
          </a:lstStyle>
          <a:p>
            <a:fld id="{3500CF72-0278-44F6-A775-CCFA81C2629F}" type="datetimeFigureOut">
              <a:rPr lang="en-US" smtClean="0"/>
              <a:t>4/4/2019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6"/>
            <a:ext cx="5608320" cy="3660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2"/>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32"/>
            <a:ext cx="3037840" cy="466971"/>
          </a:xfrm>
          <a:prstGeom prst="rect">
            <a:avLst/>
          </a:prstGeom>
        </p:spPr>
        <p:txBody>
          <a:bodyPr vert="horz" lIns="91440" tIns="45720" rIns="91440" bIns="45720" rtlCol="0" anchor="b"/>
          <a:lstStyle>
            <a:lvl1pPr algn="r">
              <a:defRPr sz="1200"/>
            </a:lvl1pPr>
          </a:lstStyle>
          <a:p>
            <a:fld id="{2B87E897-22BC-4DAE-B353-C1F2B6CA1CDD}" type="slidenum">
              <a:rPr lang="en-US" smtClean="0"/>
              <a:t>‹#›</a:t>
            </a:fld>
            <a:endParaRPr lang="en-US"/>
          </a:p>
        </p:txBody>
      </p:sp>
    </p:spTree>
    <p:extLst>
      <p:ext uri="{BB962C8B-B14F-4D97-AF65-F5344CB8AC3E}">
        <p14:creationId xmlns:p14="http://schemas.microsoft.com/office/powerpoint/2010/main" val="28189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Shannon</a:t>
            </a:r>
            <a:r>
              <a:rPr lang="en-US" dirty="0"/>
              <a:t> – Introduction</a:t>
            </a:r>
          </a:p>
        </p:txBody>
      </p:sp>
      <p:sp>
        <p:nvSpPr>
          <p:cNvPr id="4" name="Slide Number Placeholder 3"/>
          <p:cNvSpPr>
            <a:spLocks noGrp="1"/>
          </p:cNvSpPr>
          <p:nvPr>
            <p:ph type="sldNum" sz="quarter" idx="10"/>
          </p:nvPr>
        </p:nvSpPr>
        <p:spPr/>
        <p:txBody>
          <a:bodyPr/>
          <a:lstStyle/>
          <a:p>
            <a:fld id="{2B87E897-22BC-4DAE-B353-C1F2B6CA1CDD}" type="slidenum">
              <a:rPr lang="en-US" smtClean="0"/>
              <a:t>1</a:t>
            </a:fld>
            <a:endParaRPr lang="en-US"/>
          </a:p>
        </p:txBody>
      </p:sp>
    </p:spTree>
    <p:extLst>
      <p:ext uri="{BB962C8B-B14F-4D97-AF65-F5344CB8AC3E}">
        <p14:creationId xmlns:p14="http://schemas.microsoft.com/office/powerpoint/2010/main" val="387270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Todd</a:t>
            </a:r>
          </a:p>
          <a:p>
            <a:r>
              <a:rPr lang="en-US" sz="1200" b="0" i="0" u="none" strike="noStrike" kern="1200" baseline="0" dirty="0">
                <a:solidFill>
                  <a:schemeClr val="tx1"/>
                </a:solidFill>
                <a:latin typeface="+mn-lt"/>
                <a:ea typeface="+mn-ea"/>
                <a:cs typeface="+mn-cs"/>
              </a:rPr>
              <a:t>In addition to closely following progress on our production goals, the committee has also been reviewing where new units are being created, to ensure they are meeting the intent of increasing opportunity, community partnerships and preventing displacement, as outlined in our Framework.</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86% of the 351 new units constructed or planned for construction are located in high opportunity areas. These new homes are located in areas with access to transportation, jobs, open spaces, high-quality schools, services and amenities.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(100%) of the 614 units purchased, constructed or planned are located in areas at high risk for gentrification.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Service partnerships established with Multnomah County Homeless Family System for the Ellington Apartments and East Burnside. Of the total 159 new households placed in Bond housing, 71% of households (113 families) were referred through culturally specific and/or homeless service community partners.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Through these partnerships we’ve been able to increase access for communities. </a:t>
            </a:r>
          </a:p>
        </p:txBody>
      </p:sp>
      <p:sp>
        <p:nvSpPr>
          <p:cNvPr id="4" name="Slide Number Placeholder 3"/>
          <p:cNvSpPr>
            <a:spLocks noGrp="1"/>
          </p:cNvSpPr>
          <p:nvPr>
            <p:ph type="sldNum" sz="quarter" idx="10"/>
          </p:nvPr>
        </p:nvSpPr>
        <p:spPr/>
        <p:txBody>
          <a:bodyPr/>
          <a:lstStyle/>
          <a:p>
            <a:fld id="{2BD88DE7-E27E-4696-824C-3E04662FF7C9}" type="slidenum">
              <a:rPr lang="en-US" smtClean="0"/>
              <a:t>10</a:t>
            </a:fld>
            <a:endParaRPr lang="en-US"/>
          </a:p>
        </p:txBody>
      </p:sp>
    </p:spTree>
    <p:extLst>
      <p:ext uri="{BB962C8B-B14F-4D97-AF65-F5344CB8AC3E}">
        <p14:creationId xmlns:p14="http://schemas.microsoft.com/office/powerpoint/2010/main" val="236081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Highlights from first two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623 people in housed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314 new homes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5 properties acquired as Bond projects</a:t>
            </a:r>
          </a:p>
        </p:txBody>
      </p:sp>
      <p:sp>
        <p:nvSpPr>
          <p:cNvPr id="4" name="Slide Number Placeholder 3"/>
          <p:cNvSpPr>
            <a:spLocks noGrp="1"/>
          </p:cNvSpPr>
          <p:nvPr>
            <p:ph type="sldNum" sz="quarter" idx="10"/>
          </p:nvPr>
        </p:nvSpPr>
        <p:spPr/>
        <p:txBody>
          <a:bodyPr/>
          <a:lstStyle/>
          <a:p>
            <a:fld id="{2BD88DE7-E27E-4696-824C-3E04662FF7C9}" type="slidenum">
              <a:rPr lang="en-US" smtClean="0"/>
              <a:t>11</a:t>
            </a:fld>
            <a:endParaRPr lang="en-US"/>
          </a:p>
        </p:txBody>
      </p:sp>
    </p:spTree>
    <p:extLst>
      <p:ext uri="{BB962C8B-B14F-4D97-AF65-F5344CB8AC3E}">
        <p14:creationId xmlns:p14="http://schemas.microsoft.com/office/powerpoint/2010/main" val="81886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Susan</a:t>
            </a:r>
          </a:p>
          <a:p>
            <a:endParaRPr lang="en-US" b="1" dirty="0"/>
          </a:p>
          <a:p>
            <a:r>
              <a:rPr lang="en-US" b="0" dirty="0"/>
              <a:t>One of our guiding principles is ensuring </a:t>
            </a:r>
            <a:r>
              <a:rPr lang="en-US" sz="1200" b="0" i="0" u="none" strike="noStrike" kern="1200" baseline="0" dirty="0">
                <a:solidFill>
                  <a:schemeClr val="tx1"/>
                </a:solidFill>
                <a:latin typeface="+mn-lt"/>
                <a:ea typeface="+mn-ea"/>
                <a:cs typeface="+mn-cs"/>
              </a:rPr>
              <a:t>Transparency in how we make decisions and communicate to the public about Bond projects and opportunities.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the second goal our committee, which has been asking how are we engaging communities and how well are these efforts meeting our intended goals?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first two years of Bond implementation, we have several highlights to share.</a:t>
            </a:r>
          </a:p>
          <a:p>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2B87E897-22BC-4DAE-B353-C1F2B6CA1CDD}" type="slidenum">
              <a:rPr lang="en-US" smtClean="0"/>
              <a:t>12</a:t>
            </a:fld>
            <a:endParaRPr lang="en-US"/>
          </a:p>
        </p:txBody>
      </p:sp>
    </p:spTree>
    <p:extLst>
      <p:ext uri="{BB962C8B-B14F-4D97-AF65-F5344CB8AC3E}">
        <p14:creationId xmlns:p14="http://schemas.microsoft.com/office/powerpoint/2010/main" val="295277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Susan</a:t>
            </a:r>
          </a:p>
          <a:p>
            <a:endParaRPr lang="en-US" dirty="0"/>
          </a:p>
          <a:p>
            <a:r>
              <a:rPr lang="en-US" sz="1200" b="0" i="0" u="none" strike="noStrike" kern="1200" baseline="0" dirty="0">
                <a:solidFill>
                  <a:schemeClr val="tx1"/>
                </a:solidFill>
                <a:latin typeface="+mn-lt"/>
                <a:ea typeface="+mn-ea"/>
                <a:cs typeface="+mn-cs"/>
              </a:rPr>
              <a:t>In 2017, a Stakeholder Advisory Group developed a Bond Policy Framework rooted in community priorities and values. As part of the work, the City reached out to community members, including 16 linguistically diverse communities and nearly 1,000 individuals representing agencies, neighborhoods and other perspectives, to receive input to inform the draft plan before it was finalized.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Last year, we as a BOC convened a meeting in the community at IRCO in East Portland, to hear from community members their thoughts on draft screening criteria and over-income policies to prevent displacement.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Also last year we reviewed and approved a Community Engagement Plan to focus on providing frequent communication, using multiple methods of outreach, and culturally and linguistically appropriate approaches to reaching priority communities.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7E897-22BC-4DAE-B353-C1F2B6CA1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22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Susan</a:t>
            </a:r>
          </a:p>
          <a:p>
            <a:endParaRPr lang="en-US" b="1" dirty="0"/>
          </a:p>
          <a:p>
            <a:r>
              <a:rPr lang="en-US" b="0" dirty="0"/>
              <a:t>The third goal from our report is maintaining fiscal accountability. </a:t>
            </a:r>
            <a:r>
              <a:rPr lang="en-US" sz="1200" b="0" i="0" u="none" strike="noStrike" kern="1200" baseline="0" dirty="0">
                <a:solidFill>
                  <a:schemeClr val="tx1"/>
                </a:solidFill>
                <a:latin typeface="+mn-lt"/>
                <a:ea typeface="+mn-ea"/>
                <a:cs typeface="+mn-cs"/>
              </a:rPr>
              <a:t>Reviewing expenditures and ensuring financial accountability is a core responsibility of the BOC.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Bond dollars spent are clearly and separately tracked.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87E897-22BC-4DAE-B353-C1F2B6CA1CDD}" type="slidenum">
              <a:rPr lang="en-US" smtClean="0"/>
              <a:t>14</a:t>
            </a:fld>
            <a:endParaRPr lang="en-US"/>
          </a:p>
        </p:txBody>
      </p:sp>
    </p:spTree>
    <p:extLst>
      <p:ext uri="{BB962C8B-B14F-4D97-AF65-F5344CB8AC3E}">
        <p14:creationId xmlns:p14="http://schemas.microsoft.com/office/powerpoint/2010/main" val="388652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Susan</a:t>
            </a:r>
          </a:p>
          <a:p>
            <a:endParaRPr lang="en-US" dirty="0"/>
          </a:p>
          <a:p>
            <a:r>
              <a:rPr lang="en-US" sz="1200" b="0" i="0" u="none" strike="noStrike" kern="1200" baseline="0" dirty="0">
                <a:solidFill>
                  <a:schemeClr val="tx1"/>
                </a:solidFill>
                <a:latin typeface="+mn-lt"/>
                <a:ea typeface="+mn-ea"/>
                <a:cs typeface="+mn-cs"/>
              </a:rPr>
              <a:t>As of June 2018, $37.5 Million of bond funds were expended.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that amount, 1.34% was spend on administration (far below from the allowed 7% cap). Admin expenses are anticipated to rise as new projects are funded and more staff hired/allocated to Bond implementation.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City Auditor is currently in process of completing a performance audit, and in 2019, the City will hire an independent auditor, Harvey M. Rose Associates, to perform a financial audit.</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7E897-22BC-4DAE-B353-C1F2B6CA1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Susan – share resident success story</a:t>
            </a:r>
          </a:p>
          <a:p>
            <a:endParaRPr lang="en-US" b="1" dirty="0"/>
          </a:p>
          <a:p>
            <a:r>
              <a:rPr lang="en-US" b="0" dirty="0"/>
              <a:t>As we look to the year ahead, we are so excited for opportunities to create more affordable homes. </a:t>
            </a:r>
          </a:p>
          <a:p>
            <a:endParaRPr lang="en-US" b="0" dirty="0"/>
          </a:p>
          <a:p>
            <a:r>
              <a:rPr lang="en-US" b="0" dirty="0"/>
              <a:t>Before I hand it back to Shannon to share more about “coming attractions,” I’d like to share a story from a family who found a permanent home at the Ellington </a:t>
            </a:r>
            <a:r>
              <a:rPr lang="en-US" b="0" dirty="0" err="1"/>
              <a:t>Apts</a:t>
            </a:r>
            <a:r>
              <a:rPr lang="en-US" b="0" dirty="0"/>
              <a:t>, one of the Bond funded housing communities. </a:t>
            </a:r>
          </a:p>
          <a:p>
            <a:endParaRPr lang="en-US" b="1" dirty="0"/>
          </a:p>
          <a:p>
            <a:r>
              <a:rPr lang="en-US" b="1" dirty="0"/>
              <a:t>(transition back to Shannon)</a:t>
            </a:r>
          </a:p>
        </p:txBody>
      </p:sp>
      <p:sp>
        <p:nvSpPr>
          <p:cNvPr id="4" name="Slide Number Placeholder 3"/>
          <p:cNvSpPr>
            <a:spLocks noGrp="1"/>
          </p:cNvSpPr>
          <p:nvPr>
            <p:ph type="sldNum" sz="quarter" idx="10"/>
          </p:nvPr>
        </p:nvSpPr>
        <p:spPr/>
        <p:txBody>
          <a:bodyPr/>
          <a:lstStyle/>
          <a:p>
            <a:fld id="{2B87E897-22BC-4DAE-B353-C1F2B6CA1CDD}" type="slidenum">
              <a:rPr lang="en-US" smtClean="0"/>
              <a:t>16</a:t>
            </a:fld>
            <a:endParaRPr lang="en-US"/>
          </a:p>
        </p:txBody>
      </p:sp>
    </p:spTree>
    <p:extLst>
      <p:ext uri="{BB962C8B-B14F-4D97-AF65-F5344CB8AC3E}">
        <p14:creationId xmlns:p14="http://schemas.microsoft.com/office/powerpoint/2010/main" val="215641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Shannon</a:t>
            </a:r>
          </a:p>
        </p:txBody>
      </p:sp>
      <p:sp>
        <p:nvSpPr>
          <p:cNvPr id="4" name="Slide Number Placeholder 3"/>
          <p:cNvSpPr>
            <a:spLocks noGrp="1"/>
          </p:cNvSpPr>
          <p:nvPr>
            <p:ph type="sldNum" sz="quarter" idx="10"/>
          </p:nvPr>
        </p:nvSpPr>
        <p:spPr/>
        <p:txBody>
          <a:bodyPr/>
          <a:lstStyle/>
          <a:p>
            <a:fld id="{2BD88DE7-E27E-4696-824C-3E04662FF7C9}" type="slidenum">
              <a:rPr lang="en-US" smtClean="0"/>
              <a:t>17</a:t>
            </a:fld>
            <a:endParaRPr lang="en-US"/>
          </a:p>
        </p:txBody>
      </p:sp>
    </p:spTree>
    <p:extLst>
      <p:ext uri="{BB962C8B-B14F-4D97-AF65-F5344CB8AC3E}">
        <p14:creationId xmlns:p14="http://schemas.microsoft.com/office/powerpoint/2010/main" val="26995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Shannon</a:t>
            </a:r>
          </a:p>
        </p:txBody>
      </p:sp>
      <p:sp>
        <p:nvSpPr>
          <p:cNvPr id="4" name="Slide Number Placeholder 3"/>
          <p:cNvSpPr>
            <a:spLocks noGrp="1"/>
          </p:cNvSpPr>
          <p:nvPr>
            <p:ph type="sldNum" sz="quarter" idx="10"/>
          </p:nvPr>
        </p:nvSpPr>
        <p:spPr/>
        <p:txBody>
          <a:bodyPr/>
          <a:lstStyle/>
          <a:p>
            <a:fld id="{5FCFD9AE-9870-45BA-B44E-36BF6FAFCB96}" type="slidenum">
              <a:rPr lang="en-US" smtClean="0"/>
              <a:t>18</a:t>
            </a:fld>
            <a:endParaRPr lang="en-US"/>
          </a:p>
        </p:txBody>
      </p:sp>
    </p:spTree>
    <p:extLst>
      <p:ext uri="{BB962C8B-B14F-4D97-AF65-F5344CB8AC3E}">
        <p14:creationId xmlns:p14="http://schemas.microsoft.com/office/powerpoint/2010/main" val="93448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Shannon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recent/relevant update is the addition of the Joyce Hotel as a Bond-identified project.  This project was approved by the Bond Property Review Committee on February 22</a:t>
            </a:r>
            <a:r>
              <a:rPr lang="en-US" baseline="30000" dirty="0"/>
              <a:t>nd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Proposed Projects to be Developed, we plan to include three properties:  NE Prescott, Westwind and the Joyce.  The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&amp; Powell project will continue to be developed by Home Forward as a </a:t>
            </a:r>
            <a:r>
              <a:rPr lang="en-US" sz="1200" kern="1200">
                <a:solidFill>
                  <a:schemeClr val="tx1"/>
                </a:solidFill>
                <a:effectLst/>
                <a:latin typeface="+mn-lt"/>
                <a:ea typeface="+mn-ea"/>
                <a:cs typeface="+mn-cs"/>
              </a:rPr>
              <a:t>Bond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Also, I want to emphasize that the unit numbers under each project, with the exception of the Joyce Hotel, are only estimations.  These totals are subject to change and dependent upon several factors, including final design, development costs and financing.  </a:t>
            </a:r>
            <a:endParaRPr lang="en-US" dirty="0"/>
          </a:p>
        </p:txBody>
      </p:sp>
      <p:sp>
        <p:nvSpPr>
          <p:cNvPr id="4" name="Slide Number Placeholder 3"/>
          <p:cNvSpPr>
            <a:spLocks noGrp="1"/>
          </p:cNvSpPr>
          <p:nvPr>
            <p:ph type="sldNum" sz="quarter" idx="10"/>
          </p:nvPr>
        </p:nvSpPr>
        <p:spPr/>
        <p:txBody>
          <a:bodyPr/>
          <a:lstStyle/>
          <a:p>
            <a:fld id="{2B87E897-22BC-4DAE-B353-C1F2B6CA1CDD}" type="slidenum">
              <a:rPr lang="en-US" smtClean="0"/>
              <a:t>19</a:t>
            </a:fld>
            <a:endParaRPr lang="en-US"/>
          </a:p>
        </p:txBody>
      </p:sp>
    </p:spTree>
    <p:extLst>
      <p:ext uri="{BB962C8B-B14F-4D97-AF65-F5344CB8AC3E}">
        <p14:creationId xmlns:p14="http://schemas.microsoft.com/office/powerpoint/2010/main" val="138691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Shannon</a:t>
            </a:r>
            <a:r>
              <a:rPr lang="en-US" dirty="0"/>
              <a:t>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5-member Bond Oversight Committee appointed with a representative from each City Council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New member </a:t>
            </a:r>
            <a:r>
              <a:rPr lang="en-US" sz="1200" b="1" spc="-5" dirty="0">
                <a:solidFill>
                  <a:srgbClr val="434F69"/>
                </a:solidFill>
                <a:latin typeface="Arial"/>
                <a:cs typeface="Arial"/>
              </a:rPr>
              <a:t>Anneliese Koehler (pronounced “Analisa Curler”), </a:t>
            </a:r>
            <a:r>
              <a:rPr lang="en-US" sz="1200" b="0" spc="-5" dirty="0">
                <a:solidFill>
                  <a:srgbClr val="434F69"/>
                </a:solidFill>
                <a:latin typeface="Arial"/>
                <a:cs typeface="Arial"/>
              </a:rPr>
              <a:t>appointed to committee on April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9879C-A0E9-4CCA-9A60-502F6002AE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55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Shannon</a:t>
            </a:r>
            <a:r>
              <a:rPr lang="en-US" dirty="0"/>
              <a:t>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Alignment to policy framework, including track progress towards policies and goals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Oversight of bond expenditures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434F69"/>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Gather public comment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434F69"/>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Provide an 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BD88DE7-E27E-4696-824C-3E04662FF7C9}" type="slidenum">
              <a:rPr lang="en-US" smtClean="0"/>
              <a:t>3</a:t>
            </a:fld>
            <a:endParaRPr lang="en-US"/>
          </a:p>
        </p:txBody>
      </p:sp>
    </p:spTree>
    <p:extLst>
      <p:ext uri="{BB962C8B-B14F-4D97-AF65-F5344CB8AC3E}">
        <p14:creationId xmlns:p14="http://schemas.microsoft.com/office/powerpoint/2010/main" val="56720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Allan</a:t>
            </a:r>
          </a:p>
          <a:p>
            <a:endParaRPr lang="en-US" b="1" dirty="0"/>
          </a:p>
          <a:p>
            <a:r>
              <a:rPr lang="en-US" b="0" dirty="0"/>
              <a:t>Framework was developed by a stakeholder advisory group comprised of 22 community members, of which I was a part. We met over six months, identifying and deliberating our community’s most pressing needs and priorities.</a:t>
            </a:r>
          </a:p>
          <a:p>
            <a:endParaRPr lang="en-US" b="0" dirty="0"/>
          </a:p>
          <a:p>
            <a:r>
              <a:rPr lang="en-US" b="0" dirty="0"/>
              <a:t>The result of that process was our Bond Framework, which sets the goals and priorities for how we invest Bond funds.</a:t>
            </a:r>
          </a:p>
        </p:txBody>
      </p:sp>
      <p:sp>
        <p:nvSpPr>
          <p:cNvPr id="4" name="Slide Number Placeholder 3"/>
          <p:cNvSpPr>
            <a:spLocks noGrp="1"/>
          </p:cNvSpPr>
          <p:nvPr>
            <p:ph type="sldNum" sz="quarter" idx="10"/>
          </p:nvPr>
        </p:nvSpPr>
        <p:spPr/>
        <p:txBody>
          <a:bodyPr/>
          <a:lstStyle/>
          <a:p>
            <a:fld id="{2B87E897-22BC-4DAE-B353-C1F2B6CA1CDD}" type="slidenum">
              <a:rPr lang="en-US" smtClean="0"/>
              <a:t>4</a:t>
            </a:fld>
            <a:endParaRPr lang="en-US"/>
          </a:p>
        </p:txBody>
      </p:sp>
    </p:spTree>
    <p:extLst>
      <p:ext uri="{BB962C8B-B14F-4D97-AF65-F5344CB8AC3E}">
        <p14:creationId xmlns:p14="http://schemas.microsoft.com/office/powerpoint/2010/main" val="124312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Allan</a:t>
            </a:r>
          </a:p>
          <a:p>
            <a:endParaRPr lang="en-US" b="1" dirty="0"/>
          </a:p>
          <a:p>
            <a:endParaRPr lang="en-US" b="0" dirty="0"/>
          </a:p>
        </p:txBody>
      </p:sp>
      <p:sp>
        <p:nvSpPr>
          <p:cNvPr id="4" name="Slide Number Placeholder 3"/>
          <p:cNvSpPr>
            <a:spLocks noGrp="1"/>
          </p:cNvSpPr>
          <p:nvPr>
            <p:ph type="sldNum" sz="quarter" idx="10"/>
          </p:nvPr>
        </p:nvSpPr>
        <p:spPr/>
        <p:txBody>
          <a:bodyPr/>
          <a:lstStyle/>
          <a:p>
            <a:fld id="{2BD88DE7-E27E-4696-824C-3E04662FF7C9}" type="slidenum">
              <a:rPr lang="en-US" smtClean="0"/>
              <a:t>5</a:t>
            </a:fld>
            <a:endParaRPr lang="en-US"/>
          </a:p>
        </p:txBody>
      </p:sp>
    </p:spTree>
    <p:extLst>
      <p:ext uri="{BB962C8B-B14F-4D97-AF65-F5344CB8AC3E}">
        <p14:creationId xmlns:p14="http://schemas.microsoft.com/office/powerpoint/2010/main" val="120582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Framework calls out a commitment to </a:t>
            </a:r>
            <a:r>
              <a:rPr lang="en-US" sz="1200" kern="1200" dirty="0">
                <a:solidFill>
                  <a:schemeClr val="tx1"/>
                </a:solidFill>
                <a:effectLst/>
                <a:latin typeface="+mn-lt"/>
                <a:ea typeface="+mn-ea"/>
                <a:cs typeface="+mn-cs"/>
              </a:rPr>
              <a:t>further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communitywide goals of: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preventing displacement,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advancing racial equity,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making a visible impact on ending homelessness.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Through alignment with </a:t>
            </a:r>
            <a:r>
              <a:rPr lang="en-US" sz="1200" kern="1200" dirty="0">
                <a:solidFill>
                  <a:schemeClr val="tx1"/>
                </a:solidFill>
                <a:effectLst/>
                <a:latin typeface="+mn-lt"/>
                <a:ea typeface="+mn-ea"/>
                <a:cs typeface="+mn-cs"/>
              </a:rPr>
              <a:t>homeless service providers, culturally specific agencies and other community organizations, we will create housing for communities disproportionately</a:t>
            </a:r>
            <a:r>
              <a:rPr lang="en-US" sz="1200" kern="1200" baseline="0" dirty="0">
                <a:solidFill>
                  <a:schemeClr val="tx1"/>
                </a:solidFill>
                <a:effectLst/>
                <a:latin typeface="+mn-lt"/>
                <a:ea typeface="+mn-ea"/>
                <a:cs typeface="+mn-cs"/>
              </a:rPr>
              <a:t> affected by the housing crisis: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Communities of Color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Families,</a:t>
            </a:r>
            <a:r>
              <a:rPr lang="en-US" sz="1200" kern="1200" baseline="0" dirty="0">
                <a:solidFill>
                  <a:schemeClr val="tx1"/>
                </a:solidFill>
                <a:effectLst/>
                <a:latin typeface="+mn-lt"/>
                <a:ea typeface="+mn-ea"/>
                <a:cs typeface="+mn-cs"/>
              </a:rPr>
              <a:t> including families with children, immigrant and refugees and intergenerational households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Households experiencing homelessness or at imminent risk</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Households facing displacement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87E897-22BC-4DAE-B353-C1F2B6CA1CDD}" type="slidenum">
              <a:rPr lang="en-US" smtClean="0"/>
              <a:t>6</a:t>
            </a:fld>
            <a:endParaRPr lang="en-US"/>
          </a:p>
        </p:txBody>
      </p:sp>
    </p:spTree>
    <p:extLst>
      <p:ext uri="{BB962C8B-B14F-4D97-AF65-F5344CB8AC3E}">
        <p14:creationId xmlns:p14="http://schemas.microsoft.com/office/powerpoint/2010/main" val="251417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Allan</a:t>
            </a:r>
          </a:p>
          <a:p>
            <a:endParaRPr lang="en-US" sz="1200" b="1" dirty="0">
              <a:latin typeface="+mn-lt"/>
            </a:endParaRPr>
          </a:p>
          <a:p>
            <a:r>
              <a:rPr lang="en-US" sz="1200" kern="1200" dirty="0">
                <a:solidFill>
                  <a:schemeClr val="tx1"/>
                </a:solidFill>
                <a:effectLst/>
                <a:latin typeface="+mn-lt"/>
                <a:ea typeface="+mn-ea"/>
                <a:cs typeface="+mn-cs"/>
              </a:rPr>
              <a:t>Projects</a:t>
            </a:r>
            <a:r>
              <a:rPr lang="en-US" sz="1200" kern="1200" baseline="0" dirty="0">
                <a:solidFill>
                  <a:schemeClr val="tx1"/>
                </a:solidFill>
                <a:effectLst/>
                <a:latin typeface="+mn-lt"/>
                <a:ea typeface="+mn-ea"/>
                <a:cs typeface="+mn-cs"/>
              </a:rPr>
              <a:t> will be selected by: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Prioritizing investments throughout the city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Assessing opportunities using a racial equity lens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Investment where these is little or no existing housing resources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Considering school catchment areas, planned transit and infrastructure projects, when making decisions</a:t>
            </a:r>
          </a:p>
        </p:txBody>
      </p:sp>
      <p:sp>
        <p:nvSpPr>
          <p:cNvPr id="4" name="Slide Number Placeholder 3"/>
          <p:cNvSpPr>
            <a:spLocks noGrp="1"/>
          </p:cNvSpPr>
          <p:nvPr>
            <p:ph type="sldNum" sz="quarter" idx="5"/>
          </p:nvPr>
        </p:nvSpPr>
        <p:spPr/>
        <p:txBody>
          <a:bodyPr/>
          <a:lstStyle/>
          <a:p>
            <a:fld id="{2B87E897-22BC-4DAE-B353-C1F2B6CA1CDD}" type="slidenum">
              <a:rPr lang="en-US" smtClean="0"/>
              <a:t>7</a:t>
            </a:fld>
            <a:endParaRPr lang="en-US"/>
          </a:p>
        </p:txBody>
      </p:sp>
    </p:spTree>
    <p:extLst>
      <p:ext uri="{BB962C8B-B14F-4D97-AF65-F5344CB8AC3E}">
        <p14:creationId xmlns:p14="http://schemas.microsoft.com/office/powerpoint/2010/main" val="342620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Todd</a:t>
            </a:r>
          </a:p>
          <a:p>
            <a:endParaRPr lang="en-US" b="1" dirty="0"/>
          </a:p>
          <a:p>
            <a:r>
              <a:rPr lang="en-US" b="0" dirty="0"/>
              <a:t>As outlined in our report to Council, our committee reviewed progress on three goals. </a:t>
            </a:r>
          </a:p>
          <a:p>
            <a:endParaRPr lang="en-US" b="0" dirty="0"/>
          </a:p>
          <a:p>
            <a:r>
              <a:rPr lang="en-US" b="0" dirty="0"/>
              <a:t>The first was determining how Bond activities and investments align to the Bond Framework.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our quarterly meetings we review progress being made on the number of units completed or in progress, and the extent to which we are on track to reach our end goals.</a:t>
            </a:r>
          </a:p>
          <a:p>
            <a:endParaRPr lang="en-US" b="0" dirty="0"/>
          </a:p>
        </p:txBody>
      </p:sp>
      <p:sp>
        <p:nvSpPr>
          <p:cNvPr id="4" name="Slide Number Placeholder 3"/>
          <p:cNvSpPr>
            <a:spLocks noGrp="1"/>
          </p:cNvSpPr>
          <p:nvPr>
            <p:ph type="sldNum" sz="quarter" idx="10"/>
          </p:nvPr>
        </p:nvSpPr>
        <p:spPr/>
        <p:txBody>
          <a:bodyPr/>
          <a:lstStyle/>
          <a:p>
            <a:fld id="{2B87E897-22BC-4DAE-B353-C1F2B6CA1CDD}" type="slidenum">
              <a:rPr lang="en-US" smtClean="0"/>
              <a:t>8</a:t>
            </a:fld>
            <a:endParaRPr lang="en-US"/>
          </a:p>
        </p:txBody>
      </p:sp>
    </p:spTree>
    <p:extLst>
      <p:ext uri="{BB962C8B-B14F-4D97-AF65-F5344CB8AC3E}">
        <p14:creationId xmlns:p14="http://schemas.microsoft.com/office/powerpoint/2010/main" val="23011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table summarizes our progress, indicating we are on track to meet our goals. </a:t>
            </a:r>
          </a:p>
          <a:p>
            <a:endParaRPr lang="en-US" b="0" dirty="0"/>
          </a:p>
          <a:p>
            <a:r>
              <a:rPr lang="en-US" dirty="0"/>
              <a:t>The darker green reflects our two existing projects (Ellington and East Burnside) and the lighter shade green reflects the three bond projects that were identified in 2018 to be developed with Bond funds (3000 Powell, NE Prescott and Westwind).</a:t>
            </a:r>
          </a:p>
          <a:p>
            <a:endParaRPr lang="en-US" dirty="0"/>
          </a:p>
          <a:p>
            <a:r>
              <a:rPr lang="en-US" dirty="0"/>
              <a:t>By keeping close watch over our progress, we are using the information to better strategize how to invest remaining funds in the upcoming years.</a:t>
            </a:r>
          </a:p>
        </p:txBody>
      </p:sp>
      <p:sp>
        <p:nvSpPr>
          <p:cNvPr id="4" name="Slide Number Placeholder 3"/>
          <p:cNvSpPr>
            <a:spLocks noGrp="1"/>
          </p:cNvSpPr>
          <p:nvPr>
            <p:ph type="sldNum" sz="quarter" idx="10"/>
          </p:nvPr>
        </p:nvSpPr>
        <p:spPr/>
        <p:txBody>
          <a:bodyPr/>
          <a:lstStyle/>
          <a:p>
            <a:fld id="{2B87E897-22BC-4DAE-B353-C1F2B6CA1CDD}" type="slidenum">
              <a:rPr lang="en-US" smtClean="0"/>
              <a:t>9</a:t>
            </a:fld>
            <a:endParaRPr lang="en-US"/>
          </a:p>
        </p:txBody>
      </p:sp>
    </p:spTree>
    <p:extLst>
      <p:ext uri="{BB962C8B-B14F-4D97-AF65-F5344CB8AC3E}">
        <p14:creationId xmlns:p14="http://schemas.microsoft.com/office/powerpoint/2010/main" val="67156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B8154F-55E6-4864-9A95-281ECCD0CDD6}" type="datetime1">
              <a:rPr lang="en-US" smtClean="0"/>
              <a:t>4/4/2019</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87BFB80-0246-47E5-9084-E021C0BEFC39}" type="datetime1">
              <a:rPr lang="en-US" smtClean="0"/>
              <a:t>4/4/2019</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0C788F-AE09-4A0C-87C2-1E9E4DAFF2A8}" type="datetime1">
              <a:rPr lang="en-US" smtClean="0"/>
              <a:t>4/4/2019</a:t>
            </a:fld>
            <a:endParaRPr lang="en-US"/>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1BC9E49-8CCE-4281-9305-98A49C76FD67}" type="datetime1">
              <a:rPr lang="en-US" smtClean="0"/>
              <a:t>4/4/2019</a:t>
            </a:fld>
            <a:endParaRPr lang="en-US"/>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BAC5AF1-0D13-4FD1-8142-2EC55E57969B}" type="datetime1">
              <a:rPr lang="en-US" smtClean="0"/>
              <a:t>4/4/2019</a:t>
            </a:fld>
            <a:endParaRPr lang="en-US"/>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SH Providers Outreach | 03/27/19 | Portland's Housing Bond</a:t>
            </a:r>
            <a:endParaRPr spc="-5" dirty="0">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4627708-9A12-4B51-99F3-DA96FBB06658}" type="datetime1">
              <a:rPr lang="en-US" smtClean="0"/>
              <a:t>4/4/2019</a:t>
            </a:fld>
            <a:endParaRPr lang="en-US"/>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344" y="1806054"/>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79752" y="2228895"/>
            <a:ext cx="9326248" cy="2616101"/>
          </a:xfrm>
          <a:prstGeom prst="rect">
            <a:avLst/>
          </a:prstGeom>
        </p:spPr>
        <p:txBody>
          <a:bodyPr vert="horz" wrap="square" lIns="0" tIns="114300" rIns="0" bIns="0" rtlCol="0">
            <a:spAutoFit/>
          </a:bodyPr>
          <a:lstStyle/>
          <a:p>
            <a:pPr marL="12700" marR="5080">
              <a:lnSpc>
                <a:spcPts val="6500"/>
              </a:lnSpc>
              <a:spcBef>
                <a:spcPts val="900"/>
              </a:spcBef>
            </a:pPr>
            <a:r>
              <a:rPr lang="en-US" sz="3600" spc="-5" dirty="0">
                <a:solidFill>
                  <a:srgbClr val="FFFFFF"/>
                </a:solidFill>
              </a:rPr>
              <a:t>Bond Oversight Committee’s</a:t>
            </a:r>
            <a:br>
              <a:rPr lang="en-US" sz="3600" spc="-5" dirty="0">
                <a:solidFill>
                  <a:srgbClr val="FFFFFF"/>
                </a:solidFill>
              </a:rPr>
            </a:br>
            <a:r>
              <a:rPr lang="en-US" sz="6000" spc="-5" dirty="0">
                <a:solidFill>
                  <a:srgbClr val="FFFFFF"/>
                </a:solidFill>
              </a:rPr>
              <a:t>Progress Report</a:t>
            </a:r>
            <a:br>
              <a:rPr lang="en-US" sz="6000" spc="-5" dirty="0">
                <a:solidFill>
                  <a:srgbClr val="FFFFFF"/>
                </a:solidFill>
              </a:rPr>
            </a:br>
            <a:r>
              <a:rPr lang="en-US" sz="6000" spc="-5" dirty="0">
                <a:solidFill>
                  <a:srgbClr val="FFFFFF"/>
                </a:solidFill>
              </a:rPr>
              <a:t>2017 - 2018</a:t>
            </a:r>
            <a:endParaRPr sz="6000" dirty="0"/>
          </a:p>
        </p:txBody>
      </p:sp>
      <p:sp>
        <p:nvSpPr>
          <p:cNvPr id="8" name="object 8"/>
          <p:cNvSpPr txBox="1"/>
          <p:nvPr/>
        </p:nvSpPr>
        <p:spPr>
          <a:xfrm>
            <a:off x="579752" y="5241936"/>
            <a:ext cx="8117869" cy="404598"/>
          </a:xfrm>
          <a:prstGeom prst="rect">
            <a:avLst/>
          </a:prstGeom>
        </p:spPr>
        <p:txBody>
          <a:bodyPr vert="horz" wrap="square" lIns="0" tIns="12700" rIns="0" bIns="0" rtlCol="0">
            <a:spAutoFit/>
          </a:bodyPr>
          <a:lstStyle/>
          <a:p>
            <a:pPr marL="12700" marR="5080">
              <a:lnSpc>
                <a:spcPct val="128800"/>
              </a:lnSpc>
              <a:spcBef>
                <a:spcPts val="100"/>
              </a:spcBef>
            </a:pPr>
            <a:r>
              <a:rPr lang="en-US" sz="2200" b="1" dirty="0">
                <a:solidFill>
                  <a:srgbClr val="FFFFFF"/>
                </a:solidFill>
                <a:latin typeface="Arial"/>
                <a:cs typeface="Arial"/>
              </a:rPr>
              <a:t>City Council Presentation, Thursday, April 11, 2019	</a:t>
            </a:r>
          </a:p>
        </p:txBody>
      </p:sp>
      <p:pic>
        <p:nvPicPr>
          <p:cNvPr id="11" name="Picture 10">
            <a:extLst>
              <a:ext uri="{FF2B5EF4-FFF2-40B4-BE49-F238E27FC236}">
                <a16:creationId xmlns:a16="http://schemas.microsoft.com/office/drawing/2014/main" id="{F63C4EFC-9A2A-4751-B6D7-80A3BB722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pic>
        <p:nvPicPr>
          <p:cNvPr id="12" name="Picture 11">
            <a:extLst>
              <a:ext uri="{FF2B5EF4-FFF2-40B4-BE49-F238E27FC236}">
                <a16:creationId xmlns:a16="http://schemas.microsoft.com/office/drawing/2014/main" id="{6F273382-26CF-4CF1-883D-14B31BF02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40674"/>
            <a:ext cx="5562602" cy="13386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BA48A439-F686-4EB9-BBF4-D590A9435AAF}"/>
              </a:ext>
            </a:extLst>
          </p:cNvPr>
          <p:cNvSpPr txBox="1">
            <a:spLocks/>
          </p:cNvSpPr>
          <p:nvPr/>
        </p:nvSpPr>
        <p:spPr>
          <a:xfrm>
            <a:off x="688340" y="582226"/>
            <a:ext cx="10815319" cy="615553"/>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Framework Priorities</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1" name="object 4">
            <a:extLst>
              <a:ext uri="{FF2B5EF4-FFF2-40B4-BE49-F238E27FC236}">
                <a16:creationId xmlns:a16="http://schemas.microsoft.com/office/drawing/2014/main" id="{0A404E27-8BC0-4792-A2E0-457B2E527B28}"/>
              </a:ext>
            </a:extLst>
          </p:cNvPr>
          <p:cNvSpPr txBox="1"/>
          <p:nvPr/>
        </p:nvSpPr>
        <p:spPr>
          <a:xfrm>
            <a:off x="688340" y="1410956"/>
            <a:ext cx="5844124" cy="1243930"/>
          </a:xfrm>
          <a:prstGeom prst="rect">
            <a:avLst/>
          </a:prstGeom>
        </p:spPr>
        <p:txBody>
          <a:bodyPr vert="horz" wrap="square" lIns="0" tIns="12700" rIns="0" bIns="0" rtlCol="0">
            <a:spAutoFit/>
          </a:bodyPr>
          <a:lstStyle/>
          <a:p>
            <a:br>
              <a:rPr lang="en-US" sz="2400" b="1" dirty="0">
                <a:solidFill>
                  <a:srgbClr val="8FD169"/>
                </a:solidFill>
                <a:latin typeface="Arial" panose="020B0604020202020204" pitchFamily="34" charset="0"/>
                <a:cs typeface="Arial" panose="020B0604020202020204" pitchFamily="34" charset="0"/>
              </a:rPr>
            </a:br>
            <a:br>
              <a:rPr lang="en-US" sz="2400" dirty="0">
                <a:solidFill>
                  <a:srgbClr val="8FD169"/>
                </a:solidFill>
                <a:latin typeface="Arial" panose="020B0604020202020204" pitchFamily="34" charset="0"/>
                <a:cs typeface="Arial" panose="020B0604020202020204" pitchFamily="34" charset="0"/>
              </a:rPr>
            </a:br>
            <a:endParaRPr lang="en-US" sz="1200" dirty="0">
              <a:solidFill>
                <a:srgbClr val="434F69"/>
              </a:solidFill>
              <a:latin typeface="Arial" panose="020B0604020202020204" pitchFamily="34" charset="0"/>
              <a:cs typeface="Arial" panose="020B0604020202020204" pitchFamily="34" charset="0"/>
            </a:endParaRPr>
          </a:p>
          <a:p>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sp>
        <p:nvSpPr>
          <p:cNvPr id="9" name="object 4">
            <a:extLst>
              <a:ext uri="{FF2B5EF4-FFF2-40B4-BE49-F238E27FC236}">
                <a16:creationId xmlns:a16="http://schemas.microsoft.com/office/drawing/2014/main" id="{BA882AED-0403-4CEB-96DD-986D73ED202D}"/>
              </a:ext>
            </a:extLst>
          </p:cNvPr>
          <p:cNvSpPr txBox="1"/>
          <p:nvPr/>
        </p:nvSpPr>
        <p:spPr>
          <a:xfrm>
            <a:off x="572769" y="851131"/>
            <a:ext cx="11046460" cy="5768246"/>
          </a:xfrm>
          <a:prstGeom prst="rect">
            <a:avLst/>
          </a:prstGeom>
        </p:spPr>
        <p:txBody>
          <a:bodyPr vert="horz" wrap="square" lIns="0" tIns="12700" rIns="0" bIns="0" rtlCol="0">
            <a:spAutoFit/>
          </a:bodyPr>
          <a:lstStyle/>
          <a:p>
            <a:pPr>
              <a:spcAft>
                <a:spcPts val="2400"/>
              </a:spcAft>
            </a:pPr>
            <a:endParaRPr lang="en-US" sz="3600" b="1" dirty="0">
              <a:solidFill>
                <a:srgbClr val="8FD169"/>
              </a:solidFill>
              <a:latin typeface="Arial" panose="020B0604020202020204" pitchFamily="34" charset="0"/>
              <a:cs typeface="Arial" panose="020B0604020202020204" pitchFamily="34" charset="0"/>
            </a:endParaRPr>
          </a:p>
          <a:p>
            <a:pPr marL="1028700" lvl="1" indent="-5715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86% of new units in high opportunity areas</a:t>
            </a: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All new units in areas at high risk for gentrification</a:t>
            </a: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Service partners established with culturally specific and homeless service providers</a:t>
            </a:r>
          </a:p>
          <a:p>
            <a:pPr marL="914400" lvl="1" indent="-457200">
              <a:spcAft>
                <a:spcPts val="1200"/>
              </a:spcAft>
              <a:buFont typeface="Arial" panose="020B0604020202020204" pitchFamily="34" charset="0"/>
              <a:buChar char="•"/>
            </a:pPr>
            <a:endParaRPr lang="en-US" sz="2400" spc="-5"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1200" dirty="0">
              <a:solidFill>
                <a:srgbClr val="434F69"/>
              </a:solidFill>
              <a:latin typeface="Arial" panose="020B0604020202020204" pitchFamily="34" charset="0"/>
              <a:cs typeface="Arial" panose="020B0604020202020204" pitchFamily="34" charset="0"/>
            </a:endParaRPr>
          </a:p>
          <a:p>
            <a:pPr>
              <a:spcAft>
                <a:spcPts val="1200"/>
              </a:spcAft>
            </a:pPr>
            <a:endParaRPr lang="en-US" sz="2400" spc="-5"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2400" spc="-5" dirty="0">
              <a:solidFill>
                <a:srgbClr val="434F69"/>
              </a:solidFill>
              <a:latin typeface="Arial" panose="020B0604020202020204" pitchFamily="34" charset="0"/>
              <a:cs typeface="Arial" panose="020B0604020202020204" pitchFamily="34" charset="0"/>
            </a:endParaRPr>
          </a:p>
        </p:txBody>
      </p:sp>
      <p:sp>
        <p:nvSpPr>
          <p:cNvPr id="10" name="Footer Placeholder 3">
            <a:extLst>
              <a:ext uri="{FF2B5EF4-FFF2-40B4-BE49-F238E27FC236}">
                <a16:creationId xmlns:a16="http://schemas.microsoft.com/office/drawing/2014/main" id="{B555C5B1-9AF8-4291-B3BD-E5CC7E70BA46}"/>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227109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1" name="object 4">
            <a:extLst>
              <a:ext uri="{FF2B5EF4-FFF2-40B4-BE49-F238E27FC236}">
                <a16:creationId xmlns:a16="http://schemas.microsoft.com/office/drawing/2014/main" id="{0A404E27-8BC0-4792-A2E0-457B2E527B28}"/>
              </a:ext>
            </a:extLst>
          </p:cNvPr>
          <p:cNvSpPr txBox="1"/>
          <p:nvPr/>
        </p:nvSpPr>
        <p:spPr>
          <a:xfrm>
            <a:off x="688340" y="1410956"/>
            <a:ext cx="5844124" cy="1243930"/>
          </a:xfrm>
          <a:prstGeom prst="rect">
            <a:avLst/>
          </a:prstGeom>
        </p:spPr>
        <p:txBody>
          <a:bodyPr vert="horz" wrap="square" lIns="0" tIns="12700" rIns="0" bIns="0" rtlCol="0">
            <a:spAutoFit/>
          </a:bodyPr>
          <a:lstStyle/>
          <a:p>
            <a:br>
              <a:rPr lang="en-US" sz="2400" b="1" dirty="0">
                <a:solidFill>
                  <a:srgbClr val="8FD169"/>
                </a:solidFill>
                <a:latin typeface="Arial" panose="020B0604020202020204" pitchFamily="34" charset="0"/>
                <a:cs typeface="Arial" panose="020B0604020202020204" pitchFamily="34" charset="0"/>
              </a:rPr>
            </a:br>
            <a:br>
              <a:rPr lang="en-US" sz="2400" dirty="0">
                <a:solidFill>
                  <a:srgbClr val="8FD169"/>
                </a:solidFill>
                <a:latin typeface="Arial" panose="020B0604020202020204" pitchFamily="34" charset="0"/>
                <a:cs typeface="Arial" panose="020B0604020202020204" pitchFamily="34" charset="0"/>
              </a:rPr>
            </a:br>
            <a:endParaRPr lang="en-US" sz="1200" dirty="0">
              <a:solidFill>
                <a:srgbClr val="434F69"/>
              </a:solidFill>
              <a:latin typeface="Arial" panose="020B0604020202020204" pitchFamily="34" charset="0"/>
              <a:cs typeface="Arial" panose="020B0604020202020204" pitchFamily="34" charset="0"/>
            </a:endParaRPr>
          </a:p>
          <a:p>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sp>
        <p:nvSpPr>
          <p:cNvPr id="10" name="Footer Placeholder 3">
            <a:extLst>
              <a:ext uri="{FF2B5EF4-FFF2-40B4-BE49-F238E27FC236}">
                <a16:creationId xmlns:a16="http://schemas.microsoft.com/office/drawing/2014/main" id="{B555C5B1-9AF8-4291-B3BD-E5CC7E70BA46}"/>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pic>
        <p:nvPicPr>
          <p:cNvPr id="11" name="Picture 10">
            <a:extLst>
              <a:ext uri="{FF2B5EF4-FFF2-40B4-BE49-F238E27FC236}">
                <a16:creationId xmlns:a16="http://schemas.microsoft.com/office/drawing/2014/main" id="{A173554E-3A2E-42E6-8BB7-88C5089CAA9F}"/>
              </a:ext>
            </a:extLst>
          </p:cNvPr>
          <p:cNvPicPr>
            <a:picLocks noChangeAspect="1"/>
          </p:cNvPicPr>
          <p:nvPr/>
        </p:nvPicPr>
        <p:blipFill>
          <a:blip r:embed="rId3"/>
          <a:stretch>
            <a:fillRect/>
          </a:stretch>
        </p:blipFill>
        <p:spPr>
          <a:xfrm>
            <a:off x="533400" y="1808201"/>
            <a:ext cx="11181588" cy="3011991"/>
          </a:xfrm>
          <a:prstGeom prst="rect">
            <a:avLst/>
          </a:prstGeom>
        </p:spPr>
      </p:pic>
    </p:spTree>
    <p:extLst>
      <p:ext uri="{BB962C8B-B14F-4D97-AF65-F5344CB8AC3E}">
        <p14:creationId xmlns:p14="http://schemas.microsoft.com/office/powerpoint/2010/main" val="69990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06219"/>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79752" y="2380829"/>
            <a:ext cx="10621648" cy="1782539"/>
          </a:xfrm>
          <a:prstGeom prst="rect">
            <a:avLst/>
          </a:prstGeom>
        </p:spPr>
        <p:txBody>
          <a:bodyPr vert="horz" wrap="square" lIns="0" tIns="114300" rIns="0" bIns="0" rtlCol="0">
            <a:spAutoFit/>
          </a:bodyPr>
          <a:lstStyle/>
          <a:p>
            <a:pPr marL="12700" marR="5080">
              <a:lnSpc>
                <a:spcPts val="6500"/>
              </a:lnSpc>
              <a:spcBef>
                <a:spcPts val="900"/>
              </a:spcBef>
            </a:pPr>
            <a:r>
              <a:rPr lang="en-US" sz="6000" spc="-5" dirty="0">
                <a:solidFill>
                  <a:srgbClr val="FFFFFF"/>
                </a:solidFill>
              </a:rPr>
              <a:t>Goal 2:</a:t>
            </a:r>
            <a:br>
              <a:rPr lang="en-US" sz="6000" spc="-5" dirty="0">
                <a:solidFill>
                  <a:srgbClr val="FFFFFF"/>
                </a:solidFill>
              </a:rPr>
            </a:br>
            <a:r>
              <a:rPr lang="en-US" sz="6000" spc="-5" dirty="0">
                <a:solidFill>
                  <a:srgbClr val="FFFFFF"/>
                </a:solidFill>
              </a:rPr>
              <a:t>Engaging Communities</a:t>
            </a:r>
            <a:endParaRPr sz="6000" dirty="0"/>
          </a:p>
        </p:txBody>
      </p:sp>
      <p:pic>
        <p:nvPicPr>
          <p:cNvPr id="10" name="Picture 9">
            <a:extLst>
              <a:ext uri="{FF2B5EF4-FFF2-40B4-BE49-F238E27FC236}">
                <a16:creationId xmlns:a16="http://schemas.microsoft.com/office/drawing/2014/main" id="{966B0904-47F2-4276-9631-B9138D0D5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74"/>
          <a:stretch/>
        </p:blipFill>
        <p:spPr>
          <a:xfrm>
            <a:off x="380997" y="228600"/>
            <a:ext cx="5863914" cy="1143000"/>
          </a:xfrm>
          <a:prstGeom prst="rect">
            <a:avLst/>
          </a:prstGeom>
        </p:spPr>
      </p:pic>
      <p:pic>
        <p:nvPicPr>
          <p:cNvPr id="11" name="Picture 10">
            <a:extLst>
              <a:ext uri="{FF2B5EF4-FFF2-40B4-BE49-F238E27FC236}">
                <a16:creationId xmlns:a16="http://schemas.microsoft.com/office/drawing/2014/main" id="{A3E3C734-4F6B-47D9-BC26-307A03C7D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sp>
        <p:nvSpPr>
          <p:cNvPr id="8" name="Footer Placeholder 3">
            <a:extLst>
              <a:ext uri="{FF2B5EF4-FFF2-40B4-BE49-F238E27FC236}">
                <a16:creationId xmlns:a16="http://schemas.microsoft.com/office/drawing/2014/main" id="{572A62BB-E965-4DEC-9D00-802F9E508314}"/>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99483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7">
            <a:extLst>
              <a:ext uri="{FF2B5EF4-FFF2-40B4-BE49-F238E27FC236}">
                <a16:creationId xmlns:a16="http://schemas.microsoft.com/office/drawing/2014/main" id="{F095D29F-0F76-49BB-B0FA-C3B817F2FC03}"/>
              </a:ext>
            </a:extLst>
          </p:cNvPr>
          <p:cNvSpPr>
            <a:spLocks noGrp="1"/>
          </p:cNvSpPr>
          <p:nvPr>
            <p:ph type="ftr" sz="quarter" idx="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tab pos="3284220" algn="l"/>
                <a:tab pos="3455035" algn="l"/>
                <a:tab pos="4090035" algn="l"/>
                <a:tab pos="4261485" algn="l"/>
              </a:tabLst>
              <a:defRPr/>
            </a:pPr>
            <a:r>
              <a:rPr kumimoji="0" lang="en-US" sz="1200" b="1" i="0" u="none" strike="noStrike" kern="1200" cap="none" spc="-10" normalizeH="0" baseline="0" noProof="0">
                <a:ln>
                  <a:noFill/>
                </a:ln>
                <a:solidFill>
                  <a:srgbClr val="FFFFFF"/>
                </a:solidFill>
                <a:effectLst/>
                <a:uLnTx/>
                <a:uFillTx/>
                <a:latin typeface="Calibri"/>
                <a:ea typeface="+mn-ea"/>
                <a:cs typeface="Arial"/>
              </a:rPr>
              <a:t>SH Providers Outreach | 03/27/19 | Portland's Housing Bond</a:t>
            </a:r>
            <a:endParaRPr kumimoji="0" lang="en-US" sz="1200" b="1" i="0" u="none" strike="noStrike" kern="1200" cap="none" spc="-5" normalizeH="0" baseline="0" noProof="0">
              <a:ln>
                <a:noFill/>
              </a:ln>
              <a:solidFill>
                <a:srgbClr val="FFFFFF"/>
              </a:solidFill>
              <a:effectLst/>
              <a:uLnTx/>
              <a:uFillTx/>
              <a:latin typeface="Calibri"/>
              <a:ea typeface="+mn-ea"/>
              <a:cs typeface="Arial"/>
            </a:endParaRPr>
          </a:p>
        </p:txBody>
      </p:sp>
      <p:sp>
        <p:nvSpPr>
          <p:cNvPr id="22" name="object 2">
            <a:extLst>
              <a:ext uri="{FF2B5EF4-FFF2-40B4-BE49-F238E27FC236}">
                <a16:creationId xmlns:a16="http://schemas.microsoft.com/office/drawing/2014/main" id="{59D96C15-4C4B-462B-A9AF-194E4D20E124}"/>
              </a:ext>
            </a:extLst>
          </p:cNvPr>
          <p:cNvSpPr/>
          <p:nvPr/>
        </p:nvSpPr>
        <p:spPr>
          <a:xfrm>
            <a:off x="0" y="6296025"/>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3">
            <a:extLst>
              <a:ext uri="{FF2B5EF4-FFF2-40B4-BE49-F238E27FC236}">
                <a16:creationId xmlns:a16="http://schemas.microsoft.com/office/drawing/2014/main" id="{DA2F8990-6D51-4589-B0FD-6AE3E32510A4}"/>
              </a:ext>
            </a:extLst>
          </p:cNvPr>
          <p:cNvSpPr/>
          <p:nvPr/>
        </p:nvSpPr>
        <p:spPr>
          <a:xfrm>
            <a:off x="0" y="6296025"/>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4D44F108-CD6A-4478-9C8C-A81F8314F616}"/>
              </a:ext>
            </a:extLst>
          </p:cNvPr>
          <p:cNvSpPr txBox="1">
            <a:spLocks/>
          </p:cNvSpPr>
          <p:nvPr/>
        </p:nvSpPr>
        <p:spPr>
          <a:xfrm>
            <a:off x="688340" y="582226"/>
            <a:ext cx="10815319" cy="615553"/>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Engagement Opportunities</a:t>
            </a:r>
          </a:p>
        </p:txBody>
      </p:sp>
      <p:sp>
        <p:nvSpPr>
          <p:cNvPr id="9" name="object 4">
            <a:extLst>
              <a:ext uri="{FF2B5EF4-FFF2-40B4-BE49-F238E27FC236}">
                <a16:creationId xmlns:a16="http://schemas.microsoft.com/office/drawing/2014/main" id="{9D3383C0-4413-4933-8F02-7BA878E58E0E}"/>
              </a:ext>
            </a:extLst>
          </p:cNvPr>
          <p:cNvSpPr txBox="1"/>
          <p:nvPr/>
        </p:nvSpPr>
        <p:spPr>
          <a:xfrm>
            <a:off x="3962400" y="1159892"/>
            <a:ext cx="7541259" cy="4475584"/>
          </a:xfrm>
          <a:prstGeom prst="rect">
            <a:avLst/>
          </a:prstGeom>
        </p:spPr>
        <p:txBody>
          <a:bodyPr vert="horz" wrap="square" lIns="0" tIns="12700" rIns="0" bIns="0" rtlCol="0">
            <a:spAutoFit/>
          </a:bodyPr>
          <a:lstStyle/>
          <a:p>
            <a:endParaRPr lang="en-US" sz="2400" b="1" dirty="0">
              <a:solidFill>
                <a:srgbClr val="8FD169"/>
              </a:solidFill>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400" spc="-5" dirty="0">
                <a:solidFill>
                  <a:srgbClr val="434F69"/>
                </a:solidFill>
                <a:latin typeface="Arial" panose="020B0604020202020204" pitchFamily="34" charset="0"/>
                <a:cs typeface="Arial" panose="020B0604020202020204" pitchFamily="34" charset="0"/>
              </a:rPr>
              <a:t>Framework Plan development (2017)</a:t>
            </a:r>
          </a:p>
          <a:p>
            <a:pPr marL="1371600" lvl="2" indent="-457200">
              <a:spcAft>
                <a:spcPts val="1200"/>
              </a:spcAft>
              <a:buFont typeface="Courier New" panose="02070309020205020404" pitchFamily="49" charset="0"/>
              <a:buChar char="o"/>
            </a:pPr>
            <a:r>
              <a:rPr lang="en-US" sz="2400" spc="-5" dirty="0">
                <a:solidFill>
                  <a:srgbClr val="434F69"/>
                </a:solidFill>
                <a:latin typeface="Arial" panose="020B0604020202020204" pitchFamily="34" charset="0"/>
                <a:cs typeface="Arial" panose="020B0604020202020204" pitchFamily="34" charset="0"/>
              </a:rPr>
              <a:t>22 member Stakeholder Advisory Group</a:t>
            </a:r>
          </a:p>
          <a:p>
            <a:pPr marL="1371600" lvl="2" indent="-457200">
              <a:spcAft>
                <a:spcPts val="1200"/>
              </a:spcAft>
              <a:buFont typeface="Courier New" panose="02070309020205020404" pitchFamily="49" charset="0"/>
              <a:buChar char="o"/>
            </a:pPr>
            <a:r>
              <a:rPr lang="en-US" sz="2400" spc="-5" dirty="0">
                <a:solidFill>
                  <a:srgbClr val="434F69"/>
                </a:solidFill>
                <a:latin typeface="Arial" panose="020B0604020202020204" pitchFamily="34" charset="0"/>
                <a:cs typeface="Arial" panose="020B0604020202020204" pitchFamily="34" charset="0"/>
              </a:rPr>
              <a:t>16 linguistically diverse communities and nearly 1,000 members reached</a:t>
            </a:r>
          </a:p>
          <a:p>
            <a:pPr marL="914400" lvl="1" indent="-457200">
              <a:spcAft>
                <a:spcPts val="1200"/>
              </a:spcAft>
              <a:buFont typeface="Arial" panose="020B0604020202020204" pitchFamily="34" charset="0"/>
              <a:buChar char="•"/>
            </a:pPr>
            <a:r>
              <a:rPr lang="en-US" sz="2400" spc="-5" dirty="0">
                <a:solidFill>
                  <a:srgbClr val="434F69"/>
                </a:solidFill>
                <a:latin typeface="Arial" panose="020B0604020202020204" pitchFamily="34" charset="0"/>
                <a:cs typeface="Arial" panose="020B0604020202020204" pitchFamily="34" charset="0"/>
              </a:rPr>
              <a:t>BOC Community Meeting (2018)</a:t>
            </a:r>
          </a:p>
          <a:p>
            <a:pPr marL="1371600" lvl="2" indent="-457200">
              <a:spcAft>
                <a:spcPts val="1200"/>
              </a:spcAft>
              <a:buFont typeface="Courier New" panose="02070309020205020404" pitchFamily="49" charset="0"/>
              <a:buChar char="o"/>
            </a:pPr>
            <a:r>
              <a:rPr lang="en-US" sz="2400" spc="-5" dirty="0">
                <a:solidFill>
                  <a:srgbClr val="434F69"/>
                </a:solidFill>
                <a:latin typeface="Arial" panose="020B0604020202020204" pitchFamily="34" charset="0"/>
                <a:cs typeface="Arial" panose="020B0604020202020204" pitchFamily="34" charset="0"/>
              </a:rPr>
              <a:t>Public comment on draft screening criteria and over-income policies</a:t>
            </a:r>
          </a:p>
          <a:p>
            <a:pPr marL="914400" lvl="1" indent="-457200">
              <a:spcAft>
                <a:spcPts val="1200"/>
              </a:spcAft>
              <a:buFont typeface="Arial" panose="020B0604020202020204" pitchFamily="34" charset="0"/>
              <a:buChar char="•"/>
            </a:pPr>
            <a:r>
              <a:rPr lang="en-US" sz="2400" spc="-5" dirty="0">
                <a:solidFill>
                  <a:srgbClr val="434F69"/>
                </a:solidFill>
                <a:latin typeface="Arial" panose="020B0604020202020204" pitchFamily="34" charset="0"/>
                <a:cs typeface="Arial" panose="020B0604020202020204" pitchFamily="34" charset="0"/>
              </a:rPr>
              <a:t>Bond Community Engagement Plan adopted (2018)</a:t>
            </a:r>
          </a:p>
        </p:txBody>
      </p:sp>
      <p:pic>
        <p:nvPicPr>
          <p:cNvPr id="16" name="Picture 15">
            <a:extLst>
              <a:ext uri="{FF2B5EF4-FFF2-40B4-BE49-F238E27FC236}">
                <a16:creationId xmlns:a16="http://schemas.microsoft.com/office/drawing/2014/main" id="{26436F9F-956A-49D4-9A5B-D2D7C715C730}"/>
              </a:ext>
            </a:extLst>
          </p:cNvPr>
          <p:cNvPicPr>
            <a:picLocks noChangeAspect="1"/>
          </p:cNvPicPr>
          <p:nvPr/>
        </p:nvPicPr>
        <p:blipFill>
          <a:blip r:embed="rId3"/>
          <a:stretch>
            <a:fillRect/>
          </a:stretch>
        </p:blipFill>
        <p:spPr>
          <a:xfrm>
            <a:off x="693256" y="1408823"/>
            <a:ext cx="3410076" cy="2156843"/>
          </a:xfrm>
          <a:prstGeom prst="rect">
            <a:avLst/>
          </a:prstGeom>
        </p:spPr>
      </p:pic>
      <p:pic>
        <p:nvPicPr>
          <p:cNvPr id="2" name="Picture 1">
            <a:extLst>
              <a:ext uri="{FF2B5EF4-FFF2-40B4-BE49-F238E27FC236}">
                <a16:creationId xmlns:a16="http://schemas.microsoft.com/office/drawing/2014/main" id="{BC0F7BE5-6CCD-4736-9896-12435BDC7B41}"/>
              </a:ext>
            </a:extLst>
          </p:cNvPr>
          <p:cNvPicPr>
            <a:picLocks noChangeAspect="1"/>
          </p:cNvPicPr>
          <p:nvPr/>
        </p:nvPicPr>
        <p:blipFill>
          <a:blip r:embed="rId4"/>
          <a:stretch>
            <a:fillRect/>
          </a:stretch>
        </p:blipFill>
        <p:spPr>
          <a:xfrm>
            <a:off x="698172" y="3665479"/>
            <a:ext cx="3410076" cy="2554346"/>
          </a:xfrm>
          <a:prstGeom prst="rect">
            <a:avLst/>
          </a:prstGeom>
        </p:spPr>
      </p:pic>
      <p:sp>
        <p:nvSpPr>
          <p:cNvPr id="10" name="Footer Placeholder 3">
            <a:extLst>
              <a:ext uri="{FF2B5EF4-FFF2-40B4-BE49-F238E27FC236}">
                <a16:creationId xmlns:a16="http://schemas.microsoft.com/office/drawing/2014/main" id="{5D8AAA6F-5F44-4543-A626-B76A5647185F}"/>
              </a:ext>
            </a:extLst>
          </p:cNvPr>
          <p:cNvSpPr txBox="1">
            <a:spLocks/>
          </p:cNvSpPr>
          <p:nvPr/>
        </p:nvSpPr>
        <p:spPr>
          <a:xfrm>
            <a:off x="4758090" y="6489863"/>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tabLst>
                <a:tab pos="3284220" algn="l"/>
                <a:tab pos="3455035" algn="l"/>
                <a:tab pos="4090035" algn="l"/>
                <a:tab pos="4261485" algn="l"/>
              </a:tabLst>
            </a:pPr>
            <a:r>
              <a:rPr lang="en-US" spc="-10"/>
              <a:t>BOC Progress Report | 04/11/19 | Portland's Housing Bond</a:t>
            </a:r>
            <a:endParaRPr lang="en-US" spc="-5" dirty="0"/>
          </a:p>
        </p:txBody>
      </p:sp>
    </p:spTree>
    <p:extLst>
      <p:ext uri="{BB962C8B-B14F-4D97-AF65-F5344CB8AC3E}">
        <p14:creationId xmlns:p14="http://schemas.microsoft.com/office/powerpoint/2010/main" val="295023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06219"/>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33400" y="2057400"/>
            <a:ext cx="10621648" cy="948978"/>
          </a:xfrm>
          <a:prstGeom prst="rect">
            <a:avLst/>
          </a:prstGeom>
        </p:spPr>
        <p:txBody>
          <a:bodyPr vert="horz" wrap="square" lIns="0" tIns="114300" rIns="0" bIns="0" rtlCol="0">
            <a:spAutoFit/>
          </a:bodyPr>
          <a:lstStyle/>
          <a:p>
            <a:pPr marL="12700" marR="5080">
              <a:lnSpc>
                <a:spcPts val="6500"/>
              </a:lnSpc>
              <a:spcBef>
                <a:spcPts val="900"/>
              </a:spcBef>
            </a:pPr>
            <a:r>
              <a:rPr lang="en-US" sz="6000" spc="-5" dirty="0">
                <a:solidFill>
                  <a:srgbClr val="FFFFFF"/>
                </a:solidFill>
              </a:rPr>
              <a:t>Goal 3: Fiscal Accountability</a:t>
            </a:r>
            <a:endParaRPr sz="6000" dirty="0"/>
          </a:p>
        </p:txBody>
      </p:sp>
      <p:pic>
        <p:nvPicPr>
          <p:cNvPr id="10" name="Picture 9">
            <a:extLst>
              <a:ext uri="{FF2B5EF4-FFF2-40B4-BE49-F238E27FC236}">
                <a16:creationId xmlns:a16="http://schemas.microsoft.com/office/drawing/2014/main" id="{966B0904-47F2-4276-9631-B9138D0D5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74"/>
          <a:stretch/>
        </p:blipFill>
        <p:spPr>
          <a:xfrm>
            <a:off x="380997" y="228600"/>
            <a:ext cx="5863914" cy="1143000"/>
          </a:xfrm>
          <a:prstGeom prst="rect">
            <a:avLst/>
          </a:prstGeom>
        </p:spPr>
      </p:pic>
      <p:pic>
        <p:nvPicPr>
          <p:cNvPr id="11" name="Picture 10">
            <a:extLst>
              <a:ext uri="{FF2B5EF4-FFF2-40B4-BE49-F238E27FC236}">
                <a16:creationId xmlns:a16="http://schemas.microsoft.com/office/drawing/2014/main" id="{A3E3C734-4F6B-47D9-BC26-307A03C7D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sp>
        <p:nvSpPr>
          <p:cNvPr id="8" name="Footer Placeholder 3">
            <a:extLst>
              <a:ext uri="{FF2B5EF4-FFF2-40B4-BE49-F238E27FC236}">
                <a16:creationId xmlns:a16="http://schemas.microsoft.com/office/drawing/2014/main" id="{E6ADB8EB-2731-49E6-87EB-3EAED821F8B8}"/>
              </a:ext>
            </a:extLst>
          </p:cNvPr>
          <p:cNvSpPr txBox="1">
            <a:spLocks/>
          </p:cNvSpPr>
          <p:nvPr/>
        </p:nvSpPr>
        <p:spPr>
          <a:xfrm>
            <a:off x="4876800" y="6487441"/>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323174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7">
            <a:extLst>
              <a:ext uri="{FF2B5EF4-FFF2-40B4-BE49-F238E27FC236}">
                <a16:creationId xmlns:a16="http://schemas.microsoft.com/office/drawing/2014/main" id="{F095D29F-0F76-49BB-B0FA-C3B817F2FC03}"/>
              </a:ext>
            </a:extLst>
          </p:cNvPr>
          <p:cNvSpPr>
            <a:spLocks noGrp="1"/>
          </p:cNvSpPr>
          <p:nvPr>
            <p:ph type="ftr" sz="quarter" idx="5"/>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tab pos="3284220" algn="l"/>
                <a:tab pos="3455035" algn="l"/>
                <a:tab pos="4090035" algn="l"/>
                <a:tab pos="4261485" algn="l"/>
              </a:tabLst>
              <a:defRPr/>
            </a:pPr>
            <a:r>
              <a:rPr kumimoji="0" lang="en-US" sz="1200" b="1" i="0" u="none" strike="noStrike" kern="1200" cap="none" spc="-10" normalizeH="0" baseline="0" noProof="0">
                <a:ln>
                  <a:noFill/>
                </a:ln>
                <a:solidFill>
                  <a:srgbClr val="FFFFFF"/>
                </a:solidFill>
                <a:effectLst/>
                <a:uLnTx/>
                <a:uFillTx/>
                <a:latin typeface="Calibri"/>
                <a:ea typeface="+mn-ea"/>
                <a:cs typeface="Arial"/>
              </a:rPr>
              <a:t>SH Providers Outreach | 03/27/19 | Portland's Housing Bond</a:t>
            </a:r>
            <a:endParaRPr kumimoji="0" lang="en-US" sz="1200" b="1" i="0" u="none" strike="noStrike" kern="1200" cap="none" spc="-5" normalizeH="0" baseline="0" noProof="0">
              <a:ln>
                <a:noFill/>
              </a:ln>
              <a:solidFill>
                <a:srgbClr val="FFFFFF"/>
              </a:solidFill>
              <a:effectLst/>
              <a:uLnTx/>
              <a:uFillTx/>
              <a:latin typeface="Calibri"/>
              <a:ea typeface="+mn-ea"/>
              <a:cs typeface="Arial"/>
            </a:endParaRPr>
          </a:p>
        </p:txBody>
      </p:sp>
      <p:sp>
        <p:nvSpPr>
          <p:cNvPr id="22" name="object 2">
            <a:extLst>
              <a:ext uri="{FF2B5EF4-FFF2-40B4-BE49-F238E27FC236}">
                <a16:creationId xmlns:a16="http://schemas.microsoft.com/office/drawing/2014/main" id="{59D96C15-4C4B-462B-A9AF-194E4D20E124}"/>
              </a:ext>
            </a:extLst>
          </p:cNvPr>
          <p:cNvSpPr/>
          <p:nvPr/>
        </p:nvSpPr>
        <p:spPr>
          <a:xfrm>
            <a:off x="0" y="6296025"/>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3">
            <a:extLst>
              <a:ext uri="{FF2B5EF4-FFF2-40B4-BE49-F238E27FC236}">
                <a16:creationId xmlns:a16="http://schemas.microsoft.com/office/drawing/2014/main" id="{DA2F8990-6D51-4589-B0FD-6AE3E32510A4}"/>
              </a:ext>
            </a:extLst>
          </p:cNvPr>
          <p:cNvSpPr/>
          <p:nvPr/>
        </p:nvSpPr>
        <p:spPr>
          <a:xfrm>
            <a:off x="0" y="6296025"/>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688AFCE-50BA-4E29-9548-3D491A2CBDEB}"/>
              </a:ext>
            </a:extLst>
          </p:cNvPr>
          <p:cNvPicPr>
            <a:picLocks noChangeAspect="1"/>
          </p:cNvPicPr>
          <p:nvPr/>
        </p:nvPicPr>
        <p:blipFill>
          <a:blip r:embed="rId3"/>
          <a:stretch>
            <a:fillRect/>
          </a:stretch>
        </p:blipFill>
        <p:spPr>
          <a:xfrm>
            <a:off x="543462" y="1524000"/>
            <a:ext cx="11105076" cy="3386138"/>
          </a:xfrm>
          <a:prstGeom prst="rect">
            <a:avLst/>
          </a:prstGeom>
        </p:spPr>
      </p:pic>
      <p:sp>
        <p:nvSpPr>
          <p:cNvPr id="6" name="Footer Placeholder 3">
            <a:extLst>
              <a:ext uri="{FF2B5EF4-FFF2-40B4-BE49-F238E27FC236}">
                <a16:creationId xmlns:a16="http://schemas.microsoft.com/office/drawing/2014/main" id="{819ACF6D-282F-4B45-89D0-4F332613D9ED}"/>
              </a:ext>
            </a:extLst>
          </p:cNvPr>
          <p:cNvSpPr txBox="1">
            <a:spLocks/>
          </p:cNvSpPr>
          <p:nvPr/>
        </p:nvSpPr>
        <p:spPr>
          <a:xfrm>
            <a:off x="4758090" y="6489863"/>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tabLst>
                <a:tab pos="3284220" algn="l"/>
                <a:tab pos="3455035" algn="l"/>
                <a:tab pos="4090035" algn="l"/>
                <a:tab pos="4261485" algn="l"/>
              </a:tabLst>
            </a:pPr>
            <a:r>
              <a:rPr lang="en-US" spc="-10"/>
              <a:t>BOC Progress Report | 04/11/19 | Portland's Housing Bond</a:t>
            </a:r>
            <a:endParaRPr lang="en-US" spc="-5" dirty="0"/>
          </a:p>
        </p:txBody>
      </p:sp>
    </p:spTree>
    <p:extLst>
      <p:ext uri="{BB962C8B-B14F-4D97-AF65-F5344CB8AC3E}">
        <p14:creationId xmlns:p14="http://schemas.microsoft.com/office/powerpoint/2010/main" val="171803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02916"/>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79752" y="2380829"/>
            <a:ext cx="10621648" cy="948978"/>
          </a:xfrm>
          <a:prstGeom prst="rect">
            <a:avLst/>
          </a:prstGeom>
        </p:spPr>
        <p:txBody>
          <a:bodyPr vert="horz" wrap="square" lIns="0" tIns="114300" rIns="0" bIns="0" rtlCol="0">
            <a:spAutoFit/>
          </a:bodyPr>
          <a:lstStyle/>
          <a:p>
            <a:pPr marL="12700" marR="5080">
              <a:lnSpc>
                <a:spcPts val="6500"/>
              </a:lnSpc>
              <a:spcBef>
                <a:spcPts val="900"/>
              </a:spcBef>
            </a:pPr>
            <a:r>
              <a:rPr lang="en-US" sz="6000" spc="-5" dirty="0">
                <a:solidFill>
                  <a:srgbClr val="FFFFFF"/>
                </a:solidFill>
              </a:rPr>
              <a:t>Looking Ahead</a:t>
            </a:r>
            <a:endParaRPr sz="6000" dirty="0"/>
          </a:p>
        </p:txBody>
      </p:sp>
      <p:pic>
        <p:nvPicPr>
          <p:cNvPr id="10" name="Picture 9">
            <a:extLst>
              <a:ext uri="{FF2B5EF4-FFF2-40B4-BE49-F238E27FC236}">
                <a16:creationId xmlns:a16="http://schemas.microsoft.com/office/drawing/2014/main" id="{966B0904-47F2-4276-9631-B9138D0D5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74"/>
          <a:stretch/>
        </p:blipFill>
        <p:spPr>
          <a:xfrm>
            <a:off x="380997" y="228600"/>
            <a:ext cx="5863914" cy="1143000"/>
          </a:xfrm>
          <a:prstGeom prst="rect">
            <a:avLst/>
          </a:prstGeom>
        </p:spPr>
      </p:pic>
      <p:pic>
        <p:nvPicPr>
          <p:cNvPr id="11" name="Picture 10">
            <a:extLst>
              <a:ext uri="{FF2B5EF4-FFF2-40B4-BE49-F238E27FC236}">
                <a16:creationId xmlns:a16="http://schemas.microsoft.com/office/drawing/2014/main" id="{A3E3C734-4F6B-47D9-BC26-307A03C7D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sp>
        <p:nvSpPr>
          <p:cNvPr id="8" name="Footer Placeholder 3">
            <a:extLst>
              <a:ext uri="{FF2B5EF4-FFF2-40B4-BE49-F238E27FC236}">
                <a16:creationId xmlns:a16="http://schemas.microsoft.com/office/drawing/2014/main" id="{7C76A0DF-08D8-4A63-9596-21066F93F58E}"/>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367664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BA48A439-F686-4EB9-BBF4-D590A9435AAF}"/>
              </a:ext>
            </a:extLst>
          </p:cNvPr>
          <p:cNvSpPr txBox="1">
            <a:spLocks/>
          </p:cNvSpPr>
          <p:nvPr/>
        </p:nvSpPr>
        <p:spPr>
          <a:xfrm>
            <a:off x="688340" y="582226"/>
            <a:ext cx="10815319" cy="615553"/>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Upcoming Bond Opportunity Solicitation</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1" name="object 4">
            <a:extLst>
              <a:ext uri="{FF2B5EF4-FFF2-40B4-BE49-F238E27FC236}">
                <a16:creationId xmlns:a16="http://schemas.microsoft.com/office/drawing/2014/main" id="{0A404E27-8BC0-4792-A2E0-457B2E527B28}"/>
              </a:ext>
            </a:extLst>
          </p:cNvPr>
          <p:cNvSpPr txBox="1"/>
          <p:nvPr/>
        </p:nvSpPr>
        <p:spPr>
          <a:xfrm>
            <a:off x="688340" y="1410956"/>
            <a:ext cx="5844124" cy="1243930"/>
          </a:xfrm>
          <a:prstGeom prst="rect">
            <a:avLst/>
          </a:prstGeom>
        </p:spPr>
        <p:txBody>
          <a:bodyPr vert="horz" wrap="square" lIns="0" tIns="12700" rIns="0" bIns="0" rtlCol="0">
            <a:spAutoFit/>
          </a:bodyPr>
          <a:lstStyle/>
          <a:p>
            <a:br>
              <a:rPr lang="en-US" sz="2400" b="1" dirty="0">
                <a:solidFill>
                  <a:srgbClr val="8FD169"/>
                </a:solidFill>
                <a:latin typeface="Arial" panose="020B0604020202020204" pitchFamily="34" charset="0"/>
                <a:cs typeface="Arial" panose="020B0604020202020204" pitchFamily="34" charset="0"/>
              </a:rPr>
            </a:br>
            <a:br>
              <a:rPr lang="en-US" sz="2400" dirty="0">
                <a:solidFill>
                  <a:srgbClr val="8FD169"/>
                </a:solidFill>
                <a:latin typeface="Arial" panose="020B0604020202020204" pitchFamily="34" charset="0"/>
                <a:cs typeface="Arial" panose="020B0604020202020204" pitchFamily="34" charset="0"/>
              </a:rPr>
            </a:br>
            <a:endParaRPr lang="en-US" sz="1200" dirty="0">
              <a:solidFill>
                <a:srgbClr val="434F69"/>
              </a:solidFill>
              <a:latin typeface="Arial" panose="020B0604020202020204" pitchFamily="34" charset="0"/>
              <a:cs typeface="Arial" panose="020B0604020202020204" pitchFamily="34" charset="0"/>
            </a:endParaRPr>
          </a:p>
          <a:p>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sp>
        <p:nvSpPr>
          <p:cNvPr id="9" name="object 4">
            <a:extLst>
              <a:ext uri="{FF2B5EF4-FFF2-40B4-BE49-F238E27FC236}">
                <a16:creationId xmlns:a16="http://schemas.microsoft.com/office/drawing/2014/main" id="{BA882AED-0403-4CEB-96DD-986D73ED202D}"/>
              </a:ext>
            </a:extLst>
          </p:cNvPr>
          <p:cNvSpPr txBox="1"/>
          <p:nvPr/>
        </p:nvSpPr>
        <p:spPr>
          <a:xfrm>
            <a:off x="572769" y="851131"/>
            <a:ext cx="11046460" cy="6076022"/>
          </a:xfrm>
          <a:prstGeom prst="rect">
            <a:avLst/>
          </a:prstGeom>
        </p:spPr>
        <p:txBody>
          <a:bodyPr vert="horz" wrap="square" lIns="0" tIns="12700" rIns="0" bIns="0" rtlCol="0">
            <a:spAutoFit/>
          </a:bodyPr>
          <a:lstStyle/>
          <a:p>
            <a:pPr>
              <a:spcAft>
                <a:spcPts val="2400"/>
              </a:spcAft>
            </a:pPr>
            <a:endParaRPr lang="en-US" sz="3600" b="1" dirty="0">
              <a:solidFill>
                <a:srgbClr val="8FD169"/>
              </a:solidFill>
              <a:latin typeface="Arial" panose="020B0604020202020204" pitchFamily="34" charset="0"/>
              <a:cs typeface="Arial" panose="020B0604020202020204" pitchFamily="34" charset="0"/>
            </a:endParaRP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February-April 2019:  Outreach </a:t>
            </a: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April 2019:  Solicitation Issued </a:t>
            </a: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June 2019:  Proposals Submitted </a:t>
            </a:r>
          </a:p>
          <a:p>
            <a:pPr marL="914400" lvl="1" indent="-457200">
              <a:spcAft>
                <a:spcPts val="24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August 2019:  Awards Issued </a:t>
            </a:r>
          </a:p>
          <a:p>
            <a:pPr marL="914400" lvl="1" indent="-457200">
              <a:spcAft>
                <a:spcPts val="1200"/>
              </a:spcAft>
              <a:buFont typeface="Arial" panose="020B0604020202020204" pitchFamily="34" charset="0"/>
              <a:buChar char="•"/>
            </a:pPr>
            <a:endParaRPr lang="en-US" sz="2400" spc="-5"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1200" dirty="0">
              <a:solidFill>
                <a:srgbClr val="434F69"/>
              </a:solidFill>
              <a:latin typeface="Arial" panose="020B0604020202020204" pitchFamily="34" charset="0"/>
              <a:cs typeface="Arial" panose="020B0604020202020204" pitchFamily="34" charset="0"/>
            </a:endParaRPr>
          </a:p>
          <a:p>
            <a:pPr>
              <a:spcAft>
                <a:spcPts val="1200"/>
              </a:spcAft>
            </a:pPr>
            <a:endParaRPr lang="en-US" sz="2400" spc="-5"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2400" spc="-5" dirty="0">
              <a:solidFill>
                <a:srgbClr val="434F69"/>
              </a:solidFill>
              <a:latin typeface="Arial" panose="020B0604020202020204" pitchFamily="34" charset="0"/>
              <a:cs typeface="Arial" panose="020B0604020202020204" pitchFamily="34" charset="0"/>
            </a:endParaRPr>
          </a:p>
        </p:txBody>
      </p:sp>
      <p:sp>
        <p:nvSpPr>
          <p:cNvPr id="10" name="Footer Placeholder 3">
            <a:extLst>
              <a:ext uri="{FF2B5EF4-FFF2-40B4-BE49-F238E27FC236}">
                <a16:creationId xmlns:a16="http://schemas.microsoft.com/office/drawing/2014/main" id="{B555C5B1-9AF8-4291-B3BD-E5CC7E70BA46}"/>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145477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6" y="0"/>
            <a:ext cx="4288155" cy="6296660"/>
          </a:xfrm>
          <a:custGeom>
            <a:avLst/>
            <a:gdLst/>
            <a:ahLst/>
            <a:cxnLst/>
            <a:rect l="l" t="t" r="r" b="b"/>
            <a:pathLst>
              <a:path w="4288155" h="6296660">
                <a:moveTo>
                  <a:pt x="0" y="6296139"/>
                </a:moveTo>
                <a:lnTo>
                  <a:pt x="4288155" y="6296139"/>
                </a:lnTo>
                <a:lnTo>
                  <a:pt x="4288155" y="0"/>
                </a:lnTo>
                <a:lnTo>
                  <a:pt x="0" y="0"/>
                </a:lnTo>
                <a:lnTo>
                  <a:pt x="0" y="629613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4281279" cy="561975"/>
          </a:xfrm>
          <a:custGeom>
            <a:avLst/>
            <a:gdLst/>
            <a:ahLst/>
            <a:cxnLst/>
            <a:rect l="l" t="t" r="r" b="b"/>
            <a:pathLst>
              <a:path w="4288155" h="561975">
                <a:moveTo>
                  <a:pt x="0" y="561860"/>
                </a:moveTo>
                <a:lnTo>
                  <a:pt x="4288155" y="561860"/>
                </a:lnTo>
                <a:lnTo>
                  <a:pt x="4288155"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p:nvPr/>
        </p:nvSpPr>
        <p:spPr>
          <a:xfrm>
            <a:off x="482739" y="1905000"/>
            <a:ext cx="3089275" cy="0"/>
          </a:xfrm>
          <a:custGeom>
            <a:avLst/>
            <a:gdLst/>
            <a:ahLst/>
            <a:cxnLst/>
            <a:rect l="l" t="t" r="r" b="b"/>
            <a:pathLst>
              <a:path w="3089275">
                <a:moveTo>
                  <a:pt x="0" y="0"/>
                </a:moveTo>
                <a:lnTo>
                  <a:pt x="3089000" y="0"/>
                </a:lnTo>
              </a:path>
            </a:pathLst>
          </a:custGeom>
          <a:ln w="32751">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574178" y="582865"/>
            <a:ext cx="2491105" cy="1413207"/>
          </a:xfrm>
          <a:prstGeom prst="rect">
            <a:avLst/>
          </a:prstGeom>
        </p:spPr>
        <p:txBody>
          <a:bodyPr vert="horz" wrap="square" lIns="0" tIns="66040" rIns="0" bIns="0" rtlCol="0">
            <a:spAutoFit/>
          </a:bodyPr>
          <a:lstStyle/>
          <a:p>
            <a:pPr marR="5080">
              <a:lnSpc>
                <a:spcPts val="3470"/>
              </a:lnSpc>
              <a:spcBef>
                <a:spcPts val="520"/>
              </a:spcBef>
            </a:pPr>
            <a:r>
              <a:rPr lang="en-US" sz="3200" spc="-5" dirty="0">
                <a:solidFill>
                  <a:srgbClr val="FFFFFF"/>
                </a:solidFill>
              </a:rPr>
              <a:t>Bond Properties</a:t>
            </a:r>
            <a:br>
              <a:rPr lang="en-US" sz="3200" spc="-5" dirty="0">
                <a:solidFill>
                  <a:srgbClr val="FFFFFF"/>
                </a:solidFill>
              </a:rPr>
            </a:br>
            <a:endParaRPr sz="3200" dirty="0"/>
          </a:p>
        </p:txBody>
      </p:sp>
      <p:sp>
        <p:nvSpPr>
          <p:cNvPr id="25" name="object 5">
            <a:extLst>
              <a:ext uri="{FF2B5EF4-FFF2-40B4-BE49-F238E27FC236}">
                <a16:creationId xmlns:a16="http://schemas.microsoft.com/office/drawing/2014/main" id="{27521516-F628-4043-A17C-501DE213786F}"/>
              </a:ext>
            </a:extLst>
          </p:cNvPr>
          <p:cNvSpPr txBox="1"/>
          <p:nvPr/>
        </p:nvSpPr>
        <p:spPr>
          <a:xfrm>
            <a:off x="552324" y="1996072"/>
            <a:ext cx="3181476" cy="3343222"/>
          </a:xfrm>
          <a:prstGeom prst="rect">
            <a:avLst/>
          </a:prstGeom>
        </p:spPr>
        <p:txBody>
          <a:bodyPr vert="horz" wrap="square" lIns="0" tIns="110489" rIns="0" bIns="0" rtlCol="0">
            <a:spAutoFit/>
          </a:bodyPr>
          <a:lstStyle/>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The Ellington</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3000 SE Powell</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10506 E Burnside St</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5827 NE Prescott</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NW 6</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 Ave (Westwind)</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SW 11</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 Ave. (Joyce Hotel)</a:t>
            </a: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lvl="1"/>
            <a:endParaRPr lang="en-US" sz="14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3938E25-C8A4-4DFD-9727-2D99C80384AE}"/>
              </a:ext>
            </a:extLst>
          </p:cNvPr>
          <p:cNvSpPr txBox="1"/>
          <p:nvPr/>
        </p:nvSpPr>
        <p:spPr>
          <a:xfrm>
            <a:off x="7188105" y="4339246"/>
            <a:ext cx="258219" cy="369332"/>
          </a:xfrm>
          <a:prstGeom prst="rect">
            <a:avLst/>
          </a:prstGeom>
          <a:noFill/>
        </p:spPr>
        <p:txBody>
          <a:bodyPr wrap="square" rtlCol="0">
            <a:spAutoFit/>
          </a:bodyPr>
          <a:lstStyle/>
          <a:p>
            <a:r>
              <a:rPr lang="en-US" dirty="0">
                <a:solidFill>
                  <a:schemeClr val="bg1"/>
                </a:solidFill>
              </a:rPr>
              <a:t>8</a:t>
            </a:r>
          </a:p>
        </p:txBody>
      </p:sp>
      <p:sp>
        <p:nvSpPr>
          <p:cNvPr id="5" name="Footer Placeholder 4">
            <a:extLst>
              <a:ext uri="{FF2B5EF4-FFF2-40B4-BE49-F238E27FC236}">
                <a16:creationId xmlns:a16="http://schemas.microsoft.com/office/drawing/2014/main" id="{B0623D34-4FD6-4DE2-A8AC-AC1EB3B457BF}"/>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solidFill>
                  <a:srgbClr val="27829D"/>
                </a:solidFill>
              </a:rPr>
              <a:t>BOC Progress Report | 04/11/19 | Portland's Housing Bond</a:t>
            </a:r>
            <a:endParaRPr lang="en-US" spc="-5" dirty="0">
              <a:solidFill>
                <a:srgbClr val="27829D"/>
              </a:solidFill>
            </a:endParaRPr>
          </a:p>
        </p:txBody>
      </p:sp>
      <p:pic>
        <p:nvPicPr>
          <p:cNvPr id="9" name="Picture 8">
            <a:extLst>
              <a:ext uri="{FF2B5EF4-FFF2-40B4-BE49-F238E27FC236}">
                <a16:creationId xmlns:a16="http://schemas.microsoft.com/office/drawing/2014/main" id="{A000A195-CD99-412C-9FEC-F6DFE1558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669" y="358134"/>
            <a:ext cx="7107950" cy="6141732"/>
          </a:xfrm>
          <a:prstGeom prst="rect">
            <a:avLst/>
          </a:prstGeom>
        </p:spPr>
      </p:pic>
      <p:sp>
        <p:nvSpPr>
          <p:cNvPr id="11" name="Pentagon 10">
            <a:hlinkClick r:id="" action="ppaction://noaction" highlightClick="1"/>
            <a:extLst>
              <a:ext uri="{FF2B5EF4-FFF2-40B4-BE49-F238E27FC236}">
                <a16:creationId xmlns:a16="http://schemas.microsoft.com/office/drawing/2014/main" id="{ACFEAD52-D7DF-42F3-9BD4-ADBD7143C835}"/>
              </a:ext>
            </a:extLst>
          </p:cNvPr>
          <p:cNvSpPr/>
          <p:nvPr/>
        </p:nvSpPr>
        <p:spPr>
          <a:xfrm>
            <a:off x="7550728" y="3918571"/>
            <a:ext cx="258219" cy="244422"/>
          </a:xfrm>
          <a:prstGeom prst="pentagon">
            <a:avLst/>
          </a:prstGeom>
          <a:solidFill>
            <a:srgbClr val="A4D76B"/>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6</a:t>
            </a:r>
          </a:p>
        </p:txBody>
      </p:sp>
    </p:spTree>
    <p:extLst>
      <p:ext uri="{BB962C8B-B14F-4D97-AF65-F5344CB8AC3E}">
        <p14:creationId xmlns:p14="http://schemas.microsoft.com/office/powerpoint/2010/main" val="333475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6" name="object 6"/>
          <p:cNvSpPr txBox="1"/>
          <p:nvPr/>
        </p:nvSpPr>
        <p:spPr>
          <a:xfrm>
            <a:off x="6071462" y="2499790"/>
            <a:ext cx="1973458" cy="351378"/>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30</a:t>
            </a:r>
            <a:r>
              <a:rPr lang="en-US" sz="2200" b="1" spc="-10" baseline="30000" dirty="0">
                <a:solidFill>
                  <a:srgbClr val="8FD169"/>
                </a:solidFill>
                <a:latin typeface="Arial"/>
                <a:cs typeface="Arial"/>
              </a:rPr>
              <a:t>th</a:t>
            </a:r>
            <a:r>
              <a:rPr lang="en-US" sz="2200" b="1" spc="-10" dirty="0">
                <a:solidFill>
                  <a:srgbClr val="8FD169"/>
                </a:solidFill>
                <a:latin typeface="Arial"/>
                <a:cs typeface="Arial"/>
              </a:rPr>
              <a:t> &amp; Powell</a:t>
            </a:r>
            <a:endParaRPr sz="2200" dirty="0">
              <a:latin typeface="Arial"/>
              <a:cs typeface="Arial"/>
            </a:endParaRPr>
          </a:p>
        </p:txBody>
      </p:sp>
      <p:sp>
        <p:nvSpPr>
          <p:cNvPr id="7" name="object 7"/>
          <p:cNvSpPr txBox="1">
            <a:spLocks noGrp="1"/>
          </p:cNvSpPr>
          <p:nvPr>
            <p:ph type="title"/>
          </p:nvPr>
        </p:nvSpPr>
        <p:spPr>
          <a:xfrm>
            <a:off x="231989" y="194569"/>
            <a:ext cx="3888002" cy="505267"/>
          </a:xfrm>
          <a:prstGeom prst="rect">
            <a:avLst/>
          </a:prstGeom>
        </p:spPr>
        <p:txBody>
          <a:bodyPr vert="horz" wrap="square" lIns="0" tIns="12700" rIns="0" bIns="0" rtlCol="0">
            <a:spAutoFit/>
          </a:bodyPr>
          <a:lstStyle/>
          <a:p>
            <a:pPr marL="12700" algn="ctr">
              <a:lnSpc>
                <a:spcPct val="100000"/>
              </a:lnSpc>
              <a:spcBef>
                <a:spcPts val="100"/>
              </a:spcBef>
            </a:pPr>
            <a:r>
              <a:rPr lang="en-US" sz="3200" spc="-5" dirty="0"/>
              <a:t>Completed Projects</a:t>
            </a:r>
            <a:endParaRPr sz="3200" spc="-5" dirty="0"/>
          </a:p>
        </p:txBody>
      </p:sp>
      <p:pic>
        <p:nvPicPr>
          <p:cNvPr id="1026" name="Picture 2" descr="Ellinton 2">
            <a:extLst>
              <a:ext uri="{FF2B5EF4-FFF2-40B4-BE49-F238E27FC236}">
                <a16:creationId xmlns:a16="http://schemas.microsoft.com/office/drawing/2014/main" id="{C3B8C779-8902-404C-B33C-95EBE9F798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71" y="1749050"/>
            <a:ext cx="1776842" cy="1555129"/>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pic>
        <p:nvPicPr>
          <p:cNvPr id="1027" name="Picture 3" descr="3000 POWELL">
            <a:extLst>
              <a:ext uri="{FF2B5EF4-FFF2-40B4-BE49-F238E27FC236}">
                <a16:creationId xmlns:a16="http://schemas.microsoft.com/office/drawing/2014/main" id="{DE9B9FD6-CFE8-4B48-903F-73A5FF20D5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339" y="827944"/>
            <a:ext cx="1828800" cy="1600597"/>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pic>
        <p:nvPicPr>
          <p:cNvPr id="1028" name="Picture 4" descr="2 Renderings 10506 Burnside">
            <a:extLst>
              <a:ext uri="{FF2B5EF4-FFF2-40B4-BE49-F238E27FC236}">
                <a16:creationId xmlns:a16="http://schemas.microsoft.com/office/drawing/2014/main" id="{76418AFF-EA5A-42D0-8ED4-7D4E96D74C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0965" r="10965"/>
          <a:stretch>
            <a:fillRect/>
          </a:stretch>
        </p:blipFill>
        <p:spPr bwMode="auto">
          <a:xfrm>
            <a:off x="2413575" y="1770976"/>
            <a:ext cx="1776850" cy="1555129"/>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sp>
        <p:nvSpPr>
          <p:cNvPr id="26" name="object 7">
            <a:extLst>
              <a:ext uri="{FF2B5EF4-FFF2-40B4-BE49-F238E27FC236}">
                <a16:creationId xmlns:a16="http://schemas.microsoft.com/office/drawing/2014/main" id="{47CAE98B-DE2D-40CC-BF58-5676584EC2C0}"/>
              </a:ext>
            </a:extLst>
          </p:cNvPr>
          <p:cNvSpPr txBox="1">
            <a:spLocks/>
          </p:cNvSpPr>
          <p:nvPr/>
        </p:nvSpPr>
        <p:spPr>
          <a:xfrm>
            <a:off x="4391709" y="194563"/>
            <a:ext cx="7392567" cy="505267"/>
          </a:xfrm>
          <a:prstGeom prst="rect">
            <a:avLst/>
          </a:prstGeom>
        </p:spPr>
        <p:txBody>
          <a:bodyPr vert="horz" wrap="square" lIns="0" tIns="12700" rIns="0" bIns="0" rtlCol="0">
            <a:spAutoFit/>
          </a:bodyPr>
          <a:lstStyle>
            <a:lvl1pPr>
              <a:defRPr sz="4000" b="1" i="0">
                <a:solidFill>
                  <a:srgbClr val="27829D"/>
                </a:solidFill>
                <a:latin typeface="Arial"/>
                <a:ea typeface="+mj-ea"/>
                <a:cs typeface="Arial"/>
              </a:defRPr>
            </a:lvl1pPr>
          </a:lstStyle>
          <a:p>
            <a:pPr marL="12700" algn="ctr">
              <a:spcBef>
                <a:spcPts val="100"/>
              </a:spcBef>
            </a:pPr>
            <a:r>
              <a:rPr lang="en-US" sz="3200" kern="0" spc="-5" dirty="0"/>
              <a:t>Proposed Projects to be Developed</a:t>
            </a:r>
          </a:p>
        </p:txBody>
      </p:sp>
      <p:pic>
        <p:nvPicPr>
          <p:cNvPr id="19" name="Picture 4">
            <a:extLst>
              <a:ext uri="{FF2B5EF4-FFF2-40B4-BE49-F238E27FC236}">
                <a16:creationId xmlns:a16="http://schemas.microsoft.com/office/drawing/2014/main" id="{8D73BB2E-8F44-4738-AA67-3FF2B6326B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1844" y="876695"/>
            <a:ext cx="1828800" cy="1623000"/>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sp>
        <p:nvSpPr>
          <p:cNvPr id="20" name="TextBox 19">
            <a:extLst>
              <a:ext uri="{FF2B5EF4-FFF2-40B4-BE49-F238E27FC236}">
                <a16:creationId xmlns:a16="http://schemas.microsoft.com/office/drawing/2014/main" id="{45F854FC-2208-4FDF-96BA-88C6DF6205D6}"/>
              </a:ext>
            </a:extLst>
          </p:cNvPr>
          <p:cNvSpPr txBox="1"/>
          <p:nvPr/>
        </p:nvSpPr>
        <p:spPr>
          <a:xfrm>
            <a:off x="8638526" y="2879216"/>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~50</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sp>
        <p:nvSpPr>
          <p:cNvPr id="21" name="object 5">
            <a:extLst>
              <a:ext uri="{FF2B5EF4-FFF2-40B4-BE49-F238E27FC236}">
                <a16:creationId xmlns:a16="http://schemas.microsoft.com/office/drawing/2014/main" id="{CE4FFADC-1326-4E6A-9FED-C5ED160CDA9C}"/>
              </a:ext>
            </a:extLst>
          </p:cNvPr>
          <p:cNvSpPr txBox="1"/>
          <p:nvPr/>
        </p:nvSpPr>
        <p:spPr>
          <a:xfrm>
            <a:off x="6240447" y="5356854"/>
            <a:ext cx="1916396" cy="351378"/>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Westwind</a:t>
            </a:r>
            <a:endParaRPr sz="2200" dirty="0">
              <a:latin typeface="Arial"/>
              <a:cs typeface="Arial"/>
            </a:endParaRPr>
          </a:p>
        </p:txBody>
      </p:sp>
      <p:pic>
        <p:nvPicPr>
          <p:cNvPr id="22" name="Picture 4">
            <a:extLst>
              <a:ext uri="{FF2B5EF4-FFF2-40B4-BE49-F238E27FC236}">
                <a16:creationId xmlns:a16="http://schemas.microsoft.com/office/drawing/2014/main" id="{414A5D3D-0251-48B1-B9BF-A476010DD6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022339" y="3716544"/>
            <a:ext cx="1828800" cy="1623000"/>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sp>
        <p:nvSpPr>
          <p:cNvPr id="23" name="TextBox 22">
            <a:extLst>
              <a:ext uri="{FF2B5EF4-FFF2-40B4-BE49-F238E27FC236}">
                <a16:creationId xmlns:a16="http://schemas.microsoft.com/office/drawing/2014/main" id="{69F2C074-458A-41F6-90DE-978E12AB86EB}"/>
              </a:ext>
            </a:extLst>
          </p:cNvPr>
          <p:cNvSpPr txBox="1"/>
          <p:nvPr/>
        </p:nvSpPr>
        <p:spPr>
          <a:xfrm>
            <a:off x="6071462" y="5751392"/>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~70</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C31E802-3F8C-48E8-9623-607B06F6F027}"/>
              </a:ext>
            </a:extLst>
          </p:cNvPr>
          <p:cNvSpPr txBox="1"/>
          <p:nvPr/>
        </p:nvSpPr>
        <p:spPr>
          <a:xfrm>
            <a:off x="9111308" y="1233591"/>
            <a:ext cx="228600" cy="702800"/>
          </a:xfrm>
          <a:prstGeom prst="rect">
            <a:avLst/>
          </a:prstGeom>
          <a:noFill/>
          <a:ln w="38100">
            <a:solidFill>
              <a:srgbClr val="27829D"/>
            </a:solidFill>
          </a:ln>
        </p:spPr>
        <p:txBody>
          <a:bodyPr wrap="square" rtlCol="0">
            <a:spAutoFit/>
          </a:bodyPr>
          <a:lstStyle/>
          <a:p>
            <a:endParaRPr lang="en-US" dirty="0"/>
          </a:p>
        </p:txBody>
      </p:sp>
      <p:sp>
        <p:nvSpPr>
          <p:cNvPr id="25" name="object 4">
            <a:extLst>
              <a:ext uri="{FF2B5EF4-FFF2-40B4-BE49-F238E27FC236}">
                <a16:creationId xmlns:a16="http://schemas.microsoft.com/office/drawing/2014/main" id="{F8DBD8D8-76F9-4CB5-AD28-1F608A015093}"/>
              </a:ext>
            </a:extLst>
          </p:cNvPr>
          <p:cNvSpPr txBox="1"/>
          <p:nvPr/>
        </p:nvSpPr>
        <p:spPr>
          <a:xfrm>
            <a:off x="332740" y="3465916"/>
            <a:ext cx="2054860" cy="351378"/>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The Ellington</a:t>
            </a:r>
            <a:endParaRPr sz="2200" dirty="0">
              <a:latin typeface="Arial"/>
              <a:cs typeface="Arial"/>
            </a:endParaRPr>
          </a:p>
        </p:txBody>
      </p:sp>
      <p:sp>
        <p:nvSpPr>
          <p:cNvPr id="27" name="TextBox 26">
            <a:extLst>
              <a:ext uri="{FF2B5EF4-FFF2-40B4-BE49-F238E27FC236}">
                <a16:creationId xmlns:a16="http://schemas.microsoft.com/office/drawing/2014/main" id="{F6BFDD23-A056-45B6-BCEB-BB7A5797990E}"/>
              </a:ext>
            </a:extLst>
          </p:cNvPr>
          <p:cNvSpPr txBox="1"/>
          <p:nvPr/>
        </p:nvSpPr>
        <p:spPr>
          <a:xfrm>
            <a:off x="366841" y="3889592"/>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262</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sp>
        <p:nvSpPr>
          <p:cNvPr id="28" name="object 5">
            <a:extLst>
              <a:ext uri="{FF2B5EF4-FFF2-40B4-BE49-F238E27FC236}">
                <a16:creationId xmlns:a16="http://schemas.microsoft.com/office/drawing/2014/main" id="{746C54AC-3324-4507-997F-84B0BF9DCD35}"/>
              </a:ext>
            </a:extLst>
          </p:cNvPr>
          <p:cNvSpPr txBox="1"/>
          <p:nvPr/>
        </p:nvSpPr>
        <p:spPr>
          <a:xfrm>
            <a:off x="8657681" y="2548541"/>
            <a:ext cx="1916397" cy="518091"/>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NE Prescott</a:t>
            </a:r>
            <a:endParaRPr lang="en-US" sz="1600" b="1" spc="-10" dirty="0">
              <a:solidFill>
                <a:srgbClr val="8FD169"/>
              </a:solidFill>
              <a:latin typeface="Arial"/>
              <a:cs typeface="Arial"/>
            </a:endParaRPr>
          </a:p>
          <a:p>
            <a:pPr marL="12700">
              <a:lnSpc>
                <a:spcPct val="100000"/>
              </a:lnSpc>
              <a:spcBef>
                <a:spcPts val="100"/>
              </a:spcBef>
            </a:pPr>
            <a:endParaRPr lang="en-US" sz="1000" spc="-5" dirty="0">
              <a:solidFill>
                <a:srgbClr val="434F69"/>
              </a:solidFill>
              <a:latin typeface="Arial"/>
              <a:cs typeface="Arial"/>
            </a:endParaRPr>
          </a:p>
        </p:txBody>
      </p:sp>
      <p:sp>
        <p:nvSpPr>
          <p:cNvPr id="29" name="object 5">
            <a:extLst>
              <a:ext uri="{FF2B5EF4-FFF2-40B4-BE49-F238E27FC236}">
                <a16:creationId xmlns:a16="http://schemas.microsoft.com/office/drawing/2014/main" id="{7E4A6BB0-EEF1-41F4-9213-BA9A9CB7169E}"/>
              </a:ext>
            </a:extLst>
          </p:cNvPr>
          <p:cNvSpPr txBox="1"/>
          <p:nvPr/>
        </p:nvSpPr>
        <p:spPr>
          <a:xfrm>
            <a:off x="2324881" y="3470179"/>
            <a:ext cx="2515577" cy="351378"/>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105</a:t>
            </a:r>
            <a:r>
              <a:rPr lang="en-US" sz="2200" b="1" spc="-10" baseline="30000" dirty="0">
                <a:solidFill>
                  <a:srgbClr val="8FD169"/>
                </a:solidFill>
                <a:latin typeface="Arial"/>
                <a:cs typeface="Arial"/>
              </a:rPr>
              <a:t>th</a:t>
            </a:r>
            <a:r>
              <a:rPr lang="en-US" sz="2200" b="1" spc="-10" dirty="0">
                <a:solidFill>
                  <a:srgbClr val="8FD169"/>
                </a:solidFill>
                <a:latin typeface="Arial"/>
                <a:cs typeface="Arial"/>
              </a:rPr>
              <a:t> &amp; Burnside</a:t>
            </a:r>
            <a:endParaRPr sz="2200" dirty="0">
              <a:latin typeface="Arial"/>
              <a:cs typeface="Arial"/>
            </a:endParaRPr>
          </a:p>
        </p:txBody>
      </p:sp>
      <p:sp>
        <p:nvSpPr>
          <p:cNvPr id="30" name="TextBox 29">
            <a:extLst>
              <a:ext uri="{FF2B5EF4-FFF2-40B4-BE49-F238E27FC236}">
                <a16:creationId xmlns:a16="http://schemas.microsoft.com/office/drawing/2014/main" id="{EA92643B-3623-4DE1-BE91-939EF383AA7E}"/>
              </a:ext>
            </a:extLst>
          </p:cNvPr>
          <p:cNvSpPr txBox="1"/>
          <p:nvPr/>
        </p:nvSpPr>
        <p:spPr>
          <a:xfrm>
            <a:off x="2387600" y="3887116"/>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51</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5D09B57-9E09-460D-8E22-3845E541CD1A}"/>
              </a:ext>
            </a:extLst>
          </p:cNvPr>
          <p:cNvSpPr txBox="1"/>
          <p:nvPr/>
        </p:nvSpPr>
        <p:spPr>
          <a:xfrm>
            <a:off x="6071462" y="2825414"/>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~160</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sp>
        <p:nvSpPr>
          <p:cNvPr id="33" name="object 5">
            <a:extLst>
              <a:ext uri="{FF2B5EF4-FFF2-40B4-BE49-F238E27FC236}">
                <a16:creationId xmlns:a16="http://schemas.microsoft.com/office/drawing/2014/main" id="{2FAB4F65-DEAC-447F-9FF9-C866D4A081A8}"/>
              </a:ext>
            </a:extLst>
          </p:cNvPr>
          <p:cNvSpPr txBox="1"/>
          <p:nvPr/>
        </p:nvSpPr>
        <p:spPr>
          <a:xfrm>
            <a:off x="8888447" y="5346978"/>
            <a:ext cx="1992482" cy="351378"/>
          </a:xfrm>
          <a:prstGeom prst="rect">
            <a:avLst/>
          </a:prstGeom>
        </p:spPr>
        <p:txBody>
          <a:bodyPr vert="horz" wrap="square" lIns="0" tIns="12700" rIns="0" bIns="0" rtlCol="0">
            <a:spAutoFit/>
          </a:bodyPr>
          <a:lstStyle/>
          <a:p>
            <a:pPr marL="12700">
              <a:lnSpc>
                <a:spcPct val="100000"/>
              </a:lnSpc>
              <a:spcBef>
                <a:spcPts val="100"/>
              </a:spcBef>
            </a:pPr>
            <a:r>
              <a:rPr lang="en-US" sz="2200" b="1" spc="-10" dirty="0">
                <a:solidFill>
                  <a:srgbClr val="8FD169"/>
                </a:solidFill>
                <a:latin typeface="Arial"/>
                <a:cs typeface="Arial"/>
              </a:rPr>
              <a:t>The Joyce</a:t>
            </a:r>
            <a:endParaRPr sz="2200" dirty="0">
              <a:latin typeface="Arial"/>
              <a:cs typeface="Arial"/>
            </a:endParaRPr>
          </a:p>
        </p:txBody>
      </p:sp>
      <p:sp>
        <p:nvSpPr>
          <p:cNvPr id="35" name="TextBox 34">
            <a:extLst>
              <a:ext uri="{FF2B5EF4-FFF2-40B4-BE49-F238E27FC236}">
                <a16:creationId xmlns:a16="http://schemas.microsoft.com/office/drawing/2014/main" id="{26E2E4A2-8EC5-4B94-8E99-AFE4BF6201A2}"/>
              </a:ext>
            </a:extLst>
          </p:cNvPr>
          <p:cNvSpPr txBox="1"/>
          <p:nvPr/>
        </p:nvSpPr>
        <p:spPr>
          <a:xfrm>
            <a:off x="8719462" y="5741516"/>
            <a:ext cx="1828800" cy="523220"/>
          </a:xfrm>
          <a:prstGeom prst="rect">
            <a:avLst/>
          </a:prstGeom>
          <a:solidFill>
            <a:srgbClr val="27829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69</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units</a:t>
            </a:r>
            <a:endParaRPr lang="en-US" dirty="0">
              <a:solidFill>
                <a:schemeClr val="bg1"/>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C4A20739-9AD6-4CC6-92CD-9CC87B21F8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1844" y="3693540"/>
            <a:ext cx="2088880" cy="1566660"/>
          </a:xfrm>
          <a:prstGeom prst="rect">
            <a:avLst/>
          </a:prstGeom>
          <a:noFill/>
          <a:ln w="38100" algn="ctr">
            <a:solidFill>
              <a:srgbClr val="9EC769"/>
            </a:solidFill>
            <a:miter lim="800000"/>
            <a:headEnd/>
            <a:tailEnd/>
          </a:ln>
          <a:effectLst>
            <a:outerShdw blurRad="50800" dist="38100" dir="2700000" algn="tl" rotWithShape="0">
              <a:srgbClr val="000000">
                <a:alpha val="39999"/>
              </a:srgbClr>
            </a:outerShdw>
          </a:effectLst>
        </p:spPr>
      </p:pic>
      <p:sp>
        <p:nvSpPr>
          <p:cNvPr id="34" name="Text Box 7">
            <a:extLst>
              <a:ext uri="{FF2B5EF4-FFF2-40B4-BE49-F238E27FC236}">
                <a16:creationId xmlns:a16="http://schemas.microsoft.com/office/drawing/2014/main" id="{F0D621C9-634B-46F1-BED8-C42E62B92F08}"/>
              </a:ext>
            </a:extLst>
          </p:cNvPr>
          <p:cNvSpPr txBox="1">
            <a:spLocks noChangeArrowheads="1"/>
          </p:cNvSpPr>
          <p:nvPr/>
        </p:nvSpPr>
        <p:spPr bwMode="auto">
          <a:xfrm>
            <a:off x="3181478" y="5388145"/>
            <a:ext cx="954862" cy="5232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F7F7F"/>
                </a:solidFill>
                <a:effectLst/>
                <a:latin typeface="Arial" panose="020B0604020202020204" pitchFamily="34" charset="0"/>
              </a:rPr>
              <a:t>Total Units*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7" name="TextBox 36">
            <a:extLst>
              <a:ext uri="{FF2B5EF4-FFF2-40B4-BE49-F238E27FC236}">
                <a16:creationId xmlns:a16="http://schemas.microsoft.com/office/drawing/2014/main" id="{541E6682-D9F2-41A6-852B-60CCF9F2AE4A}"/>
              </a:ext>
            </a:extLst>
          </p:cNvPr>
          <p:cNvSpPr txBox="1"/>
          <p:nvPr/>
        </p:nvSpPr>
        <p:spPr>
          <a:xfrm>
            <a:off x="1071839" y="5152716"/>
            <a:ext cx="2011680" cy="908864"/>
          </a:xfrm>
          <a:prstGeom prst="ellipse">
            <a:avLst/>
          </a:prstGeom>
          <a:solidFill>
            <a:srgbClr val="8FD169"/>
          </a:solidFill>
        </p:spPr>
        <p:txBody>
          <a:bodyPr wrap="square" rtlCol="0">
            <a:spAutoFit/>
          </a:bodyPr>
          <a:lstStyle/>
          <a:p>
            <a:pPr algn="ctr">
              <a:spcBef>
                <a:spcPts val="600"/>
              </a:spcBef>
            </a:pPr>
            <a:r>
              <a:rPr lang="en-US" sz="3600" b="1" dirty="0">
                <a:solidFill>
                  <a:schemeClr val="bg1"/>
                </a:solidFill>
                <a:latin typeface="Arial" panose="020B0604020202020204" pitchFamily="34" charset="0"/>
                <a:cs typeface="Arial" panose="020B0604020202020204" pitchFamily="34" charset="0"/>
              </a:rPr>
              <a:t>~662</a:t>
            </a:r>
            <a:r>
              <a:rPr lang="en-US" sz="2400" dirty="0">
                <a:solidFill>
                  <a:schemeClr val="bg1"/>
                </a:solidFill>
                <a:latin typeface="Arial" panose="020B0604020202020204" pitchFamily="34" charset="0"/>
                <a:cs typeface="Arial" panose="020B0604020202020204" pitchFamily="34" charset="0"/>
              </a:rPr>
              <a:t> </a:t>
            </a:r>
          </a:p>
        </p:txBody>
      </p:sp>
      <p:sp>
        <p:nvSpPr>
          <p:cNvPr id="38" name="Text Box 7">
            <a:extLst>
              <a:ext uri="{FF2B5EF4-FFF2-40B4-BE49-F238E27FC236}">
                <a16:creationId xmlns:a16="http://schemas.microsoft.com/office/drawing/2014/main" id="{D59D729C-47F9-46A8-BF30-E4EB5CC6D5E0}"/>
              </a:ext>
            </a:extLst>
          </p:cNvPr>
          <p:cNvSpPr txBox="1">
            <a:spLocks noChangeArrowheads="1"/>
          </p:cNvSpPr>
          <p:nvPr/>
        </p:nvSpPr>
        <p:spPr bwMode="auto">
          <a:xfrm>
            <a:off x="2560498" y="5965861"/>
            <a:ext cx="2387381" cy="2930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F7F7F"/>
                </a:solidFill>
                <a:effectLst/>
                <a:latin typeface="Arial" panose="020B0604020202020204" pitchFamily="34" charset="0"/>
              </a:rPr>
              <a:t>*</a:t>
            </a:r>
            <a:r>
              <a:rPr kumimoji="0" lang="en-US" altLang="en-US" sz="1200" i="0" u="none" strike="noStrike" cap="none" normalizeH="0" baseline="0" dirty="0">
                <a:ln>
                  <a:noFill/>
                </a:ln>
                <a:solidFill>
                  <a:srgbClr val="7F7F7F"/>
                </a:solidFill>
                <a:effectLst/>
                <a:latin typeface="Arial" panose="020B0604020202020204" pitchFamily="34" charset="0"/>
              </a:rPr>
              <a:t>subject to change</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32" name="Footer Placeholder 3">
            <a:extLst>
              <a:ext uri="{FF2B5EF4-FFF2-40B4-BE49-F238E27FC236}">
                <a16:creationId xmlns:a16="http://schemas.microsoft.com/office/drawing/2014/main" id="{E56AB23D-D745-495C-AC65-545AB5D4E3CA}"/>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331676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p:nvPr/>
        </p:nvSpPr>
        <p:spPr>
          <a:xfrm>
            <a:off x="955513" y="4082645"/>
            <a:ext cx="2076319" cy="1542538"/>
          </a:xfrm>
          <a:prstGeom prst="rect">
            <a:avLst/>
          </a:prstGeom>
        </p:spPr>
        <p:txBody>
          <a:bodyPr vert="horz" wrap="square" lIns="0" tIns="12700" rIns="0" bIns="0" rtlCol="0">
            <a:spAutoFit/>
          </a:bodyPr>
          <a:lstStyle/>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b="1" spc="-5" dirty="0">
                <a:solidFill>
                  <a:srgbClr val="434F69"/>
                </a:solidFill>
                <a:latin typeface="Arial"/>
                <a:cs typeface="Arial"/>
              </a:rPr>
              <a:t>Stephen Green </a:t>
            </a:r>
          </a:p>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spc="-5" dirty="0">
                <a:solidFill>
                  <a:srgbClr val="434F69"/>
                </a:solidFill>
                <a:latin typeface="Arial"/>
                <a:cs typeface="Arial"/>
              </a:rPr>
              <a:t>Chair</a:t>
            </a:r>
          </a:p>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1400" spc="-5" dirty="0">
                <a:solidFill>
                  <a:srgbClr val="434F69"/>
                </a:solidFill>
                <a:latin typeface="Arial"/>
                <a:cs typeface="Arial"/>
              </a:rPr>
              <a:t>(Appointed by</a:t>
            </a:r>
          </a:p>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1400" spc="-5" dirty="0">
                <a:solidFill>
                  <a:srgbClr val="434F69"/>
                </a:solidFill>
                <a:latin typeface="Arial"/>
                <a:cs typeface="Arial"/>
              </a:rPr>
              <a:t>Mayor Wheeler)</a:t>
            </a:r>
          </a:p>
        </p:txBody>
      </p:sp>
      <p:sp>
        <p:nvSpPr>
          <p:cNvPr id="6" name="object 6"/>
          <p:cNvSpPr txBox="1">
            <a:spLocks noGrp="1"/>
          </p:cNvSpPr>
          <p:nvPr>
            <p:ph type="title"/>
          </p:nvPr>
        </p:nvSpPr>
        <p:spPr>
          <a:xfrm>
            <a:off x="688339" y="597183"/>
            <a:ext cx="10171465" cy="632866"/>
          </a:xfrm>
          <a:prstGeom prst="rect">
            <a:avLst/>
          </a:prstGeom>
        </p:spPr>
        <p:txBody>
          <a:bodyPr vert="horz" wrap="square" lIns="0" tIns="80645" rIns="0" bIns="0" rtlCol="0">
            <a:spAutoFit/>
          </a:bodyPr>
          <a:lstStyle/>
          <a:p>
            <a:pPr marL="12700" marR="5080">
              <a:lnSpc>
                <a:spcPts val="4330"/>
              </a:lnSpc>
              <a:spcBef>
                <a:spcPts val="635"/>
              </a:spcBef>
            </a:pPr>
            <a:r>
              <a:rPr lang="en-US" spc="-80" dirty="0"/>
              <a:t>Members</a:t>
            </a:r>
            <a:endParaRPr spc="-10" dirty="0"/>
          </a:p>
        </p:txBody>
      </p:sp>
      <p:sp>
        <p:nvSpPr>
          <p:cNvPr id="4" name="Slide Number Placeholder 3"/>
          <p:cNvSpPr>
            <a:spLocks noGrp="1"/>
          </p:cNvSpPr>
          <p:nvPr>
            <p:ph type="sldNum" sz="quarter" idx="7"/>
          </p:nvPr>
        </p:nvSpPr>
        <p:spPr/>
        <p:txBody>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lang="en-US" sz="1200" b="1" i="0" u="none" strike="noStrike" kern="1200" cap="none" spc="0" normalizeH="0" baseline="0" noProof="0" smtClean="0">
                <a:ln>
                  <a:noFill/>
                </a:ln>
                <a:solidFill>
                  <a:srgbClr val="27829D"/>
                </a:solidFill>
                <a:effectLst/>
                <a:uLnTx/>
                <a:uFillTx/>
                <a:latin typeface="Calibri"/>
                <a:ea typeface="+mn-ea"/>
                <a:cs typeface="Calibri"/>
              </a:rPr>
              <a:pPr marL="25400" marR="0" lvl="0" indent="0" algn="l" defTabSz="914400" rtl="0" eaLnBrk="1" fontAlgn="auto" latinLnBrk="0" hangingPunct="1">
                <a:lnSpc>
                  <a:spcPct val="100000"/>
                </a:lnSpc>
                <a:spcBef>
                  <a:spcPts val="40"/>
                </a:spcBef>
                <a:spcAft>
                  <a:spcPts val="0"/>
                </a:spcAft>
                <a:buClrTx/>
                <a:buSzTx/>
                <a:buFontTx/>
                <a:buNone/>
                <a:tabLst/>
                <a:defRPr/>
              </a:pPr>
              <a:t>2</a:t>
            </a:fld>
            <a:endParaRPr kumimoji="0" lang="en-US" sz="1200" b="1" i="0" u="none" strike="noStrike" kern="1200" cap="none" spc="0" normalizeH="0" baseline="0" noProof="0" dirty="0">
              <a:ln>
                <a:noFill/>
              </a:ln>
              <a:solidFill>
                <a:srgbClr val="27829D"/>
              </a:solidFill>
              <a:effectLst/>
              <a:uLnTx/>
              <a:uFillTx/>
              <a:latin typeface="Calibri"/>
              <a:ea typeface="+mn-ea"/>
              <a:cs typeface="Calibri"/>
            </a:endParaRPr>
          </a:p>
        </p:txBody>
      </p:sp>
      <p:pic>
        <p:nvPicPr>
          <p:cNvPr id="9" name="Picture 8">
            <a:extLst>
              <a:ext uri="{FF2B5EF4-FFF2-40B4-BE49-F238E27FC236}">
                <a16:creationId xmlns:a16="http://schemas.microsoft.com/office/drawing/2014/main" id="{037B17F8-6AA5-422C-8999-DA537F1437D9}"/>
              </a:ext>
            </a:extLst>
          </p:cNvPr>
          <p:cNvPicPr>
            <a:picLocks noChangeAspect="1"/>
          </p:cNvPicPr>
          <p:nvPr/>
        </p:nvPicPr>
        <p:blipFill>
          <a:blip r:embed="rId3"/>
          <a:stretch>
            <a:fillRect/>
          </a:stretch>
        </p:blipFill>
        <p:spPr>
          <a:xfrm>
            <a:off x="1091635" y="1568850"/>
            <a:ext cx="1597661" cy="2396492"/>
          </a:xfrm>
          <a:prstGeom prst="rect">
            <a:avLst/>
          </a:prstGeom>
        </p:spPr>
      </p:pic>
      <p:pic>
        <p:nvPicPr>
          <p:cNvPr id="11" name="Picture 10">
            <a:extLst>
              <a:ext uri="{FF2B5EF4-FFF2-40B4-BE49-F238E27FC236}">
                <a16:creationId xmlns:a16="http://schemas.microsoft.com/office/drawing/2014/main" id="{EF6D1427-B333-4413-BC26-C8E0A2075F27}"/>
              </a:ext>
            </a:extLst>
          </p:cNvPr>
          <p:cNvPicPr>
            <a:picLocks noChangeAspect="1"/>
          </p:cNvPicPr>
          <p:nvPr/>
        </p:nvPicPr>
        <p:blipFill>
          <a:blip r:embed="rId4"/>
          <a:stretch>
            <a:fillRect/>
          </a:stretch>
        </p:blipFill>
        <p:spPr>
          <a:xfrm>
            <a:off x="5165532" y="1219050"/>
            <a:ext cx="1824193" cy="2736290"/>
          </a:xfrm>
          <a:prstGeom prst="rect">
            <a:avLst/>
          </a:prstGeom>
        </p:spPr>
      </p:pic>
      <p:pic>
        <p:nvPicPr>
          <p:cNvPr id="12" name="Picture 11">
            <a:extLst>
              <a:ext uri="{FF2B5EF4-FFF2-40B4-BE49-F238E27FC236}">
                <a16:creationId xmlns:a16="http://schemas.microsoft.com/office/drawing/2014/main" id="{C10D14F5-25E6-43B9-BB6D-30205D9448DC}"/>
              </a:ext>
            </a:extLst>
          </p:cNvPr>
          <p:cNvPicPr>
            <a:picLocks noChangeAspect="1"/>
          </p:cNvPicPr>
          <p:nvPr/>
        </p:nvPicPr>
        <p:blipFill>
          <a:blip r:embed="rId5"/>
          <a:stretch>
            <a:fillRect/>
          </a:stretch>
        </p:blipFill>
        <p:spPr>
          <a:xfrm>
            <a:off x="7353876" y="1563677"/>
            <a:ext cx="1676399" cy="2391663"/>
          </a:xfrm>
          <a:prstGeom prst="rect">
            <a:avLst/>
          </a:prstGeom>
        </p:spPr>
      </p:pic>
      <p:pic>
        <p:nvPicPr>
          <p:cNvPr id="15" name="Picture 14">
            <a:extLst>
              <a:ext uri="{FF2B5EF4-FFF2-40B4-BE49-F238E27FC236}">
                <a16:creationId xmlns:a16="http://schemas.microsoft.com/office/drawing/2014/main" id="{D1D9D69F-0B22-4DA6-A4B8-0FC498EFFB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0193" y="1632405"/>
            <a:ext cx="1751539" cy="2322935"/>
          </a:xfrm>
          <a:prstGeom prst="rect">
            <a:avLst/>
          </a:prstGeom>
        </p:spPr>
      </p:pic>
      <p:sp>
        <p:nvSpPr>
          <p:cNvPr id="16" name="object 5">
            <a:extLst>
              <a:ext uri="{FF2B5EF4-FFF2-40B4-BE49-F238E27FC236}">
                <a16:creationId xmlns:a16="http://schemas.microsoft.com/office/drawing/2014/main" id="{F9946B6A-3A3B-43F1-A2BD-5EFD85B7FBCF}"/>
              </a:ext>
            </a:extLst>
          </p:cNvPr>
          <p:cNvSpPr txBox="1"/>
          <p:nvPr/>
        </p:nvSpPr>
        <p:spPr>
          <a:xfrm>
            <a:off x="2989005" y="4088223"/>
            <a:ext cx="2153753" cy="1542538"/>
          </a:xfrm>
          <a:prstGeom prst="rect">
            <a:avLst/>
          </a:prstGeom>
        </p:spPr>
        <p:txBody>
          <a:bodyPr vert="horz" wrap="square" lIns="0" tIns="12700" rIns="0" bIns="0" rtlCol="0">
            <a:spAutoFit/>
          </a:bodyPr>
          <a:lstStyle/>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b="1" spc="-5" dirty="0">
                <a:solidFill>
                  <a:srgbClr val="434F69"/>
                </a:solidFill>
                <a:latin typeface="Arial"/>
                <a:cs typeface="Arial"/>
              </a:rPr>
              <a:t>Anneliese Koehler </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(Appointed by</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Commissioner Hardesty)</a:t>
            </a:r>
          </a:p>
        </p:txBody>
      </p:sp>
      <p:sp>
        <p:nvSpPr>
          <p:cNvPr id="17" name="object 5">
            <a:extLst>
              <a:ext uri="{FF2B5EF4-FFF2-40B4-BE49-F238E27FC236}">
                <a16:creationId xmlns:a16="http://schemas.microsoft.com/office/drawing/2014/main" id="{C1C72289-6153-4315-975D-B4D922B334A0}"/>
              </a:ext>
            </a:extLst>
          </p:cNvPr>
          <p:cNvSpPr txBox="1"/>
          <p:nvPr/>
        </p:nvSpPr>
        <p:spPr>
          <a:xfrm>
            <a:off x="5139811" y="4082044"/>
            <a:ext cx="2053545" cy="1080873"/>
          </a:xfrm>
          <a:prstGeom prst="rect">
            <a:avLst/>
          </a:prstGeom>
        </p:spPr>
        <p:txBody>
          <a:bodyPr vert="horz" wrap="square" lIns="0" tIns="12700" rIns="0" bIns="0" rtlCol="0">
            <a:spAutoFit/>
          </a:bodyPr>
          <a:lstStyle/>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b="1" spc="-5" dirty="0">
                <a:solidFill>
                  <a:srgbClr val="434F69"/>
                </a:solidFill>
                <a:latin typeface="Arial"/>
                <a:cs typeface="Arial"/>
              </a:rPr>
              <a:t>Allan Lazo</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(Appointed by</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Commissioner Eudaly)</a:t>
            </a:r>
          </a:p>
        </p:txBody>
      </p:sp>
      <p:sp>
        <p:nvSpPr>
          <p:cNvPr id="18" name="object 5">
            <a:extLst>
              <a:ext uri="{FF2B5EF4-FFF2-40B4-BE49-F238E27FC236}">
                <a16:creationId xmlns:a16="http://schemas.microsoft.com/office/drawing/2014/main" id="{9D7C6F46-588C-47E8-9991-62734117BF4A}"/>
              </a:ext>
            </a:extLst>
          </p:cNvPr>
          <p:cNvSpPr txBox="1"/>
          <p:nvPr/>
        </p:nvSpPr>
        <p:spPr>
          <a:xfrm>
            <a:off x="7240824" y="4083132"/>
            <a:ext cx="2053545" cy="1525482"/>
          </a:xfrm>
          <a:prstGeom prst="rect">
            <a:avLst/>
          </a:prstGeom>
        </p:spPr>
        <p:txBody>
          <a:bodyPr vert="horz" wrap="square" lIns="0" tIns="12700" rIns="0" bIns="0" rtlCol="0">
            <a:spAutoFit/>
          </a:bodyPr>
          <a:lstStyle/>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b="1" spc="-5" dirty="0">
                <a:solidFill>
                  <a:srgbClr val="434F69"/>
                </a:solidFill>
                <a:latin typeface="Arial"/>
                <a:cs typeface="Arial"/>
              </a:rPr>
              <a:t>Todd Struble</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(Appointed by</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Commissioner Fish)</a:t>
            </a:r>
          </a:p>
          <a:p>
            <a:pPr marL="12700" marR="172085" lvl="0" algn="ctr" defTabSz="914400" rtl="0" eaLnBrk="1" fontAlgn="auto" latinLnBrk="0" hangingPunct="1">
              <a:lnSpc>
                <a:spcPct val="150000"/>
              </a:lnSpc>
              <a:spcBef>
                <a:spcPts val="5"/>
              </a:spcBef>
              <a:spcAft>
                <a:spcPts val="0"/>
              </a:spcAft>
              <a:buClrTx/>
              <a:buSzTx/>
              <a:tabLst>
                <a:tab pos="184785" algn="l"/>
              </a:tabLst>
              <a:defRPr/>
            </a:pPr>
            <a:endParaRPr lang="en-US" sz="2000" spc="-5" dirty="0">
              <a:solidFill>
                <a:srgbClr val="434F69"/>
              </a:solidFill>
              <a:latin typeface="Arial"/>
              <a:cs typeface="Arial"/>
            </a:endParaRPr>
          </a:p>
        </p:txBody>
      </p:sp>
      <p:sp>
        <p:nvSpPr>
          <p:cNvPr id="19" name="object 5">
            <a:extLst>
              <a:ext uri="{FF2B5EF4-FFF2-40B4-BE49-F238E27FC236}">
                <a16:creationId xmlns:a16="http://schemas.microsoft.com/office/drawing/2014/main" id="{2765927A-CE58-4C83-9291-53ED7343284A}"/>
              </a:ext>
            </a:extLst>
          </p:cNvPr>
          <p:cNvSpPr txBox="1"/>
          <p:nvPr/>
        </p:nvSpPr>
        <p:spPr>
          <a:xfrm>
            <a:off x="9358943" y="4082044"/>
            <a:ext cx="2098273" cy="1525482"/>
          </a:xfrm>
          <a:prstGeom prst="rect">
            <a:avLst/>
          </a:prstGeom>
        </p:spPr>
        <p:txBody>
          <a:bodyPr vert="horz" wrap="square" lIns="0" tIns="12700" rIns="0" bIns="0" rtlCol="0">
            <a:spAutoFit/>
          </a:bodyPr>
          <a:lstStyle/>
          <a:p>
            <a:pPr marL="12700" marR="172085" lvl="0" algn="ctr" defTabSz="914400" rtl="0" eaLnBrk="1" fontAlgn="auto" latinLnBrk="0" hangingPunct="1">
              <a:lnSpc>
                <a:spcPct val="150000"/>
              </a:lnSpc>
              <a:spcBef>
                <a:spcPts val="5"/>
              </a:spcBef>
              <a:spcAft>
                <a:spcPts val="0"/>
              </a:spcAft>
              <a:buClrTx/>
              <a:buSzTx/>
              <a:tabLst>
                <a:tab pos="184785" algn="l"/>
              </a:tabLst>
              <a:defRPr/>
            </a:pPr>
            <a:r>
              <a:rPr lang="en-US" sz="2000" b="1" spc="-5" dirty="0">
                <a:solidFill>
                  <a:srgbClr val="434F69"/>
                </a:solidFill>
                <a:latin typeface="Arial"/>
                <a:cs typeface="Arial"/>
              </a:rPr>
              <a:t>Susan Emmons</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(Appointed by</a:t>
            </a:r>
          </a:p>
          <a:p>
            <a:pPr marL="12700" marR="172085" lvl="0" algn="ctr">
              <a:lnSpc>
                <a:spcPct val="150000"/>
              </a:lnSpc>
              <a:spcBef>
                <a:spcPts val="5"/>
              </a:spcBef>
              <a:tabLst>
                <a:tab pos="184785" algn="l"/>
              </a:tabLst>
              <a:defRPr/>
            </a:pPr>
            <a:r>
              <a:rPr lang="en-US" sz="1400" spc="-5" dirty="0">
                <a:solidFill>
                  <a:srgbClr val="434F69"/>
                </a:solidFill>
                <a:latin typeface="Arial"/>
                <a:cs typeface="Arial"/>
              </a:rPr>
              <a:t>Commissioner Fritz)</a:t>
            </a:r>
          </a:p>
          <a:p>
            <a:pPr marL="12700" marR="172085" lvl="0" algn="ctr" defTabSz="914400" rtl="0" eaLnBrk="1" fontAlgn="auto" latinLnBrk="0" hangingPunct="1">
              <a:lnSpc>
                <a:spcPct val="150000"/>
              </a:lnSpc>
              <a:spcBef>
                <a:spcPts val="5"/>
              </a:spcBef>
              <a:spcAft>
                <a:spcPts val="0"/>
              </a:spcAft>
              <a:buClrTx/>
              <a:buSzTx/>
              <a:tabLst>
                <a:tab pos="184785" algn="l"/>
              </a:tabLst>
              <a:defRPr/>
            </a:pPr>
            <a:endParaRPr lang="en-US" sz="2000" spc="-5" dirty="0">
              <a:solidFill>
                <a:srgbClr val="434F69"/>
              </a:solidFill>
              <a:latin typeface="Arial"/>
              <a:cs typeface="Arial"/>
            </a:endParaRPr>
          </a:p>
        </p:txBody>
      </p:sp>
      <p:sp>
        <p:nvSpPr>
          <p:cNvPr id="7" name="Rectangle 6">
            <a:extLst>
              <a:ext uri="{FF2B5EF4-FFF2-40B4-BE49-F238E27FC236}">
                <a16:creationId xmlns:a16="http://schemas.microsoft.com/office/drawing/2014/main" id="{3C2A3FD6-0EC6-4E20-925E-2FA4184655FA}"/>
              </a:ext>
            </a:extLst>
          </p:cNvPr>
          <p:cNvSpPr/>
          <p:nvPr/>
        </p:nvSpPr>
        <p:spPr>
          <a:xfrm>
            <a:off x="929076" y="5708196"/>
            <a:ext cx="10171464" cy="375552"/>
          </a:xfrm>
          <a:prstGeom prst="rect">
            <a:avLst/>
          </a:prstGeom>
        </p:spPr>
        <p:txBody>
          <a:bodyPr wrap="square">
            <a:spAutoFit/>
          </a:bodyPr>
          <a:lstStyle/>
          <a:p>
            <a:pPr marL="12700" marR="172085" lvl="0">
              <a:lnSpc>
                <a:spcPct val="150000"/>
              </a:lnSpc>
              <a:spcBef>
                <a:spcPts val="5"/>
              </a:spcBef>
              <a:tabLst>
                <a:tab pos="184785" algn="l"/>
              </a:tabLst>
              <a:defRPr/>
            </a:pPr>
            <a:r>
              <a:rPr lang="en-US" sz="1400" b="1" i="1" spc="-5" dirty="0">
                <a:solidFill>
                  <a:srgbClr val="434F69"/>
                </a:solidFill>
                <a:latin typeface="Arial"/>
                <a:cs typeface="Arial"/>
              </a:rPr>
              <a:t>* Jes Larson </a:t>
            </a:r>
            <a:r>
              <a:rPr lang="en-US" sz="1400" i="1" spc="-5" dirty="0">
                <a:solidFill>
                  <a:srgbClr val="434F69"/>
                </a:solidFill>
                <a:latin typeface="Arial"/>
                <a:cs typeface="Arial"/>
              </a:rPr>
              <a:t>(appointed by Commissioner Salzman, served as Vice-Chair from July 2017 to December 2018</a:t>
            </a:r>
          </a:p>
        </p:txBody>
      </p:sp>
      <p:pic>
        <p:nvPicPr>
          <p:cNvPr id="13" name="Picture 12">
            <a:extLst>
              <a:ext uri="{FF2B5EF4-FFF2-40B4-BE49-F238E27FC236}">
                <a16:creationId xmlns:a16="http://schemas.microsoft.com/office/drawing/2014/main" id="{39003EBA-1386-4CB4-A162-62A2B4FEF3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749414" y="1833293"/>
            <a:ext cx="2432258" cy="1824194"/>
          </a:xfrm>
          <a:prstGeom prst="rect">
            <a:avLst/>
          </a:prstGeom>
        </p:spPr>
      </p:pic>
      <p:sp>
        <p:nvSpPr>
          <p:cNvPr id="22" name="Footer Placeholder 3">
            <a:extLst>
              <a:ext uri="{FF2B5EF4-FFF2-40B4-BE49-F238E27FC236}">
                <a16:creationId xmlns:a16="http://schemas.microsoft.com/office/drawing/2014/main" id="{93C9EB25-49B5-42CD-A7B5-1AE94B2FC68C}"/>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108432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BA48A439-F686-4EB9-BBF4-D590A9435AAF}"/>
              </a:ext>
            </a:extLst>
          </p:cNvPr>
          <p:cNvSpPr txBox="1">
            <a:spLocks/>
          </p:cNvSpPr>
          <p:nvPr/>
        </p:nvSpPr>
        <p:spPr>
          <a:xfrm>
            <a:off x="688340" y="582226"/>
            <a:ext cx="11046460" cy="615553"/>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Committee Role</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1" name="object 4">
            <a:extLst>
              <a:ext uri="{FF2B5EF4-FFF2-40B4-BE49-F238E27FC236}">
                <a16:creationId xmlns:a16="http://schemas.microsoft.com/office/drawing/2014/main" id="{0A404E27-8BC0-4792-A2E0-457B2E527B28}"/>
              </a:ext>
            </a:extLst>
          </p:cNvPr>
          <p:cNvSpPr txBox="1"/>
          <p:nvPr/>
        </p:nvSpPr>
        <p:spPr>
          <a:xfrm>
            <a:off x="688340" y="1410956"/>
            <a:ext cx="5844124" cy="1243930"/>
          </a:xfrm>
          <a:prstGeom prst="rect">
            <a:avLst/>
          </a:prstGeom>
        </p:spPr>
        <p:txBody>
          <a:bodyPr vert="horz" wrap="square" lIns="0" tIns="12700" rIns="0" bIns="0" rtlCol="0">
            <a:spAutoFit/>
          </a:bodyPr>
          <a:lstStyle/>
          <a:p>
            <a:br>
              <a:rPr lang="en-US" sz="2400" b="1" dirty="0">
                <a:solidFill>
                  <a:srgbClr val="8FD169"/>
                </a:solidFill>
                <a:latin typeface="Arial" panose="020B0604020202020204" pitchFamily="34" charset="0"/>
                <a:cs typeface="Arial" panose="020B0604020202020204" pitchFamily="34" charset="0"/>
              </a:rPr>
            </a:br>
            <a:br>
              <a:rPr lang="en-US" sz="2400" dirty="0">
                <a:solidFill>
                  <a:srgbClr val="8FD169"/>
                </a:solidFill>
                <a:latin typeface="Arial" panose="020B0604020202020204" pitchFamily="34" charset="0"/>
                <a:cs typeface="Arial" panose="020B0604020202020204" pitchFamily="34" charset="0"/>
              </a:rPr>
            </a:br>
            <a:endParaRPr lang="en-US" sz="1200" dirty="0">
              <a:solidFill>
                <a:srgbClr val="434F69"/>
              </a:solidFill>
              <a:latin typeface="Arial" panose="020B0604020202020204" pitchFamily="34" charset="0"/>
              <a:cs typeface="Arial" panose="020B0604020202020204" pitchFamily="34" charset="0"/>
            </a:endParaRPr>
          </a:p>
          <a:p>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sp>
        <p:nvSpPr>
          <p:cNvPr id="12" name="object 4">
            <a:extLst>
              <a:ext uri="{FF2B5EF4-FFF2-40B4-BE49-F238E27FC236}">
                <a16:creationId xmlns:a16="http://schemas.microsoft.com/office/drawing/2014/main" id="{BB56AD64-0931-4AFE-A4B6-DE56CA493490}"/>
              </a:ext>
            </a:extLst>
          </p:cNvPr>
          <p:cNvSpPr txBox="1"/>
          <p:nvPr/>
        </p:nvSpPr>
        <p:spPr>
          <a:xfrm>
            <a:off x="228600" y="1371600"/>
            <a:ext cx="11046460" cy="4198585"/>
          </a:xfrm>
          <a:prstGeom prst="rect">
            <a:avLst/>
          </a:prstGeom>
        </p:spPr>
        <p:txBody>
          <a:bodyPr vert="horz" wrap="square" lIns="0" tIns="12700" rIns="0" bIns="0" rtlCol="0">
            <a:spAutoFit/>
          </a:bodyPr>
          <a:lstStyle/>
          <a:p>
            <a:pPr marL="914400" lvl="1" indent="-457200">
              <a:lnSpc>
                <a:spcPct val="150000"/>
              </a:lnSpc>
              <a:spcAft>
                <a:spcPts val="12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Adherence to the Bond Framework</a:t>
            </a:r>
          </a:p>
          <a:p>
            <a:pPr marL="914400" lvl="1" indent="-457200">
              <a:lnSpc>
                <a:spcPct val="150000"/>
              </a:lnSpc>
              <a:spcAft>
                <a:spcPts val="12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Engaging Communities</a:t>
            </a:r>
          </a:p>
          <a:p>
            <a:pPr marL="914400" lvl="1" indent="-457200">
              <a:lnSpc>
                <a:spcPct val="150000"/>
              </a:lnSpc>
              <a:spcAft>
                <a:spcPts val="1200"/>
              </a:spcAft>
              <a:buFont typeface="Arial" panose="020B0604020202020204" pitchFamily="34" charset="0"/>
              <a:buChar char="•"/>
            </a:pPr>
            <a:r>
              <a:rPr lang="en-US" sz="3600" spc="-5" dirty="0">
                <a:solidFill>
                  <a:srgbClr val="434F69"/>
                </a:solidFill>
                <a:latin typeface="Arial" panose="020B0604020202020204" pitchFamily="34" charset="0"/>
                <a:cs typeface="Arial" panose="020B0604020202020204" pitchFamily="34" charset="0"/>
              </a:rPr>
              <a:t>Fiscal Accountability</a:t>
            </a:r>
          </a:p>
          <a:p>
            <a:pPr lvl="1">
              <a:spcAft>
                <a:spcPts val="1200"/>
              </a:spcAft>
            </a:pPr>
            <a:endParaRPr lang="en-US" sz="2400" spc="-5"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1200" dirty="0">
              <a:solidFill>
                <a:srgbClr val="434F69"/>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2400" spc="-5" dirty="0">
              <a:solidFill>
                <a:srgbClr val="434F69"/>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06BB127-9398-4B33-858C-F84E2644189A}"/>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pic>
        <p:nvPicPr>
          <p:cNvPr id="5" name="Picture 4">
            <a:extLst>
              <a:ext uri="{FF2B5EF4-FFF2-40B4-BE49-F238E27FC236}">
                <a16:creationId xmlns:a16="http://schemas.microsoft.com/office/drawing/2014/main" id="{B89F43E9-1CD2-44F4-B221-B95E318CBEAD}"/>
              </a:ext>
            </a:extLst>
          </p:cNvPr>
          <p:cNvPicPr>
            <a:picLocks noChangeAspect="1"/>
          </p:cNvPicPr>
          <p:nvPr/>
        </p:nvPicPr>
        <p:blipFill>
          <a:blip r:embed="rId3"/>
          <a:stretch>
            <a:fillRect/>
          </a:stretch>
        </p:blipFill>
        <p:spPr>
          <a:xfrm>
            <a:off x="6655783" y="3034178"/>
            <a:ext cx="4474185" cy="2958917"/>
          </a:xfrm>
          <a:prstGeom prst="rect">
            <a:avLst/>
          </a:prstGeom>
        </p:spPr>
      </p:pic>
    </p:spTree>
    <p:extLst>
      <p:ext uri="{BB962C8B-B14F-4D97-AF65-F5344CB8AC3E}">
        <p14:creationId xmlns:p14="http://schemas.microsoft.com/office/powerpoint/2010/main" val="305266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06219"/>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79752" y="2380829"/>
            <a:ext cx="10621648" cy="1782539"/>
          </a:xfrm>
          <a:prstGeom prst="rect">
            <a:avLst/>
          </a:prstGeom>
        </p:spPr>
        <p:txBody>
          <a:bodyPr vert="horz" wrap="square" lIns="0" tIns="114300" rIns="0" bIns="0" rtlCol="0">
            <a:spAutoFit/>
          </a:bodyPr>
          <a:lstStyle/>
          <a:p>
            <a:pPr marL="12700" marR="5080">
              <a:lnSpc>
                <a:spcPts val="6500"/>
              </a:lnSpc>
              <a:spcBef>
                <a:spcPts val="900"/>
              </a:spcBef>
            </a:pPr>
            <a:r>
              <a:rPr lang="en-US" sz="6000" spc="-5" dirty="0">
                <a:solidFill>
                  <a:srgbClr val="FFFFFF"/>
                </a:solidFill>
              </a:rPr>
              <a:t>Overview of </a:t>
            </a:r>
            <a:br>
              <a:rPr lang="en-US" sz="6000" spc="-5" dirty="0">
                <a:solidFill>
                  <a:srgbClr val="FFFFFF"/>
                </a:solidFill>
              </a:rPr>
            </a:br>
            <a:r>
              <a:rPr lang="en-US" sz="6000" spc="-5" dirty="0">
                <a:solidFill>
                  <a:srgbClr val="FFFFFF"/>
                </a:solidFill>
              </a:rPr>
              <a:t>Bond Framework</a:t>
            </a:r>
            <a:endParaRPr sz="6000" dirty="0"/>
          </a:p>
        </p:txBody>
      </p:sp>
      <p:pic>
        <p:nvPicPr>
          <p:cNvPr id="10" name="Picture 9">
            <a:extLst>
              <a:ext uri="{FF2B5EF4-FFF2-40B4-BE49-F238E27FC236}">
                <a16:creationId xmlns:a16="http://schemas.microsoft.com/office/drawing/2014/main" id="{966B0904-47F2-4276-9631-B9138D0D5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74"/>
          <a:stretch/>
        </p:blipFill>
        <p:spPr>
          <a:xfrm>
            <a:off x="380997" y="228600"/>
            <a:ext cx="5863914" cy="1143000"/>
          </a:xfrm>
          <a:prstGeom prst="rect">
            <a:avLst/>
          </a:prstGeom>
        </p:spPr>
      </p:pic>
      <p:pic>
        <p:nvPicPr>
          <p:cNvPr id="11" name="Picture 10">
            <a:extLst>
              <a:ext uri="{FF2B5EF4-FFF2-40B4-BE49-F238E27FC236}">
                <a16:creationId xmlns:a16="http://schemas.microsoft.com/office/drawing/2014/main" id="{A3E3C734-4F6B-47D9-BC26-307A03C7D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sp>
        <p:nvSpPr>
          <p:cNvPr id="8" name="Footer Placeholder 3">
            <a:extLst>
              <a:ext uri="{FF2B5EF4-FFF2-40B4-BE49-F238E27FC236}">
                <a16:creationId xmlns:a16="http://schemas.microsoft.com/office/drawing/2014/main" id="{820EA15A-5A64-4AA5-9626-E7B6D3D3B119}"/>
              </a:ext>
            </a:extLst>
          </p:cNvPr>
          <p:cNvSpPr txBox="1">
            <a:spLocks/>
          </p:cNvSpPr>
          <p:nvPr/>
        </p:nvSpPr>
        <p:spPr>
          <a:xfrm>
            <a:off x="4876800" y="6487441"/>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110737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0E9A9-9907-41DD-8224-E7A3DC31931F}"/>
              </a:ext>
            </a:extLst>
          </p:cNvPr>
          <p:cNvSpPr/>
          <p:nvPr/>
        </p:nvSpPr>
        <p:spPr>
          <a:xfrm>
            <a:off x="2295772" y="2873187"/>
            <a:ext cx="3874094" cy="1682384"/>
          </a:xfrm>
          <a:prstGeom prst="rect">
            <a:avLst/>
          </a:prstGeom>
        </p:spPr>
        <p:txBody>
          <a:bodyPr wrap="square">
            <a:spAutoFit/>
          </a:bodyPr>
          <a:lstStyle/>
          <a:p>
            <a:pPr marL="12700" marR="172085">
              <a:lnSpc>
                <a:spcPct val="109300"/>
              </a:lnSpc>
              <a:spcBef>
                <a:spcPts val="5"/>
              </a:spcBef>
              <a:tabLst>
                <a:tab pos="184785" algn="l"/>
              </a:tabLst>
            </a:pPr>
            <a:r>
              <a:rPr lang="en-US" sz="1600" spc="-5" dirty="0">
                <a:solidFill>
                  <a:srgbClr val="434F69"/>
                </a:solidFill>
                <a:latin typeface="Arial"/>
                <a:cs typeface="Arial"/>
              </a:rPr>
              <a:t>Bond to purchase land and buildings to develop new affordable housing</a:t>
            </a:r>
          </a:p>
          <a:p>
            <a:pPr marL="12700" marR="172085">
              <a:lnSpc>
                <a:spcPct val="109300"/>
              </a:lnSpc>
              <a:spcBef>
                <a:spcPts val="5"/>
              </a:spcBef>
              <a:tabLst>
                <a:tab pos="184785" algn="l"/>
              </a:tabLst>
            </a:pPr>
            <a:r>
              <a:rPr lang="en-US" sz="1600" spc="-5" dirty="0">
                <a:solidFill>
                  <a:srgbClr val="434F69"/>
                </a:solidFill>
                <a:latin typeface="Arial"/>
                <a:cs typeface="Arial"/>
              </a:rPr>
              <a:t>				</a:t>
            </a:r>
          </a:p>
          <a:p>
            <a:pPr marL="12700" marR="172085">
              <a:lnSpc>
                <a:spcPct val="109300"/>
              </a:lnSpc>
              <a:spcBef>
                <a:spcPts val="5"/>
              </a:spcBef>
              <a:tabLst>
                <a:tab pos="184785" algn="l"/>
              </a:tabLst>
            </a:pPr>
            <a:r>
              <a:rPr lang="en-US" sz="1600" spc="-5" dirty="0">
                <a:solidFill>
                  <a:srgbClr val="434F69"/>
                </a:solidFill>
                <a:latin typeface="Arial"/>
                <a:cs typeface="Arial"/>
              </a:rPr>
              <a:t>Units of</a:t>
            </a:r>
            <a:r>
              <a:rPr lang="en-US" sz="1600" dirty="0">
                <a:latin typeface="Arial"/>
                <a:cs typeface="Arial"/>
              </a:rPr>
              <a:t> </a:t>
            </a:r>
            <a:r>
              <a:rPr lang="en-US" sz="1600" spc="-5" dirty="0">
                <a:solidFill>
                  <a:srgbClr val="434F69"/>
                </a:solidFill>
                <a:latin typeface="Arial"/>
                <a:cs typeface="Arial"/>
              </a:rPr>
              <a:t>affordable housing for households with incomes at or below 60% of the Area Median Income (AMI)</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txBox="1"/>
          <p:nvPr/>
        </p:nvSpPr>
        <p:spPr>
          <a:xfrm>
            <a:off x="688340" y="1367933"/>
            <a:ext cx="10544175" cy="351378"/>
          </a:xfrm>
          <a:prstGeom prst="rect">
            <a:avLst/>
          </a:prstGeom>
        </p:spPr>
        <p:txBody>
          <a:bodyPr vert="horz" wrap="square" lIns="0" tIns="12700" rIns="0" bIns="0" rtlCol="0">
            <a:spAutoFit/>
          </a:bodyPr>
          <a:lstStyle/>
          <a:p>
            <a:pPr marL="12700">
              <a:lnSpc>
                <a:spcPct val="100000"/>
              </a:lnSpc>
              <a:spcBef>
                <a:spcPts val="100"/>
              </a:spcBef>
            </a:pPr>
            <a:r>
              <a:rPr lang="en-US" sz="2200" b="1" spc="-5" dirty="0">
                <a:solidFill>
                  <a:srgbClr val="8FD169"/>
                </a:solidFill>
                <a:latin typeface="Arial"/>
                <a:cs typeface="Arial"/>
              </a:rPr>
              <a:t>Overview</a:t>
            </a:r>
            <a:endParaRPr sz="2450" dirty="0">
              <a:latin typeface="Times New Roman"/>
              <a:cs typeface="Times New Roman"/>
            </a:endParaRPr>
          </a:p>
        </p:txBody>
      </p:sp>
      <p:sp>
        <p:nvSpPr>
          <p:cNvPr id="5" name="object 5"/>
          <p:cNvSpPr txBox="1">
            <a:spLocks noGrp="1"/>
          </p:cNvSpPr>
          <p:nvPr>
            <p:ph type="title"/>
          </p:nvPr>
        </p:nvSpPr>
        <p:spPr>
          <a:xfrm>
            <a:off x="688340" y="582226"/>
            <a:ext cx="6871334" cy="635000"/>
          </a:xfrm>
          <a:prstGeom prst="rect">
            <a:avLst/>
          </a:prstGeom>
        </p:spPr>
        <p:txBody>
          <a:bodyPr vert="horz" wrap="square" lIns="0" tIns="12700" rIns="0" bIns="0" rtlCol="0">
            <a:spAutoFit/>
          </a:bodyPr>
          <a:lstStyle/>
          <a:p>
            <a:pPr marL="12700">
              <a:lnSpc>
                <a:spcPct val="100000"/>
              </a:lnSpc>
              <a:spcBef>
                <a:spcPts val="100"/>
              </a:spcBef>
            </a:pPr>
            <a:r>
              <a:rPr lang="en-US" spc="-5" dirty="0"/>
              <a:t>Production Goals</a:t>
            </a:r>
            <a:endParaRPr spc="-5" dirty="0"/>
          </a:p>
        </p:txBody>
      </p:sp>
      <p:grpSp>
        <p:nvGrpSpPr>
          <p:cNvPr id="11" name="Group 10">
            <a:extLst>
              <a:ext uri="{FF2B5EF4-FFF2-40B4-BE49-F238E27FC236}">
                <a16:creationId xmlns:a16="http://schemas.microsoft.com/office/drawing/2014/main" id="{9C02895D-0306-401A-90D6-037E57743291}"/>
              </a:ext>
            </a:extLst>
          </p:cNvPr>
          <p:cNvGrpSpPr/>
          <p:nvPr/>
        </p:nvGrpSpPr>
        <p:grpSpPr>
          <a:xfrm>
            <a:off x="694710" y="2684693"/>
            <a:ext cx="1445260" cy="722630"/>
            <a:chOff x="3676831" y="446766"/>
            <a:chExt cx="2842884" cy="1421442"/>
          </a:xfrm>
        </p:grpSpPr>
        <p:sp>
          <p:nvSpPr>
            <p:cNvPr id="12" name="Rectangle: Rounded Corners 11">
              <a:extLst>
                <a:ext uri="{FF2B5EF4-FFF2-40B4-BE49-F238E27FC236}">
                  <a16:creationId xmlns:a16="http://schemas.microsoft.com/office/drawing/2014/main" id="{1A6A0193-4C68-4A3F-A589-3516702D138C}"/>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BA788F7C-FC5A-4D72-810D-66618E748F96}"/>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$258.4 M</a:t>
              </a:r>
            </a:p>
          </p:txBody>
        </p:sp>
      </p:grpSp>
      <p:grpSp>
        <p:nvGrpSpPr>
          <p:cNvPr id="14" name="Group 13">
            <a:extLst>
              <a:ext uri="{FF2B5EF4-FFF2-40B4-BE49-F238E27FC236}">
                <a16:creationId xmlns:a16="http://schemas.microsoft.com/office/drawing/2014/main" id="{46310DB4-7FBE-400E-9938-77FF2F28B2FB}"/>
              </a:ext>
            </a:extLst>
          </p:cNvPr>
          <p:cNvGrpSpPr/>
          <p:nvPr/>
        </p:nvGrpSpPr>
        <p:grpSpPr>
          <a:xfrm>
            <a:off x="689820" y="3818305"/>
            <a:ext cx="1445260" cy="722630"/>
            <a:chOff x="3676831" y="446766"/>
            <a:chExt cx="2842884" cy="1421442"/>
          </a:xfrm>
        </p:grpSpPr>
        <p:sp>
          <p:nvSpPr>
            <p:cNvPr id="15" name="Rectangle: Rounded Corners 14">
              <a:extLst>
                <a:ext uri="{FF2B5EF4-FFF2-40B4-BE49-F238E27FC236}">
                  <a16:creationId xmlns:a16="http://schemas.microsoft.com/office/drawing/2014/main" id="{09814F3E-E7FD-4B2E-B040-212636BB0D8A}"/>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B5FDB25E-E094-4AED-8DE4-180F9CA0B123}"/>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1,300</a:t>
              </a:r>
            </a:p>
          </p:txBody>
        </p:sp>
      </p:grpSp>
      <p:grpSp>
        <p:nvGrpSpPr>
          <p:cNvPr id="17" name="Group 16">
            <a:extLst>
              <a:ext uri="{FF2B5EF4-FFF2-40B4-BE49-F238E27FC236}">
                <a16:creationId xmlns:a16="http://schemas.microsoft.com/office/drawing/2014/main" id="{1F6E6D75-6603-4B40-B063-A40D2AAC655F}"/>
              </a:ext>
            </a:extLst>
          </p:cNvPr>
          <p:cNvGrpSpPr/>
          <p:nvPr/>
        </p:nvGrpSpPr>
        <p:grpSpPr>
          <a:xfrm>
            <a:off x="6400800" y="1648847"/>
            <a:ext cx="1445260" cy="722630"/>
            <a:chOff x="3676831" y="446766"/>
            <a:chExt cx="2842884" cy="1421442"/>
          </a:xfrm>
        </p:grpSpPr>
        <p:sp>
          <p:nvSpPr>
            <p:cNvPr id="18" name="Rectangle: Rounded Corners 17">
              <a:extLst>
                <a:ext uri="{FF2B5EF4-FFF2-40B4-BE49-F238E27FC236}">
                  <a16:creationId xmlns:a16="http://schemas.microsoft.com/office/drawing/2014/main" id="{26805909-694B-4492-9C35-DC8EF51F5199}"/>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766437B2-1954-480C-B654-C7E9D5F047EE}"/>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600</a:t>
              </a:r>
            </a:p>
          </p:txBody>
        </p:sp>
      </p:grpSp>
      <p:grpSp>
        <p:nvGrpSpPr>
          <p:cNvPr id="21" name="Group 20">
            <a:extLst>
              <a:ext uri="{FF2B5EF4-FFF2-40B4-BE49-F238E27FC236}">
                <a16:creationId xmlns:a16="http://schemas.microsoft.com/office/drawing/2014/main" id="{14C3B916-5668-4B4E-811A-310F91FF4B32}"/>
              </a:ext>
            </a:extLst>
          </p:cNvPr>
          <p:cNvGrpSpPr/>
          <p:nvPr/>
        </p:nvGrpSpPr>
        <p:grpSpPr>
          <a:xfrm>
            <a:off x="6427835" y="2846271"/>
            <a:ext cx="1445260" cy="722630"/>
            <a:chOff x="3676831" y="446766"/>
            <a:chExt cx="2842884" cy="1421442"/>
          </a:xfrm>
        </p:grpSpPr>
        <p:sp>
          <p:nvSpPr>
            <p:cNvPr id="22" name="Rectangle: Rounded Corners 21">
              <a:extLst>
                <a:ext uri="{FF2B5EF4-FFF2-40B4-BE49-F238E27FC236}">
                  <a16:creationId xmlns:a16="http://schemas.microsoft.com/office/drawing/2014/main" id="{565FF7DD-153C-41D7-BD69-486AEAB68F5F}"/>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838FE506-C554-4913-A0C2-44457EC9F3B2}"/>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dirty="0">
                  <a:latin typeface="Arial" panose="020B0604020202020204" pitchFamily="34" charset="0"/>
                  <a:cs typeface="Arial" panose="020B0604020202020204" pitchFamily="34" charset="0"/>
                </a:rPr>
                <a:t>7</a:t>
              </a:r>
              <a:r>
                <a:rPr lang="en-US" sz="2100" b="1" kern="1200" dirty="0">
                  <a:latin typeface="Arial" panose="020B0604020202020204" pitchFamily="34" charset="0"/>
                  <a:cs typeface="Arial" panose="020B0604020202020204" pitchFamily="34" charset="0"/>
                </a:rPr>
                <a:t>00</a:t>
              </a:r>
            </a:p>
          </p:txBody>
        </p:sp>
      </p:grpSp>
      <p:sp>
        <p:nvSpPr>
          <p:cNvPr id="24" name="Rectangle 23">
            <a:extLst>
              <a:ext uri="{FF2B5EF4-FFF2-40B4-BE49-F238E27FC236}">
                <a16:creationId xmlns:a16="http://schemas.microsoft.com/office/drawing/2014/main" id="{B8DD7B82-C8AA-46CE-B60D-9CB44D2803FE}"/>
              </a:ext>
            </a:extLst>
          </p:cNvPr>
          <p:cNvSpPr/>
          <p:nvPr/>
        </p:nvSpPr>
        <p:spPr>
          <a:xfrm>
            <a:off x="8025413" y="1648233"/>
            <a:ext cx="4041968" cy="4319709"/>
          </a:xfrm>
          <a:prstGeom prst="rect">
            <a:avLst/>
          </a:prstGeom>
        </p:spPr>
        <p:txBody>
          <a:bodyPr wrap="square">
            <a:spAutoFit/>
          </a:bodyPr>
          <a:lstStyle/>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r>
              <a:rPr lang="en-US" sz="1600" spc="-5" dirty="0">
                <a:solidFill>
                  <a:srgbClr val="434F69"/>
                </a:solidFill>
                <a:latin typeface="Arial"/>
                <a:cs typeface="Arial"/>
              </a:rPr>
              <a:t>Units at 0-30% AMI </a:t>
            </a:r>
          </a:p>
          <a:p>
            <a:pPr marL="12700" marR="172085">
              <a:lnSpc>
                <a:spcPct val="109300"/>
              </a:lnSpc>
              <a:spcBef>
                <a:spcPts val="5"/>
              </a:spcBef>
              <a:tabLst>
                <a:tab pos="184785" algn="l"/>
              </a:tabLst>
            </a:pPr>
            <a:r>
              <a:rPr lang="en-US" sz="1600" spc="-5" dirty="0">
                <a:solidFill>
                  <a:srgbClr val="434F69"/>
                </a:solidFill>
                <a:latin typeface="Arial"/>
                <a:cs typeface="Arial"/>
              </a:rPr>
              <a:t>				</a:t>
            </a: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r>
              <a:rPr lang="en-US" sz="1600" spc="-5" dirty="0">
                <a:solidFill>
                  <a:srgbClr val="434F69"/>
                </a:solidFill>
                <a:latin typeface="Arial"/>
                <a:cs typeface="Arial"/>
              </a:rPr>
              <a:t>Units at 31-60% AMI</a:t>
            </a: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200" spc="-5" dirty="0">
              <a:solidFill>
                <a:srgbClr val="434F69"/>
              </a:solidFill>
              <a:latin typeface="Arial"/>
              <a:cs typeface="Arial"/>
            </a:endParaRPr>
          </a:p>
          <a:p>
            <a:pPr marL="12700" marR="172085">
              <a:lnSpc>
                <a:spcPct val="109300"/>
              </a:lnSpc>
              <a:spcBef>
                <a:spcPts val="5"/>
              </a:spcBef>
              <a:tabLst>
                <a:tab pos="184785" algn="l"/>
              </a:tabLst>
            </a:pPr>
            <a:r>
              <a:rPr lang="en-US" sz="1600" spc="-5" dirty="0">
                <a:solidFill>
                  <a:srgbClr val="434F69"/>
                </a:solidFill>
                <a:latin typeface="Arial"/>
                <a:cs typeface="Arial"/>
              </a:rPr>
              <a:t>Supportive Housing units</a:t>
            </a: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1600" spc="-5" dirty="0">
              <a:solidFill>
                <a:srgbClr val="434F69"/>
              </a:solidFill>
              <a:latin typeface="Arial"/>
              <a:cs typeface="Arial"/>
            </a:endParaRPr>
          </a:p>
          <a:p>
            <a:pPr marL="12700" marR="172085">
              <a:lnSpc>
                <a:spcPct val="109300"/>
              </a:lnSpc>
              <a:spcBef>
                <a:spcPts val="5"/>
              </a:spcBef>
              <a:tabLst>
                <a:tab pos="184785" algn="l"/>
              </a:tabLst>
            </a:pPr>
            <a:endParaRPr lang="en-US" sz="900" spc="-5" dirty="0">
              <a:solidFill>
                <a:srgbClr val="434F69"/>
              </a:solidFill>
              <a:latin typeface="Arial"/>
              <a:cs typeface="Arial"/>
            </a:endParaRPr>
          </a:p>
          <a:p>
            <a:pPr marL="12700" marR="172085">
              <a:lnSpc>
                <a:spcPct val="109300"/>
              </a:lnSpc>
              <a:spcBef>
                <a:spcPts val="5"/>
              </a:spcBef>
              <a:tabLst>
                <a:tab pos="184785" algn="l"/>
              </a:tabLst>
            </a:pPr>
            <a:r>
              <a:rPr lang="en-US" sz="1600" spc="-5" dirty="0">
                <a:solidFill>
                  <a:srgbClr val="434F69"/>
                </a:solidFill>
                <a:latin typeface="Arial"/>
                <a:cs typeface="Arial"/>
              </a:rPr>
              <a:t>Family sized units</a:t>
            </a:r>
          </a:p>
        </p:txBody>
      </p:sp>
      <p:grpSp>
        <p:nvGrpSpPr>
          <p:cNvPr id="25" name="Group 24">
            <a:extLst>
              <a:ext uri="{FF2B5EF4-FFF2-40B4-BE49-F238E27FC236}">
                <a16:creationId xmlns:a16="http://schemas.microsoft.com/office/drawing/2014/main" id="{654DA8E1-D2B4-4686-A7C0-C94E76A4FE38}"/>
              </a:ext>
            </a:extLst>
          </p:cNvPr>
          <p:cNvGrpSpPr/>
          <p:nvPr/>
        </p:nvGrpSpPr>
        <p:grpSpPr>
          <a:xfrm>
            <a:off x="6427835" y="4038746"/>
            <a:ext cx="1445260" cy="722630"/>
            <a:chOff x="3676831" y="446766"/>
            <a:chExt cx="2842884" cy="1421442"/>
          </a:xfrm>
        </p:grpSpPr>
        <p:sp>
          <p:nvSpPr>
            <p:cNvPr id="26" name="Rectangle: Rounded Corners 25">
              <a:extLst>
                <a:ext uri="{FF2B5EF4-FFF2-40B4-BE49-F238E27FC236}">
                  <a16:creationId xmlns:a16="http://schemas.microsoft.com/office/drawing/2014/main" id="{136F25FD-292E-4821-AD0E-3821A2FE40E7}"/>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E131EAC2-23E9-4DBD-BFA3-50A3581BD4E6}"/>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dirty="0">
                  <a:latin typeface="Arial" panose="020B0604020202020204" pitchFamily="34" charset="0"/>
                  <a:cs typeface="Arial" panose="020B0604020202020204" pitchFamily="34" charset="0"/>
                </a:rPr>
                <a:t>300</a:t>
              </a:r>
              <a:endParaRPr lang="en-US" sz="21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240F1B3C-C566-4D12-AEB1-F7AFD128C32A}"/>
              </a:ext>
            </a:extLst>
          </p:cNvPr>
          <p:cNvGrpSpPr/>
          <p:nvPr/>
        </p:nvGrpSpPr>
        <p:grpSpPr>
          <a:xfrm>
            <a:off x="6454870" y="5236170"/>
            <a:ext cx="1445260" cy="722630"/>
            <a:chOff x="3676831" y="446766"/>
            <a:chExt cx="2842884" cy="1421442"/>
          </a:xfrm>
        </p:grpSpPr>
        <p:sp>
          <p:nvSpPr>
            <p:cNvPr id="29" name="Rectangle: Rounded Corners 28">
              <a:extLst>
                <a:ext uri="{FF2B5EF4-FFF2-40B4-BE49-F238E27FC236}">
                  <a16:creationId xmlns:a16="http://schemas.microsoft.com/office/drawing/2014/main" id="{BCA1395F-3350-4B56-8F91-8DF861B089CD}"/>
                </a:ext>
              </a:extLst>
            </p:cNvPr>
            <p:cNvSpPr/>
            <p:nvPr/>
          </p:nvSpPr>
          <p:spPr>
            <a:xfrm>
              <a:off x="3676831" y="446766"/>
              <a:ext cx="2842884" cy="1421442"/>
            </a:xfrm>
            <a:prstGeom prst="roundRect">
              <a:avLst>
                <a:gd name="adj" fmla="val 10000"/>
              </a:avLst>
            </a:prstGeom>
            <a:solidFill>
              <a:srgbClr val="27829D"/>
            </a:solidFill>
            <a:ln w="127000" cmpd="thickThin">
              <a:solidFill>
                <a:srgbClr val="8FD16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12735809-7306-4967-B459-80CEFD5364A2}"/>
                </a:ext>
              </a:extLst>
            </p:cNvPr>
            <p:cNvSpPr txBox="1"/>
            <p:nvPr/>
          </p:nvSpPr>
          <p:spPr>
            <a:xfrm>
              <a:off x="3718464" y="488399"/>
              <a:ext cx="2759618" cy="133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650</a:t>
              </a:r>
            </a:p>
          </p:txBody>
        </p:sp>
      </p:grpSp>
      <p:sp>
        <p:nvSpPr>
          <p:cNvPr id="31" name="object 8">
            <a:extLst>
              <a:ext uri="{FF2B5EF4-FFF2-40B4-BE49-F238E27FC236}">
                <a16:creationId xmlns:a16="http://schemas.microsoft.com/office/drawing/2014/main" id="{660244E2-9B69-4118-AAE2-17E38B87991D}"/>
              </a:ext>
            </a:extLst>
          </p:cNvPr>
          <p:cNvSpPr/>
          <p:nvPr/>
        </p:nvSpPr>
        <p:spPr>
          <a:xfrm>
            <a:off x="10835354" y="437839"/>
            <a:ext cx="1046264" cy="990755"/>
          </a:xfrm>
          <a:prstGeom prst="rect">
            <a:avLst/>
          </a:prstGeom>
          <a:blipFill>
            <a:blip r:embed="rId3" cstate="print"/>
            <a:stretch>
              <a:fillRect/>
            </a:stretch>
          </a:blipFill>
        </p:spPr>
        <p:txBody>
          <a:bodyPr wrap="square" lIns="0" tIns="0" rIns="0" bIns="0" rtlCol="0"/>
          <a:lstStyle/>
          <a:p>
            <a:endParaRPr/>
          </a:p>
        </p:txBody>
      </p:sp>
      <p:sp>
        <p:nvSpPr>
          <p:cNvPr id="32" name="object 9">
            <a:extLst>
              <a:ext uri="{FF2B5EF4-FFF2-40B4-BE49-F238E27FC236}">
                <a16:creationId xmlns:a16="http://schemas.microsoft.com/office/drawing/2014/main" id="{EBC3D347-F6CA-42F4-8C2D-1D09E40B82B6}"/>
              </a:ext>
            </a:extLst>
          </p:cNvPr>
          <p:cNvSpPr/>
          <p:nvPr/>
        </p:nvSpPr>
        <p:spPr>
          <a:xfrm>
            <a:off x="9747683" y="500311"/>
            <a:ext cx="1178920" cy="884188"/>
          </a:xfrm>
          <a:prstGeom prst="rect">
            <a:avLst/>
          </a:prstGeom>
          <a:blipFill>
            <a:blip r:embed="rId4" cstate="print"/>
            <a:stretch>
              <a:fillRect/>
            </a:stretch>
          </a:blipFill>
        </p:spPr>
        <p:txBody>
          <a:bodyPr wrap="square" lIns="0" tIns="0" rIns="0" bIns="0" rtlCol="0"/>
          <a:lstStyle/>
          <a:p>
            <a:endParaRPr/>
          </a:p>
        </p:txBody>
      </p:sp>
      <p:sp>
        <p:nvSpPr>
          <p:cNvPr id="33" name="object 10">
            <a:extLst>
              <a:ext uri="{FF2B5EF4-FFF2-40B4-BE49-F238E27FC236}">
                <a16:creationId xmlns:a16="http://schemas.microsoft.com/office/drawing/2014/main" id="{F7421E31-0F41-4A77-A5ED-3A90F9FD9B0C}"/>
              </a:ext>
            </a:extLst>
          </p:cNvPr>
          <p:cNvSpPr/>
          <p:nvPr/>
        </p:nvSpPr>
        <p:spPr>
          <a:xfrm>
            <a:off x="8686800" y="314551"/>
            <a:ext cx="1209123" cy="1144973"/>
          </a:xfrm>
          <a:prstGeom prst="rect">
            <a:avLst/>
          </a:prstGeom>
          <a:blipFill>
            <a:blip r:embed="rId5" cstate="print"/>
            <a:stretch>
              <a:fillRect/>
            </a:stretch>
          </a:blipFill>
        </p:spPr>
        <p:txBody>
          <a:bodyPr wrap="square" lIns="0" tIns="0" rIns="0" bIns="0" rtlCol="0"/>
          <a:lstStyle/>
          <a:p>
            <a:endParaRPr/>
          </a:p>
        </p:txBody>
      </p:sp>
      <p:sp>
        <p:nvSpPr>
          <p:cNvPr id="34" name="Footer Placeholder 3">
            <a:extLst>
              <a:ext uri="{FF2B5EF4-FFF2-40B4-BE49-F238E27FC236}">
                <a16:creationId xmlns:a16="http://schemas.microsoft.com/office/drawing/2014/main" id="{62FE0728-1BC8-4568-8A30-F5EA9AD9ADD1}"/>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335924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dirty="0"/>
          </a:p>
        </p:txBody>
      </p:sp>
      <p:sp>
        <p:nvSpPr>
          <p:cNvPr id="5" name="object 5"/>
          <p:cNvSpPr txBox="1"/>
          <p:nvPr/>
        </p:nvSpPr>
        <p:spPr>
          <a:xfrm>
            <a:off x="304800" y="1451771"/>
            <a:ext cx="7735711" cy="3721532"/>
          </a:xfrm>
          <a:prstGeom prst="rect">
            <a:avLst/>
          </a:prstGeom>
        </p:spPr>
        <p:txBody>
          <a:bodyPr vert="horz" wrap="square" lIns="0" tIns="12700" rIns="0" bIns="0" rtlCol="0">
            <a:spAutoFit/>
          </a:bodyPr>
          <a:lstStyle/>
          <a:p>
            <a:pPr marL="812165" marR="5080" lvl="1" indent="-342900">
              <a:spcBef>
                <a:spcPts val="1800"/>
              </a:spcBef>
              <a:buFont typeface="Arial" panose="020B0604020202020204" pitchFamily="34" charset="0"/>
              <a:buChar char="•"/>
            </a:pPr>
            <a:r>
              <a:rPr lang="en-US" sz="2800" b="1" spc="-5" dirty="0">
                <a:solidFill>
                  <a:srgbClr val="434F69"/>
                </a:solidFill>
                <a:latin typeface="Arial"/>
                <a:cs typeface="Arial"/>
              </a:rPr>
              <a:t>Communities of Color</a:t>
            </a:r>
          </a:p>
          <a:p>
            <a:pPr marL="812165" marR="5080" lvl="1" indent="-342900">
              <a:spcBef>
                <a:spcPts val="1800"/>
              </a:spcBef>
              <a:buFont typeface="Arial" panose="020B0604020202020204" pitchFamily="34" charset="0"/>
              <a:buChar char="•"/>
            </a:pPr>
            <a:r>
              <a:rPr lang="en-US" sz="2800" b="1" spc="-5" dirty="0">
                <a:solidFill>
                  <a:srgbClr val="434F69"/>
                </a:solidFill>
                <a:latin typeface="Arial"/>
                <a:cs typeface="Arial"/>
              </a:rPr>
              <a:t>Families</a:t>
            </a:r>
            <a:r>
              <a:rPr lang="en-US" sz="2800" spc="-5" dirty="0">
                <a:solidFill>
                  <a:srgbClr val="434F69"/>
                </a:solidFill>
                <a:latin typeface="Arial"/>
                <a:cs typeface="Arial"/>
              </a:rPr>
              <a:t>, including families with children, immigrant and refugees, and intergenerational households</a:t>
            </a:r>
          </a:p>
          <a:p>
            <a:pPr marL="812165" marR="5080" lvl="1" indent="-342900">
              <a:spcBef>
                <a:spcPts val="1800"/>
              </a:spcBef>
              <a:buFont typeface="Arial" panose="020B0604020202020204" pitchFamily="34" charset="0"/>
              <a:buChar char="•"/>
            </a:pPr>
            <a:r>
              <a:rPr lang="en-US" sz="2800" b="1" spc="-5" dirty="0">
                <a:solidFill>
                  <a:srgbClr val="434F69"/>
                </a:solidFill>
                <a:latin typeface="Arial"/>
                <a:cs typeface="Arial"/>
              </a:rPr>
              <a:t>Households experiencing homelessness </a:t>
            </a:r>
            <a:r>
              <a:rPr lang="en-US" sz="2800" spc="-5" dirty="0">
                <a:solidFill>
                  <a:srgbClr val="434F69"/>
                </a:solidFill>
                <a:latin typeface="Arial"/>
                <a:cs typeface="Arial"/>
              </a:rPr>
              <a:t>or at imminent risk</a:t>
            </a:r>
          </a:p>
          <a:p>
            <a:pPr marL="812165" marR="5080" lvl="1" indent="-342900">
              <a:spcBef>
                <a:spcPts val="1800"/>
              </a:spcBef>
              <a:buFont typeface="Arial" panose="020B0604020202020204" pitchFamily="34" charset="0"/>
              <a:buChar char="•"/>
            </a:pPr>
            <a:r>
              <a:rPr lang="en-US" sz="2800" b="1" spc="-5" dirty="0">
                <a:solidFill>
                  <a:srgbClr val="434F69"/>
                </a:solidFill>
                <a:latin typeface="Arial"/>
                <a:cs typeface="Arial"/>
              </a:rPr>
              <a:t>Households facing displacement </a:t>
            </a:r>
          </a:p>
        </p:txBody>
      </p:sp>
      <p:sp>
        <p:nvSpPr>
          <p:cNvPr id="7" name="object 7"/>
          <p:cNvSpPr txBox="1"/>
          <p:nvPr/>
        </p:nvSpPr>
        <p:spPr>
          <a:xfrm>
            <a:off x="11257442" y="6478453"/>
            <a:ext cx="206375" cy="211454"/>
          </a:xfrm>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z="1200" b="1" dirty="0">
                <a:solidFill>
                  <a:srgbClr val="FFFFFF"/>
                </a:solidFill>
                <a:latin typeface="Calibri"/>
                <a:cs typeface="Calibri"/>
              </a:rPr>
              <a:t>6</a:t>
            </a:fld>
            <a:endParaRPr sz="1200" dirty="0">
              <a:latin typeface="Calibri"/>
              <a:cs typeface="Calibri"/>
            </a:endParaRPr>
          </a:p>
        </p:txBody>
      </p:sp>
      <p:sp>
        <p:nvSpPr>
          <p:cNvPr id="6" name="object 6"/>
          <p:cNvSpPr txBox="1">
            <a:spLocks noGrp="1"/>
          </p:cNvSpPr>
          <p:nvPr>
            <p:ph type="title"/>
          </p:nvPr>
        </p:nvSpPr>
        <p:spPr>
          <a:xfrm>
            <a:off x="688340" y="597183"/>
            <a:ext cx="5331460" cy="632866"/>
          </a:xfrm>
          <a:prstGeom prst="rect">
            <a:avLst/>
          </a:prstGeom>
        </p:spPr>
        <p:txBody>
          <a:bodyPr vert="horz" wrap="square" lIns="0" tIns="80645" rIns="0" bIns="0" rtlCol="0">
            <a:spAutoFit/>
          </a:bodyPr>
          <a:lstStyle/>
          <a:p>
            <a:pPr marL="12700" marR="5080">
              <a:lnSpc>
                <a:spcPts val="4330"/>
              </a:lnSpc>
              <a:spcBef>
                <a:spcPts val="635"/>
              </a:spcBef>
            </a:pPr>
            <a:r>
              <a:rPr lang="en-US" spc="-10" dirty="0"/>
              <a:t>Priority Communities</a:t>
            </a:r>
            <a:endParaRPr spc="-10" dirty="0"/>
          </a:p>
        </p:txBody>
      </p:sp>
      <p:pic>
        <p:nvPicPr>
          <p:cNvPr id="9" name="Picture 8">
            <a:extLst>
              <a:ext uri="{FF2B5EF4-FFF2-40B4-BE49-F238E27FC236}">
                <a16:creationId xmlns:a16="http://schemas.microsoft.com/office/drawing/2014/main" id="{3E9067DC-306E-4E11-A6A4-B135F675008A}"/>
              </a:ext>
            </a:extLst>
          </p:cNvPr>
          <p:cNvPicPr>
            <a:picLocks noChangeAspect="1"/>
          </p:cNvPicPr>
          <p:nvPr/>
        </p:nvPicPr>
        <p:blipFill rotWithShape="1">
          <a:blip r:embed="rId3">
            <a:extLst>
              <a:ext uri="{28A0092B-C50C-407E-A947-70E740481C1C}">
                <a14:useLocalDpi xmlns:a14="http://schemas.microsoft.com/office/drawing/2010/main" val="0"/>
              </a:ext>
            </a:extLst>
          </a:blip>
          <a:srcRect l="-7" t="-1" r="-568" b="4"/>
          <a:stretch/>
        </p:blipFill>
        <p:spPr>
          <a:xfrm>
            <a:off x="8423670" y="2019300"/>
            <a:ext cx="3768329" cy="2819400"/>
          </a:xfrm>
          <a:prstGeom prst="rect">
            <a:avLst/>
          </a:prstGeom>
        </p:spPr>
      </p:pic>
      <p:sp>
        <p:nvSpPr>
          <p:cNvPr id="10" name="Footer Placeholder 3">
            <a:extLst>
              <a:ext uri="{FF2B5EF4-FFF2-40B4-BE49-F238E27FC236}">
                <a16:creationId xmlns:a16="http://schemas.microsoft.com/office/drawing/2014/main" id="{A50AB0FE-BF5D-4022-8874-D3036C2B5A06}"/>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275007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77" y="-521"/>
            <a:ext cx="12183121" cy="6296660"/>
          </a:xfrm>
          <a:custGeom>
            <a:avLst/>
            <a:gdLst/>
            <a:ahLst/>
            <a:cxnLst/>
            <a:rect l="l" t="t" r="r" b="b"/>
            <a:pathLst>
              <a:path w="4288155" h="6296660">
                <a:moveTo>
                  <a:pt x="0" y="6296139"/>
                </a:moveTo>
                <a:lnTo>
                  <a:pt x="4288155" y="6296139"/>
                </a:lnTo>
                <a:lnTo>
                  <a:pt x="4288155" y="0"/>
                </a:lnTo>
                <a:lnTo>
                  <a:pt x="0" y="0"/>
                </a:lnTo>
                <a:lnTo>
                  <a:pt x="0" y="6296139"/>
                </a:lnTo>
                <a:close/>
              </a:path>
            </a:pathLst>
          </a:custGeom>
          <a:noFill/>
        </p:spPr>
        <p:txBody>
          <a:bodyPr wrap="square" lIns="0" tIns="0" rIns="0" bIns="0" rtlCol="0"/>
          <a:lstStyle/>
          <a:p>
            <a:endParaRPr dirty="0"/>
          </a:p>
        </p:txBody>
      </p:sp>
      <p:sp>
        <p:nvSpPr>
          <p:cNvPr id="3" name="object 3"/>
          <p:cNvSpPr/>
          <p:nvPr/>
        </p:nvSpPr>
        <p:spPr>
          <a:xfrm>
            <a:off x="13188" y="6306170"/>
            <a:ext cx="12192000" cy="561975"/>
          </a:xfrm>
          <a:custGeom>
            <a:avLst/>
            <a:gdLst/>
            <a:ahLst/>
            <a:cxnLst/>
            <a:rect l="l" t="t" r="r" b="b"/>
            <a:pathLst>
              <a:path w="4288155" h="561975">
                <a:moveTo>
                  <a:pt x="0" y="561860"/>
                </a:moveTo>
                <a:lnTo>
                  <a:pt x="4288155" y="561860"/>
                </a:lnTo>
                <a:lnTo>
                  <a:pt x="4288155" y="0"/>
                </a:lnTo>
                <a:lnTo>
                  <a:pt x="0" y="0"/>
                </a:lnTo>
                <a:lnTo>
                  <a:pt x="0" y="561860"/>
                </a:lnTo>
                <a:close/>
              </a:path>
            </a:pathLst>
          </a:custGeom>
          <a:solidFill>
            <a:srgbClr val="27829D"/>
          </a:solidFill>
        </p:spPr>
        <p:txBody>
          <a:bodyPr wrap="square" lIns="0" tIns="0" rIns="0" bIns="0" rtlCol="0"/>
          <a:lstStyle/>
          <a:p>
            <a:endParaRPr dirty="0"/>
          </a:p>
        </p:txBody>
      </p:sp>
      <p:sp>
        <p:nvSpPr>
          <p:cNvPr id="5" name="object 5"/>
          <p:cNvSpPr txBox="1"/>
          <p:nvPr/>
        </p:nvSpPr>
        <p:spPr>
          <a:xfrm>
            <a:off x="520631" y="1445043"/>
            <a:ext cx="6889514" cy="4281940"/>
          </a:xfrm>
          <a:prstGeom prst="rect">
            <a:avLst/>
          </a:prstGeom>
        </p:spPr>
        <p:txBody>
          <a:bodyPr vert="horz" wrap="square" lIns="0" tIns="110489" rIns="0" bIns="0" rtlCol="0">
            <a:spAutoFit/>
          </a:bodyPr>
          <a:lstStyle/>
          <a:p>
            <a:pPr marL="285750" indent="-285750">
              <a:spcBef>
                <a:spcPts val="2400"/>
              </a:spcBef>
              <a:spcAft>
                <a:spcPts val="600"/>
              </a:spcAft>
              <a:buFontTx/>
              <a:buChar char="•"/>
              <a:tabLst>
                <a:tab pos="285115" algn="l"/>
                <a:tab pos="285750" algn="l"/>
              </a:tabLst>
            </a:pPr>
            <a:r>
              <a:rPr lang="en-US" sz="2800" dirty="0">
                <a:solidFill>
                  <a:srgbClr val="434F69"/>
                </a:solidFill>
                <a:latin typeface="Arial"/>
                <a:cs typeface="Arial"/>
              </a:rPr>
              <a:t>Balance investments throughout the city</a:t>
            </a:r>
          </a:p>
          <a:p>
            <a:pPr marL="285750" indent="-285750">
              <a:spcBef>
                <a:spcPts val="2400"/>
              </a:spcBef>
              <a:spcAft>
                <a:spcPts val="600"/>
              </a:spcAft>
              <a:buFontTx/>
              <a:buChar char="•"/>
              <a:tabLst>
                <a:tab pos="285115" algn="l"/>
                <a:tab pos="285750" algn="l"/>
              </a:tabLst>
            </a:pPr>
            <a:r>
              <a:rPr lang="en-US" sz="2800" dirty="0">
                <a:solidFill>
                  <a:srgbClr val="434F69"/>
                </a:solidFill>
                <a:latin typeface="Arial"/>
                <a:cs typeface="Arial"/>
              </a:rPr>
              <a:t>Assess acquisitions with a racial equity lens</a:t>
            </a:r>
          </a:p>
          <a:p>
            <a:pPr marL="285750" indent="-285750">
              <a:spcBef>
                <a:spcPts val="2400"/>
              </a:spcBef>
              <a:spcAft>
                <a:spcPts val="600"/>
              </a:spcAft>
              <a:buChar char="•"/>
              <a:tabLst>
                <a:tab pos="285115" algn="l"/>
                <a:tab pos="285750" algn="l"/>
              </a:tabLst>
            </a:pPr>
            <a:r>
              <a:rPr lang="en-US" sz="2800" dirty="0">
                <a:solidFill>
                  <a:srgbClr val="434F69"/>
                </a:solidFill>
                <a:latin typeface="Arial"/>
                <a:cs typeface="Arial"/>
              </a:rPr>
              <a:t>Invest where limited affordable housing resources</a:t>
            </a:r>
          </a:p>
          <a:p>
            <a:pPr marL="285750" indent="-285750">
              <a:spcBef>
                <a:spcPts val="2400"/>
              </a:spcBef>
              <a:spcAft>
                <a:spcPts val="600"/>
              </a:spcAft>
              <a:buChar char="•"/>
              <a:tabLst>
                <a:tab pos="285115" algn="l"/>
                <a:tab pos="285750" algn="l"/>
              </a:tabLst>
            </a:pPr>
            <a:r>
              <a:rPr lang="en-US" sz="2800" dirty="0">
                <a:solidFill>
                  <a:srgbClr val="434F69"/>
                </a:solidFill>
                <a:latin typeface="Arial"/>
                <a:cs typeface="Arial"/>
              </a:rPr>
              <a:t>Consider school catchment areas, and planned transit and infrastructure projects</a:t>
            </a:r>
          </a:p>
        </p:txBody>
      </p:sp>
      <p:sp>
        <p:nvSpPr>
          <p:cNvPr id="6" name="object 6"/>
          <p:cNvSpPr txBox="1">
            <a:spLocks noGrp="1"/>
          </p:cNvSpPr>
          <p:nvPr>
            <p:ph type="title"/>
          </p:nvPr>
        </p:nvSpPr>
        <p:spPr>
          <a:xfrm>
            <a:off x="574178" y="582865"/>
            <a:ext cx="5674222" cy="520079"/>
          </a:xfrm>
          <a:prstGeom prst="rect">
            <a:avLst/>
          </a:prstGeom>
        </p:spPr>
        <p:txBody>
          <a:bodyPr vert="horz" wrap="square" lIns="0" tIns="66040" rIns="0" bIns="0" rtlCol="0">
            <a:spAutoFit/>
          </a:bodyPr>
          <a:lstStyle/>
          <a:p>
            <a:pPr marR="5080">
              <a:lnSpc>
                <a:spcPts val="3470"/>
              </a:lnSpc>
              <a:spcBef>
                <a:spcPts val="520"/>
              </a:spcBef>
            </a:pPr>
            <a:r>
              <a:rPr lang="en-US" dirty="0"/>
              <a:t>Location Priorities  </a:t>
            </a:r>
            <a:endParaRPr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341" t="19751" r="28938" b="11250"/>
          <a:stretch/>
        </p:blipFill>
        <p:spPr>
          <a:xfrm>
            <a:off x="7611903" y="914399"/>
            <a:ext cx="4580097" cy="4731959"/>
          </a:xfrm>
          <a:prstGeom prst="rect">
            <a:avLst/>
          </a:prstGeom>
        </p:spPr>
      </p:pic>
      <p:sp>
        <p:nvSpPr>
          <p:cNvPr id="8" name="object 3">
            <a:extLst>
              <a:ext uri="{FF2B5EF4-FFF2-40B4-BE49-F238E27FC236}">
                <a16:creationId xmlns:a16="http://schemas.microsoft.com/office/drawing/2014/main" id="{5B27D1C5-0ADE-417D-80F3-130421473BA1}"/>
              </a:ext>
            </a:extLst>
          </p:cNvPr>
          <p:cNvSpPr/>
          <p:nvPr/>
        </p:nvSpPr>
        <p:spPr>
          <a:xfrm>
            <a:off x="0" y="6316201"/>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dirty="0"/>
          </a:p>
        </p:txBody>
      </p:sp>
      <p:sp>
        <p:nvSpPr>
          <p:cNvPr id="11" name="Footer Placeholder 3">
            <a:extLst>
              <a:ext uri="{FF2B5EF4-FFF2-40B4-BE49-F238E27FC236}">
                <a16:creationId xmlns:a16="http://schemas.microsoft.com/office/drawing/2014/main" id="{E2A8BB68-7E6B-440E-BBE2-DFF99C400BF0}"/>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379522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06219"/>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79752" y="2380829"/>
            <a:ext cx="10621648" cy="2616101"/>
          </a:xfrm>
          <a:prstGeom prst="rect">
            <a:avLst/>
          </a:prstGeom>
        </p:spPr>
        <p:txBody>
          <a:bodyPr vert="horz" wrap="square" lIns="0" tIns="114300" rIns="0" bIns="0" rtlCol="0">
            <a:spAutoFit/>
          </a:bodyPr>
          <a:lstStyle/>
          <a:p>
            <a:pPr marL="12700" marR="5080">
              <a:lnSpc>
                <a:spcPts val="6500"/>
              </a:lnSpc>
              <a:spcBef>
                <a:spcPts val="900"/>
              </a:spcBef>
            </a:pPr>
            <a:r>
              <a:rPr lang="en-US" sz="6000" spc="-5" dirty="0">
                <a:solidFill>
                  <a:srgbClr val="FFFFFF"/>
                </a:solidFill>
              </a:rPr>
              <a:t>Goal 1:</a:t>
            </a:r>
            <a:br>
              <a:rPr lang="en-US" sz="6000" spc="-5" dirty="0">
                <a:solidFill>
                  <a:srgbClr val="FFFFFF"/>
                </a:solidFill>
              </a:rPr>
            </a:br>
            <a:r>
              <a:rPr lang="en-US" sz="6000" spc="-5" dirty="0">
                <a:solidFill>
                  <a:srgbClr val="FFFFFF"/>
                </a:solidFill>
              </a:rPr>
              <a:t>Adherence to the Bond Framework</a:t>
            </a:r>
            <a:endParaRPr sz="6000" dirty="0"/>
          </a:p>
        </p:txBody>
      </p:sp>
      <p:pic>
        <p:nvPicPr>
          <p:cNvPr id="10" name="Picture 9">
            <a:extLst>
              <a:ext uri="{FF2B5EF4-FFF2-40B4-BE49-F238E27FC236}">
                <a16:creationId xmlns:a16="http://schemas.microsoft.com/office/drawing/2014/main" id="{966B0904-47F2-4276-9631-B9138D0D5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74"/>
          <a:stretch/>
        </p:blipFill>
        <p:spPr>
          <a:xfrm>
            <a:off x="380997" y="228600"/>
            <a:ext cx="5863914" cy="1143000"/>
          </a:xfrm>
          <a:prstGeom prst="rect">
            <a:avLst/>
          </a:prstGeom>
        </p:spPr>
      </p:pic>
      <p:pic>
        <p:nvPicPr>
          <p:cNvPr id="11" name="Picture 10">
            <a:extLst>
              <a:ext uri="{FF2B5EF4-FFF2-40B4-BE49-F238E27FC236}">
                <a16:creationId xmlns:a16="http://schemas.microsoft.com/office/drawing/2014/main" id="{A3E3C734-4F6B-47D9-BC26-307A03C7D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621" y="228600"/>
            <a:ext cx="2732379" cy="1143000"/>
          </a:xfrm>
          <a:prstGeom prst="rect">
            <a:avLst/>
          </a:prstGeom>
        </p:spPr>
      </p:pic>
      <p:sp>
        <p:nvSpPr>
          <p:cNvPr id="8" name="Footer Placeholder 3">
            <a:extLst>
              <a:ext uri="{FF2B5EF4-FFF2-40B4-BE49-F238E27FC236}">
                <a16:creationId xmlns:a16="http://schemas.microsoft.com/office/drawing/2014/main" id="{E4242469-69A5-4A5D-9B46-E4646141AFF4}"/>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25088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2E5D75-900A-4BE5-ABC9-4F2B20AABE0F}"/>
              </a:ext>
            </a:extLst>
          </p:cNvPr>
          <p:cNvSpPr txBox="1"/>
          <p:nvPr/>
        </p:nvSpPr>
        <p:spPr>
          <a:xfrm>
            <a:off x="457200" y="477867"/>
            <a:ext cx="8926287" cy="707886"/>
          </a:xfrm>
          <a:prstGeom prst="rect">
            <a:avLst/>
          </a:prstGeom>
          <a:noFill/>
        </p:spPr>
        <p:txBody>
          <a:bodyPr wrap="square" rtlCol="0">
            <a:spAutoFit/>
          </a:bodyPr>
          <a:lstStyle/>
          <a:p>
            <a:r>
              <a:rPr lang="en-US" sz="4000" b="1" dirty="0">
                <a:solidFill>
                  <a:srgbClr val="27829D"/>
                </a:solidFill>
                <a:latin typeface="Arial" panose="020B0604020202020204" pitchFamily="34" charset="0"/>
                <a:cs typeface="Arial" panose="020B0604020202020204" pitchFamily="34" charset="0"/>
              </a:rPr>
              <a:t>Production Goals and Progress</a:t>
            </a:r>
          </a:p>
        </p:txBody>
      </p:sp>
      <p:pic>
        <p:nvPicPr>
          <p:cNvPr id="17" name="Picture 16">
            <a:extLst>
              <a:ext uri="{FF2B5EF4-FFF2-40B4-BE49-F238E27FC236}">
                <a16:creationId xmlns:a16="http://schemas.microsoft.com/office/drawing/2014/main" id="{99F2F461-C44F-48C2-82E4-78B96CEAF8EC}"/>
              </a:ext>
            </a:extLst>
          </p:cNvPr>
          <p:cNvPicPr>
            <a:picLocks noChangeAspect="1"/>
          </p:cNvPicPr>
          <p:nvPr/>
        </p:nvPicPr>
        <p:blipFill>
          <a:blip r:embed="rId3"/>
          <a:stretch>
            <a:fillRect/>
          </a:stretch>
        </p:blipFill>
        <p:spPr>
          <a:xfrm>
            <a:off x="0" y="1699884"/>
            <a:ext cx="12192000" cy="3458232"/>
          </a:xfrm>
          <a:prstGeom prst="rect">
            <a:avLst/>
          </a:prstGeom>
        </p:spPr>
      </p:pic>
      <p:sp>
        <p:nvSpPr>
          <p:cNvPr id="20" name="Rectangle 19">
            <a:extLst>
              <a:ext uri="{FF2B5EF4-FFF2-40B4-BE49-F238E27FC236}">
                <a16:creationId xmlns:a16="http://schemas.microsoft.com/office/drawing/2014/main" id="{8A9A0B84-D92F-4B51-AA50-D95B5D33950D}"/>
              </a:ext>
            </a:extLst>
          </p:cNvPr>
          <p:cNvSpPr/>
          <p:nvPr/>
        </p:nvSpPr>
        <p:spPr>
          <a:xfrm>
            <a:off x="2819400" y="1723330"/>
            <a:ext cx="4148893" cy="338554"/>
          </a:xfrm>
          <a:prstGeom prst="rect">
            <a:avLst/>
          </a:prstGeom>
        </p:spPr>
        <p:txBody>
          <a:bodyPr wrap="none">
            <a:spAutoFit/>
          </a:bodyPr>
          <a:lstStyle/>
          <a:p>
            <a:r>
              <a:rPr lang="en-US" sz="1600" b="1" dirty="0">
                <a:solidFill>
                  <a:srgbClr val="92D050"/>
                </a:solidFill>
                <a:latin typeface="Arial" panose="020B0604020202020204" pitchFamily="34" charset="0"/>
              </a:rPr>
              <a:t>Completed Projects </a:t>
            </a:r>
            <a:r>
              <a:rPr lang="en-US" sz="1600" dirty="0">
                <a:solidFill>
                  <a:srgbClr val="000000"/>
                </a:solidFill>
                <a:latin typeface="Arial" panose="020B0604020202020204" pitchFamily="34" charset="0"/>
              </a:rPr>
              <a:t>| </a:t>
            </a:r>
            <a:r>
              <a:rPr lang="en-US" sz="1600" b="1" dirty="0">
                <a:solidFill>
                  <a:schemeClr val="accent3">
                    <a:lumMod val="60000"/>
                    <a:lumOff val="40000"/>
                  </a:schemeClr>
                </a:solidFill>
                <a:latin typeface="Arial" panose="020B0604020202020204" pitchFamily="34" charset="0"/>
              </a:rPr>
              <a:t>Proposed Projects </a:t>
            </a:r>
            <a:endParaRPr lang="en-US" sz="4400" dirty="0">
              <a:solidFill>
                <a:schemeClr val="accent3">
                  <a:lumMod val="60000"/>
                  <a:lumOff val="40000"/>
                </a:schemeClr>
              </a:solidFill>
            </a:endParaRPr>
          </a:p>
        </p:txBody>
      </p:sp>
      <p:sp>
        <p:nvSpPr>
          <p:cNvPr id="22" name="object 2">
            <a:extLst>
              <a:ext uri="{FF2B5EF4-FFF2-40B4-BE49-F238E27FC236}">
                <a16:creationId xmlns:a16="http://schemas.microsoft.com/office/drawing/2014/main" id="{59D96C15-4C4B-462B-A9AF-194E4D20E124}"/>
              </a:ext>
            </a:extLst>
          </p:cNvPr>
          <p:cNvSpPr/>
          <p:nvPr/>
        </p:nvSpPr>
        <p:spPr>
          <a:xfrm>
            <a:off x="0" y="6296025"/>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21" name="object 3">
            <a:extLst>
              <a:ext uri="{FF2B5EF4-FFF2-40B4-BE49-F238E27FC236}">
                <a16:creationId xmlns:a16="http://schemas.microsoft.com/office/drawing/2014/main" id="{DA2F8990-6D51-4589-B0FD-6AE3E32510A4}"/>
              </a:ext>
            </a:extLst>
          </p:cNvPr>
          <p:cNvSpPr/>
          <p:nvPr/>
        </p:nvSpPr>
        <p:spPr>
          <a:xfrm>
            <a:off x="0" y="6296025"/>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dirty="0"/>
          </a:p>
        </p:txBody>
      </p:sp>
      <p:sp>
        <p:nvSpPr>
          <p:cNvPr id="9" name="Footer Placeholder 3">
            <a:extLst>
              <a:ext uri="{FF2B5EF4-FFF2-40B4-BE49-F238E27FC236}">
                <a16:creationId xmlns:a16="http://schemas.microsoft.com/office/drawing/2014/main" id="{B217F895-BCFA-474D-AFE7-501D84746799}"/>
              </a:ext>
            </a:extLst>
          </p:cNvPr>
          <p:cNvSpPr txBox="1">
            <a:spLocks/>
          </p:cNvSpPr>
          <p:nvPr/>
        </p:nvSpPr>
        <p:spPr>
          <a:xfrm>
            <a:off x="4758090" y="6489863"/>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tabLst>
                <a:tab pos="3284220" algn="l"/>
                <a:tab pos="3455035" algn="l"/>
                <a:tab pos="4090035" algn="l"/>
                <a:tab pos="4261485" algn="l"/>
              </a:tabLst>
            </a:pPr>
            <a:r>
              <a:rPr lang="en-US" spc="-10" dirty="0"/>
              <a:t>BOC Progress Report | 04/11/19 | Portland's Housing Bond</a:t>
            </a:r>
            <a:endParaRPr lang="en-US" spc="-5" dirty="0"/>
          </a:p>
        </p:txBody>
      </p:sp>
    </p:spTree>
    <p:extLst>
      <p:ext uri="{BB962C8B-B14F-4D97-AF65-F5344CB8AC3E}">
        <p14:creationId xmlns:p14="http://schemas.microsoft.com/office/powerpoint/2010/main" val="4046318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1699</Words>
  <Application>Microsoft Office PowerPoint</Application>
  <PresentationFormat>Widescreen</PresentationFormat>
  <Paragraphs>297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Times New Roman</vt:lpstr>
      <vt:lpstr>Office Theme</vt:lpstr>
      <vt:lpstr>Bond Oversight Committee’s Progress Report 2017 - 2018</vt:lpstr>
      <vt:lpstr>Members</vt:lpstr>
      <vt:lpstr>PowerPoint Presentation</vt:lpstr>
      <vt:lpstr>Overview of  Bond Framework</vt:lpstr>
      <vt:lpstr>Production Goals</vt:lpstr>
      <vt:lpstr>Priority Communities</vt:lpstr>
      <vt:lpstr>Location Priorities  </vt:lpstr>
      <vt:lpstr>Goal 1: Adherence to the Bond Framework</vt:lpstr>
      <vt:lpstr>PowerPoint Presentation</vt:lpstr>
      <vt:lpstr>PowerPoint Presentation</vt:lpstr>
      <vt:lpstr>PowerPoint Presentation</vt:lpstr>
      <vt:lpstr>Goal 2: Engaging Communities</vt:lpstr>
      <vt:lpstr>PowerPoint Presentation</vt:lpstr>
      <vt:lpstr>Goal 3: Fiscal Accountability</vt:lpstr>
      <vt:lpstr>PowerPoint Presentation</vt:lpstr>
      <vt:lpstr>Looking Ahead</vt:lpstr>
      <vt:lpstr>PowerPoint Presentation</vt:lpstr>
      <vt:lpstr>Bond Properties </vt:lpstr>
      <vt:lpstr>Completed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Oversight Committee’s Progress Report 2017 - 2018</dc:title>
  <dc:creator>Chang, Jennifer</dc:creator>
  <cp:lastModifiedBy>Chang, Jennifer</cp:lastModifiedBy>
  <cp:revision>34</cp:revision>
  <cp:lastPrinted>2019-04-04T19:01:20Z</cp:lastPrinted>
  <dcterms:created xsi:type="dcterms:W3CDTF">2019-03-28T22:44:08Z</dcterms:created>
  <dcterms:modified xsi:type="dcterms:W3CDTF">2019-04-04T19:04:35Z</dcterms:modified>
</cp:coreProperties>
</file>