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65" r:id="rId2"/>
    <p:sldId id="332" r:id="rId3"/>
    <p:sldId id="331" r:id="rId4"/>
    <p:sldId id="262" r:id="rId5"/>
    <p:sldId id="264" r:id="rId6"/>
    <p:sldId id="362" r:id="rId7"/>
    <p:sldId id="326" r:id="rId8"/>
    <p:sldId id="376" r:id="rId9"/>
    <p:sldId id="427" r:id="rId10"/>
    <p:sldId id="329" r:id="rId11"/>
    <p:sldId id="337" r:id="rId12"/>
    <p:sldId id="361" r:id="rId13"/>
    <p:sldId id="428" r:id="rId14"/>
    <p:sldId id="353" r:id="rId15"/>
    <p:sldId id="445" r:id="rId16"/>
    <p:sldId id="381" r:id="rId17"/>
    <p:sldId id="382" r:id="rId18"/>
    <p:sldId id="383" r:id="rId19"/>
    <p:sldId id="430" r:id="rId20"/>
    <p:sldId id="429" r:id="rId21"/>
    <p:sldId id="384" r:id="rId22"/>
    <p:sldId id="385" r:id="rId23"/>
    <p:sldId id="386" r:id="rId24"/>
    <p:sldId id="431" r:id="rId25"/>
    <p:sldId id="432" r:id="rId26"/>
    <p:sldId id="435" r:id="rId27"/>
    <p:sldId id="436" r:id="rId28"/>
    <p:sldId id="437" r:id="rId29"/>
    <p:sldId id="438" r:id="rId30"/>
    <p:sldId id="439" r:id="rId31"/>
    <p:sldId id="433" r:id="rId32"/>
    <p:sldId id="434" r:id="rId33"/>
    <p:sldId id="387" r:id="rId34"/>
    <p:sldId id="401" r:id="rId35"/>
    <p:sldId id="422" r:id="rId36"/>
    <p:sldId id="440" r:id="rId37"/>
    <p:sldId id="441" r:id="rId38"/>
    <p:sldId id="442" r:id="rId39"/>
    <p:sldId id="443" r:id="rId40"/>
    <p:sldId id="444" r:id="rId41"/>
    <p:sldId id="423" r:id="rId42"/>
    <p:sldId id="448" r:id="rId43"/>
    <p:sldId id="425" r:id="rId44"/>
    <p:sldId id="446" r:id="rId45"/>
    <p:sldId id="447" r:id="rId46"/>
    <p:sldId id="449" r:id="rId47"/>
    <p:sldId id="450" r:id="rId48"/>
    <p:sldId id="451" r:id="rId49"/>
    <p:sldId id="452" r:id="rId50"/>
    <p:sldId id="453" r:id="rId51"/>
    <p:sldId id="454" r:id="rId52"/>
    <p:sldId id="455" r:id="rId53"/>
    <p:sldId id="456" r:id="rId54"/>
    <p:sldId id="457"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B050"/>
    <a:srgbClr val="2F528F"/>
    <a:srgbClr val="4472C4"/>
    <a:srgbClr val="000000"/>
    <a:srgbClr val="FF0000"/>
    <a:srgbClr val="057D47"/>
    <a:srgbClr val="FF6600"/>
    <a:srgbClr val="FBF5EB"/>
    <a:srgbClr val="ECF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6" autoAdjust="0"/>
    <p:restoredTop sz="64825" autoAdjust="0"/>
  </p:normalViewPr>
  <p:slideViewPr>
    <p:cSldViewPr snapToGrid="0">
      <p:cViewPr>
        <p:scale>
          <a:sx n="60" d="100"/>
          <a:sy n="60" d="100"/>
        </p:scale>
        <p:origin x="2274" y="1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E1A57A7-3911-4718-999C-0A1306A4C31C}" type="datetimeFigureOut">
              <a:rPr lang="en-US" smtClean="0"/>
              <a:t>4/11/2019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0D5307E-19AF-4F2D-AF52-416CDDA20B3B}" type="slidenum">
              <a:rPr lang="en-US" smtClean="0"/>
              <a:t>‹#›</a:t>
            </a:fld>
            <a:endParaRPr lang="en-US"/>
          </a:p>
        </p:txBody>
      </p:sp>
    </p:spTree>
    <p:extLst>
      <p:ext uri="{BB962C8B-B14F-4D97-AF65-F5344CB8AC3E}">
        <p14:creationId xmlns:p14="http://schemas.microsoft.com/office/powerpoint/2010/main" val="3894289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58A6-BA59-4A1E-B2AF-4DC1C9318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47F5-BADE-48B4-B6E8-18C7D2777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EDBF72-5E03-43D3-9FC3-1BABD7116700}"/>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5" name="Footer Placeholder 4">
            <a:extLst>
              <a:ext uri="{FF2B5EF4-FFF2-40B4-BE49-F238E27FC236}">
                <a16:creationId xmlns:a16="http://schemas.microsoft.com/office/drawing/2014/main" id="{F67CF6FE-FEDF-4AA2-828B-A532AD1C6D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B9D788-CC50-49EB-A4B6-4D06508BF840}"/>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10022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D3F4-1E29-413E-836C-81A15D6D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EF055-5B9C-490F-821F-F3B6DCC6E8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9BD1E-F8E0-4745-89D9-E339C73D44BB}"/>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5" name="Footer Placeholder 4">
            <a:extLst>
              <a:ext uri="{FF2B5EF4-FFF2-40B4-BE49-F238E27FC236}">
                <a16:creationId xmlns:a16="http://schemas.microsoft.com/office/drawing/2014/main" id="{4953A280-A46E-4EBE-BF02-A52CD13FE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1ECAA-1C1B-42F4-A742-47028424AD7F}"/>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00843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7BB44-CEDF-4F97-A571-9D806B883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E29B9-9E46-42B3-B0C2-F747B2F996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D9B3-99FD-4AF6-96E7-B12CE13897E5}"/>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5" name="Footer Placeholder 4">
            <a:extLst>
              <a:ext uri="{FF2B5EF4-FFF2-40B4-BE49-F238E27FC236}">
                <a16:creationId xmlns:a16="http://schemas.microsoft.com/office/drawing/2014/main" id="{BF1885A8-8DAF-48E9-927C-EA4E68A261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DCEBD6-AD4B-4D61-B211-42A8CED2A96B}"/>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336649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AFA-F12F-41E9-8334-3E6658E21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4A6A3-C554-4215-9982-4701182749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CB0D2-9582-4C19-997F-890AEAE5340E}"/>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5" name="Footer Placeholder 4">
            <a:extLst>
              <a:ext uri="{FF2B5EF4-FFF2-40B4-BE49-F238E27FC236}">
                <a16:creationId xmlns:a16="http://schemas.microsoft.com/office/drawing/2014/main" id="{06083DE0-7343-4C66-95F8-D951E1B476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E6F37B-53B2-46F3-A731-504AB3401015}"/>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02314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64D-CD04-4AD5-91BD-6B9687BC8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D757D5-50F7-4B89-AAC9-25CFD3467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4FF1D3-0BA4-4FD5-85D8-916B1E2B1432}"/>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5" name="Footer Placeholder 4">
            <a:extLst>
              <a:ext uri="{FF2B5EF4-FFF2-40B4-BE49-F238E27FC236}">
                <a16:creationId xmlns:a16="http://schemas.microsoft.com/office/drawing/2014/main" id="{C6FD1378-2A4C-4548-885B-B18521EAFE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90BC5E-AEAD-41EA-9727-F1B6840371F8}"/>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19259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17FC-33A3-4690-92F6-9D7B511E0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BE4C4-CD44-449F-84BC-2767C0E6AE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C3C7F-3A40-40E1-89DC-CBDF1849BC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7CCCE-68FB-47D1-AEE5-319945BF6F15}"/>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6" name="Footer Placeholder 5">
            <a:extLst>
              <a:ext uri="{FF2B5EF4-FFF2-40B4-BE49-F238E27FC236}">
                <a16:creationId xmlns:a16="http://schemas.microsoft.com/office/drawing/2014/main" id="{13F18CB8-BB46-4B0E-9D1E-55AF4B3EA8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C2C103-28E4-49E1-8245-5E48B6968978}"/>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219101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7CAC-F662-45C7-B079-46E65D6EE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EF788-9ACD-4E00-953E-649680C6A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5DB4C-5C41-4E5E-B518-0C026EAC6C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A4C30-F763-47BB-AFBE-6BA5AE30A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CA22E3-1973-43BC-866B-99AEAF5EED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EA3A2-296A-4CBF-BF79-6A2B0F2A989C}"/>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8" name="Footer Placeholder 7">
            <a:extLst>
              <a:ext uri="{FF2B5EF4-FFF2-40B4-BE49-F238E27FC236}">
                <a16:creationId xmlns:a16="http://schemas.microsoft.com/office/drawing/2014/main" id="{4BF52A14-9738-45F3-BD57-58EAAAD7C09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97D3546-5823-43EE-941E-6DBC13EFA4CD}"/>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243395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1AC-4208-4897-BBAC-9C71807BF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FB67ED-BD7C-4318-BFE4-ACBF4476A802}"/>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4" name="Footer Placeholder 3">
            <a:extLst>
              <a:ext uri="{FF2B5EF4-FFF2-40B4-BE49-F238E27FC236}">
                <a16:creationId xmlns:a16="http://schemas.microsoft.com/office/drawing/2014/main" id="{7E5066B3-4ABB-4DFE-BF2C-89D9EFD293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BEF6BA-FD88-4F48-8E02-8880E61F783D}"/>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3913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8337C-51A8-469A-B118-E7EAAF54AD26}"/>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3" name="Footer Placeholder 2">
            <a:extLst>
              <a:ext uri="{FF2B5EF4-FFF2-40B4-BE49-F238E27FC236}">
                <a16:creationId xmlns:a16="http://schemas.microsoft.com/office/drawing/2014/main" id="{72C339D7-C9A6-4B5E-B4C5-9D24B7ADD6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7E55D7-DB97-4880-9A5E-6592B46D45F4}"/>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19888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1DB5-B6B0-48A4-BFAA-73AB595B6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0D859-51B9-4610-8AD9-BE683E64D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97587-54C5-4326-918F-AEE55964A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E0D3B7-696D-47DA-92C1-EE4953A4B856}"/>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6" name="Footer Placeholder 5">
            <a:extLst>
              <a:ext uri="{FF2B5EF4-FFF2-40B4-BE49-F238E27FC236}">
                <a16:creationId xmlns:a16="http://schemas.microsoft.com/office/drawing/2014/main" id="{79180997-D45F-41B1-A435-362CAC4FA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976266-E7F3-4761-894D-08180A45984E}"/>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78109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57A5-85A6-4A65-B000-000529023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00A86-7E4A-4566-B035-E6BFCC901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7B7F262-66C8-412B-99C4-836A88E42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5EECB6-6093-44DE-B0AE-E206F7E2F7DB}"/>
              </a:ext>
            </a:extLst>
          </p:cNvPr>
          <p:cNvSpPr>
            <a:spLocks noGrp="1"/>
          </p:cNvSpPr>
          <p:nvPr>
            <p:ph type="dt" sz="half" idx="10"/>
          </p:nvPr>
        </p:nvSpPr>
        <p:spPr/>
        <p:txBody>
          <a:bodyPr/>
          <a:lstStyle/>
          <a:p>
            <a:fld id="{470E8D6B-4BAA-4B59-836E-871BC2FDBD24}" type="datetimeFigureOut">
              <a:rPr lang="en-US" smtClean="0"/>
              <a:t>4/11/2019</a:t>
            </a:fld>
            <a:endParaRPr lang="en-US" dirty="0"/>
          </a:p>
        </p:txBody>
      </p:sp>
      <p:sp>
        <p:nvSpPr>
          <p:cNvPr id="6" name="Footer Placeholder 5">
            <a:extLst>
              <a:ext uri="{FF2B5EF4-FFF2-40B4-BE49-F238E27FC236}">
                <a16:creationId xmlns:a16="http://schemas.microsoft.com/office/drawing/2014/main" id="{84A57991-820D-4D51-A6EC-494E70F6B0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079D6E-F39C-4810-966D-DC2777AB58D9}"/>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365301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40D2-6C0C-42CA-B4CF-4C8BBE9ED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2CB6A-C8D0-45D9-A6F2-4B43B910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6FEBB-FE90-4325-ADDA-6B6CBDB02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E8D6B-4BAA-4B59-836E-871BC2FDBD24}" type="datetimeFigureOut">
              <a:rPr lang="en-US" smtClean="0"/>
              <a:t>4/11/2019</a:t>
            </a:fld>
            <a:endParaRPr lang="en-US" dirty="0"/>
          </a:p>
        </p:txBody>
      </p:sp>
      <p:sp>
        <p:nvSpPr>
          <p:cNvPr id="5" name="Footer Placeholder 4">
            <a:extLst>
              <a:ext uri="{FF2B5EF4-FFF2-40B4-BE49-F238E27FC236}">
                <a16:creationId xmlns:a16="http://schemas.microsoft.com/office/drawing/2014/main" id="{5B6C3928-BCCA-4434-8F72-1BDE09CEC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4411CB-5821-4AAA-8399-CC640DBF3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42739-ED92-4D55-A83D-0FD89787D124}" type="slidenum">
              <a:rPr lang="en-US" smtClean="0"/>
              <a:t>‹#›</a:t>
            </a:fld>
            <a:endParaRPr lang="en-US" dirty="0"/>
          </a:p>
        </p:txBody>
      </p:sp>
    </p:spTree>
    <p:extLst>
      <p:ext uri="{BB962C8B-B14F-4D97-AF65-F5344CB8AC3E}">
        <p14:creationId xmlns:p14="http://schemas.microsoft.com/office/powerpoint/2010/main" val="210298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DEF9DA-19CA-413F-A5C2-CC66816A928E}"/>
              </a:ext>
            </a:extLst>
          </p:cNvPr>
          <p:cNvSpPr txBox="1"/>
          <p:nvPr/>
        </p:nvSpPr>
        <p:spPr>
          <a:xfrm>
            <a:off x="6324065" y="3489051"/>
            <a:ext cx="5124142" cy="2149751"/>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LU 18-277253 HR &amp; LU 19-101014 </a:t>
            </a:r>
            <a:r>
              <a:rPr lang="en-US" altLang="en-US" sz="2000" dirty="0" err="1">
                <a:solidFill>
                  <a:schemeClr val="tx1">
                    <a:lumMod val="75000"/>
                    <a:lumOff val="25000"/>
                  </a:schemeClr>
                </a:solidFill>
                <a:latin typeface="Arial" panose="020B0604020202020204" pitchFamily="34" charset="0"/>
                <a:cs typeface="Arial" panose="020B0604020202020204" pitchFamily="34" charset="0"/>
              </a:rPr>
              <a:t>DZ</a:t>
            </a:r>
            <a:endParaRPr lang="en-US" altLang="en-US" sz="20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3200" b="1" dirty="0">
                <a:solidFill>
                  <a:schemeClr val="tx1">
                    <a:lumMod val="75000"/>
                    <a:lumOff val="25000"/>
                  </a:schemeClr>
                </a:solidFill>
                <a:latin typeface="Arial" panose="020B0604020202020204" pitchFamily="34" charset="0"/>
                <a:cs typeface="Arial" panose="020B0604020202020204" pitchFamily="34" charset="0"/>
              </a:rPr>
              <a:t>One Pacific Square </a:t>
            </a:r>
          </a:p>
          <a:p>
            <a:pPr>
              <a:spcBef>
                <a:spcPct val="0"/>
              </a:spcBef>
            </a:pPr>
            <a:r>
              <a:rPr lang="en-US" altLang="en-US" sz="2400" b="1" dirty="0">
                <a:solidFill>
                  <a:schemeClr val="tx1">
                    <a:lumMod val="75000"/>
                    <a:lumOff val="25000"/>
                  </a:schemeClr>
                </a:solidFill>
                <a:latin typeface="Arial" panose="020B0604020202020204" pitchFamily="34" charset="0"/>
                <a:cs typeface="Arial" panose="020B0604020202020204" pitchFamily="34" charset="0"/>
              </a:rPr>
              <a:t>Ground Floor &amp; Plaza Alterations</a:t>
            </a:r>
          </a:p>
          <a:p>
            <a:pPr>
              <a:spcBef>
                <a:spcPct val="0"/>
              </a:spcBef>
              <a:buFontTx/>
              <a:buNone/>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April 11, 2019</a:t>
            </a:r>
          </a:p>
          <a:p>
            <a:pPr>
              <a:spcBef>
                <a:spcPct val="0"/>
              </a:spcBef>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Staff Presentation</a:t>
            </a:r>
          </a:p>
          <a:p>
            <a:pPr>
              <a:spcBef>
                <a:spcPct val="0"/>
              </a:spcBef>
              <a:buFontTx/>
              <a:buNone/>
            </a:pPr>
            <a:endParaRPr lang="en-US" altLang="en-US" sz="36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
            <a:extLst>
              <a:ext uri="{FF2B5EF4-FFF2-40B4-BE49-F238E27FC236}">
                <a16:creationId xmlns:a16="http://schemas.microsoft.com/office/drawing/2014/main" id="{3CEB94ED-C675-4974-B384-D59AE5AFE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355"/>
          <a:stretch/>
        </p:blipFill>
        <p:spPr bwMode="auto">
          <a:xfrm>
            <a:off x="6096001" y="842534"/>
            <a:ext cx="1260388" cy="111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F009C8D-D289-413D-B348-CF04460941DB}"/>
              </a:ext>
            </a:extLst>
          </p:cNvPr>
          <p:cNvSpPr txBox="1"/>
          <p:nvPr/>
        </p:nvSpPr>
        <p:spPr>
          <a:xfrm>
            <a:off x="6365590" y="2651480"/>
            <a:ext cx="5082617" cy="634876"/>
          </a:xfrm>
          <a:prstGeom prst="rect">
            <a:avLst/>
          </a:prstGeom>
          <a:solidFill>
            <a:schemeClr val="accent2">
              <a:lumMod val="75000"/>
            </a:schemeClr>
          </a:solidFill>
        </p:spPr>
        <p:txBody>
          <a:bodyPr wrap="square" rtlCol="0">
            <a:noAutofit/>
          </a:bodyPr>
          <a:lstStyle/>
          <a:p>
            <a:pPr>
              <a:spcBef>
                <a:spcPct val="0"/>
              </a:spcBef>
              <a:buFontTx/>
              <a:buNone/>
            </a:pPr>
            <a:r>
              <a:rPr lang="en-US" altLang="en-US" sz="3200" b="1" dirty="0">
                <a:solidFill>
                  <a:schemeClr val="bg1"/>
                </a:solidFill>
                <a:latin typeface="Arial" panose="020B0604020202020204" pitchFamily="34" charset="0"/>
                <a:cs typeface="Arial" panose="020B0604020202020204" pitchFamily="34" charset="0"/>
              </a:rPr>
              <a:t>Type III Land Use Review</a:t>
            </a:r>
          </a:p>
        </p:txBody>
      </p:sp>
      <p:sp>
        <p:nvSpPr>
          <p:cNvPr id="15" name="TextBox 14">
            <a:extLst>
              <a:ext uri="{FF2B5EF4-FFF2-40B4-BE49-F238E27FC236}">
                <a16:creationId xmlns:a16="http://schemas.microsoft.com/office/drawing/2014/main" id="{FE10EEBC-52A7-475F-A303-EEBD9752555C}"/>
              </a:ext>
            </a:extLst>
          </p:cNvPr>
          <p:cNvSpPr txBox="1"/>
          <p:nvPr/>
        </p:nvSpPr>
        <p:spPr>
          <a:xfrm>
            <a:off x="7442982" y="960070"/>
            <a:ext cx="4511329" cy="1967687"/>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City of Portland</a:t>
            </a:r>
          </a:p>
          <a:p>
            <a:pPr>
              <a:spcBef>
                <a:spcPct val="0"/>
              </a:spcBef>
            </a:pPr>
            <a:r>
              <a:rPr lang="en-US" altLang="en-US" sz="3400" spc="-150" dirty="0">
                <a:solidFill>
                  <a:schemeClr val="tx1">
                    <a:lumMod val="75000"/>
                    <a:lumOff val="25000"/>
                  </a:schemeClr>
                </a:solidFill>
                <a:latin typeface="Arial" panose="020B0604020202020204" pitchFamily="34" charset="0"/>
                <a:cs typeface="Arial" panose="020B0604020202020204" pitchFamily="34" charset="0"/>
              </a:rPr>
              <a:t>Design Commission </a:t>
            </a:r>
            <a:r>
              <a:rPr lang="en-US" altLang="en-US" sz="3200" spc="-150" dirty="0">
                <a:solidFill>
                  <a:schemeClr val="tx1">
                    <a:lumMod val="75000"/>
                    <a:lumOff val="25000"/>
                  </a:schemeClr>
                </a:solidFill>
                <a:latin typeface="Arial" panose="020B0604020202020204" pitchFamily="34" charset="0"/>
                <a:cs typeface="Arial" panose="020B0604020202020204" pitchFamily="34" charset="0"/>
              </a:rPr>
              <a:t>&amp; </a:t>
            </a:r>
          </a:p>
          <a:p>
            <a:pPr>
              <a:spcBef>
                <a:spcPct val="0"/>
              </a:spcBef>
            </a:pPr>
            <a:r>
              <a:rPr lang="en-US" altLang="en-US" sz="3400" spc="-150" dirty="0">
                <a:solidFill>
                  <a:schemeClr val="tx1">
                    <a:lumMod val="75000"/>
                    <a:lumOff val="25000"/>
                  </a:schemeClr>
                </a:solidFill>
                <a:latin typeface="Arial" panose="020B0604020202020204" pitchFamily="34" charset="0"/>
                <a:cs typeface="Arial" panose="020B0604020202020204" pitchFamily="34" charset="0"/>
              </a:rPr>
              <a:t>Landmarks Commission</a:t>
            </a:r>
          </a:p>
        </p:txBody>
      </p:sp>
      <p:pic>
        <p:nvPicPr>
          <p:cNvPr id="4" name="Picture 3">
            <a:extLst>
              <a:ext uri="{FF2B5EF4-FFF2-40B4-BE49-F238E27FC236}">
                <a16:creationId xmlns:a16="http://schemas.microsoft.com/office/drawing/2014/main" id="{76C41EE9-97D3-470E-9220-3F3CA31A2DA7}"/>
              </a:ext>
            </a:extLst>
          </p:cNvPr>
          <p:cNvPicPr>
            <a:picLocks noChangeAspect="1"/>
          </p:cNvPicPr>
          <p:nvPr/>
        </p:nvPicPr>
        <p:blipFill rotWithShape="1">
          <a:blip r:embed="rId3">
            <a:extLst>
              <a:ext uri="{28A0092B-C50C-407E-A947-70E740481C1C}">
                <a14:useLocalDpi xmlns:a14="http://schemas.microsoft.com/office/drawing/2010/main" val="0"/>
              </a:ext>
            </a:extLst>
          </a:blip>
          <a:srcRect l="5841" t="7124" r="5880" b="12285"/>
          <a:stretch/>
        </p:blipFill>
        <p:spPr>
          <a:xfrm>
            <a:off x="165582" y="1134487"/>
            <a:ext cx="6071890" cy="3586539"/>
          </a:xfrm>
          <a:prstGeom prst="rect">
            <a:avLst/>
          </a:prstGeom>
        </p:spPr>
      </p:pic>
    </p:spTree>
    <p:extLst>
      <p:ext uri="{BB962C8B-B14F-4D97-AF65-F5344CB8AC3E}">
        <p14:creationId xmlns:p14="http://schemas.microsoft.com/office/powerpoint/2010/main" val="182663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04644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Next steps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1045581" y="1228076"/>
            <a:ext cx="6726819" cy="3508653"/>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Design Commission &amp; Landmarks Commission Options</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ct val="0"/>
              </a:spcBef>
              <a:spcAft>
                <a:spcPts val="600"/>
              </a:spcAft>
              <a:buFontTx/>
              <a:buAutoNum type="arabicParenR"/>
              <a:defRPr/>
            </a:pPr>
            <a:r>
              <a:rPr lang="en-US" altLang="en-US" sz="1600" dirty="0">
                <a:latin typeface="Arial" panose="020B0604020202020204" pitchFamily="34" charset="0"/>
                <a:cs typeface="Arial" panose="020B0604020202020204" pitchFamily="34" charset="0"/>
              </a:rPr>
              <a:t>Accept revised staff report and approve the proposal with all recommended conditions;</a:t>
            </a:r>
          </a:p>
          <a:p>
            <a:pPr marL="342900" indent="-342900">
              <a:spcBef>
                <a:spcPct val="0"/>
              </a:spcBef>
              <a:spcAft>
                <a:spcPts val="600"/>
              </a:spcAft>
              <a:buFontTx/>
              <a:buAutoNum type="arabicParenR"/>
              <a:defRPr/>
            </a:pPr>
            <a:r>
              <a:rPr lang="en-US" altLang="en-US" sz="1600" dirty="0">
                <a:latin typeface="Arial" panose="020B0604020202020204" pitchFamily="34" charset="0"/>
                <a:cs typeface="Arial" panose="020B0604020202020204" pitchFamily="34" charset="0"/>
              </a:rPr>
              <a:t>Accept revised staff report and approve the proposal with amended conditions;</a:t>
            </a:r>
          </a:p>
          <a:p>
            <a:pPr marL="342900" indent="-342900">
              <a:spcBef>
                <a:spcPct val="0"/>
              </a:spcBef>
              <a:spcAft>
                <a:spcPts val="600"/>
              </a:spcAft>
              <a:buFontTx/>
              <a:buAutoNum type="arabicParenR"/>
              <a:defRPr/>
            </a:pPr>
            <a:r>
              <a:rPr lang="en-US" altLang="en-US" sz="1600" dirty="0">
                <a:latin typeface="Arial" panose="020B0604020202020204" pitchFamily="34" charset="0"/>
                <a:cs typeface="Arial" panose="020B0604020202020204" pitchFamily="34" charset="0"/>
              </a:rPr>
              <a:t>Request the applicant to return with revisions; or</a:t>
            </a:r>
          </a:p>
          <a:p>
            <a:pPr marL="342900" indent="-342900">
              <a:spcBef>
                <a:spcPct val="0"/>
              </a:spcBef>
              <a:spcAft>
                <a:spcPts val="600"/>
              </a:spcAft>
              <a:buFontTx/>
              <a:buAutoNum type="arabicParenR"/>
              <a:defRPr/>
            </a:pPr>
            <a:r>
              <a:rPr lang="en-US" altLang="en-US" sz="1600" dirty="0">
                <a:latin typeface="Arial" panose="020B0604020202020204" pitchFamily="34" charset="0"/>
                <a:cs typeface="Arial" panose="020B0604020202020204" pitchFamily="34" charset="0"/>
              </a:rPr>
              <a:t>Reject revised staff report and ask staff to return with a revised report recommending denial.</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2975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9848D1C-C697-46E6-94E3-D3E333D96F62}"/>
              </a:ext>
            </a:extLst>
          </p:cNvPr>
          <p:cNvSpPr txBox="1"/>
          <p:nvPr/>
        </p:nvSpPr>
        <p:spPr>
          <a:xfrm>
            <a:off x="5342021" y="4591251"/>
            <a:ext cx="6395149"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Questions for Staff?</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979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B6F2F2-45D4-4FFC-80B5-A8F9A2FC4A0F}"/>
              </a:ext>
            </a:extLst>
          </p:cNvPr>
          <p:cNvSpPr txBox="1"/>
          <p:nvPr/>
        </p:nvSpPr>
        <p:spPr>
          <a:xfrm>
            <a:off x="3556000" y="4591251"/>
            <a:ext cx="8181171"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Applicant Presentation</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89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B6F2F2-45D4-4FFC-80B5-A8F9A2FC4A0F}"/>
              </a:ext>
            </a:extLst>
          </p:cNvPr>
          <p:cNvSpPr txBox="1"/>
          <p:nvPr/>
        </p:nvSpPr>
        <p:spPr>
          <a:xfrm>
            <a:off x="3556000" y="4591251"/>
            <a:ext cx="8181171"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Additional Slides (If Needed)</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565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E9F956E-DFD9-4511-B3DD-8CF93E60CEA6}"/>
              </a:ext>
            </a:extLst>
          </p:cNvPr>
          <p:cNvSpPr txBox="1"/>
          <p:nvPr/>
        </p:nvSpPr>
        <p:spPr>
          <a:xfrm>
            <a:off x="-2331452" y="4254367"/>
            <a:ext cx="8181171" cy="1965643"/>
          </a:xfrm>
          <a:prstGeom prst="rect">
            <a:avLst/>
          </a:prstGeom>
          <a:noFill/>
        </p:spPr>
        <p:txBody>
          <a:bodyPr wrap="square" rtlCol="0" anchor="b">
            <a:noAutofit/>
          </a:bodyPr>
          <a:lstStyle/>
          <a:p>
            <a:pPr algn="r">
              <a:spcBef>
                <a:spcPct val="0"/>
              </a:spcBef>
              <a:buFontTx/>
              <a:buNone/>
            </a:pPr>
            <a:r>
              <a:rPr lang="en-US" altLang="en-US" sz="4400" b="1" dirty="0">
                <a:latin typeface="Arial" panose="020B0604020202020204" pitchFamily="34" charset="0"/>
                <a:cs typeface="Arial" panose="020B0604020202020204" pitchFamily="34" charset="0"/>
              </a:rPr>
              <a:t>Previous Design</a:t>
            </a:r>
            <a:endParaRPr lang="en-US" altLang="en-US" sz="36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6077C0B-F943-41DA-82FD-FEFDED6F3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3531921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1CF5CA2-908D-4CF8-9F0F-EF1E9CCE8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
        <p:nvSpPr>
          <p:cNvPr id="4" name="TextBox 3">
            <a:extLst>
              <a:ext uri="{FF2B5EF4-FFF2-40B4-BE49-F238E27FC236}">
                <a16:creationId xmlns:a16="http://schemas.microsoft.com/office/drawing/2014/main" id="{2E9F956E-DFD9-4511-B3DD-8CF93E60CEA6}"/>
              </a:ext>
            </a:extLst>
          </p:cNvPr>
          <p:cNvSpPr txBox="1"/>
          <p:nvPr/>
        </p:nvSpPr>
        <p:spPr>
          <a:xfrm>
            <a:off x="-2331452" y="4254367"/>
            <a:ext cx="8181171" cy="1965643"/>
          </a:xfrm>
          <a:prstGeom prst="rect">
            <a:avLst/>
          </a:prstGeom>
          <a:noFill/>
        </p:spPr>
        <p:txBody>
          <a:bodyPr wrap="square" rtlCol="0" anchor="b">
            <a:noAutofit/>
          </a:bodyPr>
          <a:lstStyle/>
          <a:p>
            <a:pPr algn="r">
              <a:spcBef>
                <a:spcPct val="0"/>
              </a:spcBef>
              <a:buFontTx/>
              <a:buNone/>
            </a:pPr>
            <a:r>
              <a:rPr lang="en-US" altLang="en-US" sz="4400" b="1" dirty="0">
                <a:latin typeface="Arial" panose="020B0604020202020204" pitchFamily="34" charset="0"/>
                <a:cs typeface="Arial" panose="020B0604020202020204" pitchFamily="34" charset="0"/>
              </a:rPr>
              <a:t>Previous Design</a:t>
            </a:r>
            <a:endParaRPr lang="en-US" alt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145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F30B253-5D1D-403C-8EC0-D97BD414C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2446793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CBD8F25-D6AF-42FE-B40F-F5EEAAA23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17137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AB2EF72-7D88-469E-95CE-996295248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02838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0F8A302-0116-4246-A338-9BF8DF99F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62891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DF9140-C704-4553-BA6C-2788BB6762A1}"/>
              </a:ext>
            </a:extLst>
          </p:cNvPr>
          <p:cNvSpPr txBox="1"/>
          <p:nvPr/>
        </p:nvSpPr>
        <p:spPr>
          <a:xfrm>
            <a:off x="6605845" y="596767"/>
            <a:ext cx="4915595" cy="6261234"/>
          </a:xfrm>
          <a:prstGeom prst="rect">
            <a:avLst/>
          </a:prstGeom>
          <a:noFill/>
        </p:spPr>
        <p:txBody>
          <a:bodyPr wrap="square" numCol="1" spcCol="182880" rtlCol="0">
            <a:noAutofit/>
          </a:bodyPr>
          <a:lstStyle/>
          <a:p>
            <a:pPr lvl="0"/>
            <a:r>
              <a:rPr lang="en-US" altLang="en-US" sz="2800" b="1" dirty="0">
                <a:solidFill>
                  <a:prstClr val="black">
                    <a:lumMod val="75000"/>
                    <a:lumOff val="25000"/>
                  </a:prstClr>
                </a:solidFill>
                <a:latin typeface="Arial" panose="020B0604020202020204" pitchFamily="34" charset="0"/>
                <a:cs typeface="Arial" panose="020B0604020202020204" pitchFamily="34" charset="0"/>
              </a:rPr>
              <a:t>Context &amp; Staff Recommendation</a:t>
            </a:r>
          </a:p>
          <a:p>
            <a:pPr lvl="0"/>
            <a:r>
              <a:rPr lang="en-US" altLang="en-US" sz="1600" dirty="0">
                <a:solidFill>
                  <a:prstClr val="black">
                    <a:lumMod val="75000"/>
                    <a:lumOff val="25000"/>
                  </a:prstClr>
                </a:solidFill>
                <a:latin typeface="Arial" panose="020B0604020202020204" pitchFamily="34" charset="0"/>
                <a:cs typeface="Arial" panose="020B0604020202020204" pitchFamily="34" charset="0"/>
              </a:rPr>
              <a:t>Location</a:t>
            </a:r>
          </a:p>
          <a:p>
            <a:pPr lvl="0"/>
            <a:r>
              <a:rPr lang="en-US" altLang="en-US" sz="1600" dirty="0">
                <a:solidFill>
                  <a:prstClr val="black">
                    <a:lumMod val="75000"/>
                    <a:lumOff val="25000"/>
                  </a:prstClr>
                </a:solidFill>
                <a:latin typeface="Arial" panose="020B0604020202020204" pitchFamily="34" charset="0"/>
                <a:cs typeface="Arial" panose="020B0604020202020204" pitchFamily="34" charset="0"/>
              </a:rPr>
              <a:t>Zoning</a:t>
            </a:r>
          </a:p>
          <a:p>
            <a:pPr lvl="0"/>
            <a:r>
              <a:rPr lang="en-US" altLang="en-US" sz="1600" dirty="0">
                <a:solidFill>
                  <a:prstClr val="black">
                    <a:lumMod val="75000"/>
                    <a:lumOff val="25000"/>
                  </a:prstClr>
                </a:solidFill>
                <a:latin typeface="Arial" panose="020B0604020202020204" pitchFamily="34" charset="0"/>
                <a:cs typeface="Arial" panose="020B0604020202020204" pitchFamily="34" charset="0"/>
              </a:rPr>
              <a:t>Approval Criteria</a:t>
            </a:r>
          </a:p>
          <a:p>
            <a:pPr lvl="0"/>
            <a:r>
              <a:rPr lang="en-US" altLang="en-US" sz="1600" dirty="0">
                <a:solidFill>
                  <a:prstClr val="black">
                    <a:lumMod val="75000"/>
                    <a:lumOff val="25000"/>
                  </a:prstClr>
                </a:solidFill>
                <a:latin typeface="Arial" panose="020B0604020202020204" pitchFamily="34" charset="0"/>
                <a:cs typeface="Arial" panose="020B0604020202020204" pitchFamily="34" charset="0"/>
              </a:rPr>
              <a:t>Staff Recommendation</a:t>
            </a:r>
          </a:p>
          <a:p>
            <a:pPr lvl="0"/>
            <a:r>
              <a:rPr lang="en-US" altLang="en-US" sz="1600" dirty="0">
                <a:solidFill>
                  <a:prstClr val="black">
                    <a:lumMod val="75000"/>
                    <a:lumOff val="25000"/>
                  </a:prstClr>
                </a:solidFill>
                <a:latin typeface="Arial" panose="020B0604020202020204" pitchFamily="34" charset="0"/>
                <a:cs typeface="Arial" panose="020B0604020202020204" pitchFamily="34" charset="0"/>
              </a:rPr>
              <a:t>Next Steps</a:t>
            </a:r>
          </a:p>
          <a:p>
            <a:pPr lvl="0"/>
            <a:r>
              <a:rPr lang="en-US" altLang="en-US" sz="1600" dirty="0">
                <a:solidFill>
                  <a:prstClr val="black">
                    <a:lumMod val="75000"/>
                    <a:lumOff val="25000"/>
                  </a:prstClr>
                </a:solidFill>
                <a:latin typeface="Arial" panose="020B0604020202020204" pitchFamily="34" charset="0"/>
                <a:cs typeface="Arial" panose="020B0604020202020204" pitchFamily="34" charset="0"/>
              </a:rPr>
              <a:t>Questions for Staff</a:t>
            </a:r>
          </a:p>
          <a:p>
            <a:pPr lvl="0"/>
            <a:endParaRPr lang="en-US" altLang="en-US" sz="1600" dirty="0">
              <a:solidFill>
                <a:srgbClr val="FFC000"/>
              </a:solidFill>
              <a:latin typeface="Arial" panose="020B0604020202020204" pitchFamily="34" charset="0"/>
              <a:cs typeface="Arial" panose="020B0604020202020204" pitchFamily="34" charset="0"/>
            </a:endParaRPr>
          </a:p>
          <a:p>
            <a:pPr lvl="0"/>
            <a:r>
              <a:rPr lang="en-US" altLang="en-US" sz="2800" b="1" dirty="0">
                <a:solidFill>
                  <a:prstClr val="black">
                    <a:lumMod val="75000"/>
                    <a:lumOff val="25000"/>
                  </a:prstClr>
                </a:solidFill>
                <a:latin typeface="Arial" panose="020B0604020202020204" pitchFamily="34" charset="0"/>
                <a:cs typeface="Arial" panose="020B0604020202020204" pitchFamily="34" charset="0"/>
              </a:rPr>
              <a:t>Applicant Presentation</a:t>
            </a:r>
          </a:p>
          <a:p>
            <a:pPr lvl="0"/>
            <a:r>
              <a:rPr lang="en-US" altLang="en-US" sz="1600" dirty="0">
                <a:solidFill>
                  <a:prstClr val="black">
                    <a:lumMod val="75000"/>
                    <a:lumOff val="25000"/>
                  </a:prstClr>
                </a:solidFill>
                <a:latin typeface="Arial" panose="020B0604020202020204" pitchFamily="34" charset="0"/>
                <a:cs typeface="Arial" panose="020B0604020202020204" pitchFamily="34" charset="0"/>
              </a:rPr>
              <a:t>Questions for the Applicant</a:t>
            </a:r>
          </a:p>
          <a:p>
            <a:pPr lvl="0"/>
            <a:endParaRPr lang="en-US" altLang="en-US" sz="1600" dirty="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1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A6FE415-DFC4-4412-BF69-3BC198A0A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556432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E454346-ECFF-417A-A85E-41D01430B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891697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B30C5C6-9FAC-41FC-A68F-BCF93DC2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105916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5FE8A34-994B-4537-930C-5122EAE59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3793010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BB205DA-60CB-410C-8743-00BF481B8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2730990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4CB8341-55DE-487C-B27A-01A78076C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3107182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5F0012A-4147-4054-B73C-B8A49B9B1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2911042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007672B-DDA8-4AD6-88FA-8CF753184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345670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565173E-D5CC-453B-A102-56F6CDA3F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3010188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DE32530-92AE-4633-AD0B-B2C734917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2289099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Context</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119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4954EDD-D9F3-4B27-BAB1-6082AD30D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2797563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4F1C66C-2293-4A74-AA53-3186ACBAE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335414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C8D8681-6E17-445A-A94E-976E4A7E5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49697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B7C0678-57FF-495D-9889-583D0A3CE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3916550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08140C5-4D51-4079-BA35-F37FFB90F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728916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0AA40E7-A2DD-44BB-BAFB-359D9A5C1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682205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3888D26-8F8F-45DA-B17E-80A00CC17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2713935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D3F8B36-7C90-4F9B-9D7C-AFA8D8BBD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388359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C6DAE4E-26C3-4D5C-8C4C-309758DAA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3751622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8675100-A4CC-4C15-8F08-75CD59632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03579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01621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Location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u="sng" dirty="0">
                <a:solidFill>
                  <a:schemeClr val="bg1"/>
                </a:solidFill>
                <a:latin typeface="Arial" panose="020B0604020202020204" pitchFamily="34" charset="0"/>
                <a:cs typeface="Arial" panose="020B0604020202020204" pitchFamily="34" charset="0"/>
              </a:rPr>
              <a:t>Entire Site</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Central City Plan District</a:t>
            </a:r>
          </a:p>
          <a:p>
            <a:pPr>
              <a:spcBef>
                <a:spcPct val="0"/>
              </a:spcBef>
            </a:pPr>
            <a:r>
              <a:rPr lang="en-US" altLang="en-US" sz="1600" dirty="0">
                <a:solidFill>
                  <a:schemeClr val="bg1"/>
                </a:solidFill>
                <a:latin typeface="Arial" panose="020B0604020202020204" pitchFamily="34" charset="0"/>
                <a:cs typeface="Arial" panose="020B0604020202020204" pitchFamily="34" charset="0"/>
              </a:rPr>
              <a:t>Old Town/ </a:t>
            </a:r>
            <a:r>
              <a:rPr lang="en-US" altLang="en-US" sz="1600">
                <a:solidFill>
                  <a:schemeClr val="bg1"/>
                </a:solidFill>
                <a:latin typeface="Arial" panose="020B0604020202020204" pitchFamily="34" charset="0"/>
                <a:cs typeface="Arial" panose="020B0604020202020204" pitchFamily="34" charset="0"/>
              </a:rPr>
              <a:t>Chinatown Subdistrict</a:t>
            </a:r>
          </a:p>
          <a:p>
            <a:pPr>
              <a:spcBef>
                <a:spcPct val="0"/>
              </a:spcBef>
            </a:pPr>
            <a:endParaRPr lang="en-US" altLang="en-US" sz="160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u="sng">
                <a:solidFill>
                  <a:schemeClr val="bg1"/>
                </a:solidFill>
                <a:latin typeface="Arial" panose="020B0604020202020204" pitchFamily="34" charset="0"/>
                <a:cs typeface="Arial" panose="020B0604020202020204" pitchFamily="34" charset="0"/>
              </a:rPr>
              <a:t>South </a:t>
            </a:r>
            <a:r>
              <a:rPr lang="en-US" altLang="en-US" sz="1600" u="sng" dirty="0">
                <a:solidFill>
                  <a:schemeClr val="bg1"/>
                </a:solidFill>
                <a:latin typeface="Arial" panose="020B0604020202020204" pitchFamily="34" charset="0"/>
                <a:cs typeface="Arial" panose="020B0604020202020204" pitchFamily="34" charset="0"/>
              </a:rPr>
              <a:t>Half of Site</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Skidmore/ Old Town Historic District</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ECB248F-2B70-472F-AD93-455A40A5D7C5}"/>
              </a:ext>
            </a:extLst>
          </p:cNvPr>
          <p:cNvPicPr>
            <a:picLocks noChangeAspect="1"/>
          </p:cNvPicPr>
          <p:nvPr/>
        </p:nvPicPr>
        <p:blipFill rotWithShape="1">
          <a:blip r:embed="rId2">
            <a:extLst>
              <a:ext uri="{28A0092B-C50C-407E-A947-70E740481C1C}">
                <a14:useLocalDpi xmlns:a14="http://schemas.microsoft.com/office/drawing/2010/main" val="0"/>
              </a:ext>
            </a:extLst>
          </a:blip>
          <a:srcRect l="25611" t="17789" r="25038" b="1743"/>
          <a:stretch/>
        </p:blipFill>
        <p:spPr>
          <a:xfrm>
            <a:off x="0" y="0"/>
            <a:ext cx="8801509" cy="6858000"/>
          </a:xfrm>
          <a:prstGeom prst="rect">
            <a:avLst/>
          </a:prstGeom>
          <a:noFill/>
        </p:spPr>
      </p:pic>
      <p:sp>
        <p:nvSpPr>
          <p:cNvPr id="5" name="Rectangle 4">
            <a:extLst>
              <a:ext uri="{FF2B5EF4-FFF2-40B4-BE49-F238E27FC236}">
                <a16:creationId xmlns:a16="http://schemas.microsoft.com/office/drawing/2014/main" id="{9B96C0AB-7A7B-40F0-81AB-47D99CD5EADB}"/>
              </a:ext>
            </a:extLst>
          </p:cNvPr>
          <p:cNvSpPr/>
          <p:nvPr/>
        </p:nvSpPr>
        <p:spPr>
          <a:xfrm>
            <a:off x="6523630" y="1835624"/>
            <a:ext cx="334370" cy="327546"/>
          </a:xfrm>
          <a:prstGeom prst="rect">
            <a:avLst/>
          </a:prstGeom>
          <a:solidFill>
            <a:srgbClr val="FF0000">
              <a:alpha val="6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289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6E467EB-D74D-4C66-BC5A-8742A50B4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1850819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2560675-8382-4A39-BBDA-D7C2ADAE1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54" y="0"/>
            <a:ext cx="10599292" cy="6858000"/>
          </a:xfrm>
          <a:prstGeom prst="rect">
            <a:avLst/>
          </a:prstGeom>
        </p:spPr>
      </p:pic>
    </p:spTree>
    <p:extLst>
      <p:ext uri="{BB962C8B-B14F-4D97-AF65-F5344CB8AC3E}">
        <p14:creationId xmlns:p14="http://schemas.microsoft.com/office/powerpoint/2010/main" val="2887665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23342A7-A820-4BDE-9A43-4D77D7EF6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6720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61F4A44-5F30-4AE7-8D80-C5DED9E5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0633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D4A5EAF-456B-4664-AD4B-F96BCDA19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751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1E34685-D034-42B7-B94A-7693CC3A3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4540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5C232E-1E82-4355-BD9C-7F57FDCF3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7383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4425DEB-BBFB-4A28-80C6-3B1425264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4334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31483A4-2663-4EB8-869C-7918E45D8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9708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719F0BA-66AE-460A-8039-9FC89C419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4479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98598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Zoning</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Base Zone: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CX – Central Commercial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Overlays: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d - Design Overlay</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Historic Resource Protection Overly (south half of block)</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4:1 base, 6.2:1 existing</a:t>
            </a:r>
          </a:p>
          <a:p>
            <a:pPr>
              <a:spcBef>
                <a:spcPct val="0"/>
              </a:spcBef>
              <a:buFontTx/>
              <a:buNone/>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250’ max (north half)</a:t>
            </a:r>
          </a:p>
          <a:p>
            <a:pPr>
              <a:spcBef>
                <a:spcPct val="0"/>
              </a:spcBef>
            </a:pPr>
            <a:r>
              <a:rPr lang="en-US" altLang="en-US" sz="1600" dirty="0">
                <a:solidFill>
                  <a:schemeClr val="bg1"/>
                </a:solidFill>
                <a:latin typeface="Arial" panose="020B0604020202020204" pitchFamily="34" charset="0"/>
                <a:cs typeface="Arial" panose="020B0604020202020204" pitchFamily="34" charset="0"/>
              </a:rPr>
              <a:t>75’ max (south half)</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188’ existing</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A1EB2DE-0A96-4116-9D6C-3670F63F3BC7}"/>
              </a:ext>
            </a:extLst>
          </p:cNvPr>
          <p:cNvPicPr>
            <a:picLocks noChangeAspect="1"/>
          </p:cNvPicPr>
          <p:nvPr/>
        </p:nvPicPr>
        <p:blipFill rotWithShape="1">
          <a:blip r:embed="rId2">
            <a:extLst>
              <a:ext uri="{28A0092B-C50C-407E-A947-70E740481C1C}">
                <a14:useLocalDpi xmlns:a14="http://schemas.microsoft.com/office/drawing/2010/main" val="0"/>
              </a:ext>
            </a:extLst>
          </a:blip>
          <a:srcRect l="3671" t="2269" r="3937" b="18899"/>
          <a:stretch/>
        </p:blipFill>
        <p:spPr>
          <a:xfrm>
            <a:off x="0" y="0"/>
            <a:ext cx="6210994" cy="6858000"/>
          </a:xfrm>
          <a:prstGeom prst="rect">
            <a:avLst/>
          </a:prstGeom>
        </p:spPr>
      </p:pic>
    </p:spTree>
    <p:extLst>
      <p:ext uri="{BB962C8B-B14F-4D97-AF65-F5344CB8AC3E}">
        <p14:creationId xmlns:p14="http://schemas.microsoft.com/office/powerpoint/2010/main" val="1372102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731133-D55A-407F-8C6D-EFCA12A55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7815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13360D0-1FCA-4BEC-BFEC-4ADA6D224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9859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66B7BB3-BD06-4998-91FF-69AB26D5B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8580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B625E83-0F08-416D-9416-D8398D222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3318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66390E-2338-4F92-8081-D26ABC639614}"/>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97DF798-87A3-4987-88A3-4E0F88CC1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606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A1EB2DE-0A96-4116-9D6C-3670F63F3BC7}"/>
              </a:ext>
            </a:extLst>
          </p:cNvPr>
          <p:cNvPicPr>
            <a:picLocks noChangeAspect="1"/>
          </p:cNvPicPr>
          <p:nvPr/>
        </p:nvPicPr>
        <p:blipFill rotWithShape="1">
          <a:blip r:embed="rId2">
            <a:extLst>
              <a:ext uri="{28A0092B-C50C-407E-A947-70E740481C1C}">
                <a14:useLocalDpi xmlns:a14="http://schemas.microsoft.com/office/drawing/2010/main" val="0"/>
              </a:ext>
            </a:extLst>
          </a:blip>
          <a:srcRect l="3671" t="2269" r="3937" b="18899"/>
          <a:stretch/>
        </p:blipFill>
        <p:spPr>
          <a:xfrm>
            <a:off x="0" y="0"/>
            <a:ext cx="6210994" cy="6858000"/>
          </a:xfrm>
          <a:prstGeom prst="rect">
            <a:avLst/>
          </a:prstGeom>
        </p:spPr>
      </p:pic>
      <p:sp>
        <p:nvSpPr>
          <p:cNvPr id="5" name="TextBox 4">
            <a:extLst>
              <a:ext uri="{FF2B5EF4-FFF2-40B4-BE49-F238E27FC236}">
                <a16:creationId xmlns:a16="http://schemas.microsoft.com/office/drawing/2014/main" id="{C9A39A2D-9E18-4226-B8C1-D55246E8CE9C}"/>
              </a:ext>
            </a:extLst>
          </p:cNvPr>
          <p:cNvSpPr txBox="1"/>
          <p:nvPr/>
        </p:nvSpPr>
        <p:spPr>
          <a:xfrm>
            <a:off x="9068004" y="243191"/>
            <a:ext cx="2857500" cy="492442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lvl="0">
              <a:spcBef>
                <a:spcPct val="0"/>
              </a:spcBef>
            </a:pPr>
            <a:r>
              <a:rPr lang="en-US" altLang="en-US" sz="1600" u="sng" dirty="0">
                <a:solidFill>
                  <a:prstClr val="white"/>
                </a:solidFill>
                <a:latin typeface="Arial" panose="020B0604020202020204" pitchFamily="34" charset="0"/>
                <a:cs typeface="Arial" panose="020B0604020202020204" pitchFamily="34" charset="0"/>
              </a:rPr>
              <a:t>Entire Site</a:t>
            </a:r>
          </a:p>
          <a:p>
            <a:pPr lvl="0">
              <a:spcBef>
                <a:spcPct val="0"/>
              </a:spcBef>
            </a:pPr>
            <a:r>
              <a:rPr lang="en-US" altLang="en-US" sz="1600" i="1" dirty="0">
                <a:solidFill>
                  <a:prstClr val="white"/>
                </a:solidFill>
                <a:latin typeface="Arial" panose="020B0604020202020204" pitchFamily="34" charset="0"/>
                <a:cs typeface="Arial" panose="020B0604020202020204" pitchFamily="34" charset="0"/>
              </a:rPr>
              <a:t>Central City Fundamental Design Guidelines</a:t>
            </a:r>
            <a:r>
              <a:rPr lang="en-US" altLang="en-US" sz="1600" dirty="0">
                <a:solidFill>
                  <a:prstClr val="white"/>
                </a:solidFill>
                <a:latin typeface="Arial" panose="020B0604020202020204" pitchFamily="34" charset="0"/>
                <a:cs typeface="Arial" panose="020B0604020202020204" pitchFamily="34" charset="0"/>
              </a:rPr>
              <a:t>; and </a:t>
            </a:r>
          </a:p>
          <a:p>
            <a:pPr lvl="0">
              <a:spcBef>
                <a:spcPct val="0"/>
              </a:spcBef>
            </a:pPr>
            <a:r>
              <a:rPr lang="en-US" altLang="en-US" sz="1600" i="1" dirty="0">
                <a:solidFill>
                  <a:prstClr val="white"/>
                </a:solidFill>
                <a:latin typeface="Arial" panose="020B0604020202020204" pitchFamily="34" charset="0"/>
                <a:cs typeface="Arial" panose="020B0604020202020204" pitchFamily="34" charset="0"/>
              </a:rPr>
              <a:t>Oregon Statewide Planning Goals</a:t>
            </a:r>
          </a:p>
          <a:p>
            <a:pPr lvl="0">
              <a:spcBef>
                <a:spcPct val="0"/>
              </a:spcBef>
            </a:pPr>
            <a:endParaRPr lang="en-US" altLang="en-US" sz="1600" dirty="0">
              <a:solidFill>
                <a:prstClr val="white"/>
              </a:solidFill>
              <a:latin typeface="Arial" panose="020B0604020202020204" pitchFamily="34" charset="0"/>
              <a:cs typeface="Arial" panose="020B0604020202020204" pitchFamily="34" charset="0"/>
            </a:endParaRPr>
          </a:p>
          <a:p>
            <a:pPr lvl="0">
              <a:spcBef>
                <a:spcPct val="0"/>
              </a:spcBef>
            </a:pPr>
            <a:r>
              <a:rPr lang="en-US" altLang="en-US" sz="1600" u="sng" dirty="0">
                <a:solidFill>
                  <a:prstClr val="white"/>
                </a:solidFill>
                <a:latin typeface="Arial" panose="020B0604020202020204" pitchFamily="34" charset="0"/>
                <a:cs typeface="Arial" panose="020B0604020202020204" pitchFamily="34" charset="0"/>
              </a:rPr>
              <a:t>North Half of Site</a:t>
            </a:r>
          </a:p>
          <a:p>
            <a:pPr lvl="0">
              <a:spcBef>
                <a:spcPct val="0"/>
              </a:spcBef>
            </a:pPr>
            <a:r>
              <a:rPr lang="en-US" altLang="en-US" sz="1600" i="1" dirty="0">
                <a:solidFill>
                  <a:prstClr val="white"/>
                </a:solidFill>
                <a:latin typeface="Arial" panose="020B0604020202020204" pitchFamily="34" charset="0"/>
                <a:cs typeface="Arial" panose="020B0604020202020204" pitchFamily="34" charset="0"/>
              </a:rPr>
              <a:t>River District Design Guidelines</a:t>
            </a:r>
          </a:p>
          <a:p>
            <a:pPr lvl="0">
              <a:spcBef>
                <a:spcPct val="0"/>
              </a:spcBef>
            </a:pPr>
            <a:endParaRPr lang="en-US" altLang="en-US" sz="1600" dirty="0">
              <a:solidFill>
                <a:prstClr val="white"/>
              </a:solidFill>
              <a:latin typeface="Arial" panose="020B0604020202020204" pitchFamily="34" charset="0"/>
              <a:cs typeface="Arial" panose="020B0604020202020204" pitchFamily="34" charset="0"/>
            </a:endParaRPr>
          </a:p>
          <a:p>
            <a:pPr lvl="0">
              <a:spcBef>
                <a:spcPct val="0"/>
              </a:spcBef>
            </a:pPr>
            <a:r>
              <a:rPr lang="en-US" altLang="en-US" sz="1600" u="sng" dirty="0">
                <a:solidFill>
                  <a:prstClr val="white"/>
                </a:solidFill>
                <a:latin typeface="Arial" panose="020B0604020202020204" pitchFamily="34" charset="0"/>
                <a:cs typeface="Arial" panose="020B0604020202020204" pitchFamily="34" charset="0"/>
              </a:rPr>
              <a:t>South Half of Site</a:t>
            </a:r>
          </a:p>
          <a:p>
            <a:pPr lvl="0">
              <a:spcBef>
                <a:spcPct val="0"/>
              </a:spcBef>
            </a:pPr>
            <a:r>
              <a:rPr lang="en-US" altLang="en-US" sz="1600" i="1" dirty="0">
                <a:solidFill>
                  <a:prstClr val="white"/>
                </a:solidFill>
                <a:latin typeface="Arial" panose="020B0604020202020204" pitchFamily="34" charset="0"/>
                <a:cs typeface="Arial" panose="020B0604020202020204" pitchFamily="34" charset="0"/>
              </a:rPr>
              <a:t>Skidmore/ Old Town Historic District Design Guidelines</a:t>
            </a:r>
          </a:p>
          <a:p>
            <a:pPr lvl="0">
              <a:spcBef>
                <a:spcPct val="0"/>
              </a:spcBef>
            </a:pPr>
            <a:endParaRPr lang="en-US" altLang="en-US" sz="1600" dirty="0">
              <a:solidFill>
                <a:prstClr val="white"/>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54755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B6F2F2-45D4-4FFC-80B5-A8F9A2FC4A0F}"/>
              </a:ext>
            </a:extLst>
          </p:cNvPr>
          <p:cNvSpPr txBox="1"/>
          <p:nvPr/>
        </p:nvSpPr>
        <p:spPr>
          <a:xfrm>
            <a:off x="5062889" y="4591251"/>
            <a:ext cx="6674282"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Staff Recommendations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140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96996" cy="1846659"/>
          </a:xfrm>
          <a:prstGeom prst="rect">
            <a:avLst/>
          </a:prstGeom>
          <a:noFill/>
        </p:spPr>
        <p:txBody>
          <a:bodyPr wrap="square" rtlCol="0">
            <a:spAutoFit/>
          </a:bodyPr>
          <a:lstStyle/>
          <a:p>
            <a:pPr>
              <a:spcBef>
                <a:spcPct val="0"/>
              </a:spcBef>
              <a:buFontTx/>
              <a:buNone/>
            </a:pPr>
            <a:r>
              <a:rPr lang="en-US" altLang="en-US" sz="2400" b="1" dirty="0">
                <a:solidFill>
                  <a:schemeClr val="bg1"/>
                </a:solidFill>
                <a:latin typeface="Arial" panose="020B0604020202020204" pitchFamily="34" charset="0"/>
                <a:cs typeface="Arial" panose="020B0604020202020204" pitchFamily="34" charset="0"/>
              </a:rPr>
              <a:t>Staff Recommendations</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lvl="0">
              <a:spcBef>
                <a:spcPct val="0"/>
              </a:spcBef>
            </a:pPr>
            <a:r>
              <a:rPr lang="en-US" altLang="en-US" sz="1600" dirty="0">
                <a:solidFill>
                  <a:prstClr val="white"/>
                </a:solidFill>
                <a:latin typeface="Arial" panose="020B0604020202020204" pitchFamily="34" charset="0"/>
                <a:cs typeface="Arial" panose="020B0604020202020204" pitchFamily="34" charset="0"/>
              </a:rPr>
              <a:t>Approval with Recommended Conditions (D-K)</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B96906-E299-4EAB-A7F0-D0326767DC01}"/>
              </a:ext>
            </a:extLst>
          </p:cNvPr>
          <p:cNvSpPr txBox="1"/>
          <p:nvPr/>
        </p:nvSpPr>
        <p:spPr>
          <a:xfrm>
            <a:off x="762047" y="464182"/>
            <a:ext cx="7451241" cy="6063198"/>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Staff recommends Approval with Conditions </a:t>
            </a:r>
          </a:p>
          <a:p>
            <a:pPr>
              <a:spcBef>
                <a:spcPct val="0"/>
              </a:spcBef>
              <a:buFontTx/>
              <a:buNone/>
            </a:pPr>
            <a:endParaRPr lang="en-US" altLang="en-US" sz="1400"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buFont typeface="+mj-lt"/>
              <a:buAutoNum type="alphaUcPeriod" startAt="4"/>
            </a:pPr>
            <a:r>
              <a:rPr lang="en-US" dirty="0"/>
              <a:t>The proposed composite metal panel wrap shall match the color of the mullions on the upper stories of the building. </a:t>
            </a:r>
          </a:p>
          <a:p>
            <a:r>
              <a:rPr lang="en-US" sz="1600" i="1" dirty="0"/>
              <a:t>[</a:t>
            </a:r>
            <a:r>
              <a:rPr lang="en-US" sz="1600" i="1" dirty="0" err="1"/>
              <a:t>CCFDGs</a:t>
            </a:r>
            <a:r>
              <a:rPr lang="en-US" sz="1600" i="1" dirty="0"/>
              <a:t>: C2, C3, and C5; and Skidmore/ Old Town HD: A4]</a:t>
            </a:r>
          </a:p>
          <a:p>
            <a:endParaRPr lang="en-US" sz="1400" i="1" dirty="0"/>
          </a:p>
          <a:p>
            <a:pPr marL="342900" indent="-342900">
              <a:buFont typeface="+mj-lt"/>
              <a:buAutoNum type="alphaUcPeriod" startAt="5"/>
            </a:pPr>
            <a:r>
              <a:rPr lang="en-US" dirty="0"/>
              <a:t>Proposed raised precast concrete planters along the east and west property lines shall be limited to areas with the “exposed aggregate paving” aligned with building columns.</a:t>
            </a:r>
          </a:p>
          <a:p>
            <a:r>
              <a:rPr lang="en-US" sz="1600" i="1" dirty="0"/>
              <a:t>[</a:t>
            </a:r>
            <a:r>
              <a:rPr lang="en-US" sz="1600" i="1" dirty="0" err="1"/>
              <a:t>CCFDGs</a:t>
            </a:r>
            <a:r>
              <a:rPr lang="en-US" sz="1600" i="1" dirty="0"/>
              <a:t>: C3, and C5] </a:t>
            </a:r>
            <a:r>
              <a:rPr lang="en-US" sz="1600" b="1" dirty="0"/>
              <a:t>(</a:t>
            </a:r>
            <a:r>
              <a:rPr lang="en-US" sz="1600" b="1" dirty="0" err="1"/>
              <a:t>DZ</a:t>
            </a:r>
            <a:r>
              <a:rPr lang="en-US" sz="1600" b="1" dirty="0"/>
              <a:t> only)</a:t>
            </a:r>
          </a:p>
          <a:p>
            <a:endParaRPr lang="en-US" sz="1400" dirty="0"/>
          </a:p>
          <a:p>
            <a:pPr marL="342900" lvl="0" indent="-342900">
              <a:buFont typeface="+mj-lt"/>
              <a:buAutoNum type="alphaUcPeriod" startAt="6"/>
            </a:pPr>
            <a:r>
              <a:rPr lang="en-US" dirty="0"/>
              <a:t>At the northwest and northeast corners the proposed timber benches shall be lengthened to extend the full width between the areas of “exposed aggregate paving”.</a:t>
            </a:r>
          </a:p>
          <a:p>
            <a:r>
              <a:rPr lang="en-US" sz="1600" i="1" dirty="0"/>
              <a:t>[River: B1-1] </a:t>
            </a:r>
            <a:r>
              <a:rPr lang="en-US" sz="1600" b="1" dirty="0"/>
              <a:t>(</a:t>
            </a:r>
            <a:r>
              <a:rPr lang="en-US" sz="1600" b="1" dirty="0" err="1"/>
              <a:t>DZ</a:t>
            </a:r>
            <a:r>
              <a:rPr lang="en-US" sz="1600" b="1" dirty="0"/>
              <a:t> only)</a:t>
            </a:r>
            <a:endParaRPr lang="en-US" sz="1600" dirty="0"/>
          </a:p>
          <a:p>
            <a:endParaRPr lang="en-US" sz="1400" dirty="0"/>
          </a:p>
          <a:p>
            <a:pPr marL="342900" lvl="0" indent="-342900">
              <a:buFont typeface="+mj-lt"/>
              <a:buAutoNum type="alphaUcPeriod" startAt="7"/>
            </a:pPr>
            <a:r>
              <a:rPr lang="en-US" dirty="0"/>
              <a:t>The score pattern for the proposed sand-finish concrete shall be reduced in frequency as shown on Exhibit C-3.</a:t>
            </a:r>
          </a:p>
          <a:p>
            <a:r>
              <a:rPr lang="en-US" sz="1600" i="1" dirty="0"/>
              <a:t>[</a:t>
            </a:r>
            <a:r>
              <a:rPr lang="en-US" sz="1600" i="1" dirty="0" err="1"/>
              <a:t>CCFDGs</a:t>
            </a:r>
            <a:r>
              <a:rPr lang="en-US" sz="1600" i="1" dirty="0"/>
              <a:t>: C2, and C5; and Skidmore/ Old Town HD: A1.a, and A1.b]</a:t>
            </a:r>
            <a:r>
              <a:rPr lang="en-US" i="1" dirty="0"/>
              <a:t>	</a:t>
            </a:r>
            <a:endParaRPr lang="en-US" dirty="0"/>
          </a:p>
          <a:p>
            <a:endParaRPr lang="en-US" sz="1400" dirty="0"/>
          </a:p>
          <a:p>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238673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96996" cy="1846659"/>
          </a:xfrm>
          <a:prstGeom prst="rect">
            <a:avLst/>
          </a:prstGeom>
          <a:noFill/>
        </p:spPr>
        <p:txBody>
          <a:bodyPr wrap="square" rtlCol="0">
            <a:spAutoFit/>
          </a:bodyPr>
          <a:lstStyle/>
          <a:p>
            <a:pPr>
              <a:spcBef>
                <a:spcPct val="0"/>
              </a:spcBef>
              <a:buFontTx/>
              <a:buNone/>
            </a:pPr>
            <a:r>
              <a:rPr lang="en-US" altLang="en-US" sz="2400" b="1" dirty="0">
                <a:solidFill>
                  <a:schemeClr val="bg1"/>
                </a:solidFill>
                <a:latin typeface="Arial" panose="020B0604020202020204" pitchFamily="34" charset="0"/>
                <a:cs typeface="Arial" panose="020B0604020202020204" pitchFamily="34" charset="0"/>
              </a:rPr>
              <a:t>Staff Recommendations</a:t>
            </a: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lvl="0">
              <a:spcBef>
                <a:spcPct val="0"/>
              </a:spcBef>
            </a:pPr>
            <a:r>
              <a:rPr lang="en-US" altLang="en-US" sz="1600" dirty="0">
                <a:solidFill>
                  <a:prstClr val="white"/>
                </a:solidFill>
                <a:latin typeface="Arial" panose="020B0604020202020204" pitchFamily="34" charset="0"/>
                <a:cs typeface="Arial" panose="020B0604020202020204" pitchFamily="34" charset="0"/>
              </a:rPr>
              <a:t>Approval with Recommended Conditions (D-K)</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B96906-E299-4EAB-A7F0-D0326767DC01}"/>
              </a:ext>
            </a:extLst>
          </p:cNvPr>
          <p:cNvSpPr txBox="1"/>
          <p:nvPr/>
        </p:nvSpPr>
        <p:spPr>
          <a:xfrm>
            <a:off x="762047" y="464182"/>
            <a:ext cx="7451241" cy="6093976"/>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Staff recommends Approval with Conditions (cont.)</a:t>
            </a:r>
          </a:p>
          <a:p>
            <a:pPr>
              <a:spcBef>
                <a:spcPct val="0"/>
              </a:spcBef>
              <a:buFontTx/>
              <a:buNone/>
            </a:pPr>
            <a:endParaRPr lang="en-US" altLang="en-US" sz="1400"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buFont typeface="+mj-lt"/>
              <a:buAutoNum type="alphaUcPeriod" startAt="8"/>
            </a:pPr>
            <a:r>
              <a:rPr lang="en-US" dirty="0">
                <a:solidFill>
                  <a:prstClr val="black"/>
                </a:solidFill>
              </a:rPr>
              <a:t>The applicant shall successfully resolve concerns with the design of the west entry at the April 11</a:t>
            </a:r>
            <a:r>
              <a:rPr lang="en-US" baseline="30000" dirty="0">
                <a:solidFill>
                  <a:prstClr val="black"/>
                </a:solidFill>
              </a:rPr>
              <a:t>th</a:t>
            </a:r>
            <a:r>
              <a:rPr lang="en-US" dirty="0">
                <a:solidFill>
                  <a:prstClr val="black"/>
                </a:solidFill>
              </a:rPr>
              <a:t> hearing, otherwise the design of this area shall be resolved through follow-up Historic Resource and Design Reviews.</a:t>
            </a:r>
          </a:p>
          <a:p>
            <a:pPr lvl="0"/>
            <a:r>
              <a:rPr lang="en-US" sz="1600" i="1" dirty="0">
                <a:solidFill>
                  <a:prstClr val="black"/>
                </a:solidFill>
              </a:rPr>
              <a:t>[River: A9-1; and Skidmore/ Old Town HD: A1.a, A1.b, and A2]</a:t>
            </a:r>
            <a:endParaRPr lang="en-US" sz="1600" dirty="0">
              <a:solidFill>
                <a:prstClr val="black"/>
              </a:solidFill>
            </a:endParaRPr>
          </a:p>
          <a:p>
            <a:pPr lvl="0"/>
            <a:endParaRPr lang="en-US" sz="1400" dirty="0">
              <a:solidFill>
                <a:prstClr val="black"/>
              </a:solidFill>
            </a:endParaRPr>
          </a:p>
          <a:p>
            <a:pPr marL="342900" lvl="0" indent="-342900">
              <a:buFont typeface="+mj-lt"/>
              <a:buAutoNum type="alphaUcPeriod" startAt="9"/>
            </a:pPr>
            <a:r>
              <a:rPr lang="en-US" dirty="0">
                <a:solidFill>
                  <a:prstClr val="black"/>
                </a:solidFill>
              </a:rPr>
              <a:t>Non-exempt artwork and signage shall be subject to a follow-up review(s).</a:t>
            </a:r>
          </a:p>
          <a:p>
            <a:pPr lvl="0"/>
            <a:r>
              <a:rPr lang="en-US" sz="1600" i="1" dirty="0">
                <a:solidFill>
                  <a:prstClr val="black"/>
                </a:solidFill>
              </a:rPr>
              <a:t>[River: A5-4]</a:t>
            </a:r>
            <a:endParaRPr lang="en-US" sz="1600" dirty="0">
              <a:solidFill>
                <a:prstClr val="black"/>
              </a:solidFill>
            </a:endParaRPr>
          </a:p>
          <a:p>
            <a:pPr lvl="0"/>
            <a:endParaRPr lang="en-US" sz="1400" dirty="0">
              <a:solidFill>
                <a:prstClr val="black"/>
              </a:solidFill>
            </a:endParaRPr>
          </a:p>
          <a:p>
            <a:pPr marL="342900" lvl="0" indent="-342900">
              <a:buFont typeface="+mj-lt"/>
              <a:buAutoNum type="alphaUcPeriod" startAt="10"/>
            </a:pPr>
            <a:r>
              <a:rPr lang="en-US" dirty="0">
                <a:solidFill>
                  <a:prstClr val="black"/>
                </a:solidFill>
              </a:rPr>
              <a:t>The raised section of the “outdoor seating area for café” as shown on Exhibits C-2, C-3, C-4, C-6, and C-12 shall be removed and replaced with a run of integrated stairs.</a:t>
            </a:r>
          </a:p>
          <a:p>
            <a:pPr lvl="0"/>
            <a:r>
              <a:rPr lang="en-US" sz="1600" i="1" dirty="0">
                <a:solidFill>
                  <a:prstClr val="black"/>
                </a:solidFill>
              </a:rPr>
              <a:t>[Skidmore/ Old Town HD: A1.a, A1.b, and A2] </a:t>
            </a:r>
            <a:r>
              <a:rPr lang="en-US" sz="1600" b="1" dirty="0">
                <a:solidFill>
                  <a:prstClr val="black"/>
                </a:solidFill>
              </a:rPr>
              <a:t>(HR only)</a:t>
            </a:r>
            <a:endParaRPr lang="en-US" sz="1600" dirty="0">
              <a:solidFill>
                <a:prstClr val="black"/>
              </a:solidFill>
            </a:endParaRPr>
          </a:p>
          <a:p>
            <a:pPr lvl="0"/>
            <a:endParaRPr lang="en-US" sz="1400" dirty="0">
              <a:solidFill>
                <a:prstClr val="black"/>
              </a:solidFill>
            </a:endParaRPr>
          </a:p>
          <a:p>
            <a:pPr marL="342900" lvl="0" indent="-342900">
              <a:buFont typeface="+mj-lt"/>
              <a:buAutoNum type="alphaUcPeriod" startAt="11"/>
            </a:pPr>
            <a:r>
              <a:rPr lang="en-US" dirty="0">
                <a:solidFill>
                  <a:prstClr val="black"/>
                </a:solidFill>
              </a:rPr>
              <a:t>The proposed operable storefront shall integrate within the existing storefront rhythm, maintain the large panes of glass between mullions, and the one (1) “sliding storefront window” shall be expanded to all west facing storefront at the southwest café.</a:t>
            </a:r>
          </a:p>
          <a:p>
            <a:pPr lvl="0"/>
            <a:r>
              <a:rPr lang="en-US" sz="1600" i="1" dirty="0">
                <a:solidFill>
                  <a:prstClr val="black"/>
                </a:solidFill>
              </a:rPr>
              <a:t>[Skidmore/ Old Town HD: A1.a, A1.b, and A2] </a:t>
            </a:r>
            <a:r>
              <a:rPr lang="en-US" sz="1600" b="1" dirty="0">
                <a:solidFill>
                  <a:prstClr val="black"/>
                </a:solidFill>
              </a:rPr>
              <a:t>(HR only)</a:t>
            </a:r>
            <a:endParaRPr lang="en-US" sz="1600" dirty="0">
              <a:solidFill>
                <a:prstClr val="black"/>
              </a:solidFill>
            </a:endParaRPr>
          </a:p>
          <a:p>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646181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12374</TotalTime>
  <Words>637</Words>
  <Application>Microsoft Office PowerPoint</Application>
  <PresentationFormat>Widescreen</PresentationFormat>
  <Paragraphs>102</Paragraphs>
  <Slides>54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DeCoursey, Jillian</dc:creator>
  <cp:lastModifiedBy>Walker, Megan</cp:lastModifiedBy>
  <cp:revision>187</cp:revision>
  <cp:lastPrinted>2018-10-18T21:56:38Z</cp:lastPrinted>
  <dcterms:created xsi:type="dcterms:W3CDTF">2018-03-14T23:50:04Z</dcterms:created>
  <dcterms:modified xsi:type="dcterms:W3CDTF">2019-04-11T21:57:33Z</dcterms:modified>
</cp:coreProperties>
</file>