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3"/>
  </p:sldMasterIdLst>
  <p:notesMasterIdLst>
    <p:notesMasterId r:id="rId23"/>
  </p:notesMasterIdLst>
  <p:handoutMasterIdLst>
    <p:handoutMasterId r:id="rId24"/>
  </p:handoutMasterIdLst>
  <p:sldIdLst>
    <p:sldId id="276" r:id="rId4"/>
    <p:sldId id="377" r:id="rId5"/>
    <p:sldId id="376" r:id="rId6"/>
    <p:sldId id="375" r:id="rId7"/>
    <p:sldId id="360" r:id="rId8"/>
    <p:sldId id="359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9" r:id="rId17"/>
    <p:sldId id="370" r:id="rId18"/>
    <p:sldId id="371" r:id="rId19"/>
    <p:sldId id="372" r:id="rId20"/>
    <p:sldId id="373" r:id="rId21"/>
    <p:sldId id="358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E9C"/>
    <a:srgbClr val="255D9B"/>
    <a:srgbClr val="61B8BF"/>
    <a:srgbClr val="8CCBD0"/>
    <a:srgbClr val="49BFD7"/>
    <a:srgbClr val="2048A0"/>
    <a:srgbClr val="257C9B"/>
    <a:srgbClr val="339933"/>
    <a:srgbClr val="00CC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5" autoAdjust="0"/>
    <p:restoredTop sz="55542" autoAdjust="0"/>
  </p:normalViewPr>
  <p:slideViewPr>
    <p:cSldViewPr>
      <p:cViewPr varScale="1">
        <p:scale>
          <a:sx n="59" d="100"/>
          <a:sy n="59" d="100"/>
        </p:scale>
        <p:origin x="17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2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637CD-2FFD-4E8C-8B49-2B76424D27B0}" type="datetimeFigureOut">
              <a:rPr lang="en-US" smtClean="0"/>
              <a:t>4/3/2019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325B4-2EC8-4FFB-8D48-D1B26FAD79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8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9" tIns="46469" rIns="92939" bIns="46469" numCol="1" anchor="t" anchorCtr="0" compatLnSpc="1">
            <a:prstTxWarp prst="textNoShape">
              <a:avLst/>
            </a:prstTxWarp>
          </a:bodyPr>
          <a:lstStyle>
            <a:lvl1pPr defTabSz="928688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9" tIns="46469" rIns="92939" bIns="46469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9" tIns="46469" rIns="92939" bIns="464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9" tIns="46469" rIns="92939" bIns="46469" numCol="1" anchor="b" anchorCtr="0" compatLnSpc="1">
            <a:prstTxWarp prst="textNoShape">
              <a:avLst/>
            </a:prstTxWarp>
          </a:bodyPr>
          <a:lstStyle>
            <a:lvl1pPr defTabSz="928688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9" tIns="46469" rIns="92939" bIns="46469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64B943-2B81-427D-8288-49AB63B8A8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0159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F9082D69-D303-41DA-840B-B331450E662F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1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6414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0542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820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568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94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6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aseline="0" dirty="0"/>
              <a:t>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5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8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0E266F75-EE1A-4319-8732-CDE0775E538B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9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9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1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3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10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baseline="0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742950" indent="-28575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11430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6002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2057400" indent="-228600" defTabSz="928688"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Myriad Pro" panose="020B0503030403020204" pitchFamily="34" charset="0"/>
              </a:defRPr>
            </a:lvl9pPr>
          </a:lstStyle>
          <a:p>
            <a:fld id="{8F175602-8D77-49AF-A3D1-A9B2AE55D2BC}" type="slidenum">
              <a:rPr lang="en-US" altLang="en-US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8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440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4B943-2B81-427D-8288-49AB63B8A84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115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204F-8028-48CC-AD74-914880AA3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C364D-A9A8-4135-B8A0-6E6A7D71F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D1DB3-1506-4A1A-BD7C-2824EA00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3F42B-3BEC-4775-9FE5-9B9B356A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25B7-CF17-43D9-A752-56E831F0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96B5-3684-463A-A8E2-C4A44AC7C29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1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A7FA-1210-42C9-BE68-52E6A09B0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FD560-B57B-43EF-A950-96E38DCEE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D9ED7-8BBD-4F2F-AC6C-293CB23A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867CB-D761-4F92-A0D6-81C1F253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564E7-D781-47DD-8C01-E3F8A870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8A9DF-A34C-48E3-8BD8-06574D79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1C9E1-B3C0-4422-BFEC-AD8669ACC0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73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4A59-EC30-4772-B1B9-E1FC7D8A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881C3-8B43-4EF2-9279-5CDC2821D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05755-4C34-4E4C-BE92-9E35E18B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91042-EF06-4388-8C24-13E24468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6BA3-35DC-4639-9040-A30B979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8CC05-2A95-4807-9DD5-781563E0B35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920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D3D63-6C57-4F18-9712-DC5174FE5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7BEA2-5592-435F-90AB-31AA82FAF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431D1-4E31-4B75-AEE3-E184564C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866E-A008-4022-9B95-DA95CC4A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AB96-8CA5-4B46-9D11-E0721DB0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C3692-967F-4E35-A694-BC157533E37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424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Council Briefing, 1/3/18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7CF42-A744-4FC5-9684-78934F4DE4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057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on Dem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59A6C-6BFC-4BAE-8CFF-5655FC34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22" y="3747285"/>
            <a:ext cx="4205627" cy="2372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D5E62A-C8F2-41BE-9369-DE33A635D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22" y="796286"/>
            <a:ext cx="4205627" cy="2372847"/>
          </a:xfrm>
          <a:prstGeom prst="rect">
            <a:avLst/>
          </a:prstGeom>
        </p:spPr>
      </p:pic>
      <p:pic>
        <p:nvPicPr>
          <p:cNvPr id="9" name="Picture 8" descr="A picture containing building, shoji&#10;&#10;Description generated with high confidence">
            <a:extLst>
              <a:ext uri="{FF2B5EF4-FFF2-40B4-BE49-F238E27FC236}">
                <a16:creationId xmlns:a16="http://schemas.microsoft.com/office/drawing/2014/main" id="{1ED12412-663D-433F-B560-78ECEA9F8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" y="2285649"/>
            <a:ext cx="1628775" cy="2047875"/>
          </a:xfrm>
          <a:prstGeom prst="rect">
            <a:avLst/>
          </a:prstGeom>
        </p:spPr>
      </p:pic>
      <p:pic>
        <p:nvPicPr>
          <p:cNvPr id="10" name="Picture 9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EF593D7E-8ADA-4D24-B9A3-C56D1ABFF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1" y="23093"/>
            <a:ext cx="1843088" cy="2295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DE33AE-DD5D-4AE2-A799-8CB6AE5BADF8}"/>
              </a:ext>
            </a:extLst>
          </p:cNvPr>
          <p:cNvSpPr/>
          <p:nvPr/>
        </p:nvSpPr>
        <p:spPr>
          <a:xfrm>
            <a:off x="332551" y="4455807"/>
            <a:ext cx="1843088" cy="2295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12" name="Picture 11" descr="A picture containing building, shoji&#10;&#10;Description generated with very high confidence">
            <a:extLst>
              <a:ext uri="{FF2B5EF4-FFF2-40B4-BE49-F238E27FC236}">
                <a16:creationId xmlns:a16="http://schemas.microsoft.com/office/drawing/2014/main" id="{0D8229BA-A30F-41B1-AB48-5409393AE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1" y="4539385"/>
            <a:ext cx="1843088" cy="2295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D80AF-1FDA-4029-A04F-C15E290389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42" y="796287"/>
            <a:ext cx="1628776" cy="2171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2FD70-FE21-42CB-AC1B-803DE944508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42" y="3431869"/>
            <a:ext cx="1628776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68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C536-6454-482C-B022-42C9C350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5F3F9-2BC7-44C2-8917-6CD7F391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6D1B-6DBA-41D6-94A4-8C733040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031E-5ADE-472E-8167-320DEAE6C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D0352-FF47-4E6D-A596-5E7D9F8D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4FAF4-C977-49D8-B400-1669C304FE3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15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5FA3-1D65-417E-9962-23512E87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E1AB7-12EB-4A47-9163-435A41CA2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640C3-F635-4693-AE33-DD8F3064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FFD1-F171-4F4C-B3BE-94CCEA75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641F0-8211-46A2-A7B0-1B0B901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1A138-D0F9-46CB-A9A9-44B2A1F8E6D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628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194E-CAAD-4BF8-8A58-B3580431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76316-A284-45F4-872E-2A7888CCF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3A72-9E9F-4579-9ECE-3A3A53485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14A91-7E1E-460C-A683-F7CDB0C9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DE88E-2ADB-418C-B7F0-C11827D8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06E8-E342-48ED-AF72-727CCA83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A6CC3-8275-4256-9028-CCA257DFF1F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78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3893-D6AB-46E8-B78F-45A50EB1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B2B7-CD55-42C6-9BFE-6C8EE6FF7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FCC07-1BD8-476B-9390-3A928E2E4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4E390-41FE-4213-BEED-934CCF5CA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37382-C7CB-437B-95F6-71F28B186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EB09C-5DBF-434F-962F-D7E6F02E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98CB4-FA65-4516-A53E-EF984DF2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BC5AA-54AD-4EC8-86BF-DC6475F8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B2CF9-686C-4AC5-ABC7-8128ECFD90F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4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BA0B-FBE8-4FBF-8D2A-5C031460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F120C-F270-4C1A-A324-D49EB4C7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22497-3462-4F12-A58A-A54E9E95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32328-D808-47FC-92A7-460F5A8E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F1511-4182-4EE4-AA3B-F6E106C36DD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961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B92D1-CB3D-48C3-83B7-16D3F8E9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E523C-AA4A-4706-BCC4-38BC2A1E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D9C90-5815-4EA6-807C-8EE5DF95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E4FD2-F474-45B8-8662-4C22F534694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673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B683-BDAD-4C82-8178-45997657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6992-B808-4F66-8751-FF663C8F4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19690-BB5C-46A9-B74E-31751B939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3D608-E3BC-4548-9976-F8F7FAF2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F1079-4724-4F86-A38E-65FA2F93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8C0EB-70E4-448E-9562-C7FA8651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A65BF-5801-4B47-A14A-76329C668DB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655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B0B1E1-F914-4479-9097-FA62238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EF30F-AD8A-4FED-9222-4798CF16F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87651-B5D7-4C3E-A863-AF4931BC7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FA6B0-3128-4660-88A1-A93E5E2A2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Council Briefing, 1/3/18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FD270-7D65-4EE4-A581-B79FC9E2B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282BA7-27DB-41DD-B729-2D0BC862A0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0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City Council Briefing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387D45-B033-43B5-B019-384D4CDFAD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1671" y="1571723"/>
            <a:ext cx="4230329" cy="3990877"/>
          </a:xfrm>
          <a:prstGeom prst="rect">
            <a:avLst/>
          </a:prstGeom>
        </p:spPr>
      </p:pic>
      <p:sp>
        <p:nvSpPr>
          <p:cNvPr id="7475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168877" y="1417638"/>
            <a:ext cx="4343400" cy="46450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altLang="en-US" sz="2400" b="1" dirty="0">
              <a:latin typeface="Myriad Pro" pitchFamily="34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altLang="en-US" sz="2400" b="1" dirty="0">
                <a:latin typeface="Myriad Pro" pitchFamily="34" charset="0"/>
              </a:rPr>
              <a:t>Mary Hull Caballero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en-US" sz="2400" dirty="0">
                <a:latin typeface="Myriad Pro" pitchFamily="34" charset="0"/>
              </a:rPr>
              <a:t>City Auditor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600" dirty="0">
              <a:latin typeface="Myriad Pro" pitchFamily="34" charset="0"/>
            </a:endParaRPr>
          </a:p>
          <a:p>
            <a:pPr marL="628650" indent="-285750" eaLnBrk="1" hangingPunct="1">
              <a:defRPr/>
            </a:pPr>
            <a:r>
              <a:rPr lang="en-US" altLang="en-US" sz="1800" b="1" dirty="0">
                <a:latin typeface="Myriad Pro" pitchFamily="34" charset="0"/>
              </a:rPr>
              <a:t>Data Loss Prevention</a:t>
            </a:r>
          </a:p>
          <a:p>
            <a:pPr indent="0" eaLnBrk="1" hangingPunct="1">
              <a:buNone/>
              <a:defRPr/>
            </a:pPr>
            <a:r>
              <a:rPr lang="en-US" altLang="en-US" sz="1800" b="1" dirty="0">
                <a:latin typeface="Myriad Pro" pitchFamily="34" charset="0"/>
              </a:rPr>
              <a:t>      	</a:t>
            </a:r>
            <a:r>
              <a:rPr lang="en-US" altLang="en-US" sz="1800" dirty="0">
                <a:latin typeface="Myriad Pro" pitchFamily="34" charset="0"/>
              </a:rPr>
              <a:t>(November 2018)</a:t>
            </a:r>
          </a:p>
          <a:p>
            <a:pPr indent="0" eaLnBrk="1" hangingPunct="1">
              <a:buNone/>
              <a:defRPr/>
            </a:pPr>
            <a:endParaRPr lang="en-US" altLang="en-US" sz="1800" dirty="0">
              <a:latin typeface="Myriad Pro" pitchFamily="34" charset="0"/>
            </a:endParaRPr>
          </a:p>
          <a:p>
            <a:pPr marL="628650" indent="-285750" eaLnBrk="1" hangingPunct="1">
              <a:defRPr/>
            </a:pPr>
            <a:r>
              <a:rPr lang="en-US" altLang="en-US" sz="1800" b="1" dirty="0">
                <a:latin typeface="Myriad Pro" pitchFamily="34" charset="0"/>
              </a:rPr>
              <a:t>Restoration Projects and Green Streets</a:t>
            </a:r>
          </a:p>
          <a:p>
            <a:pPr marL="627063" indent="0" eaLnBrk="1" hangingPunct="1">
              <a:buNone/>
              <a:defRPr/>
            </a:pPr>
            <a:r>
              <a:rPr lang="en-US" altLang="en-US" sz="1800" dirty="0">
                <a:latin typeface="Myriad Pro" pitchFamily="34" charset="0"/>
              </a:rPr>
              <a:t> (December 2018) </a:t>
            </a:r>
          </a:p>
          <a:p>
            <a:pPr indent="0" eaLnBrk="1" hangingPunct="1">
              <a:buNone/>
              <a:defRPr/>
            </a:pPr>
            <a:endParaRPr lang="en-US" altLang="en-US" sz="1800" dirty="0">
              <a:latin typeface="Myriad Pro" pitchFamily="34" charset="0"/>
            </a:endParaRPr>
          </a:p>
          <a:p>
            <a:pPr marL="628650" indent="-285750" eaLnBrk="1" hangingPunct="1">
              <a:defRPr/>
            </a:pPr>
            <a:r>
              <a:rPr lang="en-US" altLang="en-US" sz="1800" b="1" dirty="0">
                <a:latin typeface="Myriad Pro" pitchFamily="34" charset="0"/>
              </a:rPr>
              <a:t>Homeless Camp Cleanups </a:t>
            </a:r>
          </a:p>
          <a:p>
            <a:pPr marL="342900" indent="0" eaLnBrk="1" hangingPunct="1">
              <a:buNone/>
              <a:defRPr/>
            </a:pPr>
            <a:r>
              <a:rPr lang="en-US" altLang="en-US" sz="1800" b="1" dirty="0">
                <a:latin typeface="Myriad Pro" pitchFamily="34" charset="0"/>
              </a:rPr>
              <a:t>	</a:t>
            </a:r>
            <a:r>
              <a:rPr lang="en-US" altLang="en-US" sz="1800" dirty="0">
                <a:latin typeface="Myriad Pro" pitchFamily="34" charset="0"/>
              </a:rPr>
              <a:t>(March  2019) </a:t>
            </a:r>
          </a:p>
          <a:p>
            <a:pPr indent="0" eaLnBrk="1" hangingPunct="1">
              <a:buNone/>
              <a:defRPr/>
            </a:pPr>
            <a:endParaRPr lang="en-US" altLang="en-US" sz="1800" dirty="0">
              <a:latin typeface="Myriad Pro" pitchFamily="34" charset="0"/>
            </a:endParaRPr>
          </a:p>
          <a:p>
            <a:pPr algn="ctr" eaLnBrk="1" hangingPunct="1">
              <a:defRPr/>
            </a:pPr>
            <a:endParaRPr lang="en-US" altLang="en-US" sz="1800" dirty="0">
              <a:latin typeface="Myriad Pro" pitchFamily="34" charset="0"/>
            </a:endParaRPr>
          </a:p>
          <a:p>
            <a:pPr algn="ctr" eaLnBrk="1" hangingPunct="1">
              <a:buFontTx/>
              <a:buNone/>
              <a:defRPr/>
            </a:pPr>
            <a:endParaRPr lang="en-US" alt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</a:endParaRPr>
          </a:p>
          <a:p>
            <a:pPr algn="ctr" eaLnBrk="1" hangingPunct="1">
              <a:buFontTx/>
              <a:buNone/>
              <a:defRPr/>
            </a:pPr>
            <a:endParaRPr lang="en-US" alt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Myriad Pro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sz="1800" dirty="0"/>
          </a:p>
          <a:p>
            <a:pPr eaLnBrk="1" hangingPunct="1">
              <a:buFontTx/>
              <a:buNone/>
              <a:defRPr/>
            </a:pPr>
            <a:endParaRPr lang="en-US" altLang="en-US" sz="2800" dirty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03123" y="1069975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099F16-F425-43F3-B306-A1006FAFD870}"/>
              </a:ext>
            </a:extLst>
          </p:cNvPr>
          <p:cNvGrpSpPr/>
          <p:nvPr/>
        </p:nvGrpSpPr>
        <p:grpSpPr>
          <a:xfrm>
            <a:off x="1037406" y="2590800"/>
            <a:ext cx="7069189" cy="2277293"/>
            <a:chOff x="3029406" y="3909232"/>
            <a:chExt cx="3968415" cy="12783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6DFFEEF-AE62-471F-9BD4-FAE3005807FD}"/>
                </a:ext>
              </a:extLst>
            </p:cNvPr>
            <p:cNvGrpSpPr/>
            <p:nvPr/>
          </p:nvGrpSpPr>
          <p:grpSpPr>
            <a:xfrm>
              <a:off x="4382924" y="3934288"/>
              <a:ext cx="1253343" cy="1253343"/>
              <a:chOff x="1216252" y="4194677"/>
              <a:chExt cx="722074" cy="721893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ACC9246-8A0D-4B04-8888-7B097CACD318}"/>
                  </a:ext>
                </a:extLst>
              </p:cNvPr>
              <p:cNvSpPr/>
              <p:nvPr/>
            </p:nvSpPr>
            <p:spPr>
              <a:xfrm>
                <a:off x="1216312" y="4194677"/>
                <a:ext cx="721954" cy="72189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4F28C61-CEBA-496F-A08A-A094A8BF4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6252" y="4287660"/>
                <a:ext cx="722074" cy="5359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560D7E-44B4-4441-BC93-7766694B8305}"/>
                </a:ext>
              </a:extLst>
            </p:cNvPr>
            <p:cNvGrpSpPr/>
            <p:nvPr/>
          </p:nvGrpSpPr>
          <p:grpSpPr>
            <a:xfrm>
              <a:off x="3029406" y="3909232"/>
              <a:ext cx="1253343" cy="1253343"/>
              <a:chOff x="405968" y="4184727"/>
              <a:chExt cx="721954" cy="72209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655F33-FC13-441C-958D-F5D09DA3F23B}"/>
                  </a:ext>
                </a:extLst>
              </p:cNvPr>
              <p:cNvSpPr/>
              <p:nvPr/>
            </p:nvSpPr>
            <p:spPr>
              <a:xfrm>
                <a:off x="405968" y="4184826"/>
                <a:ext cx="721954" cy="72189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7BAD603-1329-49B6-A94B-8F6339C0F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914" y="4184727"/>
                <a:ext cx="544062" cy="7220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E46013-4EBC-4B60-95EB-285ED4672E79}"/>
                </a:ext>
              </a:extLst>
            </p:cNvPr>
            <p:cNvGrpSpPr/>
            <p:nvPr/>
          </p:nvGrpSpPr>
          <p:grpSpPr>
            <a:xfrm>
              <a:off x="5744478" y="3932449"/>
              <a:ext cx="1253343" cy="1253343"/>
              <a:chOff x="2024716" y="4185077"/>
              <a:chExt cx="722074" cy="72189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E269046-8794-4346-8DDF-8DBC3D12B922}"/>
                  </a:ext>
                </a:extLst>
              </p:cNvPr>
              <p:cNvSpPr/>
              <p:nvPr/>
            </p:nvSpPr>
            <p:spPr>
              <a:xfrm>
                <a:off x="2024776" y="4185077"/>
                <a:ext cx="721954" cy="72189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4E6EF5A-D509-4E67-9A66-A4B2F4E7C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4716" y="4278060"/>
                <a:ext cx="722074" cy="5359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C35AF6D-A703-4773-8CC9-4E870293F09F}"/>
              </a:ext>
            </a:extLst>
          </p:cNvPr>
          <p:cNvSpPr txBox="1"/>
          <p:nvPr/>
        </p:nvSpPr>
        <p:spPr>
          <a:xfrm>
            <a:off x="696749" y="1545255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There was no reporting on green street condition to ratepayers or regulators.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F06E4-E246-4F6C-9BBE-099413DD7016}"/>
              </a:ext>
            </a:extLst>
          </p:cNvPr>
          <p:cNvSpPr txBox="1"/>
          <p:nvPr/>
        </p:nvSpPr>
        <p:spPr>
          <a:xfrm>
            <a:off x="1590772" y="5170215"/>
            <a:ext cx="11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Excellent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28C4263-67FD-42EB-812D-DB88B66B2D40}"/>
              </a:ext>
            </a:extLst>
          </p:cNvPr>
          <p:cNvSpPr txBox="1"/>
          <p:nvPr/>
        </p:nvSpPr>
        <p:spPr>
          <a:xfrm>
            <a:off x="4009037" y="5170215"/>
            <a:ext cx="11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058853-663E-46D1-9394-14B868F14D27}"/>
              </a:ext>
            </a:extLst>
          </p:cNvPr>
          <p:cNvSpPr txBox="1"/>
          <p:nvPr/>
        </p:nvSpPr>
        <p:spPr>
          <a:xfrm>
            <a:off x="6427302" y="5170215"/>
            <a:ext cx="112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105338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71658-F390-4242-96CF-DDBFA082A545}"/>
              </a:ext>
            </a:extLst>
          </p:cNvPr>
          <p:cNvSpPr txBox="1"/>
          <p:nvPr/>
        </p:nvSpPr>
        <p:spPr>
          <a:xfrm>
            <a:off x="4495800" y="1661214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ensure that projects are sited in the highest priority areas: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9C227-46AB-471F-97FF-8F2EDF92B760}"/>
              </a:ext>
            </a:extLst>
          </p:cNvPr>
          <p:cNvSpPr txBox="1"/>
          <p:nvPr/>
        </p:nvSpPr>
        <p:spPr>
          <a:xfrm>
            <a:off x="4495800" y="2821355"/>
            <a:ext cx="435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Create a schedule for components of the stormwater system plan.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15D50-9976-45E5-89BA-11BF529B8127}"/>
              </a:ext>
            </a:extLst>
          </p:cNvPr>
          <p:cNvSpPr txBox="1"/>
          <p:nvPr/>
        </p:nvSpPr>
        <p:spPr>
          <a:xfrm>
            <a:off x="4498428" y="4350828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400" dirty="0"/>
              <a:t>Use risks to evaluate proposed restoration projects and green streets.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9BFCF7-9DF8-4595-BC16-D26442B33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948" y="2216477"/>
            <a:ext cx="4887311" cy="36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0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99AC8-7355-47C3-9FA7-B39C310C6833}"/>
              </a:ext>
            </a:extLst>
          </p:cNvPr>
          <p:cNvSpPr txBox="1"/>
          <p:nvPr/>
        </p:nvSpPr>
        <p:spPr>
          <a:xfrm>
            <a:off x="4933949" y="1827318"/>
            <a:ext cx="382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demonstrate that restoration projects successfully meet goals.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85BD0-788F-46CC-8C31-696494FDBA46}"/>
              </a:ext>
            </a:extLst>
          </p:cNvPr>
          <p:cNvSpPr txBox="1"/>
          <p:nvPr/>
        </p:nvSpPr>
        <p:spPr>
          <a:xfrm>
            <a:off x="4933949" y="3183758"/>
            <a:ext cx="350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sz="2400" dirty="0"/>
              <a:t>Develop an inventory of restoration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FB15C-B115-4D2D-81DE-A7B1EB4A82B8}"/>
              </a:ext>
            </a:extLst>
          </p:cNvPr>
          <p:cNvSpPr txBox="1"/>
          <p:nvPr/>
        </p:nvSpPr>
        <p:spPr>
          <a:xfrm>
            <a:off x="4933949" y="4170866"/>
            <a:ext cx="3503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sz="2400" dirty="0"/>
              <a:t>Ensure that all projects have quantifiable goals.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57E97-77F0-4FD1-BB5F-FEE0BBE6974E}"/>
              </a:ext>
            </a:extLst>
          </p:cNvPr>
          <p:cNvSpPr txBox="1"/>
          <p:nvPr/>
        </p:nvSpPr>
        <p:spPr>
          <a:xfrm>
            <a:off x="4933949" y="5527306"/>
            <a:ext cx="3122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sz="2400" dirty="0"/>
              <a:t>Regularly report project results.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C22E91-8EFA-4B85-AB16-5136AAE6B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1"/>
          <a:stretch/>
        </p:blipFill>
        <p:spPr>
          <a:xfrm rot="5400000">
            <a:off x="407773" y="1853098"/>
            <a:ext cx="4261609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A853B-008F-4B3A-947B-DCC416964783}"/>
              </a:ext>
            </a:extLst>
          </p:cNvPr>
          <p:cNvSpPr txBox="1"/>
          <p:nvPr/>
        </p:nvSpPr>
        <p:spPr>
          <a:xfrm>
            <a:off x="3260551" y="1625509"/>
            <a:ext cx="543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provide reliable reports about green street condition to ratepayers and regulatory agencies.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10F80-2ACA-4CB2-A5E1-BE9034F255FF}"/>
              </a:ext>
            </a:extLst>
          </p:cNvPr>
          <p:cNvSpPr txBox="1"/>
          <p:nvPr/>
        </p:nvSpPr>
        <p:spPr>
          <a:xfrm>
            <a:off x="3260551" y="3003547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sz="2400" dirty="0"/>
              <a:t>Define functioning condition for green streets.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46ED5-8D97-4CD4-952C-5CF62B636BA7}"/>
              </a:ext>
            </a:extLst>
          </p:cNvPr>
          <p:cNvSpPr txBox="1"/>
          <p:nvPr/>
        </p:nvSpPr>
        <p:spPr>
          <a:xfrm>
            <a:off x="3260551" y="4012253"/>
            <a:ext cx="4059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sz="2400" dirty="0"/>
              <a:t>Update Operation and Maintenance guidelines.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91E08-96CA-4AF6-8102-A49A63216BA3}"/>
              </a:ext>
            </a:extLst>
          </p:cNvPr>
          <p:cNvSpPr txBox="1"/>
          <p:nvPr/>
        </p:nvSpPr>
        <p:spPr>
          <a:xfrm>
            <a:off x="3260551" y="5020959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US" sz="2400" dirty="0"/>
              <a:t>Create oversight procedures.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F5A90-24DB-479A-908B-38FF8E062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 rot="5400000">
            <a:off x="367698" y="1560298"/>
            <a:ext cx="2593857" cy="2431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01E19-60F0-48B5-B21C-A8398BF9E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r="18613"/>
          <a:stretch/>
        </p:blipFill>
        <p:spPr>
          <a:xfrm rot="5400000">
            <a:off x="363475" y="4189818"/>
            <a:ext cx="2593858" cy="242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4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Homeless Camp Cleanups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12D9B-9628-4902-AA24-D92F7D0B5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37" y="1682581"/>
            <a:ext cx="3630779" cy="4662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32A05-5C8B-4248-8FC5-04CFE63303E1}"/>
              </a:ext>
            </a:extLst>
          </p:cNvPr>
          <p:cNvSpPr txBox="1"/>
          <p:nvPr/>
        </p:nvSpPr>
        <p:spPr>
          <a:xfrm>
            <a:off x="4394466" y="1682581"/>
            <a:ext cx="4292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Audited to see if: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Sites were cleaned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Legal requirements were met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Crews were respectful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Program was responsive to complaints</a:t>
            </a:r>
          </a:p>
        </p:txBody>
      </p:sp>
    </p:spTree>
    <p:extLst>
      <p:ext uri="{BB962C8B-B14F-4D97-AF65-F5344CB8AC3E}">
        <p14:creationId xmlns:p14="http://schemas.microsoft.com/office/powerpoint/2010/main" val="400221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Homeless Camp Cleanups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7E552-EE7B-4A55-B66B-5DF7636C888C}"/>
              </a:ext>
            </a:extLst>
          </p:cNvPr>
          <p:cNvSpPr txBox="1"/>
          <p:nvPr/>
        </p:nvSpPr>
        <p:spPr>
          <a:xfrm>
            <a:off x="628650" y="1625509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program improves living conditions for some people living in the camps, but communication and program data needed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323D8-1B10-46E7-A336-C92E580E8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72" t="-1357" r="60855" b="1357"/>
          <a:stretch/>
        </p:blipFill>
        <p:spPr>
          <a:xfrm>
            <a:off x="2514600" y="2825838"/>
            <a:ext cx="3581400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Homeless Camp Cleanups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DF8C6C-283B-43F3-9EC8-4BDC1F2CC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58"/>
          <a:stretch/>
        </p:blipFill>
        <p:spPr>
          <a:xfrm>
            <a:off x="2705100" y="1494107"/>
            <a:ext cx="3733800" cy="50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Homeless Camp Cleanups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0E23E-5D1C-4DB9-9B0D-71CEBB2FEC7A}"/>
              </a:ext>
            </a:extLst>
          </p:cNvPr>
          <p:cNvSpPr txBox="1"/>
          <p:nvPr/>
        </p:nvSpPr>
        <p:spPr>
          <a:xfrm>
            <a:off x="628650" y="1625509"/>
            <a:ext cx="805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recommend improving the program’s communication, data, and internal policies: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25A73-F395-4B16-849C-24486A6E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0" y="2696547"/>
            <a:ext cx="3333750" cy="2637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7635F-6C3D-4A8A-B1C0-7AC135495F57}"/>
              </a:ext>
            </a:extLst>
          </p:cNvPr>
          <p:cNvSpPr txBox="1"/>
          <p:nvPr/>
        </p:nvSpPr>
        <p:spPr>
          <a:xfrm>
            <a:off x="3965510" y="2598576"/>
            <a:ext cx="4800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/>
              <a:t>Improve communication on when crews will be in the camps and durability of the notices.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Ensure crews have a common understanding of what is personal property</a:t>
            </a:r>
          </a:p>
          <a:p>
            <a:pPr marL="457200" indent="-457200">
              <a:buAutoNum type="arabicParenR"/>
            </a:pP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Improve storage policies and procedures</a:t>
            </a:r>
          </a:p>
          <a:p>
            <a:r>
              <a:rPr lang="en-US" altLang="en-US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17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Homeless Camp Cleanups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0E23E-5D1C-4DB9-9B0D-71CEBB2FEC7A}"/>
              </a:ext>
            </a:extLst>
          </p:cNvPr>
          <p:cNvSpPr txBox="1"/>
          <p:nvPr/>
        </p:nvSpPr>
        <p:spPr>
          <a:xfrm>
            <a:off x="628650" y="1625509"/>
            <a:ext cx="8058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4) Give complainants status updates</a:t>
            </a:r>
          </a:p>
          <a:p>
            <a:endParaRPr lang="en-US" sz="2400" dirty="0"/>
          </a:p>
          <a:p>
            <a:r>
              <a:rPr lang="en-US" sz="2400" dirty="0"/>
              <a:t>5) Improve data quality and reduce manual processes</a:t>
            </a:r>
          </a:p>
          <a:p>
            <a:endParaRPr lang="en-US" sz="2400" dirty="0"/>
          </a:p>
          <a:p>
            <a:r>
              <a:rPr lang="en-US" sz="2400" dirty="0"/>
              <a:t>6) Use data to analyze and improve effectiveness, efficiency, and timeliness of the cleanups.</a:t>
            </a:r>
          </a:p>
          <a:p>
            <a:endParaRPr lang="en-US" sz="2400" dirty="0"/>
          </a:p>
          <a:p>
            <a:r>
              <a:rPr lang="en-US" sz="2400" dirty="0"/>
              <a:t>7) Clarify the </a:t>
            </a:r>
            <a:r>
              <a:rPr lang="en-US" altLang="en-US" sz="2400" dirty="0"/>
              <a:t>assessment risk factors and scoring.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2842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City Council Briefing 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722438"/>
            <a:ext cx="6629400" cy="45259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altLang="en-US" sz="2400" dirty="0">
              <a:latin typeface="Myriad Pro" panose="020B0503030403020204" pitchFamily="34" charset="0"/>
            </a:endParaRPr>
          </a:p>
          <a:p>
            <a:pPr marL="0" indent="0" eaLnBrk="1" hangingPunct="1">
              <a:buNone/>
              <a:defRPr/>
            </a:pPr>
            <a:endParaRPr lang="en-US" altLang="en-US" sz="1400" dirty="0">
              <a:latin typeface="Myriad Pro" panose="020B0503030403020204" pitchFamily="34" charset="0"/>
            </a:endParaRP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latin typeface="Myriad Pro" panose="020B0503030403020204" pitchFamily="34" charset="0"/>
              </a:rPr>
              <a:t>For copies of the reports, go to the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altLang="en-US" sz="2800" dirty="0">
                <a:latin typeface="Myriad Pro" panose="020B0503030403020204" pitchFamily="34" charset="0"/>
              </a:rPr>
              <a:t>Audit Services Division webpage at:</a:t>
            </a: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endParaRPr lang="en-US" altLang="en-US" sz="2000" dirty="0">
              <a:latin typeface="Myriad Pro" panose="020B0503030403020204" pitchFamily="34" charset="0"/>
            </a:endParaRP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altLang="en-US" sz="2000" dirty="0">
                <a:solidFill>
                  <a:schemeClr val="accent1"/>
                </a:solidFill>
                <a:latin typeface="Myriad Pro" panose="020B0503030403020204" pitchFamily="34" charset="0"/>
              </a:rPr>
              <a:t>www.portlandoregon.gov/auditservices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endParaRPr lang="en-US" altLang="en-US" sz="1000" dirty="0">
              <a:latin typeface="Myriad Pro" panose="020B0503030403020204" pitchFamily="34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Data Loss Prevention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79CCA-FC1F-41C0-9C71-E79D44CD1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5767"/>
            <a:ext cx="9154886" cy="1325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1C116B-0C97-41C5-869E-E1159845FA49}"/>
              </a:ext>
            </a:extLst>
          </p:cNvPr>
          <p:cNvSpPr txBox="1"/>
          <p:nvPr/>
        </p:nvSpPr>
        <p:spPr>
          <a:xfrm>
            <a:off x="2514600" y="2225674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Assessed Bureau of Technology Services overall approach to data security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Reviewed data security practices at Bureau of Human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C6BECE-6E99-4A49-B404-F950D0F3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2231117"/>
            <a:ext cx="1946187" cy="19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04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Data Loss Prevention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25B0D-30F9-43CE-95C0-60AEC2DF176D}"/>
              </a:ext>
            </a:extLst>
          </p:cNvPr>
          <p:cNvSpPr txBox="1"/>
          <p:nvPr/>
        </p:nvSpPr>
        <p:spPr>
          <a:xfrm>
            <a:off x="1531572" y="4759626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Access controls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5424C-C0C4-404E-9870-AC736D8E4C50}"/>
              </a:ext>
            </a:extLst>
          </p:cNvPr>
          <p:cNvSpPr txBox="1"/>
          <p:nvPr/>
        </p:nvSpPr>
        <p:spPr>
          <a:xfrm>
            <a:off x="6248400" y="476506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Intrusion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8D4BD-C3E6-4718-9BD2-73A893442235}"/>
              </a:ext>
            </a:extLst>
          </p:cNvPr>
          <p:cNvSpPr txBox="1"/>
          <p:nvPr/>
        </p:nvSpPr>
        <p:spPr>
          <a:xfrm>
            <a:off x="5943599" y="2287943"/>
            <a:ext cx="22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Hard copy data protection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BE2E06-2258-4384-A6BC-A68F03538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572" y="3861991"/>
            <a:ext cx="2338296" cy="230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98AAE-B115-4330-89AB-F4D2697D7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905" y="1756891"/>
            <a:ext cx="2238189" cy="2038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CEAD4B-50A4-47CD-8130-D7781D4C87C0}"/>
              </a:ext>
            </a:extLst>
          </p:cNvPr>
          <p:cNvSpPr txBox="1"/>
          <p:nvPr/>
        </p:nvSpPr>
        <p:spPr>
          <a:xfrm>
            <a:off x="1373668" y="2287943"/>
            <a:ext cx="1936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Policies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16925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Data Loss Prevention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3FBC0-29A4-429A-977C-6A4E67843873}"/>
              </a:ext>
            </a:extLst>
          </p:cNvPr>
          <p:cNvSpPr txBox="1"/>
          <p:nvPr/>
        </p:nvSpPr>
        <p:spPr>
          <a:xfrm>
            <a:off x="2362200" y="2468563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Overall, City’s approach to data loss prevention is sound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553A8-693F-4117-B63C-5447F0BE578F}"/>
              </a:ext>
            </a:extLst>
          </p:cNvPr>
          <p:cNvSpPr txBox="1"/>
          <p:nvPr/>
        </p:nvSpPr>
        <p:spPr>
          <a:xfrm>
            <a:off x="2383971" y="3904824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 recommendations to reduce the risk of data losses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8372FE-19C2-447E-9064-887430457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98708"/>
            <a:ext cx="1621971" cy="30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DD170-5C5B-4E68-9D8A-FF65CB62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7" y="1658650"/>
            <a:ext cx="3536497" cy="4574783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Fish">
            <a:extLst>
              <a:ext uri="{FF2B5EF4-FFF2-40B4-BE49-F238E27FC236}">
                <a16:creationId xmlns:a16="http://schemas.microsoft.com/office/drawing/2014/main" id="{78179F5E-E98E-4D30-84C5-6FA1B09C6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6198" y="3106100"/>
            <a:ext cx="914400" cy="914400"/>
          </a:xfrm>
          <a:prstGeom prst="rect">
            <a:avLst/>
          </a:prstGeom>
        </p:spPr>
      </p:pic>
      <p:pic>
        <p:nvPicPr>
          <p:cNvPr id="9" name="Graphic 8" descr="Test tubes">
            <a:extLst>
              <a:ext uri="{FF2B5EF4-FFF2-40B4-BE49-F238E27FC236}">
                <a16:creationId xmlns:a16="http://schemas.microsoft.com/office/drawing/2014/main" id="{50B9259A-1ECE-4635-ADF0-769321776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2106" y="2286000"/>
            <a:ext cx="914400" cy="9144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A0CE763-6D38-4B4A-B4AC-CBE7D6C35268}"/>
              </a:ext>
            </a:extLst>
          </p:cNvPr>
          <p:cNvGrpSpPr/>
          <p:nvPr/>
        </p:nvGrpSpPr>
        <p:grpSpPr>
          <a:xfrm>
            <a:off x="4612106" y="3888737"/>
            <a:ext cx="1118936" cy="992185"/>
            <a:chOff x="4608095" y="3646985"/>
            <a:chExt cx="1118936" cy="992185"/>
          </a:xfrm>
        </p:grpSpPr>
        <p:pic>
          <p:nvPicPr>
            <p:cNvPr id="13" name="Graphic 12" descr="House">
              <a:extLst>
                <a:ext uri="{FF2B5EF4-FFF2-40B4-BE49-F238E27FC236}">
                  <a16:creationId xmlns:a16="http://schemas.microsoft.com/office/drawing/2014/main" id="{731B5B2F-B5C5-41BC-A0C4-1E53FB232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08095" y="3646985"/>
              <a:ext cx="914400" cy="9144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2DD021-7B1B-49F9-93EF-DE3ECD83B878}"/>
                </a:ext>
              </a:extLst>
            </p:cNvPr>
            <p:cNvGrpSpPr/>
            <p:nvPr/>
          </p:nvGrpSpPr>
          <p:grpSpPr>
            <a:xfrm>
              <a:off x="4724400" y="4250771"/>
              <a:ext cx="1002631" cy="388399"/>
              <a:chOff x="5586470" y="3171334"/>
              <a:chExt cx="1656384" cy="641649"/>
            </a:xfrm>
          </p:grpSpPr>
          <p:pic>
            <p:nvPicPr>
              <p:cNvPr id="14" name="Graphic 13" descr="Swim">
                <a:extLst>
                  <a:ext uri="{FF2B5EF4-FFF2-40B4-BE49-F238E27FC236}">
                    <a16:creationId xmlns:a16="http://schemas.microsoft.com/office/drawing/2014/main" id="{0755B1F9-48A0-4D42-BC57-5D505D95A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63865" b="13513"/>
              <a:stretch/>
            </p:blipFill>
            <p:spPr>
              <a:xfrm rot="10800000">
                <a:off x="5797356" y="3342044"/>
                <a:ext cx="1219201" cy="275807"/>
              </a:xfrm>
              <a:prstGeom prst="rect">
                <a:avLst/>
              </a:prstGeom>
            </p:spPr>
          </p:pic>
          <p:pic>
            <p:nvPicPr>
              <p:cNvPr id="15" name="Graphic 14" descr="Swim">
                <a:extLst>
                  <a:ext uri="{FF2B5EF4-FFF2-40B4-BE49-F238E27FC236}">
                    <a16:creationId xmlns:a16="http://schemas.microsoft.com/office/drawing/2014/main" id="{FB70DD7D-1B0D-4946-AB64-1FC3B2DBD1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63865" b="13513"/>
              <a:stretch/>
            </p:blipFill>
            <p:spPr>
              <a:xfrm rot="10800000">
                <a:off x="6023653" y="3537176"/>
                <a:ext cx="1219201" cy="275807"/>
              </a:xfrm>
              <a:prstGeom prst="rect">
                <a:avLst/>
              </a:prstGeom>
            </p:spPr>
          </p:pic>
          <p:pic>
            <p:nvPicPr>
              <p:cNvPr id="16" name="Graphic 15" descr="Swim">
                <a:extLst>
                  <a:ext uri="{FF2B5EF4-FFF2-40B4-BE49-F238E27FC236}">
                    <a16:creationId xmlns:a16="http://schemas.microsoft.com/office/drawing/2014/main" id="{FC897BBE-1EAA-47C3-9754-98002F867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63865" b="13513"/>
              <a:stretch/>
            </p:blipFill>
            <p:spPr>
              <a:xfrm rot="10800000">
                <a:off x="5586470" y="3171334"/>
                <a:ext cx="1219199" cy="275807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8AEE9B-A64B-4005-B10D-95BF8FB4DFCB}"/>
              </a:ext>
            </a:extLst>
          </p:cNvPr>
          <p:cNvSpPr txBox="1"/>
          <p:nvPr/>
        </p:nvSpPr>
        <p:spPr>
          <a:xfrm>
            <a:off x="4521367" y="5268989"/>
            <a:ext cx="2419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75000"/>
                  </a:schemeClr>
                </a:solidFill>
              </a:rPr>
              <a:t>$13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million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313987-9F25-4BDA-A7EE-2F9969900F54}"/>
              </a:ext>
            </a:extLst>
          </p:cNvPr>
          <p:cNvSpPr txBox="1"/>
          <p:nvPr/>
        </p:nvSpPr>
        <p:spPr>
          <a:xfrm>
            <a:off x="5449936" y="2553345"/>
            <a:ext cx="298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Improve water quality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89932-DBE7-46DD-A6DD-FF977903F4E3}"/>
              </a:ext>
            </a:extLst>
          </p:cNvPr>
          <p:cNvSpPr txBox="1"/>
          <p:nvPr/>
        </p:nvSpPr>
        <p:spPr>
          <a:xfrm>
            <a:off x="5466408" y="3356150"/>
            <a:ext cx="336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Restore wildlife habitat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1FB0A2-E5CE-4AD5-9A49-2490F5C068C5}"/>
              </a:ext>
            </a:extLst>
          </p:cNvPr>
          <p:cNvSpPr txBox="1"/>
          <p:nvPr/>
        </p:nvSpPr>
        <p:spPr>
          <a:xfrm>
            <a:off x="5466408" y="4162338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Prevent flooding</a:t>
            </a:r>
          </a:p>
        </p:txBody>
      </p:sp>
    </p:spTree>
    <p:extLst>
      <p:ext uri="{BB962C8B-B14F-4D97-AF65-F5344CB8AC3E}">
        <p14:creationId xmlns:p14="http://schemas.microsoft.com/office/powerpoint/2010/main" val="397908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CA34A-44EF-42E0-9B5E-30D55716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1643060"/>
            <a:ext cx="2733578" cy="1768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2991F0-9327-448C-98CE-A58962D93AEB}"/>
              </a:ext>
            </a:extLst>
          </p:cNvPr>
          <p:cNvSpPr txBox="1"/>
          <p:nvPr/>
        </p:nvSpPr>
        <p:spPr>
          <a:xfrm>
            <a:off x="5985688" y="4926619"/>
            <a:ext cx="1986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Luther Road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FDDCBA-B497-4D4C-8EEF-E1998A273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27376"/>
          <a:stretch/>
        </p:blipFill>
        <p:spPr>
          <a:xfrm rot="5400000">
            <a:off x="3536320" y="2901163"/>
            <a:ext cx="2263220" cy="26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6A91D3-F788-4E4F-BC2F-AADF7A39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9" y="3845126"/>
            <a:ext cx="2733577" cy="23954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2B854F-908B-4186-A9BA-0A8861EA722D}"/>
              </a:ext>
            </a:extLst>
          </p:cNvPr>
          <p:cNvSpPr txBox="1"/>
          <p:nvPr/>
        </p:nvSpPr>
        <p:spPr>
          <a:xfrm>
            <a:off x="2899996" y="5821652"/>
            <a:ext cx="233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Albert Kelly Park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21DA26-7ABD-4A7A-9774-C96F7E34FA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48" y="1610474"/>
            <a:ext cx="2377802" cy="20836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590BCE-7D03-474A-A21B-79577850EE2B}"/>
              </a:ext>
            </a:extLst>
          </p:cNvPr>
          <p:cNvSpPr txBox="1"/>
          <p:nvPr/>
        </p:nvSpPr>
        <p:spPr>
          <a:xfrm>
            <a:off x="6483842" y="3734523"/>
            <a:ext cx="229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Mason Flats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E224CB-58B1-46E8-BF12-052645AEA1A0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066800" y="2971800"/>
            <a:ext cx="466408" cy="873326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1A782-87FB-4408-B396-66304D99CC8A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609939" y="3085588"/>
            <a:ext cx="1742861" cy="1130705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96C2E6-A9BE-41C7-9BA5-9DE1333DCB31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133600" y="2468563"/>
            <a:ext cx="4261748" cy="183745"/>
          </a:xfrm>
          <a:prstGeom prst="line">
            <a:avLst/>
          </a:prstGeom>
          <a:ln w="3810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353998-2861-4303-88C7-B673371B3D9A}"/>
              </a:ext>
            </a:extLst>
          </p:cNvPr>
          <p:cNvSpPr txBox="1"/>
          <p:nvPr/>
        </p:nvSpPr>
        <p:spPr>
          <a:xfrm>
            <a:off x="73101" y="2637032"/>
            <a:ext cx="636457" cy="538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3"/>
                </a:solidFill>
                <a:sym typeface="Symbol" panose="05050102010706020507" pitchFamily="18" charset="2"/>
              </a:rPr>
              <a:t>Portland </a:t>
            </a:r>
            <a:r>
              <a:rPr lang="en-US" sz="2000" dirty="0">
                <a:solidFill>
                  <a:schemeClr val="accent3"/>
                </a:solidFill>
                <a:sym typeface="Symbol" panose="05050102010706020507" pitchFamily="18" charset="2"/>
              </a:rPr>
              <a:t>N</a:t>
            </a:r>
            <a:endParaRPr lang="en-US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5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F26921C-FD5B-7349-AA86-97818AF5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8AF9613-A684-5B49-9797-DFAD7546C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AD740-A270-4F39-823C-5930F3592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26" y="2133600"/>
            <a:ext cx="7530674" cy="48727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72E309-4908-46A1-A4F8-472F066D787F}"/>
              </a:ext>
            </a:extLst>
          </p:cNvPr>
          <p:cNvSpPr txBox="1"/>
          <p:nvPr/>
        </p:nvSpPr>
        <p:spPr>
          <a:xfrm>
            <a:off x="4253771" y="5954265"/>
            <a:ext cx="636457" cy="538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3"/>
                </a:solidFill>
                <a:sym typeface="Symbol" panose="05050102010706020507" pitchFamily="18" charset="2"/>
              </a:rPr>
              <a:t>Portland </a:t>
            </a:r>
            <a:r>
              <a:rPr lang="en-US" sz="2000" dirty="0">
                <a:solidFill>
                  <a:schemeClr val="accent3"/>
                </a:solidFill>
                <a:sym typeface="Symbol" panose="05050102010706020507" pitchFamily="18" charset="2"/>
              </a:rPr>
              <a:t>N</a:t>
            </a: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82BA3-8A72-4A7B-90F5-FD9A24C17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8236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CC705-B55B-4612-BE69-0D4B8878AD89}"/>
              </a:ext>
            </a:extLst>
          </p:cNvPr>
          <p:cNvSpPr txBox="1"/>
          <p:nvPr/>
        </p:nvSpPr>
        <p:spPr>
          <a:xfrm>
            <a:off x="885825" y="1690689"/>
            <a:ext cx="7372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Restoration projects and green streets may not have addressed the highest needs.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2ED54-7B83-4B4E-98D1-B8C027514AD9}"/>
              </a:ext>
            </a:extLst>
          </p:cNvPr>
          <p:cNvSpPr txBox="1"/>
          <p:nvPr/>
        </p:nvSpPr>
        <p:spPr>
          <a:xfrm>
            <a:off x="342900" y="273650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Planning document should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306F3-C2E7-409D-A03B-AA8E589FCDB5}"/>
              </a:ext>
            </a:extLst>
          </p:cNvPr>
          <p:cNvSpPr txBox="1"/>
          <p:nvPr/>
        </p:nvSpPr>
        <p:spPr>
          <a:xfrm>
            <a:off x="2667000" y="386226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 city-wide in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51C98-0FD0-4C99-B703-23A151ECBDA3}"/>
              </a:ext>
            </a:extLst>
          </p:cNvPr>
          <p:cNvSpPr txBox="1"/>
          <p:nvPr/>
        </p:nvSpPr>
        <p:spPr>
          <a:xfrm>
            <a:off x="2667000" y="4788634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Define risks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4A162-ACED-4210-AD12-5DD6E1031859}"/>
              </a:ext>
            </a:extLst>
          </p:cNvPr>
          <p:cNvSpPr txBox="1"/>
          <p:nvPr/>
        </p:nvSpPr>
        <p:spPr>
          <a:xfrm>
            <a:off x="2667000" y="57150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Prioritize projects based on risk</a:t>
            </a:r>
          </a:p>
        </p:txBody>
      </p:sp>
      <p:pic>
        <p:nvPicPr>
          <p:cNvPr id="4" name="Graphic 3" descr="Warning">
            <a:extLst>
              <a:ext uri="{FF2B5EF4-FFF2-40B4-BE49-F238E27FC236}">
                <a16:creationId xmlns:a16="http://schemas.microsoft.com/office/drawing/2014/main" id="{187FBE6A-B368-42E8-AB4E-B4C866F3A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4562266"/>
            <a:ext cx="914400" cy="914400"/>
          </a:xfrm>
          <a:prstGeom prst="rect">
            <a:avLst/>
          </a:prstGeom>
        </p:spPr>
      </p:pic>
      <p:pic>
        <p:nvPicPr>
          <p:cNvPr id="13" name="Graphic 12" descr="List">
            <a:extLst>
              <a:ext uri="{FF2B5EF4-FFF2-40B4-BE49-F238E27FC236}">
                <a16:creationId xmlns:a16="http://schemas.microsoft.com/office/drawing/2014/main" id="{A8629469-92A9-402A-A186-04E022C44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4000" y="5488632"/>
            <a:ext cx="914400" cy="914400"/>
          </a:xfrm>
          <a:prstGeom prst="rect">
            <a:avLst/>
          </a:prstGeom>
        </p:spPr>
      </p:pic>
      <p:pic>
        <p:nvPicPr>
          <p:cNvPr id="19" name="Graphic 18" descr="Court">
            <a:extLst>
              <a:ext uri="{FF2B5EF4-FFF2-40B4-BE49-F238E27FC236}">
                <a16:creationId xmlns:a16="http://schemas.microsoft.com/office/drawing/2014/main" id="{64CDBC03-9CA7-4672-99E2-74B6B1B9E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4000" y="36359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7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31CA059-91F3-43A9-A3BC-1293A50F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229600" cy="304800"/>
          </a:xfrm>
          <a:prstGeom prst="rect">
            <a:avLst/>
          </a:prstGeom>
          <a:solidFill>
            <a:srgbClr val="246E9C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F18C1D3-AE7B-4595-9B2A-B68E55633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400" b="1" dirty="0">
                <a:latin typeface="Myriad Pro" pitchFamily="34" charset="0"/>
              </a:rPr>
              <a:t>Restoration &amp; Green Streets</a:t>
            </a:r>
            <a:b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8A65F-609D-48BF-8641-78CC28920C2E}"/>
              </a:ext>
            </a:extLst>
          </p:cNvPr>
          <p:cNvSpPr txBox="1"/>
          <p:nvPr/>
        </p:nvSpPr>
        <p:spPr>
          <a:xfrm>
            <a:off x="1351023" y="1810175"/>
            <a:ext cx="6441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It is not clear that restoration projects met environmental and water management goals.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5B91DA-29C9-4C49-A367-0CF482888ABB}"/>
              </a:ext>
            </a:extLst>
          </p:cNvPr>
          <p:cNvGrpSpPr/>
          <p:nvPr/>
        </p:nvGrpSpPr>
        <p:grpSpPr>
          <a:xfrm>
            <a:off x="945017" y="2971800"/>
            <a:ext cx="7253966" cy="2945815"/>
            <a:chOff x="762000" y="2916126"/>
            <a:chExt cx="7253966" cy="29458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0606A7-CC21-4F8D-BBCD-1BEA57CF7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9"/>
            <a:stretch/>
          </p:blipFill>
          <p:spPr>
            <a:xfrm>
              <a:off x="4701925" y="2916126"/>
              <a:ext cx="3314041" cy="292825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E05222-D9E9-4387-BF2F-051E52BED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33"/>
            <a:stretch/>
          </p:blipFill>
          <p:spPr>
            <a:xfrm rot="5400000">
              <a:off x="946114" y="2732013"/>
              <a:ext cx="2945814" cy="3314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572163"/>
      </p:ext>
    </p:extLst>
  </p:cSld>
  <p:clrMapOvr>
    <a:masterClrMapping/>
  </p:clrMapOvr>
</p:sld>
</file>

<file path=ppt/theme/theme1.xml><?xml version="1.0" encoding="utf-8"?>
<a:theme xmlns:a="http://schemas.openxmlformats.org/drawingml/2006/main" name="Audit Services theme">
  <a:themeElements>
    <a:clrScheme name="Audit Servic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B98A5"/>
      </a:accent1>
      <a:accent2>
        <a:srgbClr val="FFC111"/>
      </a:accent2>
      <a:accent3>
        <a:srgbClr val="778691"/>
      </a:accent3>
      <a:accent4>
        <a:srgbClr val="00BC00"/>
      </a:accent4>
      <a:accent5>
        <a:srgbClr val="EA803E"/>
      </a:accent5>
      <a:accent6>
        <a:srgbClr val="D44047"/>
      </a:accent6>
      <a:hlink>
        <a:srgbClr val="0563C1"/>
      </a:hlink>
      <a:folHlink>
        <a:srgbClr val="954F72"/>
      </a:folHlink>
    </a:clrScheme>
    <a:fontScheme name="Audit Services font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dit Services theme" id="{64C736EE-E2FF-40A0-B4CE-003A0732F69A}" vid="{CD925AB8-32A8-4D5B-83E4-75FBB5D18E2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69BA9ABDF2B8459377065E6DCB8964" ma:contentTypeVersion="0" ma:contentTypeDescription="Create a new document." ma:contentTypeScope="" ma:versionID="3a1b5f792768bba1dd6b12269fe399e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dff5d9dbb952e3bab6e3c1115e232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9463D1-27F8-4315-A22D-EB6AFDBA5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5ADB3B-7E4E-43AB-908B-FBC5D6C346B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Audit Services theme</Template>
  <TotalTime>8101</TotalTime>
  <Words>470</Words>
  <Application>Microsoft Office PowerPoint</Application>
  <PresentationFormat>On-screen Show (4:3)</PresentationFormat>
  <Paragraphs>126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Myriad Pro</vt:lpstr>
      <vt:lpstr>Symbol</vt:lpstr>
      <vt:lpstr>Wingdings</vt:lpstr>
      <vt:lpstr>Audit Services theme</vt:lpstr>
      <vt:lpstr>City Council Briefing  </vt:lpstr>
      <vt:lpstr>Data Loss Prevention  </vt:lpstr>
      <vt:lpstr>Data Loss Prevention  </vt:lpstr>
      <vt:lpstr>Data Loss Prevention  </vt:lpstr>
      <vt:lpstr>Restoration &amp; Green Streets  </vt:lpstr>
      <vt:lpstr>Restoration &amp; Green Streets  </vt:lpstr>
      <vt:lpstr>Restoration &amp; Green Streets  </vt:lpstr>
      <vt:lpstr>Restoration &amp; Green Streets  </vt:lpstr>
      <vt:lpstr>Restoration &amp; Green Streets  </vt:lpstr>
      <vt:lpstr>Restoration &amp; Green Streets  </vt:lpstr>
      <vt:lpstr>Restoration &amp; Green Streets  </vt:lpstr>
      <vt:lpstr>Restoration &amp; Green Streets  </vt:lpstr>
      <vt:lpstr>Restoration &amp; Green Streets  </vt:lpstr>
      <vt:lpstr>Homeless Camp Cleanups  </vt:lpstr>
      <vt:lpstr>Homeless Camp Cleanups  </vt:lpstr>
      <vt:lpstr>Homeless Camp Cleanups  </vt:lpstr>
      <vt:lpstr>Homeless Camp Cleanups  </vt:lpstr>
      <vt:lpstr>Homeless Camp Cleanups  </vt:lpstr>
      <vt:lpstr>City Council Briefing   </vt:lpstr>
    </vt:vector>
  </TitlesOfParts>
  <Company>City of Portland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CAROBERT</dc:creator>
  <cp:lastModifiedBy>Guy, Kari</cp:lastModifiedBy>
  <cp:revision>648</cp:revision>
  <cp:lastPrinted>2019-04-03T13:35:49Z</cp:lastPrinted>
  <dcterms:created xsi:type="dcterms:W3CDTF">2011-08-29T19:17:29Z</dcterms:created>
  <dcterms:modified xsi:type="dcterms:W3CDTF">2019-04-03T15:23:06Z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0x0101008969BA9ABDF2B8459377065E6DCB8964</vt:lpwstr>
  </property>
</Properties>
</file>