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22"/>
  </p:notesMasterIdLst>
  <p:handoutMasterIdLst>
    <p:handoutMasterId r:id="rId23"/>
  </p:handoutMasterIdLst>
  <p:sldIdLst>
    <p:sldId id="279" r:id="rId2"/>
    <p:sldId id="288" r:id="rId3"/>
    <p:sldId id="280" r:id="rId4"/>
    <p:sldId id="286" r:id="rId5"/>
    <p:sldId id="289" r:id="rId6"/>
    <p:sldId id="285" r:id="rId7"/>
    <p:sldId id="264" r:id="rId8"/>
    <p:sldId id="273" r:id="rId9"/>
    <p:sldId id="276" r:id="rId10"/>
    <p:sldId id="271" r:id="rId11"/>
    <p:sldId id="272" r:id="rId12"/>
    <p:sldId id="275" r:id="rId13"/>
    <p:sldId id="265" r:id="rId14"/>
    <p:sldId id="270" r:id="rId15"/>
    <p:sldId id="262" r:id="rId16"/>
    <p:sldId id="267" r:id="rId17"/>
    <p:sldId id="268" r:id="rId18"/>
    <p:sldId id="269" r:id="rId19"/>
    <p:sldId id="263" r:id="rId20"/>
    <p:sldId id="287" r:id="rId2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72" autoAdjust="0"/>
    <p:restoredTop sz="64505" autoAdjust="0"/>
  </p:normalViewPr>
  <p:slideViewPr>
    <p:cSldViewPr>
      <p:cViewPr varScale="1">
        <p:scale>
          <a:sx n="84" d="100"/>
          <a:sy n="84" d="100"/>
        </p:scale>
        <p:origin x="19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2866" y="43"/>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16DADEC-BC8B-496E-AF0D-C983D3512525}"/>
              </a:ext>
            </a:extLst>
          </p:cNvPr>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defRPr sz="1300">
                <a:latin typeface="Times New Roman" panose="02020603050405020304" pitchFamily="18" charset="0"/>
              </a:defRPr>
            </a:lvl1pPr>
          </a:lstStyle>
          <a:p>
            <a:pPr>
              <a:defRPr/>
            </a:pPr>
            <a:endParaRPr lang="en-US" altLang="en-US"/>
          </a:p>
        </p:txBody>
      </p:sp>
      <p:sp>
        <p:nvSpPr>
          <p:cNvPr id="13315" name="Rectangle 3">
            <a:extLst>
              <a:ext uri="{FF2B5EF4-FFF2-40B4-BE49-F238E27FC236}">
                <a16:creationId xmlns:a16="http://schemas.microsoft.com/office/drawing/2014/main" id="{4B4C1F1F-1920-4C69-ADEF-E61BC2980246}"/>
              </a:ext>
            </a:extLst>
          </p:cNvPr>
          <p:cNvSpPr>
            <a:spLocks noGrp="1" noChangeArrowheads="1"/>
          </p:cNvSpPr>
          <p:nvPr>
            <p:ph type="dt" sz="quarter"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a:defRPr sz="1300">
                <a:latin typeface="Times New Roman" panose="02020603050405020304" pitchFamily="18" charset="0"/>
              </a:defRPr>
            </a:lvl1pPr>
          </a:lstStyle>
          <a:p>
            <a:pPr>
              <a:defRPr/>
            </a:pPr>
            <a:endParaRPr lang="en-US" altLang="en-US"/>
          </a:p>
        </p:txBody>
      </p:sp>
      <p:sp>
        <p:nvSpPr>
          <p:cNvPr id="13316" name="Rectangle 4">
            <a:extLst>
              <a:ext uri="{FF2B5EF4-FFF2-40B4-BE49-F238E27FC236}">
                <a16:creationId xmlns:a16="http://schemas.microsoft.com/office/drawing/2014/main" id="{72C9A5B9-6BD0-409F-9DE3-045BF4DD373B}"/>
              </a:ext>
            </a:extLst>
          </p:cNvPr>
          <p:cNvSpPr>
            <a:spLocks noGrp="1" noChangeArrowheads="1"/>
          </p:cNvSpPr>
          <p:nvPr>
            <p:ph type="ftr" sz="quarter" idx="2"/>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defRPr sz="1300">
                <a:latin typeface="Times New Roman" panose="02020603050405020304" pitchFamily="18" charset="0"/>
              </a:defRPr>
            </a:lvl1pPr>
          </a:lstStyle>
          <a:p>
            <a:pPr>
              <a:defRPr/>
            </a:pPr>
            <a:endParaRPr lang="en-US" altLang="en-US"/>
          </a:p>
        </p:txBody>
      </p:sp>
      <p:sp>
        <p:nvSpPr>
          <p:cNvPr id="13317" name="Rectangle 5">
            <a:extLst>
              <a:ext uri="{FF2B5EF4-FFF2-40B4-BE49-F238E27FC236}">
                <a16:creationId xmlns:a16="http://schemas.microsoft.com/office/drawing/2014/main" id="{3902E6F4-8D75-43DC-850E-0E80E118A12E}"/>
              </a:ext>
            </a:extLst>
          </p:cNvPr>
          <p:cNvSpPr>
            <a:spLocks noGrp="1" noChangeArrowheads="1"/>
          </p:cNvSpPr>
          <p:nvPr>
            <p:ph type="sldNum" sz="quarter" idx="3"/>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a:defRPr sz="1300">
                <a:latin typeface="Times New Roman" panose="02020603050405020304" pitchFamily="18" charset="0"/>
              </a:defRPr>
            </a:lvl1pPr>
          </a:lstStyle>
          <a:p>
            <a:pPr>
              <a:defRPr/>
            </a:pPr>
            <a:fld id="{AC54DC96-0D3F-47BC-9CDD-144863C81B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3841404-6E51-4F8D-8073-172412B57B83}"/>
              </a:ext>
            </a:extLst>
          </p:cNvPr>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defRPr sz="1300">
                <a:latin typeface="Times" panose="02020603050405020304" pitchFamily="18" charset="0"/>
              </a:defRPr>
            </a:lvl1pPr>
          </a:lstStyle>
          <a:p>
            <a:pPr>
              <a:defRPr/>
            </a:pPr>
            <a:endParaRPr lang="en-US" altLang="en-US"/>
          </a:p>
        </p:txBody>
      </p:sp>
      <p:sp>
        <p:nvSpPr>
          <p:cNvPr id="3075" name="Rectangle 3">
            <a:extLst>
              <a:ext uri="{FF2B5EF4-FFF2-40B4-BE49-F238E27FC236}">
                <a16:creationId xmlns:a16="http://schemas.microsoft.com/office/drawing/2014/main" id="{9B0BC795-F676-4DB8-8462-C78FD6255F1A}"/>
              </a:ext>
            </a:extLst>
          </p:cNvPr>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a:defRPr sz="1300">
                <a:latin typeface="Times" panose="02020603050405020304" pitchFamily="18" charset="0"/>
              </a:defRPr>
            </a:lvl1pPr>
          </a:lstStyle>
          <a:p>
            <a:pPr>
              <a:defRPr/>
            </a:pPr>
            <a:endParaRPr lang="en-US" altLang="en-US"/>
          </a:p>
        </p:txBody>
      </p:sp>
      <p:sp>
        <p:nvSpPr>
          <p:cNvPr id="2052" name="Rectangle 4">
            <a:extLst>
              <a:ext uri="{FF2B5EF4-FFF2-40B4-BE49-F238E27FC236}">
                <a16:creationId xmlns:a16="http://schemas.microsoft.com/office/drawing/2014/main" id="{DC8AA5B1-3B88-4BE3-B4C6-75DDF7F3465F}"/>
              </a:ext>
            </a:extLst>
          </p:cNvPr>
          <p:cNvSpPr>
            <a:spLocks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5138D78E-96C8-416C-847F-FA4A659A9C3D}"/>
              </a:ext>
            </a:extLst>
          </p:cNvPr>
          <p:cNvSpPr>
            <a:spLocks noGrp="1" noChangeArrowheads="1"/>
          </p:cNvSpPr>
          <p:nvPr>
            <p:ph type="body" sz="quarter" idx="3"/>
          </p:nvPr>
        </p:nvSpPr>
        <p:spPr bwMode="auto">
          <a:xfrm>
            <a:off x="933450" y="4416425"/>
            <a:ext cx="51435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a:extLst>
              <a:ext uri="{FF2B5EF4-FFF2-40B4-BE49-F238E27FC236}">
                <a16:creationId xmlns:a16="http://schemas.microsoft.com/office/drawing/2014/main" id="{0C84AF3A-89A4-4B74-AA52-F0992605636D}"/>
              </a:ext>
            </a:extLst>
          </p:cNvPr>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defRPr sz="1300">
                <a:latin typeface="Times" panose="02020603050405020304" pitchFamily="18" charset="0"/>
              </a:defRPr>
            </a:lvl1pPr>
          </a:lstStyle>
          <a:p>
            <a:pPr>
              <a:defRPr/>
            </a:pPr>
            <a:endParaRPr lang="en-US" altLang="en-US"/>
          </a:p>
        </p:txBody>
      </p:sp>
      <p:sp>
        <p:nvSpPr>
          <p:cNvPr id="3079" name="Rectangle 7">
            <a:extLst>
              <a:ext uri="{FF2B5EF4-FFF2-40B4-BE49-F238E27FC236}">
                <a16:creationId xmlns:a16="http://schemas.microsoft.com/office/drawing/2014/main" id="{3C82FB6D-DDAE-4018-9B58-DC88C41D6EE6}"/>
              </a:ext>
            </a:extLst>
          </p:cNvPr>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a:defRPr sz="1300"/>
            </a:lvl1pPr>
          </a:lstStyle>
          <a:p>
            <a:pPr>
              <a:defRPr/>
            </a:pPr>
            <a:fld id="{908BD3BC-991A-42C4-B9E1-CC781AE60B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C71FEA0E-3AF2-45EB-8A9F-C948BE38E980}"/>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C308A8F6-B32E-496C-82D5-69A50CCA07D3}" type="slidenum">
              <a:rPr lang="en-US" altLang="en-US" sz="1300" smtClean="0"/>
              <a:pPr/>
              <a:t>1</a:t>
            </a:fld>
            <a:endParaRPr lang="en-US" altLang="en-US" sz="1300"/>
          </a:p>
        </p:txBody>
      </p:sp>
      <p:sp>
        <p:nvSpPr>
          <p:cNvPr id="5123" name="Rectangle 2">
            <a:extLst>
              <a:ext uri="{FF2B5EF4-FFF2-40B4-BE49-F238E27FC236}">
                <a16:creationId xmlns:a16="http://schemas.microsoft.com/office/drawing/2014/main" id="{63FCA88B-BED7-4FC8-99C1-E13952785D1D}"/>
              </a:ext>
            </a:extLst>
          </p:cNvPr>
          <p:cNvSpPr>
            <a:spLocks noChangeArrowheads="1" noTextEdit="1"/>
          </p:cNvSpPr>
          <p:nvPr>
            <p:ph type="sldImg"/>
          </p:nvPr>
        </p:nvSpPr>
        <p:spPr>
          <a:ln/>
        </p:spPr>
      </p:sp>
      <p:sp>
        <p:nvSpPr>
          <p:cNvPr id="7172" name="Rectangle 3">
            <a:extLst>
              <a:ext uri="{FF2B5EF4-FFF2-40B4-BE49-F238E27FC236}">
                <a16:creationId xmlns:a16="http://schemas.microsoft.com/office/drawing/2014/main" id="{5B92C680-A5AE-48FE-A151-144AE66FAAFA}"/>
              </a:ext>
            </a:extLst>
          </p:cNvPr>
          <p:cNvSpPr>
            <a:spLocks noGrp="1" noChangeArrowheads="1"/>
          </p:cNvSpPr>
          <p:nvPr>
            <p:ph type="body" idx="1"/>
          </p:nvPr>
        </p:nvSpPr>
        <p:spPr/>
        <p:txBody>
          <a:bodyPr/>
          <a:lstStyle/>
          <a:p>
            <a:pPr>
              <a:defRPr/>
            </a:pPr>
            <a:r>
              <a:rPr lang="en-US" altLang="en-US" dirty="0">
                <a:latin typeface="Times" charset="0"/>
              </a:rPr>
              <a:t>The Heritage Tree Committee is saddened to bring </a:t>
            </a:r>
            <a:r>
              <a:rPr lang="en-US" altLang="en-US" u="sng" dirty="0">
                <a:latin typeface="Times" charset="0"/>
              </a:rPr>
              <a:t>two</a:t>
            </a:r>
            <a:r>
              <a:rPr lang="en-US" altLang="en-US" dirty="0">
                <a:latin typeface="Times" charset="0"/>
              </a:rPr>
              <a:t> trees to Urban Forestry Commission for removal from the City’s Heritage Tree Program.  Under Title 11.20.060 Subsection F “Heritage Trees may be removed only with the consent of the UFC, except as provided in Subsection I,” which further states, “If the City Forester determines that a Heritage Tree is dangerous and is a threat to public safety, the City Forester may order the tree to be removed without prior consent from the UFC.” Both of these trees were deemed dead, dying, and dangerous and emergency removal permits were issued under Title 11.20.060 Subsection I.  </a:t>
            </a:r>
          </a:p>
          <a:p>
            <a:pPr>
              <a:defRPr/>
            </a:pPr>
            <a:endParaRPr lang="en-US" altLang="en-US" dirty="0">
              <a:solidFill>
                <a:srgbClr val="FF0000"/>
              </a:solidFill>
              <a:effectLst>
                <a:outerShdw blurRad="38100" dist="38100" dir="2700000" algn="tl">
                  <a:srgbClr val="000000">
                    <a:alpha val="43137"/>
                  </a:srgbClr>
                </a:outerShdw>
              </a:effectLst>
              <a:latin typeface="Times" charset="0"/>
            </a:endParaRPr>
          </a:p>
          <a:p>
            <a:pPr>
              <a:defRPr/>
            </a:pPr>
            <a:r>
              <a:rPr lang="en-US" altLang="en-US" dirty="0">
                <a:solidFill>
                  <a:srgbClr val="FF0000"/>
                </a:solidFill>
                <a:effectLst>
                  <a:outerShdw blurRad="38100" dist="38100" dir="2700000" algn="tl">
                    <a:srgbClr val="000000">
                      <a:alpha val="43137"/>
                    </a:srgbClr>
                  </a:outerShdw>
                </a:effectLst>
                <a:latin typeface="Times" charset="0"/>
              </a:rPr>
              <a:t>No other trees were in poor condition, had a history of limb failures, declining health, or were potential hazards. The committee did not need to visit either tree to determine whether they might recover. Under Title 11.20.060 Subsection E, which states, “The Urban Forestry Commission (UFC) makes a recommendation to City Council as to whether the Heritage Tree designation should be removed from a tree. A recommendation to remove the designation shall be supported by at least six members of the UFC. City Council may remove the designation if it finds that the designation is no longer appropriate.” There was no need for the UFC to hold public hearing for either tree to determine whether either should be formal delisted. </a:t>
            </a:r>
          </a:p>
          <a:p>
            <a:pPr eaLnBrk="1" hangingPunct="1">
              <a:defRPr/>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77BDACAF-9D5D-40AC-8F68-18CDCE1F0FE6}"/>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724CA6AB-4317-4611-A61D-7AD7BAB4A91B}" type="slidenum">
              <a:rPr lang="en-US" altLang="en-US" sz="1300" smtClean="0"/>
              <a:pPr/>
              <a:t>10</a:t>
            </a:fld>
            <a:endParaRPr lang="en-US" altLang="en-US" sz="1300"/>
          </a:p>
        </p:txBody>
      </p:sp>
      <p:sp>
        <p:nvSpPr>
          <p:cNvPr id="23555" name="Rectangle 2">
            <a:extLst>
              <a:ext uri="{FF2B5EF4-FFF2-40B4-BE49-F238E27FC236}">
                <a16:creationId xmlns:a16="http://schemas.microsoft.com/office/drawing/2014/main" id="{3A01EAA1-B8BC-4640-8A3B-10B01E796335}"/>
              </a:ext>
            </a:extLst>
          </p:cNvPr>
          <p:cNvSpPr>
            <a:spLocks noChangeArrowheads="1" noTextEdit="1"/>
          </p:cNvSpPr>
          <p:nvPr>
            <p:ph type="sldImg"/>
          </p:nvPr>
        </p:nvSpPr>
        <p:spPr>
          <a:ln/>
        </p:spPr>
      </p:sp>
      <p:sp>
        <p:nvSpPr>
          <p:cNvPr id="23556" name="Rectangle 3">
            <a:extLst>
              <a:ext uri="{FF2B5EF4-FFF2-40B4-BE49-F238E27FC236}">
                <a16:creationId xmlns:a16="http://schemas.microsoft.com/office/drawing/2014/main" id="{C8AA20B0-E64D-471F-8AA1-11446970D16A}"/>
              </a:ext>
            </a:extLst>
          </p:cNvPr>
          <p:cNvSpPr>
            <a:spLocks noGrp="1" noChangeArrowheads="1"/>
          </p:cNvSpPr>
          <p:nvPr>
            <p:ph type="body" idx="1"/>
          </p:nvPr>
        </p:nvSpPr>
        <p:spPr>
          <a:noFill/>
        </p:spPr>
        <p:txBody>
          <a:bodyPr/>
          <a:lstStyle/>
          <a:p>
            <a:pPr eaLnBrk="1" hangingPunct="1"/>
            <a:r>
              <a:rPr lang="en-US" altLang="en-US"/>
              <a:t>This tree was nominated as a private tree by its owner, Mary Jean Young, and her daughter, Desiree Young, for its beauty, shade, size, kind, age, and history.  Mary Jean thinks it might have been planted by the home’s first owner and be 100 years old.  She has owned her home since 1960 when she became first African American property owner of Alameda.  This tree is not fully visible from the street.  Although there is one point where the trunk and base are visible between homes, the backyard is so shady as to not be that apparent.  However, it is so tall and the purple leaves so dark that it dominates the skyline.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6E07520-30D9-4516-A52E-A739DF3C41B4}"/>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120C7526-CF0C-43B3-B6D2-9A1C349F40DC}" type="slidenum">
              <a:rPr lang="en-US" altLang="en-US" sz="1300" smtClean="0"/>
              <a:pPr/>
              <a:t>11</a:t>
            </a:fld>
            <a:endParaRPr lang="en-US" altLang="en-US" sz="1300"/>
          </a:p>
        </p:txBody>
      </p:sp>
      <p:sp>
        <p:nvSpPr>
          <p:cNvPr id="27651" name="Rectangle 2">
            <a:extLst>
              <a:ext uri="{FF2B5EF4-FFF2-40B4-BE49-F238E27FC236}">
                <a16:creationId xmlns:a16="http://schemas.microsoft.com/office/drawing/2014/main" id="{6C664D07-1428-4101-B57E-82CA87F4D80C}"/>
              </a:ext>
            </a:extLst>
          </p:cNvPr>
          <p:cNvSpPr>
            <a:spLocks noChangeArrowheads="1" noTextEdit="1"/>
          </p:cNvSpPr>
          <p:nvPr>
            <p:ph type="sldImg"/>
          </p:nvPr>
        </p:nvSpPr>
        <p:spPr>
          <a:ln/>
        </p:spPr>
      </p:sp>
      <p:sp>
        <p:nvSpPr>
          <p:cNvPr id="27652" name="Rectangle 3">
            <a:extLst>
              <a:ext uri="{FF2B5EF4-FFF2-40B4-BE49-F238E27FC236}">
                <a16:creationId xmlns:a16="http://schemas.microsoft.com/office/drawing/2014/main" id="{CEBFC07E-78BA-4EEA-B327-1308DF9A195A}"/>
              </a:ext>
            </a:extLst>
          </p:cNvPr>
          <p:cNvSpPr>
            <a:spLocks noGrp="1" noChangeArrowheads="1"/>
          </p:cNvSpPr>
          <p:nvPr>
            <p:ph type="body" idx="1"/>
          </p:nvPr>
        </p:nvSpPr>
        <p:spPr>
          <a:noFill/>
        </p:spPr>
        <p:txBody>
          <a:bodyPr/>
          <a:lstStyle/>
          <a:p>
            <a:r>
              <a:rPr lang="en-US" altLang="en-US"/>
              <a:t>This tree was nominated as a private tree by Gregg Everhart on behalf of the Audubon Sanctuary Committee.  Executive Director Nick Hardigg signed the form for the Audubon Society of Portland.  They feel that the tree qualifies for beauty, shade, and size.  Gregg noted that Brian French has investigated each of the large Douglas firs in this area, known as the “Grove of the Ancients” and this is the tree he recommended. Since this is likely to be the new tallest HT, it would be great to climb and measure height again.  It also appears to be more healthy than the current tallest HT, another Douglas fir (HT #134, 242’ high) that is in nearby Macleay Park.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C3115BA1-5DDA-4D4F-955D-3E9F484C018E}"/>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F14BB10B-38E2-4C33-BBF4-F522D2C24BBA}" type="slidenum">
              <a:rPr lang="en-US" altLang="en-US" sz="1300" smtClean="0"/>
              <a:pPr/>
              <a:t>12</a:t>
            </a:fld>
            <a:endParaRPr lang="en-US" altLang="en-US" sz="1300"/>
          </a:p>
        </p:txBody>
      </p:sp>
      <p:sp>
        <p:nvSpPr>
          <p:cNvPr id="31747" name="Rectangle 2">
            <a:extLst>
              <a:ext uri="{FF2B5EF4-FFF2-40B4-BE49-F238E27FC236}">
                <a16:creationId xmlns:a16="http://schemas.microsoft.com/office/drawing/2014/main" id="{3286E0C8-C74A-4B85-9BD3-0584F193488F}"/>
              </a:ext>
            </a:extLst>
          </p:cNvPr>
          <p:cNvSpPr>
            <a:spLocks noChangeArrowheads="1" noTextEdit="1"/>
          </p:cNvSpPr>
          <p:nvPr>
            <p:ph type="sldImg"/>
          </p:nvPr>
        </p:nvSpPr>
        <p:spPr>
          <a:ln/>
        </p:spPr>
      </p:sp>
      <p:sp>
        <p:nvSpPr>
          <p:cNvPr id="31748" name="Rectangle 3">
            <a:extLst>
              <a:ext uri="{FF2B5EF4-FFF2-40B4-BE49-F238E27FC236}">
                <a16:creationId xmlns:a16="http://schemas.microsoft.com/office/drawing/2014/main" id="{52147227-0E6F-49A3-BEF7-91EC2C7E77CC}"/>
              </a:ext>
            </a:extLst>
          </p:cNvPr>
          <p:cNvSpPr>
            <a:spLocks noGrp="1" noChangeArrowheads="1"/>
          </p:cNvSpPr>
          <p:nvPr>
            <p:ph type="body" idx="1"/>
          </p:nvPr>
        </p:nvSpPr>
        <p:spPr>
          <a:noFill/>
        </p:spPr>
        <p:txBody>
          <a:bodyPr/>
          <a:lstStyle/>
          <a:p>
            <a:pPr eaLnBrk="1" hangingPunct="1"/>
            <a:r>
              <a:rPr lang="en-US" altLang="en-US"/>
              <a:t>This tree was nominated as a public tree by Emma Dugan.  She nominated it for beauty, shade, and size.  The committee was pleasantly surprised by this specimen since the same species in prior tour was found to have grown too large, too fast and arborists on the committee had explained that this species really is not appropriate in our climate and soils.  However, although quite large and probably pretty old, this specimen seems to have avoided the common structural problems of this species, possibly because it is constrained by neighboring large trees and pavement at base of trunk. Most members felt it had outstanding form with good pruning around wires and nice branch angles. As a street tree, it also has great visibility.  </a:t>
            </a:r>
          </a:p>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D3ED7BB-E8CA-40BF-ADA0-457C21DB7AD3}"/>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99AE64E8-A4C1-43C8-AE69-D69736AA3EB4}" type="slidenum">
              <a:rPr lang="en-US" altLang="en-US" sz="1300" smtClean="0"/>
              <a:pPr/>
              <a:t>13</a:t>
            </a:fld>
            <a:endParaRPr lang="en-US" altLang="en-US" sz="1300"/>
          </a:p>
        </p:txBody>
      </p:sp>
      <p:sp>
        <p:nvSpPr>
          <p:cNvPr id="33795" name="Rectangle 2">
            <a:extLst>
              <a:ext uri="{FF2B5EF4-FFF2-40B4-BE49-F238E27FC236}">
                <a16:creationId xmlns:a16="http://schemas.microsoft.com/office/drawing/2014/main" id="{5FB74B81-9922-47F0-961A-4A00089AF23D}"/>
              </a:ext>
            </a:extLst>
          </p:cNvPr>
          <p:cNvSpPr>
            <a:spLocks noChangeArrowheads="1" noTextEdit="1"/>
          </p:cNvSpPr>
          <p:nvPr>
            <p:ph type="sldImg"/>
          </p:nvPr>
        </p:nvSpPr>
        <p:spPr>
          <a:ln/>
        </p:spPr>
      </p:sp>
      <p:sp>
        <p:nvSpPr>
          <p:cNvPr id="33796" name="Rectangle 3">
            <a:extLst>
              <a:ext uri="{FF2B5EF4-FFF2-40B4-BE49-F238E27FC236}">
                <a16:creationId xmlns:a16="http://schemas.microsoft.com/office/drawing/2014/main" id="{510359F8-3C81-41DF-B3D6-3401A909CF36}"/>
              </a:ext>
            </a:extLst>
          </p:cNvPr>
          <p:cNvSpPr>
            <a:spLocks noGrp="1" noChangeArrowheads="1"/>
          </p:cNvSpPr>
          <p:nvPr>
            <p:ph type="body" idx="1"/>
          </p:nvPr>
        </p:nvSpPr>
        <p:spPr>
          <a:noFill/>
        </p:spPr>
        <p:txBody>
          <a:bodyPr/>
          <a:lstStyle/>
          <a:p>
            <a:r>
              <a:rPr lang="en-US" altLang="en-US"/>
              <a:t>This tree was nominated as a public tree by Emma Dugan.  She nominated it for beauty, shade, and size.  Most of the committee liked this tree, feeling that it was a good example of mature form.  There were some concerns:  root flare is repeatedly damaged by vehicles on the adjacent pavement; two conks on upper branch; three recent substantial pruning cuts that might have removed disease rather than broken branches.  Most felt that the tree’s longevity would not be affected and that there was a great view of it from below and the southwest.  Two of the three city arborists voted against it but 8 of 10 supported HT designation.  One arborist suggested that if UFC and City Council support the designation, UF might consider giving this tree more space by removing the tree to its north.  </a:t>
            </a:r>
          </a:p>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3CA119F3-E5B4-4F9B-979E-439C601870DB}"/>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8377AFF9-902E-495B-A661-BFA8275987C2}" type="slidenum">
              <a:rPr lang="en-US" altLang="en-US" sz="1300" smtClean="0"/>
              <a:pPr/>
              <a:t>14</a:t>
            </a:fld>
            <a:endParaRPr lang="en-US" altLang="en-US" sz="1300"/>
          </a:p>
        </p:txBody>
      </p:sp>
      <p:sp>
        <p:nvSpPr>
          <p:cNvPr id="35843" name="Rectangle 2">
            <a:extLst>
              <a:ext uri="{FF2B5EF4-FFF2-40B4-BE49-F238E27FC236}">
                <a16:creationId xmlns:a16="http://schemas.microsoft.com/office/drawing/2014/main" id="{CCFA2065-1C18-4F08-9425-C2D7BDE4B155}"/>
              </a:ext>
            </a:extLst>
          </p:cNvPr>
          <p:cNvSpPr>
            <a:spLocks noChangeArrowheads="1" noTextEdit="1"/>
          </p:cNvSpPr>
          <p:nvPr>
            <p:ph type="sldImg"/>
          </p:nvPr>
        </p:nvSpPr>
        <p:spPr>
          <a:ln/>
        </p:spPr>
      </p:sp>
      <p:sp>
        <p:nvSpPr>
          <p:cNvPr id="35844" name="Rectangle 3">
            <a:extLst>
              <a:ext uri="{FF2B5EF4-FFF2-40B4-BE49-F238E27FC236}">
                <a16:creationId xmlns:a16="http://schemas.microsoft.com/office/drawing/2014/main" id="{3B60D696-6037-4492-A6AE-65549767CB1E}"/>
              </a:ext>
            </a:extLst>
          </p:cNvPr>
          <p:cNvSpPr>
            <a:spLocks noGrp="1" noChangeArrowheads="1"/>
          </p:cNvSpPr>
          <p:nvPr>
            <p:ph type="body" idx="1"/>
          </p:nvPr>
        </p:nvSpPr>
        <p:spPr>
          <a:noFill/>
        </p:spPr>
        <p:txBody>
          <a:bodyPr/>
          <a:lstStyle/>
          <a:p>
            <a:r>
              <a:rPr lang="en-US" altLang="en-US"/>
              <a:t>This street tree was nominated as a public tree by Brian French.  This is one of several potential HTs that was known to several members of the HTC though no one ever made the nomination. Brian and Gregg felt that it qualified for beauty, shade, size and kind.  The adjacent home is 102 years old but the current owner has only been there 16 years and does not know any tree history.  Although there are some communication wires in the canopy the tree has had good care.  It is quite photogenic since it is a smaller species – many other HTs are so large it is difficult to get a photograph of whole tree without other trees or wires in view.</a:t>
            </a:r>
          </a:p>
          <a:p>
            <a:pPr eaLnBrk="1" hangingPunct="1"/>
            <a:endParaRPr lang="en-US" altLang="en-US"/>
          </a:p>
          <a:p>
            <a:pPr eaLnBrk="1" hangingPunct="1"/>
            <a:endParaRPr lang="en-US" altLang="en-US"/>
          </a:p>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04EB8585-2E18-4C15-A831-D3256955BF87}"/>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500DA7E9-47D9-4CC9-910B-3837F7782B47}" type="slidenum">
              <a:rPr lang="en-US" altLang="en-US" sz="1300" smtClean="0"/>
              <a:pPr/>
              <a:t>15</a:t>
            </a:fld>
            <a:endParaRPr lang="en-US" altLang="en-US" sz="1300"/>
          </a:p>
        </p:txBody>
      </p:sp>
      <p:sp>
        <p:nvSpPr>
          <p:cNvPr id="37891" name="Rectangle 2">
            <a:extLst>
              <a:ext uri="{FF2B5EF4-FFF2-40B4-BE49-F238E27FC236}">
                <a16:creationId xmlns:a16="http://schemas.microsoft.com/office/drawing/2014/main" id="{A39B1BD7-2A58-455C-AA8C-C953245E3362}"/>
              </a:ext>
            </a:extLst>
          </p:cNvPr>
          <p:cNvSpPr>
            <a:spLocks noChangeArrowheads="1" noTextEdit="1"/>
          </p:cNvSpPr>
          <p:nvPr>
            <p:ph type="sldImg"/>
          </p:nvPr>
        </p:nvSpPr>
        <p:spPr>
          <a:ln/>
        </p:spPr>
      </p:sp>
      <p:sp>
        <p:nvSpPr>
          <p:cNvPr id="37892" name="Rectangle 3">
            <a:extLst>
              <a:ext uri="{FF2B5EF4-FFF2-40B4-BE49-F238E27FC236}">
                <a16:creationId xmlns:a16="http://schemas.microsoft.com/office/drawing/2014/main" id="{F3337718-9182-4352-8C7F-A408D86239C3}"/>
              </a:ext>
            </a:extLst>
          </p:cNvPr>
          <p:cNvSpPr>
            <a:spLocks noGrp="1" noChangeArrowheads="1"/>
          </p:cNvSpPr>
          <p:nvPr>
            <p:ph type="body" idx="1"/>
          </p:nvPr>
        </p:nvSpPr>
        <p:spPr>
          <a:noFill/>
        </p:spPr>
        <p:txBody>
          <a:bodyPr/>
          <a:lstStyle/>
          <a:p>
            <a:r>
              <a:rPr lang="en-US" altLang="en-US"/>
              <a:t>This tree was nominated as a public tree by Damon Schrosk after he and Catherine Mushel had some interesting talks with neighborhood residents.  As UFC commissioners, they were trying to clarify barriers to planting trees with activists in the Jade District and APANO (Asian Pacific American Network of Oregon).  One of the things they learned is that in several Asian cultures, “trees need to work,” as in being productive, particularly in terms of producing fruits or nuts.  This particular tree was identified as one where “grammas” pick up the nuts in fall.  Several committee members felt the “story needs to be told,” particularly in this neighborhood. The opportunity to have first HT in the neighborhood and to honor the story were important to the committee.  Martin took some leaf samples but will need to send buds in November for genetic analysis in order to confirm species.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1E8D1D5B-5510-4B59-A4EC-E1B215753B83}"/>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92C677E3-77C8-4A17-B0DB-0EFB8A9E4776}" type="slidenum">
              <a:rPr lang="en-US" altLang="en-US" sz="1300" smtClean="0"/>
              <a:pPr/>
              <a:t>16</a:t>
            </a:fld>
            <a:endParaRPr lang="en-US" altLang="en-US" sz="1300"/>
          </a:p>
        </p:txBody>
      </p:sp>
      <p:sp>
        <p:nvSpPr>
          <p:cNvPr id="39939" name="Rectangle 2">
            <a:extLst>
              <a:ext uri="{FF2B5EF4-FFF2-40B4-BE49-F238E27FC236}">
                <a16:creationId xmlns:a16="http://schemas.microsoft.com/office/drawing/2014/main" id="{12AE6985-F0FC-42CA-BE37-02533F2E6C7B}"/>
              </a:ext>
            </a:extLst>
          </p:cNvPr>
          <p:cNvSpPr>
            <a:spLocks noChangeArrowheads="1" noTextEdit="1"/>
          </p:cNvSpPr>
          <p:nvPr>
            <p:ph type="sldImg"/>
          </p:nvPr>
        </p:nvSpPr>
        <p:spPr>
          <a:ln/>
        </p:spPr>
      </p:sp>
      <p:sp>
        <p:nvSpPr>
          <p:cNvPr id="39940" name="Rectangle 3">
            <a:extLst>
              <a:ext uri="{FF2B5EF4-FFF2-40B4-BE49-F238E27FC236}">
                <a16:creationId xmlns:a16="http://schemas.microsoft.com/office/drawing/2014/main" id="{B3762E0C-4309-41DD-9F32-F293070FDE0E}"/>
              </a:ext>
            </a:extLst>
          </p:cNvPr>
          <p:cNvSpPr>
            <a:spLocks noGrp="1" noChangeArrowheads="1"/>
          </p:cNvSpPr>
          <p:nvPr>
            <p:ph type="body" idx="1"/>
          </p:nvPr>
        </p:nvSpPr>
        <p:spPr>
          <a:noFill/>
        </p:spPr>
        <p:txBody>
          <a:bodyPr/>
          <a:lstStyle/>
          <a:p>
            <a:r>
              <a:rPr lang="en-US" altLang="en-US"/>
              <a:t>This tree was nominated as a public tree by both Steve Roskoski and Dave Hedberg. Dave had done research on Cathedral Park during the 2017 park tree inventory project.  He cited two periods of historical significance.  First was the original planting plan of the park, done by landscape architect John Warner who passed away on April 9, 2018.  John was an initial founding member (with Bill Naito) in the Portland Street Tree Advisory Committee – the precursor to the Urban Forestry Commission, so that John helped shape the makeup and future of Urban Forestry from before its creation.  John’s planting plan for the park received an Honor Award from the Oregon chapter of the American Society of Landscape Architects.  Dave found the tree planting plan at Portland city archives and this tree is among the many shown.  Dave also discovered that when Cathedral Park was dedicated in 1980, individuals donated funds to make each tree a memorial tree.  “Mary J. Sharples dedicated the Coffee Tree to Gloria M.D. Sharples, Caspar Wistar Sharples, Marian-Shawn Sharples Fitzgerald and Catherine E. Sharples.</a:t>
            </a:r>
          </a:p>
          <a:p>
            <a:endParaRPr lang="en-US" altLang="en-US"/>
          </a:p>
          <a:p>
            <a:r>
              <a:rPr lang="en-US" altLang="en-US"/>
              <a:t>Dave’s nomination also noted an interesting educational opportunity regarding this species.  It is rare and declining, considered “anachronistic” because it “evolved with the Pleistocene megafauna and needed large-mouthed animals to spread its seeds.”  Both male and female flowering trees are needed and male trees are more commonly planted.  When seeds are actually produced, they are really hard and need scarifying to germinate.  Since it can take several years in a wet area for outer layers to decay naturally, the only naturally reproducing stands are in limited boggy areas.  Hoyt Arboretum had one of their two female trees blow down more recently.  They are more common in landscape in Midwest and east coast.</a:t>
            </a:r>
          </a:p>
          <a:p>
            <a:endParaRPr lang="en-US" altLang="en-US"/>
          </a:p>
          <a:p>
            <a:r>
              <a:rPr lang="en-US" altLang="en-US"/>
              <a:t>The previously designated HT of this species was in Laurelhurst Park and was much larger.  However, it was damaged and removed several years ago.  This tree is a male with nice structure planted in 1980.  We recommend it be a HT based on horticultural type, history of Cathedral Park design and John Warner.</a:t>
            </a:r>
          </a:p>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622CAFA-CCCF-4FD8-9AF2-433AF8118AC9}"/>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170CF813-AFBB-4C35-B817-6F8A092FA5D9}" type="slidenum">
              <a:rPr lang="en-US" altLang="en-US" sz="1300" smtClean="0"/>
              <a:pPr/>
              <a:t>17</a:t>
            </a:fld>
            <a:endParaRPr lang="en-US" altLang="en-US" sz="1300"/>
          </a:p>
        </p:txBody>
      </p:sp>
      <p:sp>
        <p:nvSpPr>
          <p:cNvPr id="41987" name="Rectangle 2">
            <a:extLst>
              <a:ext uri="{FF2B5EF4-FFF2-40B4-BE49-F238E27FC236}">
                <a16:creationId xmlns:a16="http://schemas.microsoft.com/office/drawing/2014/main" id="{10D99BA7-2D06-434E-A0D2-E6E72B2E6871}"/>
              </a:ext>
            </a:extLst>
          </p:cNvPr>
          <p:cNvSpPr>
            <a:spLocks noChangeArrowheads="1" noTextEdit="1"/>
          </p:cNvSpPr>
          <p:nvPr>
            <p:ph type="sldImg"/>
          </p:nvPr>
        </p:nvSpPr>
        <p:spPr>
          <a:ln/>
        </p:spPr>
      </p:sp>
      <p:sp>
        <p:nvSpPr>
          <p:cNvPr id="41988" name="Rectangle 3">
            <a:extLst>
              <a:ext uri="{FF2B5EF4-FFF2-40B4-BE49-F238E27FC236}">
                <a16:creationId xmlns:a16="http://schemas.microsoft.com/office/drawing/2014/main" id="{DCD56431-6DD1-4F35-B4C3-7FAB821B5D76}"/>
              </a:ext>
            </a:extLst>
          </p:cNvPr>
          <p:cNvSpPr>
            <a:spLocks noGrp="1" noChangeArrowheads="1"/>
          </p:cNvSpPr>
          <p:nvPr>
            <p:ph type="body" idx="1"/>
          </p:nvPr>
        </p:nvSpPr>
        <p:spPr>
          <a:noFill/>
        </p:spPr>
        <p:txBody>
          <a:bodyPr/>
          <a:lstStyle/>
          <a:p>
            <a:r>
              <a:rPr lang="en-US" altLang="en-US"/>
              <a:t>This public tree was spotted by Martin on our 2017 visit to another nominee.  Ginger helped Gyrid Hyde-Towle with the nomination.  Gyrid and her husband helped create the Columbia Children’s Arboretum in the early 1970s.  At that time they worked with schools in Portland to plant a tree from every state in the USA, usually the state tree of each state.  They also planted trees from other countries.  Unfortunately, the records for the Children’s Arboretum are scattered with various people knowing different aspects of its history.  Gyrid believes this tree to have been planted in 1972 or 1974.  It was nominated for beauty, size, and horticultural interest.  It would also qualify as historically interesting because of how CCA was started.</a:t>
            </a:r>
          </a:p>
          <a:p>
            <a:endParaRPr lang="en-US" altLang="en-US"/>
          </a:p>
          <a:p>
            <a:r>
              <a:rPr lang="en-US" altLang="en-US"/>
              <a:t>Hoyt Arboretum has several specimens but its largest have suffered ice/snow damage.  This specimen has a gorgeous form and very visible next to a path that is going to be improved for accessibility.  It is substantially larger than the current HT which is constrained by its site next to a busy street.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28D1B4F2-B0BF-4132-B006-4E686C04AFD7}"/>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CA18AC10-FBC2-412C-BCF3-CE87DFC45E1B}" type="slidenum">
              <a:rPr lang="en-US" altLang="en-US" sz="1300" smtClean="0"/>
              <a:pPr/>
              <a:t>18</a:t>
            </a:fld>
            <a:endParaRPr lang="en-US" altLang="en-US" sz="1300"/>
          </a:p>
        </p:txBody>
      </p:sp>
      <p:sp>
        <p:nvSpPr>
          <p:cNvPr id="44035" name="Rectangle 2">
            <a:extLst>
              <a:ext uri="{FF2B5EF4-FFF2-40B4-BE49-F238E27FC236}">
                <a16:creationId xmlns:a16="http://schemas.microsoft.com/office/drawing/2014/main" id="{94902E4C-2194-4617-BB3A-D5683D0708C0}"/>
              </a:ext>
            </a:extLst>
          </p:cNvPr>
          <p:cNvSpPr>
            <a:spLocks noChangeArrowheads="1" noTextEdit="1"/>
          </p:cNvSpPr>
          <p:nvPr>
            <p:ph type="sldImg"/>
          </p:nvPr>
        </p:nvSpPr>
        <p:spPr>
          <a:ln/>
        </p:spPr>
      </p:sp>
      <p:sp>
        <p:nvSpPr>
          <p:cNvPr id="44036" name="Rectangle 3">
            <a:extLst>
              <a:ext uri="{FF2B5EF4-FFF2-40B4-BE49-F238E27FC236}">
                <a16:creationId xmlns:a16="http://schemas.microsoft.com/office/drawing/2014/main" id="{7556376B-A781-422A-8AA2-B52C6DB5893D}"/>
              </a:ext>
            </a:extLst>
          </p:cNvPr>
          <p:cNvSpPr>
            <a:spLocks noGrp="1" noChangeArrowheads="1"/>
          </p:cNvSpPr>
          <p:nvPr>
            <p:ph type="body" idx="1"/>
          </p:nvPr>
        </p:nvSpPr>
        <p:spPr>
          <a:noFill/>
        </p:spPr>
        <p:txBody>
          <a:bodyPr/>
          <a:lstStyle/>
          <a:p>
            <a:r>
              <a:rPr lang="en-US" altLang="en-US"/>
              <a:t>This tree was nominated as a park tree by the Executive Director of Leach Botanical Gardens, David Porter.  He chose it for beauty, size, kind, age and history.  He thinks it is about 80 years old and was part of the collection planted by Lila and John Leach. This particular tree is particularly tall in relation to its girth and spread, probably because of the forested site.  The form is nice since it is showing some of the layering that is common in its homeland.  Although the garden will eventually have a second entry, this location has great visibility.  Visitors can see the trunk and structure up close from the original driveway and the whole tree from the Manor House.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D628890-A1BA-4E51-8D26-75277A4EDE06}"/>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51136F80-69C7-4A1F-A8AC-FD43C63A2640}" type="slidenum">
              <a:rPr lang="en-US" altLang="en-US" sz="1300" smtClean="0"/>
              <a:pPr/>
              <a:t>19</a:t>
            </a:fld>
            <a:endParaRPr lang="en-US" altLang="en-US" sz="1300"/>
          </a:p>
        </p:txBody>
      </p:sp>
      <p:sp>
        <p:nvSpPr>
          <p:cNvPr id="46083" name="Rectangle 2">
            <a:extLst>
              <a:ext uri="{FF2B5EF4-FFF2-40B4-BE49-F238E27FC236}">
                <a16:creationId xmlns:a16="http://schemas.microsoft.com/office/drawing/2014/main" id="{D3AF0310-C7CA-4758-9B06-CAFA918A08AD}"/>
              </a:ext>
            </a:extLst>
          </p:cNvPr>
          <p:cNvSpPr>
            <a:spLocks noChangeArrowheads="1" noTextEdit="1"/>
          </p:cNvSpPr>
          <p:nvPr>
            <p:ph type="sldImg"/>
          </p:nvPr>
        </p:nvSpPr>
        <p:spPr>
          <a:ln/>
        </p:spPr>
      </p:sp>
      <p:sp>
        <p:nvSpPr>
          <p:cNvPr id="46084" name="Rectangle 3">
            <a:extLst>
              <a:ext uri="{FF2B5EF4-FFF2-40B4-BE49-F238E27FC236}">
                <a16:creationId xmlns:a16="http://schemas.microsoft.com/office/drawing/2014/main" id="{F3BB6029-5D52-4EFE-A82D-A20947859DBB}"/>
              </a:ext>
            </a:extLst>
          </p:cNvPr>
          <p:cNvSpPr>
            <a:spLocks noGrp="1" noChangeArrowheads="1"/>
          </p:cNvSpPr>
          <p:nvPr>
            <p:ph type="body" idx="1"/>
          </p:nvPr>
        </p:nvSpPr>
        <p:spPr>
          <a:noFill/>
        </p:spPr>
        <p:txBody>
          <a:bodyPr/>
          <a:lstStyle/>
          <a:p>
            <a:r>
              <a:rPr lang="en-US" altLang="en-US"/>
              <a:t>This tree was nominated as a public tree by Darvel Lloyd.  It was measured by Jerry Black, Volunteer Data Manager/Verifier for Oregon Champion Tree Registry.  Jerry Black nominated it for beauty, shade, size, kind and history.  He estimated it to be 90 - 136 years old and stated that it could have been planted as early as 1880s by Camp Family, cattle ranchers and orchardists.  The application noted that this is the largest known and verified Lombardy poplar in Oregon.</a:t>
            </a:r>
          </a:p>
          <a:p>
            <a:endParaRPr lang="en-US" altLang="en-US"/>
          </a:p>
          <a:p>
            <a:r>
              <a:rPr lang="en-US" altLang="en-US"/>
              <a:t>This tree is located up the hill from the accessible path between the Visitor’s Center and top of butte.  It is so large that it is visible from the Visitor’s Center.  The trunk has huge buttresses, possibly to help resist winds at this site.   None of the committee members imagined a Lombardy poplar could live this long or grow so large.  While the tree has some dying branches at the very top and substantial deadwood, its size and branching structure is quite remarkable.  The girth is actually larger than that of our HT giant sequoias!</a:t>
            </a:r>
          </a:p>
          <a:p>
            <a:endParaRPr lang="en-US" altLang="en-US"/>
          </a:p>
          <a:p>
            <a:r>
              <a:rPr lang="en-US" altLang="en-US"/>
              <a:t>The Land Stewardship staff that manage this site note that the tree is in a sensitive area.  They request that the HT plaque be placed on fence that excludes visitors and supplemented by another explaining that the area is closed to visitors. </a:t>
            </a:r>
          </a:p>
          <a:p>
            <a:endParaRPr lang="en-US" altLang="en-US"/>
          </a:p>
          <a:p>
            <a:pPr eaLnBrk="1" hangingPunct="1"/>
            <a:r>
              <a:rPr lang="en-US" altLang="en-US"/>
              <a:t>Statistics:</a:t>
            </a:r>
          </a:p>
          <a:p>
            <a:pPr eaLnBrk="1" hangingPunct="1"/>
            <a:r>
              <a:rPr lang="en-US" altLang="en-US"/>
              <a:t>41 nominations </a:t>
            </a:r>
          </a:p>
          <a:p>
            <a:pPr eaLnBrk="1" hangingPunct="1"/>
            <a:r>
              <a:rPr lang="en-US" altLang="en-US"/>
              <a:t>14 recommended as HT</a:t>
            </a:r>
          </a:p>
          <a:p>
            <a:pPr eaLnBrk="1" hangingPunct="1"/>
            <a:r>
              <a:rPr lang="en-US" altLang="en-US"/>
              <a:t>11 or 14 forwarded to Council (3 do not have consent forms)</a:t>
            </a:r>
          </a:p>
          <a:p>
            <a:pPr eaLnBrk="1" hangingPunct="1"/>
            <a:r>
              <a:rPr lang="en-US" altLang="en-US"/>
              <a:t>4 Trees of Merit (Western larch, Incense cedar, Giant sequoia, Japanese pagoda tree)</a:t>
            </a:r>
          </a:p>
          <a:p>
            <a:pPr eaLnBrk="1" hangingPunct="1"/>
            <a:endParaRPr lang="en-US" altLang="en-US"/>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7BE145CD-E39C-413B-A6FA-10764D6AAAE9}"/>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69640A54-1479-475A-B1DA-1ED83259B408}" type="slidenum">
              <a:rPr lang="en-US" altLang="en-US" sz="1300" smtClean="0"/>
              <a:pPr/>
              <a:t>2</a:t>
            </a:fld>
            <a:endParaRPr lang="en-US" altLang="en-US" sz="1300"/>
          </a:p>
        </p:txBody>
      </p:sp>
      <p:sp>
        <p:nvSpPr>
          <p:cNvPr id="7171" name="Rectangle 2">
            <a:extLst>
              <a:ext uri="{FF2B5EF4-FFF2-40B4-BE49-F238E27FC236}">
                <a16:creationId xmlns:a16="http://schemas.microsoft.com/office/drawing/2014/main" id="{C0C99681-7BB3-4D46-B78A-85A8E844F92A}"/>
              </a:ext>
            </a:extLst>
          </p:cNvPr>
          <p:cNvSpPr>
            <a:spLocks noChangeArrowheads="1" noTextEdit="1"/>
          </p:cNvSpPr>
          <p:nvPr>
            <p:ph type="sldImg"/>
          </p:nvPr>
        </p:nvSpPr>
        <p:spPr>
          <a:ln/>
        </p:spPr>
      </p:sp>
      <p:sp>
        <p:nvSpPr>
          <p:cNvPr id="7172" name="Rectangle 3">
            <a:extLst>
              <a:ext uri="{FF2B5EF4-FFF2-40B4-BE49-F238E27FC236}">
                <a16:creationId xmlns:a16="http://schemas.microsoft.com/office/drawing/2014/main" id="{5B92C680-A5AE-48FE-A151-144AE66FAAFA}"/>
              </a:ext>
            </a:extLst>
          </p:cNvPr>
          <p:cNvSpPr>
            <a:spLocks noGrp="1" noChangeArrowheads="1"/>
          </p:cNvSpPr>
          <p:nvPr>
            <p:ph type="body" idx="1"/>
          </p:nvPr>
        </p:nvSpPr>
        <p:spPr/>
        <p:txBody>
          <a:bodyPr/>
          <a:lstStyle/>
          <a:p>
            <a:pPr eaLnBrk="1" hangingPunct="1">
              <a:defRPr/>
            </a:pPr>
            <a:r>
              <a:rPr lang="en-US" dirty="0"/>
              <a:t>Heritage Tree #266, a 13’ circumference </a:t>
            </a:r>
            <a:r>
              <a:rPr lang="en-US" altLang="en-US" dirty="0">
                <a:latin typeface="Janson Text LT Std" pitchFamily="18" charset="0"/>
              </a:rPr>
              <a:t>Hollandica Dutch Elm </a:t>
            </a:r>
            <a:r>
              <a:rPr lang="en-US" altLang="en-US" dirty="0">
                <a:solidFill>
                  <a:schemeClr val="accent1"/>
                </a:solidFill>
                <a:latin typeface="Janson Text LT Std" pitchFamily="18" charset="0"/>
              </a:rPr>
              <a:t>(</a:t>
            </a:r>
            <a:r>
              <a:rPr lang="en-US" altLang="en-US" sz="900" b="1" i="1" dirty="0">
                <a:latin typeface="Janson Text LT Std" pitchFamily="18" charset="0"/>
              </a:rPr>
              <a:t>Ulmus </a:t>
            </a:r>
            <a:r>
              <a:rPr lang="en-US" altLang="en-US" sz="900" b="1" dirty="0">
                <a:latin typeface="Janson Text LT Std" pitchFamily="18" charset="0"/>
              </a:rPr>
              <a:t>x</a:t>
            </a:r>
            <a:r>
              <a:rPr lang="en-US" altLang="en-US" sz="900" b="1" i="1" dirty="0">
                <a:latin typeface="Janson Text LT Std" pitchFamily="18" charset="0"/>
              </a:rPr>
              <a:t> hollandica</a:t>
            </a:r>
            <a:r>
              <a:rPr lang="en-US" altLang="en-US" sz="900" i="1" dirty="0">
                <a:latin typeface="Janson Text LT Std" pitchFamily="18" charset="0"/>
              </a:rPr>
              <a:t>) </a:t>
            </a:r>
            <a:r>
              <a:rPr lang="en-US" dirty="0"/>
              <a:t>was designated in 2004. </a:t>
            </a:r>
          </a:p>
          <a:p>
            <a:pPr eaLnBrk="1" hangingPunct="1">
              <a:defRPr/>
            </a:pPr>
            <a:endParaRPr lang="en-US" dirty="0"/>
          </a:p>
          <a:p>
            <a:pPr marL="165261" indent="-165261" eaLnBrk="1" hangingPunct="1">
              <a:buFont typeface="Arial" panose="020B0604020202020204" pitchFamily="34" charset="0"/>
              <a:buChar char="•"/>
              <a:defRPr/>
            </a:pPr>
            <a:r>
              <a:rPr lang="en-US" dirty="0"/>
              <a:t>Elm monitor found it had several signs (such as branch flagging) of Dutch Elm Disease</a:t>
            </a:r>
          </a:p>
          <a:p>
            <a:pPr marL="165261" indent="-165261" eaLnBrk="1" hangingPunct="1">
              <a:buFont typeface="Arial" panose="020B0604020202020204" pitchFamily="34" charset="0"/>
              <a:buChar char="•"/>
              <a:defRPr/>
            </a:pPr>
            <a:r>
              <a:rPr lang="en-US" dirty="0"/>
              <a:t>DED confirmed by OSU laboratory which noted brown streaking in wood and cultured the fungus</a:t>
            </a:r>
          </a:p>
          <a:p>
            <a:pPr marL="165261" indent="-165261" eaLnBrk="1" hangingPunct="1">
              <a:buFont typeface="Arial" panose="020B0604020202020204" pitchFamily="34" charset="0"/>
              <a:buChar char="•"/>
              <a:defRPr/>
            </a:pPr>
            <a:r>
              <a:rPr lang="en-US" dirty="0"/>
              <a:t>Important to remove these rapidly so bark beetles don’t spread the infection.</a:t>
            </a:r>
          </a:p>
          <a:p>
            <a:pPr eaLnBrk="1" hangingPunct="1">
              <a:defRPr/>
            </a:pP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62D7C28-2935-4555-B6D7-213C8909C575}"/>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AC36A6FE-A5EB-4DFE-9C06-93981C12EFA6}" type="slidenum">
              <a:rPr lang="en-US" altLang="en-US" sz="1300" smtClean="0"/>
              <a:pPr/>
              <a:t>20</a:t>
            </a:fld>
            <a:endParaRPr lang="en-US" altLang="en-US" sz="1300"/>
          </a:p>
        </p:txBody>
      </p:sp>
      <p:sp>
        <p:nvSpPr>
          <p:cNvPr id="48131" name="Rectangle 2">
            <a:extLst>
              <a:ext uri="{FF2B5EF4-FFF2-40B4-BE49-F238E27FC236}">
                <a16:creationId xmlns:a16="http://schemas.microsoft.com/office/drawing/2014/main" id="{7B2B0EFD-5A6F-4CA1-B79F-06583391A1BD}"/>
              </a:ext>
            </a:extLst>
          </p:cNvPr>
          <p:cNvSpPr>
            <a:spLocks noChangeArrowheads="1" noTextEdit="1"/>
          </p:cNvSpPr>
          <p:nvPr>
            <p:ph type="sldImg"/>
          </p:nvPr>
        </p:nvSpPr>
        <p:spPr>
          <a:ln/>
        </p:spPr>
      </p:sp>
      <p:sp>
        <p:nvSpPr>
          <p:cNvPr id="48132" name="Rectangle 3">
            <a:extLst>
              <a:ext uri="{FF2B5EF4-FFF2-40B4-BE49-F238E27FC236}">
                <a16:creationId xmlns:a16="http://schemas.microsoft.com/office/drawing/2014/main" id="{7DDE4D12-6E6E-47B8-AF6F-3D664941FAB8}"/>
              </a:ext>
            </a:extLst>
          </p:cNvPr>
          <p:cNvSpPr>
            <a:spLocks noGrp="1" noChangeArrowheads="1"/>
          </p:cNvSpPr>
          <p:nvPr>
            <p:ph type="body" idx="1"/>
          </p:nvPr>
        </p:nvSpPr>
        <p:spPr>
          <a:noFill/>
        </p:spPr>
        <p:txBody>
          <a:bodyPr/>
          <a:lstStyle/>
          <a:p>
            <a:pPr eaLnBrk="1" hangingPunct="1"/>
            <a:endParaRPr lang="en-US" altLang="en-US"/>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6CAD365-2620-43DF-98AA-D708A770BCBB}"/>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96931279-D195-46DC-9D8C-0F8C8D98C849}" type="slidenum">
              <a:rPr lang="en-US" altLang="en-US" sz="1300" smtClean="0"/>
              <a:pPr/>
              <a:t>3</a:t>
            </a:fld>
            <a:endParaRPr lang="en-US" altLang="en-US" sz="1300"/>
          </a:p>
        </p:txBody>
      </p:sp>
      <p:sp>
        <p:nvSpPr>
          <p:cNvPr id="9219" name="Rectangle 2">
            <a:extLst>
              <a:ext uri="{FF2B5EF4-FFF2-40B4-BE49-F238E27FC236}">
                <a16:creationId xmlns:a16="http://schemas.microsoft.com/office/drawing/2014/main" id="{592F9521-43E5-4FAD-BA5F-3B0B24B5045C}"/>
              </a:ext>
            </a:extLst>
          </p:cNvPr>
          <p:cNvSpPr>
            <a:spLocks noChangeArrowheads="1" noTextEdit="1"/>
          </p:cNvSpPr>
          <p:nvPr>
            <p:ph type="sldImg"/>
          </p:nvPr>
        </p:nvSpPr>
        <p:spPr>
          <a:ln/>
        </p:spPr>
      </p:sp>
      <p:sp>
        <p:nvSpPr>
          <p:cNvPr id="7172" name="Rectangle 3">
            <a:extLst>
              <a:ext uri="{FF2B5EF4-FFF2-40B4-BE49-F238E27FC236}">
                <a16:creationId xmlns:a16="http://schemas.microsoft.com/office/drawing/2014/main" id="{B476ACD9-B342-4351-A8C8-0D2DA8247B69}"/>
              </a:ext>
            </a:extLst>
          </p:cNvPr>
          <p:cNvSpPr>
            <a:spLocks noGrp="1" noChangeArrowheads="1"/>
          </p:cNvSpPr>
          <p:nvPr>
            <p:ph type="body" idx="1"/>
          </p:nvPr>
        </p:nvSpPr>
        <p:spPr/>
        <p:txBody>
          <a:bodyPr/>
          <a:lstStyle/>
          <a:p>
            <a:pPr eaLnBrk="1" hangingPunct="1">
              <a:defRPr/>
            </a:pPr>
            <a:r>
              <a:rPr lang="en-US" dirty="0"/>
              <a:t>Heritage Tree #323, a 16’ circumference </a:t>
            </a:r>
            <a:r>
              <a:rPr lang="en-US" altLang="en-US" dirty="0">
                <a:latin typeface="Janson Text LT Std" pitchFamily="18" charset="0"/>
              </a:rPr>
              <a:t>Paradox walnut </a:t>
            </a:r>
            <a:r>
              <a:rPr lang="en-US" altLang="en-US" dirty="0">
                <a:solidFill>
                  <a:schemeClr val="accent1"/>
                </a:solidFill>
                <a:latin typeface="Janson Text LT Std" pitchFamily="18" charset="0"/>
              </a:rPr>
              <a:t>(</a:t>
            </a:r>
            <a:r>
              <a:rPr lang="en-US" altLang="en-US" sz="900" b="1" i="1" dirty="0">
                <a:latin typeface="Janson Text LT Std" pitchFamily="18" charset="0"/>
              </a:rPr>
              <a:t>Juglans </a:t>
            </a:r>
            <a:r>
              <a:rPr lang="en-US" altLang="en-US" sz="900" b="1" dirty="0">
                <a:latin typeface="Janson Text LT Std" pitchFamily="18" charset="0"/>
              </a:rPr>
              <a:t>x</a:t>
            </a:r>
            <a:r>
              <a:rPr lang="en-US" altLang="en-US" sz="900" b="1" i="1" dirty="0">
                <a:latin typeface="Janson Text LT Std" pitchFamily="18" charset="0"/>
              </a:rPr>
              <a:t> paradox</a:t>
            </a:r>
            <a:r>
              <a:rPr lang="en-US" altLang="en-US" sz="900" i="1" dirty="0">
                <a:latin typeface="Janson Text LT Std" pitchFamily="18" charset="0"/>
              </a:rPr>
              <a:t>) </a:t>
            </a:r>
            <a:r>
              <a:rPr lang="en-US" dirty="0"/>
              <a:t>was designated in 2015.   There had been a dramatic campaign to save it from development that was documented in local papers.  The developer did some redesigns and a substantial area was reserved for the tree.  It was a wonderful space shaded by huge tree.</a:t>
            </a:r>
          </a:p>
          <a:p>
            <a:pPr eaLnBrk="1" hangingPunct="1">
              <a:defRPr/>
            </a:pPr>
            <a:endParaRPr lang="en-US" dirty="0"/>
          </a:p>
          <a:p>
            <a:pPr marL="165261" indent="-165261" eaLnBrk="1" hangingPunct="1">
              <a:buFont typeface="Arial" panose="020B0604020202020204" pitchFamily="34" charset="0"/>
              <a:buChar char="•"/>
              <a:defRPr/>
            </a:pPr>
            <a:r>
              <a:rPr lang="en-US" dirty="0"/>
              <a:t>South side defoliated in the spring of 2018</a:t>
            </a:r>
          </a:p>
          <a:p>
            <a:pPr marL="165261" indent="-165261" eaLnBrk="1" hangingPunct="1">
              <a:buFont typeface="Arial" panose="020B0604020202020204" pitchFamily="34" charset="0"/>
              <a:buChar char="•"/>
              <a:defRPr/>
            </a:pPr>
            <a:r>
              <a:rPr lang="en-US" dirty="0"/>
              <a:t>The balance of the foliage appeared stunted and dropped early</a:t>
            </a:r>
          </a:p>
          <a:p>
            <a:pPr marL="165261" indent="-165261" eaLnBrk="1" hangingPunct="1">
              <a:buFont typeface="Arial" panose="020B0604020202020204" pitchFamily="34" charset="0"/>
              <a:buChar char="•"/>
              <a:defRPr/>
            </a:pPr>
            <a:r>
              <a:rPr lang="en-US" dirty="0"/>
              <a:t>HTC and UFC arborists visited the tree; local arborists climbed the tree and took sample and professor </a:t>
            </a:r>
            <a:r>
              <a:rPr lang="en-US" dirty="0" err="1"/>
              <a:t>Pscheidt</a:t>
            </a:r>
            <a:r>
              <a:rPr lang="en-US" dirty="0"/>
              <a:t> visited and analyzed samples</a:t>
            </a:r>
          </a:p>
          <a:p>
            <a:pPr marL="165261" indent="-165261" eaLnBrk="1" hangingPunct="1">
              <a:buFont typeface="Arial" panose="020B0604020202020204" pitchFamily="34" charset="0"/>
              <a:buChar char="•"/>
              <a:defRPr/>
            </a:pPr>
            <a:r>
              <a:rPr lang="en-US" dirty="0"/>
              <a:t>Analysis suspects Thousand Canker Disease although the spores were gone once tree died; beetles indicated</a:t>
            </a:r>
          </a:p>
          <a:p>
            <a:pPr marL="165261" indent="-165261" eaLnBrk="1" hangingPunct="1">
              <a:buFont typeface="Arial" panose="020B0604020202020204" pitchFamily="34" charset="0"/>
              <a:buChar char="•"/>
              <a:defRPr/>
            </a:pPr>
            <a:r>
              <a:rPr lang="en-US" dirty="0"/>
              <a:t>Great sadness for residents, neighbors, all those who advocated saving the tree</a:t>
            </a:r>
          </a:p>
          <a:p>
            <a:pPr marL="165261" indent="-165261" eaLnBrk="1" hangingPunct="1">
              <a:buFont typeface="Arial" panose="020B0604020202020204" pitchFamily="34" charset="0"/>
              <a:buChar char="•"/>
              <a:defRPr/>
            </a:pPr>
            <a:r>
              <a:rPr lang="en-US" dirty="0"/>
              <a:t>Does reflect the size of space necessary to support a large tree – concern that maximizing housing development may squeeze out all but small flowering trees</a:t>
            </a:r>
          </a:p>
          <a:p>
            <a:pPr eaLnBrk="1" hangingPunct="1">
              <a:defRPr/>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5062635C-0B3F-44FD-87FD-6CA10A9E7E72}"/>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34C630E6-B5CC-43A9-BD2D-82C2C1BFD5EE}" type="slidenum">
              <a:rPr lang="en-US" altLang="en-US" sz="1300" smtClean="0"/>
              <a:pPr/>
              <a:t>4</a:t>
            </a:fld>
            <a:endParaRPr lang="en-US" altLang="en-US" sz="1300"/>
          </a:p>
        </p:txBody>
      </p:sp>
      <p:sp>
        <p:nvSpPr>
          <p:cNvPr id="11267" name="Rectangle 2">
            <a:extLst>
              <a:ext uri="{FF2B5EF4-FFF2-40B4-BE49-F238E27FC236}">
                <a16:creationId xmlns:a16="http://schemas.microsoft.com/office/drawing/2014/main" id="{F3856B3D-A6D9-4A65-BDF8-C4F1018E185A}"/>
              </a:ext>
            </a:extLst>
          </p:cNvPr>
          <p:cNvSpPr>
            <a:spLocks noChangeArrowheads="1" noTextEdit="1"/>
          </p:cNvSpPr>
          <p:nvPr>
            <p:ph type="sldImg"/>
          </p:nvPr>
        </p:nvSpPr>
        <p:spPr>
          <a:ln/>
        </p:spPr>
      </p:sp>
      <p:sp>
        <p:nvSpPr>
          <p:cNvPr id="7172" name="Rectangle 3">
            <a:extLst>
              <a:ext uri="{FF2B5EF4-FFF2-40B4-BE49-F238E27FC236}">
                <a16:creationId xmlns:a16="http://schemas.microsoft.com/office/drawing/2014/main" id="{D4222A8C-21ED-41E5-9450-D3D98AD56A5B}"/>
              </a:ext>
            </a:extLst>
          </p:cNvPr>
          <p:cNvSpPr>
            <a:spLocks noGrp="1" noChangeArrowheads="1"/>
          </p:cNvSpPr>
          <p:nvPr>
            <p:ph type="body" idx="1"/>
          </p:nvPr>
        </p:nvSpPr>
        <p:spPr/>
        <p:txBody>
          <a:bodyPr/>
          <a:lstStyle/>
          <a:p>
            <a:pPr eaLnBrk="1" hangingPunct="1">
              <a:defRPr/>
            </a:pPr>
            <a:r>
              <a:rPr lang="en-US" dirty="0"/>
              <a:t>Heritage Tree #323, a 16’ circumference </a:t>
            </a:r>
            <a:r>
              <a:rPr lang="en-US" altLang="en-US" dirty="0">
                <a:latin typeface="Janson Text LT Std" pitchFamily="18" charset="0"/>
              </a:rPr>
              <a:t>Paradox walnut </a:t>
            </a:r>
            <a:r>
              <a:rPr lang="en-US" altLang="en-US" dirty="0">
                <a:solidFill>
                  <a:schemeClr val="accent1"/>
                </a:solidFill>
                <a:latin typeface="Janson Text LT Std" pitchFamily="18" charset="0"/>
              </a:rPr>
              <a:t>(</a:t>
            </a:r>
            <a:r>
              <a:rPr lang="en-US" altLang="en-US" sz="900" b="1" i="1" dirty="0">
                <a:latin typeface="Janson Text LT Std" pitchFamily="18" charset="0"/>
              </a:rPr>
              <a:t>Juglans </a:t>
            </a:r>
            <a:r>
              <a:rPr lang="en-US" altLang="en-US" sz="900" b="1" dirty="0">
                <a:latin typeface="Janson Text LT Std" pitchFamily="18" charset="0"/>
              </a:rPr>
              <a:t>x</a:t>
            </a:r>
            <a:r>
              <a:rPr lang="en-US" altLang="en-US" sz="900" b="1" i="1" dirty="0">
                <a:latin typeface="Janson Text LT Std" pitchFamily="18" charset="0"/>
              </a:rPr>
              <a:t> paradox</a:t>
            </a:r>
            <a:r>
              <a:rPr lang="en-US" altLang="en-US" sz="900" i="1" dirty="0">
                <a:latin typeface="Janson Text LT Std" pitchFamily="18" charset="0"/>
              </a:rPr>
              <a:t>) </a:t>
            </a:r>
            <a:r>
              <a:rPr lang="en-US" dirty="0"/>
              <a:t>was designated in 2015.   There had been a dramatic campaign to save it from development that was documented in local papers.  The developer did some redesigns and a substantial area was reserved for the tree.  It was a wonderful space shaded by huge tree.</a:t>
            </a:r>
          </a:p>
          <a:p>
            <a:pPr eaLnBrk="1" hangingPunct="1">
              <a:defRPr/>
            </a:pPr>
            <a:endParaRPr lang="en-US" dirty="0"/>
          </a:p>
          <a:p>
            <a:pPr marL="165261" indent="-165261" eaLnBrk="1" hangingPunct="1">
              <a:buFont typeface="Arial" panose="020B0604020202020204" pitchFamily="34" charset="0"/>
              <a:buChar char="•"/>
              <a:defRPr/>
            </a:pPr>
            <a:r>
              <a:rPr lang="en-US" dirty="0"/>
              <a:t>South side defoliated in the spring of 2018</a:t>
            </a:r>
          </a:p>
          <a:p>
            <a:pPr marL="165261" indent="-165261" eaLnBrk="1" hangingPunct="1">
              <a:buFont typeface="Arial" panose="020B0604020202020204" pitchFamily="34" charset="0"/>
              <a:buChar char="•"/>
              <a:defRPr/>
            </a:pPr>
            <a:r>
              <a:rPr lang="en-US" dirty="0"/>
              <a:t>The balance of the foliage appeared stunted and dropped early</a:t>
            </a:r>
          </a:p>
          <a:p>
            <a:pPr marL="165261" indent="-165261" eaLnBrk="1" hangingPunct="1">
              <a:buFont typeface="Arial" panose="020B0604020202020204" pitchFamily="34" charset="0"/>
              <a:buChar char="•"/>
              <a:defRPr/>
            </a:pPr>
            <a:r>
              <a:rPr lang="en-US" dirty="0"/>
              <a:t>HTC and UFC arborists visited the tree; local arborists climbed the tree and took samples; OSU professor Jay W </a:t>
            </a:r>
            <a:r>
              <a:rPr lang="en-US" dirty="0" err="1"/>
              <a:t>Pscheidt</a:t>
            </a:r>
            <a:r>
              <a:rPr lang="en-US" dirty="0"/>
              <a:t> visited the tree and analyzed the samples</a:t>
            </a:r>
          </a:p>
          <a:p>
            <a:pPr marL="165261" indent="-165261" eaLnBrk="1" hangingPunct="1">
              <a:buFont typeface="Arial" panose="020B0604020202020204" pitchFamily="34" charset="0"/>
              <a:buChar char="•"/>
              <a:defRPr/>
            </a:pPr>
            <a:r>
              <a:rPr lang="en-US" dirty="0"/>
              <a:t>Analysis suspects Thousand Canker Disease although the spores were gone once tree died; beetles were already at work</a:t>
            </a:r>
          </a:p>
          <a:p>
            <a:pPr marL="165261" indent="-165261" eaLnBrk="1" hangingPunct="1">
              <a:buFont typeface="Arial" panose="020B0604020202020204" pitchFamily="34" charset="0"/>
              <a:buChar char="•"/>
              <a:defRPr/>
            </a:pPr>
            <a:r>
              <a:rPr lang="en-US" dirty="0"/>
              <a:t>Great sadness for residents, neighbors, all those who advocated saving the tree</a:t>
            </a:r>
          </a:p>
          <a:p>
            <a:pPr marL="165261" indent="-165261" eaLnBrk="1" hangingPunct="1">
              <a:buFont typeface="Arial" panose="020B0604020202020204" pitchFamily="34" charset="0"/>
              <a:buChar char="•"/>
              <a:defRPr/>
            </a:pPr>
            <a:r>
              <a:rPr lang="en-US" dirty="0"/>
              <a:t>Does reflect the size of space necessary to support a large tree – concern that maximizing housing development may squeeze out all but small flowering trees</a:t>
            </a:r>
          </a:p>
          <a:p>
            <a:pPr eaLnBrk="1" hangingPunct="1">
              <a:defRPr/>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B070D0A-22C1-4AE3-95FF-AF84D911D5B4}"/>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2ABC121A-81AE-464A-9CA1-B815207C099E}" type="slidenum">
              <a:rPr lang="en-US" altLang="en-US" sz="1300" smtClean="0"/>
              <a:pPr/>
              <a:t>5</a:t>
            </a:fld>
            <a:endParaRPr lang="en-US" altLang="en-US" sz="1300"/>
          </a:p>
        </p:txBody>
      </p:sp>
      <p:sp>
        <p:nvSpPr>
          <p:cNvPr id="13315" name="Rectangle 2">
            <a:extLst>
              <a:ext uri="{FF2B5EF4-FFF2-40B4-BE49-F238E27FC236}">
                <a16:creationId xmlns:a16="http://schemas.microsoft.com/office/drawing/2014/main" id="{CCFECE31-BF4E-4D14-8F44-287FFF044A9B}"/>
              </a:ext>
            </a:extLst>
          </p:cNvPr>
          <p:cNvSpPr>
            <a:spLocks noChangeArrowheads="1" noTextEdit="1"/>
          </p:cNvSpPr>
          <p:nvPr>
            <p:ph type="sldImg"/>
          </p:nvPr>
        </p:nvSpPr>
        <p:spPr>
          <a:ln/>
        </p:spPr>
      </p:sp>
      <p:sp>
        <p:nvSpPr>
          <p:cNvPr id="7172" name="Rectangle 3">
            <a:extLst>
              <a:ext uri="{FF2B5EF4-FFF2-40B4-BE49-F238E27FC236}">
                <a16:creationId xmlns:a16="http://schemas.microsoft.com/office/drawing/2014/main" id="{D4222A8C-21ED-41E5-9450-D3D98AD56A5B}"/>
              </a:ext>
            </a:extLst>
          </p:cNvPr>
          <p:cNvSpPr>
            <a:spLocks noGrp="1" noChangeArrowheads="1"/>
          </p:cNvSpPr>
          <p:nvPr>
            <p:ph type="body" idx="1"/>
          </p:nvPr>
        </p:nvSpPr>
        <p:spPr/>
        <p:txBody>
          <a:bodyPr/>
          <a:lstStyle/>
          <a:p>
            <a:pPr marL="165261" indent="-165261" eaLnBrk="1" hangingPunct="1">
              <a:buFontTx/>
              <a:buChar char="•"/>
              <a:defRPr/>
            </a:pPr>
            <a:r>
              <a:rPr lang="en-US" altLang="en-US" dirty="0"/>
              <a:t>The Heritage Tree Committee is pleased to bring a list of 12 trees to City Council for nomination into the City’s Heritage Tree Program. Of these trees, 4 are privately-owned, 4 are in the ROW, and 4 are located on City property.</a:t>
            </a:r>
          </a:p>
          <a:p>
            <a:pPr marL="165261" indent="-165261" eaLnBrk="1" hangingPunct="1">
              <a:buFontTx/>
              <a:buChar char="•"/>
              <a:defRPr/>
            </a:pPr>
            <a:endParaRPr lang="en-US" altLang="en-US" dirty="0"/>
          </a:p>
          <a:p>
            <a:pPr marL="165261" indent="-165261" eaLnBrk="1" hangingPunct="1">
              <a:buFontTx/>
              <a:buChar char="•"/>
              <a:defRPr/>
            </a:pPr>
            <a:r>
              <a:rPr lang="en-US" altLang="en-US" dirty="0"/>
              <a:t>Because of better outreach, this year we had _41_ trees nominated in _38_ sites (compared to 87 trees in 64 sites last year).  We think part of the decrease was due to an improved nomination form.  It has more comprehensive information to help exclude nominations that lack adequate growing space, owner consent for private trees, or trees smaller than existing </a:t>
            </a:r>
            <a:r>
              <a:rPr lang="en-US" altLang="en-US" dirty="0" err="1"/>
              <a:t>HTs.</a:t>
            </a:r>
            <a:endParaRPr lang="en-US" altLang="en-US" dirty="0"/>
          </a:p>
          <a:p>
            <a:pPr marL="165261" indent="-165261" eaLnBrk="1" hangingPunct="1">
              <a:buFontTx/>
              <a:buChar char="•"/>
              <a:defRPr/>
            </a:pPr>
            <a:endParaRPr lang="en-US" altLang="en-US" dirty="0"/>
          </a:p>
          <a:p>
            <a:pPr marL="165261" indent="-165261" eaLnBrk="1" hangingPunct="1">
              <a:buFontTx/>
              <a:buChar char="•"/>
              <a:defRPr/>
            </a:pPr>
            <a:r>
              <a:rPr lang="en-US" altLang="en-US" dirty="0"/>
              <a:t>Heritage Trees are of special importance to the city because of their age, size, type, historical association or horticultural value. These trees have been nominated by members of the public, and if privately owned, consent to designation was given by their property owners. </a:t>
            </a:r>
          </a:p>
          <a:p>
            <a:pPr marL="165261" indent="-165261" eaLnBrk="1" hangingPunct="1">
              <a:buFontTx/>
              <a:buChar char="•"/>
              <a:defRPr/>
            </a:pPr>
            <a:endParaRPr lang="en-US" altLang="en-US" dirty="0"/>
          </a:p>
          <a:p>
            <a:pPr marL="165261" indent="-165261" eaLnBrk="1" hangingPunct="1">
              <a:buFontTx/>
              <a:buChar char="•"/>
              <a:defRPr/>
            </a:pPr>
            <a:r>
              <a:rPr lang="en-US" altLang="en-US" dirty="0"/>
              <a:t>Only a few nominations make it through the rigorous selection process, which weighs the above factors along with the tree’s health, available growing space, and distribution of trees throughout the city, (and owner consent). </a:t>
            </a:r>
          </a:p>
          <a:p>
            <a:pPr marL="165261" indent="-165261" eaLnBrk="1" hangingPunct="1">
              <a:buFontTx/>
              <a:buChar char="•"/>
              <a:defRPr/>
            </a:pPr>
            <a:endParaRPr lang="en-US" altLang="en-US" dirty="0"/>
          </a:p>
          <a:p>
            <a:pPr marL="165261" indent="-165261" eaLnBrk="1" hangingPunct="1">
              <a:buFontTx/>
              <a:buChar char="•"/>
              <a:defRPr/>
            </a:pPr>
            <a:r>
              <a:rPr lang="en-US" altLang="en-US" dirty="0"/>
              <a:t>Once designated, it is against the law for any person to remove, destroy or injure a heritage tree. Of all the programs in Oregon celebrating significant trees, Portland has the only one with legal teeth. This program expresses the pride that Portlanders take in their significant trees and their determination to celebrate and protect them.</a:t>
            </a:r>
          </a:p>
          <a:p>
            <a:pPr eaLnBrk="1" hangingPunct="1">
              <a:defRPr/>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97B8E32-9A84-4863-A05F-2CDD5146D422}"/>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449D21B6-D043-42FD-8134-9622DA2BAA61}" type="slidenum">
              <a:rPr lang="en-US" altLang="en-US" sz="1300" smtClean="0"/>
              <a:pPr/>
              <a:t>6</a:t>
            </a:fld>
            <a:endParaRPr lang="en-US" altLang="en-US" sz="1300"/>
          </a:p>
        </p:txBody>
      </p:sp>
      <p:sp>
        <p:nvSpPr>
          <p:cNvPr id="15363" name="Rectangle 2">
            <a:extLst>
              <a:ext uri="{FF2B5EF4-FFF2-40B4-BE49-F238E27FC236}">
                <a16:creationId xmlns:a16="http://schemas.microsoft.com/office/drawing/2014/main" id="{17E88FD5-F6A7-424D-9CE0-E7646BBC68D4}"/>
              </a:ext>
            </a:extLst>
          </p:cNvPr>
          <p:cNvSpPr>
            <a:spLocks noChangeArrowheads="1" noTextEdit="1"/>
          </p:cNvSpPr>
          <p:nvPr>
            <p:ph type="sldImg"/>
          </p:nvPr>
        </p:nvSpPr>
        <p:spPr>
          <a:ln/>
        </p:spPr>
      </p:sp>
      <p:sp>
        <p:nvSpPr>
          <p:cNvPr id="15364" name="Rectangle 3">
            <a:extLst>
              <a:ext uri="{FF2B5EF4-FFF2-40B4-BE49-F238E27FC236}">
                <a16:creationId xmlns:a16="http://schemas.microsoft.com/office/drawing/2014/main" id="{827FD925-DF87-4198-A79F-C190BF91B604}"/>
              </a:ext>
            </a:extLst>
          </p:cNvPr>
          <p:cNvSpPr>
            <a:spLocks noGrp="1" noChangeArrowheads="1"/>
          </p:cNvSpPr>
          <p:nvPr>
            <p:ph type="body" idx="1"/>
          </p:nvPr>
        </p:nvSpPr>
        <p:spPr>
          <a:noFill/>
        </p:spPr>
        <p:txBody>
          <a:bodyPr/>
          <a:lstStyle/>
          <a:p>
            <a:pPr eaLnBrk="1" hangingPunct="1"/>
            <a:r>
              <a:rPr lang="en-US" altLang="en-US" dirty="0"/>
              <a:t>These are where HTs are currently located.  We are still concerned that not every neighborhood has a HT.  For instance, there are only  5 HTs east of I-205 and none in several neighborhoods in the south portion of SW.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123F699-54D4-473A-9732-54041281BF1A}"/>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832EF60A-B7E0-4701-861A-154161658A3D}" type="slidenum">
              <a:rPr lang="en-US" altLang="en-US" sz="1300" smtClean="0"/>
              <a:pPr/>
              <a:t>7</a:t>
            </a:fld>
            <a:endParaRPr lang="en-US" altLang="en-US" sz="1300"/>
          </a:p>
        </p:txBody>
      </p:sp>
      <p:sp>
        <p:nvSpPr>
          <p:cNvPr id="17411" name="Rectangle 2">
            <a:extLst>
              <a:ext uri="{FF2B5EF4-FFF2-40B4-BE49-F238E27FC236}">
                <a16:creationId xmlns:a16="http://schemas.microsoft.com/office/drawing/2014/main" id="{9B7F0E63-68B3-4259-A9BF-42436BDBB89D}"/>
              </a:ext>
            </a:extLst>
          </p:cNvPr>
          <p:cNvSpPr>
            <a:spLocks noChangeArrowheads="1" noTextEdit="1"/>
          </p:cNvSpPr>
          <p:nvPr>
            <p:ph type="sldImg"/>
          </p:nvPr>
        </p:nvSpPr>
        <p:spPr>
          <a:ln/>
        </p:spPr>
      </p:sp>
      <p:sp>
        <p:nvSpPr>
          <p:cNvPr id="17412" name="Rectangle 3">
            <a:extLst>
              <a:ext uri="{FF2B5EF4-FFF2-40B4-BE49-F238E27FC236}">
                <a16:creationId xmlns:a16="http://schemas.microsoft.com/office/drawing/2014/main" id="{AAF13D6D-39C9-4A89-9E69-380BBE0837AC}"/>
              </a:ext>
            </a:extLst>
          </p:cNvPr>
          <p:cNvSpPr>
            <a:spLocks noGrp="1" noChangeArrowheads="1"/>
          </p:cNvSpPr>
          <p:nvPr>
            <p:ph type="body" idx="1"/>
          </p:nvPr>
        </p:nvSpPr>
        <p:spPr>
          <a:noFill/>
        </p:spPr>
        <p:txBody>
          <a:bodyPr/>
          <a:lstStyle/>
          <a:p>
            <a:pPr marL="165100" indent="-165100" eaLnBrk="1" hangingPunct="1">
              <a:buFontTx/>
              <a:buChar char="•"/>
            </a:pPr>
            <a:r>
              <a:rPr lang="en-US" altLang="en-US" dirty="0"/>
              <a:t>Because of better outreach, this year had _41__ trees nominated in _38_ sites (compared to 87 trees in 64 sites last year). We think part of the decrease was due to an improved nomination form.  It has more comprehensive information to help exclude nominations that lack adequate growing space, owner consent for private trees, or trees smaller than existing </a:t>
            </a:r>
            <a:r>
              <a:rPr lang="en-US" altLang="en-US" dirty="0" err="1"/>
              <a:t>HTs.</a:t>
            </a:r>
            <a:r>
              <a:rPr lang="en-US" altLang="en-US"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A5FCBAA-38CB-4AFE-953A-F8F08CECBB06}"/>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64A6EAA7-0235-4A39-8705-66835717DAF3}" type="slidenum">
              <a:rPr lang="en-US" altLang="en-US" sz="1300" smtClean="0"/>
              <a:pPr/>
              <a:t>8</a:t>
            </a:fld>
            <a:endParaRPr lang="en-US" altLang="en-US" sz="1300"/>
          </a:p>
        </p:txBody>
      </p:sp>
      <p:sp>
        <p:nvSpPr>
          <p:cNvPr id="19459" name="Rectangle 2">
            <a:extLst>
              <a:ext uri="{FF2B5EF4-FFF2-40B4-BE49-F238E27FC236}">
                <a16:creationId xmlns:a16="http://schemas.microsoft.com/office/drawing/2014/main" id="{2803D99B-953E-4B38-9E8E-F0EC4331B5A5}"/>
              </a:ext>
            </a:extLst>
          </p:cNvPr>
          <p:cNvSpPr>
            <a:spLocks noChangeArrowheads="1" noTextEdit="1"/>
          </p:cNvSpPr>
          <p:nvPr>
            <p:ph type="sldImg"/>
          </p:nvPr>
        </p:nvSpPr>
        <p:spPr>
          <a:ln/>
        </p:spPr>
      </p:sp>
      <p:sp>
        <p:nvSpPr>
          <p:cNvPr id="19460" name="Rectangle 3">
            <a:extLst>
              <a:ext uri="{FF2B5EF4-FFF2-40B4-BE49-F238E27FC236}">
                <a16:creationId xmlns:a16="http://schemas.microsoft.com/office/drawing/2014/main" id="{C845153E-0A09-4891-99FC-FDDE0EBA3E77}"/>
              </a:ext>
            </a:extLst>
          </p:cNvPr>
          <p:cNvSpPr>
            <a:spLocks noGrp="1" noChangeArrowheads="1"/>
          </p:cNvSpPr>
          <p:nvPr>
            <p:ph type="body" idx="1"/>
          </p:nvPr>
        </p:nvSpPr>
        <p:spPr>
          <a:noFill/>
        </p:spPr>
        <p:txBody>
          <a:bodyPr/>
          <a:lstStyle/>
          <a:p>
            <a:pPr eaLnBrk="1" hangingPunct="1"/>
            <a:r>
              <a:rPr lang="en-US" altLang="en-US"/>
              <a:t>This tree was nominated in 2017 and the HTC recommended that it be designated as a HT.  However, the tree is located on the property line and the developer of the north property was not willing to sign a consent form. The neighbors with south portion of the tree, Jenny and Joe Dezso, worked with the developer to modify the site plans to reduce impacts to the tree.  They also worked with the contractor to maintain construction fencing and protect the tree during construction.  Once the new home on north side of tree was sold, they met their new neighbors and encouraged them to sign on to resubmission of the nomination.  Owners of both properties signed the nomination form, citing beauty, shade, size, and history. Most of the canopy is visible from street, but we might add 2</a:t>
            </a:r>
            <a:r>
              <a:rPr lang="en-US" altLang="en-US" baseline="30000"/>
              <a:t>nd</a:t>
            </a:r>
            <a:r>
              <a:rPr lang="en-US" altLang="en-US"/>
              <a:t> plaque on alley side where lovely trunk and branch structure is more visible.  It has a very wide base that is typical of this species when it matures – although it is likely to be partially hollow, it is still structurally sound.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8102E1C-00F4-4AA3-801F-4B05F4260F83}"/>
              </a:ext>
            </a:extLst>
          </p:cNvPr>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55650" indent="-290513">
              <a:defRPr sz="2400">
                <a:solidFill>
                  <a:schemeClr val="tx1"/>
                </a:solidFill>
                <a:latin typeface="Times" panose="02020603050405020304" pitchFamily="18" charset="0"/>
              </a:defRPr>
            </a:lvl2pPr>
            <a:lvl3pPr marL="1163638" indent="-231775">
              <a:defRPr sz="2400">
                <a:solidFill>
                  <a:schemeClr val="tx1"/>
                </a:solidFill>
                <a:latin typeface="Times" panose="02020603050405020304" pitchFamily="18" charset="0"/>
              </a:defRPr>
            </a:lvl3pPr>
            <a:lvl4pPr marL="1628775" indent="-231775">
              <a:defRPr sz="2400">
                <a:solidFill>
                  <a:schemeClr val="tx1"/>
                </a:solidFill>
                <a:latin typeface="Times" panose="02020603050405020304" pitchFamily="18" charset="0"/>
              </a:defRPr>
            </a:lvl4pPr>
            <a:lvl5pPr marL="2095500" indent="-231775">
              <a:defRPr sz="2400">
                <a:solidFill>
                  <a:schemeClr val="tx1"/>
                </a:solidFill>
                <a:latin typeface="Times" panose="02020603050405020304" pitchFamily="18" charset="0"/>
              </a:defRPr>
            </a:lvl5pPr>
            <a:lvl6pPr marL="2552700" indent="-231775" eaLnBrk="0" fontAlgn="base" hangingPunct="0">
              <a:spcBef>
                <a:spcPct val="0"/>
              </a:spcBef>
              <a:spcAft>
                <a:spcPct val="0"/>
              </a:spcAft>
              <a:defRPr sz="2400">
                <a:solidFill>
                  <a:schemeClr val="tx1"/>
                </a:solidFill>
                <a:latin typeface="Times" panose="02020603050405020304" pitchFamily="18" charset="0"/>
              </a:defRPr>
            </a:lvl6pPr>
            <a:lvl7pPr marL="3009900" indent="-231775" eaLnBrk="0" fontAlgn="base" hangingPunct="0">
              <a:spcBef>
                <a:spcPct val="0"/>
              </a:spcBef>
              <a:spcAft>
                <a:spcPct val="0"/>
              </a:spcAft>
              <a:defRPr sz="2400">
                <a:solidFill>
                  <a:schemeClr val="tx1"/>
                </a:solidFill>
                <a:latin typeface="Times" panose="02020603050405020304" pitchFamily="18" charset="0"/>
              </a:defRPr>
            </a:lvl7pPr>
            <a:lvl8pPr marL="3467100" indent="-231775" eaLnBrk="0" fontAlgn="base" hangingPunct="0">
              <a:spcBef>
                <a:spcPct val="0"/>
              </a:spcBef>
              <a:spcAft>
                <a:spcPct val="0"/>
              </a:spcAft>
              <a:defRPr sz="2400">
                <a:solidFill>
                  <a:schemeClr val="tx1"/>
                </a:solidFill>
                <a:latin typeface="Times" panose="02020603050405020304" pitchFamily="18" charset="0"/>
              </a:defRPr>
            </a:lvl8pPr>
            <a:lvl9pPr marL="3924300" indent="-231775" eaLnBrk="0" fontAlgn="base" hangingPunct="0">
              <a:spcBef>
                <a:spcPct val="0"/>
              </a:spcBef>
              <a:spcAft>
                <a:spcPct val="0"/>
              </a:spcAft>
              <a:defRPr sz="2400">
                <a:solidFill>
                  <a:schemeClr val="tx1"/>
                </a:solidFill>
                <a:latin typeface="Times" panose="02020603050405020304" pitchFamily="18" charset="0"/>
              </a:defRPr>
            </a:lvl9pPr>
          </a:lstStyle>
          <a:p>
            <a:fld id="{0FCC889F-9039-45C9-94DC-E6206553C169}" type="slidenum">
              <a:rPr lang="en-US" altLang="en-US" sz="1300" smtClean="0"/>
              <a:pPr/>
              <a:t>9</a:t>
            </a:fld>
            <a:endParaRPr lang="en-US" altLang="en-US" sz="1300"/>
          </a:p>
        </p:txBody>
      </p:sp>
      <p:sp>
        <p:nvSpPr>
          <p:cNvPr id="21507" name="Rectangle 2">
            <a:extLst>
              <a:ext uri="{FF2B5EF4-FFF2-40B4-BE49-F238E27FC236}">
                <a16:creationId xmlns:a16="http://schemas.microsoft.com/office/drawing/2014/main" id="{97D45581-B543-4080-8D28-CA63F8691846}"/>
              </a:ext>
            </a:extLst>
          </p:cNvPr>
          <p:cNvSpPr>
            <a:spLocks noChangeArrowheads="1" noTextEdit="1"/>
          </p:cNvSpPr>
          <p:nvPr>
            <p:ph type="sldImg"/>
          </p:nvPr>
        </p:nvSpPr>
        <p:spPr>
          <a:ln/>
        </p:spPr>
      </p:sp>
      <p:sp>
        <p:nvSpPr>
          <p:cNvPr id="21508" name="Rectangle 3">
            <a:extLst>
              <a:ext uri="{FF2B5EF4-FFF2-40B4-BE49-F238E27FC236}">
                <a16:creationId xmlns:a16="http://schemas.microsoft.com/office/drawing/2014/main" id="{0CF21F2D-5943-466D-905D-ABB09AA372D8}"/>
              </a:ext>
            </a:extLst>
          </p:cNvPr>
          <p:cNvSpPr>
            <a:spLocks noGrp="1" noChangeArrowheads="1"/>
          </p:cNvSpPr>
          <p:nvPr>
            <p:ph type="body" idx="1"/>
          </p:nvPr>
        </p:nvSpPr>
        <p:spPr>
          <a:noFill/>
        </p:spPr>
        <p:txBody>
          <a:bodyPr/>
          <a:lstStyle/>
          <a:p>
            <a:r>
              <a:rPr lang="en-US" altLang="en-US"/>
              <a:t>This is a private tree that was recommended by Brian and nominated by its owner, John Terry.  In overall history, this species was thought to be extinct until rediscovery in 1946.  Portland got seeds in 1947 and in 1951 HT #313 at Hoyt Arboretum was the first to produce cones in North America in centuries. John is an Oregon historian, with 30 year career as a journalist at the </a:t>
            </a:r>
            <a:r>
              <a:rPr lang="en-US" altLang="en-US" b="1" i="1"/>
              <a:t>Capital Journal</a:t>
            </a:r>
            <a:r>
              <a:rPr lang="en-US" altLang="en-US" b="1"/>
              <a:t> </a:t>
            </a:r>
            <a:r>
              <a:rPr lang="en-US" altLang="en-US"/>
              <a:t>and </a:t>
            </a:r>
            <a:r>
              <a:rPr lang="en-US" altLang="en-US" b="1" i="1"/>
              <a:t>The Oregonian</a:t>
            </a:r>
            <a:r>
              <a:rPr lang="en-US" altLang="en-US"/>
              <a:t>.  He is still a member of the Oregon Geographic Names Board.   He doesn’t know specifics of this tree but he thinks that Edgar Francis Averill (1881-1955), conservationist, and father of Portland mayor Connie McCready may have planted it when he lived in the house.  In some brief additional research by Gregg,  Averill was active in the Portland City Club and Audubon Society and knew William Finley (1876-1953), so this tree might be related to the pair of dawn redwoods at the Audubon Sanctuary on Cornell Road.  Averill’s daughter, Constance McCready was a public figure that also might have secured an early specimen.  She was a journalist at </a:t>
            </a:r>
            <a:r>
              <a:rPr lang="en-US" altLang="en-US" b="1" i="1"/>
              <a:t>The Oregonian</a:t>
            </a:r>
            <a:r>
              <a:rPr lang="en-US" altLang="en-US" b="1"/>
              <a:t> </a:t>
            </a:r>
            <a:r>
              <a:rPr lang="en-US" altLang="en-US"/>
              <a:t>(news reporter and Home &amp; Garden editor between 1943 and 1962), served two terms in Oregon House of Representatives in 1967 and 1969, then 10 years on City Council (March 1970-then appointed as major in 1979 when Neil Goldschmidt resigned to become US Secretary of Transportation).  John Terry indicates that the home was relocated from Vanport after the 1948 flood.  The Multnomah County Assessors records indicate the home was built in 1938.  </a:t>
            </a:r>
          </a:p>
          <a:p>
            <a:endParaRPr lang="en-US" altLang="en-US"/>
          </a:p>
          <a:p>
            <a:r>
              <a:rPr lang="en-US" altLang="en-US"/>
              <a:t>This tree has a larger girth than other current HTs because it has two trunks.  Our arborists did not decide whether this was two individual trees or a single tree that developed two co-dominant trunks from the base.  Although it is located in the backyard, it is visible from Columbia Boulevard, NE 32</a:t>
            </a:r>
            <a:r>
              <a:rPr lang="en-US" altLang="en-US" baseline="30000"/>
              <a:t>nd</a:t>
            </a:r>
            <a:r>
              <a:rPr lang="en-US" altLang="en-US"/>
              <a:t> Ave and other nearby streets. There is a dramatic root flare and it would be ideal to have a “peephole” that allowed view of base and lower trunk.</a:t>
            </a:r>
          </a:p>
          <a:p>
            <a:pPr eaLnBrk="1" hangingPunct="1"/>
            <a:r>
              <a:rPr lang="en-US" altLang="en-US"/>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7AC361-751E-45C1-87BF-F4B1998CE9B3}"/>
              </a:ext>
            </a:extLst>
          </p:cNvPr>
          <p:cNvSpPr>
            <a:spLocks noGrp="1"/>
          </p:cNvSpPr>
          <p:nvPr>
            <p:ph type="title"/>
          </p:nvPr>
        </p:nvSpPr>
        <p:spPr>
          <a:xfrm>
            <a:off x="628650" y="1328467"/>
            <a:ext cx="7886700" cy="690024"/>
          </a:xfrm>
          <a:prstGeom prst="rect">
            <a:avLst/>
          </a:prstGeom>
        </p:spPr>
        <p:txBody>
          <a:bodyPr/>
          <a:lstStyle>
            <a:lvl1pPr algn="l">
              <a:defRPr sz="3200" b="1">
                <a:solidFill>
                  <a:schemeClr val="tx1">
                    <a:lumMod val="65000"/>
                    <a:lumOff val="35000"/>
                  </a:schemeClr>
                </a:solidFill>
                <a:latin typeface="Calibi"/>
              </a:defRPr>
            </a:lvl1pPr>
          </a:lstStyle>
          <a:p>
            <a:r>
              <a:rPr lang="en-US" dirty="0"/>
              <a:t>Click to edit Master title style</a:t>
            </a:r>
          </a:p>
        </p:txBody>
      </p:sp>
    </p:spTree>
    <p:extLst>
      <p:ext uri="{BB962C8B-B14F-4D97-AF65-F5344CB8AC3E}">
        <p14:creationId xmlns:p14="http://schemas.microsoft.com/office/powerpoint/2010/main" val="347260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B16CD-A39C-41D8-B07B-FE4601F6D466}"/>
              </a:ext>
            </a:extLst>
          </p:cNvPr>
          <p:cNvSpPr>
            <a:spLocks noGrp="1"/>
          </p:cNvSpPr>
          <p:nvPr>
            <p:ph type="title"/>
          </p:nvPr>
        </p:nvSpPr>
        <p:spPr>
          <a:xfrm>
            <a:off x="628650" y="1328467"/>
            <a:ext cx="7886700" cy="690024"/>
          </a:xfrm>
          <a:prstGeom prst="rect">
            <a:avLst/>
          </a:prstGeom>
        </p:spPr>
        <p:txBody>
          <a:bodyPr/>
          <a:lstStyle>
            <a:lvl1pPr algn="l">
              <a:defRPr sz="3200" b="1">
                <a:solidFill>
                  <a:schemeClr val="tx1">
                    <a:lumMod val="65000"/>
                    <a:lumOff val="35000"/>
                  </a:schemeClr>
                </a:solidFill>
                <a:latin typeface="Calibi"/>
              </a:defRPr>
            </a:lvl1pPr>
          </a:lstStyle>
          <a:p>
            <a:r>
              <a:rPr lang="en-US"/>
              <a:t>Click to edit Master title style</a:t>
            </a:r>
            <a:endParaRPr lang="en-US" dirty="0"/>
          </a:p>
        </p:txBody>
      </p:sp>
    </p:spTree>
    <p:extLst>
      <p:ext uri="{BB962C8B-B14F-4D97-AF65-F5344CB8AC3E}">
        <p14:creationId xmlns:p14="http://schemas.microsoft.com/office/powerpoint/2010/main" val="3092789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C9B0F-3095-4073-BC74-A7DF31D564CD}"/>
              </a:ext>
            </a:extLst>
          </p:cNvPr>
          <p:cNvSpPr>
            <a:spLocks noGrp="1"/>
          </p:cNvSpPr>
          <p:nvPr>
            <p:ph idx="1"/>
          </p:nvPr>
        </p:nvSpPr>
        <p:spPr>
          <a:xfrm>
            <a:off x="628650" y="2303253"/>
            <a:ext cx="7886700" cy="3873710"/>
          </a:xfrm>
          <a:prstGeom prst="rect">
            <a:avLst/>
          </a:prstGeom>
        </p:spPr>
        <p:txBody>
          <a:bodyPr/>
          <a:lstStyle>
            <a:lvl1pPr>
              <a:defRPr>
                <a:solidFill>
                  <a:schemeClr val="bg1"/>
                </a:solidFill>
                <a:latin typeface="Calibi"/>
              </a:defRPr>
            </a:lvl1pPr>
            <a:lvl2pPr>
              <a:defRPr>
                <a:solidFill>
                  <a:schemeClr val="bg1"/>
                </a:solidFill>
                <a:latin typeface="Calibi"/>
              </a:defRPr>
            </a:lvl2pPr>
            <a:lvl3pPr>
              <a:defRPr>
                <a:solidFill>
                  <a:schemeClr val="bg1"/>
                </a:solidFill>
                <a:latin typeface="Calibi"/>
              </a:defRPr>
            </a:lvl3pPr>
            <a:lvl4pPr>
              <a:defRPr>
                <a:solidFill>
                  <a:schemeClr val="bg1"/>
                </a:solidFill>
                <a:latin typeface="Calibi"/>
              </a:defRPr>
            </a:lvl4pPr>
            <a:lvl5pPr>
              <a:defRPr>
                <a:solidFill>
                  <a:schemeClr val="bg1"/>
                </a:solidFill>
                <a:latin typeface="Calibi"/>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D2C99C0E-B3C1-4F05-8741-EAB36E7BE63F}"/>
              </a:ext>
            </a:extLst>
          </p:cNvPr>
          <p:cNvSpPr>
            <a:spLocks noGrp="1"/>
          </p:cNvSpPr>
          <p:nvPr>
            <p:ph type="title"/>
          </p:nvPr>
        </p:nvSpPr>
        <p:spPr>
          <a:xfrm>
            <a:off x="628650" y="1328467"/>
            <a:ext cx="7886700" cy="690024"/>
          </a:xfrm>
          <a:prstGeom prst="rect">
            <a:avLst/>
          </a:prstGeom>
        </p:spPr>
        <p:txBody>
          <a:bodyPr/>
          <a:lstStyle>
            <a:lvl1pPr algn="l">
              <a:defRPr sz="3200" b="1">
                <a:solidFill>
                  <a:schemeClr val="tx1">
                    <a:lumMod val="65000"/>
                    <a:lumOff val="35000"/>
                  </a:schemeClr>
                </a:solidFill>
                <a:latin typeface="Calibi"/>
              </a:defRPr>
            </a:lvl1pPr>
          </a:lstStyle>
          <a:p>
            <a:r>
              <a:rPr lang="en-US"/>
              <a:t>Click to edit Master title style</a:t>
            </a:r>
            <a:endParaRPr lang="en-US" dirty="0"/>
          </a:p>
        </p:txBody>
      </p:sp>
    </p:spTree>
    <p:extLst>
      <p:ext uri="{BB962C8B-B14F-4D97-AF65-F5344CB8AC3E}">
        <p14:creationId xmlns:p14="http://schemas.microsoft.com/office/powerpoint/2010/main" val="74651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898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9AE10806-0A24-4203-9781-B405375CD5FF}"/>
              </a:ext>
            </a:extLst>
          </p:cNvPr>
          <p:cNvSpPr>
            <a:spLocks noChangeArrowheads="1"/>
          </p:cNvSpPr>
          <p:nvPr userDrawn="1"/>
        </p:nvSpPr>
        <p:spPr bwMode="auto">
          <a:xfrm>
            <a:off x="0" y="6400800"/>
            <a:ext cx="9144000" cy="457200"/>
          </a:xfrm>
          <a:prstGeom prst="rect">
            <a:avLst/>
          </a:prstGeom>
          <a:solidFill>
            <a:srgbClr val="7FAC00"/>
          </a:solidFill>
          <a:ln>
            <a:noFill/>
          </a:ln>
          <a:effectLst/>
          <a:extLst/>
        </p:spPr>
        <p:txBody>
          <a:bodyPr wrap="none" lIns="0" tIns="0" rIns="0" bIns="0" anchor="ct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noFill/>
            </a:endParaRPr>
          </a:p>
        </p:txBody>
      </p:sp>
      <p:pic>
        <p:nvPicPr>
          <p:cNvPr id="1027" name="Picture 4">
            <a:extLst>
              <a:ext uri="{FF2B5EF4-FFF2-40B4-BE49-F238E27FC236}">
                <a16:creationId xmlns:a16="http://schemas.microsoft.com/office/drawing/2014/main" id="{92508F39-3C3F-41B4-ADD1-E83C38E1E71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8600" y="228600"/>
            <a:ext cx="3651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a:extLst>
              <a:ext uri="{FF2B5EF4-FFF2-40B4-BE49-F238E27FC236}">
                <a16:creationId xmlns:a16="http://schemas.microsoft.com/office/drawing/2014/main" id="{B7514022-CFF0-40BA-96B2-CDDC5832581E}"/>
              </a:ext>
            </a:extLst>
          </p:cNvPr>
          <p:cNvSpPr txBox="1">
            <a:spLocks noChangeArrowheads="1"/>
          </p:cNvSpPr>
          <p:nvPr userDrawn="1"/>
        </p:nvSpPr>
        <p:spPr bwMode="auto">
          <a:xfrm>
            <a:off x="1828800" y="6492875"/>
            <a:ext cx="54864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spcBef>
                <a:spcPct val="50000"/>
              </a:spcBef>
              <a:defRPr/>
            </a:pPr>
            <a:r>
              <a:rPr lang="en-US" altLang="en-US" sz="1050" b="1" dirty="0">
                <a:solidFill>
                  <a:schemeClr val="bg1"/>
                </a:solidFill>
                <a:latin typeface="Calibi"/>
              </a:rPr>
              <a:t>PORTLANDPARKS.ORG   </a:t>
            </a:r>
            <a:r>
              <a:rPr lang="en-US" altLang="en-US" sz="1050" dirty="0">
                <a:solidFill>
                  <a:schemeClr val="bg1"/>
                </a:solidFill>
                <a:latin typeface="Calibi"/>
              </a:rPr>
              <a:t>|   Commissioner Nick Fish   |   Director </a:t>
            </a:r>
            <a:r>
              <a:rPr lang="en-US" altLang="en-US" sz="1050" dirty="0" err="1">
                <a:solidFill>
                  <a:schemeClr val="bg1"/>
                </a:solidFill>
                <a:latin typeface="Calibi"/>
              </a:rPr>
              <a:t>Adena</a:t>
            </a:r>
            <a:r>
              <a:rPr lang="en-US" altLang="en-US" sz="1050" dirty="0">
                <a:solidFill>
                  <a:schemeClr val="bg1"/>
                </a:solidFill>
                <a:latin typeface="Calibi"/>
              </a:rPr>
              <a:t> Long</a:t>
            </a:r>
            <a:endParaRPr lang="en-US" altLang="en-US" sz="2800" dirty="0">
              <a:solidFill>
                <a:schemeClr val="bg1"/>
              </a:solidFill>
              <a:latin typeface="Calibi"/>
            </a:endParaRPr>
          </a:p>
        </p:txBody>
      </p:sp>
      <p:pic>
        <p:nvPicPr>
          <p:cNvPr id="1029" name="Picture 2">
            <a:extLst>
              <a:ext uri="{FF2B5EF4-FFF2-40B4-BE49-F238E27FC236}">
                <a16:creationId xmlns:a16="http://schemas.microsoft.com/office/drawing/2014/main" id="{8764A461-9A62-4CCE-8E13-C7873AD42D8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370638" y="242888"/>
            <a:ext cx="2773362"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9564C82-D9E6-43D0-8700-2B9ACA7AD48A}"/>
              </a:ext>
            </a:extLst>
          </p:cNvPr>
          <p:cNvSpPr>
            <a:spLocks noGrp="1" noChangeArrowheads="1"/>
          </p:cNvSpPr>
          <p:nvPr>
            <p:ph type="title"/>
          </p:nvPr>
        </p:nvSpPr>
        <p:spPr bwMode="auto">
          <a:xfrm>
            <a:off x="307975" y="1409700"/>
            <a:ext cx="8585200" cy="1181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spcBef>
                <a:spcPct val="50000"/>
              </a:spcBef>
              <a:defRPr/>
            </a:pPr>
            <a:r>
              <a:rPr lang="en-US" altLang="en-US" sz="3200" b="1" dirty="0">
                <a:solidFill>
                  <a:schemeClr val="tx1">
                    <a:lumMod val="65000"/>
                    <a:lumOff val="35000"/>
                  </a:schemeClr>
                </a:solidFill>
                <a:latin typeface="Calibi"/>
              </a:rPr>
              <a:t>Heritage Tree De-Listings</a:t>
            </a:r>
            <a:br>
              <a:rPr lang="en-US" altLang="en-US" dirty="0">
                <a:solidFill>
                  <a:schemeClr val="accent1"/>
                </a:solidFill>
                <a:latin typeface="Janson Text LT Std" panose="02030602060506020303" pitchFamily="18" charset="0"/>
              </a:rPr>
            </a:br>
            <a:r>
              <a:rPr lang="en-US" altLang="en-US" sz="3000" dirty="0">
                <a:solidFill>
                  <a:schemeClr val="tx1">
                    <a:lumMod val="65000"/>
                    <a:lumOff val="35000"/>
                  </a:schemeClr>
                </a:solidFill>
                <a:latin typeface="Calibi"/>
              </a:rPr>
              <a:t>Heritage Tree Committee presentation to Portland City Council</a:t>
            </a:r>
            <a:br>
              <a:rPr lang="en-US" altLang="en-US" sz="3000" dirty="0">
                <a:solidFill>
                  <a:schemeClr val="tx1">
                    <a:lumMod val="65000"/>
                    <a:lumOff val="35000"/>
                  </a:schemeClr>
                </a:solidFill>
                <a:latin typeface="Calibi"/>
              </a:rPr>
            </a:br>
            <a:r>
              <a:rPr lang="en-US" altLang="en-US" sz="3000" dirty="0">
                <a:solidFill>
                  <a:schemeClr val="tx1">
                    <a:lumMod val="65000"/>
                    <a:lumOff val="35000"/>
                  </a:schemeClr>
                </a:solidFill>
                <a:latin typeface="Calibi"/>
              </a:rPr>
              <a:t>3/27/2019 by  Gregg S. Everhart, HTC chair</a:t>
            </a:r>
            <a:br>
              <a:rPr lang="en-US" altLang="en-US" sz="2800" b="1" dirty="0">
                <a:solidFill>
                  <a:schemeClr val="tx1">
                    <a:lumMod val="65000"/>
                    <a:lumOff val="35000"/>
                  </a:schemeClr>
                </a:solidFill>
                <a:latin typeface="Calibi"/>
              </a:rPr>
            </a:br>
            <a:br>
              <a:rPr lang="en-US" altLang="en-US" sz="2500" dirty="0">
                <a:solidFill>
                  <a:schemeClr val="tx1"/>
                </a:solidFill>
                <a:latin typeface="Janson Text LT Std" panose="02030602060506020303" pitchFamily="18" charset="0"/>
              </a:rPr>
            </a:br>
            <a:endParaRPr lang="en-US" altLang="en-US" sz="2500" dirty="0">
              <a:solidFill>
                <a:schemeClr val="tx1"/>
              </a:solidFill>
            </a:endParaRPr>
          </a:p>
        </p:txBody>
      </p:sp>
      <p:pic>
        <p:nvPicPr>
          <p:cNvPr id="4099" name="Picture 1">
            <a:extLst>
              <a:ext uri="{FF2B5EF4-FFF2-40B4-BE49-F238E27FC236}">
                <a16:creationId xmlns:a16="http://schemas.microsoft.com/office/drawing/2014/main" id="{36CA3B84-570D-4726-9261-560D4FBA79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15367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a:extLst>
              <a:ext uri="{FF2B5EF4-FFF2-40B4-BE49-F238E27FC236}">
                <a16:creationId xmlns:a16="http://schemas.microsoft.com/office/drawing/2014/main" id="{79134F3E-3549-495E-BBD3-7DAC46833F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429000"/>
            <a:ext cx="1331913"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a:extLst>
              <a:ext uri="{FF2B5EF4-FFF2-40B4-BE49-F238E27FC236}">
                <a16:creationId xmlns:a16="http://schemas.microsoft.com/office/drawing/2014/main" id="{60ADC3B8-CBA9-48F0-A7A6-15635EB27E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429000"/>
            <a:ext cx="42672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a:extLst>
              <a:ext uri="{FF2B5EF4-FFF2-40B4-BE49-F238E27FC236}">
                <a16:creationId xmlns:a16="http://schemas.microsoft.com/office/drawing/2014/main" id="{FDD8E78C-EA6B-4003-88F5-41CD5D81A0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3429000"/>
            <a:ext cx="134937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a:extLst>
              <a:ext uri="{FF2B5EF4-FFF2-40B4-BE49-F238E27FC236}">
                <a16:creationId xmlns:a16="http://schemas.microsoft.com/office/drawing/2014/main" id="{2791B8EF-5F6B-4902-A5CA-307D76A2B999}"/>
              </a:ext>
            </a:extLst>
          </p:cNvPr>
          <p:cNvSpPr txBox="1">
            <a:spLocks noChangeArrowheads="1"/>
          </p:cNvSpPr>
          <p:nvPr/>
        </p:nvSpPr>
        <p:spPr bwMode="auto">
          <a:xfrm>
            <a:off x="152400" y="5791200"/>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000">
                <a:latin typeface="Calibi"/>
              </a:rPr>
              <a:t>Photo by Phyllis Reynolds</a:t>
            </a:r>
          </a:p>
        </p:txBody>
      </p:sp>
      <p:sp>
        <p:nvSpPr>
          <p:cNvPr id="4104" name="TextBox 23">
            <a:extLst>
              <a:ext uri="{FF2B5EF4-FFF2-40B4-BE49-F238E27FC236}">
                <a16:creationId xmlns:a16="http://schemas.microsoft.com/office/drawing/2014/main" id="{486A9276-DCB9-41F3-803E-A9615C9D4D2B}"/>
              </a:ext>
            </a:extLst>
          </p:cNvPr>
          <p:cNvSpPr txBox="1">
            <a:spLocks noChangeArrowheads="1"/>
          </p:cNvSpPr>
          <p:nvPr/>
        </p:nvSpPr>
        <p:spPr bwMode="auto">
          <a:xfrm>
            <a:off x="1752600" y="5808663"/>
            <a:ext cx="152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000">
                <a:latin typeface="Calibi"/>
              </a:rPr>
              <a:t>Photos by Gregg Everhart</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015BC40-8346-4EF7-BA7F-E9089A08E7B0}"/>
              </a:ext>
            </a:extLst>
          </p:cNvPr>
          <p:cNvSpPr>
            <a:spLocks noGrp="1" noChangeArrowheads="1"/>
          </p:cNvSpPr>
          <p:nvPr>
            <p:ph type="title"/>
          </p:nvPr>
        </p:nvSpPr>
        <p:spPr bwMode="auto">
          <a:xfrm>
            <a:off x="220663" y="1219200"/>
            <a:ext cx="5113337"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Copper Beech</a:t>
            </a:r>
            <a:br>
              <a:rPr lang="en-US" altLang="en-US" sz="3200" dirty="0">
                <a:solidFill>
                  <a:schemeClr val="tx1">
                    <a:lumMod val="65000"/>
                    <a:lumOff val="35000"/>
                  </a:schemeClr>
                </a:solidFill>
                <a:latin typeface="Calibi"/>
              </a:rPr>
            </a:br>
            <a:r>
              <a:rPr lang="en-US" altLang="en-US" sz="3200" i="1" dirty="0">
                <a:solidFill>
                  <a:schemeClr val="tx1">
                    <a:lumMod val="65000"/>
                    <a:lumOff val="35000"/>
                  </a:schemeClr>
                </a:solidFill>
                <a:latin typeface="Calibi"/>
              </a:rPr>
              <a:t>Fagus sylvatica </a:t>
            </a:r>
            <a:r>
              <a:rPr lang="en-US" altLang="en-US" sz="3200" dirty="0">
                <a:solidFill>
                  <a:schemeClr val="tx1">
                    <a:lumMod val="65000"/>
                    <a:lumOff val="35000"/>
                  </a:schemeClr>
                </a:solidFill>
                <a:latin typeface="Calibi"/>
              </a:rPr>
              <a:t>f.</a:t>
            </a:r>
            <a:r>
              <a:rPr lang="en-US" altLang="en-US" sz="3200" i="1" dirty="0">
                <a:solidFill>
                  <a:schemeClr val="tx1">
                    <a:lumMod val="65000"/>
                    <a:lumOff val="35000"/>
                  </a:schemeClr>
                </a:solidFill>
                <a:latin typeface="Calibi"/>
              </a:rPr>
              <a:t> </a:t>
            </a:r>
            <a:r>
              <a:rPr lang="en-US" altLang="en-US" sz="3200" i="1" dirty="0" err="1">
                <a:solidFill>
                  <a:schemeClr val="tx1">
                    <a:lumMod val="65000"/>
                    <a:lumOff val="35000"/>
                  </a:schemeClr>
                </a:solidFill>
                <a:latin typeface="Calibi"/>
              </a:rPr>
              <a:t>purpurea</a:t>
            </a:r>
            <a:br>
              <a:rPr lang="en-US" altLang="en-US" sz="3200" dirty="0">
                <a:solidFill>
                  <a:schemeClr val="tx1">
                    <a:lumMod val="65000"/>
                    <a:lumOff val="35000"/>
                  </a:schemeClr>
                </a:solidFill>
                <a:latin typeface="Calibi"/>
              </a:rPr>
            </a:br>
            <a:r>
              <a:rPr lang="en-US" altLang="en-US" sz="3200" dirty="0">
                <a:solidFill>
                  <a:schemeClr val="tx1">
                    <a:lumMod val="65000"/>
                    <a:lumOff val="35000"/>
                  </a:schemeClr>
                </a:solidFill>
                <a:latin typeface="Calibi"/>
              </a:rPr>
              <a:t>(7 HTs)</a:t>
            </a:r>
          </a:p>
        </p:txBody>
      </p:sp>
      <p:sp>
        <p:nvSpPr>
          <p:cNvPr id="22531" name="Rectangle 3">
            <a:extLst>
              <a:ext uri="{FF2B5EF4-FFF2-40B4-BE49-F238E27FC236}">
                <a16:creationId xmlns:a16="http://schemas.microsoft.com/office/drawing/2014/main" id="{1D083019-49BB-47CE-8A86-1A334914EEC1}"/>
              </a:ext>
            </a:extLst>
          </p:cNvPr>
          <p:cNvSpPr>
            <a:spLocks noGrp="1" noChangeArrowheads="1"/>
          </p:cNvSpPr>
          <p:nvPr>
            <p:ph type="body" sz="half" idx="1"/>
          </p:nvPr>
        </p:nvSpPr>
        <p:spPr bwMode="auto">
          <a:xfrm>
            <a:off x="220663" y="5010150"/>
            <a:ext cx="4122737"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Privately owned tree</a:t>
            </a:r>
          </a:p>
          <a:p>
            <a:pPr marL="0" indent="0" eaLnBrk="1" hangingPunct="1">
              <a:lnSpc>
                <a:spcPct val="110000"/>
              </a:lnSpc>
              <a:buFontTx/>
              <a:buNone/>
              <a:defRPr/>
            </a:pPr>
            <a:r>
              <a:rPr lang="en-US" altLang="en-US" sz="2000" dirty="0">
                <a:solidFill>
                  <a:schemeClr val="tx1">
                    <a:lumMod val="65000"/>
                    <a:lumOff val="35000"/>
                  </a:schemeClr>
                </a:solidFill>
                <a:latin typeface="Calibi"/>
              </a:rPr>
              <a:t>3823 NE 23</a:t>
            </a:r>
            <a:r>
              <a:rPr lang="en-US" altLang="en-US" sz="2000" baseline="30000" dirty="0">
                <a:solidFill>
                  <a:schemeClr val="tx1">
                    <a:lumMod val="65000"/>
                    <a:lumOff val="35000"/>
                  </a:schemeClr>
                </a:solidFill>
                <a:latin typeface="Calibi"/>
              </a:rPr>
              <a:t>rd</a:t>
            </a:r>
            <a:r>
              <a:rPr lang="en-US" altLang="en-US" sz="2000" dirty="0">
                <a:solidFill>
                  <a:schemeClr val="tx1">
                    <a:lumMod val="65000"/>
                    <a:lumOff val="35000"/>
                  </a:schemeClr>
                </a:solidFill>
                <a:latin typeface="Calibi"/>
              </a:rPr>
              <a:t> Avenue</a:t>
            </a:r>
          </a:p>
          <a:p>
            <a:pPr marL="0" indent="0" eaLnBrk="1" hangingPunct="1">
              <a:lnSpc>
                <a:spcPct val="110000"/>
              </a:lnSpc>
              <a:buFontTx/>
              <a:buNone/>
              <a:defRPr/>
            </a:pPr>
            <a:r>
              <a:rPr lang="en-US" altLang="en-US" sz="2000" dirty="0">
                <a:solidFill>
                  <a:schemeClr val="tx1">
                    <a:lumMod val="65000"/>
                    <a:lumOff val="35000"/>
                  </a:schemeClr>
                </a:solidFill>
                <a:latin typeface="Calibi"/>
              </a:rPr>
              <a:t>(3 HTs in Alameda)</a:t>
            </a:r>
          </a:p>
        </p:txBody>
      </p:sp>
      <p:sp>
        <p:nvSpPr>
          <p:cNvPr id="22532" name="Rectangle 4">
            <a:extLst>
              <a:ext uri="{FF2B5EF4-FFF2-40B4-BE49-F238E27FC236}">
                <a16:creationId xmlns:a16="http://schemas.microsoft.com/office/drawing/2014/main" id="{C1A27B21-2629-4BAE-8B1F-6122E8678862}"/>
              </a:ext>
            </a:extLst>
          </p:cNvPr>
          <p:cNvSpPr>
            <a:spLocks noChangeArrowheads="1"/>
          </p:cNvSpPr>
          <p:nvPr/>
        </p:nvSpPr>
        <p:spPr bwMode="auto">
          <a:xfrm>
            <a:off x="220663" y="3130550"/>
            <a:ext cx="21463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12.5’</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48”)</a:t>
            </a:r>
          </a:p>
          <a:p>
            <a:pPr>
              <a:defRPr/>
            </a:pPr>
            <a:r>
              <a:rPr lang="en-US" altLang="en-US" sz="2000" dirty="0">
                <a:solidFill>
                  <a:schemeClr val="tx1">
                    <a:lumMod val="65000"/>
                    <a:lumOff val="35000"/>
                  </a:schemeClr>
                </a:solidFill>
                <a:latin typeface="Calibi"/>
              </a:rPr>
              <a:t>Height: 103’  </a:t>
            </a:r>
          </a:p>
          <a:p>
            <a:pPr>
              <a:defRPr/>
            </a:pPr>
            <a:r>
              <a:rPr lang="en-US" altLang="en-US" sz="2000" dirty="0">
                <a:solidFill>
                  <a:schemeClr val="tx1">
                    <a:lumMod val="65000"/>
                    <a:lumOff val="35000"/>
                  </a:schemeClr>
                </a:solidFill>
                <a:latin typeface="Calibi"/>
              </a:rPr>
              <a:t>Spread:  70’</a:t>
            </a:r>
          </a:p>
        </p:txBody>
      </p:sp>
      <p:pic>
        <p:nvPicPr>
          <p:cNvPr id="22533" name="Picture 1">
            <a:extLst>
              <a:ext uri="{FF2B5EF4-FFF2-40B4-BE49-F238E27FC236}">
                <a16:creationId xmlns:a16="http://schemas.microsoft.com/office/drawing/2014/main" id="{4104E2C5-C2B1-4B8A-B4A3-7649B91EA6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1371600"/>
            <a:ext cx="2946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a:extLst>
              <a:ext uri="{FF2B5EF4-FFF2-40B4-BE49-F238E27FC236}">
                <a16:creationId xmlns:a16="http://schemas.microsoft.com/office/drawing/2014/main" id="{406D9429-1840-43DA-B1C4-F8EE661F6B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4384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943F84A-99DC-4B0D-A8F8-24FF85416F6E}"/>
              </a:ext>
            </a:extLst>
          </p:cNvPr>
          <p:cNvSpPr>
            <a:spLocks noGrp="1" noChangeArrowheads="1"/>
          </p:cNvSpPr>
          <p:nvPr>
            <p:ph type="title"/>
          </p:nvPr>
        </p:nvSpPr>
        <p:spPr bwMode="auto">
          <a:xfrm>
            <a:off x="147638" y="1265238"/>
            <a:ext cx="5643562"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Douglas-fir</a:t>
            </a:r>
            <a:br>
              <a:rPr lang="en-US" altLang="en-US" sz="3200" i="1" dirty="0">
                <a:solidFill>
                  <a:schemeClr val="tx1">
                    <a:lumMod val="65000"/>
                    <a:lumOff val="35000"/>
                  </a:schemeClr>
                </a:solidFill>
                <a:latin typeface="Calibi"/>
              </a:rPr>
            </a:br>
            <a:r>
              <a:rPr lang="en-US" altLang="en-US" sz="3200" i="1" dirty="0" err="1">
                <a:solidFill>
                  <a:schemeClr val="tx1">
                    <a:lumMod val="65000"/>
                    <a:lumOff val="35000"/>
                  </a:schemeClr>
                </a:solidFill>
                <a:latin typeface="Calibi"/>
              </a:rPr>
              <a:t>Pseudotsuga</a:t>
            </a:r>
            <a:r>
              <a:rPr lang="en-US" altLang="en-US" sz="3200" i="1" dirty="0">
                <a:solidFill>
                  <a:schemeClr val="tx1">
                    <a:lumMod val="65000"/>
                    <a:lumOff val="35000"/>
                  </a:schemeClr>
                </a:solidFill>
                <a:latin typeface="Calibi"/>
              </a:rPr>
              <a:t> </a:t>
            </a:r>
            <a:r>
              <a:rPr lang="en-US" altLang="en-US" sz="3200" i="1" dirty="0" err="1">
                <a:solidFill>
                  <a:schemeClr val="tx1">
                    <a:lumMod val="65000"/>
                    <a:lumOff val="35000"/>
                  </a:schemeClr>
                </a:solidFill>
                <a:latin typeface="Calibi"/>
              </a:rPr>
              <a:t>menziesii</a:t>
            </a:r>
            <a:r>
              <a:rPr lang="en-US" altLang="en-US" sz="3200" dirty="0">
                <a:solidFill>
                  <a:schemeClr val="tx1">
                    <a:lumMod val="65000"/>
                    <a:lumOff val="35000"/>
                  </a:schemeClr>
                </a:solidFill>
                <a:latin typeface="Calibi"/>
              </a:rPr>
              <a:t> (6 HTs)</a:t>
            </a:r>
            <a:br>
              <a:rPr lang="en-US" altLang="en-US" sz="2400" dirty="0">
                <a:solidFill>
                  <a:schemeClr val="tx1">
                    <a:lumMod val="65000"/>
                    <a:lumOff val="35000"/>
                  </a:schemeClr>
                </a:solidFill>
                <a:latin typeface="Calibi"/>
              </a:rPr>
            </a:br>
            <a:endParaRPr lang="en-US" altLang="en-US" sz="2400" i="1" dirty="0">
              <a:solidFill>
                <a:schemeClr val="tx1">
                  <a:lumMod val="65000"/>
                  <a:lumOff val="35000"/>
                </a:schemeClr>
              </a:solidFill>
              <a:latin typeface="Calibi"/>
            </a:endParaRPr>
          </a:p>
        </p:txBody>
      </p:sp>
      <p:sp>
        <p:nvSpPr>
          <p:cNvPr id="26627" name="Rectangle 3">
            <a:extLst>
              <a:ext uri="{FF2B5EF4-FFF2-40B4-BE49-F238E27FC236}">
                <a16:creationId xmlns:a16="http://schemas.microsoft.com/office/drawing/2014/main" id="{BCD93FAC-1560-4614-98CD-C0818FE4EB46}"/>
              </a:ext>
            </a:extLst>
          </p:cNvPr>
          <p:cNvSpPr>
            <a:spLocks noGrp="1" noChangeArrowheads="1"/>
          </p:cNvSpPr>
          <p:nvPr>
            <p:ph type="body" sz="half" idx="1"/>
          </p:nvPr>
        </p:nvSpPr>
        <p:spPr bwMode="auto">
          <a:xfrm>
            <a:off x="147638" y="4953000"/>
            <a:ext cx="2874962"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Privately owned tree</a:t>
            </a:r>
          </a:p>
          <a:p>
            <a:pPr marL="0" indent="0" eaLnBrk="1" hangingPunct="1">
              <a:lnSpc>
                <a:spcPct val="110000"/>
              </a:lnSpc>
              <a:buFontTx/>
              <a:buNone/>
              <a:defRPr/>
            </a:pPr>
            <a:r>
              <a:rPr lang="en-US" altLang="en-US" sz="2000" dirty="0">
                <a:solidFill>
                  <a:schemeClr val="tx1">
                    <a:lumMod val="65000"/>
                    <a:lumOff val="35000"/>
                  </a:schemeClr>
                </a:solidFill>
                <a:latin typeface="Calibi"/>
              </a:rPr>
              <a:t>5151 NW Cornell Road</a:t>
            </a:r>
          </a:p>
          <a:p>
            <a:pPr marL="0" indent="0" eaLnBrk="1" hangingPunct="1">
              <a:lnSpc>
                <a:spcPct val="110000"/>
              </a:lnSpc>
              <a:buFontTx/>
              <a:buNone/>
              <a:defRPr/>
            </a:pPr>
            <a:r>
              <a:rPr lang="en-US" altLang="en-US" sz="2000" dirty="0">
                <a:solidFill>
                  <a:schemeClr val="tx1">
                    <a:lumMod val="65000"/>
                    <a:lumOff val="35000"/>
                  </a:schemeClr>
                </a:solidFill>
                <a:latin typeface="Calibi"/>
              </a:rPr>
              <a:t>25 HTs in Forest Park NA)</a:t>
            </a:r>
          </a:p>
        </p:txBody>
      </p:sp>
      <p:sp>
        <p:nvSpPr>
          <p:cNvPr id="26628" name="Rectangle 3">
            <a:extLst>
              <a:ext uri="{FF2B5EF4-FFF2-40B4-BE49-F238E27FC236}">
                <a16:creationId xmlns:a16="http://schemas.microsoft.com/office/drawing/2014/main" id="{BCC51F28-85AC-4E4A-949E-06560DF44ED8}"/>
              </a:ext>
            </a:extLst>
          </p:cNvPr>
          <p:cNvSpPr>
            <a:spLocks noChangeArrowheads="1"/>
          </p:cNvSpPr>
          <p:nvPr/>
        </p:nvSpPr>
        <p:spPr bwMode="auto">
          <a:xfrm>
            <a:off x="142875" y="2784475"/>
            <a:ext cx="19970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18.7’</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71”)</a:t>
            </a:r>
          </a:p>
          <a:p>
            <a:pPr>
              <a:defRPr/>
            </a:pPr>
            <a:r>
              <a:rPr lang="en-US" altLang="en-US" sz="2000" dirty="0">
                <a:solidFill>
                  <a:schemeClr val="tx1">
                    <a:lumMod val="65000"/>
                    <a:lumOff val="35000"/>
                  </a:schemeClr>
                </a:solidFill>
                <a:latin typeface="Calibi"/>
              </a:rPr>
              <a:t>Height: 268’</a:t>
            </a:r>
          </a:p>
          <a:p>
            <a:pPr>
              <a:defRPr/>
            </a:pPr>
            <a:r>
              <a:rPr lang="en-US" altLang="en-US" sz="2000" dirty="0">
                <a:solidFill>
                  <a:schemeClr val="tx1">
                    <a:lumMod val="65000"/>
                    <a:lumOff val="35000"/>
                  </a:schemeClr>
                </a:solidFill>
                <a:latin typeface="Calibi"/>
              </a:rPr>
              <a:t>Spread:  60’</a:t>
            </a:r>
          </a:p>
        </p:txBody>
      </p:sp>
      <p:pic>
        <p:nvPicPr>
          <p:cNvPr id="26629" name="Picture 3">
            <a:extLst>
              <a:ext uri="{FF2B5EF4-FFF2-40B4-BE49-F238E27FC236}">
                <a16:creationId xmlns:a16="http://schemas.microsoft.com/office/drawing/2014/main" id="{1BAFA1A9-CC81-4498-B3BB-DC09BDE54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71600"/>
            <a:ext cx="29718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
            <a:extLst>
              <a:ext uri="{FF2B5EF4-FFF2-40B4-BE49-F238E27FC236}">
                <a16:creationId xmlns:a16="http://schemas.microsoft.com/office/drawing/2014/main" id="{6ED93765-F459-4B34-91FF-7E95478583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5146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A65D4C9E-7BB5-4548-8BDB-B06CF061C60B}"/>
              </a:ext>
            </a:extLst>
          </p:cNvPr>
          <p:cNvSpPr>
            <a:spLocks noChangeArrowheads="1"/>
          </p:cNvSpPr>
          <p:nvPr/>
        </p:nvSpPr>
        <p:spPr bwMode="auto">
          <a:xfrm>
            <a:off x="147638" y="2940050"/>
            <a:ext cx="21383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10.9’)</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42”)</a:t>
            </a:r>
          </a:p>
          <a:p>
            <a:pPr>
              <a:defRPr/>
            </a:pPr>
            <a:r>
              <a:rPr lang="en-US" altLang="en-US" sz="2000" dirty="0">
                <a:solidFill>
                  <a:schemeClr val="tx1">
                    <a:lumMod val="65000"/>
                    <a:lumOff val="35000"/>
                  </a:schemeClr>
                </a:solidFill>
                <a:latin typeface="Calibi"/>
              </a:rPr>
              <a:t>Height: 104’</a:t>
            </a:r>
          </a:p>
          <a:p>
            <a:pPr>
              <a:defRPr/>
            </a:pPr>
            <a:r>
              <a:rPr lang="en-US" altLang="en-US" sz="2000" dirty="0">
                <a:solidFill>
                  <a:schemeClr val="tx1">
                    <a:lumMod val="65000"/>
                    <a:lumOff val="35000"/>
                  </a:schemeClr>
                </a:solidFill>
                <a:latin typeface="Calibi"/>
              </a:rPr>
              <a:t>Spread: 60’</a:t>
            </a:r>
          </a:p>
        </p:txBody>
      </p:sp>
      <p:sp>
        <p:nvSpPr>
          <p:cNvPr id="30723" name="Rectangle 2">
            <a:extLst>
              <a:ext uri="{FF2B5EF4-FFF2-40B4-BE49-F238E27FC236}">
                <a16:creationId xmlns:a16="http://schemas.microsoft.com/office/drawing/2014/main" id="{0F2A72D2-8DF1-46F9-80D9-36C16A2C4F83}"/>
              </a:ext>
            </a:extLst>
          </p:cNvPr>
          <p:cNvSpPr txBox="1">
            <a:spLocks noChangeArrowheads="1"/>
          </p:cNvSpPr>
          <p:nvPr/>
        </p:nvSpPr>
        <p:spPr bwMode="auto">
          <a:xfrm>
            <a:off x="147638" y="1143000"/>
            <a:ext cx="4576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defRPr/>
            </a:pPr>
            <a:r>
              <a:rPr lang="en-US" altLang="en-US" sz="3200" b="1" dirty="0">
                <a:solidFill>
                  <a:schemeClr val="tx1">
                    <a:lumMod val="65000"/>
                    <a:lumOff val="35000"/>
                  </a:schemeClr>
                </a:solidFill>
                <a:latin typeface="Calibi"/>
              </a:rPr>
              <a:t>Sweetgum</a:t>
            </a:r>
            <a:br>
              <a:rPr lang="en-US" altLang="en-US" sz="3200" dirty="0">
                <a:solidFill>
                  <a:schemeClr val="tx1">
                    <a:lumMod val="65000"/>
                    <a:lumOff val="35000"/>
                  </a:schemeClr>
                </a:solidFill>
                <a:latin typeface="Calibi"/>
              </a:rPr>
            </a:br>
            <a:r>
              <a:rPr lang="en-US" altLang="en-US" sz="3200" i="1" dirty="0">
                <a:solidFill>
                  <a:schemeClr val="tx1">
                    <a:lumMod val="65000"/>
                    <a:lumOff val="35000"/>
                  </a:schemeClr>
                </a:solidFill>
                <a:latin typeface="Calibi"/>
              </a:rPr>
              <a:t>Liquidambar </a:t>
            </a:r>
            <a:r>
              <a:rPr lang="en-US" altLang="en-US" sz="3200" i="1" dirty="0" err="1">
                <a:solidFill>
                  <a:schemeClr val="tx1">
                    <a:lumMod val="65000"/>
                    <a:lumOff val="35000"/>
                  </a:schemeClr>
                </a:solidFill>
                <a:latin typeface="Calibi"/>
              </a:rPr>
              <a:t>styraciflua</a:t>
            </a:r>
            <a:endParaRPr lang="en-US" altLang="en-US" sz="3200" i="1" dirty="0">
              <a:solidFill>
                <a:schemeClr val="tx1">
                  <a:lumMod val="65000"/>
                  <a:lumOff val="35000"/>
                </a:schemeClr>
              </a:solidFill>
              <a:latin typeface="Calibi"/>
            </a:endParaRPr>
          </a:p>
          <a:p>
            <a:pPr eaLnBrk="1" hangingPunct="1">
              <a:defRPr/>
            </a:pPr>
            <a:r>
              <a:rPr lang="en-US" altLang="en-US" sz="3200" dirty="0">
                <a:solidFill>
                  <a:schemeClr val="tx1">
                    <a:lumMod val="65000"/>
                    <a:lumOff val="35000"/>
                  </a:schemeClr>
                </a:solidFill>
                <a:latin typeface="Calibi"/>
              </a:rPr>
              <a:t>(3 HTs)</a:t>
            </a:r>
          </a:p>
        </p:txBody>
      </p:sp>
      <p:sp>
        <p:nvSpPr>
          <p:cNvPr id="30724" name="TextBox 1">
            <a:extLst>
              <a:ext uri="{FF2B5EF4-FFF2-40B4-BE49-F238E27FC236}">
                <a16:creationId xmlns:a16="http://schemas.microsoft.com/office/drawing/2014/main" id="{3D7FF4CF-F26A-42E7-8DCA-EB1524AC45C6}"/>
              </a:ext>
            </a:extLst>
          </p:cNvPr>
          <p:cNvSpPr txBox="1">
            <a:spLocks noChangeArrowheads="1"/>
          </p:cNvSpPr>
          <p:nvPr/>
        </p:nvSpPr>
        <p:spPr bwMode="auto">
          <a:xfrm>
            <a:off x="152400" y="4791075"/>
            <a:ext cx="31924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Tree located in ROW</a:t>
            </a:r>
          </a:p>
          <a:p>
            <a:pPr>
              <a:defRPr/>
            </a:pPr>
            <a:r>
              <a:rPr lang="en-US" altLang="en-US" sz="2000" dirty="0">
                <a:solidFill>
                  <a:schemeClr val="tx1">
                    <a:lumMod val="65000"/>
                    <a:lumOff val="35000"/>
                  </a:schemeClr>
                </a:solidFill>
                <a:latin typeface="Calibi"/>
              </a:rPr>
              <a:t>7300 SW Brier Place </a:t>
            </a:r>
          </a:p>
          <a:p>
            <a:pPr>
              <a:defRPr/>
            </a:pPr>
            <a:r>
              <a:rPr lang="en-US" altLang="en-US" sz="2000" dirty="0">
                <a:solidFill>
                  <a:schemeClr val="tx1">
                    <a:lumMod val="65000"/>
                    <a:lumOff val="35000"/>
                  </a:schemeClr>
                </a:solidFill>
                <a:latin typeface="Calibi"/>
              </a:rPr>
              <a:t>(5 HTs in South Portland NA)</a:t>
            </a:r>
          </a:p>
        </p:txBody>
      </p:sp>
      <p:pic>
        <p:nvPicPr>
          <p:cNvPr id="30725" name="Picture 2">
            <a:extLst>
              <a:ext uri="{FF2B5EF4-FFF2-40B4-BE49-F238E27FC236}">
                <a16:creationId xmlns:a16="http://schemas.microsoft.com/office/drawing/2014/main" id="{CC685CD1-A843-4E09-A15A-D76DB62056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1447800"/>
            <a:ext cx="2946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a:extLst>
              <a:ext uri="{FF2B5EF4-FFF2-40B4-BE49-F238E27FC236}">
                <a16:creationId xmlns:a16="http://schemas.microsoft.com/office/drawing/2014/main" id="{0AB9311D-9723-4A8D-BE51-28C1F06C73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6463" y="2235200"/>
            <a:ext cx="2420937"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5E1CD22-C280-4FDB-ACC5-B30F55D037FA}"/>
              </a:ext>
            </a:extLst>
          </p:cNvPr>
          <p:cNvSpPr>
            <a:spLocks noGrp="1" noChangeArrowheads="1"/>
          </p:cNvSpPr>
          <p:nvPr>
            <p:ph type="title"/>
          </p:nvPr>
        </p:nvSpPr>
        <p:spPr bwMode="auto">
          <a:xfrm>
            <a:off x="220663" y="1219200"/>
            <a:ext cx="4351337"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Pin oak</a:t>
            </a:r>
            <a:br>
              <a:rPr lang="en-US" altLang="en-US" sz="3200" dirty="0">
                <a:solidFill>
                  <a:schemeClr val="tx1">
                    <a:lumMod val="65000"/>
                    <a:lumOff val="35000"/>
                  </a:schemeClr>
                </a:solidFill>
                <a:latin typeface="Calibi"/>
              </a:rPr>
            </a:br>
            <a:r>
              <a:rPr lang="en-US" altLang="en-US" sz="3200" i="1" dirty="0">
                <a:solidFill>
                  <a:schemeClr val="tx1">
                    <a:lumMod val="65000"/>
                    <a:lumOff val="35000"/>
                  </a:schemeClr>
                </a:solidFill>
                <a:latin typeface="Calibi"/>
              </a:rPr>
              <a:t>Quercus </a:t>
            </a:r>
            <a:r>
              <a:rPr lang="en-US" altLang="en-US" sz="3200" i="1" dirty="0" err="1">
                <a:solidFill>
                  <a:schemeClr val="tx1">
                    <a:lumMod val="65000"/>
                    <a:lumOff val="35000"/>
                  </a:schemeClr>
                </a:solidFill>
                <a:latin typeface="Calibi"/>
              </a:rPr>
              <a:t>palustris</a:t>
            </a:r>
            <a:r>
              <a:rPr lang="en-US" altLang="en-US" sz="3200" i="1" dirty="0">
                <a:solidFill>
                  <a:schemeClr val="tx1">
                    <a:lumMod val="65000"/>
                    <a:lumOff val="35000"/>
                  </a:schemeClr>
                </a:solidFill>
                <a:latin typeface="Calibi"/>
              </a:rPr>
              <a:t> </a:t>
            </a:r>
            <a:r>
              <a:rPr lang="en-US" altLang="en-US" sz="3200" dirty="0">
                <a:solidFill>
                  <a:schemeClr val="tx1">
                    <a:lumMod val="65000"/>
                    <a:lumOff val="35000"/>
                  </a:schemeClr>
                </a:solidFill>
                <a:latin typeface="Calibi"/>
              </a:rPr>
              <a:t>(2 HTs)</a:t>
            </a:r>
          </a:p>
        </p:txBody>
      </p:sp>
      <p:sp>
        <p:nvSpPr>
          <p:cNvPr id="32771" name="Rectangle 3">
            <a:extLst>
              <a:ext uri="{FF2B5EF4-FFF2-40B4-BE49-F238E27FC236}">
                <a16:creationId xmlns:a16="http://schemas.microsoft.com/office/drawing/2014/main" id="{55BCC99D-D81D-43E1-8FE3-AED8F6DDB8E9}"/>
              </a:ext>
            </a:extLst>
          </p:cNvPr>
          <p:cNvSpPr>
            <a:spLocks noGrp="1" noChangeArrowheads="1"/>
          </p:cNvSpPr>
          <p:nvPr>
            <p:ph type="body" sz="half" idx="1"/>
          </p:nvPr>
        </p:nvSpPr>
        <p:spPr bwMode="auto">
          <a:xfrm>
            <a:off x="220663" y="4114800"/>
            <a:ext cx="1971675"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Tree located in ROW</a:t>
            </a:r>
          </a:p>
          <a:p>
            <a:pPr marL="0" indent="0" eaLnBrk="1" hangingPunct="1">
              <a:lnSpc>
                <a:spcPct val="110000"/>
              </a:lnSpc>
              <a:buFontTx/>
              <a:buNone/>
              <a:defRPr/>
            </a:pPr>
            <a:r>
              <a:rPr lang="en-US" altLang="en-US" sz="2000" dirty="0">
                <a:solidFill>
                  <a:schemeClr val="tx1">
                    <a:lumMod val="65000"/>
                    <a:lumOff val="35000"/>
                  </a:schemeClr>
                </a:solidFill>
                <a:latin typeface="Calibi"/>
              </a:rPr>
              <a:t>7326 SW Brier Place</a:t>
            </a:r>
          </a:p>
          <a:p>
            <a:pPr marL="0" indent="0" eaLnBrk="1" hangingPunct="1">
              <a:lnSpc>
                <a:spcPct val="110000"/>
              </a:lnSpc>
              <a:buFontTx/>
              <a:buNone/>
              <a:defRPr/>
            </a:pPr>
            <a:r>
              <a:rPr lang="en-US" altLang="en-US" sz="2000" dirty="0">
                <a:solidFill>
                  <a:schemeClr val="tx1">
                    <a:lumMod val="65000"/>
                    <a:lumOff val="35000"/>
                  </a:schemeClr>
                </a:solidFill>
                <a:latin typeface="Calibi"/>
              </a:rPr>
              <a:t>(5 HTs in South Portland NA)</a:t>
            </a:r>
          </a:p>
        </p:txBody>
      </p:sp>
      <p:sp>
        <p:nvSpPr>
          <p:cNvPr id="32772" name="Rectangle 4">
            <a:extLst>
              <a:ext uri="{FF2B5EF4-FFF2-40B4-BE49-F238E27FC236}">
                <a16:creationId xmlns:a16="http://schemas.microsoft.com/office/drawing/2014/main" id="{A5DA8958-A932-4F40-8050-1559356EFDFC}"/>
              </a:ext>
            </a:extLst>
          </p:cNvPr>
          <p:cNvSpPr>
            <a:spLocks noChangeArrowheads="1"/>
          </p:cNvSpPr>
          <p:nvPr/>
        </p:nvSpPr>
        <p:spPr bwMode="auto">
          <a:xfrm>
            <a:off x="228600" y="2362200"/>
            <a:ext cx="2298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13.4’</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51”)</a:t>
            </a:r>
          </a:p>
          <a:p>
            <a:pPr>
              <a:defRPr/>
            </a:pPr>
            <a:r>
              <a:rPr lang="en-US" altLang="en-US" sz="2000" dirty="0">
                <a:solidFill>
                  <a:schemeClr val="tx1">
                    <a:lumMod val="65000"/>
                    <a:lumOff val="35000"/>
                  </a:schemeClr>
                </a:solidFill>
                <a:latin typeface="Calibi"/>
              </a:rPr>
              <a:t> Height: 114’  </a:t>
            </a:r>
          </a:p>
          <a:p>
            <a:pPr>
              <a:defRPr/>
            </a:pPr>
            <a:r>
              <a:rPr lang="en-US" altLang="en-US" sz="2000" dirty="0">
                <a:solidFill>
                  <a:schemeClr val="tx1">
                    <a:lumMod val="65000"/>
                    <a:lumOff val="35000"/>
                  </a:schemeClr>
                </a:solidFill>
                <a:latin typeface="Calibi"/>
              </a:rPr>
              <a:t>Spread:  65’</a:t>
            </a:r>
          </a:p>
        </p:txBody>
      </p:sp>
      <p:pic>
        <p:nvPicPr>
          <p:cNvPr id="32773" name="Picture 1">
            <a:extLst>
              <a:ext uri="{FF2B5EF4-FFF2-40B4-BE49-F238E27FC236}">
                <a16:creationId xmlns:a16="http://schemas.microsoft.com/office/drawing/2014/main" id="{A0142171-5514-48F7-A076-757FD0E038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1063" y="1371600"/>
            <a:ext cx="29543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a:extLst>
              <a:ext uri="{FF2B5EF4-FFF2-40B4-BE49-F238E27FC236}">
                <a16:creationId xmlns:a16="http://schemas.microsoft.com/office/drawing/2014/main" id="{B4816909-F0DE-45DE-B605-247E80FA6050}"/>
              </a:ext>
            </a:extLst>
          </p:cNvPr>
          <p:cNvPicPr>
            <a:picLocks noChangeAspect="1"/>
          </p:cNvPicPr>
          <p:nvPr/>
        </p:nvPicPr>
        <p:blipFill>
          <a:blip r:embed="rId4">
            <a:extLst>
              <a:ext uri="{28A0092B-C50C-407E-A947-70E740481C1C}">
                <a14:useLocalDpi xmlns:a14="http://schemas.microsoft.com/office/drawing/2010/main" val="0"/>
              </a:ext>
            </a:extLst>
          </a:blip>
          <a:srcRect t="41351"/>
          <a:stretch>
            <a:fillRect/>
          </a:stretch>
        </p:blipFill>
        <p:spPr bwMode="auto">
          <a:xfrm>
            <a:off x="2395538" y="2787650"/>
            <a:ext cx="3429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E8431FD-01BD-42DF-89CC-BDC7BBE7FDAC}"/>
              </a:ext>
            </a:extLst>
          </p:cNvPr>
          <p:cNvSpPr>
            <a:spLocks noGrp="1" noChangeArrowheads="1"/>
          </p:cNvSpPr>
          <p:nvPr>
            <p:ph type="title"/>
          </p:nvPr>
        </p:nvSpPr>
        <p:spPr bwMode="auto">
          <a:xfrm>
            <a:off x="304800" y="952500"/>
            <a:ext cx="4029075"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Hedge maple</a:t>
            </a:r>
            <a:br>
              <a:rPr lang="en-US" altLang="en-US" sz="3200" dirty="0">
                <a:solidFill>
                  <a:schemeClr val="tx1">
                    <a:lumMod val="65000"/>
                    <a:lumOff val="35000"/>
                  </a:schemeClr>
                </a:solidFill>
                <a:latin typeface="Calibi"/>
              </a:rPr>
            </a:br>
            <a:r>
              <a:rPr lang="en-US" altLang="en-US" sz="3200" i="1" dirty="0">
                <a:solidFill>
                  <a:schemeClr val="tx1">
                    <a:lumMod val="65000"/>
                    <a:lumOff val="35000"/>
                  </a:schemeClr>
                </a:solidFill>
                <a:latin typeface="Calibi"/>
              </a:rPr>
              <a:t>Acer </a:t>
            </a:r>
            <a:r>
              <a:rPr lang="en-US" altLang="en-US" sz="3200" i="1" dirty="0" err="1">
                <a:solidFill>
                  <a:schemeClr val="tx1">
                    <a:lumMod val="65000"/>
                    <a:lumOff val="35000"/>
                  </a:schemeClr>
                </a:solidFill>
                <a:latin typeface="Calibi"/>
              </a:rPr>
              <a:t>campestre</a:t>
            </a:r>
            <a:r>
              <a:rPr lang="en-US" altLang="en-US" sz="3200" i="1" dirty="0">
                <a:solidFill>
                  <a:schemeClr val="tx1">
                    <a:lumMod val="65000"/>
                    <a:lumOff val="35000"/>
                  </a:schemeClr>
                </a:solidFill>
                <a:latin typeface="Calibi"/>
              </a:rPr>
              <a:t> </a:t>
            </a:r>
            <a:r>
              <a:rPr lang="en-US" altLang="en-US" sz="3200" dirty="0">
                <a:solidFill>
                  <a:schemeClr val="tx1">
                    <a:lumMod val="65000"/>
                    <a:lumOff val="35000"/>
                  </a:schemeClr>
                </a:solidFill>
                <a:latin typeface="Calibi"/>
              </a:rPr>
              <a:t>(2 HTs)</a:t>
            </a:r>
          </a:p>
        </p:txBody>
      </p:sp>
      <p:sp>
        <p:nvSpPr>
          <p:cNvPr id="34819" name="Rectangle 3">
            <a:extLst>
              <a:ext uri="{FF2B5EF4-FFF2-40B4-BE49-F238E27FC236}">
                <a16:creationId xmlns:a16="http://schemas.microsoft.com/office/drawing/2014/main" id="{3C9CF649-CFE5-4114-AA75-2333F3CB7DF1}"/>
              </a:ext>
            </a:extLst>
          </p:cNvPr>
          <p:cNvSpPr>
            <a:spLocks noGrp="1" noChangeArrowheads="1"/>
          </p:cNvSpPr>
          <p:nvPr>
            <p:ph type="body" sz="half" idx="1"/>
          </p:nvPr>
        </p:nvSpPr>
        <p:spPr bwMode="auto">
          <a:xfrm>
            <a:off x="223838" y="3744913"/>
            <a:ext cx="1966912"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Tree located in ROW</a:t>
            </a:r>
          </a:p>
          <a:p>
            <a:pPr marL="0" indent="0" eaLnBrk="1" hangingPunct="1">
              <a:lnSpc>
                <a:spcPct val="110000"/>
              </a:lnSpc>
              <a:buFontTx/>
              <a:buNone/>
              <a:defRPr/>
            </a:pPr>
            <a:r>
              <a:rPr lang="en-US" altLang="en-US" sz="2000" dirty="0">
                <a:solidFill>
                  <a:schemeClr val="tx1">
                    <a:lumMod val="65000"/>
                    <a:lumOff val="35000"/>
                  </a:schemeClr>
                </a:solidFill>
                <a:latin typeface="Calibi"/>
              </a:rPr>
              <a:t>3424 NE 17</a:t>
            </a:r>
            <a:r>
              <a:rPr lang="en-US" altLang="en-US" sz="2000" baseline="30000" dirty="0">
                <a:solidFill>
                  <a:schemeClr val="tx1">
                    <a:lumMod val="65000"/>
                    <a:lumOff val="35000"/>
                  </a:schemeClr>
                </a:solidFill>
                <a:latin typeface="Calibi"/>
              </a:rPr>
              <a:t>th</a:t>
            </a:r>
            <a:r>
              <a:rPr lang="en-US" altLang="en-US" sz="2000" dirty="0">
                <a:solidFill>
                  <a:schemeClr val="tx1">
                    <a:lumMod val="65000"/>
                    <a:lumOff val="35000"/>
                  </a:schemeClr>
                </a:solidFill>
                <a:latin typeface="Calibi"/>
              </a:rPr>
              <a:t> Avenue</a:t>
            </a:r>
          </a:p>
        </p:txBody>
      </p:sp>
      <p:sp>
        <p:nvSpPr>
          <p:cNvPr id="34820" name="Rectangle 4">
            <a:extLst>
              <a:ext uri="{FF2B5EF4-FFF2-40B4-BE49-F238E27FC236}">
                <a16:creationId xmlns:a16="http://schemas.microsoft.com/office/drawing/2014/main" id="{49F816CC-0EE3-40EB-B6A7-11B912E24D1E}"/>
              </a:ext>
            </a:extLst>
          </p:cNvPr>
          <p:cNvSpPr>
            <a:spLocks noChangeArrowheads="1"/>
          </p:cNvSpPr>
          <p:nvPr/>
        </p:nvSpPr>
        <p:spPr bwMode="auto">
          <a:xfrm>
            <a:off x="227013" y="2095500"/>
            <a:ext cx="19129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12’ (</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46”)</a:t>
            </a:r>
          </a:p>
          <a:p>
            <a:pPr>
              <a:defRPr/>
            </a:pPr>
            <a:r>
              <a:rPr lang="en-US" altLang="en-US" sz="2000" dirty="0">
                <a:solidFill>
                  <a:schemeClr val="tx1">
                    <a:lumMod val="65000"/>
                    <a:lumOff val="35000"/>
                  </a:schemeClr>
                </a:solidFill>
                <a:latin typeface="Calibi"/>
              </a:rPr>
              <a:t>Height: 66’  </a:t>
            </a:r>
          </a:p>
          <a:p>
            <a:pPr>
              <a:defRPr/>
            </a:pPr>
            <a:r>
              <a:rPr lang="en-US" altLang="en-US" sz="2000" dirty="0">
                <a:solidFill>
                  <a:schemeClr val="tx1">
                    <a:lumMod val="65000"/>
                    <a:lumOff val="35000"/>
                  </a:schemeClr>
                </a:solidFill>
                <a:latin typeface="Calibi"/>
              </a:rPr>
              <a:t>Spread:  56’</a:t>
            </a:r>
          </a:p>
        </p:txBody>
      </p:sp>
      <p:pic>
        <p:nvPicPr>
          <p:cNvPr id="34821" name="Picture 2">
            <a:extLst>
              <a:ext uri="{FF2B5EF4-FFF2-40B4-BE49-F238E27FC236}">
                <a16:creationId xmlns:a16="http://schemas.microsoft.com/office/drawing/2014/main" id="{876A1A5B-B083-4F77-8392-161752D8D6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4000"/>
            <a:ext cx="274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
            <a:extLst>
              <a:ext uri="{FF2B5EF4-FFF2-40B4-BE49-F238E27FC236}">
                <a16:creationId xmlns:a16="http://schemas.microsoft.com/office/drawing/2014/main" id="{D9966FD4-A55B-4A00-A6AB-2536CEE59729}"/>
              </a:ext>
            </a:extLst>
          </p:cNvPr>
          <p:cNvPicPr>
            <a:picLocks noChangeAspect="1"/>
          </p:cNvPicPr>
          <p:nvPr/>
        </p:nvPicPr>
        <p:blipFill>
          <a:blip r:embed="rId4">
            <a:extLst>
              <a:ext uri="{28A0092B-C50C-407E-A947-70E740481C1C}">
                <a14:useLocalDpi xmlns:a14="http://schemas.microsoft.com/office/drawing/2010/main" val="0"/>
              </a:ext>
            </a:extLst>
          </a:blip>
          <a:srcRect l="17273" t="14999" r="11818"/>
          <a:stretch>
            <a:fillRect/>
          </a:stretch>
        </p:blipFill>
        <p:spPr bwMode="auto">
          <a:xfrm>
            <a:off x="2259013" y="2640013"/>
            <a:ext cx="37179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17E07E3A-EE7F-4499-AF28-C7C13626DB5B}"/>
              </a:ext>
            </a:extLst>
          </p:cNvPr>
          <p:cNvSpPr txBox="1">
            <a:spLocks noChangeArrowheads="1"/>
          </p:cNvSpPr>
          <p:nvPr/>
        </p:nvSpPr>
        <p:spPr bwMode="auto">
          <a:xfrm>
            <a:off x="223838" y="5334000"/>
            <a:ext cx="2028825" cy="762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110000"/>
              </a:lnSpc>
              <a:buFontTx/>
              <a:buNone/>
              <a:defRPr/>
            </a:pPr>
            <a:r>
              <a:rPr lang="en-US" altLang="en-US" sz="2000" kern="0" dirty="0">
                <a:solidFill>
                  <a:schemeClr val="tx1">
                    <a:lumMod val="65000"/>
                    <a:lumOff val="35000"/>
                  </a:schemeClr>
                </a:solidFill>
                <a:latin typeface="Calibi"/>
              </a:rPr>
              <a:t>(1 HT in Sabin NA/28 HTs in Irvington)</a:t>
            </a:r>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29C4ABC-747A-4DAA-91D3-B08390B8BC0F}"/>
              </a:ext>
            </a:extLst>
          </p:cNvPr>
          <p:cNvSpPr>
            <a:spLocks noGrp="1" noChangeArrowheads="1"/>
          </p:cNvSpPr>
          <p:nvPr>
            <p:ph type="title"/>
          </p:nvPr>
        </p:nvSpPr>
        <p:spPr bwMode="auto">
          <a:xfrm>
            <a:off x="304800" y="1143000"/>
            <a:ext cx="46609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Spanish Chestnut</a:t>
            </a:r>
            <a:br>
              <a:rPr lang="en-US" altLang="en-US" sz="3200" dirty="0">
                <a:solidFill>
                  <a:schemeClr val="tx1">
                    <a:lumMod val="65000"/>
                    <a:lumOff val="35000"/>
                  </a:schemeClr>
                </a:solidFill>
                <a:latin typeface="Calibi"/>
              </a:rPr>
            </a:br>
            <a:r>
              <a:rPr lang="en-US" altLang="en-US" sz="3200" i="1" dirty="0" err="1">
                <a:solidFill>
                  <a:schemeClr val="tx1">
                    <a:lumMod val="65000"/>
                    <a:lumOff val="35000"/>
                  </a:schemeClr>
                </a:solidFill>
                <a:latin typeface="Calibi"/>
              </a:rPr>
              <a:t>Castanea</a:t>
            </a:r>
            <a:r>
              <a:rPr lang="en-US" altLang="en-US" sz="3200" i="1" dirty="0">
                <a:solidFill>
                  <a:schemeClr val="tx1">
                    <a:lumMod val="65000"/>
                    <a:lumOff val="35000"/>
                  </a:schemeClr>
                </a:solidFill>
                <a:latin typeface="Calibi"/>
              </a:rPr>
              <a:t> sativa </a:t>
            </a:r>
            <a:r>
              <a:rPr lang="en-US" altLang="en-US" sz="3200" dirty="0">
                <a:solidFill>
                  <a:schemeClr val="tx1">
                    <a:lumMod val="65000"/>
                    <a:lumOff val="35000"/>
                  </a:schemeClr>
                </a:solidFill>
                <a:latin typeface="Calibi"/>
              </a:rPr>
              <a:t>(3 HTs)</a:t>
            </a:r>
          </a:p>
        </p:txBody>
      </p:sp>
      <p:sp>
        <p:nvSpPr>
          <p:cNvPr id="36867" name="Rectangle 3">
            <a:extLst>
              <a:ext uri="{FF2B5EF4-FFF2-40B4-BE49-F238E27FC236}">
                <a16:creationId xmlns:a16="http://schemas.microsoft.com/office/drawing/2014/main" id="{3CFCC26C-E1D4-43DF-91A1-E48E95211276}"/>
              </a:ext>
            </a:extLst>
          </p:cNvPr>
          <p:cNvSpPr>
            <a:spLocks noGrp="1" noChangeArrowheads="1"/>
          </p:cNvSpPr>
          <p:nvPr>
            <p:ph type="body" sz="half" idx="1"/>
          </p:nvPr>
        </p:nvSpPr>
        <p:spPr bwMode="auto">
          <a:xfrm>
            <a:off x="195263" y="4716463"/>
            <a:ext cx="3810000" cy="9985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Located in ROW</a:t>
            </a:r>
          </a:p>
          <a:p>
            <a:pPr marL="0" indent="0" eaLnBrk="1" hangingPunct="1">
              <a:lnSpc>
                <a:spcPct val="110000"/>
              </a:lnSpc>
              <a:buFontTx/>
              <a:buNone/>
              <a:defRPr/>
            </a:pPr>
            <a:r>
              <a:rPr lang="en-US" altLang="en-US" sz="2000" dirty="0">
                <a:solidFill>
                  <a:schemeClr val="tx1">
                    <a:lumMod val="65000"/>
                    <a:lumOff val="35000"/>
                  </a:schemeClr>
                </a:solidFill>
                <a:latin typeface="Calibi"/>
              </a:rPr>
              <a:t>2704 SE 84</a:t>
            </a:r>
            <a:r>
              <a:rPr lang="en-US" altLang="en-US" sz="2000" baseline="30000" dirty="0">
                <a:solidFill>
                  <a:schemeClr val="tx1">
                    <a:lumMod val="65000"/>
                    <a:lumOff val="35000"/>
                  </a:schemeClr>
                </a:solidFill>
                <a:latin typeface="Calibi"/>
              </a:rPr>
              <a:t>th</a:t>
            </a:r>
            <a:r>
              <a:rPr lang="en-US" altLang="en-US" sz="2000" dirty="0">
                <a:solidFill>
                  <a:schemeClr val="tx1">
                    <a:lumMod val="65000"/>
                    <a:lumOff val="35000"/>
                  </a:schemeClr>
                </a:solidFill>
                <a:latin typeface="Calibi"/>
              </a:rPr>
              <a:t> Avenue</a:t>
            </a:r>
          </a:p>
          <a:p>
            <a:pPr marL="0" indent="0" eaLnBrk="1" hangingPunct="1">
              <a:lnSpc>
                <a:spcPct val="110000"/>
              </a:lnSpc>
              <a:buFontTx/>
              <a:buNone/>
              <a:defRPr/>
            </a:pPr>
            <a:r>
              <a:rPr lang="en-US" altLang="en-US" sz="2000" dirty="0">
                <a:solidFill>
                  <a:schemeClr val="tx1">
                    <a:lumMod val="65000"/>
                    <a:lumOff val="35000"/>
                  </a:schemeClr>
                </a:solidFill>
                <a:latin typeface="Calibi"/>
              </a:rPr>
              <a:t>(0 HTs in </a:t>
            </a:r>
            <a:r>
              <a:rPr lang="en-US" altLang="en-US" sz="2000" dirty="0" err="1">
                <a:solidFill>
                  <a:schemeClr val="tx1">
                    <a:lumMod val="65000"/>
                    <a:lumOff val="35000"/>
                  </a:schemeClr>
                </a:solidFill>
                <a:latin typeface="Calibi"/>
              </a:rPr>
              <a:t>Powellhurst</a:t>
            </a:r>
            <a:r>
              <a:rPr lang="en-US" altLang="en-US" sz="2000" dirty="0">
                <a:solidFill>
                  <a:schemeClr val="tx1">
                    <a:lumMod val="65000"/>
                    <a:lumOff val="35000"/>
                  </a:schemeClr>
                </a:solidFill>
                <a:latin typeface="Calibi"/>
              </a:rPr>
              <a:t>-Gilbert NA)</a:t>
            </a:r>
          </a:p>
        </p:txBody>
      </p:sp>
      <p:sp>
        <p:nvSpPr>
          <p:cNvPr id="36868" name="Rectangle 1">
            <a:extLst>
              <a:ext uri="{FF2B5EF4-FFF2-40B4-BE49-F238E27FC236}">
                <a16:creationId xmlns:a16="http://schemas.microsoft.com/office/drawing/2014/main" id="{2375E8AB-C87D-4D21-BA6A-F3B714F03B00}"/>
              </a:ext>
            </a:extLst>
          </p:cNvPr>
          <p:cNvSpPr>
            <a:spLocks noChangeArrowheads="1"/>
          </p:cNvSpPr>
          <p:nvPr/>
        </p:nvSpPr>
        <p:spPr bwMode="auto">
          <a:xfrm>
            <a:off x="195263" y="2460625"/>
            <a:ext cx="17859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10.1’ </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39”)</a:t>
            </a:r>
          </a:p>
          <a:p>
            <a:pPr>
              <a:defRPr/>
            </a:pPr>
            <a:r>
              <a:rPr lang="en-US" altLang="en-US" sz="2000" dirty="0">
                <a:solidFill>
                  <a:schemeClr val="tx1">
                    <a:lumMod val="65000"/>
                    <a:lumOff val="35000"/>
                  </a:schemeClr>
                </a:solidFill>
                <a:latin typeface="Calibi"/>
              </a:rPr>
              <a:t>Height: 72’</a:t>
            </a:r>
          </a:p>
          <a:p>
            <a:pPr>
              <a:defRPr/>
            </a:pPr>
            <a:r>
              <a:rPr lang="en-US" altLang="en-US" sz="2000" dirty="0">
                <a:solidFill>
                  <a:schemeClr val="tx1">
                    <a:lumMod val="65000"/>
                    <a:lumOff val="35000"/>
                  </a:schemeClr>
                </a:solidFill>
                <a:latin typeface="Calibi"/>
              </a:rPr>
              <a:t>Spread:  58’</a:t>
            </a:r>
          </a:p>
        </p:txBody>
      </p:sp>
      <p:pic>
        <p:nvPicPr>
          <p:cNvPr id="36869" name="Picture 1">
            <a:extLst>
              <a:ext uri="{FF2B5EF4-FFF2-40B4-BE49-F238E27FC236}">
                <a16:creationId xmlns:a16="http://schemas.microsoft.com/office/drawing/2014/main" id="{23FCADE0-3563-4D27-A417-F9FA2E9C292C}"/>
              </a:ext>
            </a:extLst>
          </p:cNvPr>
          <p:cNvPicPr>
            <a:picLocks noChangeAspect="1"/>
          </p:cNvPicPr>
          <p:nvPr/>
        </p:nvPicPr>
        <p:blipFill>
          <a:blip r:embed="rId3">
            <a:extLst>
              <a:ext uri="{28A0092B-C50C-407E-A947-70E740481C1C}">
                <a14:useLocalDpi xmlns:a14="http://schemas.microsoft.com/office/drawing/2010/main" val="0"/>
              </a:ext>
            </a:extLst>
          </a:blip>
          <a:srcRect l="2634" t="17668" r="3999" b="11333"/>
          <a:stretch>
            <a:fillRect/>
          </a:stretch>
        </p:blipFill>
        <p:spPr bwMode="auto">
          <a:xfrm>
            <a:off x="5075238" y="1447800"/>
            <a:ext cx="3873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a:extLst>
              <a:ext uri="{FF2B5EF4-FFF2-40B4-BE49-F238E27FC236}">
                <a16:creationId xmlns:a16="http://schemas.microsoft.com/office/drawing/2014/main" id="{795ED574-F1E0-412C-AE33-6973325986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582863"/>
            <a:ext cx="29845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B3221F8-1B08-4CA4-A881-815057EE5578}"/>
              </a:ext>
            </a:extLst>
          </p:cNvPr>
          <p:cNvSpPr>
            <a:spLocks noGrp="1" noChangeArrowheads="1"/>
          </p:cNvSpPr>
          <p:nvPr>
            <p:ph type="title"/>
          </p:nvPr>
        </p:nvSpPr>
        <p:spPr bwMode="auto">
          <a:xfrm>
            <a:off x="228600" y="1219200"/>
            <a:ext cx="5562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Kentucky </a:t>
            </a:r>
            <a:r>
              <a:rPr lang="en-US" altLang="en-US" sz="3200" b="1" dirty="0" err="1">
                <a:solidFill>
                  <a:schemeClr val="tx1">
                    <a:lumMod val="65000"/>
                    <a:lumOff val="35000"/>
                  </a:schemeClr>
                </a:solidFill>
                <a:latin typeface="Calibi"/>
              </a:rPr>
              <a:t>coffeetree</a:t>
            </a:r>
            <a:br>
              <a:rPr lang="en-US" altLang="en-US" sz="3200" dirty="0">
                <a:solidFill>
                  <a:schemeClr val="tx1">
                    <a:lumMod val="65000"/>
                    <a:lumOff val="35000"/>
                  </a:schemeClr>
                </a:solidFill>
                <a:latin typeface="Calibi"/>
              </a:rPr>
            </a:br>
            <a:r>
              <a:rPr lang="en-US" altLang="en-US" sz="3200" i="1" dirty="0" err="1">
                <a:solidFill>
                  <a:schemeClr val="tx1">
                    <a:lumMod val="65000"/>
                    <a:lumOff val="35000"/>
                  </a:schemeClr>
                </a:solidFill>
                <a:latin typeface="Calibi"/>
              </a:rPr>
              <a:t>Gymnocladus</a:t>
            </a:r>
            <a:r>
              <a:rPr lang="en-US" altLang="en-US" sz="3200" i="1" dirty="0">
                <a:solidFill>
                  <a:schemeClr val="tx1">
                    <a:lumMod val="65000"/>
                    <a:lumOff val="35000"/>
                  </a:schemeClr>
                </a:solidFill>
                <a:latin typeface="Calibi"/>
              </a:rPr>
              <a:t> </a:t>
            </a:r>
            <a:r>
              <a:rPr lang="en-US" altLang="en-US" sz="3200" i="1" dirty="0" err="1">
                <a:solidFill>
                  <a:schemeClr val="tx1">
                    <a:lumMod val="65000"/>
                    <a:lumOff val="35000"/>
                  </a:schemeClr>
                </a:solidFill>
                <a:latin typeface="Calibi"/>
              </a:rPr>
              <a:t>dioicus</a:t>
            </a:r>
            <a:r>
              <a:rPr lang="en-US" altLang="en-US" sz="3200" i="1" dirty="0">
                <a:solidFill>
                  <a:schemeClr val="tx1">
                    <a:lumMod val="65000"/>
                    <a:lumOff val="35000"/>
                  </a:schemeClr>
                </a:solidFill>
                <a:latin typeface="Calibi"/>
              </a:rPr>
              <a:t> </a:t>
            </a:r>
            <a:r>
              <a:rPr lang="en-US" altLang="en-US" sz="3200" dirty="0">
                <a:solidFill>
                  <a:schemeClr val="tx1">
                    <a:lumMod val="65000"/>
                    <a:lumOff val="35000"/>
                  </a:schemeClr>
                </a:solidFill>
                <a:latin typeface="Calibi"/>
              </a:rPr>
              <a:t>(0 HTs)</a:t>
            </a:r>
          </a:p>
        </p:txBody>
      </p:sp>
      <p:sp>
        <p:nvSpPr>
          <p:cNvPr id="38915" name="Rectangle 3">
            <a:extLst>
              <a:ext uri="{FF2B5EF4-FFF2-40B4-BE49-F238E27FC236}">
                <a16:creationId xmlns:a16="http://schemas.microsoft.com/office/drawing/2014/main" id="{FB243042-7AD2-43A6-BDD9-D1B7456BC8B5}"/>
              </a:ext>
            </a:extLst>
          </p:cNvPr>
          <p:cNvSpPr>
            <a:spLocks noGrp="1" noChangeArrowheads="1"/>
          </p:cNvSpPr>
          <p:nvPr>
            <p:ph type="body" sz="half" idx="1"/>
          </p:nvPr>
        </p:nvSpPr>
        <p:spPr bwMode="auto">
          <a:xfrm>
            <a:off x="228600" y="4381500"/>
            <a:ext cx="3276600" cy="9985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Tree located near Crawford &amp; Philadelphia, nearly under bridge</a:t>
            </a:r>
          </a:p>
          <a:p>
            <a:pPr marL="0" indent="0" eaLnBrk="1" hangingPunct="1">
              <a:lnSpc>
                <a:spcPct val="110000"/>
              </a:lnSpc>
              <a:buFontTx/>
              <a:buNone/>
              <a:defRPr/>
            </a:pPr>
            <a:r>
              <a:rPr lang="en-US" altLang="en-US" sz="2000" dirty="0">
                <a:solidFill>
                  <a:schemeClr val="tx1">
                    <a:lumMod val="65000"/>
                    <a:lumOff val="35000"/>
                  </a:schemeClr>
                </a:solidFill>
                <a:latin typeface="Calibi"/>
              </a:rPr>
              <a:t>Cathedral Park</a:t>
            </a:r>
          </a:p>
          <a:p>
            <a:pPr marL="0" indent="0" eaLnBrk="1" hangingPunct="1">
              <a:lnSpc>
                <a:spcPct val="110000"/>
              </a:lnSpc>
              <a:buFontTx/>
              <a:buNone/>
              <a:defRPr/>
            </a:pPr>
            <a:r>
              <a:rPr lang="en-US" altLang="en-US" sz="2000" dirty="0">
                <a:solidFill>
                  <a:schemeClr val="tx1">
                    <a:lumMod val="65000"/>
                    <a:lumOff val="35000"/>
                  </a:schemeClr>
                </a:solidFill>
                <a:latin typeface="Calibi"/>
              </a:rPr>
              <a:t>(3 HTs in Cathedral Park NA)</a:t>
            </a:r>
          </a:p>
        </p:txBody>
      </p:sp>
      <p:sp>
        <p:nvSpPr>
          <p:cNvPr id="38916" name="Rectangle 1">
            <a:extLst>
              <a:ext uri="{FF2B5EF4-FFF2-40B4-BE49-F238E27FC236}">
                <a16:creationId xmlns:a16="http://schemas.microsoft.com/office/drawing/2014/main" id="{221B818D-F03E-43EC-A733-15384F0AE20B}"/>
              </a:ext>
            </a:extLst>
          </p:cNvPr>
          <p:cNvSpPr>
            <a:spLocks noChangeArrowheads="1"/>
          </p:cNvSpPr>
          <p:nvPr/>
        </p:nvSpPr>
        <p:spPr bwMode="auto">
          <a:xfrm>
            <a:off x="228600" y="2460625"/>
            <a:ext cx="2514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4.2’</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16”)</a:t>
            </a:r>
          </a:p>
          <a:p>
            <a:pPr>
              <a:defRPr/>
            </a:pPr>
            <a:r>
              <a:rPr lang="en-US" altLang="en-US" sz="2000" dirty="0">
                <a:solidFill>
                  <a:schemeClr val="tx1">
                    <a:lumMod val="65000"/>
                    <a:lumOff val="35000"/>
                  </a:schemeClr>
                </a:solidFill>
                <a:latin typeface="Calibi"/>
              </a:rPr>
              <a:t>Height: 50’</a:t>
            </a:r>
          </a:p>
          <a:p>
            <a:pPr>
              <a:defRPr/>
            </a:pPr>
            <a:r>
              <a:rPr lang="en-US" altLang="en-US" sz="2000" dirty="0">
                <a:solidFill>
                  <a:schemeClr val="tx1">
                    <a:lumMod val="65000"/>
                    <a:lumOff val="35000"/>
                  </a:schemeClr>
                </a:solidFill>
                <a:latin typeface="Calibi"/>
              </a:rPr>
              <a:t>Spread:  53’</a:t>
            </a:r>
          </a:p>
        </p:txBody>
      </p:sp>
      <p:pic>
        <p:nvPicPr>
          <p:cNvPr id="38917" name="Picture 1">
            <a:extLst>
              <a:ext uri="{FF2B5EF4-FFF2-40B4-BE49-F238E27FC236}">
                <a16:creationId xmlns:a16="http://schemas.microsoft.com/office/drawing/2014/main" id="{0E365B9C-2285-481A-BA1E-FA20AC1780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71600"/>
            <a:ext cx="29718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2">
            <a:extLst>
              <a:ext uri="{FF2B5EF4-FFF2-40B4-BE49-F238E27FC236}">
                <a16:creationId xmlns:a16="http://schemas.microsoft.com/office/drawing/2014/main" id="{055EE4CC-B0A0-4CA1-9869-9B8F9A957A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3700" y="2387600"/>
            <a:ext cx="2933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
            <a:extLst>
              <a:ext uri="{FF2B5EF4-FFF2-40B4-BE49-F238E27FC236}">
                <a16:creationId xmlns:a16="http://schemas.microsoft.com/office/drawing/2014/main" id="{8B1D9ADB-CEAE-4873-8C82-6B947F98B21E}"/>
              </a:ext>
            </a:extLst>
          </p:cNvPr>
          <p:cNvPicPr>
            <a:picLocks noChangeAspect="1"/>
          </p:cNvPicPr>
          <p:nvPr/>
        </p:nvPicPr>
        <p:blipFill>
          <a:blip r:embed="rId5">
            <a:extLst>
              <a:ext uri="{28A0092B-C50C-407E-A947-70E740481C1C}">
                <a14:useLocalDpi xmlns:a14="http://schemas.microsoft.com/office/drawing/2010/main" val="0"/>
              </a:ext>
            </a:extLst>
          </a:blip>
          <a:srcRect l="26404" r="34808" b="62560"/>
          <a:stretch>
            <a:fillRect/>
          </a:stretch>
        </p:blipFill>
        <p:spPr bwMode="auto">
          <a:xfrm>
            <a:off x="4779963" y="4449763"/>
            <a:ext cx="1087437"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2">
            <a:extLst>
              <a:ext uri="{FF2B5EF4-FFF2-40B4-BE49-F238E27FC236}">
                <a16:creationId xmlns:a16="http://schemas.microsoft.com/office/drawing/2014/main" id="{E0561069-F6F2-4A7A-9FCB-EF56CE9C956E}"/>
              </a:ext>
            </a:extLst>
          </p:cNvPr>
          <p:cNvSpPr txBox="1">
            <a:spLocks noChangeArrowheads="1"/>
          </p:cNvSpPr>
          <p:nvPr/>
        </p:nvSpPr>
        <p:spPr bwMode="auto">
          <a:xfrm>
            <a:off x="3429000" y="5419725"/>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r">
              <a:defRPr/>
            </a:pPr>
            <a:r>
              <a:rPr lang="en-US" altLang="en-US" sz="1400" dirty="0">
                <a:solidFill>
                  <a:schemeClr val="tx1">
                    <a:lumMod val="65000"/>
                    <a:lumOff val="35000"/>
                  </a:schemeClr>
                </a:solidFill>
                <a:latin typeface="Calibi"/>
              </a:rPr>
              <a:t>John Warner 1935-2018</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DF1E8723-BDA4-4C0A-86A4-DE869656DA50}"/>
              </a:ext>
            </a:extLst>
          </p:cNvPr>
          <p:cNvPicPr>
            <a:picLocks noChangeAspect="1"/>
          </p:cNvPicPr>
          <p:nvPr/>
        </p:nvPicPr>
        <p:blipFill>
          <a:blip r:embed="rId3">
            <a:extLst>
              <a:ext uri="{28A0092B-C50C-407E-A947-70E740481C1C}">
                <a14:useLocalDpi xmlns:a14="http://schemas.microsoft.com/office/drawing/2010/main" val="0"/>
              </a:ext>
            </a:extLst>
          </a:blip>
          <a:srcRect l="8321" t="17987" r="14708" b="11632"/>
          <a:stretch>
            <a:fillRect/>
          </a:stretch>
        </p:blipFill>
        <p:spPr bwMode="auto">
          <a:xfrm>
            <a:off x="2936875" y="2209800"/>
            <a:ext cx="27019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a:extLst>
              <a:ext uri="{FF2B5EF4-FFF2-40B4-BE49-F238E27FC236}">
                <a16:creationId xmlns:a16="http://schemas.microsoft.com/office/drawing/2014/main" id="{5C4BAF7D-A0CB-403B-A05D-180A4E04F528}"/>
              </a:ext>
            </a:extLst>
          </p:cNvPr>
          <p:cNvSpPr>
            <a:spLocks noGrp="1" noChangeArrowheads="1"/>
          </p:cNvSpPr>
          <p:nvPr>
            <p:ph type="title"/>
          </p:nvPr>
        </p:nvSpPr>
        <p:spPr bwMode="auto">
          <a:xfrm>
            <a:off x="304800" y="1112838"/>
            <a:ext cx="4800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Japanese red pine</a:t>
            </a:r>
            <a:br>
              <a:rPr lang="en-US" altLang="en-US" sz="3200" dirty="0">
                <a:solidFill>
                  <a:schemeClr val="tx1">
                    <a:lumMod val="65000"/>
                    <a:lumOff val="35000"/>
                  </a:schemeClr>
                </a:solidFill>
                <a:latin typeface="Calibi"/>
              </a:rPr>
            </a:br>
            <a:r>
              <a:rPr lang="en-US" altLang="en-US" sz="3200" i="1" dirty="0">
                <a:solidFill>
                  <a:schemeClr val="tx1">
                    <a:lumMod val="65000"/>
                    <a:lumOff val="35000"/>
                  </a:schemeClr>
                </a:solidFill>
                <a:latin typeface="Calibi"/>
              </a:rPr>
              <a:t>Pinus </a:t>
            </a:r>
            <a:r>
              <a:rPr lang="en-US" altLang="en-US" sz="3200" i="1" dirty="0" err="1">
                <a:solidFill>
                  <a:schemeClr val="tx1">
                    <a:lumMod val="65000"/>
                    <a:lumOff val="35000"/>
                  </a:schemeClr>
                </a:solidFill>
                <a:latin typeface="Calibi"/>
              </a:rPr>
              <a:t>densiflora</a:t>
            </a:r>
            <a:r>
              <a:rPr lang="en-US" altLang="en-US" sz="3200" i="1" dirty="0">
                <a:solidFill>
                  <a:schemeClr val="tx1">
                    <a:lumMod val="65000"/>
                    <a:lumOff val="35000"/>
                  </a:schemeClr>
                </a:solidFill>
                <a:latin typeface="Calibi"/>
              </a:rPr>
              <a:t> </a:t>
            </a:r>
            <a:r>
              <a:rPr lang="en-US" altLang="en-US" sz="3200" dirty="0">
                <a:solidFill>
                  <a:schemeClr val="tx1">
                    <a:lumMod val="65000"/>
                    <a:lumOff val="35000"/>
                  </a:schemeClr>
                </a:solidFill>
                <a:latin typeface="Calibi"/>
              </a:rPr>
              <a:t>(1 HT)</a:t>
            </a:r>
          </a:p>
        </p:txBody>
      </p:sp>
      <p:sp>
        <p:nvSpPr>
          <p:cNvPr id="40964" name="Rectangle 3">
            <a:extLst>
              <a:ext uri="{FF2B5EF4-FFF2-40B4-BE49-F238E27FC236}">
                <a16:creationId xmlns:a16="http://schemas.microsoft.com/office/drawing/2014/main" id="{9187F8F7-1174-45FD-9E1E-399F8F1E27EF}"/>
              </a:ext>
            </a:extLst>
          </p:cNvPr>
          <p:cNvSpPr>
            <a:spLocks noGrp="1" noChangeArrowheads="1"/>
          </p:cNvSpPr>
          <p:nvPr>
            <p:ph type="body" sz="half" idx="1"/>
          </p:nvPr>
        </p:nvSpPr>
        <p:spPr bwMode="auto">
          <a:xfrm>
            <a:off x="304800" y="4103688"/>
            <a:ext cx="2479675" cy="9985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Columbia Children’s Arboretum</a:t>
            </a:r>
          </a:p>
          <a:p>
            <a:pPr marL="0" indent="0" eaLnBrk="1" hangingPunct="1">
              <a:lnSpc>
                <a:spcPct val="110000"/>
              </a:lnSpc>
              <a:buFontTx/>
              <a:buNone/>
              <a:defRPr/>
            </a:pPr>
            <a:r>
              <a:rPr lang="en-US" altLang="en-US" sz="2000" dirty="0">
                <a:solidFill>
                  <a:schemeClr val="tx1">
                    <a:lumMod val="65000"/>
                    <a:lumOff val="35000"/>
                  </a:schemeClr>
                </a:solidFill>
                <a:latin typeface="Calibi"/>
              </a:rPr>
              <a:t>10040 NE 6</a:t>
            </a:r>
            <a:r>
              <a:rPr lang="en-US" altLang="en-US" sz="2000" baseline="30000" dirty="0">
                <a:solidFill>
                  <a:schemeClr val="tx1">
                    <a:lumMod val="65000"/>
                    <a:lumOff val="35000"/>
                  </a:schemeClr>
                </a:solidFill>
                <a:latin typeface="Calibi"/>
              </a:rPr>
              <a:t>th</a:t>
            </a:r>
            <a:r>
              <a:rPr lang="en-US" altLang="en-US" sz="2000" dirty="0">
                <a:solidFill>
                  <a:schemeClr val="tx1">
                    <a:lumMod val="65000"/>
                    <a:lumOff val="35000"/>
                  </a:schemeClr>
                </a:solidFill>
                <a:latin typeface="Calibi"/>
              </a:rPr>
              <a:t> Drive</a:t>
            </a:r>
          </a:p>
          <a:p>
            <a:pPr marL="0" indent="0" eaLnBrk="1" hangingPunct="1">
              <a:lnSpc>
                <a:spcPct val="110000"/>
              </a:lnSpc>
              <a:buFontTx/>
              <a:buNone/>
              <a:defRPr/>
            </a:pPr>
            <a:r>
              <a:rPr lang="en-US" altLang="en-US" sz="2000" dirty="0">
                <a:solidFill>
                  <a:schemeClr val="tx1">
                    <a:lumMod val="65000"/>
                    <a:lumOff val="35000"/>
                  </a:schemeClr>
                </a:solidFill>
                <a:latin typeface="Calibi"/>
              </a:rPr>
              <a:t>(0 HTs in East Columbia NA)</a:t>
            </a:r>
          </a:p>
        </p:txBody>
      </p:sp>
      <p:sp>
        <p:nvSpPr>
          <p:cNvPr id="40965" name="Rectangle 1">
            <a:extLst>
              <a:ext uri="{FF2B5EF4-FFF2-40B4-BE49-F238E27FC236}">
                <a16:creationId xmlns:a16="http://schemas.microsoft.com/office/drawing/2014/main" id="{12EC0E19-3402-45B0-96B7-5238C15D7CD4}"/>
              </a:ext>
            </a:extLst>
          </p:cNvPr>
          <p:cNvSpPr>
            <a:spLocks noChangeArrowheads="1"/>
          </p:cNvSpPr>
          <p:nvPr/>
        </p:nvSpPr>
        <p:spPr bwMode="auto">
          <a:xfrm>
            <a:off x="304800" y="2514600"/>
            <a:ext cx="2514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11.8’</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45”)</a:t>
            </a:r>
          </a:p>
          <a:p>
            <a:pPr>
              <a:defRPr/>
            </a:pPr>
            <a:r>
              <a:rPr lang="en-US" altLang="en-US" sz="2000" dirty="0">
                <a:solidFill>
                  <a:schemeClr val="tx1">
                    <a:lumMod val="65000"/>
                    <a:lumOff val="35000"/>
                  </a:schemeClr>
                </a:solidFill>
                <a:latin typeface="Calibi"/>
              </a:rPr>
              <a:t>Height: 75’</a:t>
            </a:r>
          </a:p>
          <a:p>
            <a:pPr>
              <a:defRPr/>
            </a:pPr>
            <a:r>
              <a:rPr lang="en-US" altLang="en-US" sz="2000" dirty="0">
                <a:solidFill>
                  <a:schemeClr val="tx1">
                    <a:lumMod val="65000"/>
                    <a:lumOff val="35000"/>
                  </a:schemeClr>
                </a:solidFill>
                <a:latin typeface="Calibi"/>
              </a:rPr>
              <a:t>Spread:  61’</a:t>
            </a:r>
          </a:p>
        </p:txBody>
      </p:sp>
      <p:pic>
        <p:nvPicPr>
          <p:cNvPr id="40966" name="Picture 1">
            <a:extLst>
              <a:ext uri="{FF2B5EF4-FFF2-40B4-BE49-F238E27FC236}">
                <a16:creationId xmlns:a16="http://schemas.microsoft.com/office/drawing/2014/main" id="{53B43C7C-E175-4AA5-99B9-C9204B0501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371600"/>
            <a:ext cx="304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076746B-358F-4C38-9B59-EA186F2D95F3}"/>
              </a:ext>
            </a:extLst>
          </p:cNvPr>
          <p:cNvSpPr>
            <a:spLocks noGrp="1" noChangeArrowheads="1"/>
          </p:cNvSpPr>
          <p:nvPr>
            <p:ph type="title"/>
          </p:nvPr>
        </p:nvSpPr>
        <p:spPr bwMode="auto">
          <a:xfrm>
            <a:off x="228600" y="1063625"/>
            <a:ext cx="50292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Blue Atlas cedar</a:t>
            </a:r>
            <a:br>
              <a:rPr lang="en-US" altLang="en-US" sz="3200" dirty="0">
                <a:solidFill>
                  <a:schemeClr val="tx1">
                    <a:lumMod val="65000"/>
                    <a:lumOff val="35000"/>
                  </a:schemeClr>
                </a:solidFill>
                <a:latin typeface="Calibi"/>
              </a:rPr>
            </a:br>
            <a:r>
              <a:rPr lang="en-US" altLang="en-US" sz="3200" i="1" dirty="0" err="1">
                <a:solidFill>
                  <a:schemeClr val="tx1">
                    <a:lumMod val="65000"/>
                    <a:lumOff val="35000"/>
                  </a:schemeClr>
                </a:solidFill>
                <a:latin typeface="Calibi"/>
              </a:rPr>
              <a:t>Cedrus</a:t>
            </a:r>
            <a:r>
              <a:rPr lang="en-US" altLang="en-US" sz="3200" i="1" dirty="0">
                <a:solidFill>
                  <a:schemeClr val="tx1">
                    <a:lumMod val="65000"/>
                    <a:lumOff val="35000"/>
                  </a:schemeClr>
                </a:solidFill>
                <a:latin typeface="Calibi"/>
              </a:rPr>
              <a:t> </a:t>
            </a:r>
            <a:r>
              <a:rPr lang="en-US" altLang="en-US" sz="3200" i="1" dirty="0" err="1">
                <a:solidFill>
                  <a:schemeClr val="tx1">
                    <a:lumMod val="65000"/>
                    <a:lumOff val="35000"/>
                  </a:schemeClr>
                </a:solidFill>
                <a:latin typeface="Calibi"/>
              </a:rPr>
              <a:t>atlantica</a:t>
            </a:r>
            <a:r>
              <a:rPr lang="en-US" altLang="en-US" sz="3200" i="1" dirty="0">
                <a:solidFill>
                  <a:schemeClr val="tx1">
                    <a:lumMod val="65000"/>
                    <a:lumOff val="35000"/>
                  </a:schemeClr>
                </a:solidFill>
                <a:latin typeface="Calibi"/>
              </a:rPr>
              <a:t> </a:t>
            </a:r>
            <a:r>
              <a:rPr lang="en-US" altLang="en-US" sz="3200" dirty="0">
                <a:solidFill>
                  <a:schemeClr val="tx1">
                    <a:lumMod val="65000"/>
                    <a:lumOff val="35000"/>
                  </a:schemeClr>
                </a:solidFill>
                <a:latin typeface="Calibi"/>
              </a:rPr>
              <a:t>(3 HTs)</a:t>
            </a:r>
          </a:p>
        </p:txBody>
      </p:sp>
      <p:sp>
        <p:nvSpPr>
          <p:cNvPr id="24579" name="Rectangle 3">
            <a:extLst>
              <a:ext uri="{FF2B5EF4-FFF2-40B4-BE49-F238E27FC236}">
                <a16:creationId xmlns:a16="http://schemas.microsoft.com/office/drawing/2014/main" id="{0FAE865B-8EEA-44CB-85D9-747AE660B718}"/>
              </a:ext>
            </a:extLst>
          </p:cNvPr>
          <p:cNvSpPr>
            <a:spLocks noGrp="1" noChangeArrowheads="1"/>
          </p:cNvSpPr>
          <p:nvPr>
            <p:ph type="body" sz="half" idx="1"/>
          </p:nvPr>
        </p:nvSpPr>
        <p:spPr bwMode="auto">
          <a:xfrm>
            <a:off x="228600" y="5029200"/>
            <a:ext cx="3276600" cy="9985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Leach Botanical Garden</a:t>
            </a:r>
          </a:p>
          <a:p>
            <a:pPr marL="0" indent="0" eaLnBrk="1" hangingPunct="1">
              <a:lnSpc>
                <a:spcPct val="110000"/>
              </a:lnSpc>
              <a:buFontTx/>
              <a:buNone/>
              <a:defRPr/>
            </a:pPr>
            <a:r>
              <a:rPr lang="en-US" altLang="en-US" sz="2000" dirty="0">
                <a:solidFill>
                  <a:schemeClr val="tx1">
                    <a:lumMod val="65000"/>
                    <a:lumOff val="35000"/>
                  </a:schemeClr>
                </a:solidFill>
                <a:latin typeface="Calibi"/>
              </a:rPr>
              <a:t>6704 SE 122</a:t>
            </a:r>
            <a:r>
              <a:rPr lang="en-US" altLang="en-US" sz="2000" baseline="30000" dirty="0">
                <a:solidFill>
                  <a:schemeClr val="tx1">
                    <a:lumMod val="65000"/>
                    <a:lumOff val="35000"/>
                  </a:schemeClr>
                </a:solidFill>
                <a:latin typeface="Calibi"/>
              </a:rPr>
              <a:t>nd</a:t>
            </a:r>
            <a:r>
              <a:rPr lang="en-US" altLang="en-US" sz="2000" dirty="0">
                <a:solidFill>
                  <a:schemeClr val="tx1">
                    <a:lumMod val="65000"/>
                    <a:lumOff val="35000"/>
                  </a:schemeClr>
                </a:solidFill>
                <a:latin typeface="Calibi"/>
              </a:rPr>
              <a:t> Avenue</a:t>
            </a:r>
          </a:p>
          <a:p>
            <a:pPr marL="0" indent="0" eaLnBrk="1" hangingPunct="1">
              <a:lnSpc>
                <a:spcPct val="110000"/>
              </a:lnSpc>
              <a:buFontTx/>
              <a:buNone/>
              <a:defRPr/>
            </a:pPr>
            <a:r>
              <a:rPr lang="en-US" altLang="en-US" sz="2000" dirty="0">
                <a:solidFill>
                  <a:schemeClr val="tx1">
                    <a:lumMod val="65000"/>
                    <a:lumOff val="35000"/>
                  </a:schemeClr>
                </a:solidFill>
                <a:latin typeface="Calibi"/>
              </a:rPr>
              <a:t>(1 HT in Pleasant Valley NA)</a:t>
            </a:r>
          </a:p>
        </p:txBody>
      </p:sp>
      <p:sp>
        <p:nvSpPr>
          <p:cNvPr id="43012" name="Rectangle 1">
            <a:extLst>
              <a:ext uri="{FF2B5EF4-FFF2-40B4-BE49-F238E27FC236}">
                <a16:creationId xmlns:a16="http://schemas.microsoft.com/office/drawing/2014/main" id="{9D104269-E9C4-48A6-9AB2-52539ED73279}"/>
              </a:ext>
            </a:extLst>
          </p:cNvPr>
          <p:cNvSpPr>
            <a:spLocks noChangeArrowheads="1"/>
          </p:cNvSpPr>
          <p:nvPr/>
        </p:nvSpPr>
        <p:spPr bwMode="auto">
          <a:xfrm>
            <a:off x="228600" y="2590800"/>
            <a:ext cx="2133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13.5’</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52”) </a:t>
            </a:r>
          </a:p>
          <a:p>
            <a:pPr>
              <a:defRPr/>
            </a:pPr>
            <a:r>
              <a:rPr lang="en-US" altLang="en-US" sz="2000" dirty="0">
                <a:solidFill>
                  <a:schemeClr val="tx1">
                    <a:lumMod val="65000"/>
                    <a:lumOff val="35000"/>
                  </a:schemeClr>
                </a:solidFill>
                <a:latin typeface="Calibi"/>
              </a:rPr>
              <a:t>Height: 135’ </a:t>
            </a:r>
          </a:p>
          <a:p>
            <a:pPr>
              <a:defRPr/>
            </a:pPr>
            <a:r>
              <a:rPr lang="en-US" altLang="en-US" sz="2000" dirty="0">
                <a:solidFill>
                  <a:schemeClr val="tx1">
                    <a:lumMod val="65000"/>
                    <a:lumOff val="35000"/>
                  </a:schemeClr>
                </a:solidFill>
                <a:latin typeface="Calibi"/>
              </a:rPr>
              <a:t>Spread:  70’</a:t>
            </a:r>
          </a:p>
        </p:txBody>
      </p:sp>
      <p:pic>
        <p:nvPicPr>
          <p:cNvPr id="43013" name="Picture 1">
            <a:extLst>
              <a:ext uri="{FF2B5EF4-FFF2-40B4-BE49-F238E27FC236}">
                <a16:creationId xmlns:a16="http://schemas.microsoft.com/office/drawing/2014/main" id="{1551BA3F-B575-416C-AB68-965E5EEF4D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09700"/>
            <a:ext cx="29718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a:extLst>
              <a:ext uri="{FF2B5EF4-FFF2-40B4-BE49-F238E27FC236}">
                <a16:creationId xmlns:a16="http://schemas.microsoft.com/office/drawing/2014/main" id="{E7075D89-A289-4803-A5BB-880EC8173556}"/>
              </a:ext>
            </a:extLst>
          </p:cNvPr>
          <p:cNvPicPr>
            <a:picLocks noChangeAspect="1"/>
          </p:cNvPicPr>
          <p:nvPr/>
        </p:nvPicPr>
        <p:blipFill>
          <a:blip r:embed="rId4">
            <a:extLst>
              <a:ext uri="{28A0092B-C50C-407E-A947-70E740481C1C}">
                <a14:useLocalDpi xmlns:a14="http://schemas.microsoft.com/office/drawing/2010/main" val="0"/>
              </a:ext>
            </a:extLst>
          </a:blip>
          <a:srcRect l="12183" t="30655" r="21049"/>
          <a:stretch>
            <a:fillRect/>
          </a:stretch>
        </p:blipFill>
        <p:spPr bwMode="auto">
          <a:xfrm>
            <a:off x="2133600" y="2590800"/>
            <a:ext cx="33528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4DCE2DC-3503-4F49-B42C-0A3C0C51F6BB}"/>
              </a:ext>
            </a:extLst>
          </p:cNvPr>
          <p:cNvSpPr>
            <a:spLocks noGrp="1" noChangeArrowheads="1"/>
          </p:cNvSpPr>
          <p:nvPr>
            <p:ph type="title"/>
          </p:nvPr>
        </p:nvSpPr>
        <p:spPr bwMode="auto">
          <a:xfrm>
            <a:off x="304800" y="1131888"/>
            <a:ext cx="5257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Lombardy poplar</a:t>
            </a:r>
            <a:br>
              <a:rPr lang="en-US" altLang="en-US" sz="3200" dirty="0">
                <a:solidFill>
                  <a:schemeClr val="tx1">
                    <a:lumMod val="65000"/>
                    <a:lumOff val="35000"/>
                  </a:schemeClr>
                </a:solidFill>
                <a:latin typeface="Calibi"/>
              </a:rPr>
            </a:br>
            <a:r>
              <a:rPr lang="en-US" altLang="en-US" sz="3200" i="1" dirty="0" err="1">
                <a:solidFill>
                  <a:schemeClr val="tx1">
                    <a:lumMod val="65000"/>
                    <a:lumOff val="35000"/>
                  </a:schemeClr>
                </a:solidFill>
                <a:latin typeface="Calibi"/>
              </a:rPr>
              <a:t>Populus</a:t>
            </a:r>
            <a:r>
              <a:rPr lang="en-US" altLang="en-US" sz="3200" i="1" dirty="0">
                <a:solidFill>
                  <a:schemeClr val="tx1">
                    <a:lumMod val="65000"/>
                    <a:lumOff val="35000"/>
                  </a:schemeClr>
                </a:solidFill>
                <a:latin typeface="Calibi"/>
              </a:rPr>
              <a:t> </a:t>
            </a:r>
            <a:r>
              <a:rPr lang="en-US" altLang="en-US" sz="3200" i="1" dirty="0" err="1">
                <a:solidFill>
                  <a:schemeClr val="tx1">
                    <a:lumMod val="65000"/>
                    <a:lumOff val="35000"/>
                  </a:schemeClr>
                </a:solidFill>
                <a:latin typeface="Calibi"/>
              </a:rPr>
              <a:t>nigra</a:t>
            </a:r>
            <a:r>
              <a:rPr lang="en-US" altLang="en-US" sz="3200" i="1" dirty="0">
                <a:solidFill>
                  <a:schemeClr val="tx1">
                    <a:lumMod val="65000"/>
                    <a:lumOff val="35000"/>
                  </a:schemeClr>
                </a:solidFill>
                <a:latin typeface="Calibi"/>
              </a:rPr>
              <a:t> </a:t>
            </a:r>
            <a:r>
              <a:rPr lang="en-US" altLang="en-US" sz="3200" dirty="0">
                <a:solidFill>
                  <a:schemeClr val="tx1">
                    <a:lumMod val="65000"/>
                    <a:lumOff val="35000"/>
                  </a:schemeClr>
                </a:solidFill>
                <a:latin typeface="Calibi"/>
              </a:rPr>
              <a:t>(0 HTs)</a:t>
            </a:r>
          </a:p>
        </p:txBody>
      </p:sp>
      <p:sp>
        <p:nvSpPr>
          <p:cNvPr id="45059" name="Rectangle 3">
            <a:extLst>
              <a:ext uri="{FF2B5EF4-FFF2-40B4-BE49-F238E27FC236}">
                <a16:creationId xmlns:a16="http://schemas.microsoft.com/office/drawing/2014/main" id="{B11029C4-1707-4660-9661-58CE7979654B}"/>
              </a:ext>
            </a:extLst>
          </p:cNvPr>
          <p:cNvSpPr>
            <a:spLocks noGrp="1" noChangeArrowheads="1"/>
          </p:cNvSpPr>
          <p:nvPr>
            <p:ph type="body" sz="half" idx="1"/>
          </p:nvPr>
        </p:nvSpPr>
        <p:spPr bwMode="auto">
          <a:xfrm>
            <a:off x="365125" y="4148138"/>
            <a:ext cx="28321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Powell Butte Nature Park</a:t>
            </a:r>
          </a:p>
          <a:p>
            <a:pPr marL="0" indent="0" eaLnBrk="1" hangingPunct="1">
              <a:lnSpc>
                <a:spcPct val="110000"/>
              </a:lnSpc>
              <a:buFontTx/>
              <a:buNone/>
              <a:defRPr/>
            </a:pPr>
            <a:r>
              <a:rPr lang="en-US" altLang="en-US" sz="2000" dirty="0">
                <a:solidFill>
                  <a:schemeClr val="tx1">
                    <a:lumMod val="65000"/>
                    <a:lumOff val="35000"/>
                  </a:schemeClr>
                </a:solidFill>
                <a:latin typeface="Calibi"/>
              </a:rPr>
              <a:t>16160 SE Powell Boulevard</a:t>
            </a:r>
          </a:p>
          <a:p>
            <a:pPr marL="0" indent="0" eaLnBrk="1" hangingPunct="1">
              <a:lnSpc>
                <a:spcPct val="110000"/>
              </a:lnSpc>
              <a:buFontTx/>
              <a:buNone/>
              <a:defRPr/>
            </a:pPr>
            <a:r>
              <a:rPr lang="en-US" altLang="en-US" sz="2000" dirty="0">
                <a:solidFill>
                  <a:schemeClr val="tx1">
                    <a:lumMod val="65000"/>
                    <a:lumOff val="35000"/>
                  </a:schemeClr>
                </a:solidFill>
                <a:latin typeface="Calibi"/>
              </a:rPr>
              <a:t>(1 HT in Pleasant Valley NA)</a:t>
            </a:r>
          </a:p>
        </p:txBody>
      </p:sp>
      <p:sp>
        <p:nvSpPr>
          <p:cNvPr id="45060" name="Rectangle 1">
            <a:extLst>
              <a:ext uri="{FF2B5EF4-FFF2-40B4-BE49-F238E27FC236}">
                <a16:creationId xmlns:a16="http://schemas.microsoft.com/office/drawing/2014/main" id="{C1FD249E-2F9C-4FF0-82A9-3468C521167E}"/>
              </a:ext>
            </a:extLst>
          </p:cNvPr>
          <p:cNvSpPr>
            <a:spLocks noChangeArrowheads="1"/>
          </p:cNvSpPr>
          <p:nvPr/>
        </p:nvSpPr>
        <p:spPr bwMode="auto">
          <a:xfrm>
            <a:off x="327025" y="2549525"/>
            <a:ext cx="2133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32’</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122”)</a:t>
            </a:r>
          </a:p>
          <a:p>
            <a:pPr>
              <a:defRPr/>
            </a:pPr>
            <a:r>
              <a:rPr lang="en-US" altLang="en-US" sz="2000" dirty="0">
                <a:solidFill>
                  <a:schemeClr val="tx1">
                    <a:lumMod val="65000"/>
                    <a:lumOff val="35000"/>
                  </a:schemeClr>
                </a:solidFill>
                <a:latin typeface="Calibi"/>
              </a:rPr>
              <a:t>Height: 115’   </a:t>
            </a:r>
          </a:p>
          <a:p>
            <a:pPr>
              <a:defRPr/>
            </a:pPr>
            <a:r>
              <a:rPr lang="en-US" altLang="en-US" sz="2000" dirty="0">
                <a:solidFill>
                  <a:schemeClr val="tx1">
                    <a:lumMod val="65000"/>
                    <a:lumOff val="35000"/>
                  </a:schemeClr>
                </a:solidFill>
                <a:latin typeface="Calibi"/>
              </a:rPr>
              <a:t>Spread:  41’</a:t>
            </a:r>
          </a:p>
        </p:txBody>
      </p:sp>
      <p:pic>
        <p:nvPicPr>
          <p:cNvPr id="45061" name="Picture 2">
            <a:extLst>
              <a:ext uri="{FF2B5EF4-FFF2-40B4-BE49-F238E27FC236}">
                <a16:creationId xmlns:a16="http://schemas.microsoft.com/office/drawing/2014/main" id="{1B4526DA-90F2-4650-8D51-F4E82FC83B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371600"/>
            <a:ext cx="24384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4">
            <a:extLst>
              <a:ext uri="{FF2B5EF4-FFF2-40B4-BE49-F238E27FC236}">
                <a16:creationId xmlns:a16="http://schemas.microsoft.com/office/drawing/2014/main" id="{CEB8CFDC-F34E-4DB3-9F1F-DC634FABBA92}"/>
              </a:ext>
            </a:extLst>
          </p:cNvPr>
          <p:cNvSpPr>
            <a:spLocks noChangeArrowheads="1"/>
          </p:cNvSpPr>
          <p:nvPr/>
        </p:nvSpPr>
        <p:spPr bwMode="auto">
          <a:xfrm>
            <a:off x="3162300" y="5715000"/>
            <a:ext cx="17573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000">
                <a:solidFill>
                  <a:schemeClr val="tx1">
                    <a:lumMod val="65000"/>
                    <a:lumOff val="35000"/>
                  </a:schemeClr>
                </a:solidFill>
                <a:latin typeface="Calibi"/>
              </a:rPr>
              <a:t>3-2018 visit by Gregg Everhart</a:t>
            </a:r>
          </a:p>
        </p:txBody>
      </p:sp>
      <p:sp>
        <p:nvSpPr>
          <p:cNvPr id="45063" name="Rectangle 10">
            <a:extLst>
              <a:ext uri="{FF2B5EF4-FFF2-40B4-BE49-F238E27FC236}">
                <a16:creationId xmlns:a16="http://schemas.microsoft.com/office/drawing/2014/main" id="{8F5E79A4-BAE9-4F64-A9F4-173EB9B3D2D3}"/>
              </a:ext>
            </a:extLst>
          </p:cNvPr>
          <p:cNvSpPr>
            <a:spLocks noChangeArrowheads="1"/>
          </p:cNvSpPr>
          <p:nvPr/>
        </p:nvSpPr>
        <p:spPr bwMode="auto">
          <a:xfrm>
            <a:off x="6403975" y="5715000"/>
            <a:ext cx="17573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000">
                <a:solidFill>
                  <a:schemeClr val="tx1">
                    <a:lumMod val="65000"/>
                    <a:lumOff val="35000"/>
                  </a:schemeClr>
                </a:solidFill>
                <a:latin typeface="Calibi"/>
              </a:rPr>
              <a:t>7-2017 visit by Gregg Everhart</a:t>
            </a:r>
          </a:p>
        </p:txBody>
      </p:sp>
      <p:pic>
        <p:nvPicPr>
          <p:cNvPr id="45064" name="Picture 1">
            <a:extLst>
              <a:ext uri="{FF2B5EF4-FFF2-40B4-BE49-F238E27FC236}">
                <a16:creationId xmlns:a16="http://schemas.microsoft.com/office/drawing/2014/main" id="{CC80973B-3458-49AE-A88B-7AB0BE4160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325" y="2549525"/>
            <a:ext cx="31654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9564C82-D9E6-43D0-8700-2B9ACA7AD48A}"/>
              </a:ext>
            </a:extLst>
          </p:cNvPr>
          <p:cNvSpPr>
            <a:spLocks noGrp="1" noChangeArrowheads="1"/>
          </p:cNvSpPr>
          <p:nvPr>
            <p:ph type="title"/>
          </p:nvPr>
        </p:nvSpPr>
        <p:spPr bwMode="auto">
          <a:xfrm>
            <a:off x="307975" y="1447800"/>
            <a:ext cx="5562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err="1">
                <a:solidFill>
                  <a:schemeClr val="tx1">
                    <a:lumMod val="65000"/>
                    <a:lumOff val="35000"/>
                  </a:schemeClr>
                </a:solidFill>
                <a:latin typeface="Calibi"/>
              </a:rPr>
              <a:t>Hollandica</a:t>
            </a:r>
            <a:r>
              <a:rPr lang="en-US" altLang="en-US" sz="3200" b="1" dirty="0">
                <a:solidFill>
                  <a:schemeClr val="tx1">
                    <a:lumMod val="65000"/>
                    <a:lumOff val="35000"/>
                  </a:schemeClr>
                </a:solidFill>
                <a:latin typeface="Calibi"/>
              </a:rPr>
              <a:t> Dutch Elm</a:t>
            </a:r>
            <a:br>
              <a:rPr lang="en-US" altLang="en-US" dirty="0">
                <a:solidFill>
                  <a:schemeClr val="accent1"/>
                </a:solidFill>
                <a:latin typeface="Janson Text LT Std" panose="02030602060506020303" pitchFamily="18" charset="0"/>
              </a:rPr>
            </a:br>
            <a:r>
              <a:rPr lang="en-US" altLang="en-US" sz="3000" i="1" dirty="0" err="1">
                <a:solidFill>
                  <a:schemeClr val="tx1">
                    <a:lumMod val="65000"/>
                    <a:lumOff val="35000"/>
                  </a:schemeClr>
                </a:solidFill>
                <a:latin typeface="Calibi"/>
              </a:rPr>
              <a:t>Ulmus</a:t>
            </a:r>
            <a:r>
              <a:rPr lang="en-US" altLang="en-US" sz="3000" i="1" dirty="0">
                <a:solidFill>
                  <a:schemeClr val="tx1">
                    <a:lumMod val="65000"/>
                    <a:lumOff val="35000"/>
                  </a:schemeClr>
                </a:solidFill>
                <a:latin typeface="Calibi"/>
              </a:rPr>
              <a:t> x </a:t>
            </a:r>
            <a:r>
              <a:rPr lang="en-US" altLang="en-US" sz="3000" i="1" dirty="0" err="1">
                <a:solidFill>
                  <a:schemeClr val="tx1">
                    <a:lumMod val="65000"/>
                    <a:lumOff val="35000"/>
                  </a:schemeClr>
                </a:solidFill>
                <a:latin typeface="Calibi"/>
              </a:rPr>
              <a:t>hollandica</a:t>
            </a:r>
            <a:r>
              <a:rPr lang="en-US" altLang="en-US" sz="3000" i="1" dirty="0">
                <a:solidFill>
                  <a:schemeClr val="tx1">
                    <a:lumMod val="65000"/>
                    <a:lumOff val="35000"/>
                  </a:schemeClr>
                </a:solidFill>
                <a:latin typeface="Calibi"/>
              </a:rPr>
              <a:t> </a:t>
            </a:r>
            <a:r>
              <a:rPr lang="en-US" altLang="en-US" sz="3000" dirty="0">
                <a:solidFill>
                  <a:schemeClr val="tx1">
                    <a:lumMod val="65000"/>
                    <a:lumOff val="35000"/>
                  </a:schemeClr>
                </a:solidFill>
                <a:latin typeface="Calibi"/>
              </a:rPr>
              <a:t>(5 HTs)</a:t>
            </a:r>
            <a:br>
              <a:rPr lang="en-US" altLang="en-US" sz="2500" dirty="0">
                <a:solidFill>
                  <a:schemeClr val="tx1">
                    <a:lumMod val="65000"/>
                    <a:lumOff val="35000"/>
                  </a:schemeClr>
                </a:solidFill>
                <a:latin typeface="Calibi"/>
              </a:rPr>
            </a:br>
            <a:endParaRPr lang="en-US" altLang="en-US" sz="2500" dirty="0">
              <a:solidFill>
                <a:schemeClr val="tx1">
                  <a:lumMod val="65000"/>
                  <a:lumOff val="35000"/>
                </a:schemeClr>
              </a:solidFill>
              <a:latin typeface="Calibi"/>
            </a:endParaRPr>
          </a:p>
        </p:txBody>
      </p:sp>
      <p:sp>
        <p:nvSpPr>
          <p:cNvPr id="6147" name="Rectangle 3">
            <a:extLst>
              <a:ext uri="{FF2B5EF4-FFF2-40B4-BE49-F238E27FC236}">
                <a16:creationId xmlns:a16="http://schemas.microsoft.com/office/drawing/2014/main" id="{582F8CC7-88BF-47BB-9D44-506A3C7AFC09}"/>
              </a:ext>
            </a:extLst>
          </p:cNvPr>
          <p:cNvSpPr>
            <a:spLocks noGrp="1" noChangeArrowheads="1"/>
          </p:cNvSpPr>
          <p:nvPr>
            <p:ph type="body" sz="half" idx="1"/>
          </p:nvPr>
        </p:nvSpPr>
        <p:spPr bwMode="auto">
          <a:xfrm>
            <a:off x="307975" y="4572000"/>
            <a:ext cx="4999038" cy="15382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Heritage Tree #266</a:t>
            </a:r>
          </a:p>
          <a:p>
            <a:pPr marL="0" indent="0" eaLnBrk="1" hangingPunct="1">
              <a:lnSpc>
                <a:spcPct val="110000"/>
              </a:lnSpc>
              <a:buFontTx/>
              <a:buNone/>
              <a:defRPr/>
            </a:pPr>
            <a:r>
              <a:rPr lang="en-US" altLang="en-US" sz="2000" dirty="0">
                <a:solidFill>
                  <a:schemeClr val="tx1">
                    <a:lumMod val="65000"/>
                    <a:lumOff val="35000"/>
                  </a:schemeClr>
                </a:solidFill>
                <a:latin typeface="Calibi"/>
              </a:rPr>
              <a:t>Private tree at 8705 1719 NE Knott –  removal permit 7/5/18</a:t>
            </a:r>
          </a:p>
          <a:p>
            <a:pPr marL="0" indent="0" eaLnBrk="1" hangingPunct="1">
              <a:lnSpc>
                <a:spcPct val="110000"/>
              </a:lnSpc>
              <a:buFontTx/>
              <a:buNone/>
              <a:defRPr/>
            </a:pPr>
            <a:r>
              <a:rPr lang="en-US" altLang="en-US" sz="2000" dirty="0">
                <a:solidFill>
                  <a:schemeClr val="tx1">
                    <a:lumMod val="65000"/>
                    <a:lumOff val="35000"/>
                  </a:schemeClr>
                </a:solidFill>
                <a:latin typeface="Calibi"/>
              </a:rPr>
              <a:t>(28 HTs in Irvington NA)</a:t>
            </a:r>
          </a:p>
        </p:txBody>
      </p:sp>
      <p:sp>
        <p:nvSpPr>
          <p:cNvPr id="6148" name="TextBox 1">
            <a:extLst>
              <a:ext uri="{FF2B5EF4-FFF2-40B4-BE49-F238E27FC236}">
                <a16:creationId xmlns:a16="http://schemas.microsoft.com/office/drawing/2014/main" id="{D451A966-BB7A-4F83-92C7-E6558072B17E}"/>
              </a:ext>
            </a:extLst>
          </p:cNvPr>
          <p:cNvSpPr txBox="1">
            <a:spLocks noChangeArrowheads="1"/>
          </p:cNvSpPr>
          <p:nvPr/>
        </p:nvSpPr>
        <p:spPr bwMode="auto">
          <a:xfrm>
            <a:off x="304800" y="2765425"/>
            <a:ext cx="2362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13’</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50”) </a:t>
            </a:r>
          </a:p>
          <a:p>
            <a:pPr>
              <a:defRPr/>
            </a:pPr>
            <a:r>
              <a:rPr lang="en-US" altLang="en-US" sz="2000" dirty="0">
                <a:solidFill>
                  <a:schemeClr val="tx1">
                    <a:lumMod val="65000"/>
                    <a:lumOff val="35000"/>
                  </a:schemeClr>
                </a:solidFill>
                <a:latin typeface="Calibi"/>
              </a:rPr>
              <a:t>Height: 105’ </a:t>
            </a:r>
          </a:p>
          <a:p>
            <a:pPr>
              <a:defRPr/>
            </a:pPr>
            <a:r>
              <a:rPr lang="en-US" altLang="en-US" sz="2000" dirty="0">
                <a:solidFill>
                  <a:schemeClr val="tx1">
                    <a:lumMod val="65000"/>
                    <a:lumOff val="35000"/>
                  </a:schemeClr>
                </a:solidFill>
                <a:latin typeface="Calibi"/>
              </a:rPr>
              <a:t>Spread: 70’</a:t>
            </a:r>
          </a:p>
          <a:p>
            <a:pPr>
              <a:defRPr/>
            </a:pPr>
            <a:r>
              <a:rPr lang="en-US" altLang="en-US" sz="2000" dirty="0">
                <a:solidFill>
                  <a:schemeClr val="tx1">
                    <a:lumMod val="65000"/>
                    <a:lumOff val="35000"/>
                  </a:schemeClr>
                </a:solidFill>
                <a:latin typeface="Calibi"/>
              </a:rPr>
              <a:t>Designated in 2004</a:t>
            </a:r>
          </a:p>
        </p:txBody>
      </p:sp>
      <p:pic>
        <p:nvPicPr>
          <p:cNvPr id="6149" name="Picture 1">
            <a:extLst>
              <a:ext uri="{FF2B5EF4-FFF2-40B4-BE49-F238E27FC236}">
                <a16:creationId xmlns:a16="http://schemas.microsoft.com/office/drawing/2014/main" id="{C7F6B8B0-9080-4525-AC60-09128E34BC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1447800"/>
            <a:ext cx="27701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2">
            <a:extLst>
              <a:ext uri="{FF2B5EF4-FFF2-40B4-BE49-F238E27FC236}">
                <a16:creationId xmlns:a16="http://schemas.microsoft.com/office/drawing/2014/main" id="{3C2C3CD1-3496-4B75-B60C-27054FF0EAAC}"/>
              </a:ext>
            </a:extLst>
          </p:cNvPr>
          <p:cNvSpPr txBox="1">
            <a:spLocks noChangeArrowheads="1"/>
          </p:cNvSpPr>
          <p:nvPr/>
        </p:nvSpPr>
        <p:spPr bwMode="auto">
          <a:xfrm>
            <a:off x="6069013" y="5715000"/>
            <a:ext cx="20081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000">
                <a:solidFill>
                  <a:schemeClr val="tx1">
                    <a:lumMod val="65000"/>
                    <a:lumOff val="35000"/>
                  </a:schemeClr>
                </a:solidFill>
                <a:latin typeface="Calibi"/>
              </a:rPr>
              <a:t>Photo by Phyllis Reynolds</a:t>
            </a: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A86DF34-D708-4FEC-A0E8-D92B93852BDB}"/>
              </a:ext>
            </a:extLst>
          </p:cNvPr>
          <p:cNvSpPr>
            <a:spLocks noGrp="1" noChangeArrowheads="1"/>
          </p:cNvSpPr>
          <p:nvPr>
            <p:ph type="title"/>
          </p:nvPr>
        </p:nvSpPr>
        <p:spPr bwMode="auto">
          <a:xfrm>
            <a:off x="381000" y="1219200"/>
            <a:ext cx="28194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Questions?</a:t>
            </a:r>
          </a:p>
        </p:txBody>
      </p:sp>
      <p:pic>
        <p:nvPicPr>
          <p:cNvPr id="47107" name="Picture 5">
            <a:extLst>
              <a:ext uri="{FF2B5EF4-FFF2-40B4-BE49-F238E27FC236}">
                <a16:creationId xmlns:a16="http://schemas.microsoft.com/office/drawing/2014/main" id="{98C1DDD3-4948-4988-B3DA-3F502F503D13}"/>
              </a:ext>
            </a:extLst>
          </p:cNvPr>
          <p:cNvPicPr>
            <a:picLocks noChangeAspect="1"/>
          </p:cNvPicPr>
          <p:nvPr/>
        </p:nvPicPr>
        <p:blipFill>
          <a:blip r:embed="rId3">
            <a:extLst>
              <a:ext uri="{28A0092B-C50C-407E-A947-70E740481C1C}">
                <a14:useLocalDpi xmlns:a14="http://schemas.microsoft.com/office/drawing/2010/main" val="0"/>
              </a:ext>
            </a:extLst>
          </a:blip>
          <a:srcRect l="12207" t="198" r="6973"/>
          <a:stretch>
            <a:fillRect/>
          </a:stretch>
        </p:blipFill>
        <p:spPr bwMode="auto">
          <a:xfrm>
            <a:off x="3302000" y="1371600"/>
            <a:ext cx="546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6">
            <a:extLst>
              <a:ext uri="{FF2B5EF4-FFF2-40B4-BE49-F238E27FC236}">
                <a16:creationId xmlns:a16="http://schemas.microsoft.com/office/drawing/2014/main" id="{9DE0D844-E048-4F41-9776-B4FE6141FF55}"/>
              </a:ext>
            </a:extLst>
          </p:cNvPr>
          <p:cNvSpPr txBox="1">
            <a:spLocks noChangeArrowheads="1"/>
          </p:cNvSpPr>
          <p:nvPr/>
        </p:nvSpPr>
        <p:spPr bwMode="auto">
          <a:xfrm>
            <a:off x="457200" y="1897063"/>
            <a:ext cx="2667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800" b="1" dirty="0">
                <a:solidFill>
                  <a:schemeClr val="tx1">
                    <a:lumMod val="65000"/>
                    <a:lumOff val="35000"/>
                  </a:schemeClr>
                </a:solidFill>
                <a:latin typeface="Calibi"/>
              </a:rPr>
              <a:t>Thanks to HTC members:</a:t>
            </a:r>
          </a:p>
          <a:p>
            <a:pPr>
              <a:defRPr/>
            </a:pPr>
            <a:r>
              <a:rPr lang="en-US" altLang="en-US" sz="1800" dirty="0">
                <a:solidFill>
                  <a:schemeClr val="tx1">
                    <a:lumMod val="65000"/>
                    <a:lumOff val="35000"/>
                  </a:schemeClr>
                </a:solidFill>
                <a:latin typeface="Calibi"/>
              </a:rPr>
              <a:t>Gregg Everhart (chair)</a:t>
            </a:r>
          </a:p>
          <a:p>
            <a:pPr>
              <a:defRPr/>
            </a:pPr>
            <a:endParaRPr lang="en-US" altLang="en-US" sz="1800" dirty="0">
              <a:solidFill>
                <a:schemeClr val="tx1">
                  <a:lumMod val="65000"/>
                  <a:lumOff val="35000"/>
                </a:schemeClr>
              </a:solidFill>
              <a:latin typeface="Calibi"/>
            </a:endParaRPr>
          </a:p>
          <a:p>
            <a:pPr>
              <a:defRPr/>
            </a:pPr>
            <a:r>
              <a:rPr lang="en-US" altLang="en-US" sz="1800" dirty="0">
                <a:solidFill>
                  <a:schemeClr val="tx1">
                    <a:lumMod val="65000"/>
                    <a:lumOff val="35000"/>
                  </a:schemeClr>
                </a:solidFill>
                <a:latin typeface="Calibi"/>
              </a:rPr>
              <a:t>Jennifer Baxter</a:t>
            </a:r>
          </a:p>
          <a:p>
            <a:pPr>
              <a:defRPr/>
            </a:pPr>
            <a:r>
              <a:rPr lang="en-US" altLang="en-US" sz="1800" dirty="0">
                <a:solidFill>
                  <a:schemeClr val="tx1">
                    <a:lumMod val="65000"/>
                    <a:lumOff val="35000"/>
                  </a:schemeClr>
                </a:solidFill>
                <a:latin typeface="Calibi"/>
              </a:rPr>
              <a:t>Gina Dake (PP&amp;R)</a:t>
            </a:r>
          </a:p>
          <a:p>
            <a:pPr>
              <a:defRPr/>
            </a:pPr>
            <a:r>
              <a:rPr lang="en-US" altLang="en-US" sz="1800" dirty="0">
                <a:solidFill>
                  <a:schemeClr val="tx1">
                    <a:lumMod val="65000"/>
                    <a:lumOff val="35000"/>
                  </a:schemeClr>
                </a:solidFill>
                <a:latin typeface="Calibi"/>
              </a:rPr>
              <a:t>Ginger Edwards</a:t>
            </a:r>
          </a:p>
          <a:p>
            <a:pPr>
              <a:defRPr/>
            </a:pPr>
            <a:r>
              <a:rPr lang="en-US" altLang="en-US" sz="1800" dirty="0">
                <a:solidFill>
                  <a:schemeClr val="tx1">
                    <a:lumMod val="65000"/>
                    <a:lumOff val="35000"/>
                  </a:schemeClr>
                </a:solidFill>
                <a:latin typeface="Calibi"/>
              </a:rPr>
              <a:t>Brian French</a:t>
            </a:r>
          </a:p>
          <a:p>
            <a:pPr>
              <a:defRPr/>
            </a:pPr>
            <a:r>
              <a:rPr lang="en-US" altLang="en-US" sz="1800" dirty="0">
                <a:solidFill>
                  <a:schemeClr val="tx1">
                    <a:lumMod val="65000"/>
                    <a:lumOff val="35000"/>
                  </a:schemeClr>
                </a:solidFill>
                <a:latin typeface="Calibi"/>
              </a:rPr>
              <a:t>Dave Hedberg</a:t>
            </a:r>
          </a:p>
          <a:p>
            <a:pPr>
              <a:defRPr/>
            </a:pPr>
            <a:r>
              <a:rPr lang="en-US" altLang="en-US" sz="1800" dirty="0">
                <a:solidFill>
                  <a:schemeClr val="tx1">
                    <a:lumMod val="65000"/>
                    <a:lumOff val="35000"/>
                  </a:schemeClr>
                </a:solidFill>
                <a:latin typeface="Calibi"/>
              </a:rPr>
              <a:t>Frank Krawczyk (PP&amp;R)</a:t>
            </a:r>
          </a:p>
          <a:p>
            <a:pPr>
              <a:defRPr/>
            </a:pPr>
            <a:r>
              <a:rPr lang="en-US" altLang="en-US" sz="1800" dirty="0">
                <a:solidFill>
                  <a:schemeClr val="tx1">
                    <a:lumMod val="65000"/>
                    <a:lumOff val="35000"/>
                  </a:schemeClr>
                </a:solidFill>
                <a:latin typeface="Calibi"/>
              </a:rPr>
              <a:t>John Mills</a:t>
            </a:r>
          </a:p>
          <a:p>
            <a:pPr>
              <a:defRPr/>
            </a:pPr>
            <a:r>
              <a:rPr lang="en-US" altLang="en-US" sz="1800" dirty="0">
                <a:solidFill>
                  <a:schemeClr val="tx1">
                    <a:lumMod val="65000"/>
                    <a:lumOff val="35000"/>
                  </a:schemeClr>
                </a:solidFill>
                <a:latin typeface="Calibi"/>
              </a:rPr>
              <a:t>Martin Nicholson (PP&amp;R)</a:t>
            </a:r>
          </a:p>
          <a:p>
            <a:pPr>
              <a:defRPr/>
            </a:pPr>
            <a:r>
              <a:rPr lang="en-US" altLang="en-US" sz="1800" dirty="0">
                <a:solidFill>
                  <a:schemeClr val="tx1">
                    <a:lumMod val="65000"/>
                    <a:lumOff val="35000"/>
                  </a:schemeClr>
                </a:solidFill>
                <a:latin typeface="Calibi"/>
              </a:rPr>
              <a:t>Stephen Peacock</a:t>
            </a:r>
          </a:p>
          <a:p>
            <a:pPr>
              <a:defRPr/>
            </a:pPr>
            <a:r>
              <a:rPr lang="en-US" altLang="en-US" sz="1800" dirty="0">
                <a:solidFill>
                  <a:schemeClr val="tx1">
                    <a:lumMod val="65000"/>
                    <a:lumOff val="35000"/>
                  </a:schemeClr>
                </a:solidFill>
                <a:latin typeface="Calibi"/>
              </a:rPr>
              <a:t>Damon Schrosk</a:t>
            </a:r>
          </a:p>
          <a:p>
            <a:pPr>
              <a:defRPr/>
            </a:pPr>
            <a:r>
              <a:rPr lang="en-US" altLang="en-US" sz="1800" dirty="0">
                <a:solidFill>
                  <a:schemeClr val="tx1">
                    <a:lumMod val="65000"/>
                    <a:lumOff val="35000"/>
                  </a:schemeClr>
                </a:solidFill>
                <a:latin typeface="Calibi"/>
              </a:rPr>
              <a:t>Thea Weiss Hayes</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E42EC7D-7072-4698-AA9C-81A718BA492E}"/>
              </a:ext>
            </a:extLst>
          </p:cNvPr>
          <p:cNvSpPr>
            <a:spLocks noGrp="1" noChangeArrowheads="1"/>
          </p:cNvSpPr>
          <p:nvPr>
            <p:ph type="title"/>
          </p:nvPr>
        </p:nvSpPr>
        <p:spPr bwMode="auto">
          <a:xfrm>
            <a:off x="228600" y="1235075"/>
            <a:ext cx="42672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Paradox walnut</a:t>
            </a:r>
            <a:br>
              <a:rPr lang="en-US" altLang="en-US" sz="3200" dirty="0">
                <a:solidFill>
                  <a:schemeClr val="tx1">
                    <a:lumMod val="65000"/>
                    <a:lumOff val="35000"/>
                  </a:schemeClr>
                </a:solidFill>
                <a:latin typeface="Calibi"/>
              </a:rPr>
            </a:br>
            <a:r>
              <a:rPr lang="en-US" altLang="en-US" sz="3200" i="1" dirty="0">
                <a:solidFill>
                  <a:schemeClr val="tx1">
                    <a:lumMod val="65000"/>
                    <a:lumOff val="35000"/>
                  </a:schemeClr>
                </a:solidFill>
                <a:latin typeface="Calibi"/>
              </a:rPr>
              <a:t>Juglans x paradox </a:t>
            </a:r>
            <a:r>
              <a:rPr lang="en-US" altLang="en-US" sz="3200" dirty="0">
                <a:solidFill>
                  <a:schemeClr val="tx1">
                    <a:lumMod val="65000"/>
                    <a:lumOff val="35000"/>
                  </a:schemeClr>
                </a:solidFill>
                <a:latin typeface="Calibi"/>
              </a:rPr>
              <a:t>(1 HT)</a:t>
            </a:r>
            <a:br>
              <a:rPr lang="en-US" altLang="en-US" sz="3200" dirty="0">
                <a:solidFill>
                  <a:schemeClr val="tx1">
                    <a:lumMod val="65000"/>
                    <a:lumOff val="35000"/>
                  </a:schemeClr>
                </a:solidFill>
                <a:latin typeface="Calibi"/>
              </a:rPr>
            </a:br>
            <a:endParaRPr lang="en-US" altLang="en-US" sz="3200" dirty="0">
              <a:solidFill>
                <a:schemeClr val="tx1">
                  <a:lumMod val="65000"/>
                  <a:lumOff val="35000"/>
                </a:schemeClr>
              </a:solidFill>
              <a:latin typeface="Calibi"/>
            </a:endParaRPr>
          </a:p>
        </p:txBody>
      </p:sp>
      <p:sp>
        <p:nvSpPr>
          <p:cNvPr id="8195" name="Rectangle 3">
            <a:extLst>
              <a:ext uri="{FF2B5EF4-FFF2-40B4-BE49-F238E27FC236}">
                <a16:creationId xmlns:a16="http://schemas.microsoft.com/office/drawing/2014/main" id="{DC49B5F5-7446-4A1A-9130-3F913FDF98C8}"/>
              </a:ext>
            </a:extLst>
          </p:cNvPr>
          <p:cNvSpPr>
            <a:spLocks noGrp="1" noChangeArrowheads="1"/>
          </p:cNvSpPr>
          <p:nvPr>
            <p:ph type="body" sz="half" idx="1"/>
          </p:nvPr>
        </p:nvSpPr>
        <p:spPr bwMode="auto">
          <a:xfrm>
            <a:off x="227013" y="5051425"/>
            <a:ext cx="2667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1600" dirty="0">
                <a:solidFill>
                  <a:schemeClr val="tx1">
                    <a:lumMod val="65000"/>
                    <a:lumOff val="35000"/>
                  </a:schemeClr>
                </a:solidFill>
                <a:latin typeface="Calibi"/>
              </a:rPr>
              <a:t>Heritage Tree # 323</a:t>
            </a:r>
          </a:p>
          <a:p>
            <a:pPr marL="0" indent="0" eaLnBrk="1" hangingPunct="1">
              <a:lnSpc>
                <a:spcPct val="110000"/>
              </a:lnSpc>
              <a:buFontTx/>
              <a:buNone/>
              <a:defRPr/>
            </a:pPr>
            <a:r>
              <a:rPr lang="en-US" altLang="en-US" sz="1600" dirty="0">
                <a:solidFill>
                  <a:schemeClr val="tx1">
                    <a:lumMod val="65000"/>
                    <a:lumOff val="35000"/>
                  </a:schemeClr>
                </a:solidFill>
                <a:latin typeface="Calibi"/>
              </a:rPr>
              <a:t>5024 SE Mill Street</a:t>
            </a:r>
          </a:p>
          <a:p>
            <a:pPr marL="0" indent="0" eaLnBrk="1" hangingPunct="1">
              <a:lnSpc>
                <a:spcPct val="110000"/>
              </a:lnSpc>
              <a:buFontTx/>
              <a:buNone/>
              <a:defRPr/>
            </a:pPr>
            <a:r>
              <a:rPr lang="en-US" altLang="en-US" sz="1600" dirty="0">
                <a:solidFill>
                  <a:schemeClr val="tx1">
                    <a:lumMod val="65000"/>
                    <a:lumOff val="35000"/>
                  </a:schemeClr>
                </a:solidFill>
                <a:latin typeface="Calibi"/>
              </a:rPr>
              <a:t>(12 HTs in Mt Tabor NA)</a:t>
            </a:r>
          </a:p>
          <a:p>
            <a:pPr marL="0" indent="0" eaLnBrk="1" hangingPunct="1">
              <a:lnSpc>
                <a:spcPct val="110000"/>
              </a:lnSpc>
              <a:buFontTx/>
              <a:buNone/>
              <a:defRPr/>
            </a:pPr>
            <a:endParaRPr lang="en-US" altLang="en-US" sz="1600" dirty="0">
              <a:solidFill>
                <a:schemeClr val="tx1">
                  <a:lumMod val="65000"/>
                  <a:lumOff val="35000"/>
                </a:schemeClr>
              </a:solidFill>
              <a:latin typeface="Calibi"/>
            </a:endParaRPr>
          </a:p>
        </p:txBody>
      </p:sp>
      <p:sp>
        <p:nvSpPr>
          <p:cNvPr id="8196" name="TextBox 1">
            <a:extLst>
              <a:ext uri="{FF2B5EF4-FFF2-40B4-BE49-F238E27FC236}">
                <a16:creationId xmlns:a16="http://schemas.microsoft.com/office/drawing/2014/main" id="{D8BC8DCD-75A8-465A-8AC6-EB8D8C3613C2}"/>
              </a:ext>
            </a:extLst>
          </p:cNvPr>
          <p:cNvSpPr txBox="1">
            <a:spLocks noChangeArrowheads="1"/>
          </p:cNvSpPr>
          <p:nvPr/>
        </p:nvSpPr>
        <p:spPr bwMode="auto">
          <a:xfrm>
            <a:off x="227013" y="2582863"/>
            <a:ext cx="178276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600" dirty="0">
                <a:solidFill>
                  <a:schemeClr val="tx1">
                    <a:lumMod val="65000"/>
                    <a:lumOff val="35000"/>
                  </a:schemeClr>
                </a:solidFill>
                <a:latin typeface="Calibi"/>
              </a:rPr>
              <a:t>Circumference: 16’</a:t>
            </a:r>
          </a:p>
          <a:p>
            <a:pPr>
              <a:defRPr/>
            </a:pPr>
            <a:r>
              <a:rPr lang="en-US" altLang="en-US" sz="1600" dirty="0">
                <a:solidFill>
                  <a:schemeClr val="tx1">
                    <a:lumMod val="65000"/>
                    <a:lumOff val="35000"/>
                  </a:schemeClr>
                </a:solidFill>
                <a:latin typeface="Calibi"/>
              </a:rPr>
              <a:t>(</a:t>
            </a:r>
            <a:r>
              <a:rPr lang="en-US" altLang="en-US" sz="1600" dirty="0" err="1">
                <a:solidFill>
                  <a:schemeClr val="tx1">
                    <a:lumMod val="65000"/>
                    <a:lumOff val="35000"/>
                  </a:schemeClr>
                </a:solidFill>
                <a:latin typeface="Calibi"/>
              </a:rPr>
              <a:t>dbh</a:t>
            </a:r>
            <a:r>
              <a:rPr lang="en-US" altLang="en-US" sz="1600" dirty="0">
                <a:solidFill>
                  <a:schemeClr val="tx1">
                    <a:lumMod val="65000"/>
                    <a:lumOff val="35000"/>
                  </a:schemeClr>
                </a:solidFill>
                <a:latin typeface="Calibi"/>
              </a:rPr>
              <a:t> = 61”) </a:t>
            </a:r>
          </a:p>
          <a:p>
            <a:pPr>
              <a:defRPr/>
            </a:pPr>
            <a:r>
              <a:rPr lang="en-US" altLang="en-US" sz="1600" dirty="0">
                <a:solidFill>
                  <a:schemeClr val="tx1">
                    <a:lumMod val="65000"/>
                    <a:lumOff val="35000"/>
                  </a:schemeClr>
                </a:solidFill>
                <a:latin typeface="Calibi"/>
              </a:rPr>
              <a:t>Height: 80’ </a:t>
            </a:r>
          </a:p>
          <a:p>
            <a:pPr>
              <a:defRPr/>
            </a:pPr>
            <a:r>
              <a:rPr lang="en-US" altLang="en-US" sz="1600" dirty="0">
                <a:solidFill>
                  <a:schemeClr val="tx1">
                    <a:lumMod val="65000"/>
                    <a:lumOff val="35000"/>
                  </a:schemeClr>
                </a:solidFill>
                <a:latin typeface="Calibi"/>
              </a:rPr>
              <a:t>Spread:  116’</a:t>
            </a:r>
          </a:p>
          <a:p>
            <a:pPr>
              <a:defRPr/>
            </a:pPr>
            <a:r>
              <a:rPr lang="en-US" altLang="en-US" sz="1600" dirty="0">
                <a:solidFill>
                  <a:schemeClr val="tx1">
                    <a:lumMod val="65000"/>
                    <a:lumOff val="35000"/>
                  </a:schemeClr>
                </a:solidFill>
                <a:latin typeface="Calibi"/>
              </a:rPr>
              <a:t>Designated in 2015</a:t>
            </a:r>
          </a:p>
          <a:p>
            <a:pPr>
              <a:defRPr/>
            </a:pPr>
            <a:endParaRPr lang="en-US" altLang="en-US" dirty="0">
              <a:solidFill>
                <a:schemeClr val="tx1">
                  <a:lumMod val="65000"/>
                  <a:lumOff val="35000"/>
                </a:schemeClr>
              </a:solidFill>
              <a:latin typeface="Calibi"/>
            </a:endParaRPr>
          </a:p>
        </p:txBody>
      </p:sp>
      <p:sp>
        <p:nvSpPr>
          <p:cNvPr id="8197" name="TextBox 3">
            <a:extLst>
              <a:ext uri="{FF2B5EF4-FFF2-40B4-BE49-F238E27FC236}">
                <a16:creationId xmlns:a16="http://schemas.microsoft.com/office/drawing/2014/main" id="{FA26783F-0F20-43A6-A316-FF130B0D6421}"/>
              </a:ext>
            </a:extLst>
          </p:cNvPr>
          <p:cNvSpPr txBox="1">
            <a:spLocks noChangeArrowheads="1"/>
          </p:cNvSpPr>
          <p:nvPr/>
        </p:nvSpPr>
        <p:spPr bwMode="auto">
          <a:xfrm>
            <a:off x="3657600" y="5029200"/>
            <a:ext cx="525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600" dirty="0">
                <a:solidFill>
                  <a:schemeClr val="tx1">
                    <a:lumMod val="65000"/>
                    <a:lumOff val="35000"/>
                  </a:schemeClr>
                </a:solidFill>
                <a:latin typeface="Calibi"/>
              </a:rPr>
              <a:t>“Earth Day 2014:  22 arborists climb giant paradox walnut tree to advocate for its protection” by Melissa Binger for The Oregonian / </a:t>
            </a:r>
            <a:r>
              <a:rPr lang="en-US" altLang="en-US" sz="1600" dirty="0" err="1">
                <a:solidFill>
                  <a:schemeClr val="tx1">
                    <a:lumMod val="65000"/>
                    <a:lumOff val="35000"/>
                  </a:schemeClr>
                </a:solidFill>
                <a:latin typeface="Calibi"/>
              </a:rPr>
              <a:t>Oregonlive</a:t>
            </a:r>
            <a:r>
              <a:rPr lang="en-US" altLang="en-US" sz="1600" dirty="0">
                <a:solidFill>
                  <a:schemeClr val="tx1">
                    <a:lumMod val="65000"/>
                    <a:lumOff val="35000"/>
                  </a:schemeClr>
                </a:solidFill>
                <a:latin typeface="Calibi"/>
              </a:rPr>
              <a:t> </a:t>
            </a:r>
          </a:p>
        </p:txBody>
      </p:sp>
      <p:pic>
        <p:nvPicPr>
          <p:cNvPr id="8198" name="Picture 2">
            <a:extLst>
              <a:ext uri="{FF2B5EF4-FFF2-40B4-BE49-F238E27FC236}">
                <a16:creationId xmlns:a16="http://schemas.microsoft.com/office/drawing/2014/main" id="{6F062E01-C708-4F7E-A6A3-5C99EF236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29" r="25987" b="8968"/>
          <a:stretch>
            <a:fillRect/>
          </a:stretch>
        </p:blipFill>
        <p:spPr bwMode="auto">
          <a:xfrm>
            <a:off x="5894388" y="1981200"/>
            <a:ext cx="2874962"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a:extLst>
              <a:ext uri="{FF2B5EF4-FFF2-40B4-BE49-F238E27FC236}">
                <a16:creationId xmlns:a16="http://schemas.microsoft.com/office/drawing/2014/main" id="{DB528F3D-C5D3-464B-94D8-0CF241999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038" y="2581275"/>
            <a:ext cx="36750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81EDFAB-7882-4E1A-9BD1-53DFFC3D7DE6}"/>
              </a:ext>
            </a:extLst>
          </p:cNvPr>
          <p:cNvSpPr>
            <a:spLocks noGrp="1" noChangeArrowheads="1"/>
          </p:cNvSpPr>
          <p:nvPr>
            <p:ph type="title"/>
          </p:nvPr>
        </p:nvSpPr>
        <p:spPr bwMode="auto">
          <a:xfrm>
            <a:off x="304800" y="1257300"/>
            <a:ext cx="42672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Paradox walnut</a:t>
            </a:r>
            <a:br>
              <a:rPr lang="en-US" altLang="en-US" sz="3200" dirty="0">
                <a:solidFill>
                  <a:schemeClr val="tx1">
                    <a:lumMod val="65000"/>
                    <a:lumOff val="35000"/>
                  </a:schemeClr>
                </a:solidFill>
                <a:latin typeface="Calibi"/>
              </a:rPr>
            </a:br>
            <a:r>
              <a:rPr lang="en-US" altLang="en-US" sz="3200" i="1" dirty="0">
                <a:solidFill>
                  <a:schemeClr val="tx1">
                    <a:lumMod val="65000"/>
                    <a:lumOff val="35000"/>
                  </a:schemeClr>
                </a:solidFill>
                <a:latin typeface="Calibi"/>
              </a:rPr>
              <a:t>Juglans x paradox </a:t>
            </a:r>
            <a:r>
              <a:rPr lang="en-US" altLang="en-US" sz="3200" dirty="0">
                <a:solidFill>
                  <a:schemeClr val="tx1">
                    <a:lumMod val="65000"/>
                    <a:lumOff val="35000"/>
                  </a:schemeClr>
                </a:solidFill>
                <a:latin typeface="Calibi"/>
              </a:rPr>
              <a:t>(1 HT)</a:t>
            </a:r>
            <a:br>
              <a:rPr lang="en-US" altLang="en-US" sz="3200" dirty="0">
                <a:solidFill>
                  <a:schemeClr val="tx1">
                    <a:lumMod val="65000"/>
                    <a:lumOff val="35000"/>
                  </a:schemeClr>
                </a:solidFill>
                <a:latin typeface="Calibi"/>
              </a:rPr>
            </a:br>
            <a:endParaRPr lang="en-US" altLang="en-US" sz="3200" dirty="0">
              <a:solidFill>
                <a:schemeClr val="tx1">
                  <a:lumMod val="65000"/>
                  <a:lumOff val="35000"/>
                </a:schemeClr>
              </a:solidFill>
              <a:latin typeface="Calibi"/>
            </a:endParaRPr>
          </a:p>
        </p:txBody>
      </p:sp>
      <p:sp>
        <p:nvSpPr>
          <p:cNvPr id="10243" name="Rectangle 3">
            <a:extLst>
              <a:ext uri="{FF2B5EF4-FFF2-40B4-BE49-F238E27FC236}">
                <a16:creationId xmlns:a16="http://schemas.microsoft.com/office/drawing/2014/main" id="{5E9CD9EA-C213-4162-AD1D-B71001DAD705}"/>
              </a:ext>
            </a:extLst>
          </p:cNvPr>
          <p:cNvSpPr>
            <a:spLocks noGrp="1" noChangeArrowheads="1"/>
          </p:cNvSpPr>
          <p:nvPr>
            <p:ph type="body" sz="half" idx="1"/>
          </p:nvPr>
        </p:nvSpPr>
        <p:spPr bwMode="auto">
          <a:xfrm>
            <a:off x="304800" y="4721225"/>
            <a:ext cx="2743200" cy="1066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Heritage Tree # 323</a:t>
            </a:r>
          </a:p>
          <a:p>
            <a:pPr marL="0" indent="0" eaLnBrk="1" hangingPunct="1">
              <a:lnSpc>
                <a:spcPct val="110000"/>
              </a:lnSpc>
              <a:buFontTx/>
              <a:buNone/>
              <a:defRPr/>
            </a:pPr>
            <a:r>
              <a:rPr lang="en-US" altLang="en-US" sz="2000" dirty="0">
                <a:solidFill>
                  <a:schemeClr val="tx1">
                    <a:lumMod val="65000"/>
                    <a:lumOff val="35000"/>
                  </a:schemeClr>
                </a:solidFill>
                <a:latin typeface="Calibi"/>
              </a:rPr>
              <a:t>5024 SE Mill Street — removal permit 1/22/19</a:t>
            </a:r>
          </a:p>
          <a:p>
            <a:pPr marL="0" indent="0" eaLnBrk="1" hangingPunct="1">
              <a:lnSpc>
                <a:spcPct val="110000"/>
              </a:lnSpc>
              <a:buFontTx/>
              <a:buNone/>
              <a:defRPr/>
            </a:pPr>
            <a:r>
              <a:rPr lang="en-US" altLang="en-US" sz="2000" dirty="0">
                <a:solidFill>
                  <a:schemeClr val="tx1">
                    <a:lumMod val="65000"/>
                    <a:lumOff val="35000"/>
                  </a:schemeClr>
                </a:solidFill>
                <a:latin typeface="Calibi"/>
              </a:rPr>
              <a:t>(12 HTs in Mt Tabor NA)</a:t>
            </a:r>
          </a:p>
          <a:p>
            <a:pPr marL="0" indent="0" eaLnBrk="1" hangingPunct="1">
              <a:lnSpc>
                <a:spcPct val="110000"/>
              </a:lnSpc>
              <a:buFontTx/>
              <a:buNone/>
              <a:defRPr/>
            </a:pPr>
            <a:endParaRPr lang="en-US" altLang="en-US" sz="2000" dirty="0">
              <a:solidFill>
                <a:schemeClr val="tx1">
                  <a:lumMod val="65000"/>
                  <a:lumOff val="35000"/>
                </a:schemeClr>
              </a:solidFill>
              <a:latin typeface="Calibi"/>
            </a:endParaRPr>
          </a:p>
        </p:txBody>
      </p:sp>
      <p:sp>
        <p:nvSpPr>
          <p:cNvPr id="10244" name="TextBox 1">
            <a:extLst>
              <a:ext uri="{FF2B5EF4-FFF2-40B4-BE49-F238E27FC236}">
                <a16:creationId xmlns:a16="http://schemas.microsoft.com/office/drawing/2014/main" id="{42EC0CA7-400F-4D9B-BC8E-3180F6A972A0}"/>
              </a:ext>
            </a:extLst>
          </p:cNvPr>
          <p:cNvSpPr txBox="1">
            <a:spLocks noChangeArrowheads="1"/>
          </p:cNvSpPr>
          <p:nvPr/>
        </p:nvSpPr>
        <p:spPr bwMode="auto">
          <a:xfrm>
            <a:off x="320675" y="2714625"/>
            <a:ext cx="21812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16’</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61”) </a:t>
            </a:r>
          </a:p>
          <a:p>
            <a:pPr>
              <a:defRPr/>
            </a:pPr>
            <a:r>
              <a:rPr lang="en-US" altLang="en-US" sz="2000" dirty="0">
                <a:solidFill>
                  <a:schemeClr val="tx1">
                    <a:lumMod val="65000"/>
                    <a:lumOff val="35000"/>
                  </a:schemeClr>
                </a:solidFill>
                <a:latin typeface="Calibi"/>
              </a:rPr>
              <a:t>Height: 80’ </a:t>
            </a:r>
          </a:p>
          <a:p>
            <a:pPr>
              <a:defRPr/>
            </a:pPr>
            <a:r>
              <a:rPr lang="en-US" altLang="en-US" sz="2000" dirty="0">
                <a:solidFill>
                  <a:schemeClr val="tx1">
                    <a:lumMod val="65000"/>
                    <a:lumOff val="35000"/>
                  </a:schemeClr>
                </a:solidFill>
                <a:latin typeface="Calibi"/>
              </a:rPr>
              <a:t>Spread:  116’</a:t>
            </a:r>
          </a:p>
          <a:p>
            <a:pPr>
              <a:defRPr/>
            </a:pPr>
            <a:r>
              <a:rPr lang="en-US" altLang="en-US" sz="2000" dirty="0">
                <a:solidFill>
                  <a:schemeClr val="tx1">
                    <a:lumMod val="65000"/>
                    <a:lumOff val="35000"/>
                  </a:schemeClr>
                </a:solidFill>
                <a:latin typeface="Calibi"/>
              </a:rPr>
              <a:t>Designated in 2015</a:t>
            </a:r>
          </a:p>
          <a:p>
            <a:pPr>
              <a:defRPr/>
            </a:pPr>
            <a:endParaRPr lang="en-US" altLang="en-US" sz="2000" dirty="0">
              <a:solidFill>
                <a:schemeClr val="tx1">
                  <a:lumMod val="65000"/>
                  <a:lumOff val="35000"/>
                </a:schemeClr>
              </a:solidFill>
              <a:latin typeface="Calibi"/>
            </a:endParaRPr>
          </a:p>
        </p:txBody>
      </p:sp>
      <p:pic>
        <p:nvPicPr>
          <p:cNvPr id="10245" name="Picture 2">
            <a:extLst>
              <a:ext uri="{FF2B5EF4-FFF2-40B4-BE49-F238E27FC236}">
                <a16:creationId xmlns:a16="http://schemas.microsoft.com/office/drawing/2014/main" id="{15429DB1-D102-45A7-B578-EA6B177D19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667000"/>
            <a:ext cx="55546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1">
            <a:extLst>
              <a:ext uri="{FF2B5EF4-FFF2-40B4-BE49-F238E27FC236}">
                <a16:creationId xmlns:a16="http://schemas.microsoft.com/office/drawing/2014/main" id="{19FF834A-B4CD-4108-9E49-C2A4C30959BD}"/>
              </a:ext>
            </a:extLst>
          </p:cNvPr>
          <p:cNvSpPr txBox="1">
            <a:spLocks noChangeArrowheads="1"/>
          </p:cNvSpPr>
          <p:nvPr/>
        </p:nvSpPr>
        <p:spPr bwMode="auto">
          <a:xfrm>
            <a:off x="4514850" y="1455738"/>
            <a:ext cx="4191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600" dirty="0">
                <a:solidFill>
                  <a:schemeClr val="tx1">
                    <a:lumMod val="65000"/>
                    <a:lumOff val="35000"/>
                  </a:schemeClr>
                </a:solidFill>
                <a:latin typeface="Calibi"/>
              </a:rPr>
              <a:t>Jay W. </a:t>
            </a:r>
            <a:r>
              <a:rPr lang="en-US" altLang="en-US" sz="1600" dirty="0" err="1">
                <a:solidFill>
                  <a:schemeClr val="tx1">
                    <a:lumMod val="65000"/>
                    <a:lumOff val="35000"/>
                  </a:schemeClr>
                </a:solidFill>
                <a:latin typeface="Calibi"/>
              </a:rPr>
              <a:t>Pscheidt</a:t>
            </a:r>
            <a:r>
              <a:rPr lang="en-US" altLang="en-US" sz="1600" dirty="0">
                <a:solidFill>
                  <a:schemeClr val="tx1">
                    <a:lumMod val="65000"/>
                    <a:lumOff val="35000"/>
                  </a:schemeClr>
                </a:solidFill>
                <a:latin typeface="Calibi"/>
              </a:rPr>
              <a:t>, OSU Extension Plant Pathology Specialist and Professor of Botany and Plant Pathology visited the tree and analyzed samples for cause of death</a:t>
            </a:r>
          </a:p>
        </p:txBody>
      </p:sp>
      <p:sp>
        <p:nvSpPr>
          <p:cNvPr id="10247" name="TextBox 1">
            <a:extLst>
              <a:ext uri="{FF2B5EF4-FFF2-40B4-BE49-F238E27FC236}">
                <a16:creationId xmlns:a16="http://schemas.microsoft.com/office/drawing/2014/main" id="{F6236036-6CE1-4AFB-B20A-2FF6FCB45C84}"/>
              </a:ext>
            </a:extLst>
          </p:cNvPr>
          <p:cNvSpPr txBox="1">
            <a:spLocks noChangeArrowheads="1"/>
          </p:cNvSpPr>
          <p:nvPr/>
        </p:nvSpPr>
        <p:spPr bwMode="auto">
          <a:xfrm>
            <a:off x="3048000" y="5803900"/>
            <a:ext cx="2667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000" dirty="0">
                <a:solidFill>
                  <a:schemeClr val="tx1">
                    <a:lumMod val="65000"/>
                    <a:lumOff val="35000"/>
                  </a:schemeClr>
                </a:solidFill>
                <a:latin typeface="Calibi"/>
              </a:rPr>
              <a:t>Photo by Gregg Everhart</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1">
            <a:extLst>
              <a:ext uri="{FF2B5EF4-FFF2-40B4-BE49-F238E27FC236}">
                <a16:creationId xmlns:a16="http://schemas.microsoft.com/office/drawing/2014/main" id="{10C98C7C-C98F-4B9D-B1BF-20592FB0CA14}"/>
              </a:ext>
            </a:extLst>
          </p:cNvPr>
          <p:cNvSpPr txBox="1">
            <a:spLocks noChangeArrowheads="1"/>
          </p:cNvSpPr>
          <p:nvPr/>
        </p:nvSpPr>
        <p:spPr bwMode="auto">
          <a:xfrm>
            <a:off x="304800" y="1138238"/>
            <a:ext cx="77724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altLang="en-US" sz="3200" b="1" kern="0" dirty="0">
                <a:solidFill>
                  <a:schemeClr val="tx1">
                    <a:lumMod val="65000"/>
                    <a:lumOff val="35000"/>
                  </a:schemeClr>
                </a:solidFill>
                <a:latin typeface="Calibi"/>
              </a:rPr>
              <a:t>Proposed Heritage Trees</a:t>
            </a:r>
          </a:p>
        </p:txBody>
      </p:sp>
      <p:sp>
        <p:nvSpPr>
          <p:cNvPr id="13" name="Text Box 39">
            <a:extLst>
              <a:ext uri="{FF2B5EF4-FFF2-40B4-BE49-F238E27FC236}">
                <a16:creationId xmlns:a16="http://schemas.microsoft.com/office/drawing/2014/main" id="{CFFB10DD-D9C0-4CD4-AE7F-812FF02E355A}"/>
              </a:ext>
            </a:extLst>
          </p:cNvPr>
          <p:cNvSpPr txBox="1">
            <a:spLocks noChangeArrowheads="1"/>
          </p:cNvSpPr>
          <p:nvPr/>
        </p:nvSpPr>
        <p:spPr bwMode="auto">
          <a:xfrm>
            <a:off x="325438" y="1781175"/>
            <a:ext cx="7867650"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defRPr/>
            </a:pPr>
            <a:r>
              <a:rPr lang="en-US" altLang="en-US" sz="3000" dirty="0">
                <a:solidFill>
                  <a:schemeClr val="tx1">
                    <a:lumMod val="65000"/>
                    <a:lumOff val="35000"/>
                  </a:schemeClr>
                </a:solidFill>
                <a:latin typeface="Calibi"/>
              </a:rPr>
              <a:t>Heritage Tree Committee presentation to Portland City Council</a:t>
            </a:r>
          </a:p>
          <a:p>
            <a:pPr>
              <a:spcBef>
                <a:spcPct val="50000"/>
              </a:spcBef>
              <a:defRPr/>
            </a:pPr>
            <a:r>
              <a:rPr lang="en-US" altLang="en-US" sz="3000" dirty="0">
                <a:solidFill>
                  <a:schemeClr val="tx1">
                    <a:lumMod val="65000"/>
                    <a:lumOff val="35000"/>
                  </a:schemeClr>
                </a:solidFill>
                <a:latin typeface="Calibi"/>
              </a:rPr>
              <a:t>3/27/2019</a:t>
            </a:r>
          </a:p>
        </p:txBody>
      </p:sp>
      <p:pic>
        <p:nvPicPr>
          <p:cNvPr id="12292" name="Picture 2">
            <a:extLst>
              <a:ext uri="{FF2B5EF4-FFF2-40B4-BE49-F238E27FC236}">
                <a16:creationId xmlns:a16="http://schemas.microsoft.com/office/drawing/2014/main" id="{3142083F-A660-45B8-A450-1CF2462358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8" y="3489325"/>
            <a:ext cx="183356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a:extLst>
              <a:ext uri="{FF2B5EF4-FFF2-40B4-BE49-F238E27FC236}">
                <a16:creationId xmlns:a16="http://schemas.microsoft.com/office/drawing/2014/main" id="{1333A200-EA32-480C-84A2-0C0709F052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7088" y="3489325"/>
            <a:ext cx="163671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a:extLst>
              <a:ext uri="{FF2B5EF4-FFF2-40B4-BE49-F238E27FC236}">
                <a16:creationId xmlns:a16="http://schemas.microsoft.com/office/drawing/2014/main" id="{4EF4C967-1936-4CE8-8B2E-7529B9F237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3489325"/>
            <a:ext cx="16351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a:extLst>
              <a:ext uri="{FF2B5EF4-FFF2-40B4-BE49-F238E27FC236}">
                <a16:creationId xmlns:a16="http://schemas.microsoft.com/office/drawing/2014/main" id="{98B0FA98-88E5-4F31-A22F-612A86143B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02288" y="3489325"/>
            <a:ext cx="163671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
            <a:extLst>
              <a:ext uri="{FF2B5EF4-FFF2-40B4-BE49-F238E27FC236}">
                <a16:creationId xmlns:a16="http://schemas.microsoft.com/office/drawing/2014/main" id="{2BBBF6C1-0526-41BF-BEEB-CF220F48E48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54888" y="3489325"/>
            <a:ext cx="163671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A455216-6C04-4B6F-956C-9807694DB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3E20DFB8-7E85-4091-9D9E-4C354199E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D70D850-EAE3-482B-BF01-4528C2A50D02}"/>
              </a:ext>
            </a:extLst>
          </p:cNvPr>
          <p:cNvSpPr>
            <a:spLocks noGrp="1" noChangeArrowheads="1"/>
          </p:cNvSpPr>
          <p:nvPr>
            <p:ph type="title"/>
          </p:nvPr>
        </p:nvSpPr>
        <p:spPr bwMode="auto">
          <a:xfrm>
            <a:off x="76200" y="1257300"/>
            <a:ext cx="8234363" cy="723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Oregon myrtle </a:t>
            </a:r>
            <a:br>
              <a:rPr lang="en-US" altLang="en-US" sz="3200" dirty="0">
                <a:solidFill>
                  <a:schemeClr val="tx1">
                    <a:lumMod val="65000"/>
                    <a:lumOff val="35000"/>
                  </a:schemeClr>
                </a:solidFill>
                <a:latin typeface="Calibi"/>
              </a:rPr>
            </a:br>
            <a:r>
              <a:rPr lang="en-US" altLang="en-US" sz="3200" i="1" dirty="0" err="1">
                <a:solidFill>
                  <a:schemeClr val="tx1">
                    <a:lumMod val="65000"/>
                    <a:lumOff val="35000"/>
                  </a:schemeClr>
                </a:solidFill>
                <a:latin typeface="Calibi"/>
              </a:rPr>
              <a:t>Umbellularia</a:t>
            </a:r>
            <a:r>
              <a:rPr lang="en-US" altLang="en-US" sz="3200" i="1" dirty="0">
                <a:solidFill>
                  <a:schemeClr val="tx1">
                    <a:lumMod val="65000"/>
                    <a:lumOff val="35000"/>
                  </a:schemeClr>
                </a:solidFill>
                <a:latin typeface="Calibi"/>
              </a:rPr>
              <a:t> </a:t>
            </a:r>
            <a:r>
              <a:rPr lang="en-US" altLang="en-US" sz="3200" i="1" dirty="0" err="1">
                <a:solidFill>
                  <a:schemeClr val="tx1">
                    <a:lumMod val="65000"/>
                    <a:lumOff val="35000"/>
                  </a:schemeClr>
                </a:solidFill>
                <a:latin typeface="Calibi"/>
              </a:rPr>
              <a:t>californica</a:t>
            </a:r>
            <a:r>
              <a:rPr lang="en-US" altLang="en-US" sz="3200" i="1" dirty="0">
                <a:solidFill>
                  <a:schemeClr val="tx1">
                    <a:lumMod val="65000"/>
                    <a:lumOff val="35000"/>
                  </a:schemeClr>
                </a:solidFill>
                <a:latin typeface="Calibi"/>
              </a:rPr>
              <a:t> </a:t>
            </a:r>
            <a:r>
              <a:rPr lang="en-US" altLang="en-US" sz="3200" dirty="0">
                <a:solidFill>
                  <a:schemeClr val="tx1">
                    <a:lumMod val="65000"/>
                    <a:lumOff val="35000"/>
                  </a:schemeClr>
                </a:solidFill>
                <a:latin typeface="Calibi"/>
              </a:rPr>
              <a:t>(2 HTs) </a:t>
            </a:r>
          </a:p>
        </p:txBody>
      </p:sp>
      <p:sp>
        <p:nvSpPr>
          <p:cNvPr id="18435" name="Rectangle 3">
            <a:extLst>
              <a:ext uri="{FF2B5EF4-FFF2-40B4-BE49-F238E27FC236}">
                <a16:creationId xmlns:a16="http://schemas.microsoft.com/office/drawing/2014/main" id="{BB526441-F670-40FD-BBA5-FD41C463DB17}"/>
              </a:ext>
            </a:extLst>
          </p:cNvPr>
          <p:cNvSpPr>
            <a:spLocks noGrp="1" noChangeArrowheads="1"/>
          </p:cNvSpPr>
          <p:nvPr>
            <p:ph type="body" sz="half" idx="1"/>
          </p:nvPr>
        </p:nvSpPr>
        <p:spPr bwMode="auto">
          <a:xfrm>
            <a:off x="147638" y="5160963"/>
            <a:ext cx="5186362"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Privately owned tree</a:t>
            </a:r>
          </a:p>
          <a:p>
            <a:pPr marL="0" indent="0" eaLnBrk="1" hangingPunct="1">
              <a:lnSpc>
                <a:spcPct val="110000"/>
              </a:lnSpc>
              <a:buFontTx/>
              <a:buNone/>
              <a:defRPr/>
            </a:pPr>
            <a:r>
              <a:rPr lang="en-US" altLang="en-US" sz="2000" dirty="0">
                <a:solidFill>
                  <a:schemeClr val="tx1">
                    <a:lumMod val="65000"/>
                    <a:lumOff val="35000"/>
                  </a:schemeClr>
                </a:solidFill>
                <a:latin typeface="Calibi"/>
              </a:rPr>
              <a:t>8235 &amp; 8241 N Chautauqua Blvd</a:t>
            </a:r>
          </a:p>
          <a:p>
            <a:pPr marL="0" indent="0" eaLnBrk="1" hangingPunct="1">
              <a:lnSpc>
                <a:spcPct val="110000"/>
              </a:lnSpc>
              <a:buFontTx/>
              <a:buNone/>
              <a:defRPr/>
            </a:pPr>
            <a:r>
              <a:rPr lang="en-US" altLang="en-US" sz="2000" dirty="0">
                <a:solidFill>
                  <a:schemeClr val="tx1">
                    <a:lumMod val="65000"/>
                    <a:lumOff val="35000"/>
                  </a:schemeClr>
                </a:solidFill>
                <a:latin typeface="Calibi"/>
              </a:rPr>
              <a:t>(5 HTs in Portsmouth NA)</a:t>
            </a:r>
          </a:p>
        </p:txBody>
      </p:sp>
      <p:sp>
        <p:nvSpPr>
          <p:cNvPr id="18436" name="Rectangle 3">
            <a:extLst>
              <a:ext uri="{FF2B5EF4-FFF2-40B4-BE49-F238E27FC236}">
                <a16:creationId xmlns:a16="http://schemas.microsoft.com/office/drawing/2014/main" id="{DF83F41A-37ED-42AF-A070-9ACC16C74790}"/>
              </a:ext>
            </a:extLst>
          </p:cNvPr>
          <p:cNvSpPr>
            <a:spLocks noChangeArrowheads="1"/>
          </p:cNvSpPr>
          <p:nvPr/>
        </p:nvSpPr>
        <p:spPr bwMode="auto">
          <a:xfrm>
            <a:off x="150813" y="3136900"/>
            <a:ext cx="20732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14.3’</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55”)</a:t>
            </a:r>
          </a:p>
          <a:p>
            <a:pPr>
              <a:defRPr/>
            </a:pPr>
            <a:r>
              <a:rPr lang="en-US" altLang="en-US" sz="2000" dirty="0">
                <a:solidFill>
                  <a:schemeClr val="tx1">
                    <a:lumMod val="65000"/>
                    <a:lumOff val="35000"/>
                  </a:schemeClr>
                </a:solidFill>
                <a:latin typeface="Calibi"/>
              </a:rPr>
              <a:t>Height: 54’</a:t>
            </a:r>
          </a:p>
          <a:p>
            <a:pPr>
              <a:defRPr/>
            </a:pPr>
            <a:r>
              <a:rPr lang="en-US" altLang="en-US" sz="2000" dirty="0">
                <a:solidFill>
                  <a:schemeClr val="tx1">
                    <a:lumMod val="65000"/>
                    <a:lumOff val="35000"/>
                  </a:schemeClr>
                </a:solidFill>
                <a:latin typeface="Calibi"/>
              </a:rPr>
              <a:t>Spread:  68’</a:t>
            </a:r>
          </a:p>
        </p:txBody>
      </p:sp>
      <p:pic>
        <p:nvPicPr>
          <p:cNvPr id="18437" name="Picture 1">
            <a:extLst>
              <a:ext uri="{FF2B5EF4-FFF2-40B4-BE49-F238E27FC236}">
                <a16:creationId xmlns:a16="http://schemas.microsoft.com/office/drawing/2014/main" id="{4E608F8B-251E-4EDA-B1BB-6B4A7B3EB9B8}"/>
              </a:ext>
            </a:extLst>
          </p:cNvPr>
          <p:cNvPicPr>
            <a:picLocks noChangeAspect="1"/>
          </p:cNvPicPr>
          <p:nvPr/>
        </p:nvPicPr>
        <p:blipFill>
          <a:blip r:embed="rId3">
            <a:extLst>
              <a:ext uri="{28A0092B-C50C-407E-A947-70E740481C1C}">
                <a14:useLocalDpi xmlns:a14="http://schemas.microsoft.com/office/drawing/2010/main" val="0"/>
              </a:ext>
            </a:extLst>
          </a:blip>
          <a:srcRect l="28424"/>
          <a:stretch>
            <a:fillRect/>
          </a:stretch>
        </p:blipFill>
        <p:spPr bwMode="auto">
          <a:xfrm>
            <a:off x="5621338" y="2667000"/>
            <a:ext cx="32178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a:extLst>
              <a:ext uri="{FF2B5EF4-FFF2-40B4-BE49-F238E27FC236}">
                <a16:creationId xmlns:a16="http://schemas.microsoft.com/office/drawing/2014/main" id="{D1694736-7126-4C53-8AB2-3EA63C0FE826}"/>
              </a:ext>
            </a:extLst>
          </p:cNvPr>
          <p:cNvPicPr>
            <a:picLocks noChangeAspect="1"/>
          </p:cNvPicPr>
          <p:nvPr/>
        </p:nvPicPr>
        <p:blipFill>
          <a:blip r:embed="rId4">
            <a:extLst>
              <a:ext uri="{28A0092B-C50C-407E-A947-70E740481C1C}">
                <a14:useLocalDpi xmlns:a14="http://schemas.microsoft.com/office/drawing/2010/main" val="0"/>
              </a:ext>
            </a:extLst>
          </a:blip>
          <a:srcRect l="15640" t="15714" r="21796"/>
          <a:stretch>
            <a:fillRect/>
          </a:stretch>
        </p:blipFill>
        <p:spPr bwMode="auto">
          <a:xfrm>
            <a:off x="2425700" y="2646363"/>
            <a:ext cx="2908300"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2D98A97-90F7-4D30-916F-1F4FD7ED28E7}"/>
              </a:ext>
            </a:extLst>
          </p:cNvPr>
          <p:cNvSpPr>
            <a:spLocks noGrp="1" noChangeArrowheads="1"/>
          </p:cNvSpPr>
          <p:nvPr>
            <p:ph type="title"/>
          </p:nvPr>
        </p:nvSpPr>
        <p:spPr bwMode="auto">
          <a:xfrm>
            <a:off x="144463" y="914400"/>
            <a:ext cx="5443537"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defRPr/>
            </a:pPr>
            <a:r>
              <a:rPr lang="en-US" altLang="en-US" sz="3200" b="1" dirty="0">
                <a:solidFill>
                  <a:schemeClr val="tx1">
                    <a:lumMod val="65000"/>
                    <a:lumOff val="35000"/>
                  </a:schemeClr>
                </a:solidFill>
                <a:latin typeface="Calibi"/>
              </a:rPr>
              <a:t>Dawn redwood</a:t>
            </a:r>
            <a:br>
              <a:rPr lang="en-US" altLang="en-US" dirty="0">
                <a:solidFill>
                  <a:schemeClr val="tx1">
                    <a:lumMod val="65000"/>
                    <a:lumOff val="35000"/>
                  </a:schemeClr>
                </a:solidFill>
                <a:latin typeface="Calibi"/>
              </a:rPr>
            </a:br>
            <a:r>
              <a:rPr lang="en-US" altLang="en-US" sz="3200" i="1" dirty="0" err="1">
                <a:solidFill>
                  <a:schemeClr val="tx1">
                    <a:lumMod val="65000"/>
                    <a:lumOff val="35000"/>
                  </a:schemeClr>
                </a:solidFill>
                <a:latin typeface="Calibi"/>
              </a:rPr>
              <a:t>Metasequoia</a:t>
            </a:r>
            <a:r>
              <a:rPr lang="en-US" altLang="en-US" sz="3200" i="1" dirty="0">
                <a:solidFill>
                  <a:schemeClr val="tx1">
                    <a:lumMod val="65000"/>
                    <a:lumOff val="35000"/>
                  </a:schemeClr>
                </a:solidFill>
                <a:latin typeface="Calibi"/>
              </a:rPr>
              <a:t> </a:t>
            </a:r>
            <a:r>
              <a:rPr lang="en-US" altLang="en-US" sz="3200" i="1" dirty="0" err="1">
                <a:solidFill>
                  <a:schemeClr val="tx1">
                    <a:lumMod val="65000"/>
                    <a:lumOff val="35000"/>
                  </a:schemeClr>
                </a:solidFill>
                <a:latin typeface="Calibi"/>
              </a:rPr>
              <a:t>glyptostroboides</a:t>
            </a:r>
            <a:br>
              <a:rPr lang="en-US" altLang="en-US" sz="3200" i="1" dirty="0">
                <a:solidFill>
                  <a:schemeClr val="tx1">
                    <a:lumMod val="65000"/>
                    <a:lumOff val="35000"/>
                  </a:schemeClr>
                </a:solidFill>
                <a:latin typeface="Calibi"/>
              </a:rPr>
            </a:br>
            <a:r>
              <a:rPr lang="en-US" altLang="en-US" sz="3200" dirty="0">
                <a:solidFill>
                  <a:schemeClr val="tx1">
                    <a:lumMod val="65000"/>
                    <a:lumOff val="35000"/>
                  </a:schemeClr>
                </a:solidFill>
                <a:latin typeface="Calibi"/>
              </a:rPr>
              <a:t>(6 HTs)</a:t>
            </a:r>
          </a:p>
        </p:txBody>
      </p:sp>
      <p:sp>
        <p:nvSpPr>
          <p:cNvPr id="20483" name="Rectangle 3">
            <a:extLst>
              <a:ext uri="{FF2B5EF4-FFF2-40B4-BE49-F238E27FC236}">
                <a16:creationId xmlns:a16="http://schemas.microsoft.com/office/drawing/2014/main" id="{1C7858FA-0E51-41C2-8AAC-8DB5E4C97C3D}"/>
              </a:ext>
            </a:extLst>
          </p:cNvPr>
          <p:cNvSpPr>
            <a:spLocks noGrp="1" noChangeArrowheads="1"/>
          </p:cNvSpPr>
          <p:nvPr>
            <p:ph type="body" sz="half" idx="1"/>
          </p:nvPr>
        </p:nvSpPr>
        <p:spPr bwMode="auto">
          <a:xfrm>
            <a:off x="147638" y="4581525"/>
            <a:ext cx="2519362"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10000"/>
              </a:lnSpc>
              <a:buFontTx/>
              <a:buNone/>
              <a:defRPr/>
            </a:pPr>
            <a:r>
              <a:rPr lang="en-US" altLang="en-US" sz="2000" dirty="0">
                <a:solidFill>
                  <a:schemeClr val="tx1">
                    <a:lumMod val="65000"/>
                    <a:lumOff val="35000"/>
                  </a:schemeClr>
                </a:solidFill>
                <a:latin typeface="Calibi"/>
              </a:rPr>
              <a:t>Privately owned tree</a:t>
            </a:r>
          </a:p>
          <a:p>
            <a:pPr marL="0" indent="0" eaLnBrk="1" hangingPunct="1">
              <a:lnSpc>
                <a:spcPct val="110000"/>
              </a:lnSpc>
              <a:buFontTx/>
              <a:buNone/>
              <a:defRPr/>
            </a:pPr>
            <a:r>
              <a:rPr lang="en-US" altLang="en-US" sz="2000" dirty="0">
                <a:solidFill>
                  <a:schemeClr val="tx1">
                    <a:lumMod val="65000"/>
                    <a:lumOff val="35000"/>
                  </a:schemeClr>
                </a:solidFill>
                <a:latin typeface="Calibi"/>
              </a:rPr>
              <a:t>6805 NE 32</a:t>
            </a:r>
            <a:r>
              <a:rPr lang="en-US" altLang="en-US" sz="2000" baseline="30000" dirty="0">
                <a:solidFill>
                  <a:schemeClr val="tx1">
                    <a:lumMod val="65000"/>
                    <a:lumOff val="35000"/>
                  </a:schemeClr>
                </a:solidFill>
                <a:latin typeface="Calibi"/>
              </a:rPr>
              <a:t>nd</a:t>
            </a:r>
            <a:r>
              <a:rPr lang="en-US" altLang="en-US" sz="2000" dirty="0">
                <a:solidFill>
                  <a:schemeClr val="tx1">
                    <a:lumMod val="65000"/>
                    <a:lumOff val="35000"/>
                  </a:schemeClr>
                </a:solidFill>
                <a:latin typeface="Calibi"/>
              </a:rPr>
              <a:t> Avenue</a:t>
            </a:r>
          </a:p>
          <a:p>
            <a:pPr marL="0" indent="0" eaLnBrk="1" hangingPunct="1">
              <a:lnSpc>
                <a:spcPct val="110000"/>
              </a:lnSpc>
              <a:buFontTx/>
              <a:buNone/>
              <a:defRPr/>
            </a:pPr>
            <a:r>
              <a:rPr lang="en-US" altLang="en-US" sz="2000" dirty="0">
                <a:solidFill>
                  <a:schemeClr val="tx1">
                    <a:lumMod val="65000"/>
                    <a:lumOff val="35000"/>
                  </a:schemeClr>
                </a:solidFill>
                <a:latin typeface="Calibi"/>
              </a:rPr>
              <a:t>(3 HTs in Concordia)</a:t>
            </a:r>
          </a:p>
        </p:txBody>
      </p:sp>
      <p:sp>
        <p:nvSpPr>
          <p:cNvPr id="20484" name="Rectangle 3">
            <a:extLst>
              <a:ext uri="{FF2B5EF4-FFF2-40B4-BE49-F238E27FC236}">
                <a16:creationId xmlns:a16="http://schemas.microsoft.com/office/drawing/2014/main" id="{22B5DD6E-1DF2-4A46-940E-69C7378C29FA}"/>
              </a:ext>
            </a:extLst>
          </p:cNvPr>
          <p:cNvSpPr>
            <a:spLocks noChangeArrowheads="1"/>
          </p:cNvSpPr>
          <p:nvPr/>
        </p:nvSpPr>
        <p:spPr bwMode="auto">
          <a:xfrm>
            <a:off x="144463" y="2716213"/>
            <a:ext cx="20732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2000" dirty="0">
                <a:solidFill>
                  <a:schemeClr val="tx1">
                    <a:lumMod val="65000"/>
                    <a:lumOff val="35000"/>
                  </a:schemeClr>
                </a:solidFill>
                <a:latin typeface="Calibi"/>
              </a:rPr>
              <a:t>Circumference: 15.1’</a:t>
            </a:r>
          </a:p>
          <a:p>
            <a:pPr>
              <a:defRPr/>
            </a:pPr>
            <a:r>
              <a:rPr lang="en-US" altLang="en-US" sz="2000" dirty="0">
                <a:solidFill>
                  <a:schemeClr val="tx1">
                    <a:lumMod val="65000"/>
                    <a:lumOff val="35000"/>
                  </a:schemeClr>
                </a:solidFill>
                <a:latin typeface="Calibi"/>
              </a:rPr>
              <a:t>(</a:t>
            </a:r>
            <a:r>
              <a:rPr lang="en-US" altLang="en-US" sz="2000" dirty="0" err="1">
                <a:solidFill>
                  <a:schemeClr val="tx1">
                    <a:lumMod val="65000"/>
                    <a:lumOff val="35000"/>
                  </a:schemeClr>
                </a:solidFill>
                <a:latin typeface="Calibi"/>
              </a:rPr>
              <a:t>dbh</a:t>
            </a:r>
            <a:r>
              <a:rPr lang="en-US" altLang="en-US" sz="2000" dirty="0">
                <a:solidFill>
                  <a:schemeClr val="tx1">
                    <a:lumMod val="65000"/>
                    <a:lumOff val="35000"/>
                  </a:schemeClr>
                </a:solidFill>
                <a:latin typeface="Calibi"/>
              </a:rPr>
              <a:t> = 58”)</a:t>
            </a:r>
          </a:p>
          <a:p>
            <a:pPr>
              <a:defRPr/>
            </a:pPr>
            <a:r>
              <a:rPr lang="en-US" altLang="en-US" sz="2000" dirty="0">
                <a:solidFill>
                  <a:schemeClr val="tx1">
                    <a:lumMod val="65000"/>
                    <a:lumOff val="35000"/>
                  </a:schemeClr>
                </a:solidFill>
                <a:latin typeface="Calibi"/>
              </a:rPr>
              <a:t>Height: 86’</a:t>
            </a:r>
          </a:p>
          <a:p>
            <a:pPr>
              <a:defRPr/>
            </a:pPr>
            <a:r>
              <a:rPr lang="en-US" altLang="en-US" sz="2000" dirty="0">
                <a:solidFill>
                  <a:schemeClr val="tx1">
                    <a:lumMod val="65000"/>
                    <a:lumOff val="35000"/>
                  </a:schemeClr>
                </a:solidFill>
                <a:latin typeface="Calibi"/>
              </a:rPr>
              <a:t>Spread:  42’</a:t>
            </a:r>
          </a:p>
        </p:txBody>
      </p:sp>
      <p:pic>
        <p:nvPicPr>
          <p:cNvPr id="20485" name="Picture 1">
            <a:extLst>
              <a:ext uri="{FF2B5EF4-FFF2-40B4-BE49-F238E27FC236}">
                <a16:creationId xmlns:a16="http://schemas.microsoft.com/office/drawing/2014/main" id="{AC8D4847-43C0-4E42-9392-8B49C85116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0188" y="2057400"/>
            <a:ext cx="2716212"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a:extLst>
              <a:ext uri="{FF2B5EF4-FFF2-40B4-BE49-F238E27FC236}">
                <a16:creationId xmlns:a16="http://schemas.microsoft.com/office/drawing/2014/main" id="{22851EB2-F235-4F52-822C-7DF55A729C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1371600"/>
            <a:ext cx="32273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3">
            <a:extLst>
              <a:ext uri="{FF2B5EF4-FFF2-40B4-BE49-F238E27FC236}">
                <a16:creationId xmlns:a16="http://schemas.microsoft.com/office/drawing/2014/main" id="{A9471644-B86E-4621-8C51-B09871B6B499}"/>
              </a:ext>
            </a:extLst>
          </p:cNvPr>
          <p:cNvSpPr txBox="1">
            <a:spLocks noChangeArrowheads="1"/>
          </p:cNvSpPr>
          <p:nvPr/>
        </p:nvSpPr>
        <p:spPr bwMode="auto">
          <a:xfrm>
            <a:off x="2590800" y="5681663"/>
            <a:ext cx="228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r>
              <a:rPr lang="en-US" altLang="en-US" sz="1000">
                <a:solidFill>
                  <a:schemeClr val="tx1">
                    <a:lumMod val="65000"/>
                    <a:lumOff val="35000"/>
                  </a:schemeClr>
                </a:solidFill>
                <a:latin typeface="Calibi"/>
              </a:rPr>
              <a:t>Spring leaves by Gregg Everhart</a:t>
            </a:r>
          </a:p>
        </p:txBody>
      </p:sp>
      <p:sp>
        <p:nvSpPr>
          <p:cNvPr id="20488" name="TextBox 9">
            <a:extLst>
              <a:ext uri="{FF2B5EF4-FFF2-40B4-BE49-F238E27FC236}">
                <a16:creationId xmlns:a16="http://schemas.microsoft.com/office/drawing/2014/main" id="{79FDE093-85B1-4368-A26B-CC77A04ABCC6}"/>
              </a:ext>
            </a:extLst>
          </p:cNvPr>
          <p:cNvSpPr txBox="1">
            <a:spLocks noChangeArrowheads="1"/>
          </p:cNvSpPr>
          <p:nvPr/>
        </p:nvSpPr>
        <p:spPr bwMode="auto">
          <a:xfrm>
            <a:off x="5486400" y="5681663"/>
            <a:ext cx="228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000">
                <a:latin typeface="Calibi"/>
              </a:rPr>
              <a:t>Spring leaves by Gregg Everhart</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R_PPT_Template_version3.potx" id="{57225DD1-FF4C-4B07-857E-E6E187E3438B}" vid="{B7B452E6-2BF0-4FBE-BAAC-713047983F1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3457</TotalTime>
  <Words>4150</Words>
  <Application>Microsoft Office PowerPoint</Application>
  <PresentationFormat>On-screen Show (4:3)</PresentationFormat>
  <Paragraphs>240</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Times</vt:lpstr>
      <vt:lpstr>Arial</vt:lpstr>
      <vt:lpstr>Calibi</vt:lpstr>
      <vt:lpstr>Times New Roman</vt:lpstr>
      <vt:lpstr>Janson Text LT Std</vt:lpstr>
      <vt:lpstr>Default Design</vt:lpstr>
      <vt:lpstr>Heritage Tree De-Listings Heritage Tree Committee presentation to Portland City Council 3/27/2019 by  Gregg S. Everhart, HTC chair  </vt:lpstr>
      <vt:lpstr>Hollandica Dutch Elm Ulmus x hollandica (5 HTs) </vt:lpstr>
      <vt:lpstr>Paradox walnut Juglans x paradox (1 HT) </vt:lpstr>
      <vt:lpstr>Paradox walnut Juglans x paradox (1 HT) </vt:lpstr>
      <vt:lpstr>PowerPoint Presentation</vt:lpstr>
      <vt:lpstr>PowerPoint Presentation</vt:lpstr>
      <vt:lpstr>PowerPoint Presentation</vt:lpstr>
      <vt:lpstr>Oregon myrtle  Umbellularia californica (2 HTs) </vt:lpstr>
      <vt:lpstr>Dawn redwood Metasequoia glyptostroboides (6 HTs)</vt:lpstr>
      <vt:lpstr>Copper Beech Fagus sylvatica f. purpurea (7 HTs)</vt:lpstr>
      <vt:lpstr>Douglas-fir Pseudotsuga menziesii (6 HTs) </vt:lpstr>
      <vt:lpstr>PowerPoint Presentation</vt:lpstr>
      <vt:lpstr>Pin oak Quercus palustris (2 HTs)</vt:lpstr>
      <vt:lpstr>Hedge maple Acer campestre (2 HTs)</vt:lpstr>
      <vt:lpstr>Spanish Chestnut Castanea sativa (3 HTs)</vt:lpstr>
      <vt:lpstr>Kentucky coffeetree Gymnocladus dioicus (0 HTs)</vt:lpstr>
      <vt:lpstr>Japanese red pine Pinus densiflora (1 HT)</vt:lpstr>
      <vt:lpstr>Blue Atlas cedar Cedrus atlantica (3 HTs)</vt:lpstr>
      <vt:lpstr>Lombardy poplar Populus nigra (0 HTs)</vt:lpstr>
      <vt:lpstr>Questions?</vt:lpstr>
    </vt:vector>
  </TitlesOfParts>
  <Company>Minga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Heidi Nielsen</dc:creator>
  <cp:lastModifiedBy>Dake, Gina</cp:lastModifiedBy>
  <cp:revision>290</cp:revision>
  <cp:lastPrinted>2019-01-04T19:47:50Z</cp:lastPrinted>
  <dcterms:created xsi:type="dcterms:W3CDTF">2004-05-26T20:17:00Z</dcterms:created>
  <dcterms:modified xsi:type="dcterms:W3CDTF">2019-03-20T16:20:29Z</dcterms:modified>
</cp:coreProperties>
</file>