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74" r:id="rId5"/>
    <p:sldId id="265" r:id="rId6"/>
    <p:sldId id="266" r:id="rId7"/>
    <p:sldId id="270" r:id="rId8"/>
    <p:sldId id="267" r:id="rId9"/>
    <p:sldId id="273" r:id="rId10"/>
    <p:sldId id="268" r:id="rId11"/>
    <p:sldId id="269" r:id="rId12"/>
    <p:sldId id="271" r:id="rId13"/>
    <p:sldId id="272" r:id="rId1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BB36"/>
    <a:srgbClr val="6B9DB7"/>
    <a:srgbClr val="E28027"/>
    <a:srgbClr val="336C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dugi" panose="020B0502040204020203" pitchFamily="34" charset="0"/>
                <a:ea typeface="Gadugi" panose="020B0502040204020203" pitchFamily="34" charset="0"/>
                <a:cs typeface="+mn-cs"/>
              </a:defRPr>
            </a:pPr>
            <a:r>
              <a:rPr lang="en-US" b="1"/>
              <a:t>Home Repair Loans by Race: 2015-2018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dugi" panose="020B0502040204020203" pitchFamily="34" charset="0"/>
              <a:ea typeface="Gadugi" panose="020B0502040204020203" pitchFamily="34" charset="0"/>
              <a:cs typeface="+mn-cs"/>
            </a:defRPr>
          </a:pPr>
          <a:endParaRPr lang="en-US"/>
        </a:p>
      </c:txPr>
    </c:title>
    <c:autoTitleDeleted val="0"/>
    <c:plotArea>
      <c:layout>
        <c:manualLayout>
          <c:layoutTarget val="inner"/>
          <c:xMode val="edge"/>
          <c:yMode val="edge"/>
          <c:x val="0.10526509186351705"/>
          <c:y val="0.2252276759240727"/>
          <c:w val="0.86510527850685326"/>
          <c:h val="0.5356805367680274"/>
        </c:manualLayout>
      </c:layout>
      <c:barChart>
        <c:barDir val="col"/>
        <c:grouping val="clustered"/>
        <c:varyColors val="0"/>
        <c:ser>
          <c:idx val="0"/>
          <c:order val="0"/>
          <c:tx>
            <c:strRef>
              <c:f>Sheet1!$E$3</c:f>
              <c:strCache>
                <c:ptCount val="1"/>
                <c:pt idx="0">
                  <c:v>2015</c:v>
                </c:pt>
              </c:strCache>
            </c:strRef>
          </c:tx>
          <c:spPr>
            <a:solidFill>
              <a:srgbClr val="6B9DB7"/>
            </a:solidFill>
            <a:ln>
              <a:noFill/>
            </a:ln>
            <a:effectLst/>
          </c:spPr>
          <c:invertIfNegative val="0"/>
          <c:cat>
            <c:strRef>
              <c:f>Sheet1!$F$2:$K$2</c:f>
              <c:strCache>
                <c:ptCount val="6"/>
                <c:pt idx="0">
                  <c:v>Black</c:v>
                </c:pt>
                <c:pt idx="1">
                  <c:v>White</c:v>
                </c:pt>
                <c:pt idx="2">
                  <c:v>Hispanic</c:v>
                </c:pt>
                <c:pt idx="3">
                  <c:v>Asian</c:v>
                </c:pt>
                <c:pt idx="4">
                  <c:v>Native Amer</c:v>
                </c:pt>
                <c:pt idx="5">
                  <c:v>Other</c:v>
                </c:pt>
              </c:strCache>
            </c:strRef>
          </c:cat>
          <c:val>
            <c:numRef>
              <c:f>Sheet1!$F$3:$K$3</c:f>
              <c:numCache>
                <c:formatCode>General</c:formatCode>
                <c:ptCount val="6"/>
                <c:pt idx="0">
                  <c:v>0</c:v>
                </c:pt>
                <c:pt idx="1">
                  <c:v>3</c:v>
                </c:pt>
                <c:pt idx="2">
                  <c:v>1</c:v>
                </c:pt>
                <c:pt idx="3">
                  <c:v>0</c:v>
                </c:pt>
                <c:pt idx="4">
                  <c:v>0</c:v>
                </c:pt>
                <c:pt idx="5">
                  <c:v>0</c:v>
                </c:pt>
              </c:numCache>
            </c:numRef>
          </c:val>
          <c:extLst>
            <c:ext xmlns:c16="http://schemas.microsoft.com/office/drawing/2014/chart" uri="{C3380CC4-5D6E-409C-BE32-E72D297353CC}">
              <c16:uniqueId val="{00000000-4BC8-4C6B-86ED-4F995D1E2FF3}"/>
            </c:ext>
          </c:extLst>
        </c:ser>
        <c:ser>
          <c:idx val="1"/>
          <c:order val="1"/>
          <c:tx>
            <c:strRef>
              <c:f>Sheet1!$E$4</c:f>
              <c:strCache>
                <c:ptCount val="1"/>
                <c:pt idx="0">
                  <c:v>2016</c:v>
                </c:pt>
              </c:strCache>
            </c:strRef>
          </c:tx>
          <c:spPr>
            <a:solidFill>
              <a:srgbClr val="E28027"/>
            </a:solidFill>
            <a:ln>
              <a:noFill/>
            </a:ln>
            <a:effectLst/>
          </c:spPr>
          <c:invertIfNegative val="0"/>
          <c:cat>
            <c:strRef>
              <c:f>Sheet1!$F$2:$K$2</c:f>
              <c:strCache>
                <c:ptCount val="6"/>
                <c:pt idx="0">
                  <c:v>Black</c:v>
                </c:pt>
                <c:pt idx="1">
                  <c:v>White</c:v>
                </c:pt>
                <c:pt idx="2">
                  <c:v>Hispanic</c:v>
                </c:pt>
                <c:pt idx="3">
                  <c:v>Asian</c:v>
                </c:pt>
                <c:pt idx="4">
                  <c:v>Native Amer</c:v>
                </c:pt>
                <c:pt idx="5">
                  <c:v>Other</c:v>
                </c:pt>
              </c:strCache>
            </c:strRef>
          </c:cat>
          <c:val>
            <c:numRef>
              <c:f>Sheet1!$F$4:$K$4</c:f>
              <c:numCache>
                <c:formatCode>General</c:formatCode>
                <c:ptCount val="6"/>
                <c:pt idx="0">
                  <c:v>25</c:v>
                </c:pt>
                <c:pt idx="1">
                  <c:v>12</c:v>
                </c:pt>
                <c:pt idx="2">
                  <c:v>2</c:v>
                </c:pt>
                <c:pt idx="3">
                  <c:v>0</c:v>
                </c:pt>
                <c:pt idx="4">
                  <c:v>0</c:v>
                </c:pt>
                <c:pt idx="5">
                  <c:v>1</c:v>
                </c:pt>
              </c:numCache>
            </c:numRef>
          </c:val>
          <c:extLst>
            <c:ext xmlns:c16="http://schemas.microsoft.com/office/drawing/2014/chart" uri="{C3380CC4-5D6E-409C-BE32-E72D297353CC}">
              <c16:uniqueId val="{00000001-4BC8-4C6B-86ED-4F995D1E2FF3}"/>
            </c:ext>
          </c:extLst>
        </c:ser>
        <c:ser>
          <c:idx val="2"/>
          <c:order val="2"/>
          <c:tx>
            <c:strRef>
              <c:f>Sheet1!$E$5</c:f>
              <c:strCache>
                <c:ptCount val="1"/>
                <c:pt idx="0">
                  <c:v>2017</c:v>
                </c:pt>
              </c:strCache>
            </c:strRef>
          </c:tx>
          <c:spPr>
            <a:solidFill>
              <a:schemeClr val="accent3"/>
            </a:solidFill>
            <a:ln>
              <a:noFill/>
            </a:ln>
            <a:effectLst/>
          </c:spPr>
          <c:invertIfNegative val="0"/>
          <c:cat>
            <c:strRef>
              <c:f>Sheet1!$F$2:$K$2</c:f>
              <c:strCache>
                <c:ptCount val="6"/>
                <c:pt idx="0">
                  <c:v>Black</c:v>
                </c:pt>
                <c:pt idx="1">
                  <c:v>White</c:v>
                </c:pt>
                <c:pt idx="2">
                  <c:v>Hispanic</c:v>
                </c:pt>
                <c:pt idx="3">
                  <c:v>Asian</c:v>
                </c:pt>
                <c:pt idx="4">
                  <c:v>Native Amer</c:v>
                </c:pt>
                <c:pt idx="5">
                  <c:v>Other</c:v>
                </c:pt>
              </c:strCache>
            </c:strRef>
          </c:cat>
          <c:val>
            <c:numRef>
              <c:f>Sheet1!$F$5:$K$5</c:f>
              <c:numCache>
                <c:formatCode>General</c:formatCode>
                <c:ptCount val="6"/>
                <c:pt idx="0">
                  <c:v>7</c:v>
                </c:pt>
                <c:pt idx="1">
                  <c:v>9</c:v>
                </c:pt>
                <c:pt idx="2">
                  <c:v>0</c:v>
                </c:pt>
                <c:pt idx="3">
                  <c:v>2</c:v>
                </c:pt>
                <c:pt idx="4">
                  <c:v>1</c:v>
                </c:pt>
                <c:pt idx="5">
                  <c:v>1</c:v>
                </c:pt>
              </c:numCache>
            </c:numRef>
          </c:val>
          <c:extLst>
            <c:ext xmlns:c16="http://schemas.microsoft.com/office/drawing/2014/chart" uri="{C3380CC4-5D6E-409C-BE32-E72D297353CC}">
              <c16:uniqueId val="{00000002-4BC8-4C6B-86ED-4F995D1E2FF3}"/>
            </c:ext>
          </c:extLst>
        </c:ser>
        <c:ser>
          <c:idx val="3"/>
          <c:order val="3"/>
          <c:tx>
            <c:strRef>
              <c:f>Sheet1!$E$6</c:f>
              <c:strCache>
                <c:ptCount val="1"/>
                <c:pt idx="0">
                  <c:v>2018</c:v>
                </c:pt>
              </c:strCache>
            </c:strRef>
          </c:tx>
          <c:spPr>
            <a:solidFill>
              <a:srgbClr val="B1BB36"/>
            </a:solidFill>
            <a:ln>
              <a:noFill/>
            </a:ln>
            <a:effectLst/>
          </c:spPr>
          <c:invertIfNegative val="0"/>
          <c:cat>
            <c:strRef>
              <c:f>Sheet1!$F$2:$K$2</c:f>
              <c:strCache>
                <c:ptCount val="6"/>
                <c:pt idx="0">
                  <c:v>Black</c:v>
                </c:pt>
                <c:pt idx="1">
                  <c:v>White</c:v>
                </c:pt>
                <c:pt idx="2">
                  <c:v>Hispanic</c:v>
                </c:pt>
                <c:pt idx="3">
                  <c:v>Asian</c:v>
                </c:pt>
                <c:pt idx="4">
                  <c:v>Native Amer</c:v>
                </c:pt>
                <c:pt idx="5">
                  <c:v>Other</c:v>
                </c:pt>
              </c:strCache>
            </c:strRef>
          </c:cat>
          <c:val>
            <c:numRef>
              <c:f>Sheet1!$F$6:$K$6</c:f>
              <c:numCache>
                <c:formatCode>General</c:formatCode>
                <c:ptCount val="6"/>
                <c:pt idx="0">
                  <c:v>15</c:v>
                </c:pt>
                <c:pt idx="1">
                  <c:v>27</c:v>
                </c:pt>
                <c:pt idx="2">
                  <c:v>1</c:v>
                </c:pt>
                <c:pt idx="3">
                  <c:v>1</c:v>
                </c:pt>
                <c:pt idx="4">
                  <c:v>1</c:v>
                </c:pt>
                <c:pt idx="5">
                  <c:v>3</c:v>
                </c:pt>
              </c:numCache>
            </c:numRef>
          </c:val>
          <c:extLst>
            <c:ext xmlns:c16="http://schemas.microsoft.com/office/drawing/2014/chart" uri="{C3380CC4-5D6E-409C-BE32-E72D297353CC}">
              <c16:uniqueId val="{00000003-4BC8-4C6B-86ED-4F995D1E2FF3}"/>
            </c:ext>
          </c:extLst>
        </c:ser>
        <c:dLbls>
          <c:showLegendKey val="0"/>
          <c:showVal val="0"/>
          <c:showCatName val="0"/>
          <c:showSerName val="0"/>
          <c:showPercent val="0"/>
          <c:showBubbleSize val="0"/>
        </c:dLbls>
        <c:gapWidth val="219"/>
        <c:overlap val="-27"/>
        <c:axId val="755223864"/>
        <c:axId val="755224520"/>
      </c:barChart>
      <c:catAx>
        <c:axId val="755223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Gadugi" panose="020B0502040204020203" pitchFamily="34" charset="0"/>
                <a:ea typeface="Gadugi" panose="020B0502040204020203" pitchFamily="34" charset="0"/>
                <a:cs typeface="+mn-cs"/>
              </a:defRPr>
            </a:pPr>
            <a:endParaRPr lang="en-US"/>
          </a:p>
        </c:txPr>
        <c:crossAx val="755224520"/>
        <c:crosses val="autoZero"/>
        <c:auto val="1"/>
        <c:lblAlgn val="ctr"/>
        <c:lblOffset val="100"/>
        <c:noMultiLvlLbl val="0"/>
      </c:catAx>
      <c:valAx>
        <c:axId val="755224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dugi" panose="020B0502040204020203" pitchFamily="34" charset="0"/>
                <a:ea typeface="Gadugi" panose="020B0502040204020203" pitchFamily="34" charset="0"/>
                <a:cs typeface="+mn-cs"/>
              </a:defRPr>
            </a:pPr>
            <a:endParaRPr lang="en-US"/>
          </a:p>
        </c:txPr>
        <c:crossAx val="75522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adugi" panose="020B0502040204020203" pitchFamily="34" charset="0"/>
              <a:ea typeface="Gadugi" panose="020B0502040204020203" pitchFamily="34" charset="0"/>
              <a:cs typeface="+mn-cs"/>
            </a:defRPr>
          </a:pPr>
          <a:endParaRPr lang="en-US"/>
        </a:p>
      </c:txPr>
    </c:legend>
    <c:plotVisOnly val="1"/>
    <c:dispBlanksAs val="gap"/>
    <c:showDLblsOverMax val="0"/>
  </c:chart>
  <c:spPr>
    <a:solidFill>
      <a:schemeClr val="bg1"/>
    </a:solidFill>
    <a:ln w="28575" cap="flat" cmpd="sng" algn="ctr">
      <a:solidFill>
        <a:srgbClr val="B1BB36"/>
      </a:solidFill>
      <a:round/>
    </a:ln>
    <a:effectLst/>
  </c:spPr>
  <c:txPr>
    <a:bodyPr/>
    <a:lstStyle/>
    <a:p>
      <a:pPr>
        <a:defRPr>
          <a:latin typeface="Gadugi" panose="020B0502040204020203" pitchFamily="34" charset="0"/>
          <a:ea typeface="Gadug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dugi" panose="020B0502040204020203" pitchFamily="34" charset="0"/>
                <a:ea typeface="Gadugi" panose="020B0502040204020203" pitchFamily="34" charset="0"/>
                <a:cs typeface="+mn-cs"/>
              </a:defRPr>
            </a:pPr>
            <a:r>
              <a:rPr lang="en-US" b="1" dirty="0"/>
              <a:t>Home Repair Grants by Race:</a:t>
            </a:r>
            <a:r>
              <a:rPr lang="en-US" b="1" baseline="0" dirty="0"/>
              <a:t> </a:t>
            </a:r>
          </a:p>
          <a:p>
            <a:pPr>
              <a:defRPr/>
            </a:pPr>
            <a:r>
              <a:rPr lang="en-US" b="1" baseline="0" dirty="0"/>
              <a:t>2015-2018</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dugi" panose="020B0502040204020203" pitchFamily="34" charset="0"/>
              <a:ea typeface="Gadugi" panose="020B0502040204020203" pitchFamily="34" charset="0"/>
              <a:cs typeface="+mn-cs"/>
            </a:defRPr>
          </a:pPr>
          <a:endParaRPr lang="en-US"/>
        </a:p>
      </c:txPr>
    </c:title>
    <c:autoTitleDeleted val="0"/>
    <c:plotArea>
      <c:layout/>
      <c:barChart>
        <c:barDir val="col"/>
        <c:grouping val="clustered"/>
        <c:varyColors val="0"/>
        <c:ser>
          <c:idx val="0"/>
          <c:order val="0"/>
          <c:tx>
            <c:strRef>
              <c:f>Sheet1!$M$3</c:f>
              <c:strCache>
                <c:ptCount val="1"/>
                <c:pt idx="0">
                  <c:v>2015</c:v>
                </c:pt>
              </c:strCache>
            </c:strRef>
          </c:tx>
          <c:spPr>
            <a:solidFill>
              <a:srgbClr val="6B9DB7"/>
            </a:solidFill>
            <a:ln>
              <a:noFill/>
            </a:ln>
            <a:effectLst/>
          </c:spPr>
          <c:invertIfNegative val="0"/>
          <c:cat>
            <c:strRef>
              <c:f>Sheet1!$N$2:$S$2</c:f>
              <c:strCache>
                <c:ptCount val="6"/>
                <c:pt idx="0">
                  <c:v>Black</c:v>
                </c:pt>
                <c:pt idx="1">
                  <c:v>White</c:v>
                </c:pt>
                <c:pt idx="2">
                  <c:v>Hispanic</c:v>
                </c:pt>
                <c:pt idx="3">
                  <c:v>Asian</c:v>
                </c:pt>
                <c:pt idx="4">
                  <c:v>Native Amer</c:v>
                </c:pt>
                <c:pt idx="5">
                  <c:v>Other</c:v>
                </c:pt>
              </c:strCache>
            </c:strRef>
          </c:cat>
          <c:val>
            <c:numRef>
              <c:f>Sheet1!$N$3:$S$3</c:f>
              <c:numCache>
                <c:formatCode>General</c:formatCode>
                <c:ptCount val="6"/>
                <c:pt idx="0">
                  <c:v>54</c:v>
                </c:pt>
                <c:pt idx="1">
                  <c:v>23</c:v>
                </c:pt>
                <c:pt idx="2">
                  <c:v>3</c:v>
                </c:pt>
                <c:pt idx="3">
                  <c:v>2</c:v>
                </c:pt>
                <c:pt idx="4">
                  <c:v>2</c:v>
                </c:pt>
                <c:pt idx="5">
                  <c:v>8</c:v>
                </c:pt>
              </c:numCache>
            </c:numRef>
          </c:val>
          <c:extLst>
            <c:ext xmlns:c16="http://schemas.microsoft.com/office/drawing/2014/chart" uri="{C3380CC4-5D6E-409C-BE32-E72D297353CC}">
              <c16:uniqueId val="{00000000-9BEA-497C-8B32-C639EB9D03EC}"/>
            </c:ext>
          </c:extLst>
        </c:ser>
        <c:ser>
          <c:idx val="1"/>
          <c:order val="1"/>
          <c:tx>
            <c:strRef>
              <c:f>Sheet1!$M$4</c:f>
              <c:strCache>
                <c:ptCount val="1"/>
                <c:pt idx="0">
                  <c:v>2016</c:v>
                </c:pt>
              </c:strCache>
            </c:strRef>
          </c:tx>
          <c:spPr>
            <a:solidFill>
              <a:srgbClr val="E28027"/>
            </a:solidFill>
            <a:ln>
              <a:noFill/>
            </a:ln>
            <a:effectLst/>
          </c:spPr>
          <c:invertIfNegative val="0"/>
          <c:cat>
            <c:strRef>
              <c:f>Sheet1!$N$2:$S$2</c:f>
              <c:strCache>
                <c:ptCount val="6"/>
                <c:pt idx="0">
                  <c:v>Black</c:v>
                </c:pt>
                <c:pt idx="1">
                  <c:v>White</c:v>
                </c:pt>
                <c:pt idx="2">
                  <c:v>Hispanic</c:v>
                </c:pt>
                <c:pt idx="3">
                  <c:v>Asian</c:v>
                </c:pt>
                <c:pt idx="4">
                  <c:v>Native Amer</c:v>
                </c:pt>
                <c:pt idx="5">
                  <c:v>Other</c:v>
                </c:pt>
              </c:strCache>
            </c:strRef>
          </c:cat>
          <c:val>
            <c:numRef>
              <c:f>Sheet1!$N$4:$S$4</c:f>
              <c:numCache>
                <c:formatCode>General</c:formatCode>
                <c:ptCount val="6"/>
                <c:pt idx="0">
                  <c:v>111</c:v>
                </c:pt>
                <c:pt idx="1">
                  <c:v>40</c:v>
                </c:pt>
                <c:pt idx="2">
                  <c:v>3</c:v>
                </c:pt>
                <c:pt idx="3">
                  <c:v>3</c:v>
                </c:pt>
                <c:pt idx="4">
                  <c:v>3</c:v>
                </c:pt>
                <c:pt idx="5">
                  <c:v>3</c:v>
                </c:pt>
              </c:numCache>
            </c:numRef>
          </c:val>
          <c:extLst>
            <c:ext xmlns:c16="http://schemas.microsoft.com/office/drawing/2014/chart" uri="{C3380CC4-5D6E-409C-BE32-E72D297353CC}">
              <c16:uniqueId val="{00000001-9BEA-497C-8B32-C639EB9D03EC}"/>
            </c:ext>
          </c:extLst>
        </c:ser>
        <c:ser>
          <c:idx val="2"/>
          <c:order val="2"/>
          <c:tx>
            <c:strRef>
              <c:f>Sheet1!$M$5</c:f>
              <c:strCache>
                <c:ptCount val="1"/>
                <c:pt idx="0">
                  <c:v>2017</c:v>
                </c:pt>
              </c:strCache>
            </c:strRef>
          </c:tx>
          <c:spPr>
            <a:solidFill>
              <a:schemeClr val="accent3"/>
            </a:solidFill>
            <a:ln>
              <a:noFill/>
            </a:ln>
            <a:effectLst/>
          </c:spPr>
          <c:invertIfNegative val="0"/>
          <c:cat>
            <c:strRef>
              <c:f>Sheet1!$N$2:$S$2</c:f>
              <c:strCache>
                <c:ptCount val="6"/>
                <c:pt idx="0">
                  <c:v>Black</c:v>
                </c:pt>
                <c:pt idx="1">
                  <c:v>White</c:v>
                </c:pt>
                <c:pt idx="2">
                  <c:v>Hispanic</c:v>
                </c:pt>
                <c:pt idx="3">
                  <c:v>Asian</c:v>
                </c:pt>
                <c:pt idx="4">
                  <c:v>Native Amer</c:v>
                </c:pt>
                <c:pt idx="5">
                  <c:v>Other</c:v>
                </c:pt>
              </c:strCache>
            </c:strRef>
          </c:cat>
          <c:val>
            <c:numRef>
              <c:f>Sheet1!$N$5:$S$5</c:f>
              <c:numCache>
                <c:formatCode>General</c:formatCode>
                <c:ptCount val="6"/>
                <c:pt idx="0">
                  <c:v>64</c:v>
                </c:pt>
                <c:pt idx="1">
                  <c:v>35</c:v>
                </c:pt>
                <c:pt idx="2">
                  <c:v>4</c:v>
                </c:pt>
                <c:pt idx="3">
                  <c:v>3</c:v>
                </c:pt>
                <c:pt idx="4">
                  <c:v>1</c:v>
                </c:pt>
                <c:pt idx="5">
                  <c:v>2</c:v>
                </c:pt>
              </c:numCache>
            </c:numRef>
          </c:val>
          <c:extLst>
            <c:ext xmlns:c16="http://schemas.microsoft.com/office/drawing/2014/chart" uri="{C3380CC4-5D6E-409C-BE32-E72D297353CC}">
              <c16:uniqueId val="{00000002-9BEA-497C-8B32-C639EB9D03EC}"/>
            </c:ext>
          </c:extLst>
        </c:ser>
        <c:ser>
          <c:idx val="3"/>
          <c:order val="3"/>
          <c:tx>
            <c:strRef>
              <c:f>Sheet1!$M$6</c:f>
              <c:strCache>
                <c:ptCount val="1"/>
                <c:pt idx="0">
                  <c:v>2018</c:v>
                </c:pt>
              </c:strCache>
            </c:strRef>
          </c:tx>
          <c:spPr>
            <a:solidFill>
              <a:srgbClr val="B1BB36"/>
            </a:solidFill>
            <a:ln>
              <a:noFill/>
            </a:ln>
            <a:effectLst/>
          </c:spPr>
          <c:invertIfNegative val="0"/>
          <c:cat>
            <c:strRef>
              <c:f>Sheet1!$N$2:$S$2</c:f>
              <c:strCache>
                <c:ptCount val="6"/>
                <c:pt idx="0">
                  <c:v>Black</c:v>
                </c:pt>
                <c:pt idx="1">
                  <c:v>White</c:v>
                </c:pt>
                <c:pt idx="2">
                  <c:v>Hispanic</c:v>
                </c:pt>
                <c:pt idx="3">
                  <c:v>Asian</c:v>
                </c:pt>
                <c:pt idx="4">
                  <c:v>Native Amer</c:v>
                </c:pt>
                <c:pt idx="5">
                  <c:v>Other</c:v>
                </c:pt>
              </c:strCache>
            </c:strRef>
          </c:cat>
          <c:val>
            <c:numRef>
              <c:f>Sheet1!$N$6:$S$6</c:f>
              <c:numCache>
                <c:formatCode>General</c:formatCode>
                <c:ptCount val="6"/>
                <c:pt idx="0">
                  <c:v>65</c:v>
                </c:pt>
                <c:pt idx="1">
                  <c:v>31</c:v>
                </c:pt>
                <c:pt idx="2">
                  <c:v>2</c:v>
                </c:pt>
                <c:pt idx="3">
                  <c:v>2</c:v>
                </c:pt>
                <c:pt idx="4">
                  <c:v>7</c:v>
                </c:pt>
                <c:pt idx="5">
                  <c:v>2</c:v>
                </c:pt>
              </c:numCache>
            </c:numRef>
          </c:val>
          <c:extLst>
            <c:ext xmlns:c16="http://schemas.microsoft.com/office/drawing/2014/chart" uri="{C3380CC4-5D6E-409C-BE32-E72D297353CC}">
              <c16:uniqueId val="{00000003-9BEA-497C-8B32-C639EB9D03EC}"/>
            </c:ext>
          </c:extLst>
        </c:ser>
        <c:dLbls>
          <c:showLegendKey val="0"/>
          <c:showVal val="0"/>
          <c:showCatName val="0"/>
          <c:showSerName val="0"/>
          <c:showPercent val="0"/>
          <c:showBubbleSize val="0"/>
        </c:dLbls>
        <c:gapWidth val="219"/>
        <c:overlap val="-27"/>
        <c:axId val="608010184"/>
        <c:axId val="608007560"/>
      </c:barChart>
      <c:catAx>
        <c:axId val="60801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Gadugi" panose="020B0502040204020203" pitchFamily="34" charset="0"/>
                <a:ea typeface="Gadugi" panose="020B0502040204020203" pitchFamily="34" charset="0"/>
                <a:cs typeface="+mn-cs"/>
              </a:defRPr>
            </a:pPr>
            <a:endParaRPr lang="en-US"/>
          </a:p>
        </c:txPr>
        <c:crossAx val="608007560"/>
        <c:crosses val="autoZero"/>
        <c:auto val="1"/>
        <c:lblAlgn val="ctr"/>
        <c:lblOffset val="100"/>
        <c:noMultiLvlLbl val="0"/>
      </c:catAx>
      <c:valAx>
        <c:axId val="608007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adugi" panose="020B0502040204020203" pitchFamily="34" charset="0"/>
                <a:ea typeface="Gadugi" panose="020B0502040204020203" pitchFamily="34" charset="0"/>
                <a:cs typeface="+mn-cs"/>
              </a:defRPr>
            </a:pPr>
            <a:endParaRPr lang="en-US"/>
          </a:p>
        </c:txPr>
        <c:crossAx val="608010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adugi" panose="020B0502040204020203" pitchFamily="34" charset="0"/>
              <a:ea typeface="Gadugi" panose="020B0502040204020203" pitchFamily="34" charset="0"/>
              <a:cs typeface="+mn-cs"/>
            </a:defRPr>
          </a:pPr>
          <a:endParaRPr lang="en-US"/>
        </a:p>
      </c:txPr>
    </c:legend>
    <c:plotVisOnly val="1"/>
    <c:dispBlanksAs val="gap"/>
    <c:showDLblsOverMax val="0"/>
  </c:chart>
  <c:spPr>
    <a:solidFill>
      <a:schemeClr val="bg1"/>
    </a:solidFill>
    <a:ln w="28575" cap="flat" cmpd="sng" algn="ctr">
      <a:solidFill>
        <a:srgbClr val="B1BB36"/>
      </a:solidFill>
      <a:round/>
    </a:ln>
    <a:effectLst/>
  </c:spPr>
  <c:txPr>
    <a:bodyPr/>
    <a:lstStyle/>
    <a:p>
      <a:pPr>
        <a:defRPr>
          <a:latin typeface="Gadugi" panose="020B0502040204020203" pitchFamily="34" charset="0"/>
          <a:ea typeface="Gadug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N/NE Preference</a:t>
            </a:r>
            <a:r>
              <a:rPr lang="en-US" b="1" baseline="0"/>
              <a:t> Policy Home Buyers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Sheet5!$A$16:$A$19</c:f>
              <c:strCache>
                <c:ptCount val="4"/>
                <c:pt idx="0">
                  <c:v>N/NE DPAL</c:v>
                </c:pt>
                <c:pt idx="1">
                  <c:v>Prosper DPAL</c:v>
                </c:pt>
                <c:pt idx="2">
                  <c:v>CET</c:v>
                </c:pt>
                <c:pt idx="3">
                  <c:v>No Subsidy</c:v>
                </c:pt>
              </c:strCache>
            </c:strRef>
          </c:cat>
          <c:val>
            <c:numRef>
              <c:f>Sheet5!$B$16:$B$19</c:f>
              <c:numCache>
                <c:formatCode>General</c:formatCode>
                <c:ptCount val="4"/>
                <c:pt idx="0">
                  <c:v>7</c:v>
                </c:pt>
                <c:pt idx="1">
                  <c:v>3</c:v>
                </c:pt>
                <c:pt idx="2">
                  <c:v>2</c:v>
                </c:pt>
                <c:pt idx="3">
                  <c:v>4</c:v>
                </c:pt>
              </c:numCache>
            </c:numRef>
          </c:val>
          <c:extLst>
            <c:ext xmlns:c16="http://schemas.microsoft.com/office/drawing/2014/chart" uri="{C3380CC4-5D6E-409C-BE32-E72D297353CC}">
              <c16:uniqueId val="{00000000-CE5B-4C47-9206-DCD8D518563A}"/>
            </c:ext>
          </c:extLst>
        </c:ser>
        <c:dLbls>
          <c:showLegendKey val="0"/>
          <c:showVal val="0"/>
          <c:showCatName val="0"/>
          <c:showSerName val="0"/>
          <c:showPercent val="0"/>
          <c:showBubbleSize val="0"/>
        </c:dLbls>
        <c:gapWidth val="219"/>
        <c:overlap val="-27"/>
        <c:axId val="538516184"/>
        <c:axId val="538512904"/>
      </c:barChart>
      <c:catAx>
        <c:axId val="53851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512904"/>
        <c:crosses val="autoZero"/>
        <c:auto val="1"/>
        <c:lblAlgn val="ctr"/>
        <c:lblOffset val="100"/>
        <c:noMultiLvlLbl val="0"/>
      </c:catAx>
      <c:valAx>
        <c:axId val="538512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516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rgbClr val="B1BB36"/>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dugi" panose="020B0502040204020203" pitchFamily="34" charset="0"/>
                <a:ea typeface="Gadugi" panose="020B0502040204020203" pitchFamily="34" charset="0"/>
                <a:cs typeface="+mn-cs"/>
              </a:defRPr>
            </a:pPr>
            <a:r>
              <a:rPr lang="en-US" b="1"/>
              <a:t>Rental Construction MWESB Participation (Dollars)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dugi" panose="020B0502040204020203" pitchFamily="34" charset="0"/>
              <a:ea typeface="Gadugi" panose="020B0502040204020203" pitchFamily="34" charset="0"/>
              <a:cs typeface="+mn-cs"/>
            </a:defRPr>
          </a:pPr>
          <a:endParaRPr lang="en-US"/>
        </a:p>
      </c:txPr>
    </c:title>
    <c:autoTitleDeleted val="0"/>
    <c:plotArea>
      <c:layout/>
      <c:pieChart>
        <c:varyColors val="1"/>
        <c:ser>
          <c:idx val="0"/>
          <c:order val="0"/>
          <c:dPt>
            <c:idx val="0"/>
            <c:bubble3D val="0"/>
            <c:spPr>
              <a:solidFill>
                <a:srgbClr val="6B9DB7"/>
              </a:solidFill>
              <a:ln w="19050">
                <a:solidFill>
                  <a:schemeClr val="lt1"/>
                </a:solidFill>
              </a:ln>
              <a:effectLst/>
            </c:spPr>
            <c:extLst>
              <c:ext xmlns:c16="http://schemas.microsoft.com/office/drawing/2014/chart" uri="{C3380CC4-5D6E-409C-BE32-E72D297353CC}">
                <c16:uniqueId val="{00000001-6B64-4F82-81FB-775C13EE14BE}"/>
              </c:ext>
            </c:extLst>
          </c:dPt>
          <c:dPt>
            <c:idx val="1"/>
            <c:bubble3D val="0"/>
            <c:spPr>
              <a:solidFill>
                <a:srgbClr val="E28027"/>
              </a:solidFill>
              <a:ln w="19050">
                <a:solidFill>
                  <a:schemeClr val="lt1"/>
                </a:solidFill>
              </a:ln>
              <a:effectLst/>
            </c:spPr>
            <c:extLst>
              <c:ext xmlns:c16="http://schemas.microsoft.com/office/drawing/2014/chart" uri="{C3380CC4-5D6E-409C-BE32-E72D297353CC}">
                <c16:uniqueId val="{00000003-6B64-4F82-81FB-775C13EE14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64-4F82-81FB-775C13EE14BE}"/>
              </c:ext>
            </c:extLst>
          </c:dPt>
          <c:dPt>
            <c:idx val="3"/>
            <c:bubble3D val="0"/>
            <c:spPr>
              <a:solidFill>
                <a:srgbClr val="B1BB36"/>
              </a:solidFill>
              <a:ln w="19050">
                <a:solidFill>
                  <a:schemeClr val="lt1"/>
                </a:solidFill>
              </a:ln>
              <a:effectLst/>
            </c:spPr>
            <c:extLst>
              <c:ext xmlns:c16="http://schemas.microsoft.com/office/drawing/2014/chart" uri="{C3380CC4-5D6E-409C-BE32-E72D297353CC}">
                <c16:uniqueId val="{00000007-6B64-4F82-81FB-775C13EE14BE}"/>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Gadugi" panose="020B0502040204020203" pitchFamily="34" charset="0"/>
                    <a:ea typeface="Gadugi" panose="020B0502040204020203" pitchFamily="34" charset="0"/>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'BEATRICE MORROW'!$B$88:$B$91</c:f>
              <c:strCache>
                <c:ptCount val="4"/>
                <c:pt idx="0">
                  <c:v>NON CERT.</c:v>
                </c:pt>
                <c:pt idx="1">
                  <c:v>ESB</c:v>
                </c:pt>
                <c:pt idx="2">
                  <c:v>MBE</c:v>
                </c:pt>
                <c:pt idx="3">
                  <c:v>WBE</c:v>
                </c:pt>
              </c:strCache>
            </c:strRef>
          </c:cat>
          <c:val>
            <c:numRef>
              <c:f>'BEATRICE MORROW'!$C$88:$C$91</c:f>
              <c:numCache>
                <c:formatCode>"$"#,##0</c:formatCode>
                <c:ptCount val="4"/>
                <c:pt idx="0">
                  <c:v>14092039.030000001</c:v>
                </c:pt>
                <c:pt idx="1">
                  <c:v>1408382.5</c:v>
                </c:pt>
                <c:pt idx="2">
                  <c:v>5747110.5200000005</c:v>
                </c:pt>
                <c:pt idx="3">
                  <c:v>230439</c:v>
                </c:pt>
              </c:numCache>
            </c:numRef>
          </c:val>
          <c:extLst>
            <c:ext xmlns:c16="http://schemas.microsoft.com/office/drawing/2014/chart" uri="{C3380CC4-5D6E-409C-BE32-E72D297353CC}">
              <c16:uniqueId val="{00000008-6B64-4F82-81FB-775C13EE14B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rgbClr val="B1BB36"/>
      </a:solidFill>
      <a:round/>
    </a:ln>
    <a:effectLst/>
  </c:spPr>
  <c:txPr>
    <a:bodyPr/>
    <a:lstStyle/>
    <a:p>
      <a:pPr>
        <a:defRPr>
          <a:latin typeface="Gadugi" panose="020B0502040204020203" pitchFamily="34" charset="0"/>
          <a:ea typeface="Gadugi"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dugi" panose="020B0502040204020203" pitchFamily="34" charset="0"/>
                <a:ea typeface="Gadugi" panose="020B0502040204020203" pitchFamily="34" charset="0"/>
                <a:cs typeface="+mn-cs"/>
              </a:defRPr>
            </a:pPr>
            <a:r>
              <a:rPr lang="en-US" sz="1400" b="1" i="0" u="none" strike="noStrike" baseline="0">
                <a:effectLst/>
              </a:rPr>
              <a:t>Rental Construction </a:t>
            </a:r>
            <a:r>
              <a:rPr lang="en-US" b="1"/>
              <a:t>Workforce Diversity (Hours)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adugi" panose="020B0502040204020203" pitchFamily="34" charset="0"/>
              <a:ea typeface="Gadugi" panose="020B0502040204020203" pitchFamily="34" charset="0"/>
              <a:cs typeface="+mn-cs"/>
            </a:defRPr>
          </a:pPr>
          <a:endParaRPr lang="en-US"/>
        </a:p>
      </c:txPr>
    </c:title>
    <c:autoTitleDeleted val="0"/>
    <c:plotArea>
      <c:layout/>
      <c:pieChart>
        <c:varyColors val="1"/>
        <c:ser>
          <c:idx val="0"/>
          <c:order val="0"/>
          <c:dPt>
            <c:idx val="0"/>
            <c:bubble3D val="0"/>
            <c:spPr>
              <a:solidFill>
                <a:srgbClr val="6B9DB7"/>
              </a:solidFill>
              <a:ln w="19050">
                <a:solidFill>
                  <a:schemeClr val="lt1"/>
                </a:solidFill>
              </a:ln>
              <a:effectLst/>
            </c:spPr>
            <c:extLst>
              <c:ext xmlns:c16="http://schemas.microsoft.com/office/drawing/2014/chart" uri="{C3380CC4-5D6E-409C-BE32-E72D297353CC}">
                <c16:uniqueId val="{00000001-C3FB-413E-ABE7-C99269A71AA2}"/>
              </c:ext>
            </c:extLst>
          </c:dPt>
          <c:dPt>
            <c:idx val="1"/>
            <c:bubble3D val="0"/>
            <c:spPr>
              <a:solidFill>
                <a:srgbClr val="E28027"/>
              </a:solidFill>
              <a:ln w="19050">
                <a:solidFill>
                  <a:schemeClr val="lt1"/>
                </a:solidFill>
              </a:ln>
              <a:effectLst/>
            </c:spPr>
            <c:extLst>
              <c:ext xmlns:c16="http://schemas.microsoft.com/office/drawing/2014/chart" uri="{C3380CC4-5D6E-409C-BE32-E72D297353CC}">
                <c16:uniqueId val="{00000003-C3FB-413E-ABE7-C99269A71AA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FB-413E-ABE7-C99269A71AA2}"/>
              </c:ext>
            </c:extLst>
          </c:dPt>
          <c:dPt>
            <c:idx val="3"/>
            <c:bubble3D val="0"/>
            <c:spPr>
              <a:solidFill>
                <a:srgbClr val="B1BB36"/>
              </a:solidFill>
              <a:ln w="19050">
                <a:solidFill>
                  <a:schemeClr val="lt1"/>
                </a:solidFill>
              </a:ln>
              <a:effectLst/>
            </c:spPr>
            <c:extLst>
              <c:ext xmlns:c16="http://schemas.microsoft.com/office/drawing/2014/chart" uri="{C3380CC4-5D6E-409C-BE32-E72D297353CC}">
                <c16:uniqueId val="{00000007-C3FB-413E-ABE7-C99269A71A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3FB-413E-ABE7-C99269A71AA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3FB-413E-ABE7-C99269A71AA2}"/>
              </c:ext>
            </c:extLst>
          </c:dPt>
          <c:dLbls>
            <c:dLbl>
              <c:idx val="0"/>
              <c:layout>
                <c:manualLayout>
                  <c:x val="1.0355111861017372E-2"/>
                  <c:y val="9.3564720022971289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FB-413E-ABE7-C99269A71AA2}"/>
                </c:ext>
              </c:extLst>
            </c:dLbl>
            <c:dLbl>
              <c:idx val="1"/>
              <c:layout>
                <c:manualLayout>
                  <c:x val="-3.4550524934383202E-2"/>
                  <c:y val="-2.805700689282998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FB-413E-ABE7-C99269A71AA2}"/>
                </c:ext>
              </c:extLst>
            </c:dLbl>
            <c:dLbl>
              <c:idx val="2"/>
              <c:layout>
                <c:manualLayout>
                  <c:x val="-5.3224596925384509E-3"/>
                  <c:y val="5.404111456930988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FB-413E-ABE7-C99269A71AA2}"/>
                </c:ext>
              </c:extLst>
            </c:dLbl>
            <c:dLbl>
              <c:idx val="3"/>
              <c:layout>
                <c:manualLayout>
                  <c:x val="-8.040323084614423E-2"/>
                  <c:y val="7.9343298140508688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FB-413E-ABE7-C99269A71AA2}"/>
                </c:ext>
              </c:extLst>
            </c:dLbl>
            <c:dLbl>
              <c:idx val="4"/>
              <c:layout>
                <c:manualLayout>
                  <c:x val="8.7686146557254277E-2"/>
                  <c:y val="2.9547049193108287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3FB-413E-ABE7-C99269A71AA2}"/>
                </c:ext>
              </c:extLst>
            </c:dLbl>
            <c:dLbl>
              <c:idx val="5"/>
              <c:delete val="1"/>
              <c:extLst>
                <c:ext xmlns:c15="http://schemas.microsoft.com/office/drawing/2012/chart" uri="{CE6537A1-D6FC-4f65-9D91-7224C49458BB}"/>
                <c:ext xmlns:c16="http://schemas.microsoft.com/office/drawing/2014/chart" uri="{C3380CC4-5D6E-409C-BE32-E72D297353CC}">
                  <c16:uniqueId val="{0000000B-C3FB-413E-ABE7-C99269A71AA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Gadugi" panose="020B0502040204020203" pitchFamily="34" charset="0"/>
                    <a:ea typeface="Gadugi" panose="020B0502040204020203" pitchFamily="34" charset="0"/>
                    <a:cs typeface="+mn-cs"/>
                  </a:defRPr>
                </a:pPr>
                <a:endParaRPr lang="en-US"/>
              </a:p>
            </c:txPr>
            <c:dLblPos val="bestFit"/>
            <c:showLegendKey val="0"/>
            <c:showVal val="1"/>
            <c:showCatName val="1"/>
            <c:showSerName val="0"/>
            <c:showPercent val="1"/>
            <c:showBubbleSize val="0"/>
            <c:showLeaderLines val="0"/>
            <c:extLst>
              <c:ext xmlns:c15="http://schemas.microsoft.com/office/drawing/2012/chart" uri="{CE6537A1-D6FC-4f65-9D91-7224C49458BB}"/>
            </c:extLst>
          </c:dLbls>
          <c:cat>
            <c:strRef>
              <c:f>EmploymentByZipCodeReport!$G$387:$L$387</c:f>
              <c:strCache>
                <c:ptCount val="5"/>
                <c:pt idx="0">
                  <c:v>Caucasian</c:v>
                </c:pt>
                <c:pt idx="1">
                  <c:v>African American</c:v>
                </c:pt>
                <c:pt idx="2">
                  <c:v>Hispanic</c:v>
                </c:pt>
                <c:pt idx="3">
                  <c:v>Asian</c:v>
                </c:pt>
                <c:pt idx="4">
                  <c:v>Native American</c:v>
                </c:pt>
              </c:strCache>
            </c:strRef>
          </c:cat>
          <c:val>
            <c:numRef>
              <c:f>EmploymentByZipCodeReport!$G$402:$L$402</c:f>
              <c:numCache>
                <c:formatCode>General</c:formatCode>
                <c:ptCount val="6"/>
                <c:pt idx="0">
                  <c:v>84717.119999999995</c:v>
                </c:pt>
                <c:pt idx="1">
                  <c:v>18597.560000000001</c:v>
                </c:pt>
                <c:pt idx="2">
                  <c:v>69926.739999999991</c:v>
                </c:pt>
                <c:pt idx="3">
                  <c:v>2299.5</c:v>
                </c:pt>
                <c:pt idx="4">
                  <c:v>482.75</c:v>
                </c:pt>
              </c:numCache>
            </c:numRef>
          </c:val>
          <c:extLst>
            <c:ext xmlns:c16="http://schemas.microsoft.com/office/drawing/2014/chart" uri="{C3380CC4-5D6E-409C-BE32-E72D297353CC}">
              <c16:uniqueId val="{0000000C-C3FB-413E-ABE7-C99269A71AA2}"/>
            </c:ext>
          </c:extLst>
        </c:ser>
        <c:dLbls>
          <c:showLegendKey val="0"/>
          <c:showVal val="0"/>
          <c:showCatName val="0"/>
          <c:showSerName val="0"/>
          <c:showPercent val="1"/>
          <c:showBubbleSize val="0"/>
          <c:showLeaderLines val="0"/>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rgbClr val="B1BB36"/>
      </a:solidFill>
      <a:round/>
    </a:ln>
    <a:effectLst/>
  </c:spPr>
  <c:txPr>
    <a:bodyPr/>
    <a:lstStyle/>
    <a:p>
      <a:pPr>
        <a:defRPr>
          <a:latin typeface="Gadugi" panose="020B0502040204020203" pitchFamily="34" charset="0"/>
          <a:ea typeface="Gadugi"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Race/Ethnicity of</a:t>
            </a:r>
            <a:r>
              <a:rPr lang="en-US" baseline="0"/>
              <a:t> Contractors - Home Repair Loans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Sheet2!$B$9</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Sheet2!$A$10:$A$18</c:f>
              <c:strCache>
                <c:ptCount val="9"/>
                <c:pt idx="0">
                  <c:v>African</c:v>
                </c:pt>
                <c:pt idx="1">
                  <c:v>African American</c:v>
                </c:pt>
                <c:pt idx="2">
                  <c:v>Asian</c:v>
                </c:pt>
                <c:pt idx="3">
                  <c:v>Latin/Hispanic</c:v>
                </c:pt>
                <c:pt idx="4">
                  <c:v>Middle Eastern</c:v>
                </c:pt>
                <c:pt idx="5">
                  <c:v>Native American/Alaska native</c:v>
                </c:pt>
                <c:pt idx="6">
                  <c:v>Slavic</c:v>
                </c:pt>
                <c:pt idx="7">
                  <c:v>White</c:v>
                </c:pt>
                <c:pt idx="8">
                  <c:v>No Response</c:v>
                </c:pt>
              </c:strCache>
            </c:strRef>
          </c:cat>
          <c:val>
            <c:numRef>
              <c:f>Sheet2!$B$10:$B$18</c:f>
              <c:numCache>
                <c:formatCode>0%</c:formatCode>
                <c:ptCount val="9"/>
                <c:pt idx="0">
                  <c:v>0</c:v>
                </c:pt>
                <c:pt idx="1">
                  <c:v>0.41</c:v>
                </c:pt>
                <c:pt idx="2">
                  <c:v>0.12</c:v>
                </c:pt>
                <c:pt idx="3">
                  <c:v>0.13</c:v>
                </c:pt>
                <c:pt idx="4">
                  <c:v>0</c:v>
                </c:pt>
                <c:pt idx="5">
                  <c:v>0</c:v>
                </c:pt>
                <c:pt idx="6">
                  <c:v>0.32</c:v>
                </c:pt>
                <c:pt idx="7">
                  <c:v>0.34</c:v>
                </c:pt>
                <c:pt idx="8">
                  <c:v>0</c:v>
                </c:pt>
              </c:numCache>
            </c:numRef>
          </c:val>
          <c:extLst>
            <c:ext xmlns:c16="http://schemas.microsoft.com/office/drawing/2014/chart" uri="{C3380CC4-5D6E-409C-BE32-E72D297353CC}">
              <c16:uniqueId val="{00000000-5984-4214-B4BA-4B382DAE74EB}"/>
            </c:ext>
          </c:extLst>
        </c:ser>
        <c:ser>
          <c:idx val="1"/>
          <c:order val="1"/>
          <c:tx>
            <c:strRef>
              <c:f>Sheet2!$C$9</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Sheet2!$A$10:$A$18</c:f>
              <c:strCache>
                <c:ptCount val="9"/>
                <c:pt idx="0">
                  <c:v>African</c:v>
                </c:pt>
                <c:pt idx="1">
                  <c:v>African American</c:v>
                </c:pt>
                <c:pt idx="2">
                  <c:v>Asian</c:v>
                </c:pt>
                <c:pt idx="3">
                  <c:v>Latin/Hispanic</c:v>
                </c:pt>
                <c:pt idx="4">
                  <c:v>Middle Eastern</c:v>
                </c:pt>
                <c:pt idx="5">
                  <c:v>Native American/Alaska native</c:v>
                </c:pt>
                <c:pt idx="6">
                  <c:v>Slavic</c:v>
                </c:pt>
                <c:pt idx="7">
                  <c:v>White</c:v>
                </c:pt>
                <c:pt idx="8">
                  <c:v>No Response</c:v>
                </c:pt>
              </c:strCache>
            </c:strRef>
          </c:cat>
          <c:val>
            <c:numRef>
              <c:f>Sheet2!$C$10:$C$18</c:f>
              <c:numCache>
                <c:formatCode>0.000%</c:formatCode>
                <c:ptCount val="9"/>
                <c:pt idx="0" formatCode="0%">
                  <c:v>0</c:v>
                </c:pt>
                <c:pt idx="1">
                  <c:v>5.0000000000000001E-4</c:v>
                </c:pt>
                <c:pt idx="2" formatCode="0%">
                  <c:v>0.49</c:v>
                </c:pt>
                <c:pt idx="3" formatCode="0%">
                  <c:v>0.02</c:v>
                </c:pt>
                <c:pt idx="4" formatCode="0%">
                  <c:v>0</c:v>
                </c:pt>
                <c:pt idx="5">
                  <c:v>5.9999999999999995E-4</c:v>
                </c:pt>
                <c:pt idx="6" formatCode="0%">
                  <c:v>0.27</c:v>
                </c:pt>
                <c:pt idx="7" formatCode="0%">
                  <c:v>0.21</c:v>
                </c:pt>
                <c:pt idx="8" formatCode="0%">
                  <c:v>0</c:v>
                </c:pt>
              </c:numCache>
            </c:numRef>
          </c:val>
          <c:extLst>
            <c:ext xmlns:c16="http://schemas.microsoft.com/office/drawing/2014/chart" uri="{C3380CC4-5D6E-409C-BE32-E72D297353CC}">
              <c16:uniqueId val="{00000001-5984-4214-B4BA-4B382DAE74EB}"/>
            </c:ext>
          </c:extLst>
        </c:ser>
        <c:dLbls>
          <c:showLegendKey val="0"/>
          <c:showVal val="0"/>
          <c:showCatName val="0"/>
          <c:showSerName val="0"/>
          <c:showPercent val="0"/>
          <c:showBubbleSize val="0"/>
        </c:dLbls>
        <c:gapWidth val="219"/>
        <c:overlap val="-27"/>
        <c:axId val="268351104"/>
        <c:axId val="268351432"/>
      </c:barChart>
      <c:catAx>
        <c:axId val="26835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351432"/>
        <c:crosses val="autoZero"/>
        <c:auto val="1"/>
        <c:lblAlgn val="ctr"/>
        <c:lblOffset val="100"/>
        <c:noMultiLvlLbl val="0"/>
      </c:catAx>
      <c:valAx>
        <c:axId val="268351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351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rgbClr val="B1BB36"/>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Race/Ethnicity Contractors - Home Repair Grants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Sheet3!$B$16</c:f>
              <c:strCache>
                <c:ptCount val="1"/>
                <c:pt idx="0">
                  <c:v>2017</c:v>
                </c:pt>
              </c:strCache>
            </c:strRef>
          </c:tx>
          <c:spPr>
            <a:solidFill>
              <a:schemeClr val="accent1"/>
            </a:solidFill>
            <a:ln>
              <a:noFill/>
            </a:ln>
            <a:effectLst/>
          </c:spPr>
          <c:invertIfNegative val="0"/>
          <c:dLbls>
            <c:dLbl>
              <c:idx val="0"/>
              <c:layout>
                <c:manualLayout>
                  <c:x val="-1.1267605633802826E-2"/>
                  <c:y val="-5.16425959085881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31-42C5-B612-FE43F1EA8D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Sheet3!$A$17:$A$25</c:f>
              <c:strCache>
                <c:ptCount val="9"/>
                <c:pt idx="0">
                  <c:v>African</c:v>
                </c:pt>
                <c:pt idx="1">
                  <c:v>African American</c:v>
                </c:pt>
                <c:pt idx="2">
                  <c:v>Asian</c:v>
                </c:pt>
                <c:pt idx="3">
                  <c:v>Latin/Hispanic</c:v>
                </c:pt>
                <c:pt idx="4">
                  <c:v>Middle Eastern</c:v>
                </c:pt>
                <c:pt idx="5">
                  <c:v>Native American/Alaska native</c:v>
                </c:pt>
                <c:pt idx="6">
                  <c:v>Slavic</c:v>
                </c:pt>
                <c:pt idx="7">
                  <c:v>White</c:v>
                </c:pt>
                <c:pt idx="8">
                  <c:v>No Response</c:v>
                </c:pt>
              </c:strCache>
            </c:strRef>
          </c:cat>
          <c:val>
            <c:numRef>
              <c:f>Sheet3!$B$17:$B$25</c:f>
              <c:numCache>
                <c:formatCode>0%</c:formatCode>
                <c:ptCount val="9"/>
                <c:pt idx="0">
                  <c:v>0</c:v>
                </c:pt>
                <c:pt idx="1">
                  <c:v>0.15</c:v>
                </c:pt>
                <c:pt idx="2">
                  <c:v>0.01</c:v>
                </c:pt>
                <c:pt idx="3">
                  <c:v>0.27</c:v>
                </c:pt>
                <c:pt idx="4">
                  <c:v>0</c:v>
                </c:pt>
                <c:pt idx="5">
                  <c:v>0.13</c:v>
                </c:pt>
                <c:pt idx="6">
                  <c:v>0.16</c:v>
                </c:pt>
                <c:pt idx="7">
                  <c:v>0.39</c:v>
                </c:pt>
                <c:pt idx="8">
                  <c:v>7.0000000000000007E-2</c:v>
                </c:pt>
              </c:numCache>
            </c:numRef>
          </c:val>
          <c:extLst>
            <c:ext xmlns:c16="http://schemas.microsoft.com/office/drawing/2014/chart" uri="{C3380CC4-5D6E-409C-BE32-E72D297353CC}">
              <c16:uniqueId val="{00000001-E231-42C5-B612-FE43F1EA8DEE}"/>
            </c:ext>
          </c:extLst>
        </c:ser>
        <c:ser>
          <c:idx val="1"/>
          <c:order val="1"/>
          <c:tx>
            <c:strRef>
              <c:f>Sheet3!$C$16</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Sheet3!$A$17:$A$25</c:f>
              <c:strCache>
                <c:ptCount val="9"/>
                <c:pt idx="0">
                  <c:v>African</c:v>
                </c:pt>
                <c:pt idx="1">
                  <c:v>African American</c:v>
                </c:pt>
                <c:pt idx="2">
                  <c:v>Asian</c:v>
                </c:pt>
                <c:pt idx="3">
                  <c:v>Latin/Hispanic</c:v>
                </c:pt>
                <c:pt idx="4">
                  <c:v>Middle Eastern</c:v>
                </c:pt>
                <c:pt idx="5">
                  <c:v>Native American/Alaska native</c:v>
                </c:pt>
                <c:pt idx="6">
                  <c:v>Slavic</c:v>
                </c:pt>
                <c:pt idx="7">
                  <c:v>White</c:v>
                </c:pt>
                <c:pt idx="8">
                  <c:v>No Response</c:v>
                </c:pt>
              </c:strCache>
            </c:strRef>
          </c:cat>
          <c:val>
            <c:numRef>
              <c:f>Sheet3!$C$17:$C$25</c:f>
              <c:numCache>
                <c:formatCode>0%</c:formatCode>
                <c:ptCount val="9"/>
                <c:pt idx="0" formatCode="0.000%">
                  <c:v>8.0000000000000004E-4</c:v>
                </c:pt>
                <c:pt idx="1">
                  <c:v>0.19</c:v>
                </c:pt>
                <c:pt idx="2">
                  <c:v>0.02</c:v>
                </c:pt>
                <c:pt idx="3">
                  <c:v>0.22</c:v>
                </c:pt>
                <c:pt idx="4">
                  <c:v>0.03</c:v>
                </c:pt>
                <c:pt idx="5">
                  <c:v>0.18</c:v>
                </c:pt>
                <c:pt idx="6">
                  <c:v>0</c:v>
                </c:pt>
                <c:pt idx="7">
                  <c:v>0.55000000000000004</c:v>
                </c:pt>
                <c:pt idx="8">
                  <c:v>0.04</c:v>
                </c:pt>
              </c:numCache>
            </c:numRef>
          </c:val>
          <c:extLst>
            <c:ext xmlns:c16="http://schemas.microsoft.com/office/drawing/2014/chart" uri="{C3380CC4-5D6E-409C-BE32-E72D297353CC}">
              <c16:uniqueId val="{00000002-E231-42C5-B612-FE43F1EA8DEE}"/>
            </c:ext>
          </c:extLst>
        </c:ser>
        <c:dLbls>
          <c:showLegendKey val="0"/>
          <c:showVal val="0"/>
          <c:showCatName val="0"/>
          <c:showSerName val="0"/>
          <c:showPercent val="0"/>
          <c:showBubbleSize val="0"/>
        </c:dLbls>
        <c:gapWidth val="219"/>
        <c:overlap val="-27"/>
        <c:axId val="563323856"/>
        <c:axId val="563322216"/>
      </c:barChart>
      <c:catAx>
        <c:axId val="56332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322216"/>
        <c:crosses val="autoZero"/>
        <c:auto val="1"/>
        <c:lblAlgn val="ctr"/>
        <c:lblOffset val="100"/>
        <c:noMultiLvlLbl val="0"/>
      </c:catAx>
      <c:valAx>
        <c:axId val="563322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32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rgbClr val="B1BB36"/>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B1F4-01D9-451D-B655-19B7D8F86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807B5-1BA5-4194-98BD-5B0DB607E8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06ED23-9C96-4266-917F-99F359342D9F}"/>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5" name="Footer Placeholder 4">
            <a:extLst>
              <a:ext uri="{FF2B5EF4-FFF2-40B4-BE49-F238E27FC236}">
                <a16:creationId xmlns:a16="http://schemas.microsoft.com/office/drawing/2014/main" id="{302340EF-71D9-4068-A8F7-49F7154DA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BE18A-070E-4D43-9F51-B52222ED47B2}"/>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351832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89DF-E6BE-4FA5-8690-093C50B75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B5FA40-290E-4270-8E3D-60F8D18C10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E3308-4E55-425D-BA80-C7C40C4D6582}"/>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5" name="Footer Placeholder 4">
            <a:extLst>
              <a:ext uri="{FF2B5EF4-FFF2-40B4-BE49-F238E27FC236}">
                <a16:creationId xmlns:a16="http://schemas.microsoft.com/office/drawing/2014/main" id="{423A63E5-51E8-4D0F-89D3-B71FD5A7B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94391-41AF-4608-A8E2-910F16DDC9FF}"/>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400029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72FD9-97C3-4780-AEA0-0FDCA9BCA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FBDBC4-6843-421C-B552-3B4D56320F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446CD-8C40-4E9D-A0B1-DE347C686EE7}"/>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5" name="Footer Placeholder 4">
            <a:extLst>
              <a:ext uri="{FF2B5EF4-FFF2-40B4-BE49-F238E27FC236}">
                <a16:creationId xmlns:a16="http://schemas.microsoft.com/office/drawing/2014/main" id="{7EA792A6-BB66-4789-8F1B-A99FE6F34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0BFCB-45BD-4861-8864-D13CF8D7F65B}"/>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90698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20A1-6553-47E1-8D17-7FD67D17C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06D470-060A-4085-9E57-08F8A3B626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25093-8FAA-4050-9B5C-4EEA218A6AA3}"/>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5" name="Footer Placeholder 4">
            <a:extLst>
              <a:ext uri="{FF2B5EF4-FFF2-40B4-BE49-F238E27FC236}">
                <a16:creationId xmlns:a16="http://schemas.microsoft.com/office/drawing/2014/main" id="{03A30D96-020D-4001-8EDF-F75F465E9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C092C-98ED-468E-8BB2-DC824082CE90}"/>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260806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D859-AA82-4A23-95B2-F5683B443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C08741-E5A5-421F-8EB4-B8AEFAD4F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4C7351-DCF9-430B-A83F-E149AA314F9C}"/>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5" name="Footer Placeholder 4">
            <a:extLst>
              <a:ext uri="{FF2B5EF4-FFF2-40B4-BE49-F238E27FC236}">
                <a16:creationId xmlns:a16="http://schemas.microsoft.com/office/drawing/2014/main" id="{CE21B752-FE19-4A33-B54F-7D3A5A0E3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FB485-FC85-494F-BA21-7645820884CD}"/>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272958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3D0B-6E69-470A-A93D-D68F190D1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A7A90-FF6F-402D-AF8E-3867F723F0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DAF22-C23D-4D71-B8A7-D660B73D33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11047-1245-436A-BDDC-2FB1F417749E}"/>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6" name="Footer Placeholder 5">
            <a:extLst>
              <a:ext uri="{FF2B5EF4-FFF2-40B4-BE49-F238E27FC236}">
                <a16:creationId xmlns:a16="http://schemas.microsoft.com/office/drawing/2014/main" id="{DD2FEB3C-1FF1-4891-98C5-A8D0D77D4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C7D367-CA7C-4D07-BD9A-7DB7AC1F1385}"/>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261158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C90D-A7B6-4C7A-A333-3F9C910053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FCA5E-7C0B-4C87-B2B8-0AFC9B704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718082-EDAF-4E7F-A9E2-179A067EB9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CBA2C9-0A43-46E1-94A5-2D74472C4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D5CFDE-3968-45E1-8ACF-38639462AB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A3852-F752-46A7-9BE7-8674122B2F09}"/>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8" name="Footer Placeholder 7">
            <a:extLst>
              <a:ext uri="{FF2B5EF4-FFF2-40B4-BE49-F238E27FC236}">
                <a16:creationId xmlns:a16="http://schemas.microsoft.com/office/drawing/2014/main" id="{6E383A3B-EE1C-452A-AE70-00F62703B7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AC0B67-230E-44F9-BCE1-50D2DB965699}"/>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157850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7CC8-DC9F-4A58-ABD1-739A1FA36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70333A-BD5E-4088-8B40-E80A373F5D65}"/>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4" name="Footer Placeholder 3">
            <a:extLst>
              <a:ext uri="{FF2B5EF4-FFF2-40B4-BE49-F238E27FC236}">
                <a16:creationId xmlns:a16="http://schemas.microsoft.com/office/drawing/2014/main" id="{47275979-2F52-48E3-8DC6-721267262D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E4F14E-49D9-4159-8CC9-24BDC2DF1BAB}"/>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248915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59B7-4CA8-4A35-8144-6CADFCDF95C5}"/>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3" name="Footer Placeholder 2">
            <a:extLst>
              <a:ext uri="{FF2B5EF4-FFF2-40B4-BE49-F238E27FC236}">
                <a16:creationId xmlns:a16="http://schemas.microsoft.com/office/drawing/2014/main" id="{FCD2936C-2BB6-4DB3-9B57-0BF4F81103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D19D2-7E99-4337-AF3A-B47376C3E367}"/>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333718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0C27-816D-4F43-ABB5-0CB8475AB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EF665-9A82-438B-839C-05AFF188F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68DE61-7FF7-444D-BFE9-4E22AA97D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BA7E06-9645-468C-AB21-A9698C965FE8}"/>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6" name="Footer Placeholder 5">
            <a:extLst>
              <a:ext uri="{FF2B5EF4-FFF2-40B4-BE49-F238E27FC236}">
                <a16:creationId xmlns:a16="http://schemas.microsoft.com/office/drawing/2014/main" id="{30EA2F7F-D6D9-4A17-A8D8-8789B5D4B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54088-7DE2-46D5-9538-DC8107749ACF}"/>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263023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ACC3-7E9A-4956-BC6B-8127C3832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31B7C5-C703-4B5F-AE4E-C88A17B46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EAE003-C839-4B08-9F02-064996520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124A1C-3252-4C8D-9009-182F0F01F19F}"/>
              </a:ext>
            </a:extLst>
          </p:cNvPr>
          <p:cNvSpPr>
            <a:spLocks noGrp="1"/>
          </p:cNvSpPr>
          <p:nvPr>
            <p:ph type="dt" sz="half" idx="10"/>
          </p:nvPr>
        </p:nvSpPr>
        <p:spPr/>
        <p:txBody>
          <a:bodyPr/>
          <a:lstStyle/>
          <a:p>
            <a:fld id="{557D2097-A63A-4EF1-97EB-9FB780C62E6D}" type="datetimeFigureOut">
              <a:rPr lang="en-US" smtClean="0"/>
              <a:t>3/15/2019</a:t>
            </a:fld>
            <a:endParaRPr lang="en-US"/>
          </a:p>
        </p:txBody>
      </p:sp>
      <p:sp>
        <p:nvSpPr>
          <p:cNvPr id="6" name="Footer Placeholder 5">
            <a:extLst>
              <a:ext uri="{FF2B5EF4-FFF2-40B4-BE49-F238E27FC236}">
                <a16:creationId xmlns:a16="http://schemas.microsoft.com/office/drawing/2014/main" id="{826F9C63-098F-4217-ADD7-084DFC79F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6CB17B-1B7C-422A-9E0A-C60F1FCB6AB1}"/>
              </a:ext>
            </a:extLst>
          </p:cNvPr>
          <p:cNvSpPr>
            <a:spLocks noGrp="1"/>
          </p:cNvSpPr>
          <p:nvPr>
            <p:ph type="sldNum" sz="quarter" idx="12"/>
          </p:nvPr>
        </p:nvSpPr>
        <p:spPr/>
        <p:txBody>
          <a:bodyPr/>
          <a:lstStyle/>
          <a:p>
            <a:fld id="{47CC3373-F9C9-4BC0-9D16-FB5942ECD5BE}" type="slidenum">
              <a:rPr lang="en-US" smtClean="0"/>
              <a:t>‹#›</a:t>
            </a:fld>
            <a:endParaRPr lang="en-US"/>
          </a:p>
        </p:txBody>
      </p:sp>
    </p:spTree>
    <p:extLst>
      <p:ext uri="{BB962C8B-B14F-4D97-AF65-F5344CB8AC3E}">
        <p14:creationId xmlns:p14="http://schemas.microsoft.com/office/powerpoint/2010/main" val="177893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F06C-8710-4A63-B7D1-C437DAD22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C9448F-11BC-4860-ADFB-3CA4D9738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FB639-A196-4EB4-B677-E79C63B93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D2097-A63A-4EF1-97EB-9FB780C62E6D}" type="datetimeFigureOut">
              <a:rPr lang="en-US" smtClean="0"/>
              <a:t>3/15/2019</a:t>
            </a:fld>
            <a:endParaRPr lang="en-US"/>
          </a:p>
        </p:txBody>
      </p:sp>
      <p:sp>
        <p:nvSpPr>
          <p:cNvPr id="5" name="Footer Placeholder 4">
            <a:extLst>
              <a:ext uri="{FF2B5EF4-FFF2-40B4-BE49-F238E27FC236}">
                <a16:creationId xmlns:a16="http://schemas.microsoft.com/office/drawing/2014/main" id="{28E46EB3-850F-4F43-8CDF-4730124724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4CAEAF-DD63-442D-9F71-A748F3FEA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C3373-F9C9-4BC0-9D16-FB5942ECD5BE}" type="slidenum">
              <a:rPr lang="en-US" smtClean="0"/>
              <a:t>‹#›</a:t>
            </a:fld>
            <a:endParaRPr lang="en-US"/>
          </a:p>
        </p:txBody>
      </p:sp>
    </p:spTree>
    <p:extLst>
      <p:ext uri="{BB962C8B-B14F-4D97-AF65-F5344CB8AC3E}">
        <p14:creationId xmlns:p14="http://schemas.microsoft.com/office/powerpoint/2010/main" val="704707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72E7C-46DA-4F76-B25D-DA5D2FA3A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21534"/>
            <a:ext cx="10972800" cy="1114424"/>
          </a:xfrm>
          <a:prstGeom prst="rect">
            <a:avLst/>
          </a:prstGeom>
        </p:spPr>
      </p:pic>
      <p:sp>
        <p:nvSpPr>
          <p:cNvPr id="5" name="TextBox 4">
            <a:extLst>
              <a:ext uri="{FF2B5EF4-FFF2-40B4-BE49-F238E27FC236}">
                <a16:creationId xmlns:a16="http://schemas.microsoft.com/office/drawing/2014/main" id="{7C68F5F8-D5D0-4064-8553-E7D4469543BB}"/>
              </a:ext>
            </a:extLst>
          </p:cNvPr>
          <p:cNvSpPr txBox="1"/>
          <p:nvPr/>
        </p:nvSpPr>
        <p:spPr>
          <a:xfrm>
            <a:off x="609599" y="1711354"/>
            <a:ext cx="10972801" cy="5016758"/>
          </a:xfrm>
          <a:prstGeom prst="rect">
            <a:avLst/>
          </a:prstGeom>
          <a:noFill/>
          <a:ln w="38100">
            <a:solidFill>
              <a:srgbClr val="B1BB36"/>
            </a:solidFill>
          </a:ln>
        </p:spPr>
        <p:txBody>
          <a:bodyPr wrap="square" rtlCol="0">
            <a:spAutoFit/>
          </a:bodyPr>
          <a:lstStyle/>
          <a:p>
            <a:pPr algn="ctr"/>
            <a:r>
              <a:rPr lang="en-US" sz="4000" dirty="0">
                <a:solidFill>
                  <a:srgbClr val="6B9DB7"/>
                </a:solidFill>
                <a:latin typeface="Arial" panose="020B0604020202020204" pitchFamily="34" charset="0"/>
                <a:cs typeface="Arial" panose="020B0604020202020204" pitchFamily="34" charset="0"/>
              </a:rPr>
              <a:t>North/Northeast Neighborhood Housing Strategy Oversight Committee</a:t>
            </a:r>
          </a:p>
          <a:p>
            <a:pPr algn="ctr"/>
            <a:endParaRPr lang="en-US" sz="4000" dirty="0">
              <a:latin typeface="Arial" panose="020B0604020202020204" pitchFamily="34" charset="0"/>
              <a:cs typeface="Arial" panose="020B0604020202020204" pitchFamily="34" charset="0"/>
            </a:endParaRPr>
          </a:p>
          <a:p>
            <a:pPr algn="ctr"/>
            <a:r>
              <a:rPr lang="en-US" sz="4000" b="1" dirty="0">
                <a:solidFill>
                  <a:srgbClr val="B1BB36"/>
                </a:solidFill>
                <a:latin typeface="Arial" panose="020B0604020202020204" pitchFamily="34" charset="0"/>
                <a:cs typeface="Arial" panose="020B0604020202020204" pitchFamily="34" charset="0"/>
              </a:rPr>
              <a:t> N/NE Neighborhood Housing Strategy Oversight Committee Annual Report for Calendar Year 2018</a:t>
            </a:r>
          </a:p>
          <a:p>
            <a:pPr algn="ctr"/>
            <a:endParaRPr lang="en-US" sz="4000" dirty="0">
              <a:latin typeface="Arial" panose="020B0604020202020204" pitchFamily="34" charset="0"/>
              <a:cs typeface="Arial" panose="020B0604020202020204" pitchFamily="34" charset="0"/>
            </a:endParaRPr>
          </a:p>
          <a:p>
            <a:pPr algn="ctr"/>
            <a:r>
              <a:rPr lang="en-US" sz="4000" dirty="0">
                <a:solidFill>
                  <a:srgbClr val="6B9DB7"/>
                </a:solidFill>
                <a:latin typeface="Arial" panose="020B0604020202020204" pitchFamily="34" charset="0"/>
                <a:cs typeface="Arial" panose="020B0604020202020204" pitchFamily="34" charset="0"/>
              </a:rPr>
              <a:t>Wednesday March 20, 2019</a:t>
            </a:r>
          </a:p>
        </p:txBody>
      </p:sp>
    </p:spTree>
    <p:extLst>
      <p:ext uri="{BB962C8B-B14F-4D97-AF65-F5344CB8AC3E}">
        <p14:creationId xmlns:p14="http://schemas.microsoft.com/office/powerpoint/2010/main" val="1201354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6424-562E-4AE9-9071-B3CFD0BD7512}"/>
              </a:ext>
            </a:extLst>
          </p:cNvPr>
          <p:cNvSpPr>
            <a:spLocks noGrp="1"/>
          </p:cNvSpPr>
          <p:nvPr>
            <p:ph type="title"/>
          </p:nvPr>
        </p:nvSpPr>
        <p:spPr>
          <a:xfrm>
            <a:off x="366320" y="293613"/>
            <a:ext cx="3108960" cy="6217920"/>
          </a:xfrm>
          <a:solidFill>
            <a:srgbClr val="6B9DB7"/>
          </a:solidFill>
        </p:spPr>
        <p:txBody>
          <a:bodyPr>
            <a:noAutofit/>
          </a:bodyPr>
          <a:lstStyle/>
          <a:p>
            <a:pPr marL="274320">
              <a:lnSpc>
                <a:spcPct val="150000"/>
              </a:lnSpc>
              <a:tabLst>
                <a:tab pos="274320" algn="r"/>
              </a:tabLst>
            </a:pPr>
            <a:br>
              <a:rPr lang="en-US" sz="1400" b="1" dirty="0">
                <a:solidFill>
                  <a:schemeClr val="bg1"/>
                </a:solidFill>
                <a:latin typeface="Arial" panose="020B0604020202020204" pitchFamily="34" charset="0"/>
                <a:cs typeface="Arial" panose="020B0604020202020204" pitchFamily="34" charset="0"/>
              </a:rPr>
            </a:br>
            <a:br>
              <a:rPr lang="en-US" sz="1400" b="1" dirty="0">
                <a:solidFill>
                  <a:schemeClr val="bg1"/>
                </a:solidFill>
                <a:latin typeface="Arial" panose="020B0604020202020204" pitchFamily="34" charset="0"/>
                <a:cs typeface="Arial" panose="020B0604020202020204" pitchFamily="34" charset="0"/>
              </a:rPr>
            </a:br>
            <a:endParaRPr lang="en-US"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7AD27F-F19E-4BD7-9BA6-46EB6EE5618F}"/>
              </a:ext>
            </a:extLst>
          </p:cNvPr>
          <p:cNvSpPr txBox="1"/>
          <p:nvPr/>
        </p:nvSpPr>
        <p:spPr>
          <a:xfrm>
            <a:off x="3993159" y="410471"/>
            <a:ext cx="5852160" cy="461665"/>
          </a:xfrm>
          <a:prstGeom prst="rect">
            <a:avLst/>
          </a:prstGeom>
          <a:solidFill>
            <a:srgbClr val="B1BB36"/>
          </a:solidFill>
        </p:spPr>
        <p:txBody>
          <a:bodyPr wrap="square" rtlCol="0" anchor="ctr">
            <a:spAutoFit/>
          </a:bodyPr>
          <a:lstStyle/>
          <a:p>
            <a:r>
              <a:rPr lang="en-US" sz="2400" b="1" dirty="0">
                <a:solidFill>
                  <a:schemeClr val="bg1"/>
                </a:solidFill>
                <a:latin typeface="Arial" panose="020B0604020202020204" pitchFamily="34" charset="0"/>
                <a:cs typeface="Arial" panose="020B0604020202020204" pitchFamily="34" charset="0"/>
              </a:rPr>
              <a:t>MWESB – Rental Development</a:t>
            </a:r>
          </a:p>
        </p:txBody>
      </p:sp>
      <p:pic>
        <p:nvPicPr>
          <p:cNvPr id="5" name="Picture 4">
            <a:extLst>
              <a:ext uri="{FF2B5EF4-FFF2-40B4-BE49-F238E27FC236}">
                <a16:creationId xmlns:a16="http://schemas.microsoft.com/office/drawing/2014/main" id="{92E80DD5-99F3-4F1C-823E-926F87A77FF3}"/>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
        <p:nvSpPr>
          <p:cNvPr id="8" name="TextBox 7">
            <a:extLst>
              <a:ext uri="{FF2B5EF4-FFF2-40B4-BE49-F238E27FC236}">
                <a16:creationId xmlns:a16="http://schemas.microsoft.com/office/drawing/2014/main" id="{807114C5-8E58-4F46-A463-0180294979E8}"/>
              </a:ext>
            </a:extLst>
          </p:cNvPr>
          <p:cNvSpPr txBox="1"/>
          <p:nvPr/>
        </p:nvSpPr>
        <p:spPr>
          <a:xfrm>
            <a:off x="503480" y="410470"/>
            <a:ext cx="2834640" cy="707886"/>
          </a:xfrm>
          <a:prstGeom prst="rect">
            <a:avLst/>
          </a:prstGeom>
          <a:solidFill>
            <a:schemeClr val="bg1"/>
          </a:solidFill>
        </p:spPr>
        <p:txBody>
          <a:bodyPr wrap="square" rtlCol="0">
            <a:spAutoFit/>
          </a:bodyPr>
          <a:lstStyle/>
          <a:p>
            <a:pPr algn="ctr"/>
            <a:r>
              <a:rPr lang="en-US" sz="2000" b="1" dirty="0">
                <a:solidFill>
                  <a:srgbClr val="6B9DB7"/>
                </a:solidFill>
                <a:latin typeface="Arial" panose="020B0604020202020204" pitchFamily="34" charset="0"/>
                <a:cs typeface="Arial" panose="020B0604020202020204" pitchFamily="34" charset="0"/>
              </a:rPr>
              <a:t>Committee Assessment</a:t>
            </a:r>
          </a:p>
        </p:txBody>
      </p:sp>
      <p:sp>
        <p:nvSpPr>
          <p:cNvPr id="6" name="TextBox 5">
            <a:extLst>
              <a:ext uri="{FF2B5EF4-FFF2-40B4-BE49-F238E27FC236}">
                <a16:creationId xmlns:a16="http://schemas.microsoft.com/office/drawing/2014/main" id="{BC5329FE-CB4D-466B-97AE-F4A6193A50E8}"/>
              </a:ext>
            </a:extLst>
          </p:cNvPr>
          <p:cNvSpPr txBox="1"/>
          <p:nvPr/>
        </p:nvSpPr>
        <p:spPr>
          <a:xfrm>
            <a:off x="503480" y="1240971"/>
            <a:ext cx="2971800" cy="5201424"/>
          </a:xfrm>
          <a:prstGeom prst="rect">
            <a:avLst/>
          </a:prstGeom>
          <a:noFill/>
        </p:spPr>
        <p:txBody>
          <a:bodyPr wrap="square" rtlCol="0">
            <a:spAutoFit/>
          </a:bodyPr>
          <a:lstStyle/>
          <a:p>
            <a:r>
              <a:rPr lang="en-US" dirty="0"/>
              <a:t>It has also been important to the Oversight Committee that minority and women owned business are involved in the development of the properties within the Rental Unit Pipeline. </a:t>
            </a:r>
          </a:p>
          <a:p>
            <a:pPr marL="285750" indent="-285750">
              <a:buFont typeface="Arial" panose="020B0604020202020204" pitchFamily="34" charset="0"/>
              <a:buChar char="•"/>
            </a:pPr>
            <a:r>
              <a:rPr lang="en-US" sz="1600" dirty="0"/>
              <a:t>28% of the construction dollars are going to minority and women owned businesses </a:t>
            </a:r>
            <a:endParaRPr lang="en-US" dirty="0"/>
          </a:p>
          <a:p>
            <a:pPr marL="285750" indent="-285750">
              <a:buFont typeface="Arial" panose="020B0604020202020204" pitchFamily="34" charset="0"/>
              <a:buChar char="•"/>
            </a:pPr>
            <a:r>
              <a:rPr lang="en-US" dirty="0"/>
              <a:t> </a:t>
            </a:r>
            <a:r>
              <a:rPr lang="en-US" sz="1600" dirty="0"/>
              <a:t>50% of the workforce of those working on these projects are minorities</a:t>
            </a:r>
            <a:r>
              <a:rPr lang="en-US" dirty="0"/>
              <a:t>. </a:t>
            </a:r>
          </a:p>
          <a:p>
            <a:r>
              <a:rPr lang="en-US" dirty="0"/>
              <a:t>The Oversight Committee will look to increase the number of MWESB businesses involved in future development construction.</a:t>
            </a:r>
          </a:p>
        </p:txBody>
      </p:sp>
      <p:graphicFrame>
        <p:nvGraphicFramePr>
          <p:cNvPr id="9" name="Content Placeholder 8">
            <a:extLst>
              <a:ext uri="{FF2B5EF4-FFF2-40B4-BE49-F238E27FC236}">
                <a16:creationId xmlns:a16="http://schemas.microsoft.com/office/drawing/2014/main" id="{9D03E0E6-A173-4952-B3E7-CB854B7A3CE6}"/>
              </a:ext>
            </a:extLst>
          </p:cNvPr>
          <p:cNvGraphicFramePr>
            <a:graphicFrameLocks noGrp="1"/>
          </p:cNvGraphicFramePr>
          <p:nvPr>
            <p:ph idx="1"/>
            <p:extLst>
              <p:ext uri="{D42A27DB-BD31-4B8C-83A1-F6EECF244321}">
                <p14:modId xmlns:p14="http://schemas.microsoft.com/office/powerpoint/2010/main" val="2178094701"/>
              </p:ext>
            </p:extLst>
          </p:nvPr>
        </p:nvGraphicFramePr>
        <p:xfrm>
          <a:off x="3992563" y="1081475"/>
          <a:ext cx="7864435" cy="2760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0834D64-A62C-4D9C-B72B-19D9D81D9C0B}"/>
              </a:ext>
            </a:extLst>
          </p:cNvPr>
          <p:cNvGraphicFramePr/>
          <p:nvPr>
            <p:extLst>
              <p:ext uri="{D42A27DB-BD31-4B8C-83A1-F6EECF244321}">
                <p14:modId xmlns:p14="http://schemas.microsoft.com/office/powerpoint/2010/main" val="3890816269"/>
              </p:ext>
            </p:extLst>
          </p:nvPr>
        </p:nvGraphicFramePr>
        <p:xfrm>
          <a:off x="3992563" y="3989466"/>
          <a:ext cx="7864435" cy="26889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133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6424-562E-4AE9-9071-B3CFD0BD7512}"/>
              </a:ext>
            </a:extLst>
          </p:cNvPr>
          <p:cNvSpPr>
            <a:spLocks noGrp="1"/>
          </p:cNvSpPr>
          <p:nvPr>
            <p:ph type="title"/>
          </p:nvPr>
        </p:nvSpPr>
        <p:spPr>
          <a:xfrm>
            <a:off x="366320" y="293613"/>
            <a:ext cx="3108960" cy="6217920"/>
          </a:xfrm>
          <a:solidFill>
            <a:srgbClr val="6B9DB7"/>
          </a:solidFill>
        </p:spPr>
        <p:txBody>
          <a:bodyPr>
            <a:noAutofit/>
          </a:bodyPr>
          <a:lstStyle/>
          <a:p>
            <a:pPr marL="274320">
              <a:lnSpc>
                <a:spcPct val="150000"/>
              </a:lnSpc>
              <a:tabLst>
                <a:tab pos="274320" algn="r"/>
              </a:tabLst>
            </a:pPr>
            <a:br>
              <a:rPr lang="en-US" sz="1400" b="1" dirty="0">
                <a:solidFill>
                  <a:schemeClr val="bg1"/>
                </a:solidFill>
                <a:latin typeface="Arial" panose="020B0604020202020204" pitchFamily="34" charset="0"/>
                <a:cs typeface="Arial" panose="020B0604020202020204" pitchFamily="34" charset="0"/>
              </a:rPr>
            </a:br>
            <a:br>
              <a:rPr lang="en-US" sz="1400" b="1" dirty="0">
                <a:solidFill>
                  <a:schemeClr val="bg1"/>
                </a:solidFill>
                <a:latin typeface="Arial" panose="020B0604020202020204" pitchFamily="34" charset="0"/>
                <a:cs typeface="Arial" panose="020B0604020202020204" pitchFamily="34" charset="0"/>
              </a:rPr>
            </a:br>
            <a:endParaRPr lang="en-US"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7AD27F-F19E-4BD7-9BA6-46EB6EE5618F}"/>
              </a:ext>
            </a:extLst>
          </p:cNvPr>
          <p:cNvSpPr txBox="1"/>
          <p:nvPr/>
        </p:nvSpPr>
        <p:spPr>
          <a:xfrm>
            <a:off x="3993159" y="410471"/>
            <a:ext cx="5852160" cy="461665"/>
          </a:xfrm>
          <a:prstGeom prst="rect">
            <a:avLst/>
          </a:prstGeom>
          <a:solidFill>
            <a:srgbClr val="B1BB36"/>
          </a:solidFill>
        </p:spPr>
        <p:txBody>
          <a:bodyPr wrap="square" rtlCol="0" anchor="ctr">
            <a:spAutoFit/>
          </a:bodyPr>
          <a:lstStyle/>
          <a:p>
            <a:r>
              <a:rPr lang="en-US" sz="2400" b="1" dirty="0">
                <a:solidFill>
                  <a:schemeClr val="bg1"/>
                </a:solidFill>
                <a:latin typeface="Arial" panose="020B0604020202020204" pitchFamily="34" charset="0"/>
                <a:cs typeface="Arial" panose="020B0604020202020204" pitchFamily="34" charset="0"/>
              </a:rPr>
              <a:t>MWESB – Home Retention</a:t>
            </a:r>
          </a:p>
        </p:txBody>
      </p:sp>
      <p:pic>
        <p:nvPicPr>
          <p:cNvPr id="5" name="Picture 4">
            <a:extLst>
              <a:ext uri="{FF2B5EF4-FFF2-40B4-BE49-F238E27FC236}">
                <a16:creationId xmlns:a16="http://schemas.microsoft.com/office/drawing/2014/main" id="{92E80DD5-99F3-4F1C-823E-926F87A77FF3}"/>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10" name="Chart 9">
            <a:extLst>
              <a:ext uri="{FF2B5EF4-FFF2-40B4-BE49-F238E27FC236}">
                <a16:creationId xmlns:a16="http://schemas.microsoft.com/office/drawing/2014/main" id="{4B9D9153-5329-4D65-8ED4-6A94F9D81114}"/>
              </a:ext>
            </a:extLst>
          </p:cNvPr>
          <p:cNvGraphicFramePr/>
          <p:nvPr>
            <p:extLst>
              <p:ext uri="{D42A27DB-BD31-4B8C-83A1-F6EECF244321}">
                <p14:modId xmlns:p14="http://schemas.microsoft.com/office/powerpoint/2010/main" val="480878114"/>
              </p:ext>
            </p:extLst>
          </p:nvPr>
        </p:nvGraphicFramePr>
        <p:xfrm>
          <a:off x="3993159" y="1085850"/>
          <a:ext cx="7863840" cy="2726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2C8169B-FB46-4E3F-9801-8C18C49F1486}"/>
              </a:ext>
            </a:extLst>
          </p:cNvPr>
          <p:cNvGraphicFramePr/>
          <p:nvPr>
            <p:extLst>
              <p:ext uri="{D42A27DB-BD31-4B8C-83A1-F6EECF244321}">
                <p14:modId xmlns:p14="http://schemas.microsoft.com/office/powerpoint/2010/main" val="149796843"/>
              </p:ext>
            </p:extLst>
          </p:nvPr>
        </p:nvGraphicFramePr>
        <p:xfrm>
          <a:off x="3993159" y="3964881"/>
          <a:ext cx="7863840" cy="268084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FA96708-A56B-4536-8B0E-4D6FD45E8297}"/>
              </a:ext>
            </a:extLst>
          </p:cNvPr>
          <p:cNvSpPr txBox="1"/>
          <p:nvPr/>
        </p:nvSpPr>
        <p:spPr>
          <a:xfrm>
            <a:off x="503480" y="1085850"/>
            <a:ext cx="2834640" cy="3139321"/>
          </a:xfrm>
          <a:prstGeom prst="rect">
            <a:avLst/>
          </a:prstGeom>
          <a:noFill/>
        </p:spPr>
        <p:txBody>
          <a:bodyPr wrap="square" rtlCol="0">
            <a:spAutoFit/>
          </a:bodyPr>
          <a:lstStyle/>
          <a:p>
            <a:r>
              <a:rPr lang="en-US" dirty="0"/>
              <a:t>We have significant concern for the MWESB participation in home retention efforts.  In 2018 less than 1% of home repair loan services were provided by African American contractors. The OC would like to see these numbers exponentially increase for 2019 and beyond.</a:t>
            </a:r>
          </a:p>
        </p:txBody>
      </p:sp>
      <p:sp>
        <p:nvSpPr>
          <p:cNvPr id="9" name="TextBox 8">
            <a:extLst>
              <a:ext uri="{FF2B5EF4-FFF2-40B4-BE49-F238E27FC236}">
                <a16:creationId xmlns:a16="http://schemas.microsoft.com/office/drawing/2014/main" id="{48AF41C9-912A-48B3-8953-E57D1CCB44B9}"/>
              </a:ext>
            </a:extLst>
          </p:cNvPr>
          <p:cNvSpPr txBox="1"/>
          <p:nvPr/>
        </p:nvSpPr>
        <p:spPr>
          <a:xfrm>
            <a:off x="503480" y="410471"/>
            <a:ext cx="2834640" cy="707886"/>
          </a:xfrm>
          <a:prstGeom prst="rect">
            <a:avLst/>
          </a:prstGeom>
          <a:solidFill>
            <a:schemeClr val="bg1"/>
          </a:solidFill>
        </p:spPr>
        <p:txBody>
          <a:bodyPr wrap="square" rtlCol="0">
            <a:spAutoFit/>
          </a:bodyPr>
          <a:lstStyle/>
          <a:p>
            <a:pPr algn="ctr"/>
            <a:r>
              <a:rPr lang="en-US" sz="2000" b="1" dirty="0">
                <a:solidFill>
                  <a:srgbClr val="6B9DB7"/>
                </a:solidFill>
                <a:latin typeface="Arial" panose="020B0604020202020204" pitchFamily="34" charset="0"/>
                <a:cs typeface="Arial" panose="020B0604020202020204" pitchFamily="34" charset="0"/>
              </a:rPr>
              <a:t>Committee Assessment</a:t>
            </a:r>
          </a:p>
        </p:txBody>
      </p:sp>
    </p:spTree>
    <p:extLst>
      <p:ext uri="{BB962C8B-B14F-4D97-AF65-F5344CB8AC3E}">
        <p14:creationId xmlns:p14="http://schemas.microsoft.com/office/powerpoint/2010/main" val="242697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AD27F-F19E-4BD7-9BA6-46EB6EE5618F}"/>
              </a:ext>
            </a:extLst>
          </p:cNvPr>
          <p:cNvSpPr txBox="1"/>
          <p:nvPr/>
        </p:nvSpPr>
        <p:spPr>
          <a:xfrm>
            <a:off x="335001" y="410471"/>
            <a:ext cx="9510318" cy="461665"/>
          </a:xfrm>
          <a:prstGeom prst="rect">
            <a:avLst/>
          </a:prstGeom>
          <a:solidFill>
            <a:srgbClr val="B1BB36"/>
          </a:solidFill>
        </p:spPr>
        <p:txBody>
          <a:bodyPr wrap="square" rtlCol="0" anchor="ctr">
            <a:spAutoFit/>
          </a:bodyPr>
          <a:lstStyle/>
          <a:p>
            <a:r>
              <a:rPr lang="en-US" sz="2400" b="1" dirty="0">
                <a:solidFill>
                  <a:schemeClr val="bg1"/>
                </a:solidFill>
                <a:latin typeface="Arial" panose="020B0604020202020204" pitchFamily="34" charset="0"/>
                <a:cs typeface="Arial" panose="020B0604020202020204" pitchFamily="34" charset="0"/>
              </a:rPr>
              <a:t>Opportunities for 2019</a:t>
            </a:r>
          </a:p>
        </p:txBody>
      </p:sp>
      <p:pic>
        <p:nvPicPr>
          <p:cNvPr id="5" name="Picture 4">
            <a:extLst>
              <a:ext uri="{FF2B5EF4-FFF2-40B4-BE49-F238E27FC236}">
                <a16:creationId xmlns:a16="http://schemas.microsoft.com/office/drawing/2014/main" id="{92E80DD5-99F3-4F1C-823E-926F87A77FF3}"/>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
        <p:nvSpPr>
          <p:cNvPr id="3" name="TextBox 2">
            <a:extLst>
              <a:ext uri="{FF2B5EF4-FFF2-40B4-BE49-F238E27FC236}">
                <a16:creationId xmlns:a16="http://schemas.microsoft.com/office/drawing/2014/main" id="{3EEF3556-D654-46F0-B981-CF5A5CF72A37}"/>
              </a:ext>
            </a:extLst>
          </p:cNvPr>
          <p:cNvSpPr txBox="1"/>
          <p:nvPr/>
        </p:nvSpPr>
        <p:spPr>
          <a:xfrm>
            <a:off x="171450" y="1094014"/>
            <a:ext cx="11685549" cy="5724644"/>
          </a:xfrm>
          <a:prstGeom prst="rect">
            <a:avLst/>
          </a:prstGeom>
          <a:noFill/>
        </p:spPr>
        <p:txBody>
          <a:bodyPr wrap="square" rtlCol="0">
            <a:spAutoFit/>
          </a:bodyPr>
          <a:lstStyle/>
          <a:p>
            <a:pPr marL="285750" indent="-285750">
              <a:buFont typeface="Arial" panose="020B0604020202020204" pitchFamily="34" charset="0"/>
              <a:buChar char="•"/>
            </a:pPr>
            <a:r>
              <a:rPr lang="en-US" sz="2200" dirty="0"/>
              <a:t>Improve advertisement and marketing efforts to increase awareness and participation of communities of color, especially African Americans, with the home repair loan and grant program.</a:t>
            </a:r>
          </a:p>
          <a:p>
            <a:pPr marL="285750" indent="-285750">
              <a:buFont typeface="Arial" panose="020B0604020202020204" pitchFamily="34" charset="0"/>
              <a:buChar char="•"/>
            </a:pPr>
            <a:r>
              <a:rPr lang="en-US" sz="2200" dirty="0"/>
              <a:t>Re-establish the quarterly newsletter to keep people informed of the work of the committee, partners and Portland Housing Bureau.</a:t>
            </a:r>
          </a:p>
          <a:p>
            <a:pPr marL="285750" indent="-285750">
              <a:buFont typeface="Arial" panose="020B0604020202020204" pitchFamily="34" charset="0"/>
              <a:buChar char="•"/>
            </a:pPr>
            <a:r>
              <a:rPr lang="en-US" sz="2200" dirty="0"/>
              <a:t>Decrease barriers and increase opportunities for MWESB participation at all levels of construction and development, from multifamily rental to single family home repairs.</a:t>
            </a:r>
          </a:p>
          <a:p>
            <a:pPr marL="285750" indent="-285750">
              <a:buFont typeface="Arial" panose="020B0604020202020204" pitchFamily="34" charset="0"/>
              <a:buChar char="•"/>
            </a:pPr>
            <a:r>
              <a:rPr lang="en-US" sz="2200" dirty="0"/>
              <a:t>Increase initiatives for economic development via Prosper Portland and the NE CDI.</a:t>
            </a:r>
          </a:p>
          <a:p>
            <a:pPr marL="285750" indent="-285750">
              <a:buFont typeface="Arial" panose="020B0604020202020204" pitchFamily="34" charset="0"/>
              <a:buChar char="•"/>
            </a:pPr>
            <a:r>
              <a:rPr lang="en-US" sz="2200" dirty="0"/>
              <a:t>There is a gap for community development services and programs that cannot be funded through TIF dollars. </a:t>
            </a:r>
          </a:p>
          <a:p>
            <a:pPr marL="285750" indent="-285750">
              <a:buFont typeface="Arial" panose="020B0604020202020204" pitchFamily="34" charset="0"/>
              <a:buChar char="•"/>
            </a:pPr>
            <a:r>
              <a:rPr lang="en-US" sz="2200" dirty="0"/>
              <a:t>Maximize indebtedness of the URA; carries community impacts and implications</a:t>
            </a:r>
          </a:p>
          <a:p>
            <a:pPr marL="285750" indent="-285750">
              <a:buFont typeface="Arial" panose="020B0604020202020204" pitchFamily="34" charset="0"/>
              <a:buChar char="•"/>
            </a:pPr>
            <a:r>
              <a:rPr lang="en-US" sz="2200" dirty="0"/>
              <a:t>Reduce communication barriers with community partners</a:t>
            </a:r>
          </a:p>
          <a:p>
            <a:pPr marL="285750" indent="-285750">
              <a:buFont typeface="Arial" panose="020B0604020202020204" pitchFamily="34" charset="0"/>
              <a:buChar char="•"/>
            </a:pPr>
            <a:r>
              <a:rPr lang="en-US" sz="2200" dirty="0"/>
              <a:t>The oversight committee continues to press all partners to present their work and learning about serving families who have experienced the root shock of displacement, and to be specific in how they are serving and will be serving Black/African-American families, in their reports to the committee</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548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AD27F-F19E-4BD7-9BA6-46EB6EE5618F}"/>
              </a:ext>
            </a:extLst>
          </p:cNvPr>
          <p:cNvSpPr txBox="1"/>
          <p:nvPr/>
        </p:nvSpPr>
        <p:spPr>
          <a:xfrm>
            <a:off x="335001" y="410471"/>
            <a:ext cx="9510318" cy="461665"/>
          </a:xfrm>
          <a:prstGeom prst="rect">
            <a:avLst/>
          </a:prstGeom>
          <a:solidFill>
            <a:srgbClr val="B1BB36"/>
          </a:solidFill>
        </p:spPr>
        <p:txBody>
          <a:bodyPr wrap="square" rtlCol="0" anchor="ctr">
            <a:spAutoFit/>
          </a:bodyPr>
          <a:lstStyle/>
          <a:p>
            <a:r>
              <a:rPr lang="en-US" sz="2400" b="1" dirty="0">
                <a:solidFill>
                  <a:schemeClr val="bg1"/>
                </a:solidFill>
                <a:latin typeface="Arial" panose="020B0604020202020204" pitchFamily="34" charset="0"/>
                <a:cs typeface="Arial" panose="020B0604020202020204" pitchFamily="34" charset="0"/>
              </a:rPr>
              <a:t>Conclusion </a:t>
            </a:r>
          </a:p>
        </p:txBody>
      </p:sp>
      <p:pic>
        <p:nvPicPr>
          <p:cNvPr id="5" name="Picture 4">
            <a:extLst>
              <a:ext uri="{FF2B5EF4-FFF2-40B4-BE49-F238E27FC236}">
                <a16:creationId xmlns:a16="http://schemas.microsoft.com/office/drawing/2014/main" id="{92E80DD5-99F3-4F1C-823E-926F87A77FF3}"/>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
        <p:nvSpPr>
          <p:cNvPr id="3" name="TextBox 2">
            <a:extLst>
              <a:ext uri="{FF2B5EF4-FFF2-40B4-BE49-F238E27FC236}">
                <a16:creationId xmlns:a16="http://schemas.microsoft.com/office/drawing/2014/main" id="{3EEF3556-D654-46F0-B981-CF5A5CF72A37}"/>
              </a:ext>
            </a:extLst>
          </p:cNvPr>
          <p:cNvSpPr txBox="1"/>
          <p:nvPr/>
        </p:nvSpPr>
        <p:spPr>
          <a:xfrm>
            <a:off x="335001" y="1094014"/>
            <a:ext cx="11519542" cy="4524315"/>
          </a:xfrm>
          <a:prstGeom prst="rect">
            <a:avLst/>
          </a:prstGeom>
          <a:noFill/>
        </p:spPr>
        <p:txBody>
          <a:bodyPr wrap="square" rtlCol="0">
            <a:spAutoFit/>
          </a:bodyPr>
          <a:lstStyle/>
          <a:p>
            <a:r>
              <a:rPr lang="en-US" sz="2400" dirty="0"/>
              <a:t>We have an incredible opportunity to do generational good. It is incumbent upon all of us (City of Portland, PHB, Partners and Oversight Committee) to recognize and understand that this work is not about any one of us. This is about and for the community of people who have been negatively impacted by intentional acts of displacement and gentrification. This work is about offering hope to some of the many who want to take advantage of these possibilities and return to their historic roots. The community deserves the best efforts of all participants to achieve our goals. </a:t>
            </a:r>
          </a:p>
          <a:p>
            <a:r>
              <a:rPr lang="en-US" sz="2400" dirty="0"/>
              <a:t> </a:t>
            </a:r>
          </a:p>
          <a:p>
            <a:r>
              <a:rPr lang="en-US" sz="2400" dirty="0"/>
              <a:t>The preference policy continues to be the best tool for ensuring this aim. It is imperative that we function with emotional intelligence and clear vision. Our time is limited, this moment won’t last forever. We implore you to give your best effort so that the “promises made will be promises kept.”</a:t>
            </a:r>
          </a:p>
        </p:txBody>
      </p:sp>
    </p:spTree>
    <p:extLst>
      <p:ext uri="{BB962C8B-B14F-4D97-AF65-F5344CB8AC3E}">
        <p14:creationId xmlns:p14="http://schemas.microsoft.com/office/powerpoint/2010/main" val="131700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6424-562E-4AE9-9071-B3CFD0BD7512}"/>
              </a:ext>
            </a:extLst>
          </p:cNvPr>
          <p:cNvSpPr>
            <a:spLocks noGrp="1"/>
          </p:cNvSpPr>
          <p:nvPr>
            <p:ph type="title"/>
          </p:nvPr>
        </p:nvSpPr>
        <p:spPr>
          <a:xfrm>
            <a:off x="366320" y="293612"/>
            <a:ext cx="3108960" cy="6450087"/>
          </a:xfrm>
          <a:solidFill>
            <a:srgbClr val="6B9DB7"/>
          </a:solidFill>
        </p:spPr>
        <p:txBody>
          <a:bodyPr>
            <a:noAutofit/>
          </a:bodyPr>
          <a:lstStyle/>
          <a:p>
            <a:br>
              <a:rPr lang="en-US" sz="1800" b="1" dirty="0"/>
            </a:br>
            <a:br>
              <a:rPr lang="en-US" sz="1800" b="1" dirty="0"/>
            </a:br>
            <a:r>
              <a:rPr lang="en-US" sz="1800" b="1" dirty="0"/>
              <a:t>Dr. Steven Holt</a:t>
            </a:r>
            <a:r>
              <a:rPr lang="en-US" sz="1800" dirty="0"/>
              <a:t>, Sr. Pastor Kingdom Nation Church, Chair </a:t>
            </a:r>
            <a:br>
              <a:rPr lang="en-US" sz="1800" dirty="0"/>
            </a:br>
            <a:r>
              <a:rPr lang="en-US" sz="1800" b="1" dirty="0"/>
              <a:t>Dr. Lisa K. Bates PhD</a:t>
            </a:r>
            <a:r>
              <a:rPr lang="en-US" sz="1800" dirty="0"/>
              <a:t>, Associate Professor Portland State University</a:t>
            </a:r>
            <a:br>
              <a:rPr lang="en-US" sz="1800" dirty="0"/>
            </a:br>
            <a:r>
              <a:rPr lang="en-US" sz="1800" b="1" dirty="0"/>
              <a:t>Dr. T. Allen Bethel</a:t>
            </a:r>
            <a:r>
              <a:rPr lang="en-US" sz="1800" dirty="0"/>
              <a:t>, Sr. Pastor Maranatha Church </a:t>
            </a:r>
            <a:br>
              <a:rPr lang="en-US" sz="1800" dirty="0"/>
            </a:br>
            <a:r>
              <a:rPr lang="en-US" sz="1800" b="1" dirty="0"/>
              <a:t>Triston Dallas</a:t>
            </a:r>
            <a:r>
              <a:rPr lang="en-US" sz="1800" dirty="0"/>
              <a:t>, Attorney, </a:t>
            </a:r>
            <a:r>
              <a:rPr lang="en-US" sz="1800" dirty="0" err="1"/>
              <a:t>Epiq</a:t>
            </a:r>
            <a:r>
              <a:rPr lang="en-US" sz="1800" dirty="0"/>
              <a:t> Global</a:t>
            </a:r>
            <a:br>
              <a:rPr lang="en-US" sz="1800" dirty="0"/>
            </a:br>
            <a:r>
              <a:rPr lang="en-US" sz="1800" b="1" dirty="0"/>
              <a:t>Dr. Karin Edwards EdD</a:t>
            </a:r>
            <a:r>
              <a:rPr lang="en-US" sz="1800" dirty="0"/>
              <a:t>, Cascade Campus President, Portland Community College </a:t>
            </a:r>
            <a:br>
              <a:rPr lang="en-US" sz="1800" dirty="0"/>
            </a:br>
            <a:r>
              <a:rPr lang="en-US" sz="1800" b="1" dirty="0"/>
              <a:t>Jilian Saurage Felton</a:t>
            </a:r>
            <a:r>
              <a:rPr lang="en-US" sz="1800" dirty="0"/>
              <a:t>, Saurage Consulting </a:t>
            </a:r>
            <a:br>
              <a:rPr lang="en-US" sz="1800" dirty="0"/>
            </a:br>
            <a:r>
              <a:rPr lang="en-US" sz="1800" b="1" dirty="0"/>
              <a:t>Sheila Holden</a:t>
            </a:r>
            <a:r>
              <a:rPr lang="en-US" sz="1800" dirty="0"/>
              <a:t>, Regional Community Manager, Pacific Power </a:t>
            </a:r>
            <a:br>
              <a:rPr lang="en-US" sz="1800" dirty="0"/>
            </a:br>
            <a:r>
              <a:rPr lang="en-US" sz="1800" b="1" dirty="0"/>
              <a:t>Marlon Holmes</a:t>
            </a:r>
            <a:r>
              <a:rPr lang="en-US" sz="1800" dirty="0"/>
              <a:t>, Community Member </a:t>
            </a:r>
            <a:br>
              <a:rPr lang="en-US" sz="1800" dirty="0"/>
            </a:br>
            <a:r>
              <a:rPr lang="en-US" sz="1800" b="1" dirty="0"/>
              <a:t>Virgie Ruiz-Houston</a:t>
            </a:r>
            <a:r>
              <a:rPr lang="en-US" sz="1800" dirty="0"/>
              <a:t>, Community Member </a:t>
            </a:r>
            <a:br>
              <a:rPr lang="en-US" sz="1800" dirty="0"/>
            </a:br>
            <a:r>
              <a:rPr lang="en-US" sz="1800" b="1" dirty="0"/>
              <a:t>Felicia Tripp</a:t>
            </a:r>
            <a:r>
              <a:rPr lang="en-US" sz="1800" dirty="0"/>
              <a:t>, Deputy Director, Portland Housing Center</a:t>
            </a:r>
            <a:br>
              <a:rPr lang="en-US" sz="1800" dirty="0"/>
            </a:br>
            <a:endParaRPr lang="en-US" sz="18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A02DD9-3DC6-4E19-8A69-782132990A34}"/>
              </a:ext>
            </a:extLst>
          </p:cNvPr>
          <p:cNvSpPr>
            <a:spLocks noGrp="1"/>
          </p:cNvSpPr>
          <p:nvPr>
            <p:ph idx="1"/>
          </p:nvPr>
        </p:nvSpPr>
        <p:spPr>
          <a:xfrm>
            <a:off x="3993160" y="1255877"/>
            <a:ext cx="7863839" cy="5010893"/>
          </a:xfrm>
        </p:spPr>
        <p:txBody>
          <a:bodyPr>
            <a:normAutofit fontScale="77500" lnSpcReduction="20000"/>
          </a:bodyPr>
          <a:lstStyle/>
          <a:p>
            <a:pPr marL="0" indent="0">
              <a:buNone/>
            </a:pPr>
            <a:r>
              <a:rPr lang="en-US" dirty="0"/>
              <a:t>This committee, working with the Portland Housing Bureau as well as its contractors, shall:</a:t>
            </a:r>
          </a:p>
          <a:p>
            <a:pPr lvl="0"/>
            <a:r>
              <a:rPr lang="en-US" dirty="0"/>
              <a:t>Advise on, and review, program proposals and plan development;</a:t>
            </a:r>
          </a:p>
          <a:p>
            <a:pPr lvl="0"/>
            <a:r>
              <a:rPr lang="en-US" dirty="0"/>
              <a:t> PHB will inform the oversight committee of decisions, plans, proposals prior to implementation </a:t>
            </a:r>
          </a:p>
          <a:p>
            <a:pPr lvl="0"/>
            <a:r>
              <a:rPr lang="en-US" dirty="0"/>
              <a:t>Monitor the implementation of policy and programing, and associated outcomes;</a:t>
            </a:r>
          </a:p>
          <a:p>
            <a:r>
              <a:rPr lang="en-US" dirty="0"/>
              <a:t>And advise the housing director and housing commissioner on progress, issues, and concerns associated with the North/Northeast Neighborhood Housing Strategy and Interstate Urban Renewal “TIF Lift” funds</a:t>
            </a:r>
          </a:p>
          <a:p>
            <a:pPr marL="0" indent="0">
              <a:buNone/>
            </a:pPr>
            <a:r>
              <a:rPr lang="en-US" dirty="0"/>
              <a:t>Stemming from the development and implementation of the policies and programming associated with the North/Northeast Neighborhood Housing Strategy Interstate Urban Renewal Funds. This scope applies to PHB and any contractors receiving funding from this initiative.</a:t>
            </a:r>
          </a:p>
          <a:p>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7AD27F-F19E-4BD7-9BA6-46EB6EE5618F}"/>
              </a:ext>
            </a:extLst>
          </p:cNvPr>
          <p:cNvSpPr txBox="1"/>
          <p:nvPr/>
        </p:nvSpPr>
        <p:spPr>
          <a:xfrm>
            <a:off x="3993158" y="410470"/>
            <a:ext cx="5852160" cy="461665"/>
          </a:xfrm>
          <a:prstGeom prst="rect">
            <a:avLst/>
          </a:prstGeom>
          <a:solidFill>
            <a:srgbClr val="B1BB36"/>
          </a:solidFill>
        </p:spPr>
        <p:txBody>
          <a:bodyPr wrap="square" rtlCol="0" anchor="ctr">
            <a:spAutoFit/>
          </a:bodyPr>
          <a:lstStyle/>
          <a:p>
            <a:pPr algn="ctr"/>
            <a:r>
              <a:rPr lang="en-US" sz="2400" b="1" dirty="0">
                <a:solidFill>
                  <a:schemeClr val="bg1"/>
                </a:solidFill>
              </a:rPr>
              <a:t>SCOPE OF THE OVERSIGHT COMMITTEE </a:t>
            </a:r>
            <a:endParaRPr lang="en-US" sz="24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9CD3EE0-F01D-43CF-979C-D3BCF0D65F2B}"/>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
        <p:nvSpPr>
          <p:cNvPr id="4" name="TextBox 3">
            <a:extLst>
              <a:ext uri="{FF2B5EF4-FFF2-40B4-BE49-F238E27FC236}">
                <a16:creationId xmlns:a16="http://schemas.microsoft.com/office/drawing/2014/main" id="{109A0620-D496-471C-A4CC-DEB4B624707A}"/>
              </a:ext>
            </a:extLst>
          </p:cNvPr>
          <p:cNvSpPr txBox="1"/>
          <p:nvPr/>
        </p:nvSpPr>
        <p:spPr>
          <a:xfrm>
            <a:off x="430001" y="348916"/>
            <a:ext cx="2834640" cy="400110"/>
          </a:xfrm>
          <a:prstGeom prst="rect">
            <a:avLst/>
          </a:prstGeom>
          <a:solidFill>
            <a:schemeClr val="bg1"/>
          </a:solidFill>
        </p:spPr>
        <p:txBody>
          <a:bodyPr wrap="square" rtlCol="0">
            <a:spAutoFit/>
          </a:bodyPr>
          <a:lstStyle/>
          <a:p>
            <a:pPr algn="ctr"/>
            <a:r>
              <a:rPr lang="en-US" sz="2000" b="1" dirty="0">
                <a:solidFill>
                  <a:srgbClr val="6B9DB7"/>
                </a:solidFill>
                <a:latin typeface="Arial" panose="020B0604020202020204" pitchFamily="34" charset="0"/>
                <a:cs typeface="Arial" panose="020B0604020202020204" pitchFamily="34" charset="0"/>
              </a:rPr>
              <a:t>Committee Members</a:t>
            </a:r>
          </a:p>
        </p:txBody>
      </p:sp>
    </p:spTree>
    <p:extLst>
      <p:ext uri="{BB962C8B-B14F-4D97-AF65-F5344CB8AC3E}">
        <p14:creationId xmlns:p14="http://schemas.microsoft.com/office/powerpoint/2010/main" val="38851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02DD9-3DC6-4E19-8A69-782132990A34}"/>
              </a:ext>
            </a:extLst>
          </p:cNvPr>
          <p:cNvSpPr>
            <a:spLocks noGrp="1"/>
          </p:cNvSpPr>
          <p:nvPr>
            <p:ph idx="1"/>
          </p:nvPr>
        </p:nvSpPr>
        <p:spPr>
          <a:xfrm>
            <a:off x="335002" y="1166070"/>
            <a:ext cx="11521998" cy="5343013"/>
          </a:xfrm>
        </p:spPr>
        <p:txBody>
          <a:bodyPr>
            <a:normAutofit/>
          </a:bodyPr>
          <a:lstStyle/>
          <a:p>
            <a:endParaRPr lang="en-US" sz="2000" dirty="0">
              <a:latin typeface="Arial" panose="020B0604020202020204" pitchFamily="34" charset="0"/>
              <a:cs typeface="Arial" panose="020B0604020202020204" pitchFamily="34" charset="0"/>
            </a:endParaRPr>
          </a:p>
          <a:p>
            <a:r>
              <a:rPr lang="en-US" dirty="0"/>
              <a:t>Two multifamily-rental buildings were completed and opened in 2018, the Beatrice Morrow Cannady 80 units and Charlotte B. Rutherford 51 units.</a:t>
            </a:r>
          </a:p>
          <a:p>
            <a:r>
              <a:rPr lang="en-US" dirty="0">
                <a:cs typeface="Arial" panose="020B0604020202020204" pitchFamily="34" charset="0"/>
              </a:rPr>
              <a:t>The preference policy was utilized to lease three buildings: Garlington Plaza, Charlotte B. Rutherford and the Beatrice Morrow</a:t>
            </a:r>
          </a:p>
          <a:p>
            <a:r>
              <a:rPr lang="en-US" dirty="0">
                <a:cs typeface="Arial" panose="020B0604020202020204" pitchFamily="34" charset="0"/>
              </a:rPr>
              <a:t>Down Payment Assistance Forgiveness – Council approved on September 19, 2018. </a:t>
            </a:r>
          </a:p>
          <a:p>
            <a:r>
              <a:rPr lang="en-US" dirty="0">
                <a:cs typeface="Arial" panose="020B0604020202020204" pitchFamily="34" charset="0"/>
              </a:rPr>
              <a:t>Increased the boundary for Home retention funds to be utilized throughout the entire Interstate URA.</a:t>
            </a:r>
          </a:p>
          <a:p>
            <a:r>
              <a:rPr lang="en-US" dirty="0">
                <a:cs typeface="Arial" panose="020B0604020202020204" pitchFamily="34" charset="0"/>
              </a:rPr>
              <a:t>Interstate projects received LIFT funds from OHCS: Bridge/Williams project; IHI/Magnolia II; Proud Ground/5020 N. Interstate Condos</a:t>
            </a:r>
          </a:p>
        </p:txBody>
      </p:sp>
      <p:sp>
        <p:nvSpPr>
          <p:cNvPr id="7" name="TextBox 6">
            <a:extLst>
              <a:ext uri="{FF2B5EF4-FFF2-40B4-BE49-F238E27FC236}">
                <a16:creationId xmlns:a16="http://schemas.microsoft.com/office/drawing/2014/main" id="{497AD27F-F19E-4BD7-9BA6-46EB6EE5618F}"/>
              </a:ext>
            </a:extLst>
          </p:cNvPr>
          <p:cNvSpPr txBox="1"/>
          <p:nvPr/>
        </p:nvSpPr>
        <p:spPr>
          <a:xfrm>
            <a:off x="335001" y="348916"/>
            <a:ext cx="9510318" cy="584775"/>
          </a:xfrm>
          <a:prstGeom prst="rect">
            <a:avLst/>
          </a:prstGeom>
          <a:solidFill>
            <a:srgbClr val="B1BB36"/>
          </a:solidFill>
        </p:spPr>
        <p:txBody>
          <a:bodyPr wrap="square" rtlCol="0" anchor="ctr">
            <a:spAutoFit/>
          </a:bodyPr>
          <a:lstStyle/>
          <a:p>
            <a:r>
              <a:rPr lang="en-US" sz="3200" b="1" dirty="0">
                <a:solidFill>
                  <a:schemeClr val="bg1"/>
                </a:solidFill>
                <a:latin typeface="Arial" panose="020B0604020202020204" pitchFamily="34" charset="0"/>
                <a:cs typeface="Arial" panose="020B0604020202020204" pitchFamily="34" charset="0"/>
              </a:rPr>
              <a:t>2018 Accomplishments</a:t>
            </a:r>
          </a:p>
        </p:txBody>
      </p:sp>
      <p:pic>
        <p:nvPicPr>
          <p:cNvPr id="5" name="Picture 4">
            <a:extLst>
              <a:ext uri="{FF2B5EF4-FFF2-40B4-BE49-F238E27FC236}">
                <a16:creationId xmlns:a16="http://schemas.microsoft.com/office/drawing/2014/main" id="{C5B517D1-68A1-4FB3-9696-800331B2184B}"/>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382470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02DD9-3DC6-4E19-8A69-782132990A34}"/>
              </a:ext>
            </a:extLst>
          </p:cNvPr>
          <p:cNvSpPr>
            <a:spLocks noGrp="1"/>
          </p:cNvSpPr>
          <p:nvPr>
            <p:ph idx="1"/>
          </p:nvPr>
        </p:nvSpPr>
        <p:spPr>
          <a:xfrm>
            <a:off x="335002" y="1166070"/>
            <a:ext cx="11521998" cy="5343013"/>
          </a:xfrm>
        </p:spPr>
        <p:txBody>
          <a:bodyPr>
            <a:normAutofit/>
          </a:bodyPr>
          <a:lstStyle/>
          <a:p>
            <a:endParaRPr lang="en-US" sz="2000" dirty="0">
              <a:latin typeface="Arial" panose="020B0604020202020204" pitchFamily="34" charset="0"/>
              <a:cs typeface="Arial" panose="020B0604020202020204" pitchFamily="34" charset="0"/>
            </a:endParaRPr>
          </a:p>
          <a:p>
            <a:r>
              <a:rPr lang="en-US" sz="3200" dirty="0"/>
              <a:t>Strategy 1 – Preventing Displacement </a:t>
            </a:r>
          </a:p>
          <a:p>
            <a:pPr lvl="4">
              <a:buFont typeface="Wingdings" panose="05000000000000000000" pitchFamily="2" charset="2"/>
              <a:buChar char="v"/>
            </a:pPr>
            <a:r>
              <a:rPr lang="en-US" sz="2800" dirty="0">
                <a:cs typeface="Arial" panose="020B0604020202020204" pitchFamily="34" charset="0"/>
              </a:rPr>
              <a:t>Home repair grants</a:t>
            </a:r>
          </a:p>
          <a:p>
            <a:pPr lvl="4">
              <a:buFont typeface="Wingdings" panose="05000000000000000000" pitchFamily="2" charset="2"/>
              <a:buChar char="v"/>
            </a:pPr>
            <a:r>
              <a:rPr lang="en-US" sz="2800" dirty="0">
                <a:cs typeface="Arial" panose="020B0604020202020204" pitchFamily="34" charset="0"/>
              </a:rPr>
              <a:t>Home repair loans</a:t>
            </a:r>
          </a:p>
          <a:p>
            <a:r>
              <a:rPr lang="en-US" sz="3200" dirty="0">
                <a:cs typeface="Arial" panose="020B0604020202020204" pitchFamily="34" charset="0"/>
              </a:rPr>
              <a:t>Strategy 2 – Creating New Homeowners</a:t>
            </a:r>
          </a:p>
          <a:p>
            <a:pPr lvl="4">
              <a:buFont typeface="Wingdings" panose="05000000000000000000" pitchFamily="2" charset="2"/>
              <a:buChar char="v"/>
            </a:pPr>
            <a:r>
              <a:rPr lang="en-US" sz="2800" dirty="0">
                <a:cs typeface="Arial" panose="020B0604020202020204" pitchFamily="34" charset="0"/>
              </a:rPr>
              <a:t>Down Payment Assistance Loans (DPAL)</a:t>
            </a:r>
          </a:p>
          <a:p>
            <a:pPr lvl="4">
              <a:buFont typeface="Wingdings" panose="05000000000000000000" pitchFamily="2" charset="2"/>
              <a:buChar char="v"/>
            </a:pPr>
            <a:r>
              <a:rPr lang="en-US" sz="2800" dirty="0">
                <a:cs typeface="Arial" panose="020B0604020202020204" pitchFamily="34" charset="0"/>
              </a:rPr>
              <a:t>Home ownership unit development</a:t>
            </a:r>
          </a:p>
          <a:p>
            <a:r>
              <a:rPr lang="en-US" sz="3200" dirty="0">
                <a:cs typeface="Arial" panose="020B0604020202020204" pitchFamily="34" charset="0"/>
              </a:rPr>
              <a:t>Strategy 3 – Creating New Rental Homes</a:t>
            </a:r>
          </a:p>
          <a:p>
            <a:r>
              <a:rPr lang="en-US" sz="3200" dirty="0">
                <a:cs typeface="Arial" panose="020B0604020202020204" pitchFamily="34" charset="0"/>
              </a:rPr>
              <a:t>Strategy 4 – Land Banking</a:t>
            </a:r>
          </a:p>
        </p:txBody>
      </p:sp>
      <p:sp>
        <p:nvSpPr>
          <p:cNvPr id="7" name="TextBox 6">
            <a:extLst>
              <a:ext uri="{FF2B5EF4-FFF2-40B4-BE49-F238E27FC236}">
                <a16:creationId xmlns:a16="http://schemas.microsoft.com/office/drawing/2014/main" id="{497AD27F-F19E-4BD7-9BA6-46EB6EE5618F}"/>
              </a:ext>
            </a:extLst>
          </p:cNvPr>
          <p:cNvSpPr txBox="1"/>
          <p:nvPr/>
        </p:nvSpPr>
        <p:spPr>
          <a:xfrm>
            <a:off x="335001" y="348916"/>
            <a:ext cx="9510318" cy="584775"/>
          </a:xfrm>
          <a:prstGeom prst="rect">
            <a:avLst/>
          </a:prstGeom>
          <a:solidFill>
            <a:srgbClr val="B1BB36"/>
          </a:solidFill>
        </p:spPr>
        <p:txBody>
          <a:bodyPr wrap="square" rtlCol="0" anchor="ctr">
            <a:spAutoFit/>
          </a:bodyPr>
          <a:lstStyle/>
          <a:p>
            <a:r>
              <a:rPr lang="en-US" sz="3200" b="1" dirty="0">
                <a:solidFill>
                  <a:schemeClr val="bg1"/>
                </a:solidFill>
                <a:latin typeface="Arial" panose="020B0604020202020204" pitchFamily="34" charset="0"/>
                <a:cs typeface="Arial" panose="020B0604020202020204" pitchFamily="34" charset="0"/>
              </a:rPr>
              <a:t>N/NE Neighborhood Housing Strategies</a:t>
            </a:r>
          </a:p>
        </p:txBody>
      </p:sp>
      <p:pic>
        <p:nvPicPr>
          <p:cNvPr id="5" name="Picture 4">
            <a:extLst>
              <a:ext uri="{FF2B5EF4-FFF2-40B4-BE49-F238E27FC236}">
                <a16:creationId xmlns:a16="http://schemas.microsoft.com/office/drawing/2014/main" id="{C5B517D1-68A1-4FB3-9696-800331B2184B}"/>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199137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6424-562E-4AE9-9071-B3CFD0BD7512}"/>
              </a:ext>
            </a:extLst>
          </p:cNvPr>
          <p:cNvSpPr>
            <a:spLocks noGrp="1"/>
          </p:cNvSpPr>
          <p:nvPr>
            <p:ph type="title"/>
          </p:nvPr>
        </p:nvSpPr>
        <p:spPr>
          <a:xfrm>
            <a:off x="366320" y="293613"/>
            <a:ext cx="3108960" cy="6217920"/>
          </a:xfrm>
          <a:solidFill>
            <a:srgbClr val="6B9DB7"/>
          </a:solidFill>
        </p:spPr>
        <p:txBody>
          <a:bodyPr>
            <a:noAutofit/>
          </a:bodyPr>
          <a:lstStyle/>
          <a:p>
            <a:r>
              <a:rPr lang="en-US" sz="2000" dirty="0"/>
              <a:t>The Oversight Committee received updates on the distribution of home repair loans and grants, this program is an effort to help current homeowners maintain necessary upkeep on their homes and prevent displacement. While we are very pleased to see an increase in the number of grants awarded, we have not seen parity in the number of loans awarded to communities of color.   </a:t>
            </a:r>
          </a:p>
        </p:txBody>
      </p:sp>
      <p:sp>
        <p:nvSpPr>
          <p:cNvPr id="3" name="Content Placeholder 2">
            <a:extLst>
              <a:ext uri="{FF2B5EF4-FFF2-40B4-BE49-F238E27FC236}">
                <a16:creationId xmlns:a16="http://schemas.microsoft.com/office/drawing/2014/main" id="{66A02DD9-3DC6-4E19-8A69-782132990A34}"/>
              </a:ext>
            </a:extLst>
          </p:cNvPr>
          <p:cNvSpPr>
            <a:spLocks noGrp="1"/>
          </p:cNvSpPr>
          <p:nvPr>
            <p:ph idx="1"/>
          </p:nvPr>
        </p:nvSpPr>
        <p:spPr>
          <a:xfrm>
            <a:off x="3993160" y="1166070"/>
            <a:ext cx="7863839" cy="5010893"/>
          </a:xfrm>
        </p:spPr>
        <p:txBody>
          <a:bodyPr>
            <a:normAutofit/>
          </a:bodyPr>
          <a:lstStyle/>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7AD27F-F19E-4BD7-9BA6-46EB6EE5618F}"/>
              </a:ext>
            </a:extLst>
          </p:cNvPr>
          <p:cNvSpPr txBox="1"/>
          <p:nvPr/>
        </p:nvSpPr>
        <p:spPr>
          <a:xfrm>
            <a:off x="3993159" y="410471"/>
            <a:ext cx="5852160" cy="461665"/>
          </a:xfrm>
          <a:prstGeom prst="rect">
            <a:avLst/>
          </a:prstGeom>
          <a:solidFill>
            <a:srgbClr val="B1BB36"/>
          </a:solidFill>
        </p:spPr>
        <p:txBody>
          <a:bodyPr wrap="square" rtlCol="0" anchor="ctr">
            <a:spAutoFit/>
          </a:bodyPr>
          <a:lstStyle/>
          <a:p>
            <a:r>
              <a:rPr lang="en-US" sz="2400" b="1" dirty="0">
                <a:solidFill>
                  <a:schemeClr val="bg1"/>
                </a:solidFill>
                <a:latin typeface="Arial" panose="020B0604020202020204" pitchFamily="34" charset="0"/>
                <a:cs typeface="Arial" panose="020B0604020202020204" pitchFamily="34" charset="0"/>
              </a:rPr>
              <a:t>Strategy 1: Preventing Displacement</a:t>
            </a:r>
          </a:p>
        </p:txBody>
      </p:sp>
      <p:pic>
        <p:nvPicPr>
          <p:cNvPr id="5" name="Picture 4">
            <a:extLst>
              <a:ext uri="{FF2B5EF4-FFF2-40B4-BE49-F238E27FC236}">
                <a16:creationId xmlns:a16="http://schemas.microsoft.com/office/drawing/2014/main" id="{1F44423D-6679-4A8F-A7D5-645F5BA08633}"/>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11" name="Chart 10">
            <a:extLst>
              <a:ext uri="{FF2B5EF4-FFF2-40B4-BE49-F238E27FC236}">
                <a16:creationId xmlns:a16="http://schemas.microsoft.com/office/drawing/2014/main" id="{8E80802B-3A9F-4F91-9499-E1B866EAA279}"/>
              </a:ext>
            </a:extLst>
          </p:cNvPr>
          <p:cNvGraphicFramePr/>
          <p:nvPr>
            <p:extLst>
              <p:ext uri="{D42A27DB-BD31-4B8C-83A1-F6EECF244321}">
                <p14:modId xmlns:p14="http://schemas.microsoft.com/office/powerpoint/2010/main" val="768241673"/>
              </p:ext>
            </p:extLst>
          </p:nvPr>
        </p:nvGraphicFramePr>
        <p:xfrm>
          <a:off x="8011622" y="1502683"/>
          <a:ext cx="3903352" cy="3281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98B3048-DA8A-4E2B-A4F3-CD1CC6B92CD5}"/>
              </a:ext>
            </a:extLst>
          </p:cNvPr>
          <p:cNvGraphicFramePr/>
          <p:nvPr>
            <p:extLst>
              <p:ext uri="{D42A27DB-BD31-4B8C-83A1-F6EECF244321}">
                <p14:modId xmlns:p14="http://schemas.microsoft.com/office/powerpoint/2010/main" val="368572772"/>
              </p:ext>
            </p:extLst>
          </p:nvPr>
        </p:nvGraphicFramePr>
        <p:xfrm>
          <a:off x="3935185" y="1502683"/>
          <a:ext cx="3845377" cy="328159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2E57577B-C5EA-455A-8076-DBA4F4C2EC42}"/>
              </a:ext>
            </a:extLst>
          </p:cNvPr>
          <p:cNvSpPr txBox="1"/>
          <p:nvPr/>
        </p:nvSpPr>
        <p:spPr>
          <a:xfrm>
            <a:off x="503480" y="410470"/>
            <a:ext cx="2834640" cy="707886"/>
          </a:xfrm>
          <a:prstGeom prst="rect">
            <a:avLst/>
          </a:prstGeom>
          <a:solidFill>
            <a:schemeClr val="bg1"/>
          </a:solidFill>
        </p:spPr>
        <p:txBody>
          <a:bodyPr wrap="square" rtlCol="0">
            <a:spAutoFit/>
          </a:bodyPr>
          <a:lstStyle/>
          <a:p>
            <a:pPr algn="ctr"/>
            <a:r>
              <a:rPr lang="en-US" sz="2000" b="1" dirty="0">
                <a:solidFill>
                  <a:srgbClr val="6B9DB7"/>
                </a:solidFill>
                <a:latin typeface="Arial" panose="020B0604020202020204" pitchFamily="34" charset="0"/>
                <a:cs typeface="Arial" panose="020B0604020202020204" pitchFamily="34" charset="0"/>
              </a:rPr>
              <a:t>Committee Assessment</a:t>
            </a:r>
          </a:p>
        </p:txBody>
      </p:sp>
    </p:spTree>
    <p:extLst>
      <p:ext uri="{BB962C8B-B14F-4D97-AF65-F5344CB8AC3E}">
        <p14:creationId xmlns:p14="http://schemas.microsoft.com/office/powerpoint/2010/main" val="252804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6424-562E-4AE9-9071-B3CFD0BD7512}"/>
              </a:ext>
            </a:extLst>
          </p:cNvPr>
          <p:cNvSpPr>
            <a:spLocks noGrp="1"/>
          </p:cNvSpPr>
          <p:nvPr>
            <p:ph type="title"/>
          </p:nvPr>
        </p:nvSpPr>
        <p:spPr>
          <a:xfrm>
            <a:off x="366320" y="293613"/>
            <a:ext cx="3108960" cy="6217920"/>
          </a:xfrm>
          <a:solidFill>
            <a:srgbClr val="6B9DB7"/>
          </a:solidFill>
        </p:spPr>
        <p:txBody>
          <a:bodyPr>
            <a:noAutofit/>
          </a:bodyPr>
          <a:lstStyle/>
          <a:p>
            <a:pPr marL="274320">
              <a:lnSpc>
                <a:spcPct val="150000"/>
              </a:lnSpc>
              <a:tabLst>
                <a:tab pos="274320" algn="r"/>
              </a:tabLst>
            </a:pPr>
            <a:br>
              <a:rPr lang="en-US" sz="1600" b="1" dirty="0">
                <a:solidFill>
                  <a:schemeClr val="bg1"/>
                </a:solidFill>
                <a:latin typeface="Arial" panose="020B0604020202020204" pitchFamily="34" charset="0"/>
                <a:cs typeface="Arial" panose="020B0604020202020204" pitchFamily="34" charset="0"/>
              </a:rPr>
            </a:br>
            <a:br>
              <a:rPr lang="en-US" sz="1600" b="1" dirty="0">
                <a:solidFill>
                  <a:schemeClr val="bg1"/>
                </a:solidFill>
                <a:latin typeface="Arial" panose="020B0604020202020204" pitchFamily="34" charset="0"/>
                <a:cs typeface="Arial" panose="020B0604020202020204" pitchFamily="34" charset="0"/>
              </a:rPr>
            </a:br>
            <a:endParaRPr lang="en-US" sz="1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A02DD9-3DC6-4E19-8A69-782132990A34}"/>
              </a:ext>
            </a:extLst>
          </p:cNvPr>
          <p:cNvSpPr>
            <a:spLocks noGrp="1"/>
          </p:cNvSpPr>
          <p:nvPr>
            <p:ph idx="1"/>
          </p:nvPr>
        </p:nvSpPr>
        <p:spPr>
          <a:xfrm>
            <a:off x="3993160" y="1166070"/>
            <a:ext cx="7863839" cy="5010893"/>
          </a:xfrm>
        </p:spPr>
        <p:txBody>
          <a:bodyPr>
            <a:normAutofit/>
          </a:bodyPr>
          <a:lstStyle/>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7AD27F-F19E-4BD7-9BA6-46EB6EE5618F}"/>
              </a:ext>
            </a:extLst>
          </p:cNvPr>
          <p:cNvSpPr txBox="1"/>
          <p:nvPr/>
        </p:nvSpPr>
        <p:spPr>
          <a:xfrm>
            <a:off x="3993159" y="287361"/>
            <a:ext cx="5852160" cy="707886"/>
          </a:xfrm>
          <a:prstGeom prst="rect">
            <a:avLst/>
          </a:prstGeom>
          <a:solidFill>
            <a:srgbClr val="B1BB36"/>
          </a:solidFill>
        </p:spPr>
        <p:txBody>
          <a:bodyPr wrap="square" rtlCol="0" anchor="ctr">
            <a:spAutoFit/>
          </a:bodyPr>
          <a:lstStyle/>
          <a:p>
            <a:r>
              <a:rPr lang="en-US" sz="2000" b="1" dirty="0">
                <a:solidFill>
                  <a:schemeClr val="bg1"/>
                </a:solidFill>
                <a:latin typeface="Arial" panose="020B0604020202020204" pitchFamily="34" charset="0"/>
                <a:cs typeface="Arial" panose="020B0604020202020204" pitchFamily="34" charset="0"/>
              </a:rPr>
              <a:t>Strategy 2: Creating New Home Owners - DPAL</a:t>
            </a:r>
          </a:p>
        </p:txBody>
      </p:sp>
      <p:pic>
        <p:nvPicPr>
          <p:cNvPr id="5" name="Picture 4">
            <a:extLst>
              <a:ext uri="{FF2B5EF4-FFF2-40B4-BE49-F238E27FC236}">
                <a16:creationId xmlns:a16="http://schemas.microsoft.com/office/drawing/2014/main" id="{F1EBC363-7073-4D83-BE55-3EBE92053AAA}"/>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
        <p:nvSpPr>
          <p:cNvPr id="8" name="TextBox 7">
            <a:extLst>
              <a:ext uri="{FF2B5EF4-FFF2-40B4-BE49-F238E27FC236}">
                <a16:creationId xmlns:a16="http://schemas.microsoft.com/office/drawing/2014/main" id="{8669EF8A-0E82-4398-8DA5-C7BED923817A}"/>
              </a:ext>
            </a:extLst>
          </p:cNvPr>
          <p:cNvSpPr txBox="1"/>
          <p:nvPr/>
        </p:nvSpPr>
        <p:spPr>
          <a:xfrm>
            <a:off x="503480" y="410470"/>
            <a:ext cx="2834640" cy="707886"/>
          </a:xfrm>
          <a:prstGeom prst="rect">
            <a:avLst/>
          </a:prstGeom>
          <a:solidFill>
            <a:schemeClr val="bg1"/>
          </a:solidFill>
        </p:spPr>
        <p:txBody>
          <a:bodyPr wrap="square" rtlCol="0">
            <a:spAutoFit/>
          </a:bodyPr>
          <a:lstStyle/>
          <a:p>
            <a:pPr algn="ctr"/>
            <a:r>
              <a:rPr lang="en-US" sz="2000" b="1" dirty="0">
                <a:solidFill>
                  <a:srgbClr val="6B9DB7"/>
                </a:solidFill>
                <a:latin typeface="Arial" panose="020B0604020202020204" pitchFamily="34" charset="0"/>
                <a:cs typeface="Arial" panose="020B0604020202020204" pitchFamily="34" charset="0"/>
              </a:rPr>
              <a:t>Committee Assessment</a:t>
            </a:r>
          </a:p>
        </p:txBody>
      </p:sp>
      <p:graphicFrame>
        <p:nvGraphicFramePr>
          <p:cNvPr id="9" name="Chart 8">
            <a:extLst>
              <a:ext uri="{FF2B5EF4-FFF2-40B4-BE49-F238E27FC236}">
                <a16:creationId xmlns:a16="http://schemas.microsoft.com/office/drawing/2014/main" id="{A3244EC1-B09C-4113-8BF7-C1AFD10F64ED}"/>
              </a:ext>
            </a:extLst>
          </p:cNvPr>
          <p:cNvGraphicFramePr/>
          <p:nvPr>
            <p:extLst>
              <p:ext uri="{D42A27DB-BD31-4B8C-83A1-F6EECF244321}">
                <p14:modId xmlns:p14="http://schemas.microsoft.com/office/powerpoint/2010/main" val="503805886"/>
              </p:ext>
            </p:extLst>
          </p:nvPr>
        </p:nvGraphicFramePr>
        <p:xfrm>
          <a:off x="3993159" y="1227626"/>
          <a:ext cx="7832521" cy="380157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A037BBC2-B0B7-45D7-80D1-98DCCC252A94}"/>
              </a:ext>
            </a:extLst>
          </p:cNvPr>
          <p:cNvSpPr/>
          <p:nvPr/>
        </p:nvSpPr>
        <p:spPr>
          <a:xfrm>
            <a:off x="4841421" y="5238500"/>
            <a:ext cx="6131658" cy="646331"/>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100% of the Home Buyers utilizing N/NE, Prosper or Construction Excise Tax (CET) funds are Black/African American</a:t>
            </a:r>
            <a:endParaRPr lang="en-US" dirty="0"/>
          </a:p>
        </p:txBody>
      </p:sp>
      <p:sp>
        <p:nvSpPr>
          <p:cNvPr id="11" name="TextBox 10">
            <a:extLst>
              <a:ext uri="{FF2B5EF4-FFF2-40B4-BE49-F238E27FC236}">
                <a16:creationId xmlns:a16="http://schemas.microsoft.com/office/drawing/2014/main" id="{4E065083-9BD6-49F9-BE42-2E1E3B6FF80F}"/>
              </a:ext>
            </a:extLst>
          </p:cNvPr>
          <p:cNvSpPr txBox="1"/>
          <p:nvPr/>
        </p:nvSpPr>
        <p:spPr>
          <a:xfrm>
            <a:off x="571500" y="1355271"/>
            <a:ext cx="2669721" cy="3416320"/>
          </a:xfrm>
          <a:prstGeom prst="rect">
            <a:avLst/>
          </a:prstGeom>
          <a:noFill/>
        </p:spPr>
        <p:txBody>
          <a:bodyPr wrap="square" rtlCol="0">
            <a:spAutoFit/>
          </a:bodyPr>
          <a:lstStyle/>
          <a:p>
            <a:r>
              <a:rPr lang="en-US" dirty="0"/>
              <a:t>The OC expressed concern in last year’s report regarding the pace at which new home owners were being created; in 2018 10 more families became home owners through the preference policy.  Two additional families will be closing on their homes within a few weeks.</a:t>
            </a:r>
          </a:p>
        </p:txBody>
      </p:sp>
    </p:spTree>
    <p:extLst>
      <p:ext uri="{BB962C8B-B14F-4D97-AF65-F5344CB8AC3E}">
        <p14:creationId xmlns:p14="http://schemas.microsoft.com/office/powerpoint/2010/main" val="211758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6424-562E-4AE9-9071-B3CFD0BD7512}"/>
              </a:ext>
            </a:extLst>
          </p:cNvPr>
          <p:cNvSpPr>
            <a:spLocks noGrp="1"/>
          </p:cNvSpPr>
          <p:nvPr>
            <p:ph type="title"/>
          </p:nvPr>
        </p:nvSpPr>
        <p:spPr>
          <a:xfrm>
            <a:off x="366320" y="293613"/>
            <a:ext cx="3108960" cy="6217920"/>
          </a:xfrm>
          <a:solidFill>
            <a:srgbClr val="6B9DB7"/>
          </a:solidFill>
        </p:spPr>
        <p:txBody>
          <a:bodyPr>
            <a:noAutofit/>
          </a:bodyPr>
          <a:lstStyle/>
          <a:p>
            <a:pPr marL="274320">
              <a:lnSpc>
                <a:spcPct val="150000"/>
              </a:lnSpc>
              <a:tabLst>
                <a:tab pos="274320" algn="r"/>
              </a:tabLst>
            </a:pPr>
            <a:br>
              <a:rPr lang="en-US" sz="1600" b="1" dirty="0">
                <a:solidFill>
                  <a:schemeClr val="bg1"/>
                </a:solidFill>
                <a:latin typeface="Arial" panose="020B0604020202020204" pitchFamily="34" charset="0"/>
                <a:cs typeface="Arial" panose="020B0604020202020204" pitchFamily="34" charset="0"/>
              </a:rPr>
            </a:br>
            <a:br>
              <a:rPr lang="en-US" sz="1600" b="1" dirty="0">
                <a:solidFill>
                  <a:schemeClr val="bg1"/>
                </a:solidFill>
                <a:latin typeface="Arial" panose="020B0604020202020204" pitchFamily="34" charset="0"/>
                <a:cs typeface="Arial" panose="020B0604020202020204" pitchFamily="34" charset="0"/>
              </a:rPr>
            </a:br>
            <a:endParaRPr lang="en-US" sz="16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7AD27F-F19E-4BD7-9BA6-46EB6EE5618F}"/>
              </a:ext>
            </a:extLst>
          </p:cNvPr>
          <p:cNvSpPr txBox="1"/>
          <p:nvPr/>
        </p:nvSpPr>
        <p:spPr>
          <a:xfrm>
            <a:off x="3993159" y="287361"/>
            <a:ext cx="5852160" cy="707886"/>
          </a:xfrm>
          <a:prstGeom prst="rect">
            <a:avLst/>
          </a:prstGeom>
          <a:solidFill>
            <a:srgbClr val="B1BB36"/>
          </a:solidFill>
        </p:spPr>
        <p:txBody>
          <a:bodyPr wrap="square" rtlCol="0" anchor="ctr">
            <a:spAutoFit/>
          </a:bodyPr>
          <a:lstStyle/>
          <a:p>
            <a:r>
              <a:rPr lang="en-US" sz="2000" b="1" dirty="0">
                <a:solidFill>
                  <a:schemeClr val="bg1"/>
                </a:solidFill>
                <a:latin typeface="Arial" panose="020B0604020202020204" pitchFamily="34" charset="0"/>
                <a:cs typeface="Arial" panose="020B0604020202020204" pitchFamily="34" charset="0"/>
              </a:rPr>
              <a:t>Strategy 2: Creating New Home Owners - Development</a:t>
            </a:r>
          </a:p>
        </p:txBody>
      </p:sp>
      <p:pic>
        <p:nvPicPr>
          <p:cNvPr id="5" name="Picture 4">
            <a:extLst>
              <a:ext uri="{FF2B5EF4-FFF2-40B4-BE49-F238E27FC236}">
                <a16:creationId xmlns:a16="http://schemas.microsoft.com/office/drawing/2014/main" id="{F1EBC363-7073-4D83-BE55-3EBE92053AAA}"/>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
        <p:nvSpPr>
          <p:cNvPr id="8" name="TextBox 7">
            <a:extLst>
              <a:ext uri="{FF2B5EF4-FFF2-40B4-BE49-F238E27FC236}">
                <a16:creationId xmlns:a16="http://schemas.microsoft.com/office/drawing/2014/main" id="{8669EF8A-0E82-4398-8DA5-C7BED923817A}"/>
              </a:ext>
            </a:extLst>
          </p:cNvPr>
          <p:cNvSpPr txBox="1"/>
          <p:nvPr/>
        </p:nvSpPr>
        <p:spPr>
          <a:xfrm>
            <a:off x="503480" y="410470"/>
            <a:ext cx="2834640" cy="707886"/>
          </a:xfrm>
          <a:prstGeom prst="rect">
            <a:avLst/>
          </a:prstGeom>
          <a:solidFill>
            <a:schemeClr val="bg1"/>
          </a:solidFill>
        </p:spPr>
        <p:txBody>
          <a:bodyPr wrap="square" rtlCol="0">
            <a:spAutoFit/>
          </a:bodyPr>
          <a:lstStyle/>
          <a:p>
            <a:pPr algn="ctr"/>
            <a:r>
              <a:rPr lang="en-US" sz="2000" b="1" dirty="0">
                <a:solidFill>
                  <a:srgbClr val="6B9DB7"/>
                </a:solidFill>
                <a:latin typeface="Arial" panose="020B0604020202020204" pitchFamily="34" charset="0"/>
                <a:cs typeface="Arial" panose="020B0604020202020204" pitchFamily="34" charset="0"/>
              </a:rPr>
              <a:t>Committee Assessment</a:t>
            </a:r>
          </a:p>
        </p:txBody>
      </p:sp>
      <p:pic>
        <p:nvPicPr>
          <p:cNvPr id="11" name="Picture 10">
            <a:extLst>
              <a:ext uri="{FF2B5EF4-FFF2-40B4-BE49-F238E27FC236}">
                <a16:creationId xmlns:a16="http://schemas.microsoft.com/office/drawing/2014/main" id="{A34F2465-7D6E-4E0A-B174-179173D8D4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92174" y="1274944"/>
            <a:ext cx="4330065" cy="2218055"/>
          </a:xfrm>
          <a:prstGeom prst="rect">
            <a:avLst/>
          </a:prstGeom>
          <a:noFill/>
          <a:ln w="38100">
            <a:solidFill>
              <a:srgbClr val="B1BB36"/>
            </a:solidFill>
          </a:ln>
        </p:spPr>
      </p:pic>
      <p:pic>
        <p:nvPicPr>
          <p:cNvPr id="1026" name="Picture 2">
            <a:extLst>
              <a:ext uri="{FF2B5EF4-FFF2-40B4-BE49-F238E27FC236}">
                <a16:creationId xmlns:a16="http://schemas.microsoft.com/office/drawing/2014/main" id="{DAFD99E7-2990-40D4-974B-458F7EDD176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40417" y="3604371"/>
            <a:ext cx="2898445" cy="2907705"/>
          </a:xfrm>
          <a:prstGeom prst="rect">
            <a:avLst/>
          </a:prstGeom>
          <a:noFill/>
          <a:ln w="38100">
            <a:solidFill>
              <a:srgbClr val="B1BB36"/>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728FCF-E140-4865-9486-059A14AF294E}"/>
              </a:ext>
            </a:extLst>
          </p:cNvPr>
          <p:cNvSpPr txBox="1"/>
          <p:nvPr/>
        </p:nvSpPr>
        <p:spPr>
          <a:xfrm>
            <a:off x="4857750" y="3554448"/>
            <a:ext cx="2735035" cy="646331"/>
          </a:xfrm>
          <a:prstGeom prst="rect">
            <a:avLst/>
          </a:prstGeom>
          <a:noFill/>
        </p:spPr>
        <p:txBody>
          <a:bodyPr wrap="square" rtlCol="0">
            <a:spAutoFit/>
          </a:bodyPr>
          <a:lstStyle/>
          <a:p>
            <a:r>
              <a:rPr lang="en-US" dirty="0"/>
              <a:t>Habitat for Humanity</a:t>
            </a:r>
          </a:p>
          <a:p>
            <a:r>
              <a:rPr lang="en-US" dirty="0"/>
              <a:t>Olin Townhomes</a:t>
            </a:r>
          </a:p>
        </p:txBody>
      </p:sp>
      <p:sp>
        <p:nvSpPr>
          <p:cNvPr id="14" name="TextBox 13">
            <a:extLst>
              <a:ext uri="{FF2B5EF4-FFF2-40B4-BE49-F238E27FC236}">
                <a16:creationId xmlns:a16="http://schemas.microsoft.com/office/drawing/2014/main" id="{00B4CA7E-B427-4D02-9353-6B6343DD0302}"/>
              </a:ext>
            </a:extLst>
          </p:cNvPr>
          <p:cNvSpPr txBox="1"/>
          <p:nvPr/>
        </p:nvSpPr>
        <p:spPr>
          <a:xfrm>
            <a:off x="8873488" y="2846668"/>
            <a:ext cx="2632302" cy="646331"/>
          </a:xfrm>
          <a:prstGeom prst="rect">
            <a:avLst/>
          </a:prstGeom>
          <a:noFill/>
        </p:spPr>
        <p:txBody>
          <a:bodyPr wrap="square" rtlCol="0">
            <a:spAutoFit/>
          </a:bodyPr>
          <a:lstStyle/>
          <a:p>
            <a:pPr algn="ctr"/>
            <a:r>
              <a:rPr lang="en-US" dirty="0"/>
              <a:t>PCRI</a:t>
            </a:r>
          </a:p>
          <a:p>
            <a:pPr algn="ctr"/>
            <a:r>
              <a:rPr lang="en-US" dirty="0"/>
              <a:t>Williams Townhomes</a:t>
            </a:r>
          </a:p>
        </p:txBody>
      </p:sp>
      <p:sp>
        <p:nvSpPr>
          <p:cNvPr id="15" name="TextBox 14">
            <a:extLst>
              <a:ext uri="{FF2B5EF4-FFF2-40B4-BE49-F238E27FC236}">
                <a16:creationId xmlns:a16="http://schemas.microsoft.com/office/drawing/2014/main" id="{847C4AC1-96C9-492F-B245-B64788952BA8}"/>
              </a:ext>
            </a:extLst>
          </p:cNvPr>
          <p:cNvSpPr txBox="1"/>
          <p:nvPr/>
        </p:nvSpPr>
        <p:spPr>
          <a:xfrm>
            <a:off x="548508" y="1347107"/>
            <a:ext cx="2744583" cy="3829050"/>
          </a:xfrm>
          <a:prstGeom prst="rect">
            <a:avLst/>
          </a:prstGeom>
          <a:noFill/>
        </p:spPr>
        <p:txBody>
          <a:bodyPr wrap="square" rtlCol="0">
            <a:spAutoFit/>
          </a:bodyPr>
          <a:lstStyle/>
          <a:p>
            <a:r>
              <a:rPr lang="en-US" dirty="0"/>
              <a:t>Portland Housing Bureau is working with community partners Habitat for Humanity, Proud Ground and PCRI to build affordable units for preference policy applicants within the district.  The units are currently under construction and some will be available as early as March 2019.  </a:t>
            </a:r>
          </a:p>
        </p:txBody>
      </p:sp>
    </p:spTree>
    <p:extLst>
      <p:ext uri="{BB962C8B-B14F-4D97-AF65-F5344CB8AC3E}">
        <p14:creationId xmlns:p14="http://schemas.microsoft.com/office/powerpoint/2010/main" val="201271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1027446-A686-4B11-9B06-29880B2AF726}"/>
              </a:ext>
            </a:extLst>
          </p:cNvPr>
          <p:cNvSpPr>
            <a:spLocks noGrp="1"/>
          </p:cNvSpPr>
          <p:nvPr>
            <p:ph type="title"/>
          </p:nvPr>
        </p:nvSpPr>
        <p:spPr>
          <a:xfrm>
            <a:off x="209519" y="437301"/>
            <a:ext cx="3108960" cy="6217920"/>
          </a:xfrm>
          <a:solidFill>
            <a:srgbClr val="6B9DB7"/>
          </a:solidFill>
        </p:spPr>
        <p:txBody>
          <a:bodyPr>
            <a:noAutofit/>
          </a:bodyPr>
          <a:lstStyle/>
          <a:p>
            <a:pPr marL="274320">
              <a:lnSpc>
                <a:spcPct val="150000"/>
              </a:lnSpc>
              <a:tabLst>
                <a:tab pos="274320" algn="r"/>
              </a:tabLst>
            </a:pPr>
            <a:br>
              <a:rPr lang="en-US" sz="1600" b="1" dirty="0">
                <a:solidFill>
                  <a:schemeClr val="bg1"/>
                </a:solidFill>
                <a:latin typeface="Arial" panose="020B0604020202020204" pitchFamily="34" charset="0"/>
                <a:cs typeface="Arial" panose="020B0604020202020204" pitchFamily="34" charset="0"/>
              </a:rPr>
            </a:br>
            <a:br>
              <a:rPr lang="en-US" sz="1600" b="1" dirty="0">
                <a:solidFill>
                  <a:schemeClr val="bg1"/>
                </a:solidFill>
                <a:latin typeface="Arial" panose="020B0604020202020204" pitchFamily="34" charset="0"/>
                <a:cs typeface="Arial" panose="020B0604020202020204" pitchFamily="34" charset="0"/>
              </a:rPr>
            </a:br>
            <a:endParaRPr lang="en-US" sz="1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A02DD9-3DC6-4E19-8A69-782132990A34}"/>
              </a:ext>
            </a:extLst>
          </p:cNvPr>
          <p:cNvSpPr>
            <a:spLocks noGrp="1"/>
          </p:cNvSpPr>
          <p:nvPr>
            <p:ph idx="1"/>
          </p:nvPr>
        </p:nvSpPr>
        <p:spPr>
          <a:xfrm>
            <a:off x="3981482" y="1040814"/>
            <a:ext cx="7863839" cy="5010893"/>
          </a:xfrm>
        </p:spPr>
        <p:txBody>
          <a:bodyPr>
            <a:norm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CCC/Charlotte B. Rutherford – 51 Units Leased</a:t>
            </a:r>
          </a:p>
          <a:p>
            <a:r>
              <a:rPr lang="en-US" sz="2000" dirty="0">
                <a:latin typeface="Arial" panose="020B0604020202020204" pitchFamily="34" charset="0"/>
                <a:cs typeface="Arial" panose="020B0604020202020204" pitchFamily="34" charset="0"/>
              </a:rPr>
              <a:t>PCRI/Beatrice Morrow – 81 units currently leasing</a:t>
            </a:r>
          </a:p>
          <a:p>
            <a:r>
              <a:rPr lang="en-US" sz="2000" dirty="0">
                <a:latin typeface="Arial" panose="020B0604020202020204" pitchFamily="34" charset="0"/>
                <a:cs typeface="Arial" panose="020B0604020202020204" pitchFamily="34" charset="0"/>
              </a:rPr>
              <a:t>IHI/Magnolia II – under construction scheduled for completion January 2020</a:t>
            </a:r>
          </a:p>
          <a:p>
            <a:r>
              <a:rPr lang="en-US" sz="2000" dirty="0">
                <a:latin typeface="Arial" panose="020B0604020202020204" pitchFamily="34" charset="0"/>
                <a:cs typeface="Arial" panose="020B0604020202020204" pitchFamily="34" charset="0"/>
              </a:rPr>
              <a:t>PCRI/King/Parks – broke ground February 15</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Bridge/Williams site – breaking ground March 2019</a:t>
            </a:r>
          </a:p>
          <a:p>
            <a:r>
              <a:rPr lang="en-US" sz="2000" dirty="0">
                <a:latin typeface="Arial" panose="020B0604020202020204" pitchFamily="34" charset="0"/>
                <a:cs typeface="Arial" panose="020B0604020202020204" pitchFamily="34" charset="0"/>
              </a:rPr>
              <a:t>Reach/Argyle – construction has begun, scheduled for completion in 2020; community event planned for June 2019</a:t>
            </a:r>
          </a:p>
        </p:txBody>
      </p:sp>
      <p:sp>
        <p:nvSpPr>
          <p:cNvPr id="7" name="TextBox 6">
            <a:extLst>
              <a:ext uri="{FF2B5EF4-FFF2-40B4-BE49-F238E27FC236}">
                <a16:creationId xmlns:a16="http://schemas.microsoft.com/office/drawing/2014/main" id="{497AD27F-F19E-4BD7-9BA6-46EB6EE5618F}"/>
              </a:ext>
            </a:extLst>
          </p:cNvPr>
          <p:cNvSpPr txBox="1"/>
          <p:nvPr/>
        </p:nvSpPr>
        <p:spPr>
          <a:xfrm>
            <a:off x="3993159" y="441249"/>
            <a:ext cx="5852160" cy="400110"/>
          </a:xfrm>
          <a:prstGeom prst="rect">
            <a:avLst/>
          </a:prstGeom>
          <a:solidFill>
            <a:srgbClr val="B1BB36"/>
          </a:solidFill>
        </p:spPr>
        <p:txBody>
          <a:bodyPr wrap="square" rtlCol="0" anchor="ctr">
            <a:spAutoFit/>
          </a:bodyPr>
          <a:lstStyle/>
          <a:p>
            <a:r>
              <a:rPr lang="en-US" sz="2000" b="1" dirty="0">
                <a:solidFill>
                  <a:schemeClr val="bg1"/>
                </a:solidFill>
                <a:latin typeface="Arial" panose="020B0604020202020204" pitchFamily="34" charset="0"/>
                <a:cs typeface="Arial" panose="020B0604020202020204" pitchFamily="34" charset="0"/>
              </a:rPr>
              <a:t>Strategy 3: Creating Rental Homes</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
        <p:nvSpPr>
          <p:cNvPr id="6" name="TextBox 5">
            <a:extLst>
              <a:ext uri="{FF2B5EF4-FFF2-40B4-BE49-F238E27FC236}">
                <a16:creationId xmlns:a16="http://schemas.microsoft.com/office/drawing/2014/main" id="{7D991BFA-7FE1-4033-B60A-089ECE0A30B0}"/>
              </a:ext>
            </a:extLst>
          </p:cNvPr>
          <p:cNvSpPr txBox="1"/>
          <p:nvPr/>
        </p:nvSpPr>
        <p:spPr>
          <a:xfrm>
            <a:off x="346679" y="649905"/>
            <a:ext cx="2834640" cy="707886"/>
          </a:xfrm>
          <a:prstGeom prst="rect">
            <a:avLst/>
          </a:prstGeom>
          <a:solidFill>
            <a:schemeClr val="bg1"/>
          </a:solidFill>
        </p:spPr>
        <p:txBody>
          <a:bodyPr wrap="square" rtlCol="0">
            <a:spAutoFit/>
          </a:bodyPr>
          <a:lstStyle/>
          <a:p>
            <a:pPr algn="ctr"/>
            <a:r>
              <a:rPr lang="en-US" sz="2000" b="1" dirty="0">
                <a:solidFill>
                  <a:srgbClr val="6B9DB7"/>
                </a:solidFill>
                <a:latin typeface="Arial" panose="020B0604020202020204" pitchFamily="34" charset="0"/>
                <a:cs typeface="Arial" panose="020B0604020202020204" pitchFamily="34" charset="0"/>
              </a:rPr>
              <a:t>Committee Assessment</a:t>
            </a:r>
          </a:p>
        </p:txBody>
      </p:sp>
      <p:pic>
        <p:nvPicPr>
          <p:cNvPr id="8" name="Picture 2" descr="https://lh3.googleusercontent.com/GDVNYI5M00qW2ZhotNMe8c_4hTMOd2pNdQDzZSbaq2MERxgnRfkkFalUVfRU5aDHqk08MhXR9QIiGPa0Se-Ms773z2vNmVieGd7H3QtCHXYkelJ4VD8m_j9TKcHXN-zZb_uzKZRI7AyrqwewxmmA9PaOiNQjM-yPnKN0tKuFgNs0zZO8MEPZi0t0Prb6v2fmTgCszTxWkpENv-6-81KnLXp-xSDV6hVFCV6i_NqghbFWyAzpDAKq3Nwgp8bfvGWeJDIyKklXzi1DREKZ0zYJW1KK32CPTX6UQuB3D8CmMbIk8Ztw9y282ENoUuoPTRnQUzxAlyHIpBBz51zk5gQKPloXFnhPpROm1s4oj7IWxc0v_zMxgEiFpz_hFeUFIbOtfbeOa7pIDs78w2TqU2gsYowwxd-CYhDx0q59eQbuxm--_oEMy51lv4lt98Cs3qy2_25KRDDPU52dsxZzuD-Z_qH6UHTgFaFqClTB6Smg_mCnyA56Al1Li_X7zYg42cC2blDmvHcqPY_IdrPRLBEagVm6Aj8pGnkkOS3Y-pBU1uSswSsJiiaw3C50nYBOhdVEMo5Pw3PN9EEDfmkL8vwYAv4-tT1UylhdHT60eE4=w1424-h949-no">
            <a:extLst>
              <a:ext uri="{FF2B5EF4-FFF2-40B4-BE49-F238E27FC236}">
                <a16:creationId xmlns:a16="http://schemas.microsoft.com/office/drawing/2014/main" id="{AD8EB1ED-911E-4693-AB76-5C9A5EEA16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33" r="8173"/>
          <a:stretch/>
        </p:blipFill>
        <p:spPr bwMode="auto">
          <a:xfrm>
            <a:off x="3993159" y="4754956"/>
            <a:ext cx="2747883" cy="17694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lh3.googleusercontent.com/4G9c5Y94lJaplcSk-X_Fhhcik0ngDdt3x3a_UAB3Knh_XsFIg2GiFMyImWK7CwayX3_bYhLKbDikpqk2cYxvs_GQcVPS8qOMXZ2MphYrWtqxQiSzu-tqo51xIqtJdJQv8wtkQAzigiS3zzqZpKMu-poMcc-pSsOBJnI-2OBUxVdELjvi87a8HpcFBy-vfuY_GcZDmM5ZjUlbVkJ0PsNKlR30kJEsSWTWcsnCxTK4DS1xpzp6SCEo1kRGVKlgJAASw2QY01LCIMI4C5lLxLisMIHq2fgm-CR-J6UCWtpT2UuOpfUMAUGGd6ftpO5gGdCYbQk6r2jFTH2FTiDRh6OwLjlpcbM8YbO0ZpOfEBsb2t1QruXIn341SZswZcCW5owaMdTXXk7DunYbGkYb8KhNvwVMPbY8cXZeXrFACWVa_XJC2Ek0C9MNY6VYF0K3wR6UYG0Pr_4v7FcgG2UoQcLeL4efL7XXO4J8ww3IXyCthPsNG804cOaasi7_f_T-Tzu0z71mUf5s9U591-NostC3uM8IjMA4voBWrwty4o7tNZFtRUTcGqokYtvEPgrI_G1Y5PYOBxwCZohv-fiKNJo1mvFkyNHpGx_2A2z09w=w1424-h949-no">
            <a:extLst>
              <a:ext uri="{FF2B5EF4-FFF2-40B4-BE49-F238E27FC236}">
                <a16:creationId xmlns:a16="http://schemas.microsoft.com/office/drawing/2014/main" id="{8503DA11-ECB6-4F85-8521-5A2B08E9DC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426"/>
          <a:stretch/>
        </p:blipFill>
        <p:spPr bwMode="auto">
          <a:xfrm>
            <a:off x="6962281" y="4754956"/>
            <a:ext cx="1925596" cy="17694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lh3.googleusercontent.com/HjTB0pypkqm8Qit1tmoUB8cdcVlb6aJ--mDCFmnC8ucSKEj_xegvyq0CA906XC0CbqKNcQp0v1zC1z6GDi6ndzp5OMH1Idk1qBKOZMQiCQIfGtZ5QlVS962tQXyDSWmVtbbxX4PWab40EvD8Kf-bpotfCz0us-Jk8CVZLN3rq8f0kxykbY-yP2Vd2X3kvfwmimn1ERvebU2gpwVGOEfsKFpLQbBXmeGlam8hDapbJnq8uX8aJN02gPqR24rCvO3EpOm4xdQEojvNXY-LSfNjtonbp8xX_j1_tWGW04JqDEdUT7DsRQyOtTOKLd11W1KmqVo2WcJvGdr0WB2JmuqJhv-QF8CqY8sdXWbNRLtVCm71gzXoGr9GCPxk1TlzpGvEWaqVJajFYGVUMnA37DIWe0QgtLOzbtswhXtepTAis05fiKcAgyf2PmDmNGMi6-JyvT9plrVyUmHM8DOleDPE_MR4ak2VEjLGZD2LgPsxZ3eEzuoJs4c390_oBMdPpa1L3_UrZBmiTWqMyyWVzsBTg0vdX8aOXycLudnAGtH9YKKEfyjkPIKyYcItTiJfUxwp9OjgX4Y2uZrz6CQmHByWxad9ZUZOM9bY57vP7g=w1423-h949-no">
            <a:extLst>
              <a:ext uri="{FF2B5EF4-FFF2-40B4-BE49-F238E27FC236}">
                <a16:creationId xmlns:a16="http://schemas.microsoft.com/office/drawing/2014/main" id="{D58BC20B-4EA7-450E-9C17-0F98F35CC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9116" y="4754956"/>
            <a:ext cx="2747883" cy="17694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1162471-DC9D-4A78-A0A7-E9BF47BAA07B}"/>
              </a:ext>
            </a:extLst>
          </p:cNvPr>
          <p:cNvSpPr txBox="1"/>
          <p:nvPr/>
        </p:nvSpPr>
        <p:spPr>
          <a:xfrm>
            <a:off x="420974" y="1632452"/>
            <a:ext cx="2686050" cy="4247317"/>
          </a:xfrm>
          <a:prstGeom prst="rect">
            <a:avLst/>
          </a:prstGeom>
          <a:noFill/>
        </p:spPr>
        <p:txBody>
          <a:bodyPr wrap="square" rtlCol="0">
            <a:spAutoFit/>
          </a:bodyPr>
          <a:lstStyle/>
          <a:p>
            <a:r>
              <a:rPr lang="en-US" dirty="0"/>
              <a:t>There are 501 potential dwellings within the Rental Unit Pipeline. Of those 501, there are 146 dwellings under construction and 131 available to lease now between the Beatrice Morrow and Charlotte B Rutherford locations. Within the Rental Unit Pipeline, there was an emphasis on dwellings for families; creating 49 units that are 2+ bedrooms.</a:t>
            </a:r>
          </a:p>
        </p:txBody>
      </p:sp>
    </p:spTree>
    <p:extLst>
      <p:ext uri="{BB962C8B-B14F-4D97-AF65-F5344CB8AC3E}">
        <p14:creationId xmlns:p14="http://schemas.microsoft.com/office/powerpoint/2010/main" val="44351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1027446-A686-4B11-9B06-29880B2AF726}"/>
              </a:ext>
            </a:extLst>
          </p:cNvPr>
          <p:cNvSpPr>
            <a:spLocks noGrp="1"/>
          </p:cNvSpPr>
          <p:nvPr>
            <p:ph type="title"/>
          </p:nvPr>
        </p:nvSpPr>
        <p:spPr>
          <a:xfrm>
            <a:off x="209519" y="437301"/>
            <a:ext cx="3108960" cy="6217920"/>
          </a:xfrm>
          <a:solidFill>
            <a:srgbClr val="6B9DB7"/>
          </a:solidFill>
        </p:spPr>
        <p:txBody>
          <a:bodyPr>
            <a:noAutofit/>
          </a:bodyPr>
          <a:lstStyle/>
          <a:p>
            <a:pPr marL="274320">
              <a:lnSpc>
                <a:spcPct val="150000"/>
              </a:lnSpc>
              <a:tabLst>
                <a:tab pos="274320" algn="r"/>
              </a:tabLst>
            </a:pPr>
            <a:br>
              <a:rPr lang="en-US" sz="1600" b="1" dirty="0">
                <a:solidFill>
                  <a:schemeClr val="bg1"/>
                </a:solidFill>
                <a:latin typeface="Arial" panose="020B0604020202020204" pitchFamily="34" charset="0"/>
                <a:cs typeface="Arial" panose="020B0604020202020204" pitchFamily="34" charset="0"/>
              </a:rPr>
            </a:br>
            <a:br>
              <a:rPr lang="en-US" sz="1600" b="1" dirty="0">
                <a:solidFill>
                  <a:schemeClr val="bg1"/>
                </a:solidFill>
                <a:latin typeface="Arial" panose="020B0604020202020204" pitchFamily="34" charset="0"/>
                <a:cs typeface="Arial" panose="020B0604020202020204" pitchFamily="34" charset="0"/>
              </a:rPr>
            </a:br>
            <a:endParaRPr lang="en-US" sz="1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A02DD9-3DC6-4E19-8A69-782132990A34}"/>
              </a:ext>
            </a:extLst>
          </p:cNvPr>
          <p:cNvSpPr>
            <a:spLocks noGrp="1"/>
          </p:cNvSpPr>
          <p:nvPr>
            <p:ph idx="1"/>
          </p:nvPr>
        </p:nvSpPr>
        <p:spPr>
          <a:xfrm>
            <a:off x="3981482" y="1040814"/>
            <a:ext cx="7863839" cy="5010893"/>
          </a:xfrm>
        </p:spPr>
        <p:txBody>
          <a:bodyPr>
            <a:normAutofit/>
          </a:bodyPr>
          <a:lstStyle/>
          <a:p>
            <a:r>
              <a:rPr lang="en-US" sz="2000" dirty="0">
                <a:latin typeface="Arial" panose="020B0604020202020204" pitchFamily="34" charset="0"/>
                <a:cs typeface="Arial" panose="020B0604020202020204" pitchFamily="34" charset="0"/>
              </a:rPr>
              <a:t>PHB is currently in negotiations with a long-time property owner to purchase property within the district.</a:t>
            </a:r>
          </a:p>
          <a:p>
            <a:r>
              <a:rPr lang="en-US" sz="2000" dirty="0">
                <a:latin typeface="Arial" panose="020B0604020202020204" pitchFamily="34" charset="0"/>
                <a:cs typeface="Arial" panose="020B0604020202020204" pitchFamily="34" charset="0"/>
              </a:rPr>
              <a:t>PHB purchased the Carey Blvd property from the Water Bureau for future homeownership development.  A proposal for the property to be included in the district will be heard by Prosper Portland’s Board on April 10</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497AD27F-F19E-4BD7-9BA6-46EB6EE5618F}"/>
              </a:ext>
            </a:extLst>
          </p:cNvPr>
          <p:cNvSpPr txBox="1"/>
          <p:nvPr/>
        </p:nvSpPr>
        <p:spPr>
          <a:xfrm>
            <a:off x="3993159" y="441249"/>
            <a:ext cx="5852160" cy="400110"/>
          </a:xfrm>
          <a:prstGeom prst="rect">
            <a:avLst/>
          </a:prstGeom>
          <a:solidFill>
            <a:srgbClr val="B1BB36"/>
          </a:solidFill>
        </p:spPr>
        <p:txBody>
          <a:bodyPr wrap="square" rtlCol="0" anchor="ctr">
            <a:spAutoFit/>
          </a:bodyPr>
          <a:lstStyle/>
          <a:p>
            <a:r>
              <a:rPr lang="en-US" sz="2000" b="1" dirty="0">
                <a:solidFill>
                  <a:schemeClr val="bg1"/>
                </a:solidFill>
                <a:latin typeface="Arial" panose="020B0604020202020204" pitchFamily="34" charset="0"/>
                <a:cs typeface="Arial" panose="020B0604020202020204" pitchFamily="34" charset="0"/>
              </a:rPr>
              <a:t>Strategy 4: Land Banking</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
        <p:nvSpPr>
          <p:cNvPr id="6" name="TextBox 5">
            <a:extLst>
              <a:ext uri="{FF2B5EF4-FFF2-40B4-BE49-F238E27FC236}">
                <a16:creationId xmlns:a16="http://schemas.microsoft.com/office/drawing/2014/main" id="{7D991BFA-7FE1-4033-B60A-089ECE0A30B0}"/>
              </a:ext>
            </a:extLst>
          </p:cNvPr>
          <p:cNvSpPr txBox="1"/>
          <p:nvPr/>
        </p:nvSpPr>
        <p:spPr>
          <a:xfrm>
            <a:off x="346679" y="649905"/>
            <a:ext cx="2834640" cy="707886"/>
          </a:xfrm>
          <a:prstGeom prst="rect">
            <a:avLst/>
          </a:prstGeom>
          <a:solidFill>
            <a:schemeClr val="bg1"/>
          </a:solidFill>
        </p:spPr>
        <p:txBody>
          <a:bodyPr wrap="square" rtlCol="0">
            <a:spAutoFit/>
          </a:bodyPr>
          <a:lstStyle/>
          <a:p>
            <a:pPr algn="ctr"/>
            <a:r>
              <a:rPr lang="en-US" sz="2000" b="1" dirty="0">
                <a:solidFill>
                  <a:srgbClr val="6B9DB7"/>
                </a:solidFill>
                <a:latin typeface="Arial" panose="020B0604020202020204" pitchFamily="34" charset="0"/>
                <a:cs typeface="Arial" panose="020B0604020202020204" pitchFamily="34" charset="0"/>
              </a:rPr>
              <a:t>Committee Assessment</a:t>
            </a:r>
          </a:p>
        </p:txBody>
      </p:sp>
      <p:sp>
        <p:nvSpPr>
          <p:cNvPr id="2" name="TextBox 1">
            <a:extLst>
              <a:ext uri="{FF2B5EF4-FFF2-40B4-BE49-F238E27FC236}">
                <a16:creationId xmlns:a16="http://schemas.microsoft.com/office/drawing/2014/main" id="{738065AB-2444-44A7-A78F-D40E9A5AF8AC}"/>
              </a:ext>
            </a:extLst>
          </p:cNvPr>
          <p:cNvSpPr txBox="1"/>
          <p:nvPr/>
        </p:nvSpPr>
        <p:spPr>
          <a:xfrm>
            <a:off x="346679" y="1624693"/>
            <a:ext cx="2763914" cy="1477328"/>
          </a:xfrm>
          <a:prstGeom prst="rect">
            <a:avLst/>
          </a:prstGeom>
          <a:noFill/>
        </p:spPr>
        <p:txBody>
          <a:bodyPr wrap="square" rtlCol="0">
            <a:spAutoFit/>
          </a:bodyPr>
          <a:lstStyle/>
          <a:p>
            <a:r>
              <a:rPr lang="en-US" dirty="0"/>
              <a:t>Securing property for land banking continues to be a high priority for the OC. We must take advantage of every opportunity to do so.</a:t>
            </a:r>
          </a:p>
        </p:txBody>
      </p:sp>
    </p:spTree>
    <p:extLst>
      <p:ext uri="{BB962C8B-B14F-4D97-AF65-F5344CB8AC3E}">
        <p14:creationId xmlns:p14="http://schemas.microsoft.com/office/powerpoint/2010/main" val="588884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1254</Words>
  <Application>Microsoft Office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Gadugi</vt:lpstr>
      <vt:lpstr>Times New Roman</vt:lpstr>
      <vt:lpstr>Wingdings</vt:lpstr>
      <vt:lpstr>Office Theme</vt:lpstr>
      <vt:lpstr>PowerPoint Presentation</vt:lpstr>
      <vt:lpstr>  Dr. Steven Holt, Sr. Pastor Kingdom Nation Church, Chair  Dr. Lisa K. Bates PhD, Associate Professor Portland State University Dr. T. Allen Bethel, Sr. Pastor Maranatha Church  Triston Dallas, Attorney, Epiq Global Dr. Karin Edwards EdD, Cascade Campus President, Portland Community College  Jilian Saurage Felton, Saurage Consulting  Sheila Holden, Regional Community Manager, Pacific Power  Marlon Holmes, Community Member  Virgie Ruiz-Houston, Community Member  Felicia Tripp, Deputy Director, Portland Housing Center </vt:lpstr>
      <vt:lpstr>PowerPoint Presentation</vt:lpstr>
      <vt:lpstr>PowerPoint Presentation</vt:lpstr>
      <vt:lpstr>The Oversight Committee received updates on the distribution of home repair loans and grants, this program is an effort to help current homeowners maintain necessary upkeep on their homes and prevent displacement. While we are very pleased to see an increase in the number of grants awarded, we have not seen parity in the number of loans awarded to communities of color.   </vt:lpstr>
      <vt:lpstr>  </vt:lpstr>
      <vt:lpstr>  </vt:lpstr>
      <vt:lpstr>  </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Benoit, Emily</dc:creator>
  <cp:lastModifiedBy>Shook, Anna</cp:lastModifiedBy>
  <cp:revision>47</cp:revision>
  <cp:lastPrinted>2019-03-07T18:42:05Z</cp:lastPrinted>
  <dcterms:created xsi:type="dcterms:W3CDTF">2018-03-05T20:33:01Z</dcterms:created>
  <dcterms:modified xsi:type="dcterms:W3CDTF">2019-03-15T20:14:16Z</dcterms:modified>
</cp:coreProperties>
</file>