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
  </p:notesMasterIdLst>
  <p:sldIdLst>
    <p:sldId id="259" r:id="rId2"/>
    <p:sldId id="282" r:id="rId3"/>
    <p:sldId id="331" r:id="rId4"/>
    <p:sldId id="328" r:id="rId5"/>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hoon, Martha" initials="CM" lastIdx="1" clrIdx="0">
    <p:extLst>
      <p:ext uri="{19B8F6BF-5375-455C-9EA6-DF929625EA0E}">
        <p15:presenceInfo xmlns:p15="http://schemas.microsoft.com/office/powerpoint/2012/main" userId="S-1-5-21-1562068243-3890762121-1459926415-802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F69"/>
    <a:srgbClr val="8FD169"/>
    <a:srgbClr val="2782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73403" autoAdjust="0"/>
  </p:normalViewPr>
  <p:slideViewPr>
    <p:cSldViewPr>
      <p:cViewPr varScale="1">
        <p:scale>
          <a:sx n="83" d="100"/>
          <a:sy n="83" d="100"/>
        </p:scale>
        <p:origin x="168"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21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371" y="0"/>
            <a:ext cx="4002299" cy="352143"/>
          </a:xfrm>
          <a:prstGeom prst="rect">
            <a:avLst/>
          </a:prstGeom>
        </p:spPr>
        <p:txBody>
          <a:bodyPr vert="horz" lIns="91440" tIns="45720" rIns="91440" bIns="45720" rtlCol="0"/>
          <a:lstStyle>
            <a:lvl1pPr algn="r">
              <a:defRPr sz="1200"/>
            </a:lvl1pPr>
          </a:lstStyle>
          <a:p>
            <a:fld id="{984424DA-C707-41B2-8282-F7F78B6FC7F3}" type="datetimeFigureOut">
              <a:rPr lang="en-US" smtClean="0"/>
              <a:t>3/18/2019</a:t>
            </a:fld>
            <a:endParaRPr lang="en-US"/>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608" y="3373757"/>
            <a:ext cx="7388860" cy="276034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9"/>
            <a:ext cx="4002299" cy="3521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371" y="6658259"/>
            <a:ext cx="4002299" cy="352142"/>
          </a:xfrm>
          <a:prstGeom prst="rect">
            <a:avLst/>
          </a:prstGeom>
        </p:spPr>
        <p:txBody>
          <a:bodyPr vert="horz" lIns="91440" tIns="45720" rIns="91440" bIns="45720" rtlCol="0" anchor="b"/>
          <a:lstStyle>
            <a:lvl1pPr algn="r">
              <a:defRPr sz="1200"/>
            </a:lvl1pPr>
          </a:lstStyle>
          <a:p>
            <a:fld id="{EF7D99F3-5FBA-479F-8360-8B5E613BDBD5}" type="slidenum">
              <a:rPr lang="en-US" smtClean="0"/>
              <a:t>‹#›</a:t>
            </a:fld>
            <a:endParaRPr lang="en-US"/>
          </a:p>
        </p:txBody>
      </p:sp>
    </p:spTree>
    <p:extLst>
      <p:ext uri="{BB962C8B-B14F-4D97-AF65-F5344CB8AC3E}">
        <p14:creationId xmlns:p14="http://schemas.microsoft.com/office/powerpoint/2010/main" val="111573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7D99F3-5FBA-479F-8360-8B5E613BDBD5}" type="slidenum">
              <a:rPr lang="en-US" smtClean="0"/>
              <a:t>1</a:t>
            </a:fld>
            <a:endParaRPr lang="en-US"/>
          </a:p>
        </p:txBody>
      </p:sp>
    </p:spTree>
    <p:extLst>
      <p:ext uri="{BB962C8B-B14F-4D97-AF65-F5344CB8AC3E}">
        <p14:creationId xmlns:p14="http://schemas.microsoft.com/office/powerpoint/2010/main" val="416935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In November 2018 City Council approved the purchase of the Westwind Apartments for redevelopment under Portland’s Housing Bond. </a:t>
            </a:r>
          </a:p>
          <a:p>
            <a:pPr marL="171450" indent="-171450">
              <a:buFont typeface="Arial" panose="020B0604020202020204" pitchFamily="34" charset="0"/>
              <a:buChar char="•"/>
            </a:pPr>
            <a:r>
              <a:rPr lang="en-US" dirty="0"/>
              <a:t>The Westwind consists of 70 SRO units of housing. The tenant make-up is very low-income tenants, many of whom have high barriers to housing stability such as no income, criminal convictions,  and mental health challenges. </a:t>
            </a:r>
          </a:p>
          <a:p>
            <a:pPr marL="171450" indent="-171450">
              <a:buFont typeface="Arial" panose="020B0604020202020204" pitchFamily="34" charset="0"/>
              <a:buChar char="•"/>
            </a:pPr>
            <a:r>
              <a:rPr lang="en-US" dirty="0"/>
              <a:t>Once the Westwind was purchased, meetings began between PHB and HomeForward to develop a plan for the building. </a:t>
            </a:r>
          </a:p>
          <a:p>
            <a:pPr marL="171450" indent="-171450">
              <a:buFont typeface="Arial" panose="020B0604020202020204" pitchFamily="34" charset="0"/>
              <a:buChar char="•"/>
            </a:pPr>
            <a:r>
              <a:rPr lang="en-US" dirty="0"/>
              <a:t>Initially it was thought that the building would be fully rehabilitated and the residents temporarily relocated.</a:t>
            </a:r>
          </a:p>
          <a:p>
            <a:pPr marL="171450" indent="-171450">
              <a:buFont typeface="Arial" panose="020B0604020202020204" pitchFamily="34" charset="0"/>
              <a:buChar char="•"/>
            </a:pPr>
            <a:r>
              <a:rPr lang="en-US" dirty="0"/>
              <a:t>But due to the length, scope, and cost of a full rehabilitation of the building, it was ultimately deemed more cost efficient to redevelop the site. </a:t>
            </a:r>
          </a:p>
          <a:p>
            <a:pPr marL="171450" indent="-171450">
              <a:buFont typeface="Arial" panose="020B0604020202020204" pitchFamily="34" charset="0"/>
              <a:buChar char="•"/>
            </a:pPr>
            <a:r>
              <a:rPr lang="en-US" dirty="0"/>
              <a:t>When site redevelopment is complete it will include at least 70 units of deeply affordable PSH units.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BD88DE7-E27E-4696-824C-3E04662FF7C9}" type="slidenum">
              <a:rPr lang="en-US" smtClean="0"/>
              <a:t>2</a:t>
            </a:fld>
            <a:endParaRPr lang="en-US"/>
          </a:p>
        </p:txBody>
      </p:sp>
    </p:spTree>
    <p:extLst>
      <p:ext uri="{BB962C8B-B14F-4D97-AF65-F5344CB8AC3E}">
        <p14:creationId xmlns:p14="http://schemas.microsoft.com/office/powerpoint/2010/main" val="41785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Federal Uniform Relocation Act of 1970 is a federal Act aimed at standardizing the rights and benefits of tenants who experience a displacing action. </a:t>
            </a:r>
          </a:p>
          <a:p>
            <a:pPr marL="171450" indent="-171450">
              <a:buFont typeface="Arial" panose="020B0604020202020204" pitchFamily="34" charset="0"/>
              <a:buChar char="•"/>
            </a:pPr>
            <a:r>
              <a:rPr lang="en-US" dirty="0"/>
              <a:t>The act typically only applies to projects with federal funding, per ORS.510 “Whenever any program or project is undertaken by a public entity which program or project will result in the acquisition of real property, the public entity shall…provide fair and reasonable relocation payments and assistance to or for displaced persona as provided under sections 202, 203, 204 and 206 of the Federal Act”. </a:t>
            </a:r>
          </a:p>
          <a:p>
            <a:pPr marL="171450" indent="-171450">
              <a:buFont typeface="Arial" panose="020B0604020202020204" pitchFamily="34" charset="0"/>
              <a:buChar char="•"/>
            </a:pPr>
            <a:r>
              <a:rPr lang="en-US" dirty="0"/>
              <a:t>These include required tenant notices regarding the project, tenant eligibility under the Act, reasonable notice to vacate, and tenant rights and responsibilities </a:t>
            </a:r>
          </a:p>
          <a:p>
            <a:pPr marL="171450" indent="-171450">
              <a:buFont typeface="Arial" panose="020B0604020202020204" pitchFamily="34" charset="0"/>
              <a:buChar char="•"/>
            </a:pPr>
            <a:r>
              <a:rPr lang="en-US" dirty="0"/>
              <a:t>Also required are relocation advisory services, which include assistance in finding replacement housing, commercial space (for commercial tenants), and eligible moving costs and expenses.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BD88DE7-E27E-4696-824C-3E04662FF7C9}" type="slidenum">
              <a:rPr lang="en-US" smtClean="0"/>
              <a:t>3</a:t>
            </a:fld>
            <a:endParaRPr lang="en-US"/>
          </a:p>
        </p:txBody>
      </p:sp>
    </p:spTree>
    <p:extLst>
      <p:ext uri="{BB962C8B-B14F-4D97-AF65-F5344CB8AC3E}">
        <p14:creationId xmlns:p14="http://schemas.microsoft.com/office/powerpoint/2010/main" val="4226709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F7D99F3-5FBA-479F-8360-8B5E613BDBD5}" type="slidenum">
              <a:rPr lang="en-US" smtClean="0"/>
              <a:t>4</a:t>
            </a:fld>
            <a:endParaRPr lang="en-US"/>
          </a:p>
        </p:txBody>
      </p:sp>
    </p:spTree>
    <p:extLst>
      <p:ext uri="{BB962C8B-B14F-4D97-AF65-F5344CB8AC3E}">
        <p14:creationId xmlns:p14="http://schemas.microsoft.com/office/powerpoint/2010/main" val="3207108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Westwind Apartments Acquisition | Portland Housing Bureau | 11-14-18</a:t>
            </a:r>
            <a:endParaRPr spc="-5" dirty="0">
              <a:solidFill>
                <a:srgbClr val="27829D"/>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CA6B123-4D33-4914-9D75-948846D2C4C3}" type="datetime1">
              <a:rPr lang="en-US" smtClean="0"/>
              <a:t>3/18/2019</a:t>
            </a:fld>
            <a:endParaRPr lang="en-US"/>
          </a:p>
        </p:txBody>
      </p:sp>
      <p:sp>
        <p:nvSpPr>
          <p:cNvPr id="6" name="Holder 6"/>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Westwind Apartments Acquisition | Portland Housing Bureau | 11-14-18</a:t>
            </a:r>
            <a:endParaRPr spc="-5" dirty="0">
              <a:solidFill>
                <a:srgbClr val="27829D"/>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9ADE959-F975-4936-B7D1-C9CB52B547E6}" type="datetime1">
              <a:rPr lang="en-US" smtClean="0"/>
              <a:t>3/18/2019</a:t>
            </a:fld>
            <a:endParaRPr lang="en-US"/>
          </a:p>
        </p:txBody>
      </p:sp>
      <p:sp>
        <p:nvSpPr>
          <p:cNvPr id="6" name="Holder 6"/>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Westwind Apartments Acquisition | Portland Housing Bureau | 11-14-18</a:t>
            </a:r>
            <a:endParaRPr spc="-5" dirty="0">
              <a:solidFill>
                <a:srgbClr val="27829D"/>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87DD4A72-AF80-419F-BE49-F0B357377F8F}" type="datetime1">
              <a:rPr lang="en-US" smtClean="0"/>
              <a:t>3/18/2019</a:t>
            </a:fld>
            <a:endParaRPr lang="en-US"/>
          </a:p>
        </p:txBody>
      </p:sp>
      <p:sp>
        <p:nvSpPr>
          <p:cNvPr id="7" name="Holder 7"/>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Westwind Apartments Acquisition | Portland Housing Bureau | 11-14-18</a:t>
            </a:r>
            <a:endParaRPr spc="-5" dirty="0">
              <a:solidFill>
                <a:srgbClr val="27829D"/>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7A92304-3D58-465C-9A67-E081A6C6FEDA}" type="datetime1">
              <a:rPr lang="en-US" smtClean="0"/>
              <a:t>3/18/2019</a:t>
            </a:fld>
            <a:endParaRPr lang="en-US"/>
          </a:p>
        </p:txBody>
      </p:sp>
      <p:sp>
        <p:nvSpPr>
          <p:cNvPr id="5" name="Holder 5"/>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Westwind Apartments Acquisition | Portland Housing Bureau | 11-14-18</a:t>
            </a:r>
            <a:endParaRPr spc="-5" dirty="0">
              <a:solidFill>
                <a:srgbClr val="27829D"/>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98462D5-F470-4C71-9DE0-604A10AD2C88}" type="datetime1">
              <a:rPr lang="en-US" smtClean="0"/>
              <a:t>3/18/2019</a:t>
            </a:fld>
            <a:endParaRPr lang="en-US"/>
          </a:p>
        </p:txBody>
      </p:sp>
      <p:sp>
        <p:nvSpPr>
          <p:cNvPr id="4" name="Holder 4"/>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88340" y="582226"/>
            <a:ext cx="10815319" cy="635000"/>
          </a:xfrm>
          <a:prstGeom prst="rect">
            <a:avLst/>
          </a:prstGeom>
        </p:spPr>
        <p:txBody>
          <a:bodyPr wrap="square" lIns="0" tIns="0" rIns="0" bIns="0">
            <a:spAutoFit/>
          </a:bodyPr>
          <a:lstStyle>
            <a:lvl1pPr>
              <a:defRPr sz="4000" b="1" i="0">
                <a:solidFill>
                  <a:srgbClr val="27829D"/>
                </a:solidFill>
                <a:latin typeface="Arial"/>
                <a:cs typeface="Arial"/>
              </a:defRPr>
            </a:lvl1pPr>
          </a:lstStyle>
          <a:p>
            <a:endParaRPr/>
          </a:p>
        </p:txBody>
      </p:sp>
      <p:sp>
        <p:nvSpPr>
          <p:cNvPr id="3" name="Holder 3"/>
          <p:cNvSpPr>
            <a:spLocks noGrp="1"/>
          </p:cNvSpPr>
          <p:nvPr>
            <p:ph type="body" idx="1"/>
          </p:nvPr>
        </p:nvSpPr>
        <p:spPr>
          <a:xfrm>
            <a:off x="688340" y="1367933"/>
            <a:ext cx="10815319" cy="26924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758090" y="6489863"/>
            <a:ext cx="6101715" cy="196215"/>
          </a:xfrm>
          <a:prstGeom prst="rect">
            <a:avLst/>
          </a:prstGeom>
        </p:spPr>
        <p:txBody>
          <a:bodyPr wrap="square" lIns="0" tIns="0" rIns="0" bIns="0">
            <a:spAutoFit/>
          </a:bodyPr>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Westwind Apartments Acquisition | Portland Housing Bureau | 11-14-18</a:t>
            </a:r>
            <a:endParaRPr spc="-5" dirty="0">
              <a:solidFill>
                <a:srgbClr val="27829D"/>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DE0ACCBA-B791-44C8-B808-9D7F76D16A9D}" type="datetime1">
              <a:rPr lang="en-US" smtClean="0"/>
              <a:t>3/18/2019</a:t>
            </a:fld>
            <a:endParaRPr lang="en-US"/>
          </a:p>
        </p:txBody>
      </p:sp>
      <p:sp>
        <p:nvSpPr>
          <p:cNvPr id="6" name="Holder 6"/>
          <p:cNvSpPr>
            <a:spLocks noGrp="1"/>
          </p:cNvSpPr>
          <p:nvPr>
            <p:ph type="sldNum" sz="quarter" idx="7"/>
          </p:nvPr>
        </p:nvSpPr>
        <p:spPr>
          <a:xfrm>
            <a:off x="11335166" y="6478453"/>
            <a:ext cx="128270" cy="211454"/>
          </a:xfrm>
          <a:prstGeom prst="rect">
            <a:avLst/>
          </a:prstGeom>
        </p:spPr>
        <p:txBody>
          <a:bodyPr wrap="square" lIns="0" tIns="0" rIns="0" bIns="0">
            <a:spAutoFit/>
          </a:bodyPr>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takingtotheopenroad.com/ship-your-belongings-oversea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806219"/>
            <a:ext cx="12192000" cy="4490085"/>
          </a:xfrm>
          <a:custGeom>
            <a:avLst/>
            <a:gdLst/>
            <a:ahLst/>
            <a:cxnLst/>
            <a:rect l="l" t="t" r="r" b="b"/>
            <a:pathLst>
              <a:path w="12192000" h="4490085">
                <a:moveTo>
                  <a:pt x="0" y="4489919"/>
                </a:moveTo>
                <a:lnTo>
                  <a:pt x="12192000" y="4489919"/>
                </a:lnTo>
                <a:lnTo>
                  <a:pt x="12192000" y="0"/>
                </a:lnTo>
                <a:lnTo>
                  <a:pt x="0" y="0"/>
                </a:lnTo>
                <a:lnTo>
                  <a:pt x="0" y="4489919"/>
                </a:lnTo>
                <a:close/>
              </a:path>
            </a:pathLst>
          </a:custGeom>
          <a:solidFill>
            <a:srgbClr val="27829D"/>
          </a:solidFill>
        </p:spPr>
        <p:txBody>
          <a:bodyPr wrap="square" lIns="0" tIns="0" rIns="0" bIns="0" rtlCol="0"/>
          <a:lstStyle/>
          <a:p>
            <a:endParaRPr/>
          </a:p>
        </p:txBody>
      </p:sp>
      <p:sp>
        <p:nvSpPr>
          <p:cNvPr id="3" name="object 3"/>
          <p:cNvSpPr/>
          <p:nvPr/>
        </p:nvSpPr>
        <p:spPr>
          <a:xfrm>
            <a:off x="0" y="6296139"/>
            <a:ext cx="12192000" cy="561975"/>
          </a:xfrm>
          <a:custGeom>
            <a:avLst/>
            <a:gdLst/>
            <a:ahLst/>
            <a:cxnLst/>
            <a:rect l="l" t="t" r="r" b="b"/>
            <a:pathLst>
              <a:path w="12192000" h="561975">
                <a:moveTo>
                  <a:pt x="12192000" y="561860"/>
                </a:moveTo>
                <a:lnTo>
                  <a:pt x="12192000" y="0"/>
                </a:lnTo>
                <a:lnTo>
                  <a:pt x="0" y="0"/>
                </a:lnTo>
                <a:lnTo>
                  <a:pt x="0" y="561860"/>
                </a:lnTo>
                <a:lnTo>
                  <a:pt x="12192000" y="561860"/>
                </a:lnTo>
                <a:close/>
              </a:path>
            </a:pathLst>
          </a:custGeom>
          <a:solidFill>
            <a:srgbClr val="8FD169"/>
          </a:solidFill>
        </p:spPr>
        <p:txBody>
          <a:bodyPr wrap="square" lIns="0" tIns="0" rIns="0" bIns="0" rtlCol="0"/>
          <a:lstStyle/>
          <a:p>
            <a:endParaRPr/>
          </a:p>
        </p:txBody>
      </p:sp>
      <p:sp>
        <p:nvSpPr>
          <p:cNvPr id="4" name="object 4"/>
          <p:cNvSpPr/>
          <p:nvPr/>
        </p:nvSpPr>
        <p:spPr>
          <a:xfrm>
            <a:off x="4560712" y="4734175"/>
            <a:ext cx="0" cy="909955"/>
          </a:xfrm>
          <a:custGeom>
            <a:avLst/>
            <a:gdLst/>
            <a:ahLst/>
            <a:cxnLst/>
            <a:rect l="l" t="t" r="r" b="b"/>
            <a:pathLst>
              <a:path h="909954">
                <a:moveTo>
                  <a:pt x="0" y="0"/>
                </a:moveTo>
                <a:lnTo>
                  <a:pt x="0" y="909804"/>
                </a:lnTo>
              </a:path>
            </a:pathLst>
          </a:custGeom>
          <a:ln w="12693">
            <a:solidFill>
              <a:srgbClr val="FFFFFF"/>
            </a:solidFill>
          </a:ln>
        </p:spPr>
        <p:txBody>
          <a:bodyPr wrap="square" lIns="0" tIns="0" rIns="0" bIns="0" rtlCol="0"/>
          <a:lstStyle/>
          <a:p>
            <a:endParaRPr/>
          </a:p>
        </p:txBody>
      </p:sp>
      <p:sp>
        <p:nvSpPr>
          <p:cNvPr id="6" name="object 6"/>
          <p:cNvSpPr txBox="1"/>
          <p:nvPr/>
        </p:nvSpPr>
        <p:spPr>
          <a:xfrm>
            <a:off x="561477" y="4628409"/>
            <a:ext cx="3647440" cy="724557"/>
          </a:xfrm>
          <a:prstGeom prst="rect">
            <a:avLst/>
          </a:prstGeom>
        </p:spPr>
        <p:txBody>
          <a:bodyPr vert="horz" wrap="square" lIns="0" tIns="74930" rIns="0" bIns="0" rtlCol="0">
            <a:spAutoFit/>
          </a:bodyPr>
          <a:lstStyle/>
          <a:p>
            <a:pPr marL="12700">
              <a:lnSpc>
                <a:spcPct val="100000"/>
              </a:lnSpc>
              <a:spcBef>
                <a:spcPts val="489"/>
              </a:spcBef>
            </a:pPr>
            <a:r>
              <a:rPr lang="en-US" sz="2200" b="1" dirty="0">
                <a:solidFill>
                  <a:srgbClr val="FFFFFF"/>
                </a:solidFill>
                <a:latin typeface="Arial"/>
                <a:cs typeface="Arial"/>
              </a:rPr>
              <a:t>Portland Housing Bureau</a:t>
            </a:r>
          </a:p>
          <a:p>
            <a:pPr marL="12700">
              <a:lnSpc>
                <a:spcPct val="100000"/>
              </a:lnSpc>
              <a:spcBef>
                <a:spcPts val="489"/>
              </a:spcBef>
            </a:pPr>
            <a:r>
              <a:rPr lang="en-US" sz="1600" b="1" dirty="0">
                <a:solidFill>
                  <a:srgbClr val="FFFFFF"/>
                </a:solidFill>
                <a:latin typeface="Arial"/>
                <a:cs typeface="Arial"/>
              </a:rPr>
              <a:t>Molly Rogers, Deputy Director </a:t>
            </a:r>
            <a:endParaRPr sz="1600" dirty="0">
              <a:latin typeface="Arial"/>
              <a:cs typeface="Arial"/>
            </a:endParaRPr>
          </a:p>
        </p:txBody>
      </p:sp>
      <p:sp>
        <p:nvSpPr>
          <p:cNvPr id="7" name="object 7"/>
          <p:cNvSpPr txBox="1">
            <a:spLocks noGrp="1"/>
          </p:cNvSpPr>
          <p:nvPr>
            <p:ph type="title"/>
          </p:nvPr>
        </p:nvSpPr>
        <p:spPr>
          <a:xfrm>
            <a:off x="579752" y="2133600"/>
            <a:ext cx="11383648" cy="2524474"/>
          </a:xfrm>
          <a:prstGeom prst="rect">
            <a:avLst/>
          </a:prstGeom>
        </p:spPr>
        <p:txBody>
          <a:bodyPr vert="horz" wrap="square" lIns="0" tIns="114300" rIns="0" bIns="0" rtlCol="0">
            <a:spAutoFit/>
          </a:bodyPr>
          <a:lstStyle/>
          <a:p>
            <a:pPr marL="12700" marR="5080">
              <a:lnSpc>
                <a:spcPts val="6500"/>
              </a:lnSpc>
              <a:spcBef>
                <a:spcPts val="900"/>
              </a:spcBef>
            </a:pPr>
            <a:r>
              <a:rPr lang="en-US" sz="5400" spc="-5" dirty="0">
                <a:solidFill>
                  <a:srgbClr val="FFFFFF"/>
                </a:solidFill>
              </a:rPr>
              <a:t>Westwind Apartments</a:t>
            </a:r>
            <a:br>
              <a:rPr lang="en-US" sz="5400" spc="-5" dirty="0">
                <a:solidFill>
                  <a:srgbClr val="FFFFFF"/>
                </a:solidFill>
              </a:rPr>
            </a:br>
            <a:r>
              <a:rPr lang="en-US" sz="3600" spc="-5" dirty="0">
                <a:solidFill>
                  <a:srgbClr val="FFFFFF"/>
                </a:solidFill>
              </a:rPr>
              <a:t>Increase Contract Funds for Tenant Relocation</a:t>
            </a:r>
            <a:br>
              <a:rPr lang="en-US" spc="-5" dirty="0">
                <a:solidFill>
                  <a:srgbClr val="FFFFFF"/>
                </a:solidFill>
              </a:rPr>
            </a:br>
            <a:endParaRPr sz="3200" dirty="0"/>
          </a:p>
        </p:txBody>
      </p:sp>
      <p:sp>
        <p:nvSpPr>
          <p:cNvPr id="8" name="object 8"/>
          <p:cNvSpPr txBox="1"/>
          <p:nvPr/>
        </p:nvSpPr>
        <p:spPr>
          <a:xfrm>
            <a:off x="4828533" y="4627917"/>
            <a:ext cx="3456940" cy="854145"/>
          </a:xfrm>
          <a:prstGeom prst="rect">
            <a:avLst/>
          </a:prstGeom>
        </p:spPr>
        <p:txBody>
          <a:bodyPr vert="horz" wrap="square" lIns="0" tIns="12700" rIns="0" bIns="0" rtlCol="0">
            <a:spAutoFit/>
          </a:bodyPr>
          <a:lstStyle/>
          <a:p>
            <a:pPr marL="12700" marR="5080">
              <a:lnSpc>
                <a:spcPct val="128800"/>
              </a:lnSpc>
              <a:spcBef>
                <a:spcPts val="100"/>
              </a:spcBef>
            </a:pPr>
            <a:endParaRPr lang="en-US" sz="2200" b="1" dirty="0">
              <a:solidFill>
                <a:srgbClr val="FFFFFF"/>
              </a:solidFill>
              <a:latin typeface="Arial"/>
              <a:cs typeface="Arial"/>
            </a:endParaRPr>
          </a:p>
          <a:p>
            <a:pPr marL="12700" marR="5080">
              <a:lnSpc>
                <a:spcPct val="128800"/>
              </a:lnSpc>
              <a:spcBef>
                <a:spcPts val="100"/>
              </a:spcBef>
            </a:pPr>
            <a:r>
              <a:rPr lang="en-US" sz="2200" b="1" dirty="0">
                <a:solidFill>
                  <a:srgbClr val="FFFFFF"/>
                </a:solidFill>
                <a:latin typeface="Arial"/>
                <a:cs typeface="Arial"/>
              </a:rPr>
              <a:t>March 20</a:t>
            </a:r>
            <a:r>
              <a:rPr sz="2200" b="1" dirty="0">
                <a:solidFill>
                  <a:srgbClr val="FFFFFF"/>
                </a:solidFill>
                <a:latin typeface="Arial"/>
                <a:cs typeface="Arial"/>
              </a:rPr>
              <a:t>,</a:t>
            </a:r>
            <a:r>
              <a:rPr sz="2200" b="1" spc="-95" dirty="0">
                <a:solidFill>
                  <a:srgbClr val="FFFFFF"/>
                </a:solidFill>
                <a:latin typeface="Arial"/>
                <a:cs typeface="Arial"/>
              </a:rPr>
              <a:t> </a:t>
            </a:r>
            <a:r>
              <a:rPr sz="2200" b="1" dirty="0">
                <a:solidFill>
                  <a:srgbClr val="FFFFFF"/>
                </a:solidFill>
                <a:latin typeface="Arial"/>
                <a:cs typeface="Arial"/>
              </a:rPr>
              <a:t>201</a:t>
            </a:r>
            <a:r>
              <a:rPr lang="en-US" sz="2200" b="1" dirty="0">
                <a:solidFill>
                  <a:srgbClr val="FFFFFF"/>
                </a:solidFill>
                <a:latin typeface="Arial"/>
                <a:cs typeface="Arial"/>
              </a:rPr>
              <a:t>9</a:t>
            </a:r>
            <a:endParaRPr sz="2200" dirty="0">
              <a:latin typeface="Arial"/>
              <a:cs typeface="Arial"/>
            </a:endParaRPr>
          </a:p>
        </p:txBody>
      </p:sp>
      <p:sp>
        <p:nvSpPr>
          <p:cNvPr id="5" name="Rectangle 4">
            <a:extLst>
              <a:ext uri="{FF2B5EF4-FFF2-40B4-BE49-F238E27FC236}">
                <a16:creationId xmlns:a16="http://schemas.microsoft.com/office/drawing/2014/main" id="{6F356B4C-59C4-4540-BBD7-C59D6247E89F}"/>
              </a:ext>
            </a:extLst>
          </p:cNvPr>
          <p:cNvSpPr/>
          <p:nvPr/>
        </p:nvSpPr>
        <p:spPr>
          <a:xfrm>
            <a:off x="1600200" y="1289963"/>
            <a:ext cx="3733800" cy="355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F23F9C8-3FFE-447E-8F5C-558BD7FAA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80298"/>
            <a:ext cx="5562602" cy="1338616"/>
          </a:xfrm>
          <a:prstGeom prst="rect">
            <a:avLst/>
          </a:prstGeom>
        </p:spPr>
      </p:pic>
      <p:sp>
        <p:nvSpPr>
          <p:cNvPr id="12" name="Footer Placeholder 11">
            <a:extLst>
              <a:ext uri="{FF2B5EF4-FFF2-40B4-BE49-F238E27FC236}">
                <a16:creationId xmlns:a16="http://schemas.microsoft.com/office/drawing/2014/main" id="{18715288-FA56-43BA-8217-719FD2BA2540}"/>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solidFill>
                  <a:srgbClr val="27829D"/>
                </a:solidFill>
              </a:rPr>
              <a:t>Westwind Apartments Relocation | Portland Housing Bureau | 3-20-19</a:t>
            </a:r>
            <a:endParaRPr lang="en-US" spc="-5" dirty="0">
              <a:solidFill>
                <a:srgbClr val="27829D"/>
              </a:solidFill>
            </a:endParaRPr>
          </a:p>
        </p:txBody>
      </p:sp>
      <p:sp>
        <p:nvSpPr>
          <p:cNvPr id="13" name="Slide Number Placeholder 12">
            <a:extLst>
              <a:ext uri="{FF2B5EF4-FFF2-40B4-BE49-F238E27FC236}">
                <a16:creationId xmlns:a16="http://schemas.microsoft.com/office/drawing/2014/main" id="{732662FB-8D0D-4060-BA85-8745D302CA97}"/>
              </a:ext>
            </a:extLst>
          </p:cNvPr>
          <p:cNvSpPr>
            <a:spLocks noGrp="1"/>
          </p:cNvSpPr>
          <p:nvPr>
            <p:ph type="sldNum" sz="quarter" idx="7"/>
          </p:nvPr>
        </p:nvSpPr>
        <p:spPr/>
        <p:txBody>
          <a:bodyPr/>
          <a:lstStyle/>
          <a:p>
            <a:pPr marL="25400">
              <a:lnSpc>
                <a:spcPct val="100000"/>
              </a:lnSpc>
              <a:spcBef>
                <a:spcPts val="40"/>
              </a:spcBef>
            </a:pPr>
            <a:fld id="{81D60167-4931-47E6-BA6A-407CBD079E47}" type="slidenum">
              <a:rPr lang="en-US" smtClean="0"/>
              <a:t>1</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BA48A439-F686-4EB9-BBF4-D590A9435AAF}"/>
              </a:ext>
            </a:extLst>
          </p:cNvPr>
          <p:cNvSpPr txBox="1">
            <a:spLocks/>
          </p:cNvSpPr>
          <p:nvPr/>
        </p:nvSpPr>
        <p:spPr>
          <a:xfrm>
            <a:off x="688340" y="582226"/>
            <a:ext cx="10815319" cy="635000"/>
          </a:xfrm>
          <a:prstGeom prst="rect">
            <a:avLst/>
          </a:prstGeom>
        </p:spPr>
        <p:txBody>
          <a:bodyPr wrap="square" lIns="0" tIns="0" rIns="0" bIns="0">
            <a:spAutoFit/>
          </a:bodyPr>
          <a:lstStyle>
            <a:lvl1pPr>
              <a:defRPr sz="4000" b="1" i="0">
                <a:solidFill>
                  <a:srgbClr val="27829D"/>
                </a:solidFill>
                <a:latin typeface="Arial"/>
                <a:ea typeface="+mj-ea"/>
                <a:cs typeface="Arial"/>
              </a:defRPr>
            </a:lvl1pPr>
          </a:lstStyle>
          <a:p>
            <a:r>
              <a:rPr lang="en-US" kern="0" dirty="0"/>
              <a:t>Westwind Apartments</a:t>
            </a:r>
          </a:p>
        </p:txBody>
      </p:sp>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endParaRPr/>
          </a:p>
        </p:txBody>
      </p:sp>
      <p:sp>
        <p:nvSpPr>
          <p:cNvPr id="35" name="Footer Placeholder 34">
            <a:extLst>
              <a:ext uri="{FF2B5EF4-FFF2-40B4-BE49-F238E27FC236}">
                <a16:creationId xmlns:a16="http://schemas.microsoft.com/office/drawing/2014/main" id="{94D91274-44AF-4727-9001-2ACA8D3FF934}"/>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t>Westwind Apartments Relocation | Portland Housing Bureau | 3-20-19</a:t>
            </a:r>
            <a:endParaRPr lang="en-US" spc="-5" dirty="0"/>
          </a:p>
        </p:txBody>
      </p:sp>
      <p:sp>
        <p:nvSpPr>
          <p:cNvPr id="41" name="object 4">
            <a:extLst>
              <a:ext uri="{FF2B5EF4-FFF2-40B4-BE49-F238E27FC236}">
                <a16:creationId xmlns:a16="http://schemas.microsoft.com/office/drawing/2014/main" id="{0A404E27-8BC0-4792-A2E0-457B2E527B28}"/>
              </a:ext>
            </a:extLst>
          </p:cNvPr>
          <p:cNvSpPr txBox="1"/>
          <p:nvPr/>
        </p:nvSpPr>
        <p:spPr>
          <a:xfrm>
            <a:off x="640810" y="1865243"/>
            <a:ext cx="5844124" cy="5491247"/>
          </a:xfrm>
          <a:prstGeom prst="rect">
            <a:avLst/>
          </a:prstGeom>
        </p:spPr>
        <p:txBody>
          <a:bodyPr vert="horz" wrap="square" lIns="0" tIns="12700" rIns="0" bIns="0" rtlCol="0">
            <a:spAutoFit/>
          </a:bodyPr>
          <a:lstStyle/>
          <a:p>
            <a:endParaRPr lang="en-US" sz="1200" dirty="0">
              <a:solidFill>
                <a:srgbClr val="434F69"/>
              </a:solidFill>
              <a:latin typeface="Arial" panose="020B0604020202020204" pitchFamily="34" charset="0"/>
              <a:cs typeface="Arial" panose="020B0604020202020204" pitchFamily="34" charset="0"/>
            </a:endParaRPr>
          </a:p>
          <a:p>
            <a:r>
              <a:rPr lang="en-US" sz="2400" b="1" spc="-5" dirty="0">
                <a:solidFill>
                  <a:srgbClr val="434F69"/>
                </a:solidFill>
                <a:latin typeface="Arial" panose="020B0604020202020204" pitchFamily="34" charset="0"/>
                <a:cs typeface="Arial" panose="020B0604020202020204" pitchFamily="34" charset="0"/>
              </a:rPr>
              <a:t>Current Building, 70 </a:t>
            </a:r>
            <a:r>
              <a:rPr lang="en-US" sz="2400" spc="-5" dirty="0">
                <a:solidFill>
                  <a:srgbClr val="434F69"/>
                </a:solidFill>
                <a:latin typeface="Arial" panose="020B0604020202020204" pitchFamily="34" charset="0"/>
                <a:cs typeface="Arial" panose="020B0604020202020204" pitchFamily="34" charset="0"/>
              </a:rPr>
              <a:t>SRO units and </a:t>
            </a:r>
            <a:r>
              <a:rPr lang="en-US" sz="2400" b="1" spc="-5" dirty="0">
                <a:solidFill>
                  <a:srgbClr val="434F69"/>
                </a:solidFill>
                <a:latin typeface="Arial" panose="020B0604020202020204" pitchFamily="34" charset="0"/>
                <a:cs typeface="Arial" panose="020B0604020202020204" pitchFamily="34" charset="0"/>
              </a:rPr>
              <a:t>3</a:t>
            </a:r>
            <a:r>
              <a:rPr lang="en-US" sz="2400" spc="-5" dirty="0">
                <a:solidFill>
                  <a:srgbClr val="434F69"/>
                </a:solidFill>
                <a:latin typeface="Arial" panose="020B0604020202020204" pitchFamily="34" charset="0"/>
                <a:cs typeface="Arial" panose="020B0604020202020204" pitchFamily="34" charset="0"/>
              </a:rPr>
              <a:t> Commercial spaces</a:t>
            </a:r>
            <a:br>
              <a:rPr lang="en-US" sz="2400" spc="-5" dirty="0">
                <a:solidFill>
                  <a:srgbClr val="434F69"/>
                </a:solidFill>
                <a:latin typeface="Arial" panose="020B0604020202020204" pitchFamily="34" charset="0"/>
                <a:cs typeface="Arial" panose="020B0604020202020204" pitchFamily="34" charset="0"/>
              </a:rPr>
            </a:br>
            <a:endParaRPr lang="en-US" sz="2400" spc="-5" dirty="0">
              <a:solidFill>
                <a:srgbClr val="434F69"/>
              </a:solidFill>
              <a:latin typeface="Arial" panose="020B0604020202020204" pitchFamily="34" charset="0"/>
              <a:cs typeface="Arial" panose="020B0604020202020204" pitchFamily="34" charset="0"/>
            </a:endParaRPr>
          </a:p>
          <a:p>
            <a:r>
              <a:rPr lang="en-US" sz="2400" spc="-5" dirty="0">
                <a:solidFill>
                  <a:srgbClr val="434F69"/>
                </a:solidFill>
                <a:latin typeface="Arial" panose="020B0604020202020204" pitchFamily="34" charset="0"/>
                <a:cs typeface="Arial" panose="020B0604020202020204" pitchFamily="34" charset="0"/>
              </a:rPr>
              <a:t>To prepare for redevelopment need to relocate </a:t>
            </a:r>
            <a:r>
              <a:rPr lang="en-US" sz="2400" b="1" spc="-5" dirty="0">
                <a:solidFill>
                  <a:srgbClr val="434F69"/>
                </a:solidFill>
                <a:latin typeface="Arial" panose="020B0604020202020204" pitchFamily="34" charset="0"/>
                <a:cs typeface="Arial" panose="020B0604020202020204" pitchFamily="34" charset="0"/>
              </a:rPr>
              <a:t>60 current residents</a:t>
            </a:r>
            <a:r>
              <a:rPr lang="en-US" sz="2400" spc="-5" dirty="0">
                <a:solidFill>
                  <a:srgbClr val="434F69"/>
                </a:solidFill>
                <a:latin typeface="Arial" panose="020B0604020202020204" pitchFamily="34" charset="0"/>
                <a:cs typeface="Arial" panose="020B0604020202020204" pitchFamily="34" charset="0"/>
              </a:rPr>
              <a:t> and </a:t>
            </a:r>
            <a:r>
              <a:rPr lang="en-US" sz="2400" b="1" spc="-5" dirty="0">
                <a:solidFill>
                  <a:srgbClr val="434F69"/>
                </a:solidFill>
                <a:latin typeface="Arial" panose="020B0604020202020204" pitchFamily="34" charset="0"/>
                <a:cs typeface="Arial" panose="020B0604020202020204" pitchFamily="34" charset="0"/>
              </a:rPr>
              <a:t>2 commercial tenants</a:t>
            </a:r>
            <a:br>
              <a:rPr lang="en-US" sz="2400" spc="-5" dirty="0">
                <a:solidFill>
                  <a:srgbClr val="434F69"/>
                </a:solidFill>
                <a:latin typeface="Arial" panose="020B0604020202020204" pitchFamily="34" charset="0"/>
                <a:cs typeface="Arial" panose="020B0604020202020204" pitchFamily="34" charset="0"/>
              </a:rPr>
            </a:br>
            <a:endParaRPr lang="en-US" sz="2400" spc="-5" dirty="0">
              <a:solidFill>
                <a:srgbClr val="434F69"/>
              </a:solidFill>
              <a:latin typeface="Arial" panose="020B0604020202020204" pitchFamily="34" charset="0"/>
              <a:cs typeface="Arial" panose="020B0604020202020204" pitchFamily="34" charset="0"/>
            </a:endParaRPr>
          </a:p>
          <a:p>
            <a:r>
              <a:rPr lang="en-US" sz="2400" spc="-5" dirty="0">
                <a:solidFill>
                  <a:srgbClr val="434F69"/>
                </a:solidFill>
                <a:latin typeface="Arial" panose="020B0604020202020204" pitchFamily="34" charset="0"/>
                <a:cs typeface="Arial" panose="020B0604020202020204" pitchFamily="34" charset="0"/>
              </a:rPr>
              <a:t>Redevelopment plan will include</a:t>
            </a:r>
            <a:r>
              <a:rPr lang="en-US" sz="2400" b="1" spc="-5" dirty="0">
                <a:solidFill>
                  <a:srgbClr val="434F69"/>
                </a:solidFill>
                <a:latin typeface="Arial" panose="020B0604020202020204" pitchFamily="34" charset="0"/>
                <a:cs typeface="Arial" panose="020B0604020202020204" pitchFamily="34" charset="0"/>
              </a:rPr>
              <a:t> at least 70 PSH units, </a:t>
            </a:r>
            <a:r>
              <a:rPr lang="en-US" sz="2400" spc="-5" dirty="0">
                <a:solidFill>
                  <a:srgbClr val="434F69"/>
                </a:solidFill>
                <a:latin typeface="Arial" panose="020B0604020202020204" pitchFamily="34" charset="0"/>
                <a:cs typeface="Arial" panose="020B0604020202020204" pitchFamily="34" charset="0"/>
              </a:rPr>
              <a:t>for residents between 0-30% AMI</a:t>
            </a:r>
            <a:br>
              <a:rPr lang="en-US" sz="2400" b="1" spc="-5" dirty="0">
                <a:solidFill>
                  <a:srgbClr val="434F69"/>
                </a:solidFill>
                <a:latin typeface="Arial" panose="020B0604020202020204" pitchFamily="34" charset="0"/>
                <a:cs typeface="Arial" panose="020B0604020202020204" pitchFamily="34" charset="0"/>
              </a:rPr>
            </a:br>
            <a:endParaRPr lang="en-US" sz="2400" spc="-5" dirty="0">
              <a:solidFill>
                <a:srgbClr val="434F69"/>
              </a:solidFill>
              <a:latin typeface="Arial" panose="020B0604020202020204" pitchFamily="34" charset="0"/>
              <a:cs typeface="Arial" panose="020B0604020202020204" pitchFamily="34" charset="0"/>
            </a:endParaRPr>
          </a:p>
          <a:p>
            <a:br>
              <a:rPr lang="en-US" sz="2000" b="1" spc="-5" dirty="0">
                <a:solidFill>
                  <a:srgbClr val="434F69"/>
                </a:solidFill>
                <a:latin typeface="Arial" panose="020B0604020202020204" pitchFamily="34" charset="0"/>
                <a:cs typeface="Arial" panose="020B0604020202020204" pitchFamily="34" charset="0"/>
              </a:rPr>
            </a:br>
            <a:endParaRPr lang="en-US" sz="2000" b="1" spc="-5" dirty="0">
              <a:solidFill>
                <a:srgbClr val="434F69"/>
              </a:solidFill>
              <a:latin typeface="Arial" panose="020B0604020202020204" pitchFamily="34" charset="0"/>
              <a:cs typeface="Arial" panose="020B0604020202020204" pitchFamily="34" charset="0"/>
            </a:endParaRPr>
          </a:p>
          <a:p>
            <a:endParaRPr lang="en-US" sz="2000" spc="-5" dirty="0">
              <a:solidFill>
                <a:srgbClr val="434F69"/>
              </a:solidFill>
              <a:latin typeface="Arial" panose="020B0604020202020204" pitchFamily="34" charset="0"/>
              <a:cs typeface="Arial" panose="020B0604020202020204" pitchFamily="34" charset="0"/>
            </a:endParaRPr>
          </a:p>
          <a:p>
            <a:endParaRPr lang="en-US" sz="2000" b="1" spc="-5" dirty="0">
              <a:solidFill>
                <a:srgbClr val="434F69"/>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59A6DCA5-C052-48CE-B315-72ABF18711CB}"/>
              </a:ext>
            </a:extLst>
          </p:cNvPr>
          <p:cNvSpPr/>
          <p:nvPr/>
        </p:nvSpPr>
        <p:spPr>
          <a:xfrm>
            <a:off x="688340" y="3704476"/>
            <a:ext cx="5844124" cy="369332"/>
          </a:xfrm>
          <a:prstGeom prst="rect">
            <a:avLst/>
          </a:prstGeom>
        </p:spPr>
        <p:txBody>
          <a:bodyPr wrap="square">
            <a:spAutoFit/>
          </a:bodyPr>
          <a:lstStyle/>
          <a:p>
            <a:r>
              <a:rPr lang="en-US" dirty="0">
                <a:solidFill>
                  <a:srgbClr val="434F69"/>
                </a:solidFill>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AEE3DB32-A1D5-4508-ADA0-69758210DCEF}"/>
              </a:ext>
            </a:extLst>
          </p:cNvPr>
          <p:cNvPicPr>
            <a:picLocks noChangeAspect="1"/>
          </p:cNvPicPr>
          <p:nvPr/>
        </p:nvPicPr>
        <p:blipFill>
          <a:blip r:embed="rId3"/>
          <a:stretch>
            <a:fillRect/>
          </a:stretch>
        </p:blipFill>
        <p:spPr>
          <a:xfrm>
            <a:off x="6616185" y="1828800"/>
            <a:ext cx="5575814" cy="4484028"/>
          </a:xfrm>
          <a:prstGeom prst="rect">
            <a:avLst/>
          </a:prstGeom>
        </p:spPr>
      </p:pic>
      <p:sp>
        <p:nvSpPr>
          <p:cNvPr id="5" name="Slide Number Placeholder 4">
            <a:extLst>
              <a:ext uri="{FF2B5EF4-FFF2-40B4-BE49-F238E27FC236}">
                <a16:creationId xmlns:a16="http://schemas.microsoft.com/office/drawing/2014/main" id="{04315E53-86E9-46C5-9408-B2FF0BF0CDC0}"/>
              </a:ext>
            </a:extLst>
          </p:cNvPr>
          <p:cNvSpPr>
            <a:spLocks noGrp="1"/>
          </p:cNvSpPr>
          <p:nvPr>
            <p:ph type="sldNum" sz="quarter" idx="7"/>
          </p:nvPr>
        </p:nvSpPr>
        <p:spPr/>
        <p:txBody>
          <a:bodyPr/>
          <a:lstStyle/>
          <a:p>
            <a:pPr marL="25400">
              <a:lnSpc>
                <a:spcPct val="100000"/>
              </a:lnSpc>
              <a:spcBef>
                <a:spcPts val="40"/>
              </a:spcBef>
            </a:pPr>
            <a:fld id="{81D60167-4931-47E6-BA6A-407CBD079E47}" type="slidenum">
              <a:rPr lang="en-US" smtClean="0"/>
              <a:t>2</a:t>
            </a:fld>
            <a:endParaRPr lang="en-US" dirty="0"/>
          </a:p>
        </p:txBody>
      </p:sp>
      <p:sp>
        <p:nvSpPr>
          <p:cNvPr id="7" name="TextBox 6">
            <a:extLst>
              <a:ext uri="{FF2B5EF4-FFF2-40B4-BE49-F238E27FC236}">
                <a16:creationId xmlns:a16="http://schemas.microsoft.com/office/drawing/2014/main" id="{553E07BA-32BB-4BCB-936F-DC1CC58CD505}"/>
              </a:ext>
            </a:extLst>
          </p:cNvPr>
          <p:cNvSpPr txBox="1"/>
          <p:nvPr/>
        </p:nvSpPr>
        <p:spPr>
          <a:xfrm>
            <a:off x="688339" y="1302603"/>
            <a:ext cx="11275061" cy="461665"/>
          </a:xfrm>
          <a:prstGeom prst="rect">
            <a:avLst/>
          </a:prstGeom>
          <a:noFill/>
        </p:spPr>
        <p:txBody>
          <a:bodyPr wrap="square" rtlCol="0">
            <a:spAutoFit/>
          </a:bodyPr>
          <a:lstStyle/>
          <a:p>
            <a:r>
              <a:rPr lang="en-US" sz="2400" b="1" dirty="0">
                <a:solidFill>
                  <a:srgbClr val="8FD169"/>
                </a:solidFill>
                <a:latin typeface="Arial" panose="020B0604020202020204" pitchFamily="34" charset="0"/>
                <a:cs typeface="Arial" panose="020B0604020202020204" pitchFamily="34" charset="0"/>
              </a:rPr>
              <a:t>Purchased for redevelopment in November 2018</a:t>
            </a:r>
            <a:endParaRPr lang="en-US" sz="2400" dirty="0"/>
          </a:p>
        </p:txBody>
      </p:sp>
    </p:spTree>
    <p:extLst>
      <p:ext uri="{BB962C8B-B14F-4D97-AF65-F5344CB8AC3E}">
        <p14:creationId xmlns:p14="http://schemas.microsoft.com/office/powerpoint/2010/main" val="220267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close up of a toy&#10;&#10;Description generated with high confidence">
            <a:extLst>
              <a:ext uri="{FF2B5EF4-FFF2-40B4-BE49-F238E27FC236}">
                <a16:creationId xmlns:a16="http://schemas.microsoft.com/office/drawing/2014/main" id="{30E8C7EA-C4D7-488E-9239-37688F44A02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48600" y="1689100"/>
            <a:ext cx="4267200" cy="4559300"/>
          </a:xfrm>
          <a:prstGeom prst="rect">
            <a:avLst/>
          </a:prstGeom>
        </p:spPr>
      </p:pic>
      <p:sp>
        <p:nvSpPr>
          <p:cNvPr id="36" name="Title 1">
            <a:extLst>
              <a:ext uri="{FF2B5EF4-FFF2-40B4-BE49-F238E27FC236}">
                <a16:creationId xmlns:a16="http://schemas.microsoft.com/office/drawing/2014/main" id="{BA48A439-F686-4EB9-BBF4-D590A9435AAF}"/>
              </a:ext>
            </a:extLst>
          </p:cNvPr>
          <p:cNvSpPr txBox="1">
            <a:spLocks/>
          </p:cNvSpPr>
          <p:nvPr/>
        </p:nvSpPr>
        <p:spPr>
          <a:xfrm>
            <a:off x="688340" y="582226"/>
            <a:ext cx="10815319" cy="1231106"/>
          </a:xfrm>
          <a:prstGeom prst="rect">
            <a:avLst/>
          </a:prstGeom>
        </p:spPr>
        <p:txBody>
          <a:bodyPr wrap="square" lIns="0" tIns="0" rIns="0" bIns="0">
            <a:spAutoFit/>
          </a:bodyPr>
          <a:lstStyle>
            <a:lvl1pPr>
              <a:defRPr sz="4000" b="1" i="0">
                <a:solidFill>
                  <a:srgbClr val="27829D"/>
                </a:solidFill>
                <a:latin typeface="Arial"/>
                <a:ea typeface="+mj-ea"/>
                <a:cs typeface="Arial"/>
              </a:defRPr>
            </a:lvl1pPr>
          </a:lstStyle>
          <a:p>
            <a:r>
              <a:rPr lang="en-US" kern="0" dirty="0"/>
              <a:t>City of Portland Applies Federal Uniform Relocation Act Requirements</a:t>
            </a:r>
          </a:p>
        </p:txBody>
      </p:sp>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endParaRPr/>
          </a:p>
        </p:txBody>
      </p:sp>
      <p:sp>
        <p:nvSpPr>
          <p:cNvPr id="35" name="Footer Placeholder 34">
            <a:extLst>
              <a:ext uri="{FF2B5EF4-FFF2-40B4-BE49-F238E27FC236}">
                <a16:creationId xmlns:a16="http://schemas.microsoft.com/office/drawing/2014/main" id="{94D91274-44AF-4727-9001-2ACA8D3FF934}"/>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t>Westwind Apartments Relocation | Portland Housing Bureau | 3-20-19</a:t>
            </a:r>
            <a:endParaRPr lang="en-US" spc="-5" dirty="0"/>
          </a:p>
        </p:txBody>
      </p:sp>
      <p:sp>
        <p:nvSpPr>
          <p:cNvPr id="41" name="object 4">
            <a:extLst>
              <a:ext uri="{FF2B5EF4-FFF2-40B4-BE49-F238E27FC236}">
                <a16:creationId xmlns:a16="http://schemas.microsoft.com/office/drawing/2014/main" id="{0A404E27-8BC0-4792-A2E0-457B2E527B28}"/>
              </a:ext>
            </a:extLst>
          </p:cNvPr>
          <p:cNvSpPr txBox="1"/>
          <p:nvPr/>
        </p:nvSpPr>
        <p:spPr>
          <a:xfrm>
            <a:off x="688340" y="1947303"/>
            <a:ext cx="8836660" cy="3275256"/>
          </a:xfrm>
          <a:prstGeom prst="rect">
            <a:avLst/>
          </a:prstGeom>
        </p:spPr>
        <p:txBody>
          <a:bodyPr vert="horz" wrap="square" lIns="0" tIns="12700" rIns="0" bIns="0" rtlCol="0">
            <a:spAutoFit/>
          </a:bodyPr>
          <a:lstStyle/>
          <a:p>
            <a:endParaRPr lang="en-US" sz="1200" dirty="0">
              <a:solidFill>
                <a:srgbClr val="434F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spc="-5" dirty="0">
                <a:solidFill>
                  <a:srgbClr val="434F69"/>
                </a:solidFill>
                <a:latin typeface="Arial" panose="020B0604020202020204" pitchFamily="34" charset="0"/>
                <a:cs typeface="Arial" panose="020B0604020202020204" pitchFamily="34" charset="0"/>
              </a:rPr>
              <a:t>Series of tenant notifications</a:t>
            </a:r>
          </a:p>
          <a:p>
            <a:endParaRPr lang="en-US" sz="2000" b="1" spc="-5" dirty="0">
              <a:solidFill>
                <a:srgbClr val="434F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spc="-5" dirty="0">
                <a:solidFill>
                  <a:srgbClr val="434F69"/>
                </a:solidFill>
                <a:latin typeface="Arial" panose="020B0604020202020204" pitchFamily="34" charset="0"/>
                <a:cs typeface="Arial" panose="020B0604020202020204" pitchFamily="34" charset="0"/>
              </a:rPr>
              <a:t>Financial assistance to displaced tenants includes:</a:t>
            </a:r>
          </a:p>
          <a:p>
            <a:pPr marL="342900" indent="-342900">
              <a:buFont typeface="Arial" panose="020B0604020202020204" pitchFamily="34" charset="0"/>
              <a:buChar char="•"/>
            </a:pPr>
            <a:endParaRPr lang="en-US" sz="2000" b="1" spc="-5" dirty="0">
              <a:solidFill>
                <a:srgbClr val="434F69"/>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i="1" spc="-5" dirty="0">
                <a:solidFill>
                  <a:srgbClr val="434F69"/>
                </a:solidFill>
                <a:latin typeface="Arial" panose="020B0604020202020204" pitchFamily="34" charset="0"/>
                <a:cs typeface="Arial" panose="020B0604020202020204" pitchFamily="34" charset="0"/>
              </a:rPr>
              <a:t>Assistance locating replacement housing/commercial space</a:t>
            </a:r>
          </a:p>
          <a:p>
            <a:pPr marL="800100" lvl="1" indent="-342900">
              <a:buFont typeface="Arial" panose="020B0604020202020204" pitchFamily="34" charset="0"/>
              <a:buChar char="•"/>
            </a:pPr>
            <a:r>
              <a:rPr lang="en-US" sz="2000" i="1" spc="-5" dirty="0">
                <a:solidFill>
                  <a:srgbClr val="434F69"/>
                </a:solidFill>
                <a:latin typeface="Arial" panose="020B0604020202020204" pitchFamily="34" charset="0"/>
                <a:cs typeface="Arial" panose="020B0604020202020204" pitchFamily="34" charset="0"/>
              </a:rPr>
              <a:t>Payment of utility deposits, security deposits, and fees</a:t>
            </a:r>
          </a:p>
          <a:p>
            <a:pPr marL="800100" lvl="1" indent="-342900">
              <a:buFont typeface="Arial" panose="020B0604020202020204" pitchFamily="34" charset="0"/>
              <a:buChar char="•"/>
            </a:pPr>
            <a:r>
              <a:rPr lang="en-US" sz="2000" i="1" spc="-5" dirty="0">
                <a:solidFill>
                  <a:srgbClr val="434F69"/>
                </a:solidFill>
                <a:latin typeface="Arial" panose="020B0604020202020204" pitchFamily="34" charset="0"/>
                <a:cs typeface="Arial" panose="020B0604020202020204" pitchFamily="34" charset="0"/>
              </a:rPr>
              <a:t>Moving and storage expenses</a:t>
            </a:r>
          </a:p>
          <a:p>
            <a:pPr marL="800100" lvl="1" indent="-342900">
              <a:buFont typeface="Arial" panose="020B0604020202020204" pitchFamily="34" charset="0"/>
              <a:buChar char="•"/>
            </a:pPr>
            <a:r>
              <a:rPr lang="en-US" sz="2000" i="1" spc="-5" dirty="0">
                <a:solidFill>
                  <a:srgbClr val="434F69"/>
                </a:solidFill>
                <a:latin typeface="Arial" panose="020B0604020202020204" pitchFamily="34" charset="0"/>
                <a:cs typeface="Arial" panose="020B0604020202020204" pitchFamily="34" charset="0"/>
              </a:rPr>
              <a:t>Replacement housing payments</a:t>
            </a:r>
          </a:p>
          <a:p>
            <a:pPr lvl="1"/>
            <a:endParaRPr lang="en-US" sz="2000" i="1" spc="-5" dirty="0">
              <a:solidFill>
                <a:srgbClr val="434F69"/>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2000" b="1" spc="-5" dirty="0">
              <a:solidFill>
                <a:srgbClr val="434F69"/>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59A6DCA5-C052-48CE-B315-72ABF18711CB}"/>
              </a:ext>
            </a:extLst>
          </p:cNvPr>
          <p:cNvSpPr/>
          <p:nvPr/>
        </p:nvSpPr>
        <p:spPr>
          <a:xfrm>
            <a:off x="688340" y="3704476"/>
            <a:ext cx="5844124" cy="369332"/>
          </a:xfrm>
          <a:prstGeom prst="rect">
            <a:avLst/>
          </a:prstGeom>
        </p:spPr>
        <p:txBody>
          <a:bodyPr wrap="square">
            <a:spAutoFit/>
          </a:bodyPr>
          <a:lstStyle/>
          <a:p>
            <a:r>
              <a:rPr lang="en-US" dirty="0">
                <a:solidFill>
                  <a:srgbClr val="434F69"/>
                </a:solidFill>
                <a:latin typeface="Arial" panose="020B0604020202020204" pitchFamily="34" charset="0"/>
                <a:cs typeface="Arial" panose="020B0604020202020204" pitchFamily="34" charset="0"/>
              </a:rPr>
              <a:t>	</a:t>
            </a:r>
          </a:p>
        </p:txBody>
      </p:sp>
      <p:sp>
        <p:nvSpPr>
          <p:cNvPr id="5" name="Slide Number Placeholder 4">
            <a:extLst>
              <a:ext uri="{FF2B5EF4-FFF2-40B4-BE49-F238E27FC236}">
                <a16:creationId xmlns:a16="http://schemas.microsoft.com/office/drawing/2014/main" id="{04315E53-86E9-46C5-9408-B2FF0BF0CDC0}"/>
              </a:ext>
            </a:extLst>
          </p:cNvPr>
          <p:cNvSpPr>
            <a:spLocks noGrp="1"/>
          </p:cNvSpPr>
          <p:nvPr>
            <p:ph type="sldNum" sz="quarter" idx="7"/>
          </p:nvPr>
        </p:nvSpPr>
        <p:spPr/>
        <p:txBody>
          <a:bodyPr/>
          <a:lstStyle/>
          <a:p>
            <a:pPr marL="25400">
              <a:lnSpc>
                <a:spcPct val="100000"/>
              </a:lnSpc>
              <a:spcBef>
                <a:spcPts val="40"/>
              </a:spcBef>
            </a:pPr>
            <a:fld id="{81D60167-4931-47E6-BA6A-407CBD079E47}" type="slidenum">
              <a:rPr lang="en-US" smtClean="0"/>
              <a:t>3</a:t>
            </a:fld>
            <a:endParaRPr lang="en-US" dirty="0"/>
          </a:p>
        </p:txBody>
      </p:sp>
    </p:spTree>
    <p:extLst>
      <p:ext uri="{BB962C8B-B14F-4D97-AF65-F5344CB8AC3E}">
        <p14:creationId xmlns:p14="http://schemas.microsoft.com/office/powerpoint/2010/main" val="384081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839478"/>
            <a:ext cx="12192000" cy="4490085"/>
          </a:xfrm>
          <a:custGeom>
            <a:avLst/>
            <a:gdLst/>
            <a:ahLst/>
            <a:cxnLst/>
            <a:rect l="l" t="t" r="r" b="b"/>
            <a:pathLst>
              <a:path w="12192000" h="4490085">
                <a:moveTo>
                  <a:pt x="0" y="4489919"/>
                </a:moveTo>
                <a:lnTo>
                  <a:pt x="12192000" y="4489919"/>
                </a:lnTo>
                <a:lnTo>
                  <a:pt x="12192000" y="0"/>
                </a:lnTo>
                <a:lnTo>
                  <a:pt x="0" y="0"/>
                </a:lnTo>
                <a:lnTo>
                  <a:pt x="0" y="4489919"/>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12192000" cy="561975"/>
          </a:xfrm>
          <a:custGeom>
            <a:avLst/>
            <a:gdLst/>
            <a:ahLst/>
            <a:cxnLst/>
            <a:rect l="l" t="t" r="r" b="b"/>
            <a:pathLst>
              <a:path w="12192000" h="561975">
                <a:moveTo>
                  <a:pt x="12192000" y="561860"/>
                </a:moveTo>
                <a:lnTo>
                  <a:pt x="12192000" y="0"/>
                </a:lnTo>
                <a:lnTo>
                  <a:pt x="0" y="0"/>
                </a:lnTo>
                <a:lnTo>
                  <a:pt x="0" y="561860"/>
                </a:lnTo>
                <a:lnTo>
                  <a:pt x="12192000" y="561860"/>
                </a:lnTo>
                <a:close/>
              </a:path>
            </a:pathLst>
          </a:custGeom>
          <a:solidFill>
            <a:srgbClr val="8FD169"/>
          </a:solidFill>
        </p:spPr>
        <p:txBody>
          <a:bodyPr wrap="square" lIns="0" tIns="0" rIns="0" bIns="0" rtlCol="0"/>
          <a:lstStyle/>
          <a:p>
            <a:endParaRPr/>
          </a:p>
        </p:txBody>
      </p:sp>
      <p:sp>
        <p:nvSpPr>
          <p:cNvPr id="7" name="object 7"/>
          <p:cNvSpPr txBox="1">
            <a:spLocks noGrp="1"/>
          </p:cNvSpPr>
          <p:nvPr>
            <p:ph type="title"/>
          </p:nvPr>
        </p:nvSpPr>
        <p:spPr>
          <a:xfrm>
            <a:off x="533400" y="2831321"/>
            <a:ext cx="11383648" cy="1714252"/>
          </a:xfrm>
          <a:prstGeom prst="rect">
            <a:avLst/>
          </a:prstGeom>
        </p:spPr>
        <p:txBody>
          <a:bodyPr vert="horz" wrap="square" lIns="0" tIns="114300" rIns="0" bIns="0" rtlCol="0">
            <a:spAutoFit/>
          </a:bodyPr>
          <a:lstStyle/>
          <a:p>
            <a:pPr marL="12700" marR="5080">
              <a:lnSpc>
                <a:spcPts val="6500"/>
              </a:lnSpc>
              <a:spcBef>
                <a:spcPts val="900"/>
              </a:spcBef>
            </a:pPr>
            <a:r>
              <a:rPr lang="en-US" sz="5400" spc="-5" dirty="0">
                <a:solidFill>
                  <a:srgbClr val="FFFFFF"/>
                </a:solidFill>
              </a:rPr>
              <a:t>Westwind Apartments</a:t>
            </a:r>
            <a:br>
              <a:rPr lang="en-US" spc="-5" dirty="0">
                <a:solidFill>
                  <a:srgbClr val="FFFFFF"/>
                </a:solidFill>
              </a:rPr>
            </a:br>
            <a:r>
              <a:rPr lang="en-US" sz="4800" spc="-5" dirty="0">
                <a:solidFill>
                  <a:srgbClr val="FFFFFF"/>
                </a:solidFill>
              </a:rPr>
              <a:t>Questions</a:t>
            </a:r>
            <a:endParaRPr sz="3200" dirty="0"/>
          </a:p>
        </p:txBody>
      </p:sp>
      <p:sp>
        <p:nvSpPr>
          <p:cNvPr id="5" name="Rectangle 4">
            <a:extLst>
              <a:ext uri="{FF2B5EF4-FFF2-40B4-BE49-F238E27FC236}">
                <a16:creationId xmlns:a16="http://schemas.microsoft.com/office/drawing/2014/main" id="{6F356B4C-59C4-4540-BBD7-C59D6247E89F}"/>
              </a:ext>
            </a:extLst>
          </p:cNvPr>
          <p:cNvSpPr/>
          <p:nvPr/>
        </p:nvSpPr>
        <p:spPr>
          <a:xfrm>
            <a:off x="1600200" y="1289963"/>
            <a:ext cx="3733800" cy="355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F23F9C8-3FFE-447E-8F5C-558BD7FAA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80298"/>
            <a:ext cx="5562602" cy="1338616"/>
          </a:xfrm>
          <a:prstGeom prst="rect">
            <a:avLst/>
          </a:prstGeom>
        </p:spPr>
      </p:pic>
      <p:sp>
        <p:nvSpPr>
          <p:cNvPr id="12" name="Footer Placeholder 11">
            <a:extLst>
              <a:ext uri="{FF2B5EF4-FFF2-40B4-BE49-F238E27FC236}">
                <a16:creationId xmlns:a16="http://schemas.microsoft.com/office/drawing/2014/main" id="{18715288-FA56-43BA-8217-719FD2BA2540}"/>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solidFill>
                  <a:srgbClr val="27829D"/>
                </a:solidFill>
              </a:rPr>
              <a:t>Westwind Apartments Relocation | Portland Housing Bureau | 3-20-19</a:t>
            </a:r>
            <a:endParaRPr lang="en-US" spc="-5" dirty="0">
              <a:solidFill>
                <a:srgbClr val="27829D"/>
              </a:solidFill>
            </a:endParaRPr>
          </a:p>
        </p:txBody>
      </p:sp>
      <p:sp>
        <p:nvSpPr>
          <p:cNvPr id="13" name="Slide Number Placeholder 12">
            <a:extLst>
              <a:ext uri="{FF2B5EF4-FFF2-40B4-BE49-F238E27FC236}">
                <a16:creationId xmlns:a16="http://schemas.microsoft.com/office/drawing/2014/main" id="{732662FB-8D0D-4060-BA85-8745D302CA97}"/>
              </a:ext>
            </a:extLst>
          </p:cNvPr>
          <p:cNvSpPr>
            <a:spLocks noGrp="1"/>
          </p:cNvSpPr>
          <p:nvPr>
            <p:ph type="sldNum" sz="quarter" idx="7"/>
          </p:nvPr>
        </p:nvSpPr>
        <p:spPr>
          <a:xfrm>
            <a:off x="11335166" y="6478453"/>
            <a:ext cx="323434" cy="196215"/>
          </a:xfrm>
        </p:spPr>
        <p:txBody>
          <a:bodyPr/>
          <a:lstStyle/>
          <a:p>
            <a:pPr marL="25400">
              <a:lnSpc>
                <a:spcPct val="100000"/>
              </a:lnSpc>
              <a:spcBef>
                <a:spcPts val="40"/>
              </a:spcBef>
            </a:pPr>
            <a:fld id="{81D60167-4931-47E6-BA6A-407CBD079E47}" type="slidenum">
              <a:rPr lang="en-US" smtClean="0"/>
              <a:t>4</a:t>
            </a:fld>
            <a:endParaRPr lang="en-US" dirty="0"/>
          </a:p>
        </p:txBody>
      </p:sp>
    </p:spTree>
    <p:extLst>
      <p:ext uri="{BB962C8B-B14F-4D97-AF65-F5344CB8AC3E}">
        <p14:creationId xmlns:p14="http://schemas.microsoft.com/office/powerpoint/2010/main" val="1428226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1944</TotalTime>
  <Words>421</Words>
  <Application>Microsoft Office PowerPoint</Application>
  <PresentationFormat>Widescreen</PresentationFormat>
  <Paragraphs>48</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Westwind Apartments Increase Contract Funds for Tenant Relocation </vt:lpstr>
      <vt:lpstr>PowerPoint Presentation</vt:lpstr>
      <vt:lpstr>PowerPoint Presentation</vt:lpstr>
      <vt:lpstr>Westwind Apartments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PHB PPT Twmplate</dc:title>
  <dc:creator>Benoit, Emily</dc:creator>
  <cp:lastModifiedBy>Callahan, Shannon</cp:lastModifiedBy>
  <cp:revision>169</cp:revision>
  <cp:lastPrinted>2018-11-13T19:06:11Z</cp:lastPrinted>
  <dcterms:created xsi:type="dcterms:W3CDTF">2017-10-04T08:00:34Z</dcterms:created>
  <dcterms:modified xsi:type="dcterms:W3CDTF">2019-03-18T21:02:51Z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2017-10-03T00:00:00Z</vt:filetime>
  </property>
  <property fmtid="{D5CDD505-2E9C-101B-9397-08002B2CF9AE}" pid="3" name="Creator">
    <vt:lpwstr>PowerPoint</vt:lpwstr>
  </property>
  <property fmtid="{D5CDD505-2E9C-101B-9397-08002B2CF9AE}" pid="4" name="LastSaved">
    <vt:filetime>2017-10-04T00:00:00Z</vt:filetime>
  </property>
</Properties>
</file>