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63" r:id="rId2"/>
  </p:sldMasterIdLst>
  <p:notesMasterIdLst>
    <p:notesMasterId r:id="rId10"/>
  </p:notesMasterIdLst>
  <p:handoutMasterIdLst>
    <p:handoutMasterId r:id="rId11"/>
  </p:handoutMasterIdLst>
  <p:sldIdLst>
    <p:sldId id="550" r:id="rId3"/>
    <p:sldId id="632" r:id="rId4"/>
    <p:sldId id="633" r:id="rId5"/>
    <p:sldId id="620" r:id="rId6"/>
    <p:sldId id="634" r:id="rId7"/>
    <p:sldId id="637" r:id="rId8"/>
    <p:sldId id="636" r:id="rId9"/>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88">
          <p15:clr>
            <a:srgbClr val="A4A3A4"/>
          </p15:clr>
        </p15:guide>
        <p15:guide id="4" orient="horz" pos="4032">
          <p15:clr>
            <a:srgbClr val="A4A3A4"/>
          </p15:clr>
        </p15:guide>
        <p15:guide id="5" pos="3216">
          <p15:clr>
            <a:srgbClr val="A4A3A4"/>
          </p15:clr>
        </p15:guide>
        <p15:guide id="6" pos="288">
          <p15:clr>
            <a:srgbClr val="A4A3A4"/>
          </p15:clr>
        </p15:guide>
        <p15:guide id="7" pos="5493" userDrawn="1">
          <p15:clr>
            <a:srgbClr val="A4A3A4"/>
          </p15:clr>
        </p15:guide>
        <p15:guide id="8" pos="2832">
          <p15:clr>
            <a:srgbClr val="A4A3A4"/>
          </p15:clr>
        </p15:guide>
        <p15:guide id="9" pos="4259" userDrawn="1">
          <p15:clr>
            <a:srgbClr val="A4A3A4"/>
          </p15:clr>
        </p15:guide>
        <p15:guide id="10" pos="1392">
          <p15:clr>
            <a:srgbClr val="A4A3A4"/>
          </p15:clr>
        </p15:guide>
        <p15:guide id="11" pos="4224">
          <p15:clr>
            <a:srgbClr val="A4A3A4"/>
          </p15:clr>
        </p15:guide>
        <p15:guide id="12" pos="4320">
          <p15:clr>
            <a:srgbClr val="A4A3A4"/>
          </p15:clr>
        </p15:guide>
        <p15:guide id="13" pos="2928">
          <p15:clr>
            <a:srgbClr val="A4A3A4"/>
          </p15:clr>
        </p15:guide>
        <p15:guide id="14" pos="1488">
          <p15:clr>
            <a:srgbClr val="A4A3A4"/>
          </p15:clr>
        </p15:guide>
        <p15:guide id="15" pos="14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0002"/>
    <a:srgbClr val="99CCFF"/>
    <a:srgbClr val="E08E1E"/>
    <a:srgbClr val="FFA901"/>
    <a:srgbClr val="00C6FF"/>
    <a:srgbClr val="C500FF"/>
    <a:srgbClr val="2A5F21"/>
    <a:srgbClr val="357B2B"/>
    <a:srgbClr val="458D04"/>
    <a:srgbClr val="CCAB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56" autoAdjust="0"/>
    <p:restoredTop sz="61053" autoAdjust="0"/>
  </p:normalViewPr>
  <p:slideViewPr>
    <p:cSldViewPr snapToObjects="1">
      <p:cViewPr varScale="1">
        <p:scale>
          <a:sx n="46" d="100"/>
          <a:sy n="46" d="100"/>
        </p:scale>
        <p:origin x="2530" y="48"/>
      </p:cViewPr>
      <p:guideLst>
        <p:guide orient="horz" pos="2160"/>
        <p:guide pos="2880"/>
        <p:guide orient="horz" pos="288"/>
        <p:guide orient="horz" pos="4032"/>
        <p:guide pos="3216"/>
        <p:guide pos="288"/>
        <p:guide pos="5493"/>
        <p:guide pos="2832"/>
        <p:guide pos="4259"/>
        <p:guide pos="1392"/>
        <p:guide pos="4224"/>
        <p:guide pos="4320"/>
        <p:guide pos="2928"/>
        <p:guide pos="1488"/>
        <p:guide pos="144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38" d="100"/>
        <a:sy n="38" d="100"/>
      </p:scale>
      <p:origin x="0" y="0"/>
    </p:cViewPr>
  </p:sorterViewPr>
  <p:notesViewPr>
    <p:cSldViewPr snapToGrid="0">
      <p:cViewPr varScale="1">
        <p:scale>
          <a:sx n="85" d="100"/>
          <a:sy n="85" d="100"/>
        </p:scale>
        <p:origin x="3456" y="102"/>
      </p:cViewPr>
      <p:guideLst>
        <p:guide orient="horz" pos="2928"/>
        <p:guide pos="2208"/>
      </p:guideLst>
    </p:cSldViewPr>
  </p:notes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hdr" sz="quarter"/>
          </p:nvPr>
        </p:nvSpPr>
        <p:spPr bwMode="auto">
          <a:xfrm>
            <a:off x="8" y="0"/>
            <a:ext cx="3038475" cy="465138"/>
          </a:xfrm>
          <a:prstGeom prst="rect">
            <a:avLst/>
          </a:prstGeom>
          <a:noFill/>
          <a:ln w="9525">
            <a:noFill/>
            <a:miter lim="800000"/>
            <a:headEnd/>
            <a:tailEnd/>
          </a:ln>
          <a:effectLst/>
        </p:spPr>
        <p:txBody>
          <a:bodyPr vert="horz" wrap="square" lIns="91413" tIns="45706" rIns="91413" bIns="45706" numCol="1" anchor="t" anchorCtr="0" compatLnSpc="1">
            <a:prstTxWarp prst="textNoShape">
              <a:avLst/>
            </a:prstTxWarp>
          </a:bodyPr>
          <a:lstStyle>
            <a:lvl1pPr algn="l">
              <a:defRPr sz="1200">
                <a:latin typeface="Arial" charset="0"/>
                <a:ea typeface="+mn-ea"/>
              </a:defRPr>
            </a:lvl1pPr>
          </a:lstStyle>
          <a:p>
            <a:pPr>
              <a:defRPr/>
            </a:pPr>
            <a:endParaRPr lang="en-US" dirty="0"/>
          </a:p>
        </p:txBody>
      </p:sp>
      <p:sp>
        <p:nvSpPr>
          <p:cNvPr id="239619" name="Rectangle 3"/>
          <p:cNvSpPr>
            <a:spLocks noGrp="1" noChangeArrowheads="1"/>
          </p:cNvSpPr>
          <p:nvPr>
            <p:ph type="dt" sz="quarter" idx="1"/>
          </p:nvPr>
        </p:nvSpPr>
        <p:spPr bwMode="auto">
          <a:xfrm>
            <a:off x="3970347" y="0"/>
            <a:ext cx="3038475" cy="465138"/>
          </a:xfrm>
          <a:prstGeom prst="rect">
            <a:avLst/>
          </a:prstGeom>
          <a:noFill/>
          <a:ln w="9525">
            <a:noFill/>
            <a:miter lim="800000"/>
            <a:headEnd/>
            <a:tailEnd/>
          </a:ln>
          <a:effectLst/>
        </p:spPr>
        <p:txBody>
          <a:bodyPr vert="horz" wrap="square" lIns="91413" tIns="45706" rIns="91413" bIns="45706" numCol="1" anchor="t" anchorCtr="0" compatLnSpc="1">
            <a:prstTxWarp prst="textNoShape">
              <a:avLst/>
            </a:prstTxWarp>
          </a:bodyPr>
          <a:lstStyle>
            <a:lvl1pPr algn="r">
              <a:defRPr sz="1200">
                <a:latin typeface="Arial" charset="0"/>
                <a:ea typeface="+mn-ea"/>
              </a:defRPr>
            </a:lvl1pPr>
          </a:lstStyle>
          <a:p>
            <a:pPr>
              <a:defRPr/>
            </a:pPr>
            <a:endParaRPr lang="en-US" dirty="0"/>
          </a:p>
        </p:txBody>
      </p:sp>
      <p:sp>
        <p:nvSpPr>
          <p:cNvPr id="239620" name="Rectangle 4"/>
          <p:cNvSpPr>
            <a:spLocks noGrp="1" noChangeArrowheads="1"/>
          </p:cNvSpPr>
          <p:nvPr>
            <p:ph type="ftr" sz="quarter" idx="2"/>
          </p:nvPr>
        </p:nvSpPr>
        <p:spPr bwMode="auto">
          <a:xfrm>
            <a:off x="8" y="8829675"/>
            <a:ext cx="3038475" cy="465138"/>
          </a:xfrm>
          <a:prstGeom prst="rect">
            <a:avLst/>
          </a:prstGeom>
          <a:noFill/>
          <a:ln w="9525">
            <a:noFill/>
            <a:miter lim="800000"/>
            <a:headEnd/>
            <a:tailEnd/>
          </a:ln>
          <a:effectLst/>
        </p:spPr>
        <p:txBody>
          <a:bodyPr vert="horz" wrap="square" lIns="91413" tIns="45706" rIns="91413" bIns="45706" numCol="1" anchor="b" anchorCtr="0" compatLnSpc="1">
            <a:prstTxWarp prst="textNoShape">
              <a:avLst/>
            </a:prstTxWarp>
          </a:bodyPr>
          <a:lstStyle>
            <a:lvl1pPr algn="l">
              <a:defRPr sz="1200">
                <a:latin typeface="Arial" charset="0"/>
                <a:ea typeface="+mn-ea"/>
              </a:defRPr>
            </a:lvl1pPr>
          </a:lstStyle>
          <a:p>
            <a:pPr>
              <a:defRPr/>
            </a:pPr>
            <a:endParaRPr lang="en-US" dirty="0"/>
          </a:p>
        </p:txBody>
      </p:sp>
      <p:sp>
        <p:nvSpPr>
          <p:cNvPr id="239621" name="Rectangle 5"/>
          <p:cNvSpPr>
            <a:spLocks noGrp="1" noChangeArrowheads="1"/>
          </p:cNvSpPr>
          <p:nvPr>
            <p:ph type="sldNum" sz="quarter" idx="3"/>
          </p:nvPr>
        </p:nvSpPr>
        <p:spPr bwMode="auto">
          <a:xfrm>
            <a:off x="3970347" y="8829675"/>
            <a:ext cx="3038475" cy="465138"/>
          </a:xfrm>
          <a:prstGeom prst="rect">
            <a:avLst/>
          </a:prstGeom>
          <a:noFill/>
          <a:ln w="9525">
            <a:noFill/>
            <a:miter lim="800000"/>
            <a:headEnd/>
            <a:tailEnd/>
          </a:ln>
          <a:effectLst/>
        </p:spPr>
        <p:txBody>
          <a:bodyPr vert="horz" wrap="square" lIns="91413" tIns="45706" rIns="91413" bIns="45706" numCol="1" anchor="b" anchorCtr="0" compatLnSpc="1">
            <a:prstTxWarp prst="textNoShape">
              <a:avLst/>
            </a:prstTxWarp>
          </a:bodyPr>
          <a:lstStyle>
            <a:lvl1pPr algn="r">
              <a:defRPr sz="1200"/>
            </a:lvl1pPr>
          </a:lstStyle>
          <a:p>
            <a:fld id="{5F6F476B-1B2E-4FFA-9A9D-9944AB9D1B92}" type="slidenum">
              <a:rPr lang="en-US"/>
              <a:pPr/>
              <a:t>‹#›</a:t>
            </a:fld>
            <a:endParaRPr lang="en-US" dirty="0"/>
          </a:p>
        </p:txBody>
      </p:sp>
    </p:spTree>
    <p:extLst>
      <p:ext uri="{BB962C8B-B14F-4D97-AF65-F5344CB8AC3E}">
        <p14:creationId xmlns:p14="http://schemas.microsoft.com/office/powerpoint/2010/main" val="834335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hdr" sz="quarter"/>
          </p:nvPr>
        </p:nvSpPr>
        <p:spPr bwMode="auto">
          <a:xfrm>
            <a:off x="8" y="0"/>
            <a:ext cx="3038475" cy="465138"/>
          </a:xfrm>
          <a:prstGeom prst="rect">
            <a:avLst/>
          </a:prstGeom>
          <a:noFill/>
          <a:ln w="9525">
            <a:noFill/>
            <a:miter lim="800000"/>
            <a:headEnd/>
            <a:tailEnd/>
          </a:ln>
          <a:effectLst/>
        </p:spPr>
        <p:txBody>
          <a:bodyPr vert="horz" wrap="square" lIns="91413" tIns="45706" rIns="91413" bIns="45706" numCol="1" anchor="t" anchorCtr="0" compatLnSpc="1">
            <a:prstTxWarp prst="textNoShape">
              <a:avLst/>
            </a:prstTxWarp>
          </a:bodyPr>
          <a:lstStyle>
            <a:lvl1pPr algn="l">
              <a:defRPr sz="1200">
                <a:latin typeface="Arial" charset="0"/>
                <a:ea typeface="+mn-ea"/>
              </a:defRPr>
            </a:lvl1pPr>
          </a:lstStyle>
          <a:p>
            <a:pPr>
              <a:defRPr/>
            </a:pPr>
            <a:endParaRPr lang="en-US" dirty="0"/>
          </a:p>
        </p:txBody>
      </p:sp>
      <p:sp>
        <p:nvSpPr>
          <p:cNvPr id="163843" name="Rectangle 3"/>
          <p:cNvSpPr>
            <a:spLocks noGrp="1" noChangeArrowheads="1"/>
          </p:cNvSpPr>
          <p:nvPr>
            <p:ph type="dt" idx="1"/>
          </p:nvPr>
        </p:nvSpPr>
        <p:spPr bwMode="auto">
          <a:xfrm>
            <a:off x="3970347" y="0"/>
            <a:ext cx="3038475" cy="465138"/>
          </a:xfrm>
          <a:prstGeom prst="rect">
            <a:avLst/>
          </a:prstGeom>
          <a:noFill/>
          <a:ln w="9525">
            <a:noFill/>
            <a:miter lim="800000"/>
            <a:headEnd/>
            <a:tailEnd/>
          </a:ln>
          <a:effectLst/>
        </p:spPr>
        <p:txBody>
          <a:bodyPr vert="horz" wrap="square" lIns="91413" tIns="45706" rIns="91413" bIns="45706" numCol="1" anchor="t" anchorCtr="0" compatLnSpc="1">
            <a:prstTxWarp prst="textNoShape">
              <a:avLst/>
            </a:prstTxWarp>
          </a:bodyPr>
          <a:lstStyle>
            <a:lvl1pPr algn="r">
              <a:defRPr sz="1200">
                <a:latin typeface="Arial" charset="0"/>
                <a:ea typeface="+mn-ea"/>
              </a:defRPr>
            </a:lvl1pPr>
          </a:lstStyle>
          <a:p>
            <a:pPr>
              <a:defRPr/>
            </a:pPr>
            <a:endParaRPr lang="en-US" dirty="0"/>
          </a:p>
        </p:txBody>
      </p:sp>
      <p:sp>
        <p:nvSpPr>
          <p:cNvPr id="3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3845" name="Rectangle 5"/>
          <p:cNvSpPr>
            <a:spLocks noGrp="1" noChangeArrowheads="1"/>
          </p:cNvSpPr>
          <p:nvPr>
            <p:ph type="body" sz="quarter" idx="3"/>
          </p:nvPr>
        </p:nvSpPr>
        <p:spPr bwMode="auto">
          <a:xfrm>
            <a:off x="701677" y="4416434"/>
            <a:ext cx="5607050" cy="4183063"/>
          </a:xfrm>
          <a:prstGeom prst="rect">
            <a:avLst/>
          </a:prstGeom>
          <a:noFill/>
          <a:ln w="9525">
            <a:noFill/>
            <a:miter lim="800000"/>
            <a:headEnd/>
            <a:tailEnd/>
          </a:ln>
          <a:effectLst/>
        </p:spPr>
        <p:txBody>
          <a:bodyPr vert="horz" wrap="square" lIns="91413" tIns="45706" rIns="91413" bIns="4570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846" name="Rectangle 6"/>
          <p:cNvSpPr>
            <a:spLocks noGrp="1" noChangeArrowheads="1"/>
          </p:cNvSpPr>
          <p:nvPr>
            <p:ph type="ftr" sz="quarter" idx="4"/>
          </p:nvPr>
        </p:nvSpPr>
        <p:spPr bwMode="auto">
          <a:xfrm>
            <a:off x="8" y="8829675"/>
            <a:ext cx="3038475" cy="465138"/>
          </a:xfrm>
          <a:prstGeom prst="rect">
            <a:avLst/>
          </a:prstGeom>
          <a:noFill/>
          <a:ln w="9525">
            <a:noFill/>
            <a:miter lim="800000"/>
            <a:headEnd/>
            <a:tailEnd/>
          </a:ln>
          <a:effectLst/>
        </p:spPr>
        <p:txBody>
          <a:bodyPr vert="horz" wrap="square" lIns="91413" tIns="45706" rIns="91413" bIns="45706" numCol="1" anchor="b" anchorCtr="0" compatLnSpc="1">
            <a:prstTxWarp prst="textNoShape">
              <a:avLst/>
            </a:prstTxWarp>
          </a:bodyPr>
          <a:lstStyle>
            <a:lvl1pPr algn="l">
              <a:defRPr sz="1200">
                <a:latin typeface="Arial" charset="0"/>
                <a:ea typeface="+mn-ea"/>
              </a:defRPr>
            </a:lvl1pPr>
          </a:lstStyle>
          <a:p>
            <a:pPr>
              <a:defRPr/>
            </a:pPr>
            <a:endParaRPr lang="en-US" dirty="0"/>
          </a:p>
        </p:txBody>
      </p:sp>
      <p:sp>
        <p:nvSpPr>
          <p:cNvPr id="163847" name="Rectangle 7"/>
          <p:cNvSpPr>
            <a:spLocks noGrp="1" noChangeArrowheads="1"/>
          </p:cNvSpPr>
          <p:nvPr>
            <p:ph type="sldNum" sz="quarter" idx="5"/>
          </p:nvPr>
        </p:nvSpPr>
        <p:spPr bwMode="auto">
          <a:xfrm>
            <a:off x="3970347" y="8829675"/>
            <a:ext cx="3038475" cy="465138"/>
          </a:xfrm>
          <a:prstGeom prst="rect">
            <a:avLst/>
          </a:prstGeom>
          <a:noFill/>
          <a:ln w="9525">
            <a:noFill/>
            <a:miter lim="800000"/>
            <a:headEnd/>
            <a:tailEnd/>
          </a:ln>
          <a:effectLst/>
        </p:spPr>
        <p:txBody>
          <a:bodyPr vert="horz" wrap="square" lIns="91413" tIns="45706" rIns="91413" bIns="45706" numCol="1" anchor="b" anchorCtr="0" compatLnSpc="1">
            <a:prstTxWarp prst="textNoShape">
              <a:avLst/>
            </a:prstTxWarp>
          </a:bodyPr>
          <a:lstStyle>
            <a:lvl1pPr algn="r">
              <a:defRPr sz="1200"/>
            </a:lvl1pPr>
          </a:lstStyle>
          <a:p>
            <a:fld id="{7F2A37E3-C00F-40BE-852E-BA0B184A28D6}" type="slidenum">
              <a:rPr lang="en-US"/>
              <a:pPr/>
              <a:t>‹#›</a:t>
            </a:fld>
            <a:endParaRPr lang="en-US" dirty="0"/>
          </a:p>
        </p:txBody>
      </p:sp>
    </p:spTree>
    <p:extLst>
      <p:ext uri="{BB962C8B-B14F-4D97-AF65-F5344CB8AC3E}">
        <p14:creationId xmlns:p14="http://schemas.microsoft.com/office/powerpoint/2010/main" val="22432071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82224" y="4416434"/>
            <a:ext cx="6412089" cy="4183063"/>
          </a:xfrm>
        </p:spPr>
        <p:txBody>
          <a:bodyPr/>
          <a:lstStyle/>
          <a:p>
            <a:pPr eaLnBrk="1" hangingPunct="1"/>
            <a:r>
              <a:rPr lang="en-US" altLang="en-US" sz="1600" i="1" dirty="0">
                <a:latin typeface="+mj-lt"/>
              </a:rPr>
              <a:t>(RML)</a:t>
            </a:r>
          </a:p>
          <a:p>
            <a:pPr marL="285666" indent="-285666" eaLnBrk="1" hangingPunct="1">
              <a:buFont typeface="Arial" panose="020B0604020202020204" pitchFamily="34" charset="0"/>
              <a:buChar char="•"/>
            </a:pPr>
            <a:r>
              <a:rPr lang="en-US" altLang="en-US" sz="1600" dirty="0">
                <a:latin typeface="+mn-lt"/>
              </a:rPr>
              <a:t>Hello Mayor Wheeler and members of Council.  My name is Robin Laughlin, I am the Bond Program Manager with Portland Parks &amp; Recreation</a:t>
            </a:r>
          </a:p>
          <a:p>
            <a:pPr marL="285666" indent="-285666" eaLnBrk="1" hangingPunct="1">
              <a:buFont typeface="Arial" panose="020B0604020202020204" pitchFamily="34" charset="0"/>
              <a:buChar char="•"/>
            </a:pPr>
            <a:r>
              <a:rPr lang="en-US" altLang="en-US" sz="1600" dirty="0">
                <a:latin typeface="+mn-lt"/>
              </a:rPr>
              <a:t>With me today is Gary Datka, Capital Project Manager with PP&amp;R.  Gary will be giving a brief presentation on the Lynchview Park Playground project.</a:t>
            </a:r>
          </a:p>
          <a:p>
            <a:pPr marL="285666" indent="-285666" eaLnBrk="1" hangingPunct="1">
              <a:buFont typeface="Arial" panose="020B0604020202020204" pitchFamily="34" charset="0"/>
              <a:buChar char="•"/>
            </a:pPr>
            <a:r>
              <a:rPr lang="en-US" altLang="en-US" sz="1600" dirty="0">
                <a:latin typeface="+mn-lt"/>
              </a:rPr>
              <a:t>We are here today to request Council accept the bid from Paul Brothers for the Lynchview Park Playground Project for the amount of $2,007,457. </a:t>
            </a:r>
            <a:endParaRPr lang="en-US" sz="1600" dirty="0">
              <a:latin typeface="+mn-lt"/>
            </a:endParaRPr>
          </a:p>
        </p:txBody>
      </p:sp>
      <p:sp>
        <p:nvSpPr>
          <p:cNvPr id="4" name="Slide Number Placeholder 3"/>
          <p:cNvSpPr>
            <a:spLocks noGrp="1"/>
          </p:cNvSpPr>
          <p:nvPr>
            <p:ph type="sldNum" sz="quarter" idx="10"/>
          </p:nvPr>
        </p:nvSpPr>
        <p:spPr/>
        <p:txBody>
          <a:bodyPr/>
          <a:lstStyle/>
          <a:p>
            <a:fld id="{7F2A37E3-C00F-40BE-852E-BA0B184A28D6}" type="slidenum">
              <a:rPr lang="en-US" smtClean="0"/>
              <a:pPr/>
              <a:t>1</a:t>
            </a:fld>
            <a:endParaRPr lang="en-US" dirty="0"/>
          </a:p>
        </p:txBody>
      </p:sp>
    </p:spTree>
    <p:extLst>
      <p:ext uri="{BB962C8B-B14F-4D97-AF65-F5344CB8AC3E}">
        <p14:creationId xmlns:p14="http://schemas.microsoft.com/office/powerpoint/2010/main" val="1929049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59647" y="4183066"/>
            <a:ext cx="6491111" cy="4183063"/>
          </a:xfrm>
        </p:spPr>
        <p:txBody>
          <a:bodyPr/>
          <a:lstStyle/>
          <a:p>
            <a:r>
              <a:rPr lang="en-US" sz="1600" i="1" kern="1200" dirty="0">
                <a:solidFill>
                  <a:schemeClr val="tx1"/>
                </a:solidFill>
                <a:latin typeface="+mn-lt"/>
                <a:ea typeface="MS PGothic" panose="020B0600070205080204" pitchFamily="34" charset="-128"/>
                <a:cs typeface="+mn-cs"/>
              </a:rPr>
              <a:t>(RML)</a:t>
            </a:r>
          </a:p>
          <a:p>
            <a:pPr marL="285666" indent="-285666">
              <a:buFont typeface="Arial" panose="020B0604020202020204" pitchFamily="34" charset="0"/>
              <a:buChar char="•"/>
            </a:pPr>
            <a:r>
              <a:rPr lang="en-US" sz="1600" kern="1200" dirty="0">
                <a:solidFill>
                  <a:schemeClr val="tx1"/>
                </a:solidFill>
                <a:latin typeface="+mn-lt"/>
                <a:ea typeface="MS PGothic" panose="020B0600070205080204" pitchFamily="34" charset="-128"/>
                <a:cs typeface="+mn-cs"/>
              </a:rPr>
              <a:t>The Lynchview Park project is part of the 2014 Parks Replacement Bond Program that was generously passed by voters who approved the $68 million bond measure to address critical park needs without increasing tax rates. </a:t>
            </a:r>
          </a:p>
          <a:p>
            <a:endParaRPr lang="en-US" sz="1600" kern="1200" dirty="0">
              <a:solidFill>
                <a:schemeClr val="tx1"/>
              </a:solidFill>
              <a:latin typeface="+mn-lt"/>
              <a:ea typeface="MS PGothic" panose="020B0600070205080204" pitchFamily="34" charset="-128"/>
              <a:cs typeface="+mn-cs"/>
            </a:endParaRPr>
          </a:p>
          <a:p>
            <a:pPr marL="285666" indent="-285666">
              <a:buFont typeface="Arial" panose="020B0604020202020204" pitchFamily="34" charset="0"/>
              <a:buChar char="•"/>
            </a:pPr>
            <a:r>
              <a:rPr lang="en-US" sz="1600" kern="1200" dirty="0">
                <a:solidFill>
                  <a:schemeClr val="tx1"/>
                </a:solidFill>
                <a:latin typeface="+mn-lt"/>
                <a:ea typeface="MS PGothic" panose="020B0600070205080204" pitchFamily="34" charset="-128"/>
                <a:cs typeface="+mn-cs"/>
              </a:rPr>
              <a:t>As you know the bond funding goes towards Park’s most urgent needs in seven priority areas.  </a:t>
            </a:r>
          </a:p>
          <a:p>
            <a:pPr marL="742732" lvl="1" indent="-285666">
              <a:buFont typeface="Arial" panose="020B0604020202020204" pitchFamily="34" charset="0"/>
              <a:buChar char="•"/>
            </a:pPr>
            <a:r>
              <a:rPr lang="en-US" sz="1600" kern="1200" dirty="0">
                <a:solidFill>
                  <a:schemeClr val="tx1"/>
                </a:solidFill>
                <a:latin typeface="+mn-lt"/>
                <a:ea typeface="MS PGothic" panose="020B0600070205080204" pitchFamily="34" charset="-128"/>
                <a:cs typeface="+mn-cs"/>
              </a:rPr>
              <a:t>Playgrounds</a:t>
            </a:r>
          </a:p>
          <a:p>
            <a:pPr marL="742732" lvl="1" indent="-285666">
              <a:buFont typeface="Arial" panose="020B0604020202020204" pitchFamily="34" charset="0"/>
              <a:buChar char="•"/>
            </a:pPr>
            <a:r>
              <a:rPr lang="en-US" sz="1600" kern="1200" dirty="0">
                <a:solidFill>
                  <a:schemeClr val="tx1"/>
                </a:solidFill>
                <a:latin typeface="+mn-lt"/>
                <a:ea typeface="MS PGothic" panose="020B0600070205080204" pitchFamily="34" charset="-128"/>
                <a:cs typeface="+mn-cs"/>
              </a:rPr>
              <a:t>Trails and Bridges</a:t>
            </a:r>
          </a:p>
          <a:p>
            <a:pPr marL="742732" lvl="1" indent="-285666">
              <a:buFont typeface="Arial" panose="020B0604020202020204" pitchFamily="34" charset="0"/>
              <a:buChar char="•"/>
            </a:pPr>
            <a:r>
              <a:rPr lang="en-US" sz="1600" kern="1200" dirty="0">
                <a:solidFill>
                  <a:schemeClr val="tx1"/>
                </a:solidFill>
                <a:latin typeface="+mn-lt"/>
                <a:ea typeface="MS PGothic" panose="020B0600070205080204" pitchFamily="34" charset="-128"/>
                <a:cs typeface="+mn-cs"/>
              </a:rPr>
              <a:t>Pools</a:t>
            </a:r>
          </a:p>
          <a:p>
            <a:pPr marL="742732" lvl="1" indent="-285666">
              <a:buFont typeface="Arial" panose="020B0604020202020204" pitchFamily="34" charset="0"/>
              <a:buChar char="•"/>
            </a:pPr>
            <a:r>
              <a:rPr lang="en-US" sz="1600" kern="1200" dirty="0">
                <a:solidFill>
                  <a:schemeClr val="tx1"/>
                </a:solidFill>
                <a:latin typeface="+mn-lt"/>
                <a:ea typeface="MS PGothic" panose="020B0600070205080204" pitchFamily="34" charset="-128"/>
                <a:cs typeface="+mn-cs"/>
              </a:rPr>
              <a:t>Accessibility</a:t>
            </a:r>
          </a:p>
          <a:p>
            <a:pPr marL="742732" lvl="1" indent="-285666">
              <a:buFont typeface="Arial" panose="020B0604020202020204" pitchFamily="34" charset="0"/>
              <a:buChar char="•"/>
            </a:pPr>
            <a:r>
              <a:rPr lang="en-US" sz="1600" kern="1200" dirty="0">
                <a:solidFill>
                  <a:schemeClr val="tx1"/>
                </a:solidFill>
                <a:latin typeface="+mn-lt"/>
                <a:ea typeface="MS PGothic" panose="020B0600070205080204" pitchFamily="34" charset="-128"/>
                <a:cs typeface="+mn-cs"/>
              </a:rPr>
              <a:t>Protecting Workers</a:t>
            </a:r>
          </a:p>
          <a:p>
            <a:pPr marL="742732" lvl="1" indent="-285666">
              <a:buFont typeface="Arial" panose="020B0604020202020204" pitchFamily="34" charset="0"/>
              <a:buChar char="•"/>
            </a:pPr>
            <a:r>
              <a:rPr lang="en-US" sz="1600" kern="1200" dirty="0">
                <a:solidFill>
                  <a:schemeClr val="tx1"/>
                </a:solidFill>
                <a:latin typeface="+mn-lt"/>
                <a:ea typeface="MS PGothic" panose="020B0600070205080204" pitchFamily="34" charset="-128"/>
                <a:cs typeface="+mn-cs"/>
              </a:rPr>
              <a:t>Pioneer Courthouse Square</a:t>
            </a:r>
          </a:p>
          <a:p>
            <a:pPr marL="742732" lvl="1" indent="-285666">
              <a:buFont typeface="Arial" panose="020B0604020202020204" pitchFamily="34" charset="0"/>
              <a:buChar char="•"/>
            </a:pPr>
            <a:r>
              <a:rPr lang="en-US" sz="1600" kern="1200" dirty="0">
                <a:solidFill>
                  <a:schemeClr val="tx1"/>
                </a:solidFill>
                <a:latin typeface="+mn-lt"/>
                <a:ea typeface="MS PGothic" panose="020B0600070205080204" pitchFamily="34" charset="-128"/>
                <a:cs typeface="+mn-cs"/>
              </a:rPr>
              <a:t>Restrooms and Other Facilities</a:t>
            </a:r>
          </a:p>
          <a:p>
            <a:pPr marL="285666" indent="-285666">
              <a:buFont typeface="Arial" panose="020B0604020202020204" pitchFamily="34" charset="0"/>
              <a:buChar char="•"/>
            </a:pPr>
            <a:endParaRPr lang="en-US" sz="1600" kern="1200" dirty="0">
              <a:solidFill>
                <a:schemeClr val="tx1"/>
              </a:solidFill>
              <a:latin typeface="+mn-lt"/>
              <a:ea typeface="MS PGothic" panose="020B0600070205080204" pitchFamily="34" charset="-128"/>
              <a:cs typeface="+mn-cs"/>
            </a:endParaRPr>
          </a:p>
          <a:p>
            <a:pPr marL="285666" indent="-285666">
              <a:buFont typeface="Arial" panose="020B0604020202020204" pitchFamily="34" charset="0"/>
              <a:buChar char="•"/>
            </a:pPr>
            <a:r>
              <a:rPr lang="en-US" sz="1600" kern="1200" dirty="0">
                <a:solidFill>
                  <a:schemeClr val="tx1"/>
                </a:solidFill>
                <a:latin typeface="+mn-lt"/>
                <a:ea typeface="MS PGothic" panose="020B0600070205080204" pitchFamily="34" charset="-128"/>
                <a:cs typeface="+mn-cs"/>
              </a:rPr>
              <a:t>This project fits into two focus areas </a:t>
            </a:r>
            <a:r>
              <a:rPr lang="en-US" sz="1600" u="sng" kern="1200" dirty="0">
                <a:solidFill>
                  <a:schemeClr val="tx1"/>
                </a:solidFill>
                <a:latin typeface="+mn-lt"/>
                <a:ea typeface="MS PGothic" panose="020B0600070205080204" pitchFamily="34" charset="-128"/>
                <a:cs typeface="+mn-cs"/>
              </a:rPr>
              <a:t>Playgrounds</a:t>
            </a:r>
            <a:r>
              <a:rPr lang="en-US" sz="1600" kern="1200" dirty="0">
                <a:solidFill>
                  <a:schemeClr val="tx1"/>
                </a:solidFill>
                <a:latin typeface="+mn-lt"/>
                <a:ea typeface="MS PGothic" panose="020B0600070205080204" pitchFamily="34" charset="-128"/>
                <a:cs typeface="+mn-cs"/>
              </a:rPr>
              <a:t> and </a:t>
            </a:r>
            <a:r>
              <a:rPr lang="en-US" sz="1600" u="sng" kern="1200" dirty="0">
                <a:solidFill>
                  <a:schemeClr val="tx1"/>
                </a:solidFill>
                <a:latin typeface="+mn-lt"/>
                <a:ea typeface="MS PGothic" panose="020B0600070205080204" pitchFamily="34" charset="-128"/>
                <a:cs typeface="+mn-cs"/>
              </a:rPr>
              <a:t>Others</a:t>
            </a:r>
            <a:r>
              <a:rPr lang="en-US" sz="1600" u="none" kern="1200" dirty="0">
                <a:solidFill>
                  <a:schemeClr val="tx1"/>
                </a:solidFill>
                <a:latin typeface="+mn-lt"/>
                <a:ea typeface="MS PGothic" panose="020B0600070205080204" pitchFamily="34" charset="-128"/>
                <a:cs typeface="+mn-cs"/>
              </a:rPr>
              <a:t>.  And, </a:t>
            </a:r>
            <a:r>
              <a:rPr lang="en-US" sz="1600" kern="1200" dirty="0">
                <a:solidFill>
                  <a:schemeClr val="tx1"/>
                </a:solidFill>
                <a:latin typeface="+mn-lt"/>
                <a:ea typeface="MS PGothic" panose="020B0600070205080204" pitchFamily="34" charset="-128"/>
                <a:cs typeface="+mn-cs"/>
              </a:rPr>
              <a:t>is the</a:t>
            </a:r>
            <a:r>
              <a:rPr lang="en-US" sz="1600" b="1" i="1" kern="1200" dirty="0">
                <a:solidFill>
                  <a:srgbClr val="FF0000"/>
                </a:solidFill>
                <a:highlight>
                  <a:srgbClr val="FFFF00"/>
                </a:highlight>
                <a:latin typeface="+mn-lt"/>
                <a:ea typeface="MS PGothic" panose="020B0600070205080204" pitchFamily="34" charset="-128"/>
                <a:cs typeface="+mn-cs"/>
              </a:rPr>
              <a:t> </a:t>
            </a:r>
            <a:r>
              <a:rPr lang="en-US" sz="1600" b="1" i="1" kern="1200" dirty="0">
                <a:solidFill>
                  <a:srgbClr val="FF0000"/>
                </a:solidFill>
                <a:latin typeface="+mn-lt"/>
                <a:ea typeface="MS PGothic" panose="020B0600070205080204" pitchFamily="34" charset="-128"/>
                <a:cs typeface="+mn-cs"/>
              </a:rPr>
              <a:t>seventh </a:t>
            </a:r>
            <a:r>
              <a:rPr lang="en-US" sz="1600" kern="1200" dirty="0">
                <a:solidFill>
                  <a:schemeClr val="tx1"/>
                </a:solidFill>
                <a:latin typeface="+mn-lt"/>
                <a:ea typeface="MS PGothic" panose="020B0600070205080204" pitchFamily="34" charset="-128"/>
                <a:cs typeface="+mn-cs"/>
              </a:rPr>
              <a:t>Replacement Bond PLAYGROUND project to go into construction. </a:t>
            </a:r>
          </a:p>
          <a:p>
            <a:pPr marL="0" indent="0">
              <a:buFont typeface="Arial" panose="020B0604020202020204" pitchFamily="34" charset="0"/>
              <a:buNone/>
            </a:pPr>
            <a:endParaRPr lang="en-US" sz="1600" kern="1200" dirty="0">
              <a:solidFill>
                <a:schemeClr val="tx1"/>
              </a:solidFill>
              <a:latin typeface="+mn-lt"/>
              <a:ea typeface="MS PGothic" panose="020B0600070205080204" pitchFamily="34" charset="-128"/>
              <a:cs typeface="+mn-cs"/>
            </a:endParaRPr>
          </a:p>
          <a:p>
            <a:pPr marL="285666" indent="-285666">
              <a:buFont typeface="Arial" panose="020B0604020202020204" pitchFamily="34" charset="0"/>
              <a:buChar char="•"/>
            </a:pPr>
            <a:r>
              <a:rPr lang="en-US" sz="1600" kern="1200" dirty="0">
                <a:solidFill>
                  <a:schemeClr val="tx1"/>
                </a:solidFill>
                <a:latin typeface="+mn-lt"/>
                <a:ea typeface="MS PGothic" panose="020B0600070205080204" pitchFamily="34" charset="-128"/>
                <a:cs typeface="+mn-cs"/>
              </a:rPr>
              <a:t>In addition to Bond funding of $1.4 million, the project also received funding from PP&amp;R System Development Charges in the amount of $1.8 million.</a:t>
            </a:r>
          </a:p>
        </p:txBody>
      </p:sp>
      <p:sp>
        <p:nvSpPr>
          <p:cNvPr id="4" name="Slide Number Placeholder 3"/>
          <p:cNvSpPr>
            <a:spLocks noGrp="1"/>
          </p:cNvSpPr>
          <p:nvPr>
            <p:ph type="sldNum" sz="quarter" idx="10"/>
          </p:nvPr>
        </p:nvSpPr>
        <p:spPr/>
        <p:txBody>
          <a:bodyPr/>
          <a:lstStyle/>
          <a:p>
            <a:fld id="{7F2A37E3-C00F-40BE-852E-BA0B184A28D6}" type="slidenum">
              <a:rPr lang="en-US" smtClean="0"/>
              <a:pPr/>
              <a:t>2</a:t>
            </a:fld>
            <a:endParaRPr lang="en-US" dirty="0"/>
          </a:p>
        </p:txBody>
      </p:sp>
    </p:spTree>
    <p:extLst>
      <p:ext uri="{BB962C8B-B14F-4D97-AF65-F5344CB8AC3E}">
        <p14:creationId xmlns:p14="http://schemas.microsoft.com/office/powerpoint/2010/main" val="243067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0887" y="4193214"/>
            <a:ext cx="5607050" cy="4183063"/>
          </a:xfrm>
        </p:spPr>
        <p:txBody>
          <a:bodyPr/>
          <a:lstStyle/>
          <a:p>
            <a:pPr lvl="0"/>
            <a:r>
              <a:rPr lang="en-US" sz="1600" i="1" dirty="0">
                <a:latin typeface="+mn-lt"/>
              </a:rPr>
              <a:t>(GD)</a:t>
            </a:r>
          </a:p>
          <a:p>
            <a:pPr lvl="0"/>
            <a:r>
              <a:rPr lang="en-US" sz="1600" i="0" dirty="0">
                <a:latin typeface="+mn-lt"/>
              </a:rPr>
              <a:t>Mayor Wheeler, Commissioners, thank you for having me here today, my name is Gary Datka, I am a capital project manager for Portland Parks &amp; Recreation. </a:t>
            </a:r>
          </a:p>
          <a:p>
            <a:pPr lvl="0"/>
            <a:endParaRPr lang="en-US" sz="1600" i="0" dirty="0">
              <a:latin typeface="+mn-lt"/>
            </a:endParaRPr>
          </a:p>
          <a:p>
            <a:pPr lvl="0"/>
            <a:r>
              <a:rPr lang="en-US" sz="1600" dirty="0">
                <a:latin typeface="+mn-lt"/>
              </a:rPr>
              <a:t>Lynchview Park, </a:t>
            </a:r>
            <a:r>
              <a:rPr lang="en-US" sz="1600" kern="1200" dirty="0">
                <a:solidFill>
                  <a:schemeClr val="tx1"/>
                </a:solidFill>
                <a:effectLst/>
                <a:latin typeface="+mn-lt"/>
                <a:ea typeface="MS PGothic" panose="020B0600070205080204" pitchFamily="34" charset="-128"/>
                <a:cs typeface="+mn-cs"/>
              </a:rPr>
              <a:t>acquired by PP&amp;R in 1993, </a:t>
            </a:r>
            <a:r>
              <a:rPr lang="en-US" sz="1600" dirty="0">
                <a:latin typeface="+mn-lt"/>
              </a:rPr>
              <a:t>is a 7.6 acre park located in outer SE Portland between SE164th and SE167th and SE Market St and SE Mill St. in the Centennial Neighborhood and is part of the East Portland Community Office.</a:t>
            </a:r>
          </a:p>
          <a:p>
            <a:pPr lvl="0"/>
            <a:endParaRPr lang="en-US" sz="1600" dirty="0">
              <a:latin typeface="+mn-lt"/>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600" dirty="0">
                <a:latin typeface="+mn-lt"/>
              </a:rPr>
              <a:t>The park is shown here in the red box </a:t>
            </a:r>
            <a:r>
              <a:rPr lang="en-US" sz="1600" kern="1200" dirty="0">
                <a:solidFill>
                  <a:schemeClr val="tx1"/>
                </a:solidFill>
                <a:effectLst/>
                <a:latin typeface="+mn-lt"/>
                <a:ea typeface="MS PGothic" panose="020B0600070205080204" pitchFamily="34" charset="-128"/>
                <a:cs typeface="+mn-cs"/>
              </a:rPr>
              <a:t>has limited street frontage and the main entry will be from SE 167</a:t>
            </a:r>
            <a:r>
              <a:rPr lang="en-US" sz="1600" kern="1200" baseline="30000" dirty="0">
                <a:solidFill>
                  <a:schemeClr val="tx1"/>
                </a:solidFill>
                <a:effectLst/>
                <a:latin typeface="+mn-lt"/>
                <a:ea typeface="MS PGothic" panose="020B0600070205080204" pitchFamily="34" charset="-128"/>
                <a:cs typeface="+mn-cs"/>
              </a:rPr>
              <a:t>th </a:t>
            </a:r>
            <a:r>
              <a:rPr lang="en-US" sz="1600" kern="1200" dirty="0">
                <a:solidFill>
                  <a:schemeClr val="tx1"/>
                </a:solidFill>
                <a:effectLst/>
                <a:latin typeface="+mn-lt"/>
                <a:ea typeface="MS PGothic" panose="020B0600070205080204" pitchFamily="34" charset="-128"/>
                <a:cs typeface="+mn-cs"/>
              </a:rPr>
              <a:t>.</a:t>
            </a:r>
            <a:endParaRPr lang="en-US" sz="1600" dirty="0">
              <a:latin typeface="+mn-lt"/>
            </a:endParaRPr>
          </a:p>
          <a:p>
            <a:pPr marL="171450" lvl="0" indent="-171450">
              <a:buFont typeface="Arial" panose="020B0604020202020204" pitchFamily="34" charset="0"/>
              <a:buChar char="•"/>
            </a:pPr>
            <a:r>
              <a:rPr lang="en-US" sz="1600" kern="1200" dirty="0">
                <a:solidFill>
                  <a:schemeClr val="tx1"/>
                </a:solidFill>
                <a:effectLst/>
                <a:latin typeface="+mn-lt"/>
                <a:ea typeface="MS PGothic" panose="020B0600070205080204" pitchFamily="34" charset="-128"/>
                <a:cs typeface="+mn-cs"/>
              </a:rPr>
              <a:t>The park is bordered by single and multi-family homes </a:t>
            </a:r>
            <a:r>
              <a:rPr lang="en-US" sz="1600" kern="1200" dirty="0">
                <a:solidFill>
                  <a:schemeClr val="tx1"/>
                </a:solidFill>
                <a:latin typeface="+mn-lt"/>
                <a:ea typeface="MS PGothic" panose="020B0600070205080204" pitchFamily="34" charset="-128"/>
                <a:cs typeface="+mn-cs"/>
              </a:rPr>
              <a:t>and is adjacent to Centennial School District - Patrick Lynch Elementary School to the east. </a:t>
            </a:r>
            <a:endParaRPr lang="en-US" sz="1600" kern="1200" dirty="0">
              <a:solidFill>
                <a:schemeClr val="tx1"/>
              </a:solidFill>
              <a:effectLst/>
              <a:latin typeface="+mn-lt"/>
              <a:ea typeface="MS PGothic" panose="020B0600070205080204" pitchFamily="34" charset="-128"/>
              <a:cs typeface="+mn-cs"/>
            </a:endParaRPr>
          </a:p>
          <a:p>
            <a:pPr marL="171450" lvl="0" indent="-171450">
              <a:buFont typeface="Arial" panose="020B0604020202020204" pitchFamily="34" charset="0"/>
              <a:buChar char="•"/>
            </a:pPr>
            <a:r>
              <a:rPr lang="en-US" sz="1600" kern="1200" dirty="0">
                <a:solidFill>
                  <a:schemeClr val="tx1"/>
                </a:solidFill>
                <a:effectLst/>
                <a:latin typeface="+mn-lt"/>
                <a:ea typeface="MS PGothic" panose="020B0600070205080204" pitchFamily="34" charset="-128"/>
                <a:cs typeface="+mn-cs"/>
              </a:rPr>
              <a:t>T</a:t>
            </a:r>
            <a:r>
              <a:rPr lang="en-US" sz="1600" dirty="0">
                <a:latin typeface="+mn-lt"/>
              </a:rPr>
              <a:t>he new playground and picnic spaces will provide a much needed play area and community gathering space for this neighborhood. </a:t>
            </a:r>
          </a:p>
        </p:txBody>
      </p:sp>
      <p:sp>
        <p:nvSpPr>
          <p:cNvPr id="4" name="Slide Number Placeholder 3"/>
          <p:cNvSpPr>
            <a:spLocks noGrp="1"/>
          </p:cNvSpPr>
          <p:nvPr>
            <p:ph type="sldNum" sz="quarter" idx="10"/>
          </p:nvPr>
        </p:nvSpPr>
        <p:spPr/>
        <p:txBody>
          <a:bodyPr/>
          <a:lstStyle/>
          <a:p>
            <a:fld id="{7F2A37E3-C00F-40BE-852E-BA0B184A28D6}" type="slidenum">
              <a:rPr lang="en-US" smtClean="0">
                <a:solidFill>
                  <a:srgbClr val="000000"/>
                </a:solidFill>
              </a:rPr>
              <a:pPr/>
              <a:t>3</a:t>
            </a:fld>
            <a:endParaRPr lang="en-US" dirty="0">
              <a:solidFill>
                <a:srgbClr val="000000"/>
              </a:solidFill>
            </a:endParaRPr>
          </a:p>
        </p:txBody>
      </p:sp>
    </p:spTree>
    <p:extLst>
      <p:ext uri="{BB962C8B-B14F-4D97-AF65-F5344CB8AC3E}">
        <p14:creationId xmlns:p14="http://schemas.microsoft.com/office/powerpoint/2010/main" val="778374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1425" y="4183066"/>
            <a:ext cx="6547555" cy="4183063"/>
          </a:xfrm>
        </p:spPr>
        <p:txBody>
          <a:bodyPr/>
          <a:lstStyle/>
          <a:p>
            <a:r>
              <a:rPr lang="en-US" sz="1600" i="1" dirty="0">
                <a:latin typeface="+mn-lt"/>
              </a:rPr>
              <a:t>(GD)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600" kern="1200" dirty="0">
                <a:solidFill>
                  <a:schemeClr val="tx1"/>
                </a:solidFill>
                <a:latin typeface="+mn-lt"/>
                <a:ea typeface="MS PGothic" panose="020B0600070205080204" pitchFamily="34" charset="-128"/>
                <a:cs typeface="+mn-cs"/>
              </a:rPr>
              <a:t>Currently, there is no playground or community assets in </a:t>
            </a:r>
            <a:r>
              <a:rPr lang="en-US" sz="1600" dirty="0">
                <a:latin typeface="+mn-lt"/>
              </a:rPr>
              <a:t>Lynchview Park, and its lack of mature trees and shade leave it informally used by neighbors as a open play space and an dogs off-leash area.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600" dirty="0">
              <a:latin typeface="+mn-lt"/>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600" dirty="0">
                <a:latin typeface="+mn-lt"/>
              </a:rPr>
              <a:t>The most used feature in the park is the non-reservable soccer field that is heavily used for drop-in soccer matches, but it lacks the infrastructure to maintain the field long-term in a safe and usable way.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600" dirty="0">
              <a:latin typeface="+mn-lt"/>
            </a:endParaRPr>
          </a:p>
          <a:p>
            <a:pPr marL="171450" indent="-171450">
              <a:buFont typeface="Arial" panose="020B0604020202020204" pitchFamily="34" charset="0"/>
              <a:buChar char="•"/>
            </a:pPr>
            <a:r>
              <a:rPr lang="en-US" sz="1600" dirty="0">
                <a:latin typeface="+mn-lt"/>
              </a:rPr>
              <a:t>Additionally, like much of East Portland, the neighborhood surrounding Lynchview Park lacks sidewalks, and no multimodal connections through the park exist, making the park with its limited street frontage difficult to access. </a:t>
            </a:r>
          </a:p>
          <a:p>
            <a:pPr marL="0" indent="0">
              <a:buFont typeface="Arial" panose="020B0604020202020204" pitchFamily="34" charset="0"/>
              <a:buNone/>
            </a:pPr>
            <a:endParaRPr lang="en-US" sz="1600" dirty="0">
              <a:latin typeface="+mn-lt"/>
            </a:endParaRP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endParaRPr lang="en-US" sz="1600" dirty="0">
              <a:latin typeface="+mn-lt"/>
            </a:endParaRPr>
          </a:p>
          <a:p>
            <a:pPr marL="285666" indent="-285666">
              <a:buFont typeface="Arial" panose="020B0604020202020204" pitchFamily="34" charset="0"/>
              <a:buChar char="•"/>
            </a:pPr>
            <a:endParaRPr lang="en-US" sz="1600" dirty="0">
              <a:latin typeface="+mn-lt"/>
            </a:endParaRPr>
          </a:p>
        </p:txBody>
      </p:sp>
      <p:sp>
        <p:nvSpPr>
          <p:cNvPr id="4" name="Slide Number Placeholder 3"/>
          <p:cNvSpPr>
            <a:spLocks noGrp="1"/>
          </p:cNvSpPr>
          <p:nvPr>
            <p:ph type="sldNum" sz="quarter" idx="10"/>
          </p:nvPr>
        </p:nvSpPr>
        <p:spPr/>
        <p:txBody>
          <a:bodyPr/>
          <a:lstStyle/>
          <a:p>
            <a:fld id="{7F2A37E3-C00F-40BE-852E-BA0B184A28D6}" type="slidenum">
              <a:rPr lang="en-US" smtClean="0"/>
              <a:pPr/>
              <a:t>4</a:t>
            </a:fld>
            <a:endParaRPr lang="en-US" dirty="0"/>
          </a:p>
        </p:txBody>
      </p:sp>
    </p:spTree>
    <p:extLst>
      <p:ext uri="{BB962C8B-B14F-4D97-AF65-F5344CB8AC3E}">
        <p14:creationId xmlns:p14="http://schemas.microsoft.com/office/powerpoint/2010/main" val="1180352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6758" y="4303545"/>
            <a:ext cx="6649155" cy="4183063"/>
          </a:xfrm>
        </p:spPr>
        <p:txBody>
          <a:bodyPr/>
          <a:lstStyle/>
          <a:p>
            <a:r>
              <a:rPr lang="en-US" sz="1600" i="1" dirty="0">
                <a:latin typeface="+mn-lt"/>
              </a:rPr>
              <a:t>(GD)</a:t>
            </a:r>
          </a:p>
          <a:p>
            <a:r>
              <a:rPr lang="en-US" sz="1600" dirty="0">
                <a:latin typeface="+mn-lt"/>
              </a:rPr>
              <a:t>Lynchview Park does not have a masterplan to guide the development of the park; therefore, </a:t>
            </a:r>
          </a:p>
          <a:p>
            <a:endParaRPr lang="en-US" sz="1600" dirty="0">
              <a:latin typeface="+mn-lt"/>
            </a:endParaRPr>
          </a:p>
          <a:p>
            <a:r>
              <a:rPr lang="en-US" sz="1600" dirty="0">
                <a:latin typeface="+mn-lt"/>
              </a:rPr>
              <a:t>Through a series of 5 project advisory committee meetings and 4 public open houses, PP&amp;R conducted an extensive public involvement activities with neighbors to: </a:t>
            </a:r>
          </a:p>
          <a:p>
            <a:pPr marL="171450" indent="-171450">
              <a:buFont typeface="Arial" panose="020B0604020202020204" pitchFamily="34" charset="0"/>
              <a:buChar char="•"/>
            </a:pPr>
            <a:r>
              <a:rPr lang="en-US" sz="1600" dirty="0">
                <a:latin typeface="+mn-lt"/>
              </a:rPr>
              <a:t>Understand the current use of the park, </a:t>
            </a:r>
          </a:p>
          <a:p>
            <a:pPr marL="171450" indent="-171450">
              <a:buFont typeface="Arial" panose="020B0604020202020204" pitchFamily="34" charset="0"/>
              <a:buChar char="•"/>
            </a:pPr>
            <a:r>
              <a:rPr lang="en-US" sz="1600" dirty="0">
                <a:latin typeface="+mn-lt"/>
              </a:rPr>
              <a:t>Connect with neighbors about the positive aspects of developing the park, and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600" kern="1200" dirty="0">
                <a:solidFill>
                  <a:schemeClr val="tx1"/>
                </a:solidFill>
                <a:latin typeface="+mn-lt"/>
                <a:ea typeface="MS PGothic" panose="020B0600070205080204" pitchFamily="34" charset="-128"/>
                <a:cs typeface="+mn-cs"/>
              </a:rPr>
              <a:t>Develop a framework plan to s</a:t>
            </a:r>
            <a:r>
              <a:rPr lang="en-US" sz="1600" dirty="0">
                <a:latin typeface="+mn-lt"/>
              </a:rPr>
              <a:t>olicit feedback and gain support for the siting and design of the play area and other community assets.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600" dirty="0">
                <a:latin typeface="+mn-lt"/>
              </a:rPr>
              <a:t>At all open houses, PP&amp;R provided translation in Spanish and Russian to reach as many community members as possible. </a:t>
            </a:r>
          </a:p>
        </p:txBody>
      </p:sp>
      <p:sp>
        <p:nvSpPr>
          <p:cNvPr id="4" name="Slide Number Placeholder 3"/>
          <p:cNvSpPr>
            <a:spLocks noGrp="1"/>
          </p:cNvSpPr>
          <p:nvPr>
            <p:ph type="sldNum" sz="quarter" idx="10"/>
          </p:nvPr>
        </p:nvSpPr>
        <p:spPr/>
        <p:txBody>
          <a:bodyPr/>
          <a:lstStyle/>
          <a:p>
            <a:fld id="{7F2A37E3-C00F-40BE-852E-BA0B184A28D6}" type="slidenum">
              <a:rPr lang="en-US" smtClean="0"/>
              <a:pPr/>
              <a:t>5</a:t>
            </a:fld>
            <a:endParaRPr lang="en-US" dirty="0"/>
          </a:p>
        </p:txBody>
      </p:sp>
    </p:spTree>
    <p:extLst>
      <p:ext uri="{BB962C8B-B14F-4D97-AF65-F5344CB8AC3E}">
        <p14:creationId xmlns:p14="http://schemas.microsoft.com/office/powerpoint/2010/main" val="2896617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6758" y="4303545"/>
            <a:ext cx="6649155" cy="4183063"/>
          </a:xfrm>
        </p:spPr>
        <p:txBody>
          <a:bodyPr/>
          <a:lstStyle/>
          <a:p>
            <a:r>
              <a:rPr lang="en-US" sz="1600" i="1" dirty="0">
                <a:latin typeface="+mn-lt"/>
              </a:rPr>
              <a:t>(GD)</a:t>
            </a:r>
          </a:p>
          <a:p>
            <a:r>
              <a:rPr lang="en-US" sz="1600" dirty="0">
                <a:latin typeface="+mn-lt"/>
              </a:rPr>
              <a:t>Through this framework plan, PP&amp;R developed a design that will construct key park improvements focusing on:</a:t>
            </a:r>
          </a:p>
          <a:p>
            <a:pPr marL="171450" indent="-171450">
              <a:buFont typeface="Arial" panose="020B0604020202020204" pitchFamily="34" charset="0"/>
              <a:buChar char="•"/>
            </a:pPr>
            <a:r>
              <a:rPr lang="en-US" sz="1600" dirty="0">
                <a:latin typeface="+mn-lt"/>
              </a:rPr>
              <a:t>Play area with ADA inclusive and adaptive play features, </a:t>
            </a:r>
          </a:p>
          <a:p>
            <a:pPr marL="171450" indent="-171450">
              <a:buFont typeface="Arial" panose="020B0604020202020204" pitchFamily="34" charset="0"/>
              <a:buChar char="•"/>
            </a:pPr>
            <a:r>
              <a:rPr lang="en-US" sz="1600" dirty="0">
                <a:latin typeface="+mn-lt"/>
              </a:rPr>
              <a:t>Community gathering spaces, </a:t>
            </a:r>
          </a:p>
          <a:p>
            <a:pPr marL="171450" indent="-171450">
              <a:buFont typeface="Arial" panose="020B0604020202020204" pitchFamily="34" charset="0"/>
              <a:buChar char="•"/>
            </a:pPr>
            <a:r>
              <a:rPr lang="en-US" sz="1600" dirty="0">
                <a:latin typeface="+mn-lt"/>
              </a:rPr>
              <a:t>Establishing formal access and entries into the park, pedestrian and vehicular circulation, and making a multimodal connection through the park, linking the play area and the soccer field, </a:t>
            </a:r>
          </a:p>
          <a:p>
            <a:pPr marL="171450" indent="-171450">
              <a:buFont typeface="Arial" panose="020B0604020202020204" pitchFamily="34" charset="0"/>
              <a:buChar char="•"/>
            </a:pPr>
            <a:r>
              <a:rPr lang="en-US" sz="1600" dirty="0">
                <a:latin typeface="+mn-lt"/>
              </a:rPr>
              <a:t>Improving safety with pedestrian level lighting around the play area, and</a:t>
            </a:r>
          </a:p>
          <a:p>
            <a:pPr marL="171450" indent="-171450">
              <a:buFont typeface="Arial" panose="020B0604020202020204" pitchFamily="34" charset="0"/>
              <a:buChar char="•"/>
            </a:pPr>
            <a:r>
              <a:rPr lang="en-US" sz="1600" dirty="0">
                <a:latin typeface="+mn-lt"/>
              </a:rPr>
              <a:t>Improving the soccer field playability with an automatic irrigation system and field renovations, </a:t>
            </a:r>
          </a:p>
          <a:p>
            <a:pPr marL="171450" indent="-171450">
              <a:buFont typeface="Arial" panose="020B0604020202020204" pitchFamily="34" charset="0"/>
              <a:buChar char="•"/>
            </a:pPr>
            <a:r>
              <a:rPr lang="en-US" sz="1600" dirty="0">
                <a:latin typeface="+mn-lt"/>
              </a:rPr>
              <a:t>Adding an imaginative art installation through Regional Arts and Culture Council</a:t>
            </a:r>
          </a:p>
          <a:p>
            <a:pPr marL="171450" indent="-171450">
              <a:buFont typeface="Arial" panose="020B0604020202020204" pitchFamily="34" charset="0"/>
              <a:buChar char="•"/>
            </a:pPr>
            <a:endParaRPr lang="en-US" sz="1600" dirty="0">
              <a:latin typeface="+mn-lt"/>
            </a:endParaRPr>
          </a:p>
          <a:p>
            <a:pPr marL="285666" indent="-285666">
              <a:buFont typeface="Arial" panose="020B0604020202020204" pitchFamily="34" charset="0"/>
              <a:buChar char="•"/>
            </a:pPr>
            <a:endParaRPr lang="en-US" sz="1600" dirty="0">
              <a:latin typeface="+mn-lt"/>
            </a:endParaRPr>
          </a:p>
          <a:p>
            <a:endParaRPr lang="en-US" sz="1600" dirty="0">
              <a:latin typeface="+mn-lt"/>
            </a:endParaRPr>
          </a:p>
        </p:txBody>
      </p:sp>
      <p:sp>
        <p:nvSpPr>
          <p:cNvPr id="4" name="Slide Number Placeholder 3"/>
          <p:cNvSpPr>
            <a:spLocks noGrp="1"/>
          </p:cNvSpPr>
          <p:nvPr>
            <p:ph type="sldNum" sz="quarter" idx="10"/>
          </p:nvPr>
        </p:nvSpPr>
        <p:spPr/>
        <p:txBody>
          <a:bodyPr/>
          <a:lstStyle/>
          <a:p>
            <a:fld id="{7F2A37E3-C00F-40BE-852E-BA0B184A28D6}" type="slidenum">
              <a:rPr lang="en-US" smtClean="0"/>
              <a:pPr/>
              <a:t>6</a:t>
            </a:fld>
            <a:endParaRPr lang="en-US" dirty="0"/>
          </a:p>
        </p:txBody>
      </p:sp>
    </p:spTree>
    <p:extLst>
      <p:ext uri="{BB962C8B-B14F-4D97-AF65-F5344CB8AC3E}">
        <p14:creationId xmlns:p14="http://schemas.microsoft.com/office/powerpoint/2010/main" val="2816304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7" y="4231701"/>
            <a:ext cx="5607050" cy="4183063"/>
          </a:xfrm>
        </p:spPr>
        <p:txBody>
          <a:bodyPr/>
          <a:lstStyle/>
          <a:p>
            <a:r>
              <a:rPr lang="en-US" sz="1600" i="1" dirty="0">
                <a:latin typeface="+mn-lt"/>
              </a:rPr>
              <a:t>(GD)</a:t>
            </a:r>
          </a:p>
          <a:p>
            <a:pPr defTabSz="914132">
              <a:defRPr/>
            </a:pPr>
            <a:endParaRPr lang="en-US" sz="1600" kern="1200" dirty="0">
              <a:solidFill>
                <a:schemeClr val="tx1"/>
              </a:solidFill>
              <a:latin typeface="+mn-lt"/>
              <a:ea typeface="MS PGothic" panose="020B0600070205080204" pitchFamily="34" charset="-128"/>
              <a:cs typeface="+mn-cs"/>
            </a:endParaRPr>
          </a:p>
          <a:p>
            <a:pPr defTabSz="914132">
              <a:defRPr/>
            </a:pPr>
            <a:r>
              <a:rPr lang="en-US" sz="1600" kern="1200" dirty="0">
                <a:solidFill>
                  <a:schemeClr val="tx1"/>
                </a:solidFill>
                <a:latin typeface="+mn-lt"/>
                <a:ea typeface="MS PGothic" panose="020B0600070205080204" pitchFamily="34" charset="-128"/>
                <a:cs typeface="+mn-cs"/>
              </a:rPr>
              <a:t>With the acceptance of this bid, construction is set to begin late this spring and have an anticipated completion date late fall 2019.</a:t>
            </a:r>
          </a:p>
          <a:p>
            <a:pPr defTabSz="914132">
              <a:defRPr/>
            </a:pPr>
            <a:endParaRPr lang="en-US" sz="1600" kern="1200" dirty="0">
              <a:solidFill>
                <a:schemeClr val="tx1"/>
              </a:solidFill>
              <a:latin typeface="+mn-lt"/>
              <a:ea typeface="MS PGothic" panose="020B0600070205080204" pitchFamily="34" charset="-128"/>
              <a:cs typeface="+mn-cs"/>
            </a:endParaRPr>
          </a:p>
          <a:p>
            <a:pPr defTabSz="914132">
              <a:defRPr/>
            </a:pPr>
            <a:r>
              <a:rPr lang="en-US" sz="1600" kern="1200" dirty="0">
                <a:solidFill>
                  <a:schemeClr val="tx1"/>
                </a:solidFill>
                <a:latin typeface="+mn-lt"/>
                <a:ea typeface="MS PGothic" panose="020B0600070205080204" pitchFamily="34" charset="-128"/>
                <a:cs typeface="+mn-cs"/>
              </a:rPr>
              <a:t>We have one invited guest today in support of this project, Brian Flores Garcia, and I have three letters written by community members of our Project Advisory Committee who were not able to be here today that I would like to read. </a:t>
            </a:r>
          </a:p>
          <a:p>
            <a:pPr defTabSz="914132">
              <a:defRPr/>
            </a:pPr>
            <a:endParaRPr lang="en-US" sz="1600" kern="1200" dirty="0">
              <a:solidFill>
                <a:schemeClr val="tx1"/>
              </a:solidFill>
              <a:latin typeface="+mn-lt"/>
              <a:ea typeface="MS PGothic" panose="020B0600070205080204" pitchFamily="34" charset="-128"/>
              <a:cs typeface="+mn-cs"/>
            </a:endParaRPr>
          </a:p>
          <a:p>
            <a:pPr defTabSz="914132">
              <a:defRPr/>
            </a:pPr>
            <a:r>
              <a:rPr lang="en-US" sz="1600" kern="1200" dirty="0">
                <a:solidFill>
                  <a:schemeClr val="tx1"/>
                </a:solidFill>
                <a:latin typeface="+mn-lt"/>
                <a:ea typeface="MS PGothic" panose="020B0600070205080204" pitchFamily="34" charset="-128"/>
                <a:cs typeface="+mn-cs"/>
              </a:rPr>
              <a:t>First, I would like to introduce Brian.  Brian is a superstar for Parks, working as a youth ambassador in East Portland. He also served as a member of our Project Advisory Committee and on the Art selection panel.  We appreciate him being here today. </a:t>
            </a:r>
          </a:p>
          <a:p>
            <a:pPr defTabSz="914132">
              <a:defRPr/>
            </a:pPr>
            <a:endParaRPr lang="en-US" sz="1600" kern="1200" dirty="0">
              <a:solidFill>
                <a:schemeClr val="tx1"/>
              </a:solidFill>
              <a:latin typeface="+mn-lt"/>
              <a:ea typeface="MS PGothic" panose="020B0600070205080204" pitchFamily="34" charset="-128"/>
              <a:cs typeface="+mn-cs"/>
            </a:endParaRPr>
          </a:p>
          <a:p>
            <a:pPr marL="0" marR="0" lvl="0" indent="0" algn="l" defTabSz="914132" rtl="0" eaLnBrk="0" fontAlgn="base" latinLnBrk="0" hangingPunct="0">
              <a:lnSpc>
                <a:spcPct val="100000"/>
              </a:lnSpc>
              <a:spcBef>
                <a:spcPct val="30000"/>
              </a:spcBef>
              <a:spcAft>
                <a:spcPct val="0"/>
              </a:spcAft>
              <a:buClrTx/>
              <a:buSzTx/>
              <a:buFontTx/>
              <a:buNone/>
              <a:tabLst/>
              <a:defRPr/>
            </a:pPr>
            <a:r>
              <a:rPr lang="en-US" altLang="en-US" sz="1600" kern="1200" dirty="0">
                <a:solidFill>
                  <a:schemeClr val="tx1"/>
                </a:solidFill>
                <a:latin typeface="Arial" charset="0"/>
                <a:ea typeface="MS PGothic" panose="020B0600070205080204" pitchFamily="34" charset="-128"/>
                <a:cs typeface="+mn-cs"/>
              </a:rPr>
              <a:t>(</a:t>
            </a:r>
            <a:r>
              <a:rPr lang="en-US" altLang="en-US" sz="1600" i="1" kern="1200" dirty="0">
                <a:solidFill>
                  <a:schemeClr val="tx1"/>
                </a:solidFill>
                <a:latin typeface="Arial" charset="0"/>
                <a:ea typeface="MS PGothic" panose="020B0600070205080204" pitchFamily="34" charset="-128"/>
                <a:cs typeface="+mn-cs"/>
              </a:rPr>
              <a:t>Brian)</a:t>
            </a:r>
            <a:endParaRPr lang="en-US" altLang="en-US" sz="1600" kern="1200" dirty="0">
              <a:solidFill>
                <a:schemeClr val="tx1"/>
              </a:solidFill>
              <a:latin typeface="Arial" charset="0"/>
              <a:ea typeface="MS PGothic" panose="020B0600070205080204" pitchFamily="34" charset="-128"/>
              <a:cs typeface="+mn-cs"/>
            </a:endParaRPr>
          </a:p>
          <a:p>
            <a:pPr defTabSz="914132">
              <a:defRPr/>
            </a:pPr>
            <a:r>
              <a:rPr lang="en-US" sz="1600" i="1" kern="1200" dirty="0">
                <a:solidFill>
                  <a:schemeClr val="tx1"/>
                </a:solidFill>
                <a:latin typeface="+mn-lt"/>
                <a:ea typeface="MS PGothic" panose="020B0600070205080204" pitchFamily="34" charset="-128"/>
                <a:cs typeface="+mn-cs"/>
              </a:rPr>
              <a:t>(letters)</a:t>
            </a:r>
          </a:p>
          <a:p>
            <a:pPr marL="234852" indent="-234852" defTabSz="914132">
              <a:spcAft>
                <a:spcPts val="1200"/>
              </a:spcAft>
              <a:defRPr/>
            </a:pPr>
            <a:endParaRPr lang="en-US" altLang="en-US" sz="1600" dirty="0">
              <a:latin typeface="+mn-lt"/>
            </a:endParaRPr>
          </a:p>
          <a:p>
            <a:pPr defTabSz="914132">
              <a:spcAft>
                <a:spcPts val="1200"/>
              </a:spcAft>
              <a:defRPr/>
            </a:pPr>
            <a:r>
              <a:rPr lang="en-US" altLang="en-US" sz="1600" dirty="0">
                <a:latin typeface="+mn-lt"/>
              </a:rPr>
              <a:t>I am happy to answer any questions.  If none, please support this Replacement Bond project by accepting the bid by Paul Bros.  </a:t>
            </a:r>
          </a:p>
          <a:p>
            <a:pPr defTabSz="914132">
              <a:spcAft>
                <a:spcPts val="1200"/>
              </a:spcAft>
              <a:defRPr/>
            </a:pPr>
            <a:r>
              <a:rPr lang="en-US" altLang="en-US" sz="1600" dirty="0">
                <a:latin typeface="+mn-lt"/>
              </a:rPr>
              <a:t>Thank you</a:t>
            </a:r>
          </a:p>
          <a:p>
            <a:pPr defTabSz="914132">
              <a:spcAft>
                <a:spcPts val="1200"/>
              </a:spcAft>
              <a:defRPr/>
            </a:pPr>
            <a:endParaRPr lang="en-US" altLang="en-US" sz="1600" dirty="0">
              <a:latin typeface="+mn-lt"/>
            </a:endParaRPr>
          </a:p>
          <a:p>
            <a:pPr marL="234852" indent="-234852" defTabSz="914132">
              <a:spcAft>
                <a:spcPts val="1200"/>
              </a:spcAft>
              <a:defRPr/>
            </a:pPr>
            <a:endParaRPr lang="en-US" altLang="en-US" sz="1600" dirty="0">
              <a:latin typeface="+mn-lt"/>
            </a:endParaRPr>
          </a:p>
          <a:p>
            <a:endParaRPr lang="en-US" sz="1600" dirty="0">
              <a:latin typeface="+mn-lt"/>
            </a:endParaRPr>
          </a:p>
        </p:txBody>
      </p:sp>
      <p:sp>
        <p:nvSpPr>
          <p:cNvPr id="4" name="Slide Number Placeholder 3"/>
          <p:cNvSpPr>
            <a:spLocks noGrp="1"/>
          </p:cNvSpPr>
          <p:nvPr>
            <p:ph type="sldNum" sz="quarter" idx="10"/>
          </p:nvPr>
        </p:nvSpPr>
        <p:spPr/>
        <p:txBody>
          <a:bodyPr/>
          <a:lstStyle/>
          <a:p>
            <a:fld id="{7F2A37E3-C00F-40BE-852E-BA0B184A28D6}" type="slidenum">
              <a:rPr lang="en-US" smtClean="0"/>
              <a:pPr/>
              <a:t>7</a:t>
            </a:fld>
            <a:endParaRPr lang="en-US" dirty="0"/>
          </a:p>
        </p:txBody>
      </p:sp>
    </p:spTree>
    <p:extLst>
      <p:ext uri="{BB962C8B-B14F-4D97-AF65-F5344CB8AC3E}">
        <p14:creationId xmlns:p14="http://schemas.microsoft.com/office/powerpoint/2010/main" val="989244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EB03CB0-7352-40DE-9198-F6EFB91B8102}" type="datetimeFigureOut">
              <a:rPr lang="en-US" smtClean="0"/>
              <a:t>3/19/2019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3270424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03CB0-7352-40DE-9198-F6EFB91B8102}" type="datetimeFigureOut">
              <a:rPr lang="en-US" smtClean="0"/>
              <a:t>3/19/2019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3627335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03CB0-7352-40DE-9198-F6EFB91B8102}" type="datetimeFigureOut">
              <a:rPr lang="en-US" smtClean="0"/>
              <a:t>3/19/2019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119292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5883902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8484777"/>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112780678"/>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00200"/>
            <a:ext cx="39243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600200"/>
            <a:ext cx="39243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6192675"/>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9703569"/>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6413088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206167"/>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2798318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03CB0-7352-40DE-9198-F6EFB91B8102}" type="datetimeFigureOut">
              <a:rPr lang="en-US" smtClean="0"/>
              <a:t>3/19/2019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14409582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7523126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0127999"/>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4754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4754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0748736"/>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685800" y="1600200"/>
            <a:ext cx="39243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600200"/>
            <a:ext cx="39243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056934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03CB0-7352-40DE-9198-F6EFB91B8102}" type="datetimeFigureOut">
              <a:rPr lang="en-US" smtClean="0"/>
              <a:t>3/19/2019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510225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B03CB0-7352-40DE-9198-F6EFB91B8102}" type="datetimeFigureOut">
              <a:rPr lang="en-US" smtClean="0"/>
              <a:t>3/19/2019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542854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B03CB0-7352-40DE-9198-F6EFB91B8102}" type="datetimeFigureOut">
              <a:rPr lang="en-US" smtClean="0"/>
              <a:t>3/19/2019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1220166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03CB0-7352-40DE-9198-F6EFB91B8102}" type="datetimeFigureOut">
              <a:rPr lang="en-US" smtClean="0"/>
              <a:t>3/19/2019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4263159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03CB0-7352-40DE-9198-F6EFB91B8102}" type="datetimeFigureOut">
              <a:rPr lang="en-US" smtClean="0"/>
              <a:t>3/19/2019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1799656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EB03CB0-7352-40DE-9198-F6EFB91B8102}" type="datetimeFigureOut">
              <a:rPr lang="en-US" smtClean="0"/>
              <a:t>3/19/2019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2759551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EB03CB0-7352-40DE-9198-F6EFB91B8102}" type="datetimeFigureOut">
              <a:rPr lang="en-US" smtClean="0"/>
              <a:t>3/19/2019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2287172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EB03CB0-7352-40DE-9198-F6EFB91B8102}" type="datetimeFigureOut">
              <a:rPr lang="en-US" smtClean="0"/>
              <a:t>3/19/2019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E980B57-3A79-4EB3-809E-ED4F1C25900C}" type="slidenum">
              <a:rPr lang="en-US" smtClean="0"/>
              <a:t>‹#›</a:t>
            </a:fld>
            <a:endParaRPr lang="en-US" dirty="0"/>
          </a:p>
        </p:txBody>
      </p:sp>
    </p:spTree>
    <p:extLst>
      <p:ext uri="{BB962C8B-B14F-4D97-AF65-F5344CB8AC3E}">
        <p14:creationId xmlns:p14="http://schemas.microsoft.com/office/powerpoint/2010/main" val="3056912926"/>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CDC8B1"/>
        </a:solidFill>
        <a:effectLst/>
      </p:bgPr>
    </p:bg>
    <p:spTree>
      <p:nvGrpSpPr>
        <p:cNvPr id="1" name=""/>
        <p:cNvGrpSpPr/>
        <p:nvPr/>
      </p:nvGrpSpPr>
      <p:grpSpPr>
        <a:xfrm>
          <a:off x="0" y="0"/>
          <a:ext cx="0" cy="0"/>
          <a:chOff x="0" y="0"/>
          <a:chExt cx="0" cy="0"/>
        </a:xfrm>
      </p:grpSpPr>
      <p:pic>
        <p:nvPicPr>
          <p:cNvPr id="1026" name="Picture 9" descr="PP&amp;R"/>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38100" y="6172200"/>
            <a:ext cx="4914900"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685800" y="1600200"/>
            <a:ext cx="8001000" cy="3429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22061869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ransition spd="slow">
    <p:fade/>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1" y="0"/>
            <a:ext cx="9144001" cy="4223308"/>
          </a:xfrm>
          <a:prstGeom prst="rect">
            <a:avLst/>
          </a:prstGeom>
          <a:solidFill>
            <a:srgbClr val="26B6E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1" name="Rectangle 3"/>
          <p:cNvSpPr>
            <a:spLocks noChangeArrowheads="1"/>
          </p:cNvSpPr>
          <p:nvPr/>
        </p:nvSpPr>
        <p:spPr bwMode="auto">
          <a:xfrm>
            <a:off x="-49988" y="6252513"/>
            <a:ext cx="8978165"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1800" b="1" dirty="0">
                <a:solidFill>
                  <a:prstClr val="black"/>
                </a:solidFill>
                <a:latin typeface="Gill Sans MT" panose="020B0502020104020203" pitchFamily="34" charset="0"/>
              </a:rPr>
              <a:t>Commissioner Nick Fish </a:t>
            </a:r>
            <a:r>
              <a:rPr lang="en-US" sz="1900" b="1" dirty="0">
                <a:latin typeface="Gill Sans MT" panose="020B0502020104020203" pitchFamily="34" charset="0"/>
              </a:rPr>
              <a:t>| </a:t>
            </a:r>
            <a:r>
              <a:rPr lang="en-US" sz="1800" b="1" dirty="0">
                <a:latin typeface="Gill Sans MT" panose="020B0502020104020203" pitchFamily="34" charset="0"/>
              </a:rPr>
              <a:t>Director Adena Long</a:t>
            </a:r>
            <a:endParaRPr lang="en-US" sz="1900" b="1" dirty="0">
              <a:latin typeface="Gill Sans MT" panose="020B0502020104020203" pitchFamily="34" charset="0"/>
            </a:endParaRP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l="-497"/>
          <a:stretch/>
        </p:blipFill>
        <p:spPr>
          <a:xfrm>
            <a:off x="-7583" y="4316244"/>
            <a:ext cx="2124898" cy="1706382"/>
          </a:xfrm>
          <a:prstGeom prst="rect">
            <a:avLst/>
          </a:prstGeom>
          <a:effec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b="-676"/>
          <a:stretch/>
        </p:blipFill>
        <p:spPr>
          <a:xfrm>
            <a:off x="4548851" y="4313149"/>
            <a:ext cx="2210764" cy="1709476"/>
          </a:xfrm>
          <a:prstGeom prst="rect">
            <a:avLst/>
          </a:prstGeom>
          <a:effectLst/>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23140" y="4313148"/>
            <a:ext cx="2233645" cy="1709477"/>
          </a:xfrm>
          <a:prstGeom prst="rect">
            <a:avLst/>
          </a:prstGeom>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0311" y="4316245"/>
            <a:ext cx="2273690" cy="1706382"/>
          </a:xfrm>
          <a:prstGeom prst="rect">
            <a:avLst/>
          </a:prstGeom>
          <a:noFill/>
          <a:effectLst/>
        </p:spPr>
      </p:pic>
      <p:pic>
        <p:nvPicPr>
          <p:cNvPr id="7" name="Picture 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858000" y="6061029"/>
            <a:ext cx="2286000" cy="796971"/>
          </a:xfrm>
          <a:prstGeom prst="rect">
            <a:avLst/>
          </a:prstGeom>
        </p:spPr>
      </p:pic>
      <p:sp>
        <p:nvSpPr>
          <p:cNvPr id="15" name="TextBox 1"/>
          <p:cNvSpPr txBox="1">
            <a:spLocks noChangeArrowheads="1"/>
          </p:cNvSpPr>
          <p:nvPr/>
        </p:nvSpPr>
        <p:spPr bwMode="auto">
          <a:xfrm>
            <a:off x="458608" y="740650"/>
            <a:ext cx="8267700" cy="2585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sz="5400" b="1" dirty="0">
                <a:solidFill>
                  <a:schemeClr val="bg1"/>
                </a:solidFill>
                <a:latin typeface="Gill Sans MT"/>
                <a:cs typeface="Gill Sans MT"/>
              </a:rPr>
              <a:t>PARKS</a:t>
            </a:r>
          </a:p>
          <a:p>
            <a:pPr algn="ctr" eaLnBrk="1" hangingPunct="1"/>
            <a:r>
              <a:rPr lang="en-US" sz="5400" b="1" dirty="0">
                <a:solidFill>
                  <a:schemeClr val="bg1"/>
                </a:solidFill>
                <a:latin typeface="Gill Sans MT"/>
                <a:cs typeface="Gill Sans MT"/>
              </a:rPr>
              <a:t>REPLACEMENT </a:t>
            </a:r>
          </a:p>
          <a:p>
            <a:pPr algn="ctr" eaLnBrk="1" hangingPunct="1"/>
            <a:r>
              <a:rPr lang="en-US" sz="5400" b="1" dirty="0">
                <a:solidFill>
                  <a:schemeClr val="bg1"/>
                </a:solidFill>
                <a:latin typeface="Gill Sans MT"/>
                <a:cs typeface="Gill Sans MT"/>
              </a:rPr>
              <a:t>BOND</a:t>
            </a:r>
          </a:p>
        </p:txBody>
      </p:sp>
      <p:sp>
        <p:nvSpPr>
          <p:cNvPr id="16" name="TextBox 1"/>
          <p:cNvSpPr txBox="1">
            <a:spLocks noChangeArrowheads="1"/>
          </p:cNvSpPr>
          <p:nvPr/>
        </p:nvSpPr>
        <p:spPr bwMode="auto">
          <a:xfrm>
            <a:off x="-7583" y="3659430"/>
            <a:ext cx="917957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b="1" dirty="0">
                <a:solidFill>
                  <a:schemeClr val="bg1"/>
                </a:solidFill>
                <a:latin typeface="Gill Sans MT"/>
                <a:cs typeface="Gill Sans MT"/>
              </a:rPr>
              <a:t>CITY COUNCIL - Wednesday March 20, 2019</a:t>
            </a:r>
            <a:endParaRPr lang="en-US" sz="8000" b="1" dirty="0">
              <a:solidFill>
                <a:schemeClr val="bg1"/>
              </a:solidFill>
              <a:latin typeface="Gill Sans MT"/>
              <a:cs typeface="Gill Sans MT"/>
            </a:endParaRPr>
          </a:p>
        </p:txBody>
      </p:sp>
    </p:spTree>
    <p:extLst>
      <p:ext uri="{BB962C8B-B14F-4D97-AF65-F5344CB8AC3E}">
        <p14:creationId xmlns:p14="http://schemas.microsoft.com/office/powerpoint/2010/main" val="3437416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lex.jpg">
            <a:extLst>
              <a:ext uri="{FF2B5EF4-FFF2-40B4-BE49-F238E27FC236}">
                <a16:creationId xmlns:a16="http://schemas.microsoft.com/office/drawing/2014/main" id="{F2771408-0A48-40EB-8320-13B027CCBA6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2000" contrast="-2000"/>
                    </a14:imgEffect>
                  </a14:imgLayer>
                </a14:imgProps>
              </a:ext>
              <a:ext uri="{28A0092B-C50C-407E-A947-70E740481C1C}">
                <a14:useLocalDpi xmlns:a14="http://schemas.microsoft.com/office/drawing/2010/main"/>
              </a:ext>
            </a:extLst>
          </a:blip>
          <a:stretch>
            <a:fillRect/>
          </a:stretch>
        </p:blipFill>
        <p:spPr>
          <a:xfrm>
            <a:off x="-12936" y="0"/>
            <a:ext cx="9156936" cy="6858000"/>
          </a:xfrm>
          <a:prstGeom prst="rect">
            <a:avLst/>
          </a:prstGeom>
        </p:spPr>
      </p:pic>
      <p:grpSp>
        <p:nvGrpSpPr>
          <p:cNvPr id="26" name="Group 25">
            <a:extLst>
              <a:ext uri="{FF2B5EF4-FFF2-40B4-BE49-F238E27FC236}">
                <a16:creationId xmlns:a16="http://schemas.microsoft.com/office/drawing/2014/main" id="{B93C1D97-92AD-4045-AE6B-04B62F72456A}"/>
              </a:ext>
            </a:extLst>
          </p:cNvPr>
          <p:cNvGrpSpPr/>
          <p:nvPr/>
        </p:nvGrpSpPr>
        <p:grpSpPr>
          <a:xfrm>
            <a:off x="-12937" y="304800"/>
            <a:ext cx="9156937" cy="1013281"/>
            <a:chOff x="-1" y="304799"/>
            <a:chExt cx="9156937" cy="1013281"/>
          </a:xfrm>
        </p:grpSpPr>
        <p:grpSp>
          <p:nvGrpSpPr>
            <p:cNvPr id="27" name="Group 26">
              <a:extLst>
                <a:ext uri="{FF2B5EF4-FFF2-40B4-BE49-F238E27FC236}">
                  <a16:creationId xmlns:a16="http://schemas.microsoft.com/office/drawing/2014/main" id="{3E1D7469-F86F-4A21-A74C-2C91236FA148}"/>
                </a:ext>
              </a:extLst>
            </p:cNvPr>
            <p:cNvGrpSpPr/>
            <p:nvPr/>
          </p:nvGrpSpPr>
          <p:grpSpPr>
            <a:xfrm>
              <a:off x="-1" y="316140"/>
              <a:ext cx="9075272" cy="1001940"/>
              <a:chOff x="-1" y="316140"/>
              <a:chExt cx="9075272" cy="1001940"/>
            </a:xfrm>
            <a:solidFill>
              <a:srgbClr val="FF8000">
                <a:alpha val="80000"/>
              </a:srgbClr>
            </a:solidFill>
          </p:grpSpPr>
          <p:sp>
            <p:nvSpPr>
              <p:cNvPr id="31" name="Rectangle 30">
                <a:extLst>
                  <a:ext uri="{FF2B5EF4-FFF2-40B4-BE49-F238E27FC236}">
                    <a16:creationId xmlns:a16="http://schemas.microsoft.com/office/drawing/2014/main" id="{C8D8D0FB-B68A-425C-847B-0C0675AA0741}"/>
                  </a:ext>
                </a:extLst>
              </p:cNvPr>
              <p:cNvSpPr/>
              <p:nvPr/>
            </p:nvSpPr>
            <p:spPr bwMode="auto">
              <a:xfrm>
                <a:off x="-1" y="316140"/>
                <a:ext cx="8694271" cy="99060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prstClr val="black"/>
                  </a:solidFill>
                  <a:latin typeface="Arial" charset="0"/>
                  <a:ea typeface="MS PGothic" panose="020B0600070205080204" pitchFamily="34" charset="-128"/>
                </a:endParaRPr>
              </a:p>
            </p:txBody>
          </p:sp>
          <p:sp>
            <p:nvSpPr>
              <p:cNvPr id="32" name="Isosceles Triangle 31">
                <a:extLst>
                  <a:ext uri="{FF2B5EF4-FFF2-40B4-BE49-F238E27FC236}">
                    <a16:creationId xmlns:a16="http://schemas.microsoft.com/office/drawing/2014/main" id="{25C1A914-C506-4600-B6B4-7E70B77672F4}"/>
                  </a:ext>
                </a:extLst>
              </p:cNvPr>
              <p:cNvSpPr/>
              <p:nvPr/>
            </p:nvSpPr>
            <p:spPr bwMode="auto">
              <a:xfrm rot="5400000" flipH="1">
                <a:off x="8389471" y="632280"/>
                <a:ext cx="990600" cy="381000"/>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baseline="-25000" dirty="0">
                  <a:solidFill>
                    <a:prstClr val="black"/>
                  </a:solidFill>
                  <a:latin typeface="Arial" charset="0"/>
                  <a:ea typeface="MS PGothic" panose="020B0600070205080204" pitchFamily="34" charset="-128"/>
                </a:endParaRPr>
              </a:p>
            </p:txBody>
          </p:sp>
        </p:grpSp>
        <p:sp>
          <p:nvSpPr>
            <p:cNvPr id="28" name="TextBox 27">
              <a:extLst>
                <a:ext uri="{FF2B5EF4-FFF2-40B4-BE49-F238E27FC236}">
                  <a16:creationId xmlns:a16="http://schemas.microsoft.com/office/drawing/2014/main" id="{CFFE48D5-C36D-49FA-851B-D1B2D67BADBF}"/>
                </a:ext>
              </a:extLst>
            </p:cNvPr>
            <p:cNvSpPr txBox="1">
              <a:spLocks noChangeArrowheads="1"/>
            </p:cNvSpPr>
            <p:nvPr/>
          </p:nvSpPr>
          <p:spPr bwMode="auto">
            <a:xfrm>
              <a:off x="457200" y="304799"/>
              <a:ext cx="2092271" cy="604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20000"/>
                </a:spcBef>
                <a:spcAft>
                  <a:spcPct val="0"/>
                </a:spcAft>
              </a:pPr>
              <a:r>
                <a:rPr lang="en-US" dirty="0">
                  <a:solidFill>
                    <a:prstClr val="white"/>
                  </a:solidFill>
                  <a:effectLst>
                    <a:outerShdw blurRad="50800" dist="38100" dir="2700000">
                      <a:srgbClr val="000000">
                        <a:alpha val="43000"/>
                      </a:srgbClr>
                    </a:outerShdw>
                  </a:effectLst>
                  <a:latin typeface="Gill Sans MT" panose="020B0502020104020203" pitchFamily="34" charset="0"/>
                </a:rPr>
                <a:t>FOCUS AREAS</a:t>
              </a:r>
            </a:p>
          </p:txBody>
        </p:sp>
        <p:sp>
          <p:nvSpPr>
            <p:cNvPr id="30" name="TextBox 29">
              <a:extLst>
                <a:ext uri="{FF2B5EF4-FFF2-40B4-BE49-F238E27FC236}">
                  <a16:creationId xmlns:a16="http://schemas.microsoft.com/office/drawing/2014/main" id="{821763E8-23D8-4616-AD03-63C0BADFF8BE}"/>
                </a:ext>
              </a:extLst>
            </p:cNvPr>
            <p:cNvSpPr txBox="1">
              <a:spLocks noChangeArrowheads="1"/>
            </p:cNvSpPr>
            <p:nvPr/>
          </p:nvSpPr>
          <p:spPr bwMode="auto">
            <a:xfrm>
              <a:off x="457200" y="588961"/>
              <a:ext cx="8699736" cy="604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20000"/>
                </a:spcBef>
                <a:spcAft>
                  <a:spcPct val="0"/>
                </a:spcAft>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PLAYGROUNDS &amp; OTHER</a:t>
              </a:r>
            </a:p>
          </p:txBody>
        </p:sp>
      </p:grpSp>
      <p:sp>
        <p:nvSpPr>
          <p:cNvPr id="36" name="Rectangle 35">
            <a:extLst>
              <a:ext uri="{FF2B5EF4-FFF2-40B4-BE49-F238E27FC236}">
                <a16:creationId xmlns:a16="http://schemas.microsoft.com/office/drawing/2014/main" id="{88B4D6E0-D22B-4545-A270-DDBFA297DE33}"/>
              </a:ext>
            </a:extLst>
          </p:cNvPr>
          <p:cNvSpPr/>
          <p:nvPr/>
        </p:nvSpPr>
        <p:spPr bwMode="auto">
          <a:xfrm>
            <a:off x="-12936" y="2039040"/>
            <a:ext cx="4968986" cy="3157075"/>
          </a:xfrm>
          <a:prstGeom prst="rect">
            <a:avLst/>
          </a:prstGeom>
          <a:solidFill>
            <a:srgbClr val="26B6EA">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prstClr val="black"/>
              </a:solidFill>
              <a:latin typeface="Arial" charset="0"/>
              <a:ea typeface="MS PGothic" panose="020B0600070205080204" pitchFamily="34" charset="-128"/>
            </a:endParaRPr>
          </a:p>
        </p:txBody>
      </p:sp>
      <p:sp>
        <p:nvSpPr>
          <p:cNvPr id="37" name="TextBox 36">
            <a:extLst>
              <a:ext uri="{FF2B5EF4-FFF2-40B4-BE49-F238E27FC236}">
                <a16:creationId xmlns:a16="http://schemas.microsoft.com/office/drawing/2014/main" id="{86A88417-9CCC-4EBE-AE07-9B5D0BE194FA}"/>
              </a:ext>
            </a:extLst>
          </p:cNvPr>
          <p:cNvSpPr txBox="1"/>
          <p:nvPr/>
        </p:nvSpPr>
        <p:spPr>
          <a:xfrm>
            <a:off x="232235" y="2167594"/>
            <a:ext cx="4570195" cy="3028521"/>
          </a:xfrm>
          <a:prstGeom prst="rect">
            <a:avLst/>
          </a:prstGeom>
          <a:noFill/>
        </p:spPr>
        <p:txBody>
          <a:bodyPr wrap="square" lIns="0" rIns="0" rtlCol="0">
            <a:spAutoFit/>
          </a:bodyPr>
          <a:lstStyle/>
          <a:p>
            <a:pPr marL="346075" indent="-346075">
              <a:lnSpc>
                <a:spcPct val="90000"/>
              </a:lnSpc>
              <a:buFont typeface="Arial" panose="020B0604020202020204" pitchFamily="34" charset="0"/>
              <a:buChar char="•"/>
            </a:pPr>
            <a:r>
              <a:rPr lang="en-US" sz="3200" dirty="0">
                <a:solidFill>
                  <a:srgbClr val="FFFFFF"/>
                </a:solidFill>
                <a:effectLst>
                  <a:outerShdw blurRad="50800" dist="38100" dir="2700000">
                    <a:srgbClr val="000000">
                      <a:alpha val="43000"/>
                    </a:srgbClr>
                  </a:outerShdw>
                </a:effectLst>
                <a:latin typeface="+mn-lt"/>
              </a:rPr>
              <a:t>Fix, improve play areas that are closed, at risk of closure, or deficient.</a:t>
            </a:r>
          </a:p>
          <a:p>
            <a:pPr marL="346075" indent="-346075">
              <a:lnSpc>
                <a:spcPct val="90000"/>
              </a:lnSpc>
            </a:pPr>
            <a:endParaRPr lang="en-US" sz="3200" dirty="0">
              <a:solidFill>
                <a:srgbClr val="FFFFFF"/>
              </a:solidFill>
              <a:effectLst>
                <a:outerShdw blurRad="50800" dist="38100" dir="2700000">
                  <a:srgbClr val="000000">
                    <a:alpha val="43000"/>
                  </a:srgbClr>
                </a:outerShdw>
              </a:effectLst>
              <a:latin typeface="+mn-lt"/>
            </a:endParaRPr>
          </a:p>
          <a:p>
            <a:pPr marL="346075" indent="-346075">
              <a:lnSpc>
                <a:spcPct val="90000"/>
              </a:lnSpc>
              <a:buFont typeface="Arial" panose="020B0604020202020204" pitchFamily="34" charset="0"/>
              <a:buChar char="•"/>
            </a:pPr>
            <a:r>
              <a:rPr lang="en-US" sz="3200" dirty="0">
                <a:solidFill>
                  <a:srgbClr val="FFFFFF"/>
                </a:solidFill>
                <a:effectLst>
                  <a:outerShdw blurRad="50800" dist="38100" dir="2700000">
                    <a:srgbClr val="000000">
                      <a:alpha val="43000"/>
                    </a:srgbClr>
                  </a:outerShdw>
                </a:effectLst>
                <a:latin typeface="+mn-lt"/>
              </a:rPr>
              <a:t>Fix or replace systems and other urgent repairs</a:t>
            </a:r>
            <a:r>
              <a:rPr lang="en-US" sz="3200" dirty="0">
                <a:solidFill>
                  <a:srgbClr val="FFFFFF"/>
                </a:solidFill>
                <a:effectLst>
                  <a:outerShdw blurRad="50800" dist="38100" dir="2700000">
                    <a:srgbClr val="000000">
                      <a:alpha val="43000"/>
                    </a:srgbClr>
                  </a:outerShdw>
                </a:effectLst>
                <a:latin typeface="Gill Sans MT" panose="020B0502020104020203" pitchFamily="34" charset="0"/>
              </a:rPr>
              <a:t>.</a:t>
            </a:r>
          </a:p>
          <a:p>
            <a:endParaRPr lang="en-US" dirty="0"/>
          </a:p>
        </p:txBody>
      </p:sp>
    </p:spTree>
    <p:extLst>
      <p:ext uri="{BB962C8B-B14F-4D97-AF65-F5344CB8AC3E}">
        <p14:creationId xmlns:p14="http://schemas.microsoft.com/office/powerpoint/2010/main" val="751814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805" y="316140"/>
            <a:ext cx="6394895" cy="981316"/>
            <a:chOff x="111438" y="316140"/>
            <a:chExt cx="6208218" cy="981316"/>
          </a:xfrm>
          <a:solidFill>
            <a:srgbClr val="FF8000">
              <a:alpha val="80000"/>
            </a:srgbClr>
          </a:solidFill>
        </p:grpSpPr>
        <p:sp>
          <p:nvSpPr>
            <p:cNvPr id="8" name="Rectangle 7"/>
            <p:cNvSpPr/>
            <p:nvPr/>
          </p:nvSpPr>
          <p:spPr bwMode="auto">
            <a:xfrm>
              <a:off x="111438" y="316140"/>
              <a:ext cx="5816287" cy="97926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solidFill>
                  <a:prstClr val="black"/>
                </a:solidFill>
                <a:latin typeface="Arial" charset="0"/>
              </a:endParaRPr>
            </a:p>
          </p:txBody>
        </p:sp>
        <p:sp>
          <p:nvSpPr>
            <p:cNvPr id="9" name="Isosceles Triangle 8"/>
            <p:cNvSpPr/>
            <p:nvPr/>
          </p:nvSpPr>
          <p:spPr bwMode="auto">
            <a:xfrm rot="5400000" flipH="1">
              <a:off x="5634061" y="611861"/>
              <a:ext cx="979260" cy="391930"/>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baseline="-25000" dirty="0">
                <a:solidFill>
                  <a:prstClr val="black"/>
                </a:solidFill>
                <a:latin typeface="Arial" charset="0"/>
              </a:endParaRPr>
            </a:p>
          </p:txBody>
        </p:sp>
      </p:grpSp>
      <p:sp>
        <p:nvSpPr>
          <p:cNvPr id="7" name="TextBox 6"/>
          <p:cNvSpPr txBox="1">
            <a:spLocks noChangeArrowheads="1"/>
          </p:cNvSpPr>
          <p:nvPr/>
        </p:nvSpPr>
        <p:spPr bwMode="auto">
          <a:xfrm>
            <a:off x="231291" y="433410"/>
            <a:ext cx="5409787" cy="604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PROJECT LOCATION</a:t>
            </a:r>
          </a:p>
        </p:txBody>
      </p:sp>
      <p:pic>
        <p:nvPicPr>
          <p:cNvPr id="19" name="Picture 18">
            <a:extLst>
              <a:ext uri="{FF2B5EF4-FFF2-40B4-BE49-F238E27FC236}">
                <a16:creationId xmlns:a16="http://schemas.microsoft.com/office/drawing/2014/main" id="{A0E39B2E-8996-446C-8BBF-EE6A601AF0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55" t="11977" r="4555" b="22044"/>
          <a:stretch/>
        </p:blipFill>
        <p:spPr>
          <a:xfrm>
            <a:off x="1805" y="1585560"/>
            <a:ext cx="9142195" cy="5289138"/>
          </a:xfrm>
          <a:prstGeom prst="rect">
            <a:avLst/>
          </a:prstGeom>
        </p:spPr>
      </p:pic>
      <p:sp>
        <p:nvSpPr>
          <p:cNvPr id="21" name="Content Placeholder 3">
            <a:extLst>
              <a:ext uri="{FF2B5EF4-FFF2-40B4-BE49-F238E27FC236}">
                <a16:creationId xmlns:a16="http://schemas.microsoft.com/office/drawing/2014/main" id="{B7BA2E9D-7288-488A-8474-E7C9F08412E1}"/>
              </a:ext>
            </a:extLst>
          </p:cNvPr>
          <p:cNvSpPr>
            <a:spLocks noGrp="1"/>
          </p:cNvSpPr>
          <p:nvPr>
            <p:ph idx="1"/>
          </p:nvPr>
        </p:nvSpPr>
        <p:spPr bwMode="auto">
          <a:xfrm>
            <a:off x="2" y="1700774"/>
            <a:ext cx="5455314" cy="1267365"/>
          </a:xfrm>
          <a:prstGeom prst="rect">
            <a:avLst/>
          </a:prstGeom>
          <a:solidFill>
            <a:srgbClr val="26B6EA">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rmAutofit fontScale="77500" lnSpcReduction="20000"/>
          </a:bodyPr>
          <a:lstStyle/>
          <a:p>
            <a:pPr marL="0" indent="0">
              <a:lnSpc>
                <a:spcPct val="100000"/>
              </a:lnSpc>
              <a:buNone/>
            </a:pPr>
            <a:r>
              <a:rPr lang="en-US" sz="3600" b="1" dirty="0"/>
              <a:t>Lynchview Park </a:t>
            </a:r>
          </a:p>
          <a:p>
            <a:pPr>
              <a:lnSpc>
                <a:spcPct val="100000"/>
              </a:lnSpc>
            </a:pPr>
            <a:r>
              <a:rPr lang="en-US" sz="3100" dirty="0"/>
              <a:t>SE 167</a:t>
            </a:r>
            <a:r>
              <a:rPr lang="en-US" sz="3100" baseline="30000" dirty="0"/>
              <a:t>th</a:t>
            </a:r>
            <a:r>
              <a:rPr lang="en-US" sz="3100" dirty="0"/>
              <a:t> Avenue and SE Market Street</a:t>
            </a:r>
          </a:p>
          <a:p>
            <a:pPr>
              <a:lnSpc>
                <a:spcPct val="100000"/>
              </a:lnSpc>
            </a:pPr>
            <a:r>
              <a:rPr lang="en-US" sz="3100" dirty="0"/>
              <a:t>Centennial Neighborhood</a:t>
            </a:r>
            <a:endParaRPr lang="en-US" sz="2800" dirty="0"/>
          </a:p>
        </p:txBody>
      </p:sp>
    </p:spTree>
    <p:extLst>
      <p:ext uri="{BB962C8B-B14F-4D97-AF65-F5344CB8AC3E}">
        <p14:creationId xmlns:p14="http://schemas.microsoft.com/office/powerpoint/2010/main" val="1056490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D8BCAC1-4757-4582-9943-24264E74CE48}"/>
              </a:ext>
            </a:extLst>
          </p:cNvPr>
          <p:cNvGrpSpPr/>
          <p:nvPr/>
        </p:nvGrpSpPr>
        <p:grpSpPr>
          <a:xfrm>
            <a:off x="1805" y="316140"/>
            <a:ext cx="5813502" cy="981316"/>
            <a:chOff x="111438" y="316140"/>
            <a:chExt cx="5643797" cy="981316"/>
          </a:xfrm>
          <a:solidFill>
            <a:srgbClr val="FF8000">
              <a:alpha val="80000"/>
            </a:srgbClr>
          </a:solidFill>
        </p:grpSpPr>
        <p:sp>
          <p:nvSpPr>
            <p:cNvPr id="16" name="Rectangle 15">
              <a:extLst>
                <a:ext uri="{FF2B5EF4-FFF2-40B4-BE49-F238E27FC236}">
                  <a16:creationId xmlns:a16="http://schemas.microsoft.com/office/drawing/2014/main" id="{37B4DF97-08A1-4113-889D-E116E350B3A9}"/>
                </a:ext>
              </a:extLst>
            </p:cNvPr>
            <p:cNvSpPr/>
            <p:nvPr/>
          </p:nvSpPr>
          <p:spPr bwMode="auto">
            <a:xfrm>
              <a:off x="111438" y="316140"/>
              <a:ext cx="5251867" cy="97926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solidFill>
                  <a:prstClr val="black"/>
                </a:solidFill>
                <a:latin typeface="Arial" charset="0"/>
              </a:endParaRPr>
            </a:p>
          </p:txBody>
        </p:sp>
        <p:sp>
          <p:nvSpPr>
            <p:cNvPr id="17" name="Isosceles Triangle 16">
              <a:extLst>
                <a:ext uri="{FF2B5EF4-FFF2-40B4-BE49-F238E27FC236}">
                  <a16:creationId xmlns:a16="http://schemas.microsoft.com/office/drawing/2014/main" id="{3613A58A-DB1E-48EC-AA03-2C32545414E2}"/>
                </a:ext>
              </a:extLst>
            </p:cNvPr>
            <p:cNvSpPr/>
            <p:nvPr/>
          </p:nvSpPr>
          <p:spPr bwMode="auto">
            <a:xfrm rot="5400000" flipH="1">
              <a:off x="5069641" y="611861"/>
              <a:ext cx="979260" cy="391930"/>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baseline="-25000" dirty="0">
                <a:solidFill>
                  <a:prstClr val="black"/>
                </a:solidFill>
                <a:latin typeface="Arial" charset="0"/>
              </a:endParaRPr>
            </a:p>
          </p:txBody>
        </p:sp>
      </p:grpSp>
      <p:sp>
        <p:nvSpPr>
          <p:cNvPr id="18" name="TextBox 17">
            <a:extLst>
              <a:ext uri="{FF2B5EF4-FFF2-40B4-BE49-F238E27FC236}">
                <a16:creationId xmlns:a16="http://schemas.microsoft.com/office/drawing/2014/main" id="{742176C8-B9FE-4DAC-BEBE-374F55B9C893}"/>
              </a:ext>
            </a:extLst>
          </p:cNvPr>
          <p:cNvSpPr txBox="1">
            <a:spLocks noChangeArrowheads="1"/>
          </p:cNvSpPr>
          <p:nvPr/>
        </p:nvSpPr>
        <p:spPr bwMode="auto">
          <a:xfrm>
            <a:off x="231291" y="433410"/>
            <a:ext cx="4878379" cy="604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PROJECT DETAILS</a:t>
            </a:r>
          </a:p>
        </p:txBody>
      </p:sp>
      <p:pic>
        <p:nvPicPr>
          <p:cNvPr id="4" name="Picture 3">
            <a:extLst>
              <a:ext uri="{FF2B5EF4-FFF2-40B4-BE49-F238E27FC236}">
                <a16:creationId xmlns:a16="http://schemas.microsoft.com/office/drawing/2014/main" id="{BDB8D4CA-EEE4-4062-A229-DD75266B0B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55" t="6319" r="4555" b="34759"/>
          <a:stretch/>
        </p:blipFill>
        <p:spPr>
          <a:xfrm>
            <a:off x="3577357" y="4057780"/>
            <a:ext cx="5566643" cy="2800220"/>
          </a:xfrm>
          <a:prstGeom prst="rect">
            <a:avLst/>
          </a:prstGeom>
        </p:spPr>
      </p:pic>
      <p:cxnSp>
        <p:nvCxnSpPr>
          <p:cNvPr id="23" name="Straight Connector 22">
            <a:extLst>
              <a:ext uri="{FF2B5EF4-FFF2-40B4-BE49-F238E27FC236}">
                <a16:creationId xmlns:a16="http://schemas.microsoft.com/office/drawing/2014/main" id="{6025A420-8D8A-4A93-95AF-34E9AE260E3B}"/>
              </a:ext>
            </a:extLst>
          </p:cNvPr>
          <p:cNvCxnSpPr>
            <a:cxnSpLocks/>
          </p:cNvCxnSpPr>
          <p:nvPr/>
        </p:nvCxnSpPr>
        <p:spPr>
          <a:xfrm flipV="1">
            <a:off x="3577357" y="4619555"/>
            <a:ext cx="1834235" cy="998531"/>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FAF2A90-CACB-431A-B45E-BEE5AA67CCBE}"/>
              </a:ext>
            </a:extLst>
          </p:cNvPr>
          <p:cNvCxnSpPr>
            <a:cxnSpLocks/>
          </p:cNvCxnSpPr>
          <p:nvPr/>
        </p:nvCxnSpPr>
        <p:spPr>
          <a:xfrm flipH="1">
            <a:off x="5411594" y="4619555"/>
            <a:ext cx="1387896"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D8CDD3F-A237-467D-9589-54CD22EDD49F}"/>
              </a:ext>
            </a:extLst>
          </p:cNvPr>
          <p:cNvCxnSpPr>
            <a:cxnSpLocks/>
          </p:cNvCxnSpPr>
          <p:nvPr/>
        </p:nvCxnSpPr>
        <p:spPr>
          <a:xfrm>
            <a:off x="6799490" y="4619555"/>
            <a:ext cx="2344510" cy="2189085"/>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9" name="Content Placeholder 3">
            <a:extLst>
              <a:ext uri="{FF2B5EF4-FFF2-40B4-BE49-F238E27FC236}">
                <a16:creationId xmlns:a16="http://schemas.microsoft.com/office/drawing/2014/main" id="{92E96EDA-7CA1-4997-B712-97D82788798B}"/>
              </a:ext>
            </a:extLst>
          </p:cNvPr>
          <p:cNvSpPr>
            <a:spLocks noGrp="1"/>
          </p:cNvSpPr>
          <p:nvPr>
            <p:ph idx="1"/>
          </p:nvPr>
        </p:nvSpPr>
        <p:spPr bwMode="auto">
          <a:xfrm>
            <a:off x="-1091" y="1547154"/>
            <a:ext cx="3578448" cy="5310846"/>
          </a:xfrm>
          <a:prstGeom prst="rect">
            <a:avLst/>
          </a:prstGeom>
          <a:solidFill>
            <a:srgbClr val="26B6EA">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rmAutofit/>
          </a:bodyPr>
          <a:lstStyle/>
          <a:p>
            <a:pPr marL="0" indent="0">
              <a:lnSpc>
                <a:spcPct val="150000"/>
              </a:lnSpc>
              <a:buNone/>
            </a:pPr>
            <a:r>
              <a:rPr lang="en-US" sz="2800" b="1" dirty="0"/>
              <a:t>Lynchview Park Today</a:t>
            </a:r>
          </a:p>
          <a:p>
            <a:pPr>
              <a:lnSpc>
                <a:spcPct val="120000"/>
              </a:lnSpc>
            </a:pPr>
            <a:r>
              <a:rPr lang="en-US" sz="2400" dirty="0"/>
              <a:t>Open lawn</a:t>
            </a:r>
          </a:p>
          <a:p>
            <a:pPr>
              <a:lnSpc>
                <a:spcPct val="120000"/>
              </a:lnSpc>
            </a:pPr>
            <a:r>
              <a:rPr lang="en-US" sz="2400" dirty="0"/>
              <a:t>No playground</a:t>
            </a:r>
          </a:p>
          <a:p>
            <a:pPr>
              <a:lnSpc>
                <a:spcPct val="120000"/>
              </a:lnSpc>
            </a:pPr>
            <a:r>
              <a:rPr lang="en-US" sz="2400" dirty="0"/>
              <a:t>Heavy-use soccer field without irrigation system to support high use and maintenance needs</a:t>
            </a:r>
          </a:p>
          <a:p>
            <a:pPr>
              <a:lnSpc>
                <a:spcPct val="120000"/>
              </a:lnSpc>
            </a:pPr>
            <a:r>
              <a:rPr lang="en-US" sz="2400" dirty="0"/>
              <a:t>No multi-modal connections through park</a:t>
            </a:r>
          </a:p>
          <a:p>
            <a:pPr>
              <a:lnSpc>
                <a:spcPct val="120000"/>
              </a:lnSpc>
            </a:pPr>
            <a:r>
              <a:rPr lang="en-US" sz="2400" dirty="0"/>
              <a:t>Few trees, lacks shade</a:t>
            </a:r>
          </a:p>
          <a:p>
            <a:pPr>
              <a:lnSpc>
                <a:spcPct val="150000"/>
              </a:lnSpc>
            </a:pPr>
            <a:endParaRPr lang="en-US" sz="2800" dirty="0"/>
          </a:p>
        </p:txBody>
      </p:sp>
      <p:pic>
        <p:nvPicPr>
          <p:cNvPr id="77" name="Picture 76">
            <a:extLst>
              <a:ext uri="{FF2B5EF4-FFF2-40B4-BE49-F238E27FC236}">
                <a16:creationId xmlns:a16="http://schemas.microsoft.com/office/drawing/2014/main" id="{FCB8DE4E-DDAA-40E4-A1B6-3EBC73A8E2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59" t="18273" r="5176" b="20966"/>
          <a:stretch/>
        </p:blipFill>
        <p:spPr>
          <a:xfrm>
            <a:off x="3573406" y="1554464"/>
            <a:ext cx="5570593" cy="2545948"/>
          </a:xfrm>
          <a:prstGeom prst="rect">
            <a:avLst/>
          </a:prstGeom>
        </p:spPr>
      </p:pic>
    </p:spTree>
    <p:extLst>
      <p:ext uri="{BB962C8B-B14F-4D97-AF65-F5344CB8AC3E}">
        <p14:creationId xmlns:p14="http://schemas.microsoft.com/office/powerpoint/2010/main" val="2648109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D8BCAC1-4757-4582-9943-24264E74CE48}"/>
              </a:ext>
            </a:extLst>
          </p:cNvPr>
          <p:cNvGrpSpPr/>
          <p:nvPr/>
        </p:nvGrpSpPr>
        <p:grpSpPr>
          <a:xfrm>
            <a:off x="1805" y="316140"/>
            <a:ext cx="5813502" cy="981316"/>
            <a:chOff x="111438" y="316140"/>
            <a:chExt cx="5643797" cy="981316"/>
          </a:xfrm>
          <a:solidFill>
            <a:srgbClr val="FF8000">
              <a:alpha val="80000"/>
            </a:srgbClr>
          </a:solidFill>
        </p:grpSpPr>
        <p:sp>
          <p:nvSpPr>
            <p:cNvPr id="16" name="Rectangle 15">
              <a:extLst>
                <a:ext uri="{FF2B5EF4-FFF2-40B4-BE49-F238E27FC236}">
                  <a16:creationId xmlns:a16="http://schemas.microsoft.com/office/drawing/2014/main" id="{37B4DF97-08A1-4113-889D-E116E350B3A9}"/>
                </a:ext>
              </a:extLst>
            </p:cNvPr>
            <p:cNvSpPr/>
            <p:nvPr/>
          </p:nvSpPr>
          <p:spPr bwMode="auto">
            <a:xfrm>
              <a:off x="111438" y="316140"/>
              <a:ext cx="5251867" cy="97926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solidFill>
                  <a:prstClr val="black"/>
                </a:solidFill>
                <a:latin typeface="Arial" charset="0"/>
              </a:endParaRPr>
            </a:p>
          </p:txBody>
        </p:sp>
        <p:sp>
          <p:nvSpPr>
            <p:cNvPr id="17" name="Isosceles Triangle 16">
              <a:extLst>
                <a:ext uri="{FF2B5EF4-FFF2-40B4-BE49-F238E27FC236}">
                  <a16:creationId xmlns:a16="http://schemas.microsoft.com/office/drawing/2014/main" id="{3613A58A-DB1E-48EC-AA03-2C32545414E2}"/>
                </a:ext>
              </a:extLst>
            </p:cNvPr>
            <p:cNvSpPr/>
            <p:nvPr/>
          </p:nvSpPr>
          <p:spPr bwMode="auto">
            <a:xfrm rot="5400000" flipH="1">
              <a:off x="5069641" y="611861"/>
              <a:ext cx="979260" cy="391930"/>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baseline="-25000" dirty="0">
                <a:solidFill>
                  <a:prstClr val="black"/>
                </a:solidFill>
                <a:latin typeface="Arial" charset="0"/>
              </a:endParaRPr>
            </a:p>
          </p:txBody>
        </p:sp>
      </p:grpSp>
      <p:sp>
        <p:nvSpPr>
          <p:cNvPr id="18" name="TextBox 17">
            <a:extLst>
              <a:ext uri="{FF2B5EF4-FFF2-40B4-BE49-F238E27FC236}">
                <a16:creationId xmlns:a16="http://schemas.microsoft.com/office/drawing/2014/main" id="{742176C8-B9FE-4DAC-BEBE-374F55B9C893}"/>
              </a:ext>
            </a:extLst>
          </p:cNvPr>
          <p:cNvSpPr txBox="1">
            <a:spLocks noChangeArrowheads="1"/>
          </p:cNvSpPr>
          <p:nvPr/>
        </p:nvSpPr>
        <p:spPr bwMode="auto">
          <a:xfrm>
            <a:off x="231291" y="433410"/>
            <a:ext cx="4878379" cy="604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PROJECT DETAILS</a:t>
            </a:r>
          </a:p>
        </p:txBody>
      </p:sp>
      <p:pic>
        <p:nvPicPr>
          <p:cNvPr id="10" name="Picture 9">
            <a:extLst>
              <a:ext uri="{FF2B5EF4-FFF2-40B4-BE49-F238E27FC236}">
                <a16:creationId xmlns:a16="http://schemas.microsoft.com/office/drawing/2014/main" id="{8C9B794E-C7DC-4539-B063-FC8C92C003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931" y="1543465"/>
            <a:ext cx="8642069" cy="5323457"/>
          </a:xfrm>
          <a:prstGeom prst="rect">
            <a:avLst/>
          </a:prstGeom>
        </p:spPr>
      </p:pic>
      <p:sp>
        <p:nvSpPr>
          <p:cNvPr id="25" name="Content Placeholder 3">
            <a:extLst>
              <a:ext uri="{FF2B5EF4-FFF2-40B4-BE49-F238E27FC236}">
                <a16:creationId xmlns:a16="http://schemas.microsoft.com/office/drawing/2014/main" id="{7C0E5F4E-0EEE-4C14-B222-87CAE0665E68}"/>
              </a:ext>
            </a:extLst>
          </p:cNvPr>
          <p:cNvSpPr>
            <a:spLocks noGrp="1"/>
          </p:cNvSpPr>
          <p:nvPr>
            <p:ph idx="1"/>
          </p:nvPr>
        </p:nvSpPr>
        <p:spPr bwMode="auto">
          <a:xfrm>
            <a:off x="-14298" y="1700775"/>
            <a:ext cx="5031055" cy="1228959"/>
          </a:xfrm>
          <a:prstGeom prst="rect">
            <a:avLst/>
          </a:prstGeom>
          <a:solidFill>
            <a:srgbClr val="26B6EA">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rmAutofit/>
          </a:bodyPr>
          <a:lstStyle/>
          <a:p>
            <a:pPr marL="0" indent="0">
              <a:lnSpc>
                <a:spcPct val="100000"/>
              </a:lnSpc>
              <a:spcBef>
                <a:spcPts val="0"/>
              </a:spcBef>
              <a:buNone/>
            </a:pPr>
            <a:r>
              <a:rPr lang="en-US" sz="2800" b="1" dirty="0"/>
              <a:t>Public Involvement</a:t>
            </a:r>
          </a:p>
          <a:p>
            <a:pPr fontAlgn="auto">
              <a:lnSpc>
                <a:spcPct val="100000"/>
              </a:lnSpc>
              <a:spcBef>
                <a:spcPts val="0"/>
              </a:spcBef>
              <a:spcAft>
                <a:spcPts val="0"/>
              </a:spcAft>
            </a:pPr>
            <a:r>
              <a:rPr lang="en-US" dirty="0"/>
              <a:t>Five Project Advisory Committee meetings</a:t>
            </a:r>
          </a:p>
          <a:p>
            <a:pPr fontAlgn="auto">
              <a:lnSpc>
                <a:spcPct val="100000"/>
              </a:lnSpc>
              <a:spcBef>
                <a:spcPts val="0"/>
              </a:spcBef>
              <a:spcAft>
                <a:spcPts val="0"/>
              </a:spcAft>
            </a:pPr>
            <a:r>
              <a:rPr lang="en-US" dirty="0"/>
              <a:t>Four Open Houses</a:t>
            </a:r>
          </a:p>
          <a:p>
            <a:pPr>
              <a:lnSpc>
                <a:spcPct val="150000"/>
              </a:lnSpc>
            </a:pPr>
            <a:endParaRPr lang="en-US" dirty="0"/>
          </a:p>
        </p:txBody>
      </p:sp>
    </p:spTree>
    <p:extLst>
      <p:ext uri="{BB962C8B-B14F-4D97-AF65-F5344CB8AC3E}">
        <p14:creationId xmlns:p14="http://schemas.microsoft.com/office/powerpoint/2010/main" val="2403389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D8BCAC1-4757-4582-9943-24264E74CE48}"/>
              </a:ext>
            </a:extLst>
          </p:cNvPr>
          <p:cNvGrpSpPr/>
          <p:nvPr/>
        </p:nvGrpSpPr>
        <p:grpSpPr>
          <a:xfrm>
            <a:off x="1805" y="316140"/>
            <a:ext cx="5813502" cy="981316"/>
            <a:chOff x="111438" y="316140"/>
            <a:chExt cx="5643797" cy="981316"/>
          </a:xfrm>
          <a:solidFill>
            <a:srgbClr val="FF8000">
              <a:alpha val="80000"/>
            </a:srgbClr>
          </a:solidFill>
        </p:grpSpPr>
        <p:sp>
          <p:nvSpPr>
            <p:cNvPr id="16" name="Rectangle 15">
              <a:extLst>
                <a:ext uri="{FF2B5EF4-FFF2-40B4-BE49-F238E27FC236}">
                  <a16:creationId xmlns:a16="http://schemas.microsoft.com/office/drawing/2014/main" id="{37B4DF97-08A1-4113-889D-E116E350B3A9}"/>
                </a:ext>
              </a:extLst>
            </p:cNvPr>
            <p:cNvSpPr/>
            <p:nvPr/>
          </p:nvSpPr>
          <p:spPr bwMode="auto">
            <a:xfrm>
              <a:off x="111438" y="316140"/>
              <a:ext cx="5251867" cy="97926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solidFill>
                  <a:prstClr val="black"/>
                </a:solidFill>
                <a:latin typeface="Arial" charset="0"/>
              </a:endParaRPr>
            </a:p>
          </p:txBody>
        </p:sp>
        <p:sp>
          <p:nvSpPr>
            <p:cNvPr id="17" name="Isosceles Triangle 16">
              <a:extLst>
                <a:ext uri="{FF2B5EF4-FFF2-40B4-BE49-F238E27FC236}">
                  <a16:creationId xmlns:a16="http://schemas.microsoft.com/office/drawing/2014/main" id="{3613A58A-DB1E-48EC-AA03-2C32545414E2}"/>
                </a:ext>
              </a:extLst>
            </p:cNvPr>
            <p:cNvSpPr/>
            <p:nvPr/>
          </p:nvSpPr>
          <p:spPr bwMode="auto">
            <a:xfrm rot="5400000" flipH="1">
              <a:off x="5069641" y="611861"/>
              <a:ext cx="979260" cy="391930"/>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baseline="-25000" dirty="0">
                <a:solidFill>
                  <a:prstClr val="black"/>
                </a:solidFill>
                <a:latin typeface="Arial" charset="0"/>
              </a:endParaRPr>
            </a:p>
          </p:txBody>
        </p:sp>
      </p:grpSp>
      <p:sp>
        <p:nvSpPr>
          <p:cNvPr id="18" name="TextBox 17">
            <a:extLst>
              <a:ext uri="{FF2B5EF4-FFF2-40B4-BE49-F238E27FC236}">
                <a16:creationId xmlns:a16="http://schemas.microsoft.com/office/drawing/2014/main" id="{742176C8-B9FE-4DAC-BEBE-374F55B9C893}"/>
              </a:ext>
            </a:extLst>
          </p:cNvPr>
          <p:cNvSpPr txBox="1">
            <a:spLocks noChangeArrowheads="1"/>
          </p:cNvSpPr>
          <p:nvPr/>
        </p:nvSpPr>
        <p:spPr bwMode="auto">
          <a:xfrm>
            <a:off x="231291" y="433410"/>
            <a:ext cx="4878379" cy="604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PROJECT DETAILS</a:t>
            </a:r>
          </a:p>
        </p:txBody>
      </p:sp>
      <p:sp>
        <p:nvSpPr>
          <p:cNvPr id="12" name="Content Placeholder 3">
            <a:extLst>
              <a:ext uri="{FF2B5EF4-FFF2-40B4-BE49-F238E27FC236}">
                <a16:creationId xmlns:a16="http://schemas.microsoft.com/office/drawing/2014/main" id="{771F4BFC-AE51-48B3-8A67-D1CB487A561D}"/>
              </a:ext>
            </a:extLst>
          </p:cNvPr>
          <p:cNvSpPr txBox="1">
            <a:spLocks/>
          </p:cNvSpPr>
          <p:nvPr/>
        </p:nvSpPr>
        <p:spPr bwMode="auto">
          <a:xfrm>
            <a:off x="-1091" y="1547154"/>
            <a:ext cx="3689776" cy="5310846"/>
          </a:xfrm>
          <a:prstGeom prst="rect">
            <a:avLst/>
          </a:prstGeom>
          <a:solidFill>
            <a:srgbClr val="26B6EA">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lnSpc>
                <a:spcPct val="150000"/>
              </a:lnSpc>
              <a:spcAft>
                <a:spcPts val="0"/>
              </a:spcAft>
              <a:buFont typeface="Arial" panose="020B0604020202020204" pitchFamily="34" charset="0"/>
              <a:buNone/>
            </a:pPr>
            <a:r>
              <a:rPr lang="en-US" sz="2800" b="1" dirty="0"/>
              <a:t>Key Park Improvements</a:t>
            </a:r>
          </a:p>
          <a:p>
            <a:pPr lvl="0"/>
            <a:r>
              <a:rPr lang="en-US" dirty="0"/>
              <a:t>Play area with ADA inclusive and adaptive play features </a:t>
            </a:r>
          </a:p>
          <a:p>
            <a:pPr lvl="0"/>
            <a:r>
              <a:rPr lang="en-US" dirty="0"/>
              <a:t>Picnic shelter and tables, </a:t>
            </a:r>
          </a:p>
          <a:p>
            <a:pPr lvl="0"/>
            <a:r>
              <a:rPr lang="en-US" dirty="0"/>
              <a:t>Pedestrian plaza and pathways</a:t>
            </a:r>
          </a:p>
          <a:p>
            <a:pPr lvl="0"/>
            <a:r>
              <a:rPr lang="en-US" dirty="0"/>
              <a:t>Multi-modal access through park </a:t>
            </a:r>
          </a:p>
          <a:p>
            <a:pPr lvl="0"/>
            <a:r>
              <a:rPr lang="en-US" dirty="0"/>
              <a:t>Soccer field renovations including an automatic irrigation system</a:t>
            </a:r>
          </a:p>
          <a:p>
            <a:pPr lvl="0"/>
            <a:r>
              <a:rPr lang="en-US" dirty="0"/>
              <a:t>Pedestrian lighting and other site infrastructure improvements</a:t>
            </a:r>
          </a:p>
          <a:p>
            <a:pPr lvl="0"/>
            <a:r>
              <a:rPr lang="en-US" dirty="0"/>
              <a:t>Public art through RACC</a:t>
            </a:r>
          </a:p>
          <a:p>
            <a:pPr fontAlgn="auto">
              <a:lnSpc>
                <a:spcPct val="150000"/>
              </a:lnSpc>
              <a:spcAft>
                <a:spcPts val="0"/>
              </a:spcAft>
            </a:pPr>
            <a:endParaRPr lang="en-US" sz="2800" dirty="0"/>
          </a:p>
        </p:txBody>
      </p:sp>
      <p:pic>
        <p:nvPicPr>
          <p:cNvPr id="7" name="Picture 6">
            <a:extLst>
              <a:ext uri="{FF2B5EF4-FFF2-40B4-BE49-F238E27FC236}">
                <a16:creationId xmlns:a16="http://schemas.microsoft.com/office/drawing/2014/main" id="{8DCA80FD-DFA5-456F-8430-6C69021280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60" t="23818" r="4780" b="13199"/>
          <a:stretch/>
        </p:blipFill>
        <p:spPr>
          <a:xfrm>
            <a:off x="3688685" y="1547154"/>
            <a:ext cx="5455314" cy="2735948"/>
          </a:xfrm>
          <a:prstGeom prst="rect">
            <a:avLst/>
          </a:prstGeom>
        </p:spPr>
      </p:pic>
      <p:pic>
        <p:nvPicPr>
          <p:cNvPr id="9" name="Picture 8">
            <a:extLst>
              <a:ext uri="{FF2B5EF4-FFF2-40B4-BE49-F238E27FC236}">
                <a16:creationId xmlns:a16="http://schemas.microsoft.com/office/drawing/2014/main" id="{D42DBDCB-139F-4428-8D58-20D1182CD5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55" t="32080" r="4555" b="13598"/>
          <a:stretch/>
        </p:blipFill>
        <p:spPr>
          <a:xfrm>
            <a:off x="3688684" y="4285158"/>
            <a:ext cx="5455315" cy="2572842"/>
          </a:xfrm>
          <a:prstGeom prst="rect">
            <a:avLst/>
          </a:prstGeom>
        </p:spPr>
      </p:pic>
    </p:spTree>
    <p:extLst>
      <p:ext uri="{BB962C8B-B14F-4D97-AF65-F5344CB8AC3E}">
        <p14:creationId xmlns:p14="http://schemas.microsoft.com/office/powerpoint/2010/main" val="2423525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556BBA2-8A33-43B2-9C2D-F953317E0DB2}"/>
              </a:ext>
            </a:extLst>
          </p:cNvPr>
          <p:cNvGrpSpPr/>
          <p:nvPr/>
        </p:nvGrpSpPr>
        <p:grpSpPr>
          <a:xfrm>
            <a:off x="1805" y="316140"/>
            <a:ext cx="6306495" cy="981316"/>
            <a:chOff x="111438" y="316140"/>
            <a:chExt cx="6357354" cy="981316"/>
          </a:xfrm>
          <a:solidFill>
            <a:srgbClr val="FF8000">
              <a:alpha val="80000"/>
            </a:srgbClr>
          </a:solidFill>
        </p:grpSpPr>
        <p:sp>
          <p:nvSpPr>
            <p:cNvPr id="15" name="Rectangle 14">
              <a:extLst>
                <a:ext uri="{FF2B5EF4-FFF2-40B4-BE49-F238E27FC236}">
                  <a16:creationId xmlns:a16="http://schemas.microsoft.com/office/drawing/2014/main" id="{92E26746-835D-4BE0-9957-68EA3C608FCC}"/>
                </a:ext>
              </a:extLst>
            </p:cNvPr>
            <p:cNvSpPr/>
            <p:nvPr/>
          </p:nvSpPr>
          <p:spPr bwMode="auto">
            <a:xfrm>
              <a:off x="111438" y="316140"/>
              <a:ext cx="5965424" cy="97926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solidFill>
                  <a:prstClr val="black"/>
                </a:solidFill>
                <a:latin typeface="Arial" charset="0"/>
              </a:endParaRPr>
            </a:p>
          </p:txBody>
        </p:sp>
        <p:sp>
          <p:nvSpPr>
            <p:cNvPr id="16" name="Isosceles Triangle 15">
              <a:extLst>
                <a:ext uri="{FF2B5EF4-FFF2-40B4-BE49-F238E27FC236}">
                  <a16:creationId xmlns:a16="http://schemas.microsoft.com/office/drawing/2014/main" id="{F92F2818-C03B-4582-9F4B-E5D60896F4AE}"/>
                </a:ext>
              </a:extLst>
            </p:cNvPr>
            <p:cNvSpPr/>
            <p:nvPr/>
          </p:nvSpPr>
          <p:spPr bwMode="auto">
            <a:xfrm rot="5400000" flipH="1">
              <a:off x="5783197" y="611861"/>
              <a:ext cx="979260" cy="391930"/>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baseline="-25000" dirty="0">
                <a:solidFill>
                  <a:prstClr val="black"/>
                </a:solidFill>
                <a:latin typeface="Arial" charset="0"/>
              </a:endParaRPr>
            </a:p>
          </p:txBody>
        </p:sp>
      </p:grpSp>
      <p:sp>
        <p:nvSpPr>
          <p:cNvPr id="17" name="TextBox 16">
            <a:extLst>
              <a:ext uri="{FF2B5EF4-FFF2-40B4-BE49-F238E27FC236}">
                <a16:creationId xmlns:a16="http://schemas.microsoft.com/office/drawing/2014/main" id="{8B28C78F-B69C-4864-8648-44F3616B24C6}"/>
              </a:ext>
            </a:extLst>
          </p:cNvPr>
          <p:cNvSpPr txBox="1">
            <a:spLocks noChangeArrowheads="1"/>
          </p:cNvSpPr>
          <p:nvPr/>
        </p:nvSpPr>
        <p:spPr bwMode="auto">
          <a:xfrm>
            <a:off x="231291" y="433410"/>
            <a:ext cx="5531264" cy="604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WHY ARE WE HERE?</a:t>
            </a:r>
          </a:p>
        </p:txBody>
      </p:sp>
      <p:pic>
        <p:nvPicPr>
          <p:cNvPr id="3" name="Picture 2">
            <a:extLst>
              <a:ext uri="{FF2B5EF4-FFF2-40B4-BE49-F238E27FC236}">
                <a16:creationId xmlns:a16="http://schemas.microsoft.com/office/drawing/2014/main" id="{1CBEDBD0-0EBE-4EAD-AC07-ACC36AE0E7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64" t="15369" r="4546" b="15819"/>
          <a:stretch/>
        </p:blipFill>
        <p:spPr>
          <a:xfrm>
            <a:off x="1804" y="1508750"/>
            <a:ext cx="9142195" cy="5349250"/>
          </a:xfrm>
          <a:prstGeom prst="rect">
            <a:avLst/>
          </a:prstGeom>
        </p:spPr>
      </p:pic>
      <p:sp>
        <p:nvSpPr>
          <p:cNvPr id="22" name="Rectangle 21">
            <a:extLst>
              <a:ext uri="{FF2B5EF4-FFF2-40B4-BE49-F238E27FC236}">
                <a16:creationId xmlns:a16="http://schemas.microsoft.com/office/drawing/2014/main" id="{A979838D-26B4-4A94-A22B-0B33A87AD878}"/>
              </a:ext>
            </a:extLst>
          </p:cNvPr>
          <p:cNvSpPr/>
          <p:nvPr/>
        </p:nvSpPr>
        <p:spPr bwMode="auto">
          <a:xfrm>
            <a:off x="-12937" y="1857240"/>
            <a:ext cx="5775491" cy="1241385"/>
          </a:xfrm>
          <a:prstGeom prst="rect">
            <a:avLst/>
          </a:prstGeom>
          <a:solidFill>
            <a:srgbClr val="26B6EA">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prstClr val="black"/>
              </a:solidFill>
              <a:latin typeface="Arial" charset="0"/>
              <a:ea typeface="MS PGothic" panose="020B0600070205080204" pitchFamily="34" charset="-128"/>
            </a:endParaRPr>
          </a:p>
        </p:txBody>
      </p:sp>
      <p:sp>
        <p:nvSpPr>
          <p:cNvPr id="23" name="TextBox 22">
            <a:extLst>
              <a:ext uri="{FF2B5EF4-FFF2-40B4-BE49-F238E27FC236}">
                <a16:creationId xmlns:a16="http://schemas.microsoft.com/office/drawing/2014/main" id="{31136A36-5B7C-4332-A74E-D93ED9958988}"/>
              </a:ext>
            </a:extLst>
          </p:cNvPr>
          <p:cNvSpPr txBox="1"/>
          <p:nvPr/>
        </p:nvSpPr>
        <p:spPr>
          <a:xfrm>
            <a:off x="117020" y="1892800"/>
            <a:ext cx="5645534" cy="1089529"/>
          </a:xfrm>
          <a:prstGeom prst="rect">
            <a:avLst/>
          </a:prstGeom>
          <a:noFill/>
        </p:spPr>
        <p:txBody>
          <a:bodyPr wrap="square" lIns="0" rIns="0" rtlCol="0">
            <a:spAutoFit/>
          </a:bodyPr>
          <a:lstStyle/>
          <a:p>
            <a:pPr>
              <a:lnSpc>
                <a:spcPct val="90000"/>
              </a:lnSpc>
              <a:spcAft>
                <a:spcPts val="600"/>
              </a:spcAft>
            </a:pPr>
            <a:r>
              <a:rPr lang="en-US" sz="2400" i="1" dirty="0">
                <a:latin typeface="Gill Sans MT" panose="020B0502020104020203" pitchFamily="34" charset="0"/>
              </a:rPr>
              <a:t>Accept bid of Paul Brothers, Inc. for Lynchview Park Play Area Improvements Project for $2,007,457</a:t>
            </a:r>
            <a:endParaRPr lang="en-US" sz="1600" dirty="0"/>
          </a:p>
        </p:txBody>
      </p:sp>
    </p:spTree>
    <p:extLst>
      <p:ext uri="{BB962C8B-B14F-4D97-AF65-F5344CB8AC3E}">
        <p14:creationId xmlns:p14="http://schemas.microsoft.com/office/powerpoint/2010/main" val="8181723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23278</TotalTime>
  <Words>1037</Words>
  <Application>Microsoft Office PowerPoint</Application>
  <PresentationFormat>On-screen Show (4:3)</PresentationFormat>
  <Paragraphs>109</Paragraphs>
  <Slides>7</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vt:i4>
      </vt:variant>
    </vt:vector>
  </HeadingPairs>
  <TitlesOfParts>
    <vt:vector size="14" baseType="lpstr">
      <vt:lpstr>MS PGothic</vt:lpstr>
      <vt:lpstr>Arial</vt:lpstr>
      <vt:lpstr>Calibri</vt:lpstr>
      <vt:lpstr>Calibri Light</vt:lpstr>
      <vt:lpstr>Gill Sans MT</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GreenWorks, 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liesll</dc:creator>
  <cp:lastModifiedBy>Burkovskaia, Tamara</cp:lastModifiedBy>
  <cp:revision>1327</cp:revision>
  <cp:lastPrinted>2019-03-19T22:14:36Z</cp:lastPrinted>
  <dcterms:created xsi:type="dcterms:W3CDTF">2014-06-30T04:01:23Z</dcterms:created>
  <dcterms:modified xsi:type="dcterms:W3CDTF">2019-03-19T22:52:45Z</dcterms:modified>
  <cp:contentStatus/>
</cp:coreProperties>
</file>