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Lst>
  <p:notesMasterIdLst>
    <p:notesMasterId r:id="rId27"/>
  </p:notesMasterIdLst>
  <p:handoutMasterIdLst>
    <p:handoutMasterId r:id="rId28"/>
  </p:handoutMasterIdLst>
  <p:sldIdLst>
    <p:sldId id="257" r:id="rId2"/>
    <p:sldId id="258" r:id="rId3"/>
    <p:sldId id="262"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6" r:id="rId20"/>
    <p:sldId id="275" r:id="rId21"/>
    <p:sldId id="277" r:id="rId22"/>
    <p:sldId id="278" r:id="rId23"/>
    <p:sldId id="279" r:id="rId24"/>
    <p:sldId id="283" r:id="rId25"/>
    <p:sldId id="282" r:id="rId26"/>
  </p:sldIdLst>
  <p:sldSz cx="9144000" cy="5143500" type="screen16x9"/>
  <p:notesSz cx="9296400" cy="7010400"/>
  <p:defaultTextStyle>
    <a:defPPr>
      <a:defRPr lang="en-US"/>
    </a:defPPr>
    <a:lvl1pPr algn="l" defTabSz="456885" rtl="0" fontAlgn="base">
      <a:spcBef>
        <a:spcPct val="0"/>
      </a:spcBef>
      <a:spcAft>
        <a:spcPct val="0"/>
      </a:spcAft>
      <a:defRPr sz="1800" kern="1200">
        <a:solidFill>
          <a:schemeClr val="tx1"/>
        </a:solidFill>
        <a:latin typeface="Calibri" charset="0"/>
        <a:ea typeface="ＭＳ Ｐゴシック" charset="0"/>
        <a:cs typeface="ＭＳ Ｐゴシック" charset="0"/>
      </a:defRPr>
    </a:lvl1pPr>
    <a:lvl2pPr marL="456885" indent="-361673" algn="l" defTabSz="456885" rtl="0" fontAlgn="base">
      <a:spcBef>
        <a:spcPct val="0"/>
      </a:spcBef>
      <a:spcAft>
        <a:spcPct val="0"/>
      </a:spcAft>
      <a:defRPr sz="1800" kern="1200">
        <a:solidFill>
          <a:schemeClr val="tx1"/>
        </a:solidFill>
        <a:latin typeface="Calibri" charset="0"/>
        <a:ea typeface="ＭＳ Ｐゴシック" charset="0"/>
        <a:cs typeface="ＭＳ Ｐゴシック" charset="0"/>
      </a:defRPr>
    </a:lvl2pPr>
    <a:lvl3pPr marL="913770" indent="-723345" algn="l" defTabSz="456885" rtl="0" fontAlgn="base">
      <a:spcBef>
        <a:spcPct val="0"/>
      </a:spcBef>
      <a:spcAft>
        <a:spcPct val="0"/>
      </a:spcAft>
      <a:defRPr sz="1800" kern="1200">
        <a:solidFill>
          <a:schemeClr val="tx1"/>
        </a:solidFill>
        <a:latin typeface="Calibri" charset="0"/>
        <a:ea typeface="ＭＳ Ｐゴシック" charset="0"/>
        <a:cs typeface="ＭＳ Ｐゴシック" charset="0"/>
      </a:defRPr>
    </a:lvl3pPr>
    <a:lvl4pPr marL="1370985" indent="-1085350" algn="l" defTabSz="456885" rtl="0" fontAlgn="base">
      <a:spcBef>
        <a:spcPct val="0"/>
      </a:spcBef>
      <a:spcAft>
        <a:spcPct val="0"/>
      </a:spcAft>
      <a:defRPr sz="1800" kern="1200">
        <a:solidFill>
          <a:schemeClr val="tx1"/>
        </a:solidFill>
        <a:latin typeface="Calibri" charset="0"/>
        <a:ea typeface="ＭＳ Ｐゴシック" charset="0"/>
        <a:cs typeface="ＭＳ Ｐゴシック" charset="0"/>
      </a:defRPr>
    </a:lvl4pPr>
    <a:lvl5pPr marL="1827870" indent="-1447023" algn="l" defTabSz="456885" rtl="0" fontAlgn="base">
      <a:spcBef>
        <a:spcPct val="0"/>
      </a:spcBef>
      <a:spcAft>
        <a:spcPct val="0"/>
      </a:spcAft>
      <a:defRPr sz="1800" kern="1200">
        <a:solidFill>
          <a:schemeClr val="tx1"/>
        </a:solidFill>
        <a:latin typeface="Calibri" charset="0"/>
        <a:ea typeface="ＭＳ Ｐゴシック" charset="0"/>
        <a:cs typeface="ＭＳ Ｐゴシック" charset="0"/>
      </a:defRPr>
    </a:lvl5pPr>
    <a:lvl6pPr marL="476060" algn="l" defTabSz="95213" rtl="0" eaLnBrk="1" latinLnBrk="0" hangingPunct="1">
      <a:defRPr sz="1800" kern="1200">
        <a:solidFill>
          <a:schemeClr val="tx1"/>
        </a:solidFill>
        <a:latin typeface="Calibri" charset="0"/>
        <a:ea typeface="ＭＳ Ｐゴシック" charset="0"/>
        <a:cs typeface="ＭＳ Ｐゴシック" charset="0"/>
      </a:defRPr>
    </a:lvl6pPr>
    <a:lvl7pPr marL="571273" algn="l" defTabSz="95213" rtl="0" eaLnBrk="1" latinLnBrk="0" hangingPunct="1">
      <a:defRPr sz="1800" kern="1200">
        <a:solidFill>
          <a:schemeClr val="tx1"/>
        </a:solidFill>
        <a:latin typeface="Calibri" charset="0"/>
        <a:ea typeface="ＭＳ Ｐゴシック" charset="0"/>
        <a:cs typeface="ＭＳ Ｐゴシック" charset="0"/>
      </a:defRPr>
    </a:lvl7pPr>
    <a:lvl8pPr marL="666483" algn="l" defTabSz="95213" rtl="0" eaLnBrk="1" latinLnBrk="0" hangingPunct="1">
      <a:defRPr sz="1800" kern="1200">
        <a:solidFill>
          <a:schemeClr val="tx1"/>
        </a:solidFill>
        <a:latin typeface="Calibri" charset="0"/>
        <a:ea typeface="ＭＳ Ｐゴシック" charset="0"/>
        <a:cs typeface="ＭＳ Ｐゴシック" charset="0"/>
      </a:defRPr>
    </a:lvl8pPr>
    <a:lvl9pPr marL="761695" algn="l" defTabSz="95213" rtl="0" eaLnBrk="1" latinLnBrk="0" hangingPunct="1">
      <a:defRPr sz="1800"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7388BC"/>
    <a:srgbClr val="66AE84"/>
    <a:srgbClr val="F58220"/>
    <a:srgbClr val="FF6667"/>
    <a:srgbClr val="FBB042"/>
    <a:srgbClr val="A6BC5E"/>
    <a:srgbClr val="A6BCC2"/>
    <a:srgbClr val="3132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F74194-5AD4-4240-86E0-0DD8B76D7B97}" v="2" dt="2019-03-19T20:38:23.6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22" autoAdjust="0"/>
    <p:restoredTop sz="70010" autoAdjust="0"/>
  </p:normalViewPr>
  <p:slideViewPr>
    <p:cSldViewPr snapToGrid="0" snapToObjects="1">
      <p:cViewPr varScale="1">
        <p:scale>
          <a:sx n="110" d="100"/>
          <a:sy n="110" d="100"/>
        </p:scale>
        <p:origin x="1554" y="78"/>
      </p:cViewPr>
      <p:guideLst>
        <p:guide orient="horz" pos="2160"/>
        <p:guide pos="2880"/>
        <p:guide orient="horz" pos="1620"/>
      </p:guideLst>
    </p:cSldViewPr>
  </p:slideViewPr>
  <p:notesTextViewPr>
    <p:cViewPr>
      <p:scale>
        <a:sx n="100" d="100"/>
        <a:sy n="100" d="100"/>
      </p:scale>
      <p:origin x="0" y="0"/>
    </p:cViewPr>
  </p:notesTextViewPr>
  <p:notesViewPr>
    <p:cSldViewPr snapToGrid="0" snapToObjects="1">
      <p:cViewPr varScale="1">
        <p:scale>
          <a:sx n="116" d="100"/>
          <a:sy n="116" d="100"/>
        </p:scale>
        <p:origin x="23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tteh, Mychal" userId="9036466a-29ce-4dfb-81ac-3af99b2e4218" providerId="ADAL" clId="{86CA4209-8A48-4F10-866B-CCC93423F6D5}"/>
    <pc:docChg chg="modNotesMaster modHandout">
      <pc:chgData name="Tetteh, Mychal" userId="9036466a-29ce-4dfb-81ac-3af99b2e4218" providerId="ADAL" clId="{86CA4209-8A48-4F10-866B-CCC93423F6D5}" dt="2019-03-19T20:38:23.612" v="1"/>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noFill/>
            <a:ln w="98425">
              <a:solidFill>
                <a:schemeClr val="tx2"/>
              </a:solidFill>
            </a:ln>
          </c:spPr>
          <c:dPt>
            <c:idx val="0"/>
            <c:bubble3D val="0"/>
            <c:spPr>
              <a:noFill/>
              <a:ln w="98425">
                <a:solidFill>
                  <a:schemeClr val="tx2"/>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9BA5-4522-BC63-A82FDC2D0AC9}"/>
              </c:ext>
            </c:extLst>
          </c:dPt>
          <c:dPt>
            <c:idx val="1"/>
            <c:bubble3D val="0"/>
            <c:spPr>
              <a:noFill/>
              <a:ln w="98425">
                <a:solidFill>
                  <a:schemeClr val="tx2"/>
                </a:solid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9BA5-4522-BC63-A82FDC2D0AC9}"/>
              </c:ext>
            </c:extLst>
          </c:dPt>
          <c:dLbls>
            <c:delete val="1"/>
          </c:dLbls>
          <c:cat>
            <c:strRef>
              <c:f>Sheet1!$A$2:$A$3</c:f>
              <c:strCache>
                <c:ptCount val="2"/>
                <c:pt idx="0">
                  <c:v>maintenance</c:v>
                </c:pt>
                <c:pt idx="1">
                  <c:v>safety</c:v>
                </c:pt>
              </c:strCache>
            </c:strRef>
          </c:cat>
          <c:val>
            <c:numRef>
              <c:f>Sheet1!$B$2:$B$3</c:f>
              <c:numCache>
                <c:formatCode>General</c:formatCode>
                <c:ptCount val="2"/>
                <c:pt idx="0">
                  <c:v>56</c:v>
                </c:pt>
                <c:pt idx="1">
                  <c:v>44</c:v>
                </c:pt>
              </c:numCache>
            </c:numRef>
          </c:val>
          <c:extLst>
            <c:ext xmlns:c16="http://schemas.microsoft.com/office/drawing/2014/chart" uri="{C3380CC4-5D6E-409C-BE32-E72D297353CC}">
              <c16:uniqueId val="{00000004-9BA5-4522-BC63-A82FDC2D0AC9}"/>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drawing1.xml><?xml version="1.0" encoding="utf-8"?>
<c:userShapes xmlns:c="http://schemas.openxmlformats.org/drawingml/2006/chart">
  <cdr:relSizeAnchor xmlns:cdr="http://schemas.openxmlformats.org/drawingml/2006/chartDrawing">
    <cdr:from>
      <cdr:x>0.17419</cdr:x>
      <cdr:y>0.26487</cdr:y>
    </cdr:from>
    <cdr:to>
      <cdr:x>0.54166</cdr:x>
      <cdr:y>0.50297</cdr:y>
    </cdr:to>
    <cdr:sp macro="" textlink="">
      <cdr:nvSpPr>
        <cdr:cNvPr id="2" name="TextBox 1"/>
        <cdr:cNvSpPr txBox="1"/>
      </cdr:nvSpPr>
      <cdr:spPr>
        <a:xfrm xmlns:a="http://schemas.openxmlformats.org/drawingml/2006/main">
          <a:off x="577184" y="824004"/>
          <a:ext cx="1217653" cy="7407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solidFill>
                <a:schemeClr val="tx1"/>
              </a:solidFill>
            </a:rPr>
            <a:t>Safety</a:t>
          </a:r>
        </a:p>
        <a:p xmlns:a="http://schemas.openxmlformats.org/drawingml/2006/main">
          <a:r>
            <a:rPr lang="en-US" sz="1600" b="1" dirty="0">
              <a:solidFill>
                <a:schemeClr val="tx1"/>
              </a:solidFill>
            </a:rPr>
            <a:t>44%</a:t>
          </a:r>
        </a:p>
      </cdr:txBody>
    </cdr:sp>
  </cdr:relSizeAnchor>
  <cdr:relSizeAnchor xmlns:cdr="http://schemas.openxmlformats.org/drawingml/2006/chartDrawing">
    <cdr:from>
      <cdr:x>0.47748</cdr:x>
      <cdr:y>0.60154</cdr:y>
    </cdr:from>
    <cdr:to>
      <cdr:x>0.88957</cdr:x>
      <cdr:y>0.83964</cdr:y>
    </cdr:to>
    <cdr:sp macro="" textlink="">
      <cdr:nvSpPr>
        <cdr:cNvPr id="3" name="TextBox 2"/>
        <cdr:cNvSpPr txBox="1"/>
      </cdr:nvSpPr>
      <cdr:spPr>
        <a:xfrm xmlns:a="http://schemas.openxmlformats.org/drawingml/2006/main">
          <a:off x="1582190" y="1871374"/>
          <a:ext cx="1365511" cy="7407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solidFill>
                <a:schemeClr val="tx1"/>
              </a:solidFill>
            </a:rPr>
            <a:t>Maintenance</a:t>
          </a:r>
        </a:p>
        <a:p xmlns:a="http://schemas.openxmlformats.org/drawingml/2006/main">
          <a:r>
            <a:rPr lang="en-US" sz="1600" b="1" dirty="0">
              <a:solidFill>
                <a:schemeClr val="tx1"/>
              </a:solidFill>
            </a:rPr>
            <a:t>56%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5371253" cy="1425844"/>
          </a:xfrm>
          <a:prstGeom prst="rect">
            <a:avLst/>
          </a:prstGeom>
        </p:spPr>
        <p:txBody>
          <a:bodyPr vert="horz" lIns="174513" tIns="87257" rIns="174513" bIns="87257" rtlCol="0"/>
          <a:lstStyle>
            <a:lvl1pPr algn="l">
              <a:defRPr sz="2300"/>
            </a:lvl1pPr>
          </a:lstStyle>
          <a:p>
            <a:endParaRPr lang="en-US"/>
          </a:p>
        </p:txBody>
      </p:sp>
      <p:sp>
        <p:nvSpPr>
          <p:cNvPr id="3" name="Date Placeholder 2"/>
          <p:cNvSpPr>
            <a:spLocks noGrp="1"/>
          </p:cNvSpPr>
          <p:nvPr>
            <p:ph type="dt" sz="quarter" idx="1"/>
          </p:nvPr>
        </p:nvSpPr>
        <p:spPr>
          <a:xfrm>
            <a:off x="7021797" y="0"/>
            <a:ext cx="5371253" cy="1425844"/>
          </a:xfrm>
          <a:prstGeom prst="rect">
            <a:avLst/>
          </a:prstGeom>
        </p:spPr>
        <p:txBody>
          <a:bodyPr vert="horz" lIns="174513" tIns="87257" rIns="174513" bIns="87257" rtlCol="0"/>
          <a:lstStyle>
            <a:lvl1pPr algn="r">
              <a:defRPr sz="2300"/>
            </a:lvl1pPr>
          </a:lstStyle>
          <a:p>
            <a:fld id="{A5C760F0-CCE0-6A41-825F-497C6FC79357}" type="datetimeFigureOut">
              <a:rPr lang="en-US" smtClean="0"/>
              <a:t>3/19/2019</a:t>
            </a:fld>
            <a:endParaRPr lang="en-US"/>
          </a:p>
        </p:txBody>
      </p:sp>
      <p:sp>
        <p:nvSpPr>
          <p:cNvPr id="4" name="Footer Placeholder 3"/>
          <p:cNvSpPr>
            <a:spLocks noGrp="1"/>
          </p:cNvSpPr>
          <p:nvPr>
            <p:ph type="ftr" sz="quarter" idx="2"/>
          </p:nvPr>
        </p:nvSpPr>
        <p:spPr>
          <a:xfrm>
            <a:off x="1" y="27084438"/>
            <a:ext cx="5371253" cy="1425844"/>
          </a:xfrm>
          <a:prstGeom prst="rect">
            <a:avLst/>
          </a:prstGeom>
        </p:spPr>
        <p:txBody>
          <a:bodyPr vert="horz" lIns="174513" tIns="87257" rIns="174513" bIns="87257" rtlCol="0" anchor="b"/>
          <a:lstStyle>
            <a:lvl1pPr algn="l">
              <a:defRPr sz="2300"/>
            </a:lvl1pPr>
          </a:lstStyle>
          <a:p>
            <a:endParaRPr lang="en-US"/>
          </a:p>
        </p:txBody>
      </p:sp>
      <p:sp>
        <p:nvSpPr>
          <p:cNvPr id="5" name="Slide Number Placeholder 4"/>
          <p:cNvSpPr>
            <a:spLocks noGrp="1"/>
          </p:cNvSpPr>
          <p:nvPr>
            <p:ph type="sldNum" sz="quarter" idx="3"/>
          </p:nvPr>
        </p:nvSpPr>
        <p:spPr>
          <a:xfrm>
            <a:off x="7021797" y="27084438"/>
            <a:ext cx="5371253" cy="1425844"/>
          </a:xfrm>
          <a:prstGeom prst="rect">
            <a:avLst/>
          </a:prstGeom>
        </p:spPr>
        <p:txBody>
          <a:bodyPr vert="horz" lIns="174513" tIns="87257" rIns="174513" bIns="87257" rtlCol="0" anchor="b"/>
          <a:lstStyle>
            <a:lvl1pPr algn="r">
              <a:defRPr sz="2300"/>
            </a:lvl1pPr>
          </a:lstStyle>
          <a:p>
            <a:fld id="{EDEBA6A2-BC56-8749-8C9D-A57BB164E222}" type="slidenum">
              <a:rPr lang="en-US" smtClean="0"/>
              <a:t>‹#›</a:t>
            </a:fld>
            <a:endParaRPr lang="en-US"/>
          </a:p>
        </p:txBody>
      </p:sp>
    </p:spTree>
    <p:extLst>
      <p:ext uri="{BB962C8B-B14F-4D97-AF65-F5344CB8AC3E}">
        <p14:creationId xmlns:p14="http://schemas.microsoft.com/office/powerpoint/2010/main" val="1945999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5371253" cy="1425844"/>
          </a:xfrm>
          <a:prstGeom prst="rect">
            <a:avLst/>
          </a:prstGeom>
        </p:spPr>
        <p:txBody>
          <a:bodyPr vert="horz" lIns="174513" tIns="87257" rIns="174513" bIns="87257" rtlCol="0"/>
          <a:lstStyle>
            <a:lvl1pPr algn="l">
              <a:defRPr sz="2300"/>
            </a:lvl1pPr>
          </a:lstStyle>
          <a:p>
            <a:endParaRPr lang="en-US"/>
          </a:p>
        </p:txBody>
      </p:sp>
      <p:sp>
        <p:nvSpPr>
          <p:cNvPr id="3" name="Date Placeholder 2"/>
          <p:cNvSpPr>
            <a:spLocks noGrp="1"/>
          </p:cNvSpPr>
          <p:nvPr>
            <p:ph type="dt" idx="1"/>
          </p:nvPr>
        </p:nvSpPr>
        <p:spPr>
          <a:xfrm>
            <a:off x="7021797" y="0"/>
            <a:ext cx="5371253" cy="1425844"/>
          </a:xfrm>
          <a:prstGeom prst="rect">
            <a:avLst/>
          </a:prstGeom>
        </p:spPr>
        <p:txBody>
          <a:bodyPr vert="horz" lIns="174513" tIns="87257" rIns="174513" bIns="87257" rtlCol="0"/>
          <a:lstStyle>
            <a:lvl1pPr algn="r">
              <a:defRPr sz="2300"/>
            </a:lvl1pPr>
          </a:lstStyle>
          <a:p>
            <a:fld id="{4E33C9D2-FC07-6448-BF96-44B4DA00F7F7}" type="datetimeFigureOut">
              <a:rPr lang="en-US" smtClean="0"/>
              <a:t>3/19/2019</a:t>
            </a:fld>
            <a:endParaRPr lang="en-US"/>
          </a:p>
        </p:txBody>
      </p:sp>
      <p:sp>
        <p:nvSpPr>
          <p:cNvPr id="4" name="Slide Image Placeholder 3"/>
          <p:cNvSpPr>
            <a:spLocks noGrp="1" noRot="1" noChangeAspect="1"/>
          </p:cNvSpPr>
          <p:nvPr>
            <p:ph type="sldImg" idx="2"/>
          </p:nvPr>
        </p:nvSpPr>
        <p:spPr>
          <a:xfrm>
            <a:off x="-3308350" y="2138363"/>
            <a:ext cx="19011900" cy="10694987"/>
          </a:xfrm>
          <a:prstGeom prst="rect">
            <a:avLst/>
          </a:prstGeom>
          <a:noFill/>
          <a:ln w="12700">
            <a:solidFill>
              <a:prstClr val="black"/>
            </a:solidFill>
          </a:ln>
        </p:spPr>
        <p:txBody>
          <a:bodyPr vert="horz" lIns="174513" tIns="87257" rIns="174513" bIns="87257" rtlCol="0" anchor="ctr"/>
          <a:lstStyle/>
          <a:p>
            <a:endParaRPr lang="en-US"/>
          </a:p>
        </p:txBody>
      </p:sp>
      <p:sp>
        <p:nvSpPr>
          <p:cNvPr id="5" name="Notes Placeholder 4"/>
          <p:cNvSpPr>
            <a:spLocks noGrp="1"/>
          </p:cNvSpPr>
          <p:nvPr>
            <p:ph type="body" sz="quarter" idx="3"/>
          </p:nvPr>
        </p:nvSpPr>
        <p:spPr>
          <a:xfrm>
            <a:off x="1239520" y="13545518"/>
            <a:ext cx="9916160" cy="12832597"/>
          </a:xfrm>
          <a:prstGeom prst="rect">
            <a:avLst/>
          </a:prstGeom>
        </p:spPr>
        <p:txBody>
          <a:bodyPr vert="horz" lIns="174513" tIns="87257" rIns="174513" bIns="872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27084438"/>
            <a:ext cx="5371253" cy="1425844"/>
          </a:xfrm>
          <a:prstGeom prst="rect">
            <a:avLst/>
          </a:prstGeom>
        </p:spPr>
        <p:txBody>
          <a:bodyPr vert="horz" lIns="174513" tIns="87257" rIns="174513" bIns="87257" rtlCol="0" anchor="b"/>
          <a:lstStyle>
            <a:lvl1pPr algn="l">
              <a:defRPr sz="2300"/>
            </a:lvl1pPr>
          </a:lstStyle>
          <a:p>
            <a:endParaRPr lang="en-US"/>
          </a:p>
        </p:txBody>
      </p:sp>
      <p:sp>
        <p:nvSpPr>
          <p:cNvPr id="7" name="Slide Number Placeholder 6"/>
          <p:cNvSpPr>
            <a:spLocks noGrp="1"/>
          </p:cNvSpPr>
          <p:nvPr>
            <p:ph type="sldNum" sz="quarter" idx="5"/>
          </p:nvPr>
        </p:nvSpPr>
        <p:spPr>
          <a:xfrm>
            <a:off x="7021797" y="27084438"/>
            <a:ext cx="5371253" cy="1425844"/>
          </a:xfrm>
          <a:prstGeom prst="rect">
            <a:avLst/>
          </a:prstGeom>
        </p:spPr>
        <p:txBody>
          <a:bodyPr vert="horz" lIns="174513" tIns="87257" rIns="174513" bIns="87257" rtlCol="0" anchor="b"/>
          <a:lstStyle>
            <a:lvl1pPr algn="r">
              <a:defRPr sz="2300"/>
            </a:lvl1pPr>
          </a:lstStyle>
          <a:p>
            <a:fld id="{9830E127-0639-A142-BBC2-92D51FF74A58}" type="slidenum">
              <a:rPr lang="en-US" smtClean="0"/>
              <a:t>‹#›</a:t>
            </a:fld>
            <a:endParaRPr lang="en-US"/>
          </a:p>
        </p:txBody>
      </p:sp>
    </p:spTree>
    <p:extLst>
      <p:ext uri="{BB962C8B-B14F-4D97-AF65-F5344CB8AC3E}">
        <p14:creationId xmlns:p14="http://schemas.microsoft.com/office/powerpoint/2010/main" val="38921827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 Thank</a:t>
            </a:r>
            <a:r>
              <a:rPr lang="en-US" sz="2300" dirty="0"/>
              <a:t> you for giving us this opportunity to present this progress report on the Fixing our Streets program. </a:t>
            </a:r>
            <a:endParaRPr lang="en-US" dirty="0"/>
          </a:p>
        </p:txBody>
      </p:sp>
      <p:sp>
        <p:nvSpPr>
          <p:cNvPr id="4" name="Slide Number Placeholder 3"/>
          <p:cNvSpPr>
            <a:spLocks noGrp="1"/>
          </p:cNvSpPr>
          <p:nvPr>
            <p:ph type="sldNum" sz="quarter" idx="10"/>
          </p:nvPr>
        </p:nvSpPr>
        <p:spPr/>
        <p:txBody>
          <a:bodyPr/>
          <a:lstStyle/>
          <a:p>
            <a:fld id="{9830E127-0639-A142-BBC2-92D51FF74A58}" type="slidenum">
              <a:rPr lang="en-US" smtClean="0"/>
              <a:t>1</a:t>
            </a:fld>
            <a:endParaRPr lang="en-US"/>
          </a:p>
        </p:txBody>
      </p:sp>
    </p:spTree>
    <p:extLst>
      <p:ext uri="{BB962C8B-B14F-4D97-AF65-F5344CB8AC3E}">
        <p14:creationId xmlns:p14="http://schemas.microsoft.com/office/powerpoint/2010/main" val="2619923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MYCHAL: At</a:t>
            </a:r>
            <a:r>
              <a:rPr lang="en-US" sz="2300" dirty="0"/>
              <a:t> the end of 2019, we forecast a total planned investment of over </a:t>
            </a:r>
            <a:r>
              <a:rPr lang="en-US" sz="2300" b="1" dirty="0"/>
              <a:t>$124 million </a:t>
            </a:r>
            <a:r>
              <a:rPr lang="en-US" sz="2300" dirty="0"/>
              <a:t>dollars’ worth of capital projects drawing from a multitude of funding sources and will complete or break ground on </a:t>
            </a:r>
            <a:r>
              <a:rPr lang="en-US" sz="2300" b="1" dirty="0"/>
              <a:t>41</a:t>
            </a:r>
            <a:r>
              <a:rPr lang="en-US" sz="2300" dirty="0"/>
              <a:t> major capital projects. </a:t>
            </a:r>
          </a:p>
          <a:p>
            <a:endParaRPr lang="en-US" sz="2300" dirty="0"/>
          </a:p>
          <a:p>
            <a:r>
              <a:rPr lang="en-US" sz="2300" dirty="0"/>
              <a:t>This doesn’t include dozens of Safe Routes to Schools projects. </a:t>
            </a:r>
            <a:r>
              <a:rPr lang="en-US" dirty="0"/>
              <a:t>These</a:t>
            </a:r>
            <a:r>
              <a:rPr lang="en-US" sz="2300" dirty="0"/>
              <a:t> projects range from installing crosswalks and signs to building median islands and installing rapid flashing beacons. In each case, we make it easier and safer for families and their kids to get to school.  </a:t>
            </a:r>
            <a:endParaRPr lang="en-US" dirty="0">
              <a:cs typeface="Calibri"/>
            </a:endParaRPr>
          </a:p>
        </p:txBody>
      </p:sp>
      <p:sp>
        <p:nvSpPr>
          <p:cNvPr id="4" name="Slide Number Placeholder 3"/>
          <p:cNvSpPr>
            <a:spLocks noGrp="1"/>
          </p:cNvSpPr>
          <p:nvPr>
            <p:ph type="sldNum" sz="quarter" idx="10"/>
          </p:nvPr>
        </p:nvSpPr>
        <p:spPr/>
        <p:txBody>
          <a:bodyPr/>
          <a:lstStyle/>
          <a:p>
            <a:fld id="{9830E127-0639-A142-BBC2-92D51FF74A58}" type="slidenum">
              <a:rPr lang="en-US" smtClean="0"/>
              <a:t>10</a:t>
            </a:fld>
            <a:endParaRPr lang="en-US"/>
          </a:p>
        </p:txBody>
      </p:sp>
    </p:spTree>
    <p:extLst>
      <p:ext uri="{BB962C8B-B14F-4D97-AF65-F5344CB8AC3E}">
        <p14:creationId xmlns:p14="http://schemas.microsoft.com/office/powerpoint/2010/main" val="1907770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MYCHAL: Thanks</a:t>
            </a:r>
            <a:r>
              <a:rPr lang="en-US" sz="2300" dirty="0"/>
              <a:t> to fixing our streets, we have also completed </a:t>
            </a:r>
            <a:r>
              <a:rPr lang="en-US" sz="2300" b="1" dirty="0"/>
              <a:t>253</a:t>
            </a:r>
            <a:r>
              <a:rPr lang="en-US" sz="2300" dirty="0"/>
              <a:t> base repair projects all over the city</a:t>
            </a:r>
            <a:r>
              <a:rPr lang="en-US" dirty="0"/>
              <a:t> since 2016</a:t>
            </a:r>
            <a:r>
              <a:rPr lang="en-US" sz="2300" dirty="0"/>
              <a:t>. These are the small, but mighty repairs that save a street. We fully reconstruct those sections of the street where it has failed. These focused interventions keep the rest of the street from failing, saving us money over the long-term.  </a:t>
            </a:r>
            <a:endParaRPr lang="en-US" dirty="0"/>
          </a:p>
        </p:txBody>
      </p:sp>
      <p:sp>
        <p:nvSpPr>
          <p:cNvPr id="4" name="Slide Number Placeholder 3"/>
          <p:cNvSpPr>
            <a:spLocks noGrp="1"/>
          </p:cNvSpPr>
          <p:nvPr>
            <p:ph type="sldNum" sz="quarter" idx="10"/>
          </p:nvPr>
        </p:nvSpPr>
        <p:spPr/>
        <p:txBody>
          <a:bodyPr/>
          <a:lstStyle/>
          <a:p>
            <a:fld id="{9830E127-0639-A142-BBC2-92D51FF74A58}" type="slidenum">
              <a:rPr lang="en-US" smtClean="0"/>
              <a:t>11</a:t>
            </a:fld>
            <a:endParaRPr lang="en-US"/>
          </a:p>
        </p:txBody>
      </p:sp>
    </p:spTree>
    <p:extLst>
      <p:ext uri="{BB962C8B-B14F-4D97-AF65-F5344CB8AC3E}">
        <p14:creationId xmlns:p14="http://schemas.microsoft.com/office/powerpoint/2010/main" val="620178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MYCHAL: By</a:t>
            </a:r>
            <a:r>
              <a:rPr lang="en-US" sz="2300" dirty="0"/>
              <a:t> the end of 2019, we will have installed </a:t>
            </a:r>
            <a:r>
              <a:rPr lang="en-US" sz="2300" b="1" dirty="0"/>
              <a:t>48</a:t>
            </a:r>
            <a:r>
              <a:rPr lang="en-US" sz="2300" dirty="0"/>
              <a:t> blocks of sidewalks; </a:t>
            </a:r>
            <a:r>
              <a:rPr lang="en-US" dirty="0"/>
              <a:t>delivered 375 pavement reconstruction projects</a:t>
            </a:r>
            <a:r>
              <a:rPr lang="en-US" sz="2300" dirty="0"/>
              <a:t>;</a:t>
            </a:r>
            <a:r>
              <a:rPr lang="en-US" dirty="0"/>
              <a:t> provided</a:t>
            </a:r>
            <a:r>
              <a:rPr lang="en-US" sz="2300" dirty="0"/>
              <a:t> of</a:t>
            </a:r>
            <a:r>
              <a:rPr lang="en-US" dirty="0"/>
              <a:t> 30 </a:t>
            </a:r>
            <a:r>
              <a:rPr lang="en-US" sz="2300" dirty="0"/>
              <a:t>curb ramps</a:t>
            </a:r>
            <a:r>
              <a:rPr lang="en-US" dirty="0"/>
              <a:t> in partnership with our resident ramp request program</a:t>
            </a:r>
            <a:r>
              <a:rPr lang="en-US" sz="2300" dirty="0"/>
              <a:t>;</a:t>
            </a:r>
            <a:r>
              <a:rPr lang="en-US" dirty="0"/>
              <a:t> added 12</a:t>
            </a:r>
            <a:r>
              <a:rPr lang="en-US" sz="2300" dirty="0"/>
              <a:t> </a:t>
            </a:r>
            <a:r>
              <a:rPr lang="en-US" dirty="0"/>
              <a:t>lane miles </a:t>
            </a:r>
            <a:r>
              <a:rPr lang="en-US" sz="2300" dirty="0"/>
              <a:t>of </a:t>
            </a:r>
            <a:r>
              <a:rPr lang="en-US" dirty="0"/>
              <a:t>biking facilities and</a:t>
            </a:r>
            <a:r>
              <a:rPr lang="en-US" sz="2300" dirty="0"/>
              <a:t> made it easier and safer to get around on some of our most important streets including 82</a:t>
            </a:r>
            <a:r>
              <a:rPr lang="en-US" sz="2300" baseline="30000" dirty="0"/>
              <a:t>nd</a:t>
            </a:r>
            <a:r>
              <a:rPr lang="en-US" sz="2300" dirty="0"/>
              <a:t> and 122</a:t>
            </a:r>
            <a:r>
              <a:rPr lang="en-US" sz="2300" baseline="30000" dirty="0"/>
              <a:t>nd</a:t>
            </a:r>
            <a:r>
              <a:rPr lang="en-US" sz="2300" dirty="0"/>
              <a:t> Avenues, Outer Division, Halsey, Weidler, Alberta, Columbia, Denver and Beaverton Hillsdale Highway.  </a:t>
            </a:r>
            <a:endParaRPr lang="en-US" dirty="0"/>
          </a:p>
        </p:txBody>
      </p:sp>
      <p:sp>
        <p:nvSpPr>
          <p:cNvPr id="4" name="Slide Number Placeholder 3"/>
          <p:cNvSpPr>
            <a:spLocks noGrp="1"/>
          </p:cNvSpPr>
          <p:nvPr>
            <p:ph type="sldNum" sz="quarter" idx="10"/>
          </p:nvPr>
        </p:nvSpPr>
        <p:spPr/>
        <p:txBody>
          <a:bodyPr/>
          <a:lstStyle/>
          <a:p>
            <a:fld id="{9830E127-0639-A142-BBC2-92D51FF74A58}" type="slidenum">
              <a:rPr lang="en-US" smtClean="0"/>
              <a:t>12</a:t>
            </a:fld>
            <a:endParaRPr lang="en-US"/>
          </a:p>
        </p:txBody>
      </p:sp>
    </p:spTree>
    <p:extLst>
      <p:ext uri="{BB962C8B-B14F-4D97-AF65-F5344CB8AC3E}">
        <p14:creationId xmlns:p14="http://schemas.microsoft.com/office/powerpoint/2010/main" val="1725187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MYCHAL: Much of this work is possible because PBOT staff have worked tirelessly to multiply tax payer dollars wherever possible by leveraging funding from other sources</a:t>
            </a:r>
          </a:p>
        </p:txBody>
      </p:sp>
      <p:sp>
        <p:nvSpPr>
          <p:cNvPr id="4" name="Slide Number Placeholder 3"/>
          <p:cNvSpPr>
            <a:spLocks noGrp="1"/>
          </p:cNvSpPr>
          <p:nvPr>
            <p:ph type="sldNum" sz="quarter" idx="5"/>
          </p:nvPr>
        </p:nvSpPr>
        <p:spPr/>
        <p:txBody>
          <a:bodyPr/>
          <a:lstStyle/>
          <a:p>
            <a:fld id="{9830E127-0639-A142-BBC2-92D51FF74A58}" type="slidenum">
              <a:rPr lang="en-US" smtClean="0"/>
              <a:t>13</a:t>
            </a:fld>
            <a:endParaRPr lang="en-US"/>
          </a:p>
        </p:txBody>
      </p:sp>
    </p:spTree>
    <p:extLst>
      <p:ext uri="{BB962C8B-B14F-4D97-AF65-F5344CB8AC3E}">
        <p14:creationId xmlns:p14="http://schemas.microsoft.com/office/powerpoint/2010/main" val="460100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MYCHAL: These funds help us deliver more projects</a:t>
            </a:r>
            <a:r>
              <a:rPr lang="en-US" sz="2300" dirty="0"/>
              <a:t>, </a:t>
            </a:r>
            <a:r>
              <a:rPr lang="en-US" dirty="0"/>
              <a:t>and ensure that we meet federal, state and local polices designed to protect the most vulnerable roadway users.</a:t>
            </a:r>
            <a:r>
              <a:rPr lang="en-US" sz="2300" dirty="0"/>
              <a:t>  </a:t>
            </a:r>
            <a:endParaRPr lang="en-US" dirty="0"/>
          </a:p>
        </p:txBody>
      </p:sp>
      <p:sp>
        <p:nvSpPr>
          <p:cNvPr id="4" name="Slide Number Placeholder 3"/>
          <p:cNvSpPr>
            <a:spLocks noGrp="1"/>
          </p:cNvSpPr>
          <p:nvPr>
            <p:ph type="sldNum" sz="quarter" idx="10"/>
          </p:nvPr>
        </p:nvSpPr>
        <p:spPr/>
        <p:txBody>
          <a:bodyPr/>
          <a:lstStyle/>
          <a:p>
            <a:fld id="{9830E127-0639-A142-BBC2-92D51FF74A58}" type="slidenum">
              <a:rPr lang="en-US" smtClean="0"/>
              <a:t>14</a:t>
            </a:fld>
            <a:endParaRPr lang="en-US"/>
          </a:p>
        </p:txBody>
      </p:sp>
    </p:spTree>
    <p:extLst>
      <p:ext uri="{BB962C8B-B14F-4D97-AF65-F5344CB8AC3E}">
        <p14:creationId xmlns:p14="http://schemas.microsoft.com/office/powerpoint/2010/main" val="3807583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MYCHAL: The Fixing Our Streets program is about more than just projects</a:t>
            </a:r>
          </a:p>
        </p:txBody>
      </p:sp>
      <p:sp>
        <p:nvSpPr>
          <p:cNvPr id="4" name="Slide Number Placeholder 3"/>
          <p:cNvSpPr>
            <a:spLocks noGrp="1"/>
          </p:cNvSpPr>
          <p:nvPr>
            <p:ph type="sldNum" sz="quarter" idx="5"/>
          </p:nvPr>
        </p:nvSpPr>
        <p:spPr/>
        <p:txBody>
          <a:bodyPr/>
          <a:lstStyle/>
          <a:p>
            <a:fld id="{9830E127-0639-A142-BBC2-92D51FF74A58}" type="slidenum">
              <a:rPr lang="en-US" smtClean="0"/>
              <a:t>15</a:t>
            </a:fld>
            <a:endParaRPr lang="en-US"/>
          </a:p>
        </p:txBody>
      </p:sp>
    </p:spTree>
    <p:extLst>
      <p:ext uri="{BB962C8B-B14F-4D97-AF65-F5344CB8AC3E}">
        <p14:creationId xmlns:p14="http://schemas.microsoft.com/office/powerpoint/2010/main" val="2481168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MYCHAL: I</a:t>
            </a:r>
            <a:r>
              <a:rPr lang="en-US" sz="2300" dirty="0"/>
              <a:t> am </a:t>
            </a:r>
            <a:r>
              <a:rPr lang="en-US" dirty="0"/>
              <a:t>especially</a:t>
            </a:r>
            <a:r>
              <a:rPr lang="en-US" sz="2300" dirty="0"/>
              <a:t> proud of the </a:t>
            </a:r>
            <a:r>
              <a:rPr lang="en-US" dirty="0"/>
              <a:t>early progress</a:t>
            </a:r>
            <a:r>
              <a:rPr lang="en-US" sz="2300" dirty="0"/>
              <a:t> we have made in supporting more widely shared economic prosperity.  </a:t>
            </a:r>
          </a:p>
          <a:p>
            <a:endParaRPr lang="en-US" sz="2300" dirty="0"/>
          </a:p>
          <a:p>
            <a:r>
              <a:rPr lang="en-US" sz="2300" dirty="0"/>
              <a:t>Over the last five years, PBOT – like the rest of our city government – has made a clear commitment to equity.  </a:t>
            </a:r>
          </a:p>
          <a:p>
            <a:endParaRPr lang="en-US" sz="2300" dirty="0"/>
          </a:p>
          <a:p>
            <a:r>
              <a:rPr lang="en-US" sz="2300" dirty="0"/>
              <a:t>As part of this commitment, we pledged to make sure that 30% of contracts were awarded to DMWESB firms.  </a:t>
            </a:r>
          </a:p>
          <a:p>
            <a:endParaRPr lang="en-US" sz="2300" dirty="0"/>
          </a:p>
          <a:p>
            <a:r>
              <a:rPr lang="en-US" sz="2300" dirty="0"/>
              <a:t>I’m happy to report that we have met this goal. In fact, we haven’t just met it; we’ve exceeded it. By a wide margin. To date, more than two-thirds – 68% -- of our low-bid contracts – have gone to DMWESB firms. </a:t>
            </a:r>
            <a:r>
              <a:rPr lang="en-US" dirty="0"/>
              <a:t>In partnership with our colleagues in the Prime Contractor Development Program we’ve</a:t>
            </a:r>
            <a:r>
              <a:rPr lang="en-US" sz="2300" dirty="0"/>
              <a:t> raised the bar and have shown what we can be achieved when we fully commit </a:t>
            </a:r>
            <a:r>
              <a:rPr lang="en-US" dirty="0"/>
              <a:t>ourselves to increasingly</a:t>
            </a:r>
            <a:r>
              <a:rPr lang="en-US" sz="2300" dirty="0"/>
              <a:t> equitable</a:t>
            </a:r>
            <a:r>
              <a:rPr lang="en-US" dirty="0"/>
              <a:t> capital program outcomes</a:t>
            </a:r>
            <a:r>
              <a:rPr lang="en-US" sz="2300" dirty="0"/>
              <a:t>. </a:t>
            </a:r>
            <a:endParaRPr lang="en-US" dirty="0">
              <a:cs typeface="Calibri"/>
            </a:endParaRPr>
          </a:p>
        </p:txBody>
      </p:sp>
      <p:sp>
        <p:nvSpPr>
          <p:cNvPr id="4" name="Slide Number Placeholder 3"/>
          <p:cNvSpPr>
            <a:spLocks noGrp="1"/>
          </p:cNvSpPr>
          <p:nvPr>
            <p:ph type="sldNum" sz="quarter" idx="10"/>
          </p:nvPr>
        </p:nvSpPr>
        <p:spPr/>
        <p:txBody>
          <a:bodyPr/>
          <a:lstStyle/>
          <a:p>
            <a:fld id="{9830E127-0639-A142-BBC2-92D51FF74A58}" type="slidenum">
              <a:rPr lang="en-US" smtClean="0"/>
              <a:t>16</a:t>
            </a:fld>
            <a:endParaRPr lang="en-US"/>
          </a:p>
        </p:txBody>
      </p:sp>
    </p:spTree>
    <p:extLst>
      <p:ext uri="{BB962C8B-B14F-4D97-AF65-F5344CB8AC3E}">
        <p14:creationId xmlns:p14="http://schemas.microsoft.com/office/powerpoint/2010/main" val="4004316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MYCHAL: Beyond the outcomes in our community PBOT staff have been hard at work accelerating improvements in our capacity to deliver our capital programs</a:t>
            </a:r>
          </a:p>
        </p:txBody>
      </p:sp>
      <p:sp>
        <p:nvSpPr>
          <p:cNvPr id="4" name="Slide Number Placeholder 3"/>
          <p:cNvSpPr>
            <a:spLocks noGrp="1"/>
          </p:cNvSpPr>
          <p:nvPr>
            <p:ph type="sldNum" sz="quarter" idx="5"/>
          </p:nvPr>
        </p:nvSpPr>
        <p:spPr/>
        <p:txBody>
          <a:bodyPr/>
          <a:lstStyle/>
          <a:p>
            <a:fld id="{9830E127-0639-A142-BBC2-92D51FF74A58}" type="slidenum">
              <a:rPr lang="en-US" smtClean="0"/>
              <a:t>17</a:t>
            </a:fld>
            <a:endParaRPr lang="en-US"/>
          </a:p>
        </p:txBody>
      </p:sp>
    </p:spTree>
    <p:extLst>
      <p:ext uri="{BB962C8B-B14F-4D97-AF65-F5344CB8AC3E}">
        <p14:creationId xmlns:p14="http://schemas.microsoft.com/office/powerpoint/2010/main" val="2887005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MYCHAL: The</a:t>
            </a:r>
            <a:r>
              <a:rPr lang="en-US" sz="2300" dirty="0"/>
              <a:t> Fixing Our Streets program inaugurated a new era at PBOT. We have used the program to drive key changes at the bureau. The changes have not only improved how we have delivered Fixing Our Streets programs, they have also helped us improve our project delivery and financial forecasting for all of our capital and maintenance projects.  </a:t>
            </a:r>
          </a:p>
          <a:p>
            <a:endParaRPr lang="en-US" sz="2300" dirty="0"/>
          </a:p>
          <a:p>
            <a:r>
              <a:rPr lang="en-US" sz="2300" dirty="0"/>
              <a:t>These key changes include: </a:t>
            </a:r>
          </a:p>
          <a:p>
            <a:r>
              <a:rPr lang="en-US" sz="2300" dirty="0"/>
              <a:t>- Capital project controls program that analyzes capital project delivery and supports resolution on key capacity challenges </a:t>
            </a:r>
          </a:p>
          <a:p>
            <a:r>
              <a:rPr lang="en-US" sz="2300" dirty="0"/>
              <a:t>- Project value stream analysis which informs key process improvement priorities </a:t>
            </a:r>
          </a:p>
          <a:p>
            <a:r>
              <a:rPr lang="en-US" sz="2300" dirty="0"/>
              <a:t>- Implementation of our stage-gate methodology to ensure all projects are delivered consistently </a:t>
            </a:r>
          </a:p>
          <a:p>
            <a:r>
              <a:rPr lang="en-US" sz="2300" dirty="0"/>
              <a:t>- The establishment of a dedicated team focused on the delivery of quick-build projects implemented through on-call contracts or directly through our Maintenance Operations crews </a:t>
            </a:r>
          </a:p>
          <a:p>
            <a:endParaRPr lang="en-US" dirty="0"/>
          </a:p>
        </p:txBody>
      </p:sp>
      <p:sp>
        <p:nvSpPr>
          <p:cNvPr id="4" name="Slide Number Placeholder 3"/>
          <p:cNvSpPr>
            <a:spLocks noGrp="1"/>
          </p:cNvSpPr>
          <p:nvPr>
            <p:ph type="sldNum" sz="quarter" idx="10"/>
          </p:nvPr>
        </p:nvSpPr>
        <p:spPr/>
        <p:txBody>
          <a:bodyPr/>
          <a:lstStyle/>
          <a:p>
            <a:fld id="{9830E127-0639-A142-BBC2-92D51FF74A58}" type="slidenum">
              <a:rPr lang="en-US" smtClean="0"/>
              <a:t>18</a:t>
            </a:fld>
            <a:endParaRPr lang="en-US"/>
          </a:p>
        </p:txBody>
      </p:sp>
    </p:spTree>
    <p:extLst>
      <p:ext uri="{BB962C8B-B14F-4D97-AF65-F5344CB8AC3E}">
        <p14:creationId xmlns:p14="http://schemas.microsoft.com/office/powerpoint/2010/main" val="3297118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MYCHAL: I'd like to turn it over to one of our Oversight Committee members Jennifer Rollins to share some of the ways that we're engaging our neighbors as we deliver this program</a:t>
            </a:r>
          </a:p>
          <a:p>
            <a:r>
              <a:rPr lang="en-US" dirty="0">
                <a:cs typeface="Calibri"/>
              </a:rPr>
              <a:t>JENNIFER: Thank you Mychal</a:t>
            </a:r>
          </a:p>
        </p:txBody>
      </p:sp>
      <p:sp>
        <p:nvSpPr>
          <p:cNvPr id="4" name="Slide Number Placeholder 3"/>
          <p:cNvSpPr>
            <a:spLocks noGrp="1"/>
          </p:cNvSpPr>
          <p:nvPr>
            <p:ph type="sldNum" sz="quarter" idx="5"/>
          </p:nvPr>
        </p:nvSpPr>
        <p:spPr/>
        <p:txBody>
          <a:bodyPr/>
          <a:lstStyle/>
          <a:p>
            <a:fld id="{9830E127-0639-A142-BBC2-92D51FF74A58}" type="slidenum">
              <a:rPr lang="en-US" smtClean="0"/>
              <a:t>19</a:t>
            </a:fld>
            <a:endParaRPr lang="en-US"/>
          </a:p>
        </p:txBody>
      </p:sp>
    </p:spTree>
    <p:extLst>
      <p:ext uri="{BB962C8B-B14F-4D97-AF65-F5344CB8AC3E}">
        <p14:creationId xmlns:p14="http://schemas.microsoft.com/office/powerpoint/2010/main" val="654241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CHRIS: I'm going to begin by sharing an overview before we hear from our Program manager and members of the public who have been a critical part of the implementation of this program</a:t>
            </a:r>
          </a:p>
        </p:txBody>
      </p:sp>
      <p:sp>
        <p:nvSpPr>
          <p:cNvPr id="4" name="Slide Number Placeholder 3"/>
          <p:cNvSpPr>
            <a:spLocks noGrp="1"/>
          </p:cNvSpPr>
          <p:nvPr>
            <p:ph type="sldNum" sz="quarter" idx="10"/>
          </p:nvPr>
        </p:nvSpPr>
        <p:spPr/>
        <p:txBody>
          <a:bodyPr/>
          <a:lstStyle/>
          <a:p>
            <a:fld id="{9830E127-0639-A142-BBC2-92D51FF74A58}" type="slidenum">
              <a:rPr lang="en-US" smtClean="0"/>
              <a:t>2</a:t>
            </a:fld>
            <a:endParaRPr lang="en-US"/>
          </a:p>
        </p:txBody>
      </p:sp>
    </p:spTree>
    <p:extLst>
      <p:ext uri="{BB962C8B-B14F-4D97-AF65-F5344CB8AC3E}">
        <p14:creationId xmlns:p14="http://schemas.microsoft.com/office/powerpoint/2010/main" val="2723506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 We</a:t>
            </a:r>
            <a:r>
              <a:rPr lang="en-US" sz="2300" dirty="0"/>
              <a:t> have been determined to keep the trust of Portlanders. For this reason, we have continued to seek their input on projects and keep them informed about our activities.  </a:t>
            </a:r>
          </a:p>
          <a:p>
            <a:endParaRPr lang="en-US" sz="2300" dirty="0"/>
          </a:p>
          <a:p>
            <a:r>
              <a:rPr lang="en-US" sz="2300" dirty="0"/>
              <a:t>We have engaged thousands of Portlanders in person and have hosted open houses and information sessions in 35 neighborhoods throughout the city.</a:t>
            </a:r>
            <a:endParaRPr lang="en-US" sz="2300" dirty="0">
              <a:cs typeface="Calibri"/>
            </a:endParaRPr>
          </a:p>
          <a:p>
            <a:r>
              <a:rPr lang="en-US" dirty="0">
                <a:cs typeface="Calibri"/>
              </a:rPr>
              <a:t>We translated our most recent progress report into 5 safe harbor languages and made it available on-line. </a:t>
            </a:r>
          </a:p>
        </p:txBody>
      </p:sp>
      <p:sp>
        <p:nvSpPr>
          <p:cNvPr id="4" name="Slide Number Placeholder 3"/>
          <p:cNvSpPr>
            <a:spLocks noGrp="1"/>
          </p:cNvSpPr>
          <p:nvPr>
            <p:ph type="sldNum" sz="quarter" idx="10"/>
          </p:nvPr>
        </p:nvSpPr>
        <p:spPr/>
        <p:txBody>
          <a:bodyPr/>
          <a:lstStyle/>
          <a:p>
            <a:fld id="{9830E127-0639-A142-BBC2-92D51FF74A58}" type="slidenum">
              <a:rPr lang="en-US" smtClean="0"/>
              <a:t>20</a:t>
            </a:fld>
            <a:endParaRPr lang="en-US"/>
          </a:p>
        </p:txBody>
      </p:sp>
    </p:spTree>
    <p:extLst>
      <p:ext uri="{BB962C8B-B14F-4D97-AF65-F5344CB8AC3E}">
        <p14:creationId xmlns:p14="http://schemas.microsoft.com/office/powerpoint/2010/main" val="2405184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 With</a:t>
            </a:r>
            <a:r>
              <a:rPr lang="en-US" sz="2300" dirty="0"/>
              <a:t> support of the program, we completed a historic outreach effort for Safe Routes to Schools. We met with families in all of Portland’s </a:t>
            </a:r>
            <a:r>
              <a:rPr lang="en-US" sz="2300" b="1" dirty="0"/>
              <a:t>5</a:t>
            </a:r>
            <a:r>
              <a:rPr lang="en-US" sz="2300" dirty="0"/>
              <a:t> of school districts. They told us where they needed safer crossings, sidewalks and other infrastructure. As a result, we now have a comprehensive list of projects to improve walking and biking for students in each of the city’s </a:t>
            </a:r>
            <a:r>
              <a:rPr lang="en-US" sz="2300" b="1" dirty="0"/>
              <a:t>12</a:t>
            </a:r>
            <a:r>
              <a:rPr lang="en-US" sz="2300" dirty="0"/>
              <a:t> high school clusters.  </a:t>
            </a:r>
            <a:endParaRPr lang="en-US" dirty="0"/>
          </a:p>
        </p:txBody>
      </p:sp>
      <p:sp>
        <p:nvSpPr>
          <p:cNvPr id="4" name="Slide Number Placeholder 3"/>
          <p:cNvSpPr>
            <a:spLocks noGrp="1"/>
          </p:cNvSpPr>
          <p:nvPr>
            <p:ph type="sldNum" sz="quarter" idx="10"/>
          </p:nvPr>
        </p:nvSpPr>
        <p:spPr/>
        <p:txBody>
          <a:bodyPr/>
          <a:lstStyle/>
          <a:p>
            <a:fld id="{9830E127-0639-A142-BBC2-92D51FF74A58}" type="slidenum">
              <a:rPr lang="en-US" smtClean="0"/>
              <a:t>21</a:t>
            </a:fld>
            <a:endParaRPr lang="en-US"/>
          </a:p>
        </p:txBody>
      </p:sp>
    </p:spTree>
    <p:extLst>
      <p:ext uri="{BB962C8B-B14F-4D97-AF65-F5344CB8AC3E}">
        <p14:creationId xmlns:p14="http://schemas.microsoft.com/office/powerpoint/2010/main" val="1865563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JENNIFER: We</a:t>
            </a:r>
            <a:r>
              <a:rPr lang="en-US" sz="2300" dirty="0"/>
              <a:t> have also invested Fixing Our Streets funds to support community driven initiatives like East Portland in Motion; Southwest in Motion and Northwest in Motion.  </a:t>
            </a:r>
          </a:p>
          <a:p>
            <a:endParaRPr lang="en-US" sz="2300" dirty="0"/>
          </a:p>
          <a:p>
            <a:r>
              <a:rPr lang="en-US" dirty="0"/>
              <a:t>Our Oversight Committee will</a:t>
            </a:r>
            <a:r>
              <a:rPr lang="en-US" sz="2300" dirty="0"/>
              <a:t> continue to engage our neighbors to ensure that the remaining Fixing Our Streets projects reflect community needs.  </a:t>
            </a:r>
            <a:endParaRPr lang="en-US" dirty="0">
              <a:cs typeface="Calibri"/>
            </a:endParaRPr>
          </a:p>
        </p:txBody>
      </p:sp>
      <p:sp>
        <p:nvSpPr>
          <p:cNvPr id="4" name="Slide Number Placeholder 3"/>
          <p:cNvSpPr>
            <a:spLocks noGrp="1"/>
          </p:cNvSpPr>
          <p:nvPr>
            <p:ph type="sldNum" sz="quarter" idx="10"/>
          </p:nvPr>
        </p:nvSpPr>
        <p:spPr/>
        <p:txBody>
          <a:bodyPr/>
          <a:lstStyle/>
          <a:p>
            <a:fld id="{9830E127-0639-A142-BBC2-92D51FF74A58}" type="slidenum">
              <a:rPr lang="en-US" smtClean="0"/>
              <a:t>22</a:t>
            </a:fld>
            <a:endParaRPr lang="en-US"/>
          </a:p>
        </p:txBody>
      </p:sp>
    </p:spTree>
    <p:extLst>
      <p:ext uri="{BB962C8B-B14F-4D97-AF65-F5344CB8AC3E}">
        <p14:creationId xmlns:p14="http://schemas.microsoft.com/office/powerpoint/2010/main" val="1261998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CHRIS: Thank you Jennifer</a:t>
            </a:r>
          </a:p>
        </p:txBody>
      </p:sp>
      <p:sp>
        <p:nvSpPr>
          <p:cNvPr id="4" name="Slide Number Placeholder 3"/>
          <p:cNvSpPr>
            <a:spLocks noGrp="1"/>
          </p:cNvSpPr>
          <p:nvPr>
            <p:ph type="sldNum" sz="quarter" idx="5"/>
          </p:nvPr>
        </p:nvSpPr>
        <p:spPr/>
        <p:txBody>
          <a:bodyPr/>
          <a:lstStyle/>
          <a:p>
            <a:fld id="{9830E127-0639-A142-BBC2-92D51FF74A58}" type="slidenum">
              <a:rPr lang="en-US" smtClean="0"/>
              <a:t>23</a:t>
            </a:fld>
            <a:endParaRPr lang="en-US"/>
          </a:p>
        </p:txBody>
      </p:sp>
    </p:spTree>
    <p:extLst>
      <p:ext uri="{BB962C8B-B14F-4D97-AF65-F5344CB8AC3E}">
        <p14:creationId xmlns:p14="http://schemas.microsoft.com/office/powerpoint/2010/main" val="29974617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 In</a:t>
            </a:r>
            <a:r>
              <a:rPr lang="en-US" sz="2300" dirty="0"/>
              <a:t> approving Measure 26-173 and the Heavy Vehicle Use Tax, voters and the City Council voted for a transparent, accountable and efficient program. Thank you for the opportunity to update you on our progress with the Fixing our Streets program.  </a:t>
            </a:r>
          </a:p>
          <a:p>
            <a:endParaRPr lang="en-US" sz="2300" dirty="0"/>
          </a:p>
          <a:p>
            <a:r>
              <a:rPr lang="en-US" sz="2300" dirty="0"/>
              <a:t>I look forward to returning </a:t>
            </a:r>
            <a:r>
              <a:rPr lang="en-US" dirty="0"/>
              <a:t>again this fall </a:t>
            </a:r>
            <a:r>
              <a:rPr lang="en-US" sz="2300" dirty="0"/>
              <a:t>to show you how we are investing Fixing our Streets dollars to </a:t>
            </a:r>
            <a:r>
              <a:rPr lang="en-US" dirty="0"/>
              <a:t>improve</a:t>
            </a:r>
            <a:r>
              <a:rPr lang="en-US" sz="2300" dirty="0"/>
              <a:t> our roads and make it safer for Portlanders to get from place to place. </a:t>
            </a:r>
            <a:endParaRPr lang="en-US" dirty="0">
              <a:cs typeface="Calibri"/>
            </a:endParaRPr>
          </a:p>
          <a:p>
            <a:endParaRPr lang="en-US" dirty="0"/>
          </a:p>
        </p:txBody>
      </p:sp>
      <p:sp>
        <p:nvSpPr>
          <p:cNvPr id="4" name="Slide Number Placeholder 3"/>
          <p:cNvSpPr>
            <a:spLocks noGrp="1"/>
          </p:cNvSpPr>
          <p:nvPr>
            <p:ph type="sldNum" sz="quarter" idx="10"/>
          </p:nvPr>
        </p:nvSpPr>
        <p:spPr/>
        <p:txBody>
          <a:bodyPr/>
          <a:lstStyle/>
          <a:p>
            <a:fld id="{9830E127-0639-A142-BBC2-92D51FF74A58}" type="slidenum">
              <a:rPr lang="en-US" smtClean="0"/>
              <a:t>24</a:t>
            </a:fld>
            <a:endParaRPr lang="en-US"/>
          </a:p>
        </p:txBody>
      </p:sp>
    </p:spTree>
    <p:extLst>
      <p:ext uri="{BB962C8B-B14F-4D97-AF65-F5344CB8AC3E}">
        <p14:creationId xmlns:p14="http://schemas.microsoft.com/office/powerpoint/2010/main" val="1387879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 Now we would like to invite testimony from some of our neighbors who want to share their experience and expectations of the Fixing Our Streets Program</a:t>
            </a:r>
            <a:endParaRPr lang="en-US" dirty="0">
              <a:ea typeface="+mn-ea"/>
              <a:cs typeface="+mn-cs"/>
            </a:endParaRPr>
          </a:p>
          <a:p>
            <a:r>
              <a:rPr lang="en-US" dirty="0">
                <a:cs typeface="Calibri"/>
              </a:rPr>
              <a:t>TERRANCE: Kenton Neighbor – public engagement and needed crossing improvements</a:t>
            </a:r>
          </a:p>
          <a:p>
            <a:r>
              <a:rPr lang="en-US" dirty="0">
                <a:cs typeface="Calibri"/>
              </a:rPr>
              <a:t>BRETT: Lewis Elementary (Cleveland HS) - SRTS project priorities for implementation during spring break to avoid disruption for school commutes</a:t>
            </a:r>
          </a:p>
          <a:p>
            <a:r>
              <a:rPr lang="en-US" dirty="0">
                <a:cs typeface="Calibri"/>
              </a:rPr>
              <a:t>KEITH: SW Vermont improvement and a pitch for SWIM investments now that the plan is complete </a:t>
            </a:r>
          </a:p>
          <a:p>
            <a:endParaRPr lang="en-US" dirty="0">
              <a:cs typeface="Calibri"/>
            </a:endParaRPr>
          </a:p>
        </p:txBody>
      </p:sp>
      <p:sp>
        <p:nvSpPr>
          <p:cNvPr id="4" name="Slide Number Placeholder 3"/>
          <p:cNvSpPr>
            <a:spLocks noGrp="1"/>
          </p:cNvSpPr>
          <p:nvPr>
            <p:ph type="sldNum" sz="quarter" idx="10"/>
          </p:nvPr>
        </p:nvSpPr>
        <p:spPr/>
        <p:txBody>
          <a:bodyPr/>
          <a:lstStyle/>
          <a:p>
            <a:fld id="{9830E127-0639-A142-BBC2-92D51FF74A58}" type="slidenum">
              <a:rPr lang="en-US" smtClean="0"/>
              <a:t>25</a:t>
            </a:fld>
            <a:endParaRPr lang="en-US"/>
          </a:p>
        </p:txBody>
      </p:sp>
    </p:spTree>
    <p:extLst>
      <p:ext uri="{BB962C8B-B14F-4D97-AF65-F5344CB8AC3E}">
        <p14:creationId xmlns:p14="http://schemas.microsoft.com/office/powerpoint/2010/main" val="3837571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 The</a:t>
            </a:r>
            <a:r>
              <a:rPr lang="en-US" sz="2300" dirty="0"/>
              <a:t> Fixing our Streets program has been made possible by voters and by you. In May 2016, voters put their trust in us and passed Measure 26-173. That same month, you passed the Heavy Vehicle Use Tax. Together these two measures created Portland’s first-ever local source of funding for maintaining our streets. </a:t>
            </a:r>
            <a:endParaRPr lang="en-US" dirty="0"/>
          </a:p>
        </p:txBody>
      </p:sp>
      <p:sp>
        <p:nvSpPr>
          <p:cNvPr id="4" name="Slide Number Placeholder 3"/>
          <p:cNvSpPr>
            <a:spLocks noGrp="1"/>
          </p:cNvSpPr>
          <p:nvPr>
            <p:ph type="sldNum" sz="quarter" idx="10"/>
          </p:nvPr>
        </p:nvSpPr>
        <p:spPr/>
        <p:txBody>
          <a:bodyPr/>
          <a:lstStyle/>
          <a:p>
            <a:fld id="{9830E127-0639-A142-BBC2-92D51FF74A58}" type="slidenum">
              <a:rPr lang="en-US" smtClean="0"/>
              <a:t>3</a:t>
            </a:fld>
            <a:endParaRPr lang="en-US"/>
          </a:p>
        </p:txBody>
      </p:sp>
    </p:spTree>
    <p:extLst>
      <p:ext uri="{BB962C8B-B14F-4D97-AF65-F5344CB8AC3E}">
        <p14:creationId xmlns:p14="http://schemas.microsoft.com/office/powerpoint/2010/main" val="3385379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 As</a:t>
            </a:r>
            <a:r>
              <a:rPr lang="en-US" sz="2300" dirty="0"/>
              <a:t> mandated by the voters, Fixing Our Streets dedicates 56% of funds to maintenance projects and 44% to safety projects.  </a:t>
            </a:r>
            <a:endParaRPr lang="en-US" dirty="0"/>
          </a:p>
        </p:txBody>
      </p:sp>
      <p:sp>
        <p:nvSpPr>
          <p:cNvPr id="4" name="Slide Number Placeholder 3"/>
          <p:cNvSpPr>
            <a:spLocks noGrp="1"/>
          </p:cNvSpPr>
          <p:nvPr>
            <p:ph type="sldNum" sz="quarter" idx="10"/>
          </p:nvPr>
        </p:nvSpPr>
        <p:spPr/>
        <p:txBody>
          <a:bodyPr/>
          <a:lstStyle/>
          <a:p>
            <a:fld id="{9830E127-0639-A142-BBC2-92D51FF74A58}" type="slidenum">
              <a:rPr lang="en-US" smtClean="0"/>
              <a:t>4</a:t>
            </a:fld>
            <a:endParaRPr lang="en-US"/>
          </a:p>
        </p:txBody>
      </p:sp>
    </p:spTree>
    <p:extLst>
      <p:ext uri="{BB962C8B-B14F-4D97-AF65-F5344CB8AC3E}">
        <p14:creationId xmlns:p14="http://schemas.microsoft.com/office/powerpoint/2010/main" val="2851189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 Measure</a:t>
            </a:r>
            <a:r>
              <a:rPr lang="en-US" sz="2300" dirty="0"/>
              <a:t> 26-173 also created a Citizen Oversight Committee to monitor and report on the program.  </a:t>
            </a:r>
          </a:p>
          <a:p>
            <a:r>
              <a:rPr lang="en-US" sz="2300" dirty="0"/>
              <a:t>We promised voters and you that we would deliver better streets, new sidewalks, improved bike lanes and safe routes to school across the city. Today, I’m happy to report that we are keeping our promise. </a:t>
            </a:r>
            <a:r>
              <a:rPr lang="en-US" dirty="0"/>
              <a:t>We'll be hearing from Jennifer Rollins, a member of our Oversight Committee later in our presentation. We've also invited members of the public who will be able to share the impact the program is having in neighborhoods across Portland.</a:t>
            </a:r>
            <a:endParaRPr lang="en-US" dirty="0">
              <a:cs typeface="Calibri"/>
            </a:endParaRPr>
          </a:p>
        </p:txBody>
      </p:sp>
      <p:sp>
        <p:nvSpPr>
          <p:cNvPr id="4" name="Slide Number Placeholder 3"/>
          <p:cNvSpPr>
            <a:spLocks noGrp="1"/>
          </p:cNvSpPr>
          <p:nvPr>
            <p:ph type="sldNum" sz="quarter" idx="10"/>
          </p:nvPr>
        </p:nvSpPr>
        <p:spPr/>
        <p:txBody>
          <a:bodyPr/>
          <a:lstStyle/>
          <a:p>
            <a:fld id="{9830E127-0639-A142-BBC2-92D51FF74A58}" type="slidenum">
              <a:rPr lang="en-US" smtClean="0"/>
              <a:t>5</a:t>
            </a:fld>
            <a:endParaRPr lang="en-US"/>
          </a:p>
        </p:txBody>
      </p:sp>
    </p:spTree>
    <p:extLst>
      <p:ext uri="{BB962C8B-B14F-4D97-AF65-F5344CB8AC3E}">
        <p14:creationId xmlns:p14="http://schemas.microsoft.com/office/powerpoint/2010/main" val="3563043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CHRIS: Next, our Program Manager Mychal Tetteh will share some of what we can expect from the program during what is shaping up to be a busy construction season</a:t>
            </a:r>
          </a:p>
          <a:p>
            <a:r>
              <a:rPr lang="en-US" dirty="0">
                <a:cs typeface="Calibri"/>
              </a:rPr>
              <a:t>MYCHAL: Thank you Chris</a:t>
            </a:r>
          </a:p>
        </p:txBody>
      </p:sp>
      <p:sp>
        <p:nvSpPr>
          <p:cNvPr id="4" name="Slide Number Placeholder 3"/>
          <p:cNvSpPr>
            <a:spLocks noGrp="1"/>
          </p:cNvSpPr>
          <p:nvPr>
            <p:ph type="sldNum" sz="quarter" idx="5"/>
          </p:nvPr>
        </p:nvSpPr>
        <p:spPr/>
        <p:txBody>
          <a:bodyPr/>
          <a:lstStyle/>
          <a:p>
            <a:fld id="{9830E127-0639-A142-BBC2-92D51FF74A58}" type="slidenum">
              <a:rPr lang="en-US" smtClean="0"/>
              <a:t>6</a:t>
            </a:fld>
            <a:endParaRPr lang="en-US"/>
          </a:p>
        </p:txBody>
      </p:sp>
    </p:spTree>
    <p:extLst>
      <p:ext uri="{BB962C8B-B14F-4D97-AF65-F5344CB8AC3E}">
        <p14:creationId xmlns:p14="http://schemas.microsoft.com/office/powerpoint/2010/main" val="1233500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MYCHAL: Now</a:t>
            </a:r>
            <a:r>
              <a:rPr lang="en-US" sz="2300" dirty="0"/>
              <a:t> that spring is finally here, the construction season is about to start in earnest. 2019 will be our busiest year yet.  </a:t>
            </a:r>
          </a:p>
          <a:p>
            <a:endParaRPr lang="en-US" dirty="0"/>
          </a:p>
          <a:p>
            <a:r>
              <a:rPr lang="en-US" dirty="0"/>
              <a:t>MYCHAL: </a:t>
            </a:r>
            <a:r>
              <a:rPr lang="en-US" sz="2300" dirty="0"/>
              <a:t>We will cut the ribbon on </a:t>
            </a:r>
            <a:r>
              <a:rPr lang="en-US" sz="2300" b="1" dirty="0"/>
              <a:t>20</a:t>
            </a:r>
            <a:r>
              <a:rPr lang="en-US" sz="2300" dirty="0"/>
              <a:t> projects, including the Foster Road Streetscape. Thanks to Fixing our Streets, we will not only make Foster safer and more efficient, we will create an attractive, tree-lined street for residents and businesses.</a:t>
            </a:r>
            <a:endParaRPr lang="en-US"/>
          </a:p>
        </p:txBody>
      </p:sp>
      <p:sp>
        <p:nvSpPr>
          <p:cNvPr id="4" name="Slide Number Placeholder 3"/>
          <p:cNvSpPr>
            <a:spLocks noGrp="1"/>
          </p:cNvSpPr>
          <p:nvPr>
            <p:ph type="sldNum" sz="quarter" idx="10"/>
          </p:nvPr>
        </p:nvSpPr>
        <p:spPr/>
        <p:txBody>
          <a:bodyPr/>
          <a:lstStyle/>
          <a:p>
            <a:fld id="{9830E127-0639-A142-BBC2-92D51FF74A58}" type="slidenum">
              <a:rPr lang="en-US" smtClean="0"/>
              <a:t>7</a:t>
            </a:fld>
            <a:endParaRPr lang="en-US"/>
          </a:p>
        </p:txBody>
      </p:sp>
    </p:spTree>
    <p:extLst>
      <p:ext uri="{BB962C8B-B14F-4D97-AF65-F5344CB8AC3E}">
        <p14:creationId xmlns:p14="http://schemas.microsoft.com/office/powerpoint/2010/main" val="8675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MYCHAL: We</a:t>
            </a:r>
            <a:r>
              <a:rPr lang="en-US" sz="2300" dirty="0"/>
              <a:t> will break ground on </a:t>
            </a:r>
            <a:r>
              <a:rPr lang="en-US" sz="2300" b="1" dirty="0"/>
              <a:t>21</a:t>
            </a:r>
            <a:r>
              <a:rPr lang="en-US" sz="2300" dirty="0"/>
              <a:t> projects, including the Capitol Highway project. The community has been asking for a safer, well-maintained Capitol Highway for decades. Fixing our Streets is making it possible. We will match </a:t>
            </a:r>
            <a:r>
              <a:rPr lang="en-US" sz="2300" b="1" dirty="0"/>
              <a:t>$3.3 million</a:t>
            </a:r>
            <a:r>
              <a:rPr lang="en-US" sz="2300" dirty="0"/>
              <a:t> dollars worth of Fixing our Streets funds with </a:t>
            </a:r>
            <a:r>
              <a:rPr lang="en-US" sz="2300" b="1" dirty="0"/>
              <a:t>$19 million </a:t>
            </a:r>
            <a:r>
              <a:rPr lang="en-US" sz="2300" dirty="0"/>
              <a:t>dollars</a:t>
            </a:r>
            <a:r>
              <a:rPr lang="en-US" sz="2300" b="1" dirty="0"/>
              <a:t> </a:t>
            </a:r>
            <a:r>
              <a:rPr lang="en-US" sz="2300" dirty="0"/>
              <a:t>of additional funding to deliver new pavement, new sidewalks and new bike lanes.</a:t>
            </a:r>
            <a:r>
              <a:rPr lang="en-US" sz="2300" b="1" dirty="0"/>
              <a:t> </a:t>
            </a:r>
            <a:r>
              <a:rPr lang="en-US" sz="2300" dirty="0"/>
              <a:t> </a:t>
            </a:r>
          </a:p>
          <a:p>
            <a:endParaRPr lang="en-US" sz="2300" dirty="0"/>
          </a:p>
          <a:p>
            <a:r>
              <a:rPr lang="en-US" dirty="0"/>
              <a:t>MYCHAL: We</a:t>
            </a:r>
            <a:r>
              <a:rPr lang="en-US" sz="2300" dirty="0"/>
              <a:t> will also begin the Martin Luther King Boulevard Pedestrian project and make four major crossing easier and safer to navigate for residents and visitors along this busy street.  </a:t>
            </a:r>
            <a:endParaRPr lang="en-US" dirty="0">
              <a:cs typeface="Calibri"/>
            </a:endParaRPr>
          </a:p>
        </p:txBody>
      </p:sp>
      <p:sp>
        <p:nvSpPr>
          <p:cNvPr id="4" name="Slide Number Placeholder 3"/>
          <p:cNvSpPr>
            <a:spLocks noGrp="1"/>
          </p:cNvSpPr>
          <p:nvPr>
            <p:ph type="sldNum" sz="quarter" idx="10"/>
          </p:nvPr>
        </p:nvSpPr>
        <p:spPr/>
        <p:txBody>
          <a:bodyPr/>
          <a:lstStyle/>
          <a:p>
            <a:fld id="{9830E127-0639-A142-BBC2-92D51FF74A58}" type="slidenum">
              <a:rPr lang="en-US" smtClean="0"/>
              <a:t>8</a:t>
            </a:fld>
            <a:endParaRPr lang="en-US"/>
          </a:p>
        </p:txBody>
      </p:sp>
    </p:spTree>
    <p:extLst>
      <p:ext uri="{BB962C8B-B14F-4D97-AF65-F5344CB8AC3E}">
        <p14:creationId xmlns:p14="http://schemas.microsoft.com/office/powerpoint/2010/main" val="4252641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MYCHAL: Next, I would like to share more context about where we are as it relates to program implementation</a:t>
            </a:r>
          </a:p>
        </p:txBody>
      </p:sp>
      <p:sp>
        <p:nvSpPr>
          <p:cNvPr id="4" name="Slide Number Placeholder 3"/>
          <p:cNvSpPr>
            <a:spLocks noGrp="1"/>
          </p:cNvSpPr>
          <p:nvPr>
            <p:ph type="sldNum" sz="quarter" idx="5"/>
          </p:nvPr>
        </p:nvSpPr>
        <p:spPr/>
        <p:txBody>
          <a:bodyPr/>
          <a:lstStyle/>
          <a:p>
            <a:fld id="{9830E127-0639-A142-BBC2-92D51FF74A58}" type="slidenum">
              <a:rPr lang="en-US" smtClean="0"/>
              <a:t>9</a:t>
            </a:fld>
            <a:endParaRPr lang="en-US"/>
          </a:p>
        </p:txBody>
      </p:sp>
    </p:spTree>
    <p:extLst>
      <p:ext uri="{BB962C8B-B14F-4D97-AF65-F5344CB8AC3E}">
        <p14:creationId xmlns:p14="http://schemas.microsoft.com/office/powerpoint/2010/main" val="29796338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ov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E02FFE-FFAF-4442-86CD-8F771943E5C0}"/>
              </a:ext>
            </a:extLst>
          </p:cNvPr>
          <p:cNvSpPr>
            <a:spLocks noGrp="1"/>
          </p:cNvSpPr>
          <p:nvPr>
            <p:ph type="dt" sz="half" idx="10"/>
          </p:nvPr>
        </p:nvSpPr>
        <p:spPr/>
        <p:txBody>
          <a:bodyPr/>
          <a:lstStyle/>
          <a:p>
            <a:fld id="{9DB6F823-3C60-7945-9215-F350FEC582B4}" type="datetimeFigureOut">
              <a:rPr lang="en-US" smtClean="0"/>
              <a:t>3/19/2019</a:t>
            </a:fld>
            <a:endParaRPr lang="en-US"/>
          </a:p>
        </p:txBody>
      </p:sp>
      <p:sp>
        <p:nvSpPr>
          <p:cNvPr id="3" name="Footer Placeholder 2">
            <a:extLst>
              <a:ext uri="{FF2B5EF4-FFF2-40B4-BE49-F238E27FC236}">
                <a16:creationId xmlns:a16="http://schemas.microsoft.com/office/drawing/2014/main" id="{DF7664E7-05F8-CF48-AEDB-948C7C3563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EB3BE2-3869-4448-B6CF-D1282761AF9E}"/>
              </a:ext>
            </a:extLst>
          </p:cNvPr>
          <p:cNvSpPr>
            <a:spLocks noGrp="1"/>
          </p:cNvSpPr>
          <p:nvPr>
            <p:ph type="sldNum" sz="quarter" idx="12"/>
          </p:nvPr>
        </p:nvSpPr>
        <p:spPr/>
        <p:txBody>
          <a:bodyPr/>
          <a:lstStyle/>
          <a:p>
            <a:fld id="{3C67613D-2CF7-7846-B2CE-85F76541E082}" type="slidenum">
              <a:rPr lang="en-US" smtClean="0"/>
              <a:t>‹#›</a:t>
            </a:fld>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89801" y="4759365"/>
            <a:ext cx="851098" cy="307550"/>
          </a:xfrm>
          <a:prstGeom prst="rect">
            <a:avLst/>
          </a:prstGeom>
        </p:spPr>
      </p:pic>
    </p:spTree>
    <p:extLst>
      <p:ext uri="{BB962C8B-B14F-4D97-AF65-F5344CB8AC3E}">
        <p14:creationId xmlns:p14="http://schemas.microsoft.com/office/powerpoint/2010/main" val="176627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ategory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E02FFE-FFAF-4442-86CD-8F771943E5C0}"/>
              </a:ext>
            </a:extLst>
          </p:cNvPr>
          <p:cNvSpPr>
            <a:spLocks noGrp="1"/>
          </p:cNvSpPr>
          <p:nvPr>
            <p:ph type="dt" sz="half" idx="10"/>
          </p:nvPr>
        </p:nvSpPr>
        <p:spPr/>
        <p:txBody>
          <a:bodyPr/>
          <a:lstStyle/>
          <a:p>
            <a:fld id="{9DB6F823-3C60-7945-9215-F350FEC582B4}" type="datetimeFigureOut">
              <a:rPr lang="en-US" smtClean="0"/>
              <a:t>3/19/2019</a:t>
            </a:fld>
            <a:endParaRPr lang="en-US"/>
          </a:p>
        </p:txBody>
      </p:sp>
      <p:sp>
        <p:nvSpPr>
          <p:cNvPr id="3" name="Footer Placeholder 2">
            <a:extLst>
              <a:ext uri="{FF2B5EF4-FFF2-40B4-BE49-F238E27FC236}">
                <a16:creationId xmlns:a16="http://schemas.microsoft.com/office/drawing/2014/main" id="{DF7664E7-05F8-CF48-AEDB-948C7C3563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EB3BE2-3869-4448-B6CF-D1282761AF9E}"/>
              </a:ext>
            </a:extLst>
          </p:cNvPr>
          <p:cNvSpPr>
            <a:spLocks noGrp="1"/>
          </p:cNvSpPr>
          <p:nvPr>
            <p:ph type="sldNum" sz="quarter" idx="12"/>
          </p:nvPr>
        </p:nvSpPr>
        <p:spPr/>
        <p:txBody>
          <a:bodyPr/>
          <a:lstStyle/>
          <a:p>
            <a:fld id="{3C67613D-2CF7-7846-B2CE-85F76541E082}" type="slidenum">
              <a:rPr lang="en-US" smtClean="0"/>
              <a:t>‹#›</a:t>
            </a:fld>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a:extLst>
              <a:ext uri="{FF2B5EF4-FFF2-40B4-BE49-F238E27FC236}">
                <a16:creationId xmlns:a16="http://schemas.microsoft.com/office/drawing/2014/main" id="{3B5CA11C-E5F6-A64E-A3CA-1B2F4FC2C173}"/>
              </a:ext>
            </a:extLst>
          </p:cNvPr>
          <p:cNvSpPr>
            <a:spLocks noGrp="1"/>
          </p:cNvSpPr>
          <p:nvPr>
            <p:ph type="title"/>
          </p:nvPr>
        </p:nvSpPr>
        <p:spPr>
          <a:xfrm>
            <a:off x="1232968" y="924813"/>
            <a:ext cx="3033102" cy="3409476"/>
          </a:xfrm>
        </p:spPr>
        <p:txBody>
          <a:bodyPr>
            <a:normAutofit/>
          </a:bodyPr>
          <a:lstStyle>
            <a:lvl1pPr algn="ctr">
              <a:defRPr sz="2800" b="1" u="none" cap="none">
                <a:solidFill>
                  <a:schemeClr val="bg1"/>
                </a:solidFill>
                <a:latin typeface="Arial"/>
              </a:defRPr>
            </a:lvl1pPr>
          </a:lstStyle>
          <a:p>
            <a:r>
              <a:rPr lang="en-US" dirty="0"/>
              <a:t>Click to edit Master title style</a:t>
            </a:r>
          </a:p>
        </p:txBody>
      </p:sp>
    </p:spTree>
    <p:extLst>
      <p:ext uri="{BB962C8B-B14F-4D97-AF65-F5344CB8AC3E}">
        <p14:creationId xmlns:p14="http://schemas.microsoft.com/office/powerpoint/2010/main" val="356952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ategory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E02FFE-FFAF-4442-86CD-8F771943E5C0}"/>
              </a:ext>
            </a:extLst>
          </p:cNvPr>
          <p:cNvSpPr>
            <a:spLocks noGrp="1"/>
          </p:cNvSpPr>
          <p:nvPr>
            <p:ph type="dt" sz="half" idx="10"/>
          </p:nvPr>
        </p:nvSpPr>
        <p:spPr/>
        <p:txBody>
          <a:bodyPr/>
          <a:lstStyle/>
          <a:p>
            <a:fld id="{9DB6F823-3C60-7945-9215-F350FEC582B4}" type="datetimeFigureOut">
              <a:rPr lang="en-US" smtClean="0"/>
              <a:t>3/19/2019</a:t>
            </a:fld>
            <a:endParaRPr lang="en-US"/>
          </a:p>
        </p:txBody>
      </p:sp>
      <p:sp>
        <p:nvSpPr>
          <p:cNvPr id="3" name="Footer Placeholder 2">
            <a:extLst>
              <a:ext uri="{FF2B5EF4-FFF2-40B4-BE49-F238E27FC236}">
                <a16:creationId xmlns:a16="http://schemas.microsoft.com/office/drawing/2014/main" id="{DF7664E7-05F8-CF48-AEDB-948C7C3563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EB3BE2-3869-4448-B6CF-D1282761AF9E}"/>
              </a:ext>
            </a:extLst>
          </p:cNvPr>
          <p:cNvSpPr>
            <a:spLocks noGrp="1"/>
          </p:cNvSpPr>
          <p:nvPr>
            <p:ph type="sldNum" sz="quarter" idx="12"/>
          </p:nvPr>
        </p:nvSpPr>
        <p:spPr/>
        <p:txBody>
          <a:bodyPr/>
          <a:lstStyle/>
          <a:p>
            <a:fld id="{3C67613D-2CF7-7846-B2CE-85F76541E082}" type="slidenum">
              <a:rPr lang="en-US" smtClean="0"/>
              <a:t>‹#›</a:t>
            </a:fld>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a:extLst>
              <a:ext uri="{FF2B5EF4-FFF2-40B4-BE49-F238E27FC236}">
                <a16:creationId xmlns:a16="http://schemas.microsoft.com/office/drawing/2014/main" id="{3B5CA11C-E5F6-A64E-A3CA-1B2F4FC2C173}"/>
              </a:ext>
            </a:extLst>
          </p:cNvPr>
          <p:cNvSpPr>
            <a:spLocks noGrp="1"/>
          </p:cNvSpPr>
          <p:nvPr>
            <p:ph type="title"/>
          </p:nvPr>
        </p:nvSpPr>
        <p:spPr>
          <a:xfrm>
            <a:off x="1232968" y="924813"/>
            <a:ext cx="3033102" cy="3409476"/>
          </a:xfrm>
        </p:spPr>
        <p:txBody>
          <a:bodyPr>
            <a:normAutofit/>
          </a:bodyPr>
          <a:lstStyle>
            <a:lvl1pPr algn="ctr">
              <a:defRPr sz="2800" b="1" u="none" cap="none">
                <a:solidFill>
                  <a:schemeClr val="bg1"/>
                </a:solidFill>
                <a:latin typeface="Arial"/>
              </a:defRPr>
            </a:lvl1pPr>
          </a:lstStyle>
          <a:p>
            <a:r>
              <a:rPr lang="en-US" dirty="0"/>
              <a:t>Click to edit Master title style</a:t>
            </a:r>
          </a:p>
        </p:txBody>
      </p:sp>
    </p:spTree>
    <p:extLst>
      <p:ext uri="{BB962C8B-B14F-4D97-AF65-F5344CB8AC3E}">
        <p14:creationId xmlns:p14="http://schemas.microsoft.com/office/powerpoint/2010/main" val="772010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mp; Content map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B5CA11C-E5F6-A64E-A3CA-1B2F4FC2C173}"/>
              </a:ext>
            </a:extLst>
          </p:cNvPr>
          <p:cNvSpPr>
            <a:spLocks noGrp="1"/>
          </p:cNvSpPr>
          <p:nvPr>
            <p:ph type="title"/>
          </p:nvPr>
        </p:nvSpPr>
        <p:spPr/>
        <p:txBody>
          <a:bodyPr/>
          <a:lstStyle>
            <a:lvl1pPr>
              <a:defRPr>
                <a:solidFill>
                  <a:srgbClr val="41404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A552290-73CB-C346-BDD6-A417DEC8F266}"/>
              </a:ext>
            </a:extLst>
          </p:cNvPr>
          <p:cNvSpPr>
            <a:spLocks noGrp="1"/>
          </p:cNvSpPr>
          <p:nvPr>
            <p:ph idx="1"/>
          </p:nvPr>
        </p:nvSpPr>
        <p:spPr/>
        <p:txBody>
          <a:bodyPr/>
          <a:lstStyle>
            <a:lvl1pPr>
              <a:defRPr>
                <a:solidFill>
                  <a:srgbClr val="414042"/>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1DB49C3B-BD70-664A-9617-89AFB872064F}"/>
              </a:ext>
            </a:extLst>
          </p:cNvPr>
          <p:cNvSpPr/>
          <p:nvPr userDrawn="1"/>
        </p:nvSpPr>
        <p:spPr>
          <a:xfrm>
            <a:off x="0" y="4632724"/>
            <a:ext cx="9144000" cy="53168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BF7499-6770-EA4C-AF44-FAAC7E5535AF}"/>
              </a:ext>
            </a:extLst>
          </p:cNvPr>
          <p:cNvSpPr/>
          <p:nvPr userDrawn="1"/>
        </p:nvSpPr>
        <p:spPr>
          <a:xfrm>
            <a:off x="368089" y="4759365"/>
            <a:ext cx="2205048" cy="250058"/>
          </a:xfrm>
          <a:prstGeom prst="rect">
            <a:avLst/>
          </a:prstGeom>
        </p:spPr>
        <p:txBody>
          <a:bodyPr wrap="none" lIns="19043" tIns="9520" rIns="19043" bIns="9520">
            <a:spAutoFit/>
          </a:bodyPr>
          <a:lstStyle/>
          <a:p>
            <a:pPr eaLnBrk="1" hangingPunct="1"/>
            <a:r>
              <a:rPr lang="en-US" sz="1500" u="none" dirty="0" err="1">
                <a:solidFill>
                  <a:schemeClr val="bg1"/>
                </a:solidFill>
                <a:latin typeface="+mj-lt"/>
              </a:rPr>
              <a:t>fixingourstreets.com</a:t>
            </a:r>
            <a:r>
              <a:rPr lang="en-US" sz="1500" u="none" dirty="0">
                <a:solidFill>
                  <a:schemeClr val="bg1"/>
                </a:solidFill>
                <a:latin typeface="+mj-lt"/>
              </a:rPr>
              <a:t>  | </a:t>
            </a:r>
            <a:fld id="{B02ACD33-64AB-364D-BD0A-75B647493F2B}" type="slidenum">
              <a:rPr lang="en-US" sz="1500" u="none" smtClean="0">
                <a:solidFill>
                  <a:schemeClr val="bg1"/>
                </a:solidFill>
                <a:latin typeface="+mj-lt"/>
              </a:rPr>
              <a:t>‹#›</a:t>
            </a:fld>
            <a:endParaRPr lang="en-US" sz="1500" u="none" dirty="0">
              <a:solidFill>
                <a:schemeClr val="bg1"/>
              </a:solidFill>
              <a:latin typeface="+mj-lt"/>
            </a:endParaRPr>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53672" y="4759365"/>
            <a:ext cx="851098" cy="307551"/>
          </a:xfrm>
          <a:prstGeom prst="rect">
            <a:avLst/>
          </a:prstGeom>
        </p:spPr>
      </p:pic>
      <p:pic>
        <p:nvPicPr>
          <p:cNvPr id="14" name="Picture 13" descr="FIXING-OUR-STREETS_LOGO_whit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63517" y="4712937"/>
            <a:ext cx="441507" cy="367923"/>
          </a:xfrm>
          <a:prstGeom prst="rect">
            <a:avLst/>
          </a:prstGeom>
        </p:spPr>
      </p:pic>
    </p:spTree>
    <p:extLst>
      <p:ext uri="{BB962C8B-B14F-4D97-AF65-F5344CB8AC3E}">
        <p14:creationId xmlns:p14="http://schemas.microsoft.com/office/powerpoint/2010/main" val="2913964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mp; Content map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B5CA11C-E5F6-A64E-A3CA-1B2F4FC2C173}"/>
              </a:ext>
            </a:extLst>
          </p:cNvPr>
          <p:cNvSpPr>
            <a:spLocks noGrp="1"/>
          </p:cNvSpPr>
          <p:nvPr>
            <p:ph type="title"/>
          </p:nvPr>
        </p:nvSpPr>
        <p:spPr/>
        <p:txBody>
          <a:bodyPr/>
          <a:lstStyle>
            <a:lvl1pPr>
              <a:defRPr>
                <a:solidFill>
                  <a:srgbClr val="414042"/>
                </a:solidFill>
              </a:defRPr>
            </a:lvl1pPr>
          </a:lstStyle>
          <a:p>
            <a:r>
              <a:rPr lang="en-US" dirty="0"/>
              <a:t>Click to edit Master title style</a:t>
            </a:r>
          </a:p>
        </p:txBody>
      </p:sp>
      <p:sp>
        <p:nvSpPr>
          <p:cNvPr id="8" name="Rectangle 7">
            <a:extLst>
              <a:ext uri="{FF2B5EF4-FFF2-40B4-BE49-F238E27FC236}">
                <a16:creationId xmlns:a16="http://schemas.microsoft.com/office/drawing/2014/main" id="{1DB49C3B-BD70-664A-9617-89AFB872064F}"/>
              </a:ext>
            </a:extLst>
          </p:cNvPr>
          <p:cNvSpPr/>
          <p:nvPr userDrawn="1"/>
        </p:nvSpPr>
        <p:spPr>
          <a:xfrm>
            <a:off x="0" y="4632724"/>
            <a:ext cx="9144000" cy="53168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BF7499-6770-EA4C-AF44-FAAC7E5535AF}"/>
              </a:ext>
            </a:extLst>
          </p:cNvPr>
          <p:cNvSpPr/>
          <p:nvPr userDrawn="1"/>
        </p:nvSpPr>
        <p:spPr>
          <a:xfrm>
            <a:off x="368089" y="4759365"/>
            <a:ext cx="2205048" cy="250058"/>
          </a:xfrm>
          <a:prstGeom prst="rect">
            <a:avLst/>
          </a:prstGeom>
        </p:spPr>
        <p:txBody>
          <a:bodyPr wrap="none" lIns="19043" tIns="9520" rIns="19043" bIns="9520">
            <a:spAutoFit/>
          </a:bodyPr>
          <a:lstStyle/>
          <a:p>
            <a:pPr eaLnBrk="1" hangingPunct="1"/>
            <a:r>
              <a:rPr lang="en-US" sz="1500" u="none" dirty="0" err="1">
                <a:solidFill>
                  <a:schemeClr val="bg1"/>
                </a:solidFill>
                <a:latin typeface="+mj-lt"/>
              </a:rPr>
              <a:t>fixingourstreets.com</a:t>
            </a:r>
            <a:r>
              <a:rPr lang="en-US" sz="1500" u="none" dirty="0">
                <a:solidFill>
                  <a:schemeClr val="bg1"/>
                </a:solidFill>
                <a:latin typeface="+mj-lt"/>
              </a:rPr>
              <a:t>  | </a:t>
            </a:r>
            <a:fld id="{B02ACD33-64AB-364D-BD0A-75B647493F2B}" type="slidenum">
              <a:rPr lang="en-US" sz="1500" u="none" smtClean="0">
                <a:solidFill>
                  <a:schemeClr val="bg1"/>
                </a:solidFill>
                <a:latin typeface="+mj-lt"/>
              </a:rPr>
              <a:t>‹#›</a:t>
            </a:fld>
            <a:endParaRPr lang="en-US" sz="1500" u="none" dirty="0">
              <a:solidFill>
                <a:schemeClr val="bg1"/>
              </a:solidFill>
              <a:latin typeface="+mj-lt"/>
            </a:endParaRPr>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53672" y="4759365"/>
            <a:ext cx="851098" cy="307551"/>
          </a:xfrm>
          <a:prstGeom prst="rect">
            <a:avLst/>
          </a:prstGeom>
        </p:spPr>
      </p:pic>
      <p:pic>
        <p:nvPicPr>
          <p:cNvPr id="14" name="Picture 13" descr="FIXING-OUR-STREETS_LOGO_whit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63517" y="4712937"/>
            <a:ext cx="441507" cy="367923"/>
          </a:xfrm>
          <a:prstGeom prst="rect">
            <a:avLst/>
          </a:prstGeom>
        </p:spPr>
      </p:pic>
    </p:spTree>
    <p:extLst>
      <p:ext uri="{BB962C8B-B14F-4D97-AF65-F5344CB8AC3E}">
        <p14:creationId xmlns:p14="http://schemas.microsoft.com/office/powerpoint/2010/main" val="2053420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mp; Content map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B5CA11C-E5F6-A64E-A3CA-1B2F4FC2C173}"/>
              </a:ext>
            </a:extLst>
          </p:cNvPr>
          <p:cNvSpPr>
            <a:spLocks noGrp="1"/>
          </p:cNvSpPr>
          <p:nvPr>
            <p:ph type="title"/>
          </p:nvPr>
        </p:nvSpPr>
        <p:spPr/>
        <p:txBody>
          <a:bodyPr/>
          <a:lstStyle>
            <a:lvl1pPr>
              <a:defRPr>
                <a:solidFill>
                  <a:srgbClr val="414042"/>
                </a:solidFill>
              </a:defRPr>
            </a:lvl1pPr>
          </a:lstStyle>
          <a:p>
            <a:r>
              <a:rPr lang="en-US" dirty="0"/>
              <a:t>Click to edit Master title style</a:t>
            </a:r>
          </a:p>
        </p:txBody>
      </p:sp>
      <p:sp>
        <p:nvSpPr>
          <p:cNvPr id="8" name="Rectangle 7">
            <a:extLst>
              <a:ext uri="{FF2B5EF4-FFF2-40B4-BE49-F238E27FC236}">
                <a16:creationId xmlns:a16="http://schemas.microsoft.com/office/drawing/2014/main" id="{1DB49C3B-BD70-664A-9617-89AFB872064F}"/>
              </a:ext>
            </a:extLst>
          </p:cNvPr>
          <p:cNvSpPr/>
          <p:nvPr userDrawn="1"/>
        </p:nvSpPr>
        <p:spPr>
          <a:xfrm>
            <a:off x="0" y="4632724"/>
            <a:ext cx="9144000" cy="53168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Picture Placeholder 2">
            <a:extLst>
              <a:ext uri="{FF2B5EF4-FFF2-40B4-BE49-F238E27FC236}">
                <a16:creationId xmlns:a16="http://schemas.microsoft.com/office/drawing/2014/main" id="{D986F897-2FD7-8D42-8958-50B74880A222}"/>
              </a:ext>
            </a:extLst>
          </p:cNvPr>
          <p:cNvSpPr>
            <a:spLocks noGrp="1"/>
          </p:cNvSpPr>
          <p:nvPr>
            <p:ph type="pic" idx="1"/>
          </p:nvPr>
        </p:nvSpPr>
        <p:spPr>
          <a:xfrm>
            <a:off x="376055" y="961792"/>
            <a:ext cx="2003574" cy="1603010"/>
          </a:xfrm>
          <a:prstGeom prst="roundRect">
            <a:avLst/>
          </a:prstGeom>
          <a:ln w="28575">
            <a:noFill/>
            <a:round/>
          </a:ln>
          <a:effectLst/>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6" name="Picture Placeholder 2">
            <a:extLst>
              <a:ext uri="{FF2B5EF4-FFF2-40B4-BE49-F238E27FC236}">
                <a16:creationId xmlns:a16="http://schemas.microsoft.com/office/drawing/2014/main" id="{D986F897-2FD7-8D42-8958-50B74880A222}"/>
              </a:ext>
            </a:extLst>
          </p:cNvPr>
          <p:cNvSpPr>
            <a:spLocks noGrp="1"/>
          </p:cNvSpPr>
          <p:nvPr>
            <p:ph type="pic" idx="10"/>
          </p:nvPr>
        </p:nvSpPr>
        <p:spPr>
          <a:xfrm>
            <a:off x="2509092" y="961792"/>
            <a:ext cx="2003574" cy="1603010"/>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7" name="Picture Placeholder 2">
            <a:extLst>
              <a:ext uri="{FF2B5EF4-FFF2-40B4-BE49-F238E27FC236}">
                <a16:creationId xmlns:a16="http://schemas.microsoft.com/office/drawing/2014/main" id="{D986F897-2FD7-8D42-8958-50B74880A222}"/>
              </a:ext>
            </a:extLst>
          </p:cNvPr>
          <p:cNvSpPr>
            <a:spLocks noGrp="1"/>
          </p:cNvSpPr>
          <p:nvPr>
            <p:ph type="pic" idx="11"/>
          </p:nvPr>
        </p:nvSpPr>
        <p:spPr>
          <a:xfrm>
            <a:off x="4635961" y="961792"/>
            <a:ext cx="2003574" cy="1603010"/>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8" name="Picture Placeholder 2">
            <a:extLst>
              <a:ext uri="{FF2B5EF4-FFF2-40B4-BE49-F238E27FC236}">
                <a16:creationId xmlns:a16="http://schemas.microsoft.com/office/drawing/2014/main" id="{D986F897-2FD7-8D42-8958-50B74880A222}"/>
              </a:ext>
            </a:extLst>
          </p:cNvPr>
          <p:cNvSpPr>
            <a:spLocks noGrp="1"/>
          </p:cNvSpPr>
          <p:nvPr>
            <p:ph type="pic" idx="12"/>
          </p:nvPr>
        </p:nvSpPr>
        <p:spPr>
          <a:xfrm>
            <a:off x="6768996" y="961792"/>
            <a:ext cx="2003574" cy="1603010"/>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1" name="Picture Placeholder 2">
            <a:extLst>
              <a:ext uri="{FF2B5EF4-FFF2-40B4-BE49-F238E27FC236}">
                <a16:creationId xmlns:a16="http://schemas.microsoft.com/office/drawing/2014/main" id="{D986F897-2FD7-8D42-8958-50B74880A222}"/>
              </a:ext>
            </a:extLst>
          </p:cNvPr>
          <p:cNvSpPr>
            <a:spLocks noGrp="1"/>
          </p:cNvSpPr>
          <p:nvPr>
            <p:ph type="pic" idx="13"/>
          </p:nvPr>
        </p:nvSpPr>
        <p:spPr>
          <a:xfrm>
            <a:off x="376055" y="2675778"/>
            <a:ext cx="2003574" cy="1603010"/>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2" name="Picture Placeholder 2">
            <a:extLst>
              <a:ext uri="{FF2B5EF4-FFF2-40B4-BE49-F238E27FC236}">
                <a16:creationId xmlns:a16="http://schemas.microsoft.com/office/drawing/2014/main" id="{D986F897-2FD7-8D42-8958-50B74880A222}"/>
              </a:ext>
            </a:extLst>
          </p:cNvPr>
          <p:cNvSpPr>
            <a:spLocks noGrp="1"/>
          </p:cNvSpPr>
          <p:nvPr>
            <p:ph type="pic" idx="14"/>
          </p:nvPr>
        </p:nvSpPr>
        <p:spPr>
          <a:xfrm>
            <a:off x="2509092" y="2675778"/>
            <a:ext cx="2003574" cy="1603010"/>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3" name="Picture Placeholder 2">
            <a:extLst>
              <a:ext uri="{FF2B5EF4-FFF2-40B4-BE49-F238E27FC236}">
                <a16:creationId xmlns:a16="http://schemas.microsoft.com/office/drawing/2014/main" id="{D986F897-2FD7-8D42-8958-50B74880A222}"/>
              </a:ext>
            </a:extLst>
          </p:cNvPr>
          <p:cNvSpPr>
            <a:spLocks noGrp="1"/>
          </p:cNvSpPr>
          <p:nvPr>
            <p:ph type="pic" idx="15"/>
          </p:nvPr>
        </p:nvSpPr>
        <p:spPr>
          <a:xfrm>
            <a:off x="4635961" y="2675778"/>
            <a:ext cx="2003574" cy="1603010"/>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4" name="Picture Placeholder 2">
            <a:extLst>
              <a:ext uri="{FF2B5EF4-FFF2-40B4-BE49-F238E27FC236}">
                <a16:creationId xmlns:a16="http://schemas.microsoft.com/office/drawing/2014/main" id="{D986F897-2FD7-8D42-8958-50B74880A222}"/>
              </a:ext>
            </a:extLst>
          </p:cNvPr>
          <p:cNvSpPr>
            <a:spLocks noGrp="1"/>
          </p:cNvSpPr>
          <p:nvPr>
            <p:ph type="pic" idx="16"/>
          </p:nvPr>
        </p:nvSpPr>
        <p:spPr>
          <a:xfrm>
            <a:off x="6768996" y="2675778"/>
            <a:ext cx="2003574" cy="1603010"/>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5" name="Rectangle 34">
            <a:extLst>
              <a:ext uri="{FF2B5EF4-FFF2-40B4-BE49-F238E27FC236}">
                <a16:creationId xmlns:a16="http://schemas.microsoft.com/office/drawing/2014/main" id="{45BF7499-6770-EA4C-AF44-FAAC7E5535AF}"/>
              </a:ext>
            </a:extLst>
          </p:cNvPr>
          <p:cNvSpPr/>
          <p:nvPr userDrawn="1"/>
        </p:nvSpPr>
        <p:spPr>
          <a:xfrm>
            <a:off x="368089" y="4759365"/>
            <a:ext cx="2205048" cy="250058"/>
          </a:xfrm>
          <a:prstGeom prst="rect">
            <a:avLst/>
          </a:prstGeom>
        </p:spPr>
        <p:txBody>
          <a:bodyPr wrap="none" lIns="19043" tIns="9520" rIns="19043" bIns="9520">
            <a:spAutoFit/>
          </a:bodyPr>
          <a:lstStyle/>
          <a:p>
            <a:pPr eaLnBrk="1" hangingPunct="1"/>
            <a:r>
              <a:rPr lang="en-US" sz="1500" u="none" dirty="0" err="1">
                <a:solidFill>
                  <a:schemeClr val="bg1"/>
                </a:solidFill>
                <a:latin typeface="+mj-lt"/>
              </a:rPr>
              <a:t>fixingourstreets.com</a:t>
            </a:r>
            <a:r>
              <a:rPr lang="en-US" sz="1500" u="none" dirty="0">
                <a:solidFill>
                  <a:schemeClr val="bg1"/>
                </a:solidFill>
                <a:latin typeface="+mj-lt"/>
              </a:rPr>
              <a:t>  | </a:t>
            </a:r>
            <a:fld id="{B02ACD33-64AB-364D-BD0A-75B647493F2B}" type="slidenum">
              <a:rPr lang="en-US" sz="1500" u="none" smtClean="0">
                <a:solidFill>
                  <a:schemeClr val="bg1"/>
                </a:solidFill>
                <a:latin typeface="+mj-lt"/>
              </a:rPr>
              <a:t>‹#›</a:t>
            </a:fld>
            <a:endParaRPr lang="en-US" sz="1500" u="none" dirty="0">
              <a:solidFill>
                <a:schemeClr val="bg1"/>
              </a:solidFill>
              <a:latin typeface="+mj-lt"/>
            </a:endParaRPr>
          </a:p>
        </p:txBody>
      </p:sp>
      <p:pic>
        <p:nvPicPr>
          <p:cNvPr id="36" name="Picture 3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53672" y="4759365"/>
            <a:ext cx="851098" cy="307551"/>
          </a:xfrm>
          <a:prstGeom prst="rect">
            <a:avLst/>
          </a:prstGeom>
        </p:spPr>
      </p:pic>
      <p:pic>
        <p:nvPicPr>
          <p:cNvPr id="37" name="Picture 36" descr="FIXING-OUR-STREETS_LOGO_whit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63517" y="4712937"/>
            <a:ext cx="441507" cy="367923"/>
          </a:xfrm>
          <a:prstGeom prst="rect">
            <a:avLst/>
          </a:prstGeom>
        </p:spPr>
      </p:pic>
    </p:spTree>
    <p:extLst>
      <p:ext uri="{BB962C8B-B14F-4D97-AF65-F5344CB8AC3E}">
        <p14:creationId xmlns:p14="http://schemas.microsoft.com/office/powerpoint/2010/main" val="3644320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mp; Content map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B5CA11C-E5F6-A64E-A3CA-1B2F4FC2C173}"/>
              </a:ext>
            </a:extLst>
          </p:cNvPr>
          <p:cNvSpPr>
            <a:spLocks noGrp="1"/>
          </p:cNvSpPr>
          <p:nvPr>
            <p:ph type="title"/>
          </p:nvPr>
        </p:nvSpPr>
        <p:spPr/>
        <p:txBody>
          <a:bodyPr/>
          <a:lstStyle>
            <a:lvl1pPr>
              <a:defRPr>
                <a:solidFill>
                  <a:srgbClr val="414042"/>
                </a:solidFill>
              </a:defRPr>
            </a:lvl1pPr>
          </a:lstStyle>
          <a:p>
            <a:r>
              <a:rPr lang="en-US" dirty="0"/>
              <a:t>Click to edit Master title style</a:t>
            </a:r>
          </a:p>
        </p:txBody>
      </p:sp>
      <p:sp>
        <p:nvSpPr>
          <p:cNvPr id="8" name="Rectangle 7">
            <a:extLst>
              <a:ext uri="{FF2B5EF4-FFF2-40B4-BE49-F238E27FC236}">
                <a16:creationId xmlns:a16="http://schemas.microsoft.com/office/drawing/2014/main" id="{1DB49C3B-BD70-664A-9617-89AFB872064F}"/>
              </a:ext>
            </a:extLst>
          </p:cNvPr>
          <p:cNvSpPr/>
          <p:nvPr userDrawn="1"/>
        </p:nvSpPr>
        <p:spPr>
          <a:xfrm>
            <a:off x="0" y="4632724"/>
            <a:ext cx="9144000" cy="53168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Picture Placeholder 2">
            <a:extLst>
              <a:ext uri="{FF2B5EF4-FFF2-40B4-BE49-F238E27FC236}">
                <a16:creationId xmlns:a16="http://schemas.microsoft.com/office/drawing/2014/main" id="{D986F897-2FD7-8D42-8958-50B74880A222}"/>
              </a:ext>
            </a:extLst>
          </p:cNvPr>
          <p:cNvSpPr>
            <a:spLocks noGrp="1"/>
          </p:cNvSpPr>
          <p:nvPr>
            <p:ph type="pic" idx="16"/>
          </p:nvPr>
        </p:nvSpPr>
        <p:spPr>
          <a:xfrm>
            <a:off x="6559391" y="2601800"/>
            <a:ext cx="2213179" cy="1769463"/>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35" name="Rectangle 34">
            <a:extLst>
              <a:ext uri="{FF2B5EF4-FFF2-40B4-BE49-F238E27FC236}">
                <a16:creationId xmlns:a16="http://schemas.microsoft.com/office/drawing/2014/main" id="{45BF7499-6770-EA4C-AF44-FAAC7E5535AF}"/>
              </a:ext>
            </a:extLst>
          </p:cNvPr>
          <p:cNvSpPr/>
          <p:nvPr userDrawn="1"/>
        </p:nvSpPr>
        <p:spPr>
          <a:xfrm>
            <a:off x="368089" y="4759365"/>
            <a:ext cx="2205048" cy="250058"/>
          </a:xfrm>
          <a:prstGeom prst="rect">
            <a:avLst/>
          </a:prstGeom>
        </p:spPr>
        <p:txBody>
          <a:bodyPr wrap="none" lIns="19043" tIns="9520" rIns="19043" bIns="9520">
            <a:spAutoFit/>
          </a:bodyPr>
          <a:lstStyle/>
          <a:p>
            <a:pPr eaLnBrk="1" hangingPunct="1"/>
            <a:r>
              <a:rPr lang="en-US" sz="1500" u="none" dirty="0" err="1">
                <a:solidFill>
                  <a:schemeClr val="bg1"/>
                </a:solidFill>
                <a:latin typeface="+mj-lt"/>
              </a:rPr>
              <a:t>fixingourstreets.com</a:t>
            </a:r>
            <a:r>
              <a:rPr lang="en-US" sz="1500" u="none" dirty="0">
                <a:solidFill>
                  <a:schemeClr val="bg1"/>
                </a:solidFill>
                <a:latin typeface="+mj-lt"/>
              </a:rPr>
              <a:t>  | </a:t>
            </a:r>
            <a:fld id="{B02ACD33-64AB-364D-BD0A-75B647493F2B}" type="slidenum">
              <a:rPr lang="en-US" sz="1500" u="none" smtClean="0">
                <a:solidFill>
                  <a:schemeClr val="bg1"/>
                </a:solidFill>
                <a:latin typeface="+mj-lt"/>
              </a:rPr>
              <a:t>‹#›</a:t>
            </a:fld>
            <a:endParaRPr lang="en-US" sz="1500" u="none" dirty="0">
              <a:solidFill>
                <a:schemeClr val="bg1"/>
              </a:solidFill>
              <a:latin typeface="+mj-lt"/>
            </a:endParaRPr>
          </a:p>
        </p:txBody>
      </p:sp>
      <p:pic>
        <p:nvPicPr>
          <p:cNvPr id="36" name="Picture 3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53672" y="4759365"/>
            <a:ext cx="851098" cy="307551"/>
          </a:xfrm>
          <a:prstGeom prst="rect">
            <a:avLst/>
          </a:prstGeom>
        </p:spPr>
      </p:pic>
      <p:pic>
        <p:nvPicPr>
          <p:cNvPr id="37" name="Picture 36" descr="FIXING-OUR-STREETS_LOGO_whit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63517" y="4712937"/>
            <a:ext cx="441507" cy="367923"/>
          </a:xfrm>
          <a:prstGeom prst="rect">
            <a:avLst/>
          </a:prstGeom>
        </p:spPr>
      </p:pic>
      <p:sp>
        <p:nvSpPr>
          <p:cNvPr id="16" name="Picture Placeholder 2">
            <a:extLst>
              <a:ext uri="{FF2B5EF4-FFF2-40B4-BE49-F238E27FC236}">
                <a16:creationId xmlns:a16="http://schemas.microsoft.com/office/drawing/2014/main" id="{D986F897-2FD7-8D42-8958-50B74880A222}"/>
              </a:ext>
            </a:extLst>
          </p:cNvPr>
          <p:cNvSpPr>
            <a:spLocks noGrp="1"/>
          </p:cNvSpPr>
          <p:nvPr>
            <p:ph type="pic" idx="17"/>
          </p:nvPr>
        </p:nvSpPr>
        <p:spPr>
          <a:xfrm>
            <a:off x="6559391" y="721348"/>
            <a:ext cx="2213179" cy="1769463"/>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7" name="Picture Placeholder 2">
            <a:extLst>
              <a:ext uri="{FF2B5EF4-FFF2-40B4-BE49-F238E27FC236}">
                <a16:creationId xmlns:a16="http://schemas.microsoft.com/office/drawing/2014/main" id="{D986F897-2FD7-8D42-8958-50B74880A222}"/>
              </a:ext>
            </a:extLst>
          </p:cNvPr>
          <p:cNvSpPr>
            <a:spLocks noGrp="1"/>
          </p:cNvSpPr>
          <p:nvPr>
            <p:ph type="pic" idx="18"/>
          </p:nvPr>
        </p:nvSpPr>
        <p:spPr>
          <a:xfrm>
            <a:off x="4241411" y="2601800"/>
            <a:ext cx="2213179" cy="1769463"/>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8" name="Picture Placeholder 2">
            <a:extLst>
              <a:ext uri="{FF2B5EF4-FFF2-40B4-BE49-F238E27FC236}">
                <a16:creationId xmlns:a16="http://schemas.microsoft.com/office/drawing/2014/main" id="{D986F897-2FD7-8D42-8958-50B74880A222}"/>
              </a:ext>
            </a:extLst>
          </p:cNvPr>
          <p:cNvSpPr>
            <a:spLocks noGrp="1"/>
          </p:cNvSpPr>
          <p:nvPr>
            <p:ph type="pic" idx="19"/>
          </p:nvPr>
        </p:nvSpPr>
        <p:spPr>
          <a:xfrm>
            <a:off x="4241411" y="721348"/>
            <a:ext cx="2213179" cy="1769463"/>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217429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mp; Content map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B5CA11C-E5F6-A64E-A3CA-1B2F4FC2C173}"/>
              </a:ext>
            </a:extLst>
          </p:cNvPr>
          <p:cNvSpPr>
            <a:spLocks noGrp="1"/>
          </p:cNvSpPr>
          <p:nvPr>
            <p:ph type="title"/>
          </p:nvPr>
        </p:nvSpPr>
        <p:spPr/>
        <p:txBody>
          <a:bodyPr/>
          <a:lstStyle>
            <a:lvl1pPr>
              <a:defRPr>
                <a:solidFill>
                  <a:srgbClr val="414042"/>
                </a:solidFill>
              </a:defRPr>
            </a:lvl1pPr>
          </a:lstStyle>
          <a:p>
            <a:r>
              <a:rPr lang="en-US" dirty="0"/>
              <a:t>Click to edit Master title style</a:t>
            </a:r>
          </a:p>
        </p:txBody>
      </p:sp>
      <p:sp>
        <p:nvSpPr>
          <p:cNvPr id="8" name="Rectangle 7">
            <a:extLst>
              <a:ext uri="{FF2B5EF4-FFF2-40B4-BE49-F238E27FC236}">
                <a16:creationId xmlns:a16="http://schemas.microsoft.com/office/drawing/2014/main" id="{1DB49C3B-BD70-664A-9617-89AFB872064F}"/>
              </a:ext>
            </a:extLst>
          </p:cNvPr>
          <p:cNvSpPr/>
          <p:nvPr userDrawn="1"/>
        </p:nvSpPr>
        <p:spPr>
          <a:xfrm>
            <a:off x="0" y="4632724"/>
            <a:ext cx="9144000" cy="53168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icture Placeholder 2">
            <a:extLst>
              <a:ext uri="{FF2B5EF4-FFF2-40B4-BE49-F238E27FC236}">
                <a16:creationId xmlns:a16="http://schemas.microsoft.com/office/drawing/2014/main" id="{6884AB89-8930-624D-B694-1176EA634038}"/>
              </a:ext>
            </a:extLst>
          </p:cNvPr>
          <p:cNvSpPr>
            <a:spLocks noGrp="1" noChangeAspect="1"/>
          </p:cNvSpPr>
          <p:nvPr>
            <p:ph type="pic" idx="12"/>
          </p:nvPr>
        </p:nvSpPr>
        <p:spPr>
          <a:xfrm>
            <a:off x="5118299" y="677794"/>
            <a:ext cx="3686471" cy="3662660"/>
          </a:xfrm>
          <a:prstGeom prst="round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8" name="Rectangle 17">
            <a:extLst>
              <a:ext uri="{FF2B5EF4-FFF2-40B4-BE49-F238E27FC236}">
                <a16:creationId xmlns:a16="http://schemas.microsoft.com/office/drawing/2014/main" id="{45BF7499-6770-EA4C-AF44-FAAC7E5535AF}"/>
              </a:ext>
            </a:extLst>
          </p:cNvPr>
          <p:cNvSpPr/>
          <p:nvPr userDrawn="1"/>
        </p:nvSpPr>
        <p:spPr>
          <a:xfrm>
            <a:off x="368089" y="4759365"/>
            <a:ext cx="2205048" cy="250058"/>
          </a:xfrm>
          <a:prstGeom prst="rect">
            <a:avLst/>
          </a:prstGeom>
        </p:spPr>
        <p:txBody>
          <a:bodyPr wrap="none" lIns="19043" tIns="9520" rIns="19043" bIns="9520">
            <a:spAutoFit/>
          </a:bodyPr>
          <a:lstStyle/>
          <a:p>
            <a:pPr eaLnBrk="1" hangingPunct="1"/>
            <a:r>
              <a:rPr lang="en-US" sz="1500" u="none" dirty="0" err="1">
                <a:solidFill>
                  <a:schemeClr val="bg1"/>
                </a:solidFill>
                <a:latin typeface="+mj-lt"/>
              </a:rPr>
              <a:t>fixingourstreets.com</a:t>
            </a:r>
            <a:r>
              <a:rPr lang="en-US" sz="1500" u="none" dirty="0">
                <a:solidFill>
                  <a:schemeClr val="bg1"/>
                </a:solidFill>
                <a:latin typeface="+mj-lt"/>
              </a:rPr>
              <a:t>  | </a:t>
            </a:r>
            <a:fld id="{B02ACD33-64AB-364D-BD0A-75B647493F2B}" type="slidenum">
              <a:rPr lang="en-US" sz="1500" u="none" smtClean="0">
                <a:solidFill>
                  <a:schemeClr val="bg1"/>
                </a:solidFill>
                <a:latin typeface="+mj-lt"/>
              </a:rPr>
              <a:t>‹#›</a:t>
            </a:fld>
            <a:endParaRPr lang="en-US" sz="1500" u="none" dirty="0">
              <a:solidFill>
                <a:schemeClr val="bg1"/>
              </a:solidFill>
              <a:latin typeface="+mj-lt"/>
            </a:endParaRPr>
          </a:p>
        </p:txBody>
      </p:sp>
      <p:pic>
        <p:nvPicPr>
          <p:cNvPr id="19" name="Picture 1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53672" y="4759365"/>
            <a:ext cx="851098" cy="307551"/>
          </a:xfrm>
          <a:prstGeom prst="rect">
            <a:avLst/>
          </a:prstGeom>
        </p:spPr>
      </p:pic>
      <p:pic>
        <p:nvPicPr>
          <p:cNvPr id="20" name="Picture 19" descr="FIXING-OUR-STREETS_LOGO_whit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63517" y="4712937"/>
            <a:ext cx="441507" cy="367923"/>
          </a:xfrm>
          <a:prstGeom prst="rect">
            <a:avLst/>
          </a:prstGeom>
        </p:spPr>
      </p:pic>
    </p:spTree>
    <p:extLst>
      <p:ext uri="{BB962C8B-B14F-4D97-AF65-F5344CB8AC3E}">
        <p14:creationId xmlns:p14="http://schemas.microsoft.com/office/powerpoint/2010/main" val="2053420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mp; Content map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B5CA11C-E5F6-A64E-A3CA-1B2F4FC2C173}"/>
              </a:ext>
            </a:extLst>
          </p:cNvPr>
          <p:cNvSpPr>
            <a:spLocks noGrp="1"/>
          </p:cNvSpPr>
          <p:nvPr>
            <p:ph type="title"/>
          </p:nvPr>
        </p:nvSpPr>
        <p:spPr/>
        <p:txBody>
          <a:bodyPr/>
          <a:lstStyle>
            <a:lvl1pPr>
              <a:defRPr>
                <a:solidFill>
                  <a:srgbClr val="41404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A552290-73CB-C346-BDD6-A417DEC8F266}"/>
              </a:ext>
            </a:extLst>
          </p:cNvPr>
          <p:cNvSpPr>
            <a:spLocks noGrp="1"/>
          </p:cNvSpPr>
          <p:nvPr>
            <p:ph idx="1"/>
          </p:nvPr>
        </p:nvSpPr>
        <p:spPr/>
        <p:txBody>
          <a:bodyPr/>
          <a:lstStyle>
            <a:lvl1pPr>
              <a:defRPr>
                <a:solidFill>
                  <a:srgbClr val="414042"/>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1DB49C3B-BD70-664A-9617-89AFB872064F}"/>
              </a:ext>
            </a:extLst>
          </p:cNvPr>
          <p:cNvSpPr/>
          <p:nvPr userDrawn="1"/>
        </p:nvSpPr>
        <p:spPr>
          <a:xfrm>
            <a:off x="0" y="4632724"/>
            <a:ext cx="9144000" cy="531686"/>
          </a:xfrm>
          <a:prstGeom prst="rect">
            <a:avLst/>
          </a:prstGeom>
          <a:solidFill>
            <a:schemeClr val="bg2">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BF7499-6770-EA4C-AF44-FAAC7E5535AF}"/>
              </a:ext>
            </a:extLst>
          </p:cNvPr>
          <p:cNvSpPr/>
          <p:nvPr userDrawn="1"/>
        </p:nvSpPr>
        <p:spPr>
          <a:xfrm>
            <a:off x="368089" y="4759365"/>
            <a:ext cx="2205048" cy="250058"/>
          </a:xfrm>
          <a:prstGeom prst="rect">
            <a:avLst/>
          </a:prstGeom>
        </p:spPr>
        <p:txBody>
          <a:bodyPr wrap="none" lIns="19043" tIns="9520" rIns="19043" bIns="9520">
            <a:spAutoFit/>
          </a:bodyPr>
          <a:lstStyle/>
          <a:p>
            <a:pPr eaLnBrk="1" hangingPunct="1"/>
            <a:r>
              <a:rPr lang="en-US" sz="1500" u="none" dirty="0" err="1">
                <a:solidFill>
                  <a:schemeClr val="bg1"/>
                </a:solidFill>
                <a:latin typeface="+mj-lt"/>
              </a:rPr>
              <a:t>fixingourstreets.com</a:t>
            </a:r>
            <a:r>
              <a:rPr lang="en-US" sz="1500" u="none" dirty="0">
                <a:solidFill>
                  <a:schemeClr val="bg1"/>
                </a:solidFill>
                <a:latin typeface="+mj-lt"/>
              </a:rPr>
              <a:t>  | </a:t>
            </a:r>
            <a:fld id="{B02ACD33-64AB-364D-BD0A-75B647493F2B}" type="slidenum">
              <a:rPr lang="en-US" sz="1500" u="none" smtClean="0">
                <a:solidFill>
                  <a:schemeClr val="bg1"/>
                </a:solidFill>
                <a:latin typeface="+mj-lt"/>
              </a:rPr>
              <a:t>‹#›</a:t>
            </a:fld>
            <a:endParaRPr lang="en-US" sz="1500" u="none" dirty="0">
              <a:solidFill>
                <a:schemeClr val="bg1"/>
              </a:solidFill>
              <a:latin typeface="+mj-lt"/>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53672" y="4759365"/>
            <a:ext cx="851098" cy="307551"/>
          </a:xfrm>
          <a:prstGeom prst="rect">
            <a:avLst/>
          </a:prstGeom>
        </p:spPr>
      </p:pic>
      <p:pic>
        <p:nvPicPr>
          <p:cNvPr id="14" name="Picture 13" descr="FIXING-OUR-STREETS_LOGO_whit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63517" y="4712937"/>
            <a:ext cx="441507" cy="367923"/>
          </a:xfrm>
          <a:prstGeom prst="rect">
            <a:avLst/>
          </a:prstGeom>
        </p:spPr>
      </p:pic>
    </p:spTree>
    <p:extLst>
      <p:ext uri="{BB962C8B-B14F-4D97-AF65-F5344CB8AC3E}">
        <p14:creationId xmlns:p14="http://schemas.microsoft.com/office/powerpoint/2010/main" val="3158300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mp; Content map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B5CA11C-E5F6-A64E-A3CA-1B2F4FC2C173}"/>
              </a:ext>
            </a:extLst>
          </p:cNvPr>
          <p:cNvSpPr>
            <a:spLocks noGrp="1"/>
          </p:cNvSpPr>
          <p:nvPr>
            <p:ph type="title"/>
          </p:nvPr>
        </p:nvSpPr>
        <p:spPr/>
        <p:txBody>
          <a:bodyPr/>
          <a:lstStyle>
            <a:lvl1pPr>
              <a:defRPr>
                <a:solidFill>
                  <a:srgbClr val="414042"/>
                </a:solidFill>
              </a:defRPr>
            </a:lvl1pPr>
          </a:lstStyle>
          <a:p>
            <a:r>
              <a:rPr lang="en-US" dirty="0"/>
              <a:t>Click to edit Master title style</a:t>
            </a:r>
          </a:p>
        </p:txBody>
      </p:sp>
      <p:sp>
        <p:nvSpPr>
          <p:cNvPr id="8" name="Rectangle 7">
            <a:extLst>
              <a:ext uri="{FF2B5EF4-FFF2-40B4-BE49-F238E27FC236}">
                <a16:creationId xmlns:a16="http://schemas.microsoft.com/office/drawing/2014/main" id="{1DB49C3B-BD70-664A-9617-89AFB872064F}"/>
              </a:ext>
            </a:extLst>
          </p:cNvPr>
          <p:cNvSpPr/>
          <p:nvPr userDrawn="1"/>
        </p:nvSpPr>
        <p:spPr>
          <a:xfrm>
            <a:off x="0" y="4632724"/>
            <a:ext cx="9144000" cy="531686"/>
          </a:xfrm>
          <a:prstGeom prst="rect">
            <a:avLst/>
          </a:prstGeom>
          <a:solidFill>
            <a:schemeClr val="bg2">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BF7499-6770-EA4C-AF44-FAAC7E5535AF}"/>
              </a:ext>
            </a:extLst>
          </p:cNvPr>
          <p:cNvSpPr/>
          <p:nvPr userDrawn="1"/>
        </p:nvSpPr>
        <p:spPr>
          <a:xfrm>
            <a:off x="368089" y="4759365"/>
            <a:ext cx="2205048" cy="250058"/>
          </a:xfrm>
          <a:prstGeom prst="rect">
            <a:avLst/>
          </a:prstGeom>
        </p:spPr>
        <p:txBody>
          <a:bodyPr wrap="none" lIns="19043" tIns="9520" rIns="19043" bIns="9520">
            <a:spAutoFit/>
          </a:bodyPr>
          <a:lstStyle/>
          <a:p>
            <a:pPr eaLnBrk="1" hangingPunct="1"/>
            <a:r>
              <a:rPr lang="en-US" sz="1500" u="none" dirty="0" err="1">
                <a:solidFill>
                  <a:schemeClr val="bg1"/>
                </a:solidFill>
                <a:latin typeface="+mj-lt"/>
              </a:rPr>
              <a:t>fixingourstreets.com</a:t>
            </a:r>
            <a:r>
              <a:rPr lang="en-US" sz="1500" u="none" dirty="0">
                <a:solidFill>
                  <a:schemeClr val="bg1"/>
                </a:solidFill>
                <a:latin typeface="+mj-lt"/>
              </a:rPr>
              <a:t>  | </a:t>
            </a:r>
            <a:fld id="{B02ACD33-64AB-364D-BD0A-75B647493F2B}" type="slidenum">
              <a:rPr lang="en-US" sz="1500" u="none" smtClean="0">
                <a:solidFill>
                  <a:schemeClr val="bg1"/>
                </a:solidFill>
                <a:latin typeface="+mj-lt"/>
              </a:rPr>
              <a:t>‹#›</a:t>
            </a:fld>
            <a:endParaRPr lang="en-US" sz="1500" u="none" dirty="0">
              <a:solidFill>
                <a:schemeClr val="bg1"/>
              </a:solidFill>
              <a:latin typeface="+mj-lt"/>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53672" y="4759365"/>
            <a:ext cx="851098" cy="307551"/>
          </a:xfrm>
          <a:prstGeom prst="rect">
            <a:avLst/>
          </a:prstGeom>
        </p:spPr>
      </p:pic>
      <p:pic>
        <p:nvPicPr>
          <p:cNvPr id="14" name="Picture 13" descr="FIXING-OUR-STREETS_LOGO_whit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63517" y="4712937"/>
            <a:ext cx="441507" cy="367923"/>
          </a:xfrm>
          <a:prstGeom prst="rect">
            <a:avLst/>
          </a:prstGeom>
        </p:spPr>
      </p:pic>
      <p:sp>
        <p:nvSpPr>
          <p:cNvPr id="9" name="Picture Placeholder 2">
            <a:extLst>
              <a:ext uri="{FF2B5EF4-FFF2-40B4-BE49-F238E27FC236}">
                <a16:creationId xmlns:a16="http://schemas.microsoft.com/office/drawing/2014/main" id="{878573EA-1D07-C74A-B9A8-9A66DCC19FE4}"/>
              </a:ext>
            </a:extLst>
          </p:cNvPr>
          <p:cNvSpPr>
            <a:spLocks noGrp="1"/>
          </p:cNvSpPr>
          <p:nvPr>
            <p:ph type="pic" idx="16"/>
          </p:nvPr>
        </p:nvSpPr>
        <p:spPr>
          <a:xfrm>
            <a:off x="6559391" y="2601800"/>
            <a:ext cx="2213179" cy="1769463"/>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a16="http://schemas.microsoft.com/office/drawing/2014/main" id="{EB93BA1B-65A8-5A45-A6FA-532B7422478F}"/>
              </a:ext>
            </a:extLst>
          </p:cNvPr>
          <p:cNvSpPr>
            <a:spLocks noGrp="1"/>
          </p:cNvSpPr>
          <p:nvPr>
            <p:ph type="pic" idx="17"/>
          </p:nvPr>
        </p:nvSpPr>
        <p:spPr>
          <a:xfrm>
            <a:off x="6559391" y="721348"/>
            <a:ext cx="2213179" cy="1769463"/>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Picture Placeholder 2">
            <a:extLst>
              <a:ext uri="{FF2B5EF4-FFF2-40B4-BE49-F238E27FC236}">
                <a16:creationId xmlns:a16="http://schemas.microsoft.com/office/drawing/2014/main" id="{F681D82F-52B9-2547-89AD-282AF1266ABD}"/>
              </a:ext>
            </a:extLst>
          </p:cNvPr>
          <p:cNvSpPr>
            <a:spLocks noGrp="1"/>
          </p:cNvSpPr>
          <p:nvPr>
            <p:ph type="pic" idx="18"/>
          </p:nvPr>
        </p:nvSpPr>
        <p:spPr>
          <a:xfrm>
            <a:off x="4241411" y="2601800"/>
            <a:ext cx="2213179" cy="1769463"/>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Picture Placeholder 2">
            <a:extLst>
              <a:ext uri="{FF2B5EF4-FFF2-40B4-BE49-F238E27FC236}">
                <a16:creationId xmlns:a16="http://schemas.microsoft.com/office/drawing/2014/main" id="{F3B1ABA9-DCC2-6949-BC59-AD6C46979579}"/>
              </a:ext>
            </a:extLst>
          </p:cNvPr>
          <p:cNvSpPr>
            <a:spLocks noGrp="1"/>
          </p:cNvSpPr>
          <p:nvPr>
            <p:ph type="pic" idx="19"/>
          </p:nvPr>
        </p:nvSpPr>
        <p:spPr>
          <a:xfrm>
            <a:off x="4241411" y="721348"/>
            <a:ext cx="2213179" cy="1769463"/>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6" name="Picture Placeholder 2">
            <a:extLst>
              <a:ext uri="{FF2B5EF4-FFF2-40B4-BE49-F238E27FC236}">
                <a16:creationId xmlns:a16="http://schemas.microsoft.com/office/drawing/2014/main" id="{19CAAE3B-9AEB-9448-8235-FB9C39E0E008}"/>
              </a:ext>
            </a:extLst>
          </p:cNvPr>
          <p:cNvSpPr>
            <a:spLocks noGrp="1" noChangeAspect="1"/>
          </p:cNvSpPr>
          <p:nvPr>
            <p:ph type="pic" idx="12"/>
          </p:nvPr>
        </p:nvSpPr>
        <p:spPr>
          <a:xfrm>
            <a:off x="407884" y="721348"/>
            <a:ext cx="3686471" cy="3619106"/>
          </a:xfrm>
          <a:prstGeom prst="round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052162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mp; Content pattern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6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B5CA11C-E5F6-A64E-A3CA-1B2F4FC2C173}"/>
              </a:ext>
            </a:extLst>
          </p:cNvPr>
          <p:cNvSpPr>
            <a:spLocks noGrp="1"/>
          </p:cNvSpPr>
          <p:nvPr>
            <p:ph type="title"/>
          </p:nvPr>
        </p:nvSpPr>
        <p:spPr/>
        <p:txBody>
          <a:bodyPr/>
          <a:lstStyle>
            <a:lvl1pPr>
              <a:defRPr>
                <a:solidFill>
                  <a:srgbClr val="41404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A552290-73CB-C346-BDD6-A417DEC8F266}"/>
              </a:ext>
            </a:extLst>
          </p:cNvPr>
          <p:cNvSpPr>
            <a:spLocks noGrp="1"/>
          </p:cNvSpPr>
          <p:nvPr>
            <p:ph idx="1"/>
          </p:nvPr>
        </p:nvSpPr>
        <p:spPr/>
        <p:txBody>
          <a:bodyPr/>
          <a:lstStyle>
            <a:lvl1pPr>
              <a:defRPr>
                <a:solidFill>
                  <a:srgbClr val="414042"/>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1DB49C3B-BD70-664A-9617-89AFB872064F}"/>
              </a:ext>
            </a:extLst>
          </p:cNvPr>
          <p:cNvSpPr/>
          <p:nvPr userDrawn="1"/>
        </p:nvSpPr>
        <p:spPr>
          <a:xfrm>
            <a:off x="0" y="4632724"/>
            <a:ext cx="9144000" cy="53168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BF7499-6770-EA4C-AF44-FAAC7E5535AF}"/>
              </a:ext>
            </a:extLst>
          </p:cNvPr>
          <p:cNvSpPr/>
          <p:nvPr userDrawn="1"/>
        </p:nvSpPr>
        <p:spPr>
          <a:xfrm>
            <a:off x="368089" y="4759365"/>
            <a:ext cx="2205048" cy="250058"/>
          </a:xfrm>
          <a:prstGeom prst="rect">
            <a:avLst/>
          </a:prstGeom>
        </p:spPr>
        <p:txBody>
          <a:bodyPr wrap="none" lIns="19043" tIns="9520" rIns="19043" bIns="9520">
            <a:spAutoFit/>
          </a:bodyPr>
          <a:lstStyle/>
          <a:p>
            <a:pPr eaLnBrk="1" hangingPunct="1"/>
            <a:r>
              <a:rPr lang="en-US" sz="1500" u="none" dirty="0" err="1">
                <a:solidFill>
                  <a:schemeClr val="bg1"/>
                </a:solidFill>
                <a:latin typeface="+mj-lt"/>
              </a:rPr>
              <a:t>fixingourstreets.com</a:t>
            </a:r>
            <a:r>
              <a:rPr lang="en-US" sz="1500" u="none" dirty="0">
                <a:solidFill>
                  <a:schemeClr val="bg1"/>
                </a:solidFill>
                <a:latin typeface="+mj-lt"/>
              </a:rPr>
              <a:t>  | </a:t>
            </a:r>
            <a:fld id="{B02ACD33-64AB-364D-BD0A-75B647493F2B}" type="slidenum">
              <a:rPr lang="en-US" sz="1500" u="none" smtClean="0">
                <a:solidFill>
                  <a:schemeClr val="bg1"/>
                </a:solidFill>
                <a:latin typeface="+mj-lt"/>
              </a:rPr>
              <a:t>‹#›</a:t>
            </a:fld>
            <a:endParaRPr lang="en-US" sz="1500" u="none" dirty="0">
              <a:solidFill>
                <a:schemeClr val="bg1"/>
              </a:solidFill>
              <a:latin typeface="+mj-lt"/>
            </a:endParaRPr>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53672" y="4759365"/>
            <a:ext cx="851098" cy="307551"/>
          </a:xfrm>
          <a:prstGeom prst="rect">
            <a:avLst/>
          </a:prstGeom>
        </p:spPr>
      </p:pic>
      <p:pic>
        <p:nvPicPr>
          <p:cNvPr id="14" name="Picture 13" descr="FIXING-OUR-STREETS_LOGO_whit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63517" y="4712937"/>
            <a:ext cx="441507" cy="367923"/>
          </a:xfrm>
          <a:prstGeom prst="rect">
            <a:avLst/>
          </a:prstGeom>
        </p:spPr>
      </p:pic>
    </p:spTree>
    <p:extLst>
      <p:ext uri="{BB962C8B-B14F-4D97-AF65-F5344CB8AC3E}">
        <p14:creationId xmlns:p14="http://schemas.microsoft.com/office/powerpoint/2010/main" val="3424462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Cover 2">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E02FFE-FFAF-4442-86CD-8F771943E5C0}"/>
              </a:ext>
            </a:extLst>
          </p:cNvPr>
          <p:cNvSpPr>
            <a:spLocks noGrp="1"/>
          </p:cNvSpPr>
          <p:nvPr>
            <p:ph type="dt" sz="half" idx="10"/>
          </p:nvPr>
        </p:nvSpPr>
        <p:spPr/>
        <p:txBody>
          <a:bodyPr/>
          <a:lstStyle/>
          <a:p>
            <a:fld id="{9DB6F823-3C60-7945-9215-F350FEC582B4}" type="datetimeFigureOut">
              <a:rPr lang="en-US" smtClean="0"/>
              <a:t>3/19/2019</a:t>
            </a:fld>
            <a:endParaRPr lang="en-US"/>
          </a:p>
        </p:txBody>
      </p:sp>
      <p:sp>
        <p:nvSpPr>
          <p:cNvPr id="3" name="Footer Placeholder 2">
            <a:extLst>
              <a:ext uri="{FF2B5EF4-FFF2-40B4-BE49-F238E27FC236}">
                <a16:creationId xmlns:a16="http://schemas.microsoft.com/office/drawing/2014/main" id="{DF7664E7-05F8-CF48-AEDB-948C7C3563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EB3BE2-3869-4448-B6CF-D1282761AF9E}"/>
              </a:ext>
            </a:extLst>
          </p:cNvPr>
          <p:cNvSpPr>
            <a:spLocks noGrp="1"/>
          </p:cNvSpPr>
          <p:nvPr>
            <p:ph type="sldNum" sz="quarter" idx="12"/>
          </p:nvPr>
        </p:nvSpPr>
        <p:spPr/>
        <p:txBody>
          <a:bodyPr/>
          <a:lstStyle/>
          <a:p>
            <a:fld id="{3C67613D-2CF7-7846-B2CE-85F76541E082}" type="slidenum">
              <a:rPr lang="en-US" smtClean="0"/>
              <a:t>‹#›</a:t>
            </a:fld>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10776"/>
            <a:ext cx="9144000" cy="5143500"/>
          </a:xfrm>
          <a:prstGeom prst="rect">
            <a:avLst/>
          </a:prstGeom>
        </p:spPr>
      </p:pic>
      <p:sp>
        <p:nvSpPr>
          <p:cNvPr id="6" name="Rectangle 5">
            <a:extLst>
              <a:ext uri="{FF2B5EF4-FFF2-40B4-BE49-F238E27FC236}">
                <a16:creationId xmlns:a16="http://schemas.microsoft.com/office/drawing/2014/main" id="{1DB49C3B-BD70-664A-9617-89AFB872064F}"/>
              </a:ext>
            </a:extLst>
          </p:cNvPr>
          <p:cNvSpPr/>
          <p:nvPr userDrawn="1"/>
        </p:nvSpPr>
        <p:spPr>
          <a:xfrm>
            <a:off x="0" y="4632724"/>
            <a:ext cx="9144000" cy="53168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46064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mp; Content pattern gra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6000"/>
                    </a14:imgEffect>
                  </a14:imgLayer>
                </a14:imgProps>
              </a:ex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B5CA11C-E5F6-A64E-A3CA-1B2F4FC2C173}"/>
              </a:ext>
            </a:extLst>
          </p:cNvPr>
          <p:cNvSpPr>
            <a:spLocks noGrp="1"/>
          </p:cNvSpPr>
          <p:nvPr>
            <p:ph type="title"/>
          </p:nvPr>
        </p:nvSpPr>
        <p:spPr/>
        <p:txBody>
          <a:bodyPr/>
          <a:lstStyle>
            <a:lvl1pPr>
              <a:defRPr>
                <a:solidFill>
                  <a:srgbClr val="41404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A552290-73CB-C346-BDD6-A417DEC8F266}"/>
              </a:ext>
            </a:extLst>
          </p:cNvPr>
          <p:cNvSpPr>
            <a:spLocks noGrp="1"/>
          </p:cNvSpPr>
          <p:nvPr>
            <p:ph idx="1"/>
          </p:nvPr>
        </p:nvSpPr>
        <p:spPr>
          <a:xfrm>
            <a:off x="294111" y="746512"/>
            <a:ext cx="3550913" cy="3263504"/>
          </a:xfrm>
        </p:spPr>
        <p:txBody>
          <a:bodyPr/>
          <a:lstStyle>
            <a:lvl1pPr>
              <a:defRPr>
                <a:solidFill>
                  <a:srgbClr val="414042"/>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1DB49C3B-BD70-664A-9617-89AFB872064F}"/>
              </a:ext>
            </a:extLst>
          </p:cNvPr>
          <p:cNvSpPr/>
          <p:nvPr userDrawn="1"/>
        </p:nvSpPr>
        <p:spPr>
          <a:xfrm>
            <a:off x="0" y="4632724"/>
            <a:ext cx="9144000" cy="53168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BF7499-6770-EA4C-AF44-FAAC7E5535AF}"/>
              </a:ext>
            </a:extLst>
          </p:cNvPr>
          <p:cNvSpPr/>
          <p:nvPr userDrawn="1"/>
        </p:nvSpPr>
        <p:spPr>
          <a:xfrm>
            <a:off x="368089" y="4759365"/>
            <a:ext cx="2205048" cy="250058"/>
          </a:xfrm>
          <a:prstGeom prst="rect">
            <a:avLst/>
          </a:prstGeom>
        </p:spPr>
        <p:txBody>
          <a:bodyPr wrap="none" lIns="19043" tIns="9520" rIns="19043" bIns="9520">
            <a:spAutoFit/>
          </a:bodyPr>
          <a:lstStyle/>
          <a:p>
            <a:pPr eaLnBrk="1" hangingPunct="1"/>
            <a:r>
              <a:rPr lang="en-US" sz="1500" u="none" dirty="0" err="1">
                <a:solidFill>
                  <a:schemeClr val="bg1"/>
                </a:solidFill>
                <a:latin typeface="+mj-lt"/>
              </a:rPr>
              <a:t>fixingourstreets.com</a:t>
            </a:r>
            <a:r>
              <a:rPr lang="en-US" sz="1500" u="none" dirty="0">
                <a:solidFill>
                  <a:schemeClr val="bg1"/>
                </a:solidFill>
                <a:latin typeface="+mj-lt"/>
              </a:rPr>
              <a:t>  | </a:t>
            </a:r>
            <a:fld id="{B02ACD33-64AB-364D-BD0A-75B647493F2B}" type="slidenum">
              <a:rPr lang="en-US" sz="1500" u="none" smtClean="0">
                <a:solidFill>
                  <a:schemeClr val="bg1"/>
                </a:solidFill>
                <a:latin typeface="+mj-lt"/>
              </a:rPr>
              <a:t>‹#›</a:t>
            </a:fld>
            <a:endParaRPr lang="en-US" sz="1500" u="none" dirty="0">
              <a:solidFill>
                <a:schemeClr val="bg1"/>
              </a:solidFill>
              <a:latin typeface="+mj-lt"/>
            </a:endParaRPr>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53672" y="4759365"/>
            <a:ext cx="851098" cy="307551"/>
          </a:xfrm>
          <a:prstGeom prst="rect">
            <a:avLst/>
          </a:prstGeom>
        </p:spPr>
      </p:pic>
      <p:pic>
        <p:nvPicPr>
          <p:cNvPr id="14" name="Picture 13" descr="FIXING-OUR-STREETS_LOGO_whit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63517" y="4712937"/>
            <a:ext cx="441507" cy="367923"/>
          </a:xfrm>
          <a:prstGeom prst="rect">
            <a:avLst/>
          </a:prstGeom>
        </p:spPr>
      </p:pic>
      <p:sp>
        <p:nvSpPr>
          <p:cNvPr id="9" name="Picture Placeholder 2">
            <a:extLst>
              <a:ext uri="{FF2B5EF4-FFF2-40B4-BE49-F238E27FC236}">
                <a16:creationId xmlns:a16="http://schemas.microsoft.com/office/drawing/2014/main" id="{FB038114-3FB3-8F41-8B7F-E965A8E12638}"/>
              </a:ext>
            </a:extLst>
          </p:cNvPr>
          <p:cNvSpPr>
            <a:spLocks noGrp="1"/>
          </p:cNvSpPr>
          <p:nvPr>
            <p:ph type="pic" idx="16"/>
          </p:nvPr>
        </p:nvSpPr>
        <p:spPr>
          <a:xfrm>
            <a:off x="6559391" y="2601800"/>
            <a:ext cx="2213179" cy="1769463"/>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0" name="Picture Placeholder 2">
            <a:extLst>
              <a:ext uri="{FF2B5EF4-FFF2-40B4-BE49-F238E27FC236}">
                <a16:creationId xmlns:a16="http://schemas.microsoft.com/office/drawing/2014/main" id="{55EFEE33-854A-CC41-898F-FC9139DB89DE}"/>
              </a:ext>
            </a:extLst>
          </p:cNvPr>
          <p:cNvSpPr>
            <a:spLocks noGrp="1"/>
          </p:cNvSpPr>
          <p:nvPr>
            <p:ph type="pic" idx="17"/>
          </p:nvPr>
        </p:nvSpPr>
        <p:spPr>
          <a:xfrm>
            <a:off x="6559391" y="721348"/>
            <a:ext cx="2213179" cy="1769463"/>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Picture Placeholder 2">
            <a:extLst>
              <a:ext uri="{FF2B5EF4-FFF2-40B4-BE49-F238E27FC236}">
                <a16:creationId xmlns:a16="http://schemas.microsoft.com/office/drawing/2014/main" id="{0B9F8CFF-10FC-2148-8EF9-81B79533BDB7}"/>
              </a:ext>
            </a:extLst>
          </p:cNvPr>
          <p:cNvSpPr>
            <a:spLocks noGrp="1"/>
          </p:cNvSpPr>
          <p:nvPr>
            <p:ph type="pic" idx="18"/>
          </p:nvPr>
        </p:nvSpPr>
        <p:spPr>
          <a:xfrm>
            <a:off x="4241411" y="2601800"/>
            <a:ext cx="2213179" cy="1769463"/>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Picture Placeholder 2">
            <a:extLst>
              <a:ext uri="{FF2B5EF4-FFF2-40B4-BE49-F238E27FC236}">
                <a16:creationId xmlns:a16="http://schemas.microsoft.com/office/drawing/2014/main" id="{DDDAB253-0024-DE4B-9B94-E9CA48065DBF}"/>
              </a:ext>
            </a:extLst>
          </p:cNvPr>
          <p:cNvSpPr>
            <a:spLocks noGrp="1"/>
          </p:cNvSpPr>
          <p:nvPr>
            <p:ph type="pic" idx="19"/>
          </p:nvPr>
        </p:nvSpPr>
        <p:spPr>
          <a:xfrm>
            <a:off x="4241411" y="721348"/>
            <a:ext cx="2213179" cy="1769463"/>
          </a:xfrm>
          <a:prstGeom prst="roundRect">
            <a:avLst/>
          </a:prstGeom>
        </p:spPr>
        <p:txBody>
          <a:bodyPr>
            <a:normAutofit/>
          </a:bodyPr>
          <a:lstStyle>
            <a:lvl1pPr marL="0" indent="0">
              <a:buNone/>
              <a:defRPr sz="1800">
                <a:solidFill>
                  <a:srgbClr val="41404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706840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mp; Content pattern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id="{3B5CA11C-E5F6-A64E-A3CA-1B2F4FC2C173}"/>
              </a:ext>
            </a:extLst>
          </p:cNvPr>
          <p:cNvSpPr>
            <a:spLocks noGrp="1"/>
          </p:cNvSpPr>
          <p:nvPr>
            <p:ph type="title"/>
          </p:nvPr>
        </p:nvSpPr>
        <p:spPr/>
        <p:txBody>
          <a:bodyPr/>
          <a:lstStyle>
            <a:lvl1pPr>
              <a:defRPr>
                <a:solidFill>
                  <a:srgbClr val="41404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A552290-73CB-C346-BDD6-A417DEC8F266}"/>
              </a:ext>
            </a:extLst>
          </p:cNvPr>
          <p:cNvSpPr>
            <a:spLocks noGrp="1"/>
          </p:cNvSpPr>
          <p:nvPr>
            <p:ph idx="1"/>
          </p:nvPr>
        </p:nvSpPr>
        <p:spPr/>
        <p:txBody>
          <a:bodyPr/>
          <a:lstStyle>
            <a:lvl1pPr>
              <a:defRPr>
                <a:solidFill>
                  <a:srgbClr val="414042"/>
                </a:solidFill>
              </a:defRPr>
            </a:lvl1pPr>
            <a:lvl2pPr>
              <a:defRPr>
                <a:solidFill>
                  <a:srgbClr val="414042"/>
                </a:solidFill>
              </a:defRPr>
            </a:lvl2pPr>
            <a:lvl3pPr>
              <a:defRPr>
                <a:solidFill>
                  <a:srgbClr val="414042"/>
                </a:solidFill>
              </a:defRPr>
            </a:lvl3pPr>
            <a:lvl4pPr>
              <a:defRPr>
                <a:solidFill>
                  <a:srgbClr val="414042"/>
                </a:solidFill>
              </a:defRPr>
            </a:lvl4pPr>
            <a:lvl5pPr>
              <a:defRPr>
                <a:solidFill>
                  <a:srgbClr val="41404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1DB49C3B-BD70-664A-9617-89AFB872064F}"/>
              </a:ext>
            </a:extLst>
          </p:cNvPr>
          <p:cNvSpPr/>
          <p:nvPr userDrawn="1"/>
        </p:nvSpPr>
        <p:spPr>
          <a:xfrm>
            <a:off x="0" y="4632724"/>
            <a:ext cx="9144000" cy="531686"/>
          </a:xfrm>
          <a:prstGeom prst="rect">
            <a:avLst/>
          </a:prstGeom>
          <a:solidFill>
            <a:schemeClr val="bg2">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BF7499-6770-EA4C-AF44-FAAC7E5535AF}"/>
              </a:ext>
            </a:extLst>
          </p:cNvPr>
          <p:cNvSpPr/>
          <p:nvPr userDrawn="1"/>
        </p:nvSpPr>
        <p:spPr>
          <a:xfrm>
            <a:off x="368089" y="4759365"/>
            <a:ext cx="2205048" cy="250058"/>
          </a:xfrm>
          <a:prstGeom prst="rect">
            <a:avLst/>
          </a:prstGeom>
        </p:spPr>
        <p:txBody>
          <a:bodyPr wrap="none" lIns="19043" tIns="9520" rIns="19043" bIns="9520">
            <a:spAutoFit/>
          </a:bodyPr>
          <a:lstStyle/>
          <a:p>
            <a:pPr eaLnBrk="1" hangingPunct="1"/>
            <a:r>
              <a:rPr lang="en-US" sz="1500" u="none" dirty="0" err="1">
                <a:solidFill>
                  <a:schemeClr val="bg1"/>
                </a:solidFill>
                <a:latin typeface="+mj-lt"/>
              </a:rPr>
              <a:t>fixingourstreets.com</a:t>
            </a:r>
            <a:r>
              <a:rPr lang="en-US" sz="1500" u="none" dirty="0">
                <a:solidFill>
                  <a:schemeClr val="bg1"/>
                </a:solidFill>
                <a:latin typeface="+mj-lt"/>
              </a:rPr>
              <a:t>  | </a:t>
            </a:r>
            <a:fld id="{B02ACD33-64AB-364D-BD0A-75B647493F2B}" type="slidenum">
              <a:rPr lang="en-US" sz="1500" u="none" smtClean="0">
                <a:solidFill>
                  <a:schemeClr val="bg1"/>
                </a:solidFill>
                <a:latin typeface="+mj-lt"/>
              </a:rPr>
              <a:t>‹#›</a:t>
            </a:fld>
            <a:endParaRPr lang="en-US" sz="1500" u="none" dirty="0">
              <a:solidFill>
                <a:schemeClr val="bg1"/>
              </a:solidFill>
              <a:latin typeface="+mj-lt"/>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53672" y="4759365"/>
            <a:ext cx="851098" cy="307551"/>
          </a:xfrm>
          <a:prstGeom prst="rect">
            <a:avLst/>
          </a:prstGeom>
        </p:spPr>
      </p:pic>
      <p:pic>
        <p:nvPicPr>
          <p:cNvPr id="14" name="Picture 13" descr="FIXING-OUR-STREETS_LOGO_whit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63517" y="4712937"/>
            <a:ext cx="441507" cy="367923"/>
          </a:xfrm>
          <a:prstGeom prst="rect">
            <a:avLst/>
          </a:prstGeom>
        </p:spPr>
      </p:pic>
    </p:spTree>
    <p:extLst>
      <p:ext uri="{BB962C8B-B14F-4D97-AF65-F5344CB8AC3E}">
        <p14:creationId xmlns:p14="http://schemas.microsoft.com/office/powerpoint/2010/main" val="3902591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ategory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E02FFE-FFAF-4442-86CD-8F771943E5C0}"/>
              </a:ext>
            </a:extLst>
          </p:cNvPr>
          <p:cNvSpPr>
            <a:spLocks noGrp="1"/>
          </p:cNvSpPr>
          <p:nvPr>
            <p:ph type="dt" sz="half" idx="10"/>
          </p:nvPr>
        </p:nvSpPr>
        <p:spPr/>
        <p:txBody>
          <a:bodyPr/>
          <a:lstStyle/>
          <a:p>
            <a:fld id="{9DB6F823-3C60-7945-9215-F350FEC582B4}" type="datetimeFigureOut">
              <a:rPr lang="en-US" smtClean="0"/>
              <a:t>3/19/2019</a:t>
            </a:fld>
            <a:endParaRPr lang="en-US"/>
          </a:p>
        </p:txBody>
      </p:sp>
      <p:sp>
        <p:nvSpPr>
          <p:cNvPr id="3" name="Footer Placeholder 2">
            <a:extLst>
              <a:ext uri="{FF2B5EF4-FFF2-40B4-BE49-F238E27FC236}">
                <a16:creationId xmlns:a16="http://schemas.microsoft.com/office/drawing/2014/main" id="{DF7664E7-05F8-CF48-AEDB-948C7C3563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EB3BE2-3869-4448-B6CF-D1282761AF9E}"/>
              </a:ext>
            </a:extLst>
          </p:cNvPr>
          <p:cNvSpPr>
            <a:spLocks noGrp="1"/>
          </p:cNvSpPr>
          <p:nvPr>
            <p:ph type="sldNum" sz="quarter" idx="12"/>
          </p:nvPr>
        </p:nvSpPr>
        <p:spPr/>
        <p:txBody>
          <a:bodyPr/>
          <a:lstStyle/>
          <a:p>
            <a:fld id="{3C67613D-2CF7-7846-B2CE-85F76541E082}" type="slidenum">
              <a:rPr lang="en-US" smtClean="0"/>
              <a:t>‹#›</a:t>
            </a:fld>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a:extLst>
              <a:ext uri="{FF2B5EF4-FFF2-40B4-BE49-F238E27FC236}">
                <a16:creationId xmlns:a16="http://schemas.microsoft.com/office/drawing/2014/main" id="{3B5CA11C-E5F6-A64E-A3CA-1B2F4FC2C173}"/>
              </a:ext>
            </a:extLst>
          </p:cNvPr>
          <p:cNvSpPr>
            <a:spLocks noGrp="1"/>
          </p:cNvSpPr>
          <p:nvPr>
            <p:ph type="title"/>
          </p:nvPr>
        </p:nvSpPr>
        <p:spPr>
          <a:xfrm>
            <a:off x="4944202" y="1596843"/>
            <a:ext cx="3033102" cy="1923611"/>
          </a:xfrm>
        </p:spPr>
        <p:txBody>
          <a:bodyPr>
            <a:normAutofit/>
          </a:bodyPr>
          <a:lstStyle>
            <a:lvl1pPr algn="ctr">
              <a:defRPr sz="2800" b="1" cap="none">
                <a:solidFill>
                  <a:srgbClr val="414042"/>
                </a:solidFill>
                <a:latin typeface="Arial"/>
              </a:defRPr>
            </a:lvl1pPr>
          </a:lstStyle>
          <a:p>
            <a:r>
              <a:rPr lang="en-US" dirty="0"/>
              <a:t>Click to edit Master title style</a:t>
            </a:r>
          </a:p>
        </p:txBody>
      </p:sp>
    </p:spTree>
    <p:extLst>
      <p:ext uri="{BB962C8B-B14F-4D97-AF65-F5344CB8AC3E}">
        <p14:creationId xmlns:p14="http://schemas.microsoft.com/office/powerpoint/2010/main" val="2957553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ategory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E02FFE-FFAF-4442-86CD-8F771943E5C0}"/>
              </a:ext>
            </a:extLst>
          </p:cNvPr>
          <p:cNvSpPr>
            <a:spLocks noGrp="1"/>
          </p:cNvSpPr>
          <p:nvPr>
            <p:ph type="dt" sz="half" idx="10"/>
          </p:nvPr>
        </p:nvSpPr>
        <p:spPr/>
        <p:txBody>
          <a:bodyPr/>
          <a:lstStyle/>
          <a:p>
            <a:fld id="{9DB6F823-3C60-7945-9215-F350FEC582B4}" type="datetimeFigureOut">
              <a:rPr lang="en-US" smtClean="0"/>
              <a:t>3/19/2019</a:t>
            </a:fld>
            <a:endParaRPr lang="en-US"/>
          </a:p>
        </p:txBody>
      </p:sp>
      <p:sp>
        <p:nvSpPr>
          <p:cNvPr id="3" name="Footer Placeholder 2">
            <a:extLst>
              <a:ext uri="{FF2B5EF4-FFF2-40B4-BE49-F238E27FC236}">
                <a16:creationId xmlns:a16="http://schemas.microsoft.com/office/drawing/2014/main" id="{DF7664E7-05F8-CF48-AEDB-948C7C3563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EB3BE2-3869-4448-B6CF-D1282761AF9E}"/>
              </a:ext>
            </a:extLst>
          </p:cNvPr>
          <p:cNvSpPr>
            <a:spLocks noGrp="1"/>
          </p:cNvSpPr>
          <p:nvPr>
            <p:ph type="sldNum" sz="quarter" idx="12"/>
          </p:nvPr>
        </p:nvSpPr>
        <p:spPr/>
        <p:txBody>
          <a:bodyPr/>
          <a:lstStyle/>
          <a:p>
            <a:fld id="{3C67613D-2CF7-7846-B2CE-85F76541E082}" type="slidenum">
              <a:rPr lang="en-US" smtClean="0"/>
              <a:t>‹#›</a:t>
            </a:fld>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a:extLst>
              <a:ext uri="{FF2B5EF4-FFF2-40B4-BE49-F238E27FC236}">
                <a16:creationId xmlns:a16="http://schemas.microsoft.com/office/drawing/2014/main" id="{3B5CA11C-E5F6-A64E-A3CA-1B2F4FC2C173}"/>
              </a:ext>
            </a:extLst>
          </p:cNvPr>
          <p:cNvSpPr>
            <a:spLocks noGrp="1"/>
          </p:cNvSpPr>
          <p:nvPr>
            <p:ph type="title"/>
          </p:nvPr>
        </p:nvSpPr>
        <p:spPr>
          <a:xfrm>
            <a:off x="1232968" y="924813"/>
            <a:ext cx="3033102" cy="3409476"/>
          </a:xfrm>
        </p:spPr>
        <p:txBody>
          <a:bodyPr>
            <a:normAutofit/>
          </a:bodyPr>
          <a:lstStyle>
            <a:lvl1pPr algn="ctr">
              <a:defRPr sz="2800" b="1" u="none" cap="none">
                <a:solidFill>
                  <a:schemeClr val="bg1"/>
                </a:solidFill>
                <a:latin typeface="Arial"/>
              </a:defRPr>
            </a:lvl1pPr>
          </a:lstStyle>
          <a:p>
            <a:r>
              <a:rPr lang="en-US" dirty="0"/>
              <a:t>Click to edit Master title style</a:t>
            </a:r>
          </a:p>
        </p:txBody>
      </p:sp>
    </p:spTree>
    <p:extLst>
      <p:ext uri="{BB962C8B-B14F-4D97-AF65-F5344CB8AC3E}">
        <p14:creationId xmlns:p14="http://schemas.microsoft.com/office/powerpoint/2010/main" val="306703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ategory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E02FFE-FFAF-4442-86CD-8F771943E5C0}"/>
              </a:ext>
            </a:extLst>
          </p:cNvPr>
          <p:cNvSpPr>
            <a:spLocks noGrp="1"/>
          </p:cNvSpPr>
          <p:nvPr>
            <p:ph type="dt" sz="half" idx="10"/>
          </p:nvPr>
        </p:nvSpPr>
        <p:spPr/>
        <p:txBody>
          <a:bodyPr/>
          <a:lstStyle/>
          <a:p>
            <a:fld id="{9DB6F823-3C60-7945-9215-F350FEC582B4}" type="datetimeFigureOut">
              <a:rPr lang="en-US" smtClean="0"/>
              <a:t>3/19/2019</a:t>
            </a:fld>
            <a:endParaRPr lang="en-US"/>
          </a:p>
        </p:txBody>
      </p:sp>
      <p:sp>
        <p:nvSpPr>
          <p:cNvPr id="3" name="Footer Placeholder 2">
            <a:extLst>
              <a:ext uri="{FF2B5EF4-FFF2-40B4-BE49-F238E27FC236}">
                <a16:creationId xmlns:a16="http://schemas.microsoft.com/office/drawing/2014/main" id="{DF7664E7-05F8-CF48-AEDB-948C7C3563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EB3BE2-3869-4448-B6CF-D1282761AF9E}"/>
              </a:ext>
            </a:extLst>
          </p:cNvPr>
          <p:cNvSpPr>
            <a:spLocks noGrp="1"/>
          </p:cNvSpPr>
          <p:nvPr>
            <p:ph type="sldNum" sz="quarter" idx="12"/>
          </p:nvPr>
        </p:nvSpPr>
        <p:spPr/>
        <p:txBody>
          <a:bodyPr/>
          <a:lstStyle/>
          <a:p>
            <a:fld id="{3C67613D-2CF7-7846-B2CE-85F76541E082}" type="slidenum">
              <a:rPr lang="en-US" smtClean="0"/>
              <a:t>‹#›</a:t>
            </a:fld>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a:extLst>
              <a:ext uri="{FF2B5EF4-FFF2-40B4-BE49-F238E27FC236}">
                <a16:creationId xmlns:a16="http://schemas.microsoft.com/office/drawing/2014/main" id="{3B5CA11C-E5F6-A64E-A3CA-1B2F4FC2C173}"/>
              </a:ext>
            </a:extLst>
          </p:cNvPr>
          <p:cNvSpPr>
            <a:spLocks noGrp="1"/>
          </p:cNvSpPr>
          <p:nvPr>
            <p:ph type="title"/>
          </p:nvPr>
        </p:nvSpPr>
        <p:spPr>
          <a:xfrm>
            <a:off x="1232968" y="924813"/>
            <a:ext cx="3033102" cy="3409476"/>
          </a:xfrm>
        </p:spPr>
        <p:txBody>
          <a:bodyPr>
            <a:normAutofit/>
          </a:bodyPr>
          <a:lstStyle>
            <a:lvl1pPr algn="ctr">
              <a:defRPr sz="2800" b="1" u="none" cap="none">
                <a:solidFill>
                  <a:schemeClr val="bg1"/>
                </a:solidFill>
                <a:latin typeface="Arial"/>
              </a:defRPr>
            </a:lvl1pPr>
          </a:lstStyle>
          <a:p>
            <a:r>
              <a:rPr lang="en-US" dirty="0"/>
              <a:t>Click to edit Master title style</a:t>
            </a:r>
          </a:p>
        </p:txBody>
      </p:sp>
    </p:spTree>
    <p:extLst>
      <p:ext uri="{BB962C8B-B14F-4D97-AF65-F5344CB8AC3E}">
        <p14:creationId xmlns:p14="http://schemas.microsoft.com/office/powerpoint/2010/main" val="3018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ategory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E02FFE-FFAF-4442-86CD-8F771943E5C0}"/>
              </a:ext>
            </a:extLst>
          </p:cNvPr>
          <p:cNvSpPr>
            <a:spLocks noGrp="1"/>
          </p:cNvSpPr>
          <p:nvPr>
            <p:ph type="dt" sz="half" idx="10"/>
          </p:nvPr>
        </p:nvSpPr>
        <p:spPr/>
        <p:txBody>
          <a:bodyPr/>
          <a:lstStyle/>
          <a:p>
            <a:fld id="{9DB6F823-3C60-7945-9215-F350FEC582B4}" type="datetimeFigureOut">
              <a:rPr lang="en-US" smtClean="0"/>
              <a:t>3/19/2019</a:t>
            </a:fld>
            <a:endParaRPr lang="en-US"/>
          </a:p>
        </p:txBody>
      </p:sp>
      <p:sp>
        <p:nvSpPr>
          <p:cNvPr id="3" name="Footer Placeholder 2">
            <a:extLst>
              <a:ext uri="{FF2B5EF4-FFF2-40B4-BE49-F238E27FC236}">
                <a16:creationId xmlns:a16="http://schemas.microsoft.com/office/drawing/2014/main" id="{DF7664E7-05F8-CF48-AEDB-948C7C3563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EB3BE2-3869-4448-B6CF-D1282761AF9E}"/>
              </a:ext>
            </a:extLst>
          </p:cNvPr>
          <p:cNvSpPr>
            <a:spLocks noGrp="1"/>
          </p:cNvSpPr>
          <p:nvPr>
            <p:ph type="sldNum" sz="quarter" idx="12"/>
          </p:nvPr>
        </p:nvSpPr>
        <p:spPr/>
        <p:txBody>
          <a:bodyPr/>
          <a:lstStyle/>
          <a:p>
            <a:fld id="{3C67613D-2CF7-7846-B2CE-85F76541E082}" type="slidenum">
              <a:rPr lang="en-US" smtClean="0"/>
              <a:t>‹#›</a:t>
            </a:fld>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a:extLst>
              <a:ext uri="{FF2B5EF4-FFF2-40B4-BE49-F238E27FC236}">
                <a16:creationId xmlns:a16="http://schemas.microsoft.com/office/drawing/2014/main" id="{3B5CA11C-E5F6-A64E-A3CA-1B2F4FC2C173}"/>
              </a:ext>
            </a:extLst>
          </p:cNvPr>
          <p:cNvSpPr>
            <a:spLocks noGrp="1"/>
          </p:cNvSpPr>
          <p:nvPr>
            <p:ph type="title"/>
          </p:nvPr>
        </p:nvSpPr>
        <p:spPr>
          <a:xfrm>
            <a:off x="1232968" y="924813"/>
            <a:ext cx="3033102" cy="3409476"/>
          </a:xfrm>
        </p:spPr>
        <p:txBody>
          <a:bodyPr>
            <a:normAutofit/>
          </a:bodyPr>
          <a:lstStyle>
            <a:lvl1pPr algn="ctr">
              <a:defRPr sz="2800" b="1" u="none" cap="none">
                <a:solidFill>
                  <a:schemeClr val="bg1"/>
                </a:solidFill>
                <a:latin typeface="Arial"/>
              </a:defRPr>
            </a:lvl1pPr>
          </a:lstStyle>
          <a:p>
            <a:r>
              <a:rPr lang="en-US" dirty="0"/>
              <a:t>Click to edit Master title style</a:t>
            </a:r>
          </a:p>
        </p:txBody>
      </p:sp>
    </p:spTree>
    <p:extLst>
      <p:ext uri="{BB962C8B-B14F-4D97-AF65-F5344CB8AC3E}">
        <p14:creationId xmlns:p14="http://schemas.microsoft.com/office/powerpoint/2010/main" val="226244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ategory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E02FFE-FFAF-4442-86CD-8F771943E5C0}"/>
              </a:ext>
            </a:extLst>
          </p:cNvPr>
          <p:cNvSpPr>
            <a:spLocks noGrp="1"/>
          </p:cNvSpPr>
          <p:nvPr>
            <p:ph type="dt" sz="half" idx="10"/>
          </p:nvPr>
        </p:nvSpPr>
        <p:spPr/>
        <p:txBody>
          <a:bodyPr/>
          <a:lstStyle/>
          <a:p>
            <a:fld id="{9DB6F823-3C60-7945-9215-F350FEC582B4}" type="datetimeFigureOut">
              <a:rPr lang="en-US" smtClean="0"/>
              <a:t>3/19/2019</a:t>
            </a:fld>
            <a:endParaRPr lang="en-US"/>
          </a:p>
        </p:txBody>
      </p:sp>
      <p:sp>
        <p:nvSpPr>
          <p:cNvPr id="3" name="Footer Placeholder 2">
            <a:extLst>
              <a:ext uri="{FF2B5EF4-FFF2-40B4-BE49-F238E27FC236}">
                <a16:creationId xmlns:a16="http://schemas.microsoft.com/office/drawing/2014/main" id="{DF7664E7-05F8-CF48-AEDB-948C7C3563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EB3BE2-3869-4448-B6CF-D1282761AF9E}"/>
              </a:ext>
            </a:extLst>
          </p:cNvPr>
          <p:cNvSpPr>
            <a:spLocks noGrp="1"/>
          </p:cNvSpPr>
          <p:nvPr>
            <p:ph type="sldNum" sz="quarter" idx="12"/>
          </p:nvPr>
        </p:nvSpPr>
        <p:spPr/>
        <p:txBody>
          <a:bodyPr/>
          <a:lstStyle/>
          <a:p>
            <a:fld id="{3C67613D-2CF7-7846-B2CE-85F76541E082}" type="slidenum">
              <a:rPr lang="en-US" smtClean="0"/>
              <a:t>‹#›</a:t>
            </a:fld>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a:extLst>
              <a:ext uri="{FF2B5EF4-FFF2-40B4-BE49-F238E27FC236}">
                <a16:creationId xmlns:a16="http://schemas.microsoft.com/office/drawing/2014/main" id="{3B5CA11C-E5F6-A64E-A3CA-1B2F4FC2C173}"/>
              </a:ext>
            </a:extLst>
          </p:cNvPr>
          <p:cNvSpPr>
            <a:spLocks noGrp="1"/>
          </p:cNvSpPr>
          <p:nvPr>
            <p:ph type="title"/>
          </p:nvPr>
        </p:nvSpPr>
        <p:spPr>
          <a:xfrm>
            <a:off x="1232968" y="924813"/>
            <a:ext cx="3033102" cy="3409476"/>
          </a:xfrm>
        </p:spPr>
        <p:txBody>
          <a:bodyPr>
            <a:normAutofit/>
          </a:bodyPr>
          <a:lstStyle>
            <a:lvl1pPr algn="ctr">
              <a:defRPr sz="2800" b="1" u="none" cap="none">
                <a:solidFill>
                  <a:schemeClr val="bg1"/>
                </a:solidFill>
                <a:latin typeface="Arial"/>
              </a:defRPr>
            </a:lvl1pPr>
          </a:lstStyle>
          <a:p>
            <a:r>
              <a:rPr lang="en-US" dirty="0"/>
              <a:t>Click to edit Master title style</a:t>
            </a:r>
          </a:p>
        </p:txBody>
      </p:sp>
    </p:spTree>
    <p:extLst>
      <p:ext uri="{BB962C8B-B14F-4D97-AF65-F5344CB8AC3E}">
        <p14:creationId xmlns:p14="http://schemas.microsoft.com/office/powerpoint/2010/main" val="2316042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ategory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E02FFE-FFAF-4442-86CD-8F771943E5C0}"/>
              </a:ext>
            </a:extLst>
          </p:cNvPr>
          <p:cNvSpPr>
            <a:spLocks noGrp="1"/>
          </p:cNvSpPr>
          <p:nvPr>
            <p:ph type="dt" sz="half" idx="10"/>
          </p:nvPr>
        </p:nvSpPr>
        <p:spPr/>
        <p:txBody>
          <a:bodyPr/>
          <a:lstStyle/>
          <a:p>
            <a:fld id="{9DB6F823-3C60-7945-9215-F350FEC582B4}" type="datetimeFigureOut">
              <a:rPr lang="en-US" smtClean="0"/>
              <a:t>3/19/2019</a:t>
            </a:fld>
            <a:endParaRPr lang="en-US"/>
          </a:p>
        </p:txBody>
      </p:sp>
      <p:sp>
        <p:nvSpPr>
          <p:cNvPr id="3" name="Footer Placeholder 2">
            <a:extLst>
              <a:ext uri="{FF2B5EF4-FFF2-40B4-BE49-F238E27FC236}">
                <a16:creationId xmlns:a16="http://schemas.microsoft.com/office/drawing/2014/main" id="{DF7664E7-05F8-CF48-AEDB-948C7C3563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EB3BE2-3869-4448-B6CF-D1282761AF9E}"/>
              </a:ext>
            </a:extLst>
          </p:cNvPr>
          <p:cNvSpPr>
            <a:spLocks noGrp="1"/>
          </p:cNvSpPr>
          <p:nvPr>
            <p:ph type="sldNum" sz="quarter" idx="12"/>
          </p:nvPr>
        </p:nvSpPr>
        <p:spPr/>
        <p:txBody>
          <a:bodyPr/>
          <a:lstStyle/>
          <a:p>
            <a:fld id="{3C67613D-2CF7-7846-B2CE-85F76541E082}" type="slidenum">
              <a:rPr lang="en-US" smtClean="0"/>
              <a:t>‹#›</a:t>
            </a:fld>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a:extLst>
              <a:ext uri="{FF2B5EF4-FFF2-40B4-BE49-F238E27FC236}">
                <a16:creationId xmlns:a16="http://schemas.microsoft.com/office/drawing/2014/main" id="{3B5CA11C-E5F6-A64E-A3CA-1B2F4FC2C173}"/>
              </a:ext>
            </a:extLst>
          </p:cNvPr>
          <p:cNvSpPr>
            <a:spLocks noGrp="1"/>
          </p:cNvSpPr>
          <p:nvPr>
            <p:ph type="title"/>
          </p:nvPr>
        </p:nvSpPr>
        <p:spPr>
          <a:xfrm>
            <a:off x="1232968" y="924813"/>
            <a:ext cx="3033102" cy="3409476"/>
          </a:xfrm>
        </p:spPr>
        <p:txBody>
          <a:bodyPr>
            <a:normAutofit/>
          </a:bodyPr>
          <a:lstStyle>
            <a:lvl1pPr algn="ctr">
              <a:defRPr sz="2800" b="1" u="none" cap="none">
                <a:solidFill>
                  <a:schemeClr val="bg1"/>
                </a:solidFill>
                <a:latin typeface="Arial"/>
              </a:defRPr>
            </a:lvl1pPr>
          </a:lstStyle>
          <a:p>
            <a:r>
              <a:rPr lang="en-US" dirty="0"/>
              <a:t>Click to edit Master title style</a:t>
            </a:r>
          </a:p>
        </p:txBody>
      </p:sp>
    </p:spTree>
    <p:extLst>
      <p:ext uri="{BB962C8B-B14F-4D97-AF65-F5344CB8AC3E}">
        <p14:creationId xmlns:p14="http://schemas.microsoft.com/office/powerpoint/2010/main" val="3132060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ategory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E02FFE-FFAF-4442-86CD-8F771943E5C0}"/>
              </a:ext>
            </a:extLst>
          </p:cNvPr>
          <p:cNvSpPr>
            <a:spLocks noGrp="1"/>
          </p:cNvSpPr>
          <p:nvPr>
            <p:ph type="dt" sz="half" idx="10"/>
          </p:nvPr>
        </p:nvSpPr>
        <p:spPr/>
        <p:txBody>
          <a:bodyPr/>
          <a:lstStyle/>
          <a:p>
            <a:fld id="{9DB6F823-3C60-7945-9215-F350FEC582B4}" type="datetimeFigureOut">
              <a:rPr lang="en-US" smtClean="0"/>
              <a:t>3/19/2019</a:t>
            </a:fld>
            <a:endParaRPr lang="en-US"/>
          </a:p>
        </p:txBody>
      </p:sp>
      <p:sp>
        <p:nvSpPr>
          <p:cNvPr id="3" name="Footer Placeholder 2">
            <a:extLst>
              <a:ext uri="{FF2B5EF4-FFF2-40B4-BE49-F238E27FC236}">
                <a16:creationId xmlns:a16="http://schemas.microsoft.com/office/drawing/2014/main" id="{DF7664E7-05F8-CF48-AEDB-948C7C3563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7EB3BE2-3869-4448-B6CF-D1282761AF9E}"/>
              </a:ext>
            </a:extLst>
          </p:cNvPr>
          <p:cNvSpPr>
            <a:spLocks noGrp="1"/>
          </p:cNvSpPr>
          <p:nvPr>
            <p:ph type="sldNum" sz="quarter" idx="12"/>
          </p:nvPr>
        </p:nvSpPr>
        <p:spPr/>
        <p:txBody>
          <a:bodyPr/>
          <a:lstStyle/>
          <a:p>
            <a:fld id="{3C67613D-2CF7-7846-B2CE-85F76541E082}" type="slidenum">
              <a:rPr lang="en-US" smtClean="0"/>
              <a:t>‹#›</a:t>
            </a:fld>
            <a:endParaRPr lang="en-US"/>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a:extLst>
              <a:ext uri="{FF2B5EF4-FFF2-40B4-BE49-F238E27FC236}">
                <a16:creationId xmlns:a16="http://schemas.microsoft.com/office/drawing/2014/main" id="{3B5CA11C-E5F6-A64E-A3CA-1B2F4FC2C173}"/>
              </a:ext>
            </a:extLst>
          </p:cNvPr>
          <p:cNvSpPr>
            <a:spLocks noGrp="1"/>
          </p:cNvSpPr>
          <p:nvPr>
            <p:ph type="title"/>
          </p:nvPr>
        </p:nvSpPr>
        <p:spPr>
          <a:xfrm>
            <a:off x="1232968" y="924813"/>
            <a:ext cx="3033102" cy="3409476"/>
          </a:xfrm>
        </p:spPr>
        <p:txBody>
          <a:bodyPr>
            <a:normAutofit/>
          </a:bodyPr>
          <a:lstStyle>
            <a:lvl1pPr algn="ctr">
              <a:defRPr sz="2800" b="1" u="none" cap="none">
                <a:solidFill>
                  <a:schemeClr val="bg1"/>
                </a:solidFill>
                <a:latin typeface="Arial"/>
              </a:defRPr>
            </a:lvl1pPr>
          </a:lstStyle>
          <a:p>
            <a:r>
              <a:rPr lang="en-US" dirty="0"/>
              <a:t>Click to edit Master title style</a:t>
            </a:r>
          </a:p>
        </p:txBody>
      </p:sp>
    </p:spTree>
    <p:extLst>
      <p:ext uri="{BB962C8B-B14F-4D97-AF65-F5344CB8AC3E}">
        <p14:creationId xmlns:p14="http://schemas.microsoft.com/office/powerpoint/2010/main" val="2377540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D7D6B8-9BFF-4944-A020-C5A20F2ABF78}"/>
              </a:ext>
            </a:extLst>
          </p:cNvPr>
          <p:cNvSpPr>
            <a:spLocks noGrp="1"/>
          </p:cNvSpPr>
          <p:nvPr>
            <p:ph type="title"/>
          </p:nvPr>
        </p:nvSpPr>
        <p:spPr>
          <a:xfrm>
            <a:off x="294111" y="109945"/>
            <a:ext cx="8301382" cy="57081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33B2CB0-42BB-0648-82E0-086A57A7A428}"/>
              </a:ext>
            </a:extLst>
          </p:cNvPr>
          <p:cNvSpPr>
            <a:spLocks noGrp="1"/>
          </p:cNvSpPr>
          <p:nvPr>
            <p:ph type="body" idx="1"/>
          </p:nvPr>
        </p:nvSpPr>
        <p:spPr>
          <a:xfrm>
            <a:off x="294111" y="746512"/>
            <a:ext cx="7886700" cy="326350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08E030C-3642-A84A-A9B2-44F3DD7327DF}"/>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DB6F823-3C60-7945-9215-F350FEC582B4}" type="datetimeFigureOut">
              <a:rPr lang="en-US" smtClean="0"/>
              <a:t>3/19/2019</a:t>
            </a:fld>
            <a:endParaRPr lang="en-US"/>
          </a:p>
        </p:txBody>
      </p:sp>
      <p:sp>
        <p:nvSpPr>
          <p:cNvPr id="5" name="Footer Placeholder 4">
            <a:extLst>
              <a:ext uri="{FF2B5EF4-FFF2-40B4-BE49-F238E27FC236}">
                <a16:creationId xmlns:a16="http://schemas.microsoft.com/office/drawing/2014/main" id="{0165E3C8-6381-1D49-AB34-082EC795AD2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F5E75B-3C44-7846-BFA3-BA3F9397472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C67613D-2CF7-7846-B2CE-85F76541E082}" type="slidenum">
              <a:rPr lang="en-US" smtClean="0"/>
              <a:t>‹#›</a:t>
            </a:fld>
            <a:endParaRPr lang="en-US"/>
          </a:p>
        </p:txBody>
      </p:sp>
      <p:sp>
        <p:nvSpPr>
          <p:cNvPr id="7" name="Rectangle 6">
            <a:extLst>
              <a:ext uri="{FF2B5EF4-FFF2-40B4-BE49-F238E27FC236}">
                <a16:creationId xmlns:a16="http://schemas.microsoft.com/office/drawing/2014/main" id="{1DB49C3B-BD70-664A-9617-89AFB872064F}"/>
              </a:ext>
            </a:extLst>
          </p:cNvPr>
          <p:cNvSpPr/>
          <p:nvPr userDrawn="1"/>
        </p:nvSpPr>
        <p:spPr>
          <a:xfrm>
            <a:off x="0" y="4632724"/>
            <a:ext cx="9144000" cy="51077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5BF7499-6770-EA4C-AF44-FAAC7E5535AF}"/>
              </a:ext>
            </a:extLst>
          </p:cNvPr>
          <p:cNvSpPr/>
          <p:nvPr userDrawn="1"/>
        </p:nvSpPr>
        <p:spPr>
          <a:xfrm>
            <a:off x="368089" y="4759365"/>
            <a:ext cx="2205048" cy="250058"/>
          </a:xfrm>
          <a:prstGeom prst="rect">
            <a:avLst/>
          </a:prstGeom>
        </p:spPr>
        <p:txBody>
          <a:bodyPr wrap="none" lIns="19043" tIns="9520" rIns="19043" bIns="9520">
            <a:spAutoFit/>
          </a:bodyPr>
          <a:lstStyle/>
          <a:p>
            <a:pPr eaLnBrk="1" hangingPunct="1"/>
            <a:r>
              <a:rPr lang="en-US" sz="1500" u="none" dirty="0" err="1">
                <a:solidFill>
                  <a:schemeClr val="bg1"/>
                </a:solidFill>
                <a:latin typeface="+mj-lt"/>
              </a:rPr>
              <a:t>fixingourstreets.com</a:t>
            </a:r>
            <a:r>
              <a:rPr lang="en-US" sz="1500" u="none" dirty="0">
                <a:solidFill>
                  <a:schemeClr val="bg1"/>
                </a:solidFill>
                <a:latin typeface="+mj-lt"/>
              </a:rPr>
              <a:t>  | </a:t>
            </a:r>
            <a:fld id="{B02ACD33-64AB-364D-BD0A-75B647493F2B}" type="slidenum">
              <a:rPr lang="en-US" sz="1500" u="none" smtClean="0">
                <a:solidFill>
                  <a:schemeClr val="bg1"/>
                </a:solidFill>
                <a:latin typeface="+mj-lt"/>
              </a:rPr>
              <a:t>‹#›</a:t>
            </a:fld>
            <a:endParaRPr lang="en-US" sz="1500" u="none" dirty="0">
              <a:solidFill>
                <a:schemeClr val="bg1"/>
              </a:solidFill>
              <a:latin typeface="+mj-lt"/>
            </a:endParaRPr>
          </a:p>
        </p:txBody>
      </p:sp>
      <p:pic>
        <p:nvPicPr>
          <p:cNvPr id="16" name="Picture 15" descr="PBOT_LOGO_2015_PRIMARY_REVERSE.png">
            <a:extLst>
              <a:ext uri="{FF2B5EF4-FFF2-40B4-BE49-F238E27FC236}">
                <a16:creationId xmlns:a16="http://schemas.microsoft.com/office/drawing/2014/main" id="{87A51E6D-9ABC-9C41-9715-607BE7295F95}"/>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7783410" y="6383716"/>
            <a:ext cx="1021360" cy="360115"/>
          </a:xfrm>
          <a:prstGeom prst="rect">
            <a:avLst/>
          </a:prstGeom>
        </p:spPr>
      </p:pic>
      <p:pic>
        <p:nvPicPr>
          <p:cNvPr id="17" name="Picture 16">
            <a:extLst>
              <a:ext uri="{FF2B5EF4-FFF2-40B4-BE49-F238E27FC236}">
                <a16:creationId xmlns:a16="http://schemas.microsoft.com/office/drawing/2014/main" id="{4F4C91B4-BFAF-B844-9C19-41312B8EDD72}"/>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055130" y="6264086"/>
            <a:ext cx="648690" cy="540575"/>
          </a:xfrm>
          <a:prstGeom prst="rect">
            <a:avLst/>
          </a:prstGeom>
        </p:spPr>
      </p:pic>
      <p:pic>
        <p:nvPicPr>
          <p:cNvPr id="9" name="Picture 8"/>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7953672" y="4759365"/>
            <a:ext cx="851098" cy="307551"/>
          </a:xfrm>
          <a:prstGeom prst="rect">
            <a:avLst/>
          </a:prstGeom>
        </p:spPr>
      </p:pic>
      <p:pic>
        <p:nvPicPr>
          <p:cNvPr id="10" name="Picture 9" descr="FIXING-OUR-STREETS_LOGO_whit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7463517" y="4712937"/>
            <a:ext cx="441507" cy="367923"/>
          </a:xfrm>
          <a:prstGeom prst="rect">
            <a:avLst/>
          </a:prstGeom>
        </p:spPr>
      </p:pic>
    </p:spTree>
    <p:extLst>
      <p:ext uri="{BB962C8B-B14F-4D97-AF65-F5344CB8AC3E}">
        <p14:creationId xmlns:p14="http://schemas.microsoft.com/office/powerpoint/2010/main" val="3655844765"/>
      </p:ext>
    </p:extLst>
  </p:cSld>
  <p:clrMap bg1="lt1" tx1="dk1" bg2="lt2" tx2="dk2" accent1="accent1" accent2="accent2" accent3="accent3" accent4="accent4" accent5="accent5" accent6="accent6" hlink="hlink" folHlink="folHlink"/>
  <p:sldLayoutIdLst>
    <p:sldLayoutId id="2147483757" r:id="rId1"/>
    <p:sldLayoutId id="2147483753" r:id="rId2"/>
    <p:sldLayoutId id="2147483756" r:id="rId3"/>
    <p:sldLayoutId id="2147483766" r:id="rId4"/>
    <p:sldLayoutId id="2147483770" r:id="rId5"/>
    <p:sldLayoutId id="2147483771" r:id="rId6"/>
    <p:sldLayoutId id="2147483772" r:id="rId7"/>
    <p:sldLayoutId id="2147483773" r:id="rId8"/>
    <p:sldLayoutId id="2147483774" r:id="rId9"/>
    <p:sldLayoutId id="2147483775" r:id="rId10"/>
    <p:sldLayoutId id="2147483776" r:id="rId11"/>
    <p:sldLayoutId id="2147483748" r:id="rId12"/>
    <p:sldLayoutId id="2147483764" r:id="rId13"/>
    <p:sldLayoutId id="2147483767" r:id="rId14"/>
    <p:sldLayoutId id="2147483768" r:id="rId15"/>
    <p:sldLayoutId id="2147483765" r:id="rId16"/>
    <p:sldLayoutId id="2147483763" r:id="rId17"/>
    <p:sldLayoutId id="2147483778" r:id="rId18"/>
    <p:sldLayoutId id="2147483761" r:id="rId19"/>
    <p:sldLayoutId id="2147483777" r:id="rId20"/>
    <p:sldLayoutId id="2147483762" r:id="rId21"/>
  </p:sldLayoutIdLst>
  <p:txStyles>
    <p:titleStyle>
      <a:lvl1pPr algn="l" defTabSz="914400" rtl="0" eaLnBrk="1" latinLnBrk="0" hangingPunct="1">
        <a:lnSpc>
          <a:spcPct val="90000"/>
        </a:lnSpc>
        <a:spcBef>
          <a:spcPct val="0"/>
        </a:spcBef>
        <a:buNone/>
        <a:defRPr sz="2400" b="1" i="0" u="sng" kern="1200" cap="all">
          <a:solidFill>
            <a:schemeClr val="tx1"/>
          </a:solidFill>
          <a:uFill>
            <a:solidFill>
              <a:srgbClr val="A6BCC2"/>
            </a:solidFill>
          </a:u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41404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41404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41404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41404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140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microsoft.com/office/2007/relationships/hdphoto" Target="../media/hdphoto9.wdp"/><Relationship Id="rId5" Type="http://schemas.openxmlformats.org/officeDocument/2006/relationships/image" Target="../media/image38.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microsoft.com/office/2007/relationships/hdphoto" Target="../media/hdphoto13.wdp"/><Relationship Id="rId11" Type="http://schemas.microsoft.com/office/2007/relationships/hdphoto" Target="../media/hdphoto15.wdp"/><Relationship Id="rId5" Type="http://schemas.openxmlformats.org/officeDocument/2006/relationships/image" Target="../media/image67.png"/><Relationship Id="rId10" Type="http://schemas.openxmlformats.org/officeDocument/2006/relationships/image" Target="../media/image70.png"/><Relationship Id="rId4" Type="http://schemas.microsoft.com/office/2007/relationships/hdphoto" Target="../media/hdphoto12.wdp"/><Relationship Id="rId9" Type="http://schemas.openxmlformats.org/officeDocument/2006/relationships/image" Target="../media/image6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chart" Target="../charts/chart1.xml"/><Relationship Id="rId7" Type="http://schemas.microsoft.com/office/2007/relationships/hdphoto" Target="../media/hdphoto4.wdp"/><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4.png"/><Relationship Id="rId5" Type="http://schemas.microsoft.com/office/2007/relationships/hdphoto" Target="../media/hdphoto3.wdp"/><Relationship Id="rId10" Type="http://schemas.openxmlformats.org/officeDocument/2006/relationships/image" Target="../media/image26.jpeg"/><Relationship Id="rId4" Type="http://schemas.openxmlformats.org/officeDocument/2006/relationships/image" Target="../media/image23.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29.jpe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BF7499-6770-EA4C-AF44-FAAC7E5535AF}"/>
              </a:ext>
            </a:extLst>
          </p:cNvPr>
          <p:cNvSpPr/>
          <p:nvPr/>
        </p:nvSpPr>
        <p:spPr>
          <a:xfrm>
            <a:off x="205033" y="4759365"/>
            <a:ext cx="3690099" cy="250058"/>
          </a:xfrm>
          <a:prstGeom prst="rect">
            <a:avLst/>
          </a:prstGeom>
        </p:spPr>
        <p:txBody>
          <a:bodyPr wrap="none" lIns="19043" tIns="9520" rIns="19043" bIns="9520" anchor="t">
            <a:spAutoFit/>
          </a:bodyPr>
          <a:lstStyle/>
          <a:p>
            <a:r>
              <a:rPr lang="en-US" sz="1500" dirty="0">
                <a:latin typeface="+mj-lt"/>
                <a:ea typeface="ＭＳ Ｐゴシック"/>
              </a:rPr>
              <a:t>Presentation to Council – March 20th 2019</a:t>
            </a:r>
            <a:endParaRPr lang="en-US" sz="1500" u="none" dirty="0">
              <a:latin typeface="+mj-lt"/>
            </a:endParaRPr>
          </a:p>
        </p:txBody>
      </p:sp>
    </p:spTree>
    <p:extLst>
      <p:ext uri="{BB962C8B-B14F-4D97-AF65-F5344CB8AC3E}">
        <p14:creationId xmlns:p14="http://schemas.microsoft.com/office/powerpoint/2010/main" val="2392146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 of 2019 forecast</a:t>
            </a:r>
          </a:p>
        </p:txBody>
      </p:sp>
      <p:sp>
        <p:nvSpPr>
          <p:cNvPr id="13" name="Content Placeholder 3"/>
          <p:cNvSpPr txBox="1">
            <a:spLocks/>
          </p:cNvSpPr>
          <p:nvPr/>
        </p:nvSpPr>
        <p:spPr>
          <a:xfrm>
            <a:off x="2868292" y="961792"/>
            <a:ext cx="3473559" cy="326350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rgbClr val="41404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rgbClr val="41404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rgbClr val="41404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41404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rgbClr val="41404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285750" indent="-285750">
              <a:lnSpc>
                <a:spcPct val="110000"/>
              </a:lnSpc>
              <a:buFont typeface="Arial"/>
              <a:buChar char="•"/>
            </a:pPr>
            <a:r>
              <a:rPr lang="en-US" sz="1800" dirty="0">
                <a:solidFill>
                  <a:schemeClr val="tx1"/>
                </a:solidFill>
              </a:rPr>
              <a:t>Total planned investment of over </a:t>
            </a:r>
            <a:r>
              <a:rPr lang="en-US" sz="1800" b="1" dirty="0">
                <a:solidFill>
                  <a:schemeClr val="tx1"/>
                </a:solidFill>
              </a:rPr>
              <a:t>$124 million dollars’ </a:t>
            </a:r>
            <a:r>
              <a:rPr lang="en-US" sz="1800" dirty="0">
                <a:solidFill>
                  <a:schemeClr val="tx1"/>
                </a:solidFill>
              </a:rPr>
              <a:t>worth of capital projects</a:t>
            </a:r>
            <a:r>
              <a:rPr lang="en-US" sz="1800" dirty="0"/>
              <a:t>.</a:t>
            </a:r>
          </a:p>
          <a:p>
            <a:pPr marL="285750" indent="-285750">
              <a:lnSpc>
                <a:spcPct val="110000"/>
              </a:lnSpc>
              <a:buFont typeface="Arial"/>
              <a:buChar char="•"/>
            </a:pPr>
            <a:r>
              <a:rPr lang="en-US" sz="1800" dirty="0">
                <a:solidFill>
                  <a:schemeClr val="tx1"/>
                </a:solidFill>
              </a:rPr>
              <a:t>Will complete or break ground on </a:t>
            </a:r>
            <a:r>
              <a:rPr lang="en-US" sz="1800" b="1" dirty="0">
                <a:solidFill>
                  <a:schemeClr val="tx1"/>
                </a:solidFill>
              </a:rPr>
              <a:t>41</a:t>
            </a:r>
            <a:r>
              <a:rPr lang="en-US" sz="1800" dirty="0">
                <a:solidFill>
                  <a:schemeClr val="tx1"/>
                </a:solidFill>
              </a:rPr>
              <a:t> major capital projects.</a:t>
            </a:r>
          </a:p>
          <a:p>
            <a:pPr marL="285750" indent="-285750">
              <a:lnSpc>
                <a:spcPct val="110000"/>
              </a:lnSpc>
              <a:buFont typeface="Arial"/>
              <a:buChar char="•"/>
            </a:pPr>
            <a:r>
              <a:rPr lang="en-US" sz="1800" dirty="0">
                <a:solidFill>
                  <a:schemeClr val="tx1"/>
                </a:solidFill>
              </a:rPr>
              <a:t>Safe Routes to Schools projects will add to these totals.</a:t>
            </a:r>
            <a:endParaRPr lang="en-US" sz="1800" dirty="0">
              <a:solidFill>
                <a:schemeClr val="tx1"/>
              </a:solidFill>
              <a:cs typeface="Arial"/>
            </a:endParaRPr>
          </a:p>
        </p:txBody>
      </p:sp>
      <p:pic>
        <p:nvPicPr>
          <p:cNvPr id="12" name="Picture Placeholder 11">
            <a:extLst>
              <a:ext uri="{FF2B5EF4-FFF2-40B4-BE49-F238E27FC236}">
                <a16:creationId xmlns:a16="http://schemas.microsoft.com/office/drawing/2014/main" id="{67125F33-44A3-D040-90D6-C98F0F772EE4}"/>
              </a:ext>
            </a:extLst>
          </p:cNvPr>
          <p:cNvPicPr>
            <a:picLocks noGrp="1" noChangeAspect="1"/>
          </p:cNvPicPr>
          <p:nvPr>
            <p:ph type="pic" idx="19"/>
          </p:nvPr>
        </p:nvPicPr>
        <p:blipFill>
          <a:blip r:embed="rId3" cstate="screen">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a:ext>
            </a:extLst>
          </a:blip>
          <a:srcRect/>
          <a:stretch>
            <a:fillRect/>
          </a:stretch>
        </p:blipFill>
        <p:spPr>
          <a:xfrm>
            <a:off x="437575" y="696409"/>
            <a:ext cx="2213179" cy="1769463"/>
          </a:xfrm>
          <a:ln w="25400">
            <a:solidFill>
              <a:schemeClr val="tx2"/>
            </a:solidFill>
          </a:ln>
        </p:spPr>
      </p:pic>
      <p:pic>
        <p:nvPicPr>
          <p:cNvPr id="18" name="Picture Placeholder 17">
            <a:extLst>
              <a:ext uri="{FF2B5EF4-FFF2-40B4-BE49-F238E27FC236}">
                <a16:creationId xmlns:a16="http://schemas.microsoft.com/office/drawing/2014/main" id="{37BDEB7A-C28F-B848-BD87-6E8E170A4749}"/>
              </a:ext>
            </a:extLst>
          </p:cNvPr>
          <p:cNvPicPr>
            <a:picLocks noGrp="1" noChangeAspect="1"/>
          </p:cNvPicPr>
          <p:nvPr>
            <p:ph type="pic" idx="17"/>
          </p:nvPr>
        </p:nvPicPr>
        <p:blipFill rotWithShape="1">
          <a:blip r:embed="rId5" cstate="screen">
            <a:extLst>
              <a:ext uri="{BEBA8EAE-BF5A-486C-A8C5-ECC9F3942E4B}">
                <a14:imgProps xmlns:a14="http://schemas.microsoft.com/office/drawing/2010/main">
                  <a14:imgLayer r:embed="rId6">
                    <a14:imgEffect>
                      <a14:brightnessContrast contrast="5000"/>
                    </a14:imgEffect>
                  </a14:imgLayer>
                </a14:imgProps>
              </a:ext>
              <a:ext uri="{28A0092B-C50C-407E-A947-70E740481C1C}">
                <a14:useLocalDpi xmlns:a14="http://schemas.microsoft.com/office/drawing/2010/main"/>
              </a:ext>
            </a:extLst>
          </a:blip>
          <a:srcRect/>
          <a:stretch/>
        </p:blipFill>
        <p:spPr>
          <a:xfrm>
            <a:off x="6559390" y="696409"/>
            <a:ext cx="2213179" cy="1740835"/>
          </a:xfrm>
          <a:ln w="25400">
            <a:solidFill>
              <a:schemeClr val="tx2"/>
            </a:solidFill>
          </a:ln>
        </p:spPr>
      </p:pic>
      <p:pic>
        <p:nvPicPr>
          <p:cNvPr id="23" name="Picture Placeholder 22">
            <a:extLst>
              <a:ext uri="{FF2B5EF4-FFF2-40B4-BE49-F238E27FC236}">
                <a16:creationId xmlns:a16="http://schemas.microsoft.com/office/drawing/2014/main" id="{E9937E86-9110-634F-8DE0-B3E97226DB83}"/>
              </a:ext>
            </a:extLst>
          </p:cNvPr>
          <p:cNvPicPr>
            <a:picLocks noGrp="1" noChangeAspect="1"/>
          </p:cNvPicPr>
          <p:nvPr>
            <p:ph type="pic" idx="16"/>
          </p:nvPr>
        </p:nvPicPr>
        <p:blipFill rotWithShape="1">
          <a:blip r:embed="rId7" cstate="screen">
            <a:extLst>
              <a:ext uri="{BEBA8EAE-BF5A-486C-A8C5-ECC9F3942E4B}">
                <a14:imgProps xmlns:a14="http://schemas.microsoft.com/office/drawing/2010/main">
                  <a14:imgLayer r:embed="rId8">
                    <a14:imgEffect>
                      <a14:brightnessContrast bright="9000"/>
                    </a14:imgEffect>
                  </a14:imgLayer>
                </a14:imgProps>
              </a:ext>
              <a:ext uri="{28A0092B-C50C-407E-A947-70E740481C1C}">
                <a14:useLocalDpi xmlns:a14="http://schemas.microsoft.com/office/drawing/2010/main"/>
              </a:ext>
            </a:extLst>
          </a:blip>
          <a:srcRect/>
          <a:stretch/>
        </p:blipFill>
        <p:spPr>
          <a:xfrm>
            <a:off x="6559391" y="2601800"/>
            <a:ext cx="2213179" cy="1769463"/>
          </a:xfrm>
          <a:ln w="25400">
            <a:solidFill>
              <a:schemeClr val="tx2"/>
            </a:solidFill>
          </a:ln>
        </p:spPr>
      </p:pic>
      <p:pic>
        <p:nvPicPr>
          <p:cNvPr id="15" name="Picture Placeholder 14">
            <a:extLst>
              <a:ext uri="{FF2B5EF4-FFF2-40B4-BE49-F238E27FC236}">
                <a16:creationId xmlns:a16="http://schemas.microsoft.com/office/drawing/2014/main" id="{E4EBBD3A-AEF8-2A48-AF5C-0B2B2BECA1E5}"/>
              </a:ext>
            </a:extLst>
          </p:cNvPr>
          <p:cNvPicPr>
            <a:picLocks noGrp="1" noChangeAspect="1"/>
          </p:cNvPicPr>
          <p:nvPr>
            <p:ph type="pic" idx="18"/>
          </p:nvPr>
        </p:nvPicPr>
        <p:blipFill>
          <a:blip r:embed="rId9" cstate="screen">
            <a:extLst>
              <a:ext uri="{BEBA8EAE-BF5A-486C-A8C5-ECC9F3942E4B}">
                <a14:imgProps xmlns:a14="http://schemas.microsoft.com/office/drawing/2010/main">
                  <a14:imgLayer r:embed="rId10">
                    <a14:imgEffect>
                      <a14:brightnessContrast bright="5000"/>
                    </a14:imgEffect>
                  </a14:imgLayer>
                </a14:imgProps>
              </a:ext>
              <a:ext uri="{28A0092B-C50C-407E-A947-70E740481C1C}">
                <a14:useLocalDpi xmlns:a14="http://schemas.microsoft.com/office/drawing/2010/main"/>
              </a:ext>
            </a:extLst>
          </a:blip>
          <a:srcRect/>
          <a:stretch>
            <a:fillRect/>
          </a:stretch>
        </p:blipFill>
        <p:spPr>
          <a:xfrm>
            <a:off x="437575" y="2601800"/>
            <a:ext cx="2213179" cy="1769463"/>
          </a:xfrm>
          <a:ln w="25400">
            <a:solidFill>
              <a:schemeClr val="tx2"/>
            </a:solidFill>
          </a:ln>
        </p:spPr>
      </p:pic>
    </p:spTree>
    <p:extLst>
      <p:ext uri="{BB962C8B-B14F-4D97-AF65-F5344CB8AC3E}">
        <p14:creationId xmlns:p14="http://schemas.microsoft.com/office/powerpoint/2010/main" val="158229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 repairs</a:t>
            </a:r>
          </a:p>
        </p:txBody>
      </p:sp>
      <p:sp>
        <p:nvSpPr>
          <p:cNvPr id="4" name="Content Placeholder 3"/>
          <p:cNvSpPr>
            <a:spLocks noGrp="1"/>
          </p:cNvSpPr>
          <p:nvPr>
            <p:ph idx="1"/>
          </p:nvPr>
        </p:nvSpPr>
        <p:spPr>
          <a:xfrm>
            <a:off x="294111" y="746512"/>
            <a:ext cx="8301382" cy="3263504"/>
          </a:xfrm>
        </p:spPr>
        <p:txBody>
          <a:bodyPr/>
          <a:lstStyle/>
          <a:p>
            <a:r>
              <a:rPr lang="en-US" dirty="0">
                <a:solidFill>
                  <a:schemeClr val="tx1"/>
                </a:solidFill>
              </a:rPr>
              <a:t>We have completed </a:t>
            </a:r>
            <a:r>
              <a:rPr lang="en-US" b="1" dirty="0">
                <a:solidFill>
                  <a:schemeClr val="tx1"/>
                </a:solidFill>
              </a:rPr>
              <a:t>253</a:t>
            </a:r>
            <a:r>
              <a:rPr lang="en-US" dirty="0">
                <a:solidFill>
                  <a:schemeClr val="tx1"/>
                </a:solidFill>
              </a:rPr>
              <a:t> base repair projects all over the city. </a:t>
            </a:r>
          </a:p>
          <a:p>
            <a:r>
              <a:rPr lang="en-US" dirty="0">
                <a:solidFill>
                  <a:schemeClr val="tx1"/>
                </a:solidFill>
              </a:rPr>
              <a:t>These repairs save a street. </a:t>
            </a:r>
          </a:p>
          <a:p>
            <a:r>
              <a:rPr lang="en-US" dirty="0">
                <a:solidFill>
                  <a:schemeClr val="tx1"/>
                </a:solidFill>
              </a:rPr>
              <a:t>This saves us money over the long-term.</a:t>
            </a:r>
            <a:endParaRPr lang="en-US" dirty="0"/>
          </a:p>
        </p:txBody>
      </p:sp>
      <p:pic>
        <p:nvPicPr>
          <p:cNvPr id="14" name="Picture Placeholder 14">
            <a:extLst>
              <a:ext uri="{FF2B5EF4-FFF2-40B4-BE49-F238E27FC236}">
                <a16:creationId xmlns:a16="http://schemas.microsoft.com/office/drawing/2014/main" id="{C41BB538-BEA2-0A48-8F41-0133128152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7699" y="2251962"/>
            <a:ext cx="1937507" cy="2119301"/>
          </a:xfrm>
          <a:prstGeom prst="roundRect">
            <a:avLst/>
          </a:prstGeom>
          <a:ln w="25400">
            <a:solidFill>
              <a:schemeClr val="tx2"/>
            </a:solidFill>
          </a:ln>
        </p:spPr>
      </p:pic>
      <p:pic>
        <p:nvPicPr>
          <p:cNvPr id="19" name="Picture Placeholder 14">
            <a:extLst>
              <a:ext uri="{FF2B5EF4-FFF2-40B4-BE49-F238E27FC236}">
                <a16:creationId xmlns:a16="http://schemas.microsoft.com/office/drawing/2014/main" id="{054C85D6-64BD-444C-B0E5-D79DFE2476A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2290" y="2251963"/>
            <a:ext cx="1937507" cy="2145025"/>
          </a:xfrm>
          <a:prstGeom prst="roundRect">
            <a:avLst/>
          </a:prstGeom>
          <a:ln w="25400">
            <a:solidFill>
              <a:schemeClr val="tx2"/>
            </a:solidFill>
          </a:ln>
        </p:spPr>
      </p:pic>
      <p:pic>
        <p:nvPicPr>
          <p:cNvPr id="20" name="Picture Placeholder 14">
            <a:extLst>
              <a:ext uri="{FF2B5EF4-FFF2-40B4-BE49-F238E27FC236}">
                <a16:creationId xmlns:a16="http://schemas.microsoft.com/office/drawing/2014/main" id="{776BED95-4E21-CD4D-B8B8-119C7AB02C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24995" y="2251963"/>
            <a:ext cx="1937507" cy="2145024"/>
          </a:xfrm>
          <a:prstGeom prst="roundRect">
            <a:avLst/>
          </a:prstGeom>
          <a:ln w="25400">
            <a:solidFill>
              <a:schemeClr val="tx2"/>
            </a:solidFill>
          </a:ln>
        </p:spPr>
      </p:pic>
      <p:pic>
        <p:nvPicPr>
          <p:cNvPr id="21" name="Picture Placeholder 14">
            <a:extLst>
              <a:ext uri="{FF2B5EF4-FFF2-40B4-BE49-F238E27FC236}">
                <a16:creationId xmlns:a16="http://schemas.microsoft.com/office/drawing/2014/main" id="{52870AA3-A78F-9844-9D0C-2ADA17C9EE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99585" y="2251962"/>
            <a:ext cx="1937507" cy="2145025"/>
          </a:xfrm>
          <a:prstGeom prst="roundRect">
            <a:avLst/>
          </a:prstGeom>
          <a:ln w="25400">
            <a:solidFill>
              <a:schemeClr val="tx2"/>
            </a:solidFill>
          </a:ln>
        </p:spPr>
      </p:pic>
    </p:spTree>
    <p:extLst>
      <p:ext uri="{BB962C8B-B14F-4D97-AF65-F5344CB8AC3E}">
        <p14:creationId xmlns:p14="http://schemas.microsoft.com/office/powerpoint/2010/main" val="2892483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360AC26A-E802-D24C-B377-08A38BA303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1696" y="2589536"/>
            <a:ext cx="1592902" cy="1787236"/>
          </a:xfrm>
          <a:prstGeom prst="rect">
            <a:avLst/>
          </a:prstGeom>
        </p:spPr>
      </p:pic>
      <p:pic>
        <p:nvPicPr>
          <p:cNvPr id="27" name="Picture 26">
            <a:extLst>
              <a:ext uri="{FF2B5EF4-FFF2-40B4-BE49-F238E27FC236}">
                <a16:creationId xmlns:a16="http://schemas.microsoft.com/office/drawing/2014/main" id="{FE1F0B27-0ADB-784D-93E8-F13964DD3B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4459" y="2589536"/>
            <a:ext cx="1592902" cy="1787236"/>
          </a:xfrm>
          <a:prstGeom prst="rect">
            <a:avLst/>
          </a:prstGeom>
        </p:spPr>
      </p:pic>
      <p:pic>
        <p:nvPicPr>
          <p:cNvPr id="22" name="Picture 21">
            <a:extLst>
              <a:ext uri="{FF2B5EF4-FFF2-40B4-BE49-F238E27FC236}">
                <a16:creationId xmlns:a16="http://schemas.microsoft.com/office/drawing/2014/main" id="{61198046-2D43-AE40-AB72-1062C68A33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7868" y="1050686"/>
            <a:ext cx="1592902" cy="1787236"/>
          </a:xfrm>
          <a:prstGeom prst="rect">
            <a:avLst/>
          </a:prstGeom>
        </p:spPr>
      </p:pic>
      <p:pic>
        <p:nvPicPr>
          <p:cNvPr id="21" name="Picture 20">
            <a:extLst>
              <a:ext uri="{FF2B5EF4-FFF2-40B4-BE49-F238E27FC236}">
                <a16:creationId xmlns:a16="http://schemas.microsoft.com/office/drawing/2014/main" id="{0836C8E9-2ECB-5E4B-A644-84034BC307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8944" y="1050686"/>
            <a:ext cx="1592902" cy="1787236"/>
          </a:xfrm>
          <a:prstGeom prst="rect">
            <a:avLst/>
          </a:prstGeom>
        </p:spPr>
      </p:pic>
      <p:pic>
        <p:nvPicPr>
          <p:cNvPr id="6" name="Picture 5">
            <a:extLst>
              <a:ext uri="{FF2B5EF4-FFF2-40B4-BE49-F238E27FC236}">
                <a16:creationId xmlns:a16="http://schemas.microsoft.com/office/drawing/2014/main" id="{44AF97D0-2477-904F-9B6C-3A80CCE7C9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8333" y="1050686"/>
            <a:ext cx="1592902" cy="1787236"/>
          </a:xfrm>
          <a:prstGeom prst="rect">
            <a:avLst/>
          </a:prstGeom>
        </p:spPr>
      </p:pic>
      <p:sp>
        <p:nvSpPr>
          <p:cNvPr id="2" name="Title 1"/>
          <p:cNvSpPr>
            <a:spLocks noGrp="1"/>
          </p:cNvSpPr>
          <p:nvPr>
            <p:ph type="title"/>
          </p:nvPr>
        </p:nvSpPr>
        <p:spPr/>
        <p:txBody>
          <a:bodyPr/>
          <a:lstStyle/>
          <a:p>
            <a:r>
              <a:rPr lang="en-US" dirty="0"/>
              <a:t>By the End of 2019 we will have Delivered</a:t>
            </a:r>
          </a:p>
        </p:txBody>
      </p:sp>
      <p:sp>
        <p:nvSpPr>
          <p:cNvPr id="4" name="Content Placeholder 3"/>
          <p:cNvSpPr>
            <a:spLocks noGrp="1"/>
          </p:cNvSpPr>
          <p:nvPr>
            <p:ph idx="1"/>
          </p:nvPr>
        </p:nvSpPr>
        <p:spPr>
          <a:xfrm>
            <a:off x="294111" y="1016554"/>
            <a:ext cx="3304222" cy="3263504"/>
          </a:xfrm>
        </p:spPr>
        <p:txBody>
          <a:bodyPr vert="horz" lIns="91440" tIns="45720" rIns="91440" bIns="45720" rtlCol="0" anchor="t">
            <a:normAutofit/>
          </a:bodyPr>
          <a:lstStyle/>
          <a:p>
            <a:r>
              <a:rPr lang="en-US" b="1" dirty="0">
                <a:solidFill>
                  <a:schemeClr val="tx1"/>
                </a:solidFill>
              </a:rPr>
              <a:t>48</a:t>
            </a:r>
            <a:r>
              <a:rPr lang="en-US" dirty="0">
                <a:solidFill>
                  <a:schemeClr val="tx1"/>
                </a:solidFill>
              </a:rPr>
              <a:t> blocks of sidewalks</a:t>
            </a:r>
          </a:p>
          <a:p>
            <a:r>
              <a:rPr lang="en-US" b="1" dirty="0">
                <a:solidFill>
                  <a:schemeClr val="tx1"/>
                </a:solidFill>
                <a:cs typeface="Arial"/>
              </a:rPr>
              <a:t>375</a:t>
            </a:r>
            <a:r>
              <a:rPr lang="en-US" dirty="0">
                <a:solidFill>
                  <a:schemeClr val="tx1"/>
                </a:solidFill>
                <a:cs typeface="Arial"/>
              </a:rPr>
              <a:t> base repair projects</a:t>
            </a:r>
          </a:p>
          <a:p>
            <a:r>
              <a:rPr lang="en-US" b="1" dirty="0">
                <a:solidFill>
                  <a:schemeClr val="tx1"/>
                </a:solidFill>
              </a:rPr>
              <a:t>30</a:t>
            </a:r>
            <a:r>
              <a:rPr lang="en-US" dirty="0">
                <a:solidFill>
                  <a:schemeClr val="tx1"/>
                </a:solidFill>
              </a:rPr>
              <a:t> ADA curb ramps requested by neighbors</a:t>
            </a:r>
            <a:endParaRPr lang="en-US" dirty="0">
              <a:solidFill>
                <a:schemeClr val="tx1"/>
              </a:solidFill>
              <a:cs typeface="Arial"/>
            </a:endParaRPr>
          </a:p>
          <a:p>
            <a:r>
              <a:rPr lang="en-US" b="1" dirty="0">
                <a:solidFill>
                  <a:schemeClr val="tx1"/>
                </a:solidFill>
              </a:rPr>
              <a:t>12 </a:t>
            </a:r>
            <a:r>
              <a:rPr lang="en-US" dirty="0">
                <a:solidFill>
                  <a:schemeClr val="tx1"/>
                </a:solidFill>
              </a:rPr>
              <a:t>miles of bike facilities </a:t>
            </a:r>
            <a:endParaRPr lang="en-US" dirty="0">
              <a:solidFill>
                <a:schemeClr val="tx1"/>
              </a:solidFill>
              <a:cs typeface="Arial"/>
            </a:endParaRPr>
          </a:p>
          <a:p>
            <a:r>
              <a:rPr lang="en-US" dirty="0">
                <a:solidFill>
                  <a:schemeClr val="tx1"/>
                </a:solidFill>
              </a:rPr>
              <a:t>Made it easier and safer to get around on some of our most important streets</a:t>
            </a:r>
            <a:endParaRPr lang="en-US" dirty="0"/>
          </a:p>
        </p:txBody>
      </p:sp>
      <p:sp>
        <p:nvSpPr>
          <p:cNvPr id="12" name="Title 3"/>
          <p:cNvSpPr txBox="1">
            <a:spLocks/>
          </p:cNvSpPr>
          <p:nvPr/>
        </p:nvSpPr>
        <p:spPr>
          <a:xfrm>
            <a:off x="3655749" y="1163529"/>
            <a:ext cx="1405466" cy="5469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i="0" u="sng" kern="1200" cap="all">
                <a:solidFill>
                  <a:srgbClr val="414042"/>
                </a:solidFill>
                <a:uFill>
                  <a:solidFill>
                    <a:srgbClr val="A6BCC2"/>
                  </a:solidFill>
                </a:uFill>
                <a:latin typeface="+mj-lt"/>
                <a:ea typeface="+mj-ea"/>
                <a:cs typeface="+mj-cs"/>
              </a:defRPr>
            </a:lvl1pPr>
          </a:lstStyle>
          <a:p>
            <a:pPr algn="ctr"/>
            <a:r>
              <a:rPr lang="en-US" sz="3200" u="none" dirty="0">
                <a:solidFill>
                  <a:schemeClr val="bg1"/>
                </a:solidFill>
              </a:rPr>
              <a:t>48</a:t>
            </a:r>
          </a:p>
        </p:txBody>
      </p:sp>
      <p:sp>
        <p:nvSpPr>
          <p:cNvPr id="14" name="Title 3"/>
          <p:cNvSpPr txBox="1">
            <a:spLocks/>
          </p:cNvSpPr>
          <p:nvPr/>
        </p:nvSpPr>
        <p:spPr>
          <a:xfrm>
            <a:off x="5393991" y="1164142"/>
            <a:ext cx="1567855" cy="5469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i="0" u="sng" kern="1200" cap="all">
                <a:solidFill>
                  <a:srgbClr val="414042"/>
                </a:solidFill>
                <a:uFill>
                  <a:solidFill>
                    <a:srgbClr val="A6BCC2"/>
                  </a:solidFill>
                </a:uFill>
                <a:latin typeface="+mj-lt"/>
                <a:ea typeface="+mj-ea"/>
                <a:cs typeface="+mj-cs"/>
              </a:defRPr>
            </a:lvl1pPr>
          </a:lstStyle>
          <a:p>
            <a:pPr algn="ctr"/>
            <a:r>
              <a:rPr lang="en-US" sz="3200" u="none" dirty="0">
                <a:solidFill>
                  <a:schemeClr val="bg1"/>
                </a:solidFill>
              </a:rPr>
              <a:t>375</a:t>
            </a:r>
          </a:p>
        </p:txBody>
      </p:sp>
      <p:sp>
        <p:nvSpPr>
          <p:cNvPr id="16" name="Title 3"/>
          <p:cNvSpPr txBox="1">
            <a:spLocks/>
          </p:cNvSpPr>
          <p:nvPr/>
        </p:nvSpPr>
        <p:spPr>
          <a:xfrm>
            <a:off x="7160272" y="1156942"/>
            <a:ext cx="1592901" cy="5469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i="0" u="sng" kern="1200" cap="all">
                <a:solidFill>
                  <a:srgbClr val="414042"/>
                </a:solidFill>
                <a:uFill>
                  <a:solidFill>
                    <a:srgbClr val="A6BCC2"/>
                  </a:solidFill>
                </a:uFill>
                <a:latin typeface="+mj-lt"/>
                <a:ea typeface="+mj-ea"/>
                <a:cs typeface="+mj-cs"/>
              </a:defRPr>
            </a:lvl1pPr>
          </a:lstStyle>
          <a:p>
            <a:pPr algn="ctr"/>
            <a:r>
              <a:rPr lang="en-US" sz="3200" u="none" dirty="0">
                <a:solidFill>
                  <a:schemeClr val="bg1"/>
                </a:solidFill>
              </a:rPr>
              <a:t>30</a:t>
            </a:r>
          </a:p>
        </p:txBody>
      </p:sp>
      <p:sp>
        <p:nvSpPr>
          <p:cNvPr id="24" name="Title 3"/>
          <p:cNvSpPr txBox="1">
            <a:spLocks/>
          </p:cNvSpPr>
          <p:nvPr/>
        </p:nvSpPr>
        <p:spPr>
          <a:xfrm>
            <a:off x="4484459" y="2658291"/>
            <a:ext cx="1592902" cy="5469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i="0" u="sng" kern="1200" cap="all">
                <a:solidFill>
                  <a:srgbClr val="414042"/>
                </a:solidFill>
                <a:uFill>
                  <a:solidFill>
                    <a:srgbClr val="A6BCC2"/>
                  </a:solidFill>
                </a:uFill>
                <a:latin typeface="+mj-lt"/>
                <a:ea typeface="+mj-ea"/>
                <a:cs typeface="+mj-cs"/>
              </a:defRPr>
            </a:lvl1pPr>
          </a:lstStyle>
          <a:p>
            <a:pPr algn="ctr"/>
            <a:r>
              <a:rPr lang="en-US" sz="3200" u="none" dirty="0">
                <a:solidFill>
                  <a:schemeClr val="bg1"/>
                </a:solidFill>
                <a:cs typeface="Arial"/>
              </a:rPr>
              <a:t>12</a:t>
            </a:r>
          </a:p>
        </p:txBody>
      </p:sp>
      <p:sp>
        <p:nvSpPr>
          <p:cNvPr id="26" name="Title 3"/>
          <p:cNvSpPr txBox="1">
            <a:spLocks/>
          </p:cNvSpPr>
          <p:nvPr/>
        </p:nvSpPr>
        <p:spPr>
          <a:xfrm>
            <a:off x="6311258" y="2786500"/>
            <a:ext cx="1553339" cy="5469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800" b="1" i="0" u="sng" kern="1200" cap="all">
                <a:solidFill>
                  <a:srgbClr val="414042"/>
                </a:solidFill>
                <a:uFill>
                  <a:solidFill>
                    <a:srgbClr val="A6BCC2"/>
                  </a:solidFill>
                </a:uFill>
                <a:latin typeface="+mj-lt"/>
                <a:ea typeface="+mj-ea"/>
                <a:cs typeface="+mj-cs"/>
              </a:defRPr>
            </a:lvl1pPr>
          </a:lstStyle>
          <a:p>
            <a:pPr algn="ctr"/>
            <a:r>
              <a:rPr lang="en-US" sz="1400" u="none" dirty="0">
                <a:solidFill>
                  <a:schemeClr val="bg1"/>
                </a:solidFill>
              </a:rPr>
              <a:t>Easier/</a:t>
            </a:r>
            <a:br>
              <a:rPr lang="en-US" sz="1400" u="none" dirty="0">
                <a:solidFill>
                  <a:schemeClr val="bg1"/>
                </a:solidFill>
              </a:rPr>
            </a:br>
            <a:r>
              <a:rPr lang="en-US" sz="1400" u="none" dirty="0">
                <a:solidFill>
                  <a:schemeClr val="bg1"/>
                </a:solidFill>
              </a:rPr>
              <a:t>safer</a:t>
            </a:r>
          </a:p>
        </p:txBody>
      </p:sp>
      <p:pic>
        <p:nvPicPr>
          <p:cNvPr id="29" name="Picture 28" descr="sidewalk.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9978" y="1728183"/>
            <a:ext cx="637008" cy="818556"/>
          </a:xfrm>
          <a:prstGeom prst="rect">
            <a:avLst/>
          </a:prstGeom>
        </p:spPr>
      </p:pic>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35090" y="1712813"/>
            <a:ext cx="643266" cy="818556"/>
          </a:xfrm>
          <a:prstGeom prst="rect">
            <a:avLst/>
          </a:prstGeom>
        </p:spPr>
      </p:pic>
      <p:pic>
        <p:nvPicPr>
          <p:cNvPr id="32" name="Picture 3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4136" y="3216597"/>
            <a:ext cx="872224" cy="800264"/>
          </a:xfrm>
          <a:prstGeom prst="rect">
            <a:avLst/>
          </a:prstGeom>
        </p:spPr>
      </p:pic>
      <p:pic>
        <p:nvPicPr>
          <p:cNvPr id="34" name="Picture 33" descr="vision-zero.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82027" y="3326215"/>
            <a:ext cx="772240" cy="772240"/>
          </a:xfrm>
          <a:prstGeom prst="rect">
            <a:avLst/>
          </a:prstGeom>
        </p:spPr>
      </p:pic>
      <p:pic>
        <p:nvPicPr>
          <p:cNvPr id="3" name="Picture 4">
            <a:extLst>
              <a:ext uri="{FF2B5EF4-FFF2-40B4-BE49-F238E27FC236}">
                <a16:creationId xmlns:a16="http://schemas.microsoft.com/office/drawing/2014/main" id="{D0A18631-34DA-4A03-A986-724314880F03}"/>
              </a:ext>
            </a:extLst>
          </p:cNvPr>
          <p:cNvPicPr>
            <a:picLocks noChangeAspect="1"/>
          </p:cNvPicPr>
          <p:nvPr/>
        </p:nvPicPr>
        <p:blipFill>
          <a:blip r:embed="rId8"/>
          <a:stretch>
            <a:fillRect/>
          </a:stretch>
        </p:blipFill>
        <p:spPr>
          <a:xfrm>
            <a:off x="5728447" y="1704549"/>
            <a:ext cx="894230" cy="826726"/>
          </a:xfrm>
          <a:prstGeom prst="rect">
            <a:avLst/>
          </a:prstGeom>
        </p:spPr>
      </p:pic>
    </p:spTree>
    <p:extLst>
      <p:ext uri="{BB962C8B-B14F-4D97-AF65-F5344CB8AC3E}">
        <p14:creationId xmlns:p14="http://schemas.microsoft.com/office/powerpoint/2010/main" val="636201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Multiplying </a:t>
            </a:r>
            <a:br>
              <a:rPr lang="en-US" sz="3200" u="none" dirty="0"/>
            </a:br>
            <a:r>
              <a:rPr lang="en-US" sz="3200" u="none" dirty="0"/>
              <a:t>Our Dollars</a:t>
            </a:r>
            <a:endParaRPr lang="en-US" sz="3200" u="none" dirty="0">
              <a:cs typeface="Arial"/>
            </a:endParaRPr>
          </a:p>
        </p:txBody>
      </p:sp>
    </p:spTree>
    <p:extLst>
      <p:ext uri="{BB962C8B-B14F-4D97-AF65-F5344CB8AC3E}">
        <p14:creationId xmlns:p14="http://schemas.microsoft.com/office/powerpoint/2010/main" val="2239819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Reaching milestones</a:t>
            </a:r>
          </a:p>
        </p:txBody>
      </p:sp>
      <p:sp>
        <p:nvSpPr>
          <p:cNvPr id="7" name="Content Placeholder 6"/>
          <p:cNvSpPr>
            <a:spLocks noGrp="1"/>
          </p:cNvSpPr>
          <p:nvPr>
            <p:ph idx="1"/>
          </p:nvPr>
        </p:nvSpPr>
        <p:spPr>
          <a:xfrm>
            <a:off x="294110" y="876111"/>
            <a:ext cx="3829003" cy="3476353"/>
          </a:xfrm>
        </p:spPr>
        <p:txBody>
          <a:bodyPr vert="horz" lIns="91440" tIns="45720" rIns="91440" bIns="45720" rtlCol="0" anchor="t">
            <a:normAutofit/>
          </a:bodyPr>
          <a:lstStyle/>
          <a:p>
            <a:r>
              <a:rPr lang="en-US" dirty="0">
                <a:solidFill>
                  <a:schemeClr val="tx1"/>
                </a:solidFill>
              </a:rPr>
              <a:t>We have made our Fixing Our Streets money go even further; we have used our local dollars to leverage </a:t>
            </a:r>
            <a:r>
              <a:rPr lang="en-US" b="1" dirty="0">
                <a:solidFill>
                  <a:schemeClr val="tx1"/>
                </a:solidFill>
              </a:rPr>
              <a:t>$63.7</a:t>
            </a:r>
            <a:r>
              <a:rPr lang="en-US" dirty="0">
                <a:solidFill>
                  <a:schemeClr val="tx1"/>
                </a:solidFill>
              </a:rPr>
              <a:t> million in additional funding.  </a:t>
            </a:r>
          </a:p>
          <a:p>
            <a:endParaRPr lang="en-US" dirty="0"/>
          </a:p>
        </p:txBody>
      </p:sp>
      <p:graphicFrame>
        <p:nvGraphicFramePr>
          <p:cNvPr id="8" name="Table 7">
            <a:extLst>
              <a:ext uri="{FF2B5EF4-FFF2-40B4-BE49-F238E27FC236}">
                <a16:creationId xmlns:a16="http://schemas.microsoft.com/office/drawing/2014/main" id="{6CB45314-4FDE-5644-B0D3-4DC6A6BE27BE}"/>
              </a:ext>
            </a:extLst>
          </p:cNvPr>
          <p:cNvGraphicFramePr>
            <a:graphicFrameLocks noGrp="1"/>
          </p:cNvGraphicFramePr>
          <p:nvPr>
            <p:extLst>
              <p:ext uri="{D42A27DB-BD31-4B8C-83A1-F6EECF244321}">
                <p14:modId xmlns:p14="http://schemas.microsoft.com/office/powerpoint/2010/main" val="1115369851"/>
              </p:ext>
            </p:extLst>
          </p:nvPr>
        </p:nvGraphicFramePr>
        <p:xfrm>
          <a:off x="4680066" y="817922"/>
          <a:ext cx="3981796" cy="3337560"/>
        </p:xfrm>
        <a:graphic>
          <a:graphicData uri="http://schemas.openxmlformats.org/drawingml/2006/table">
            <a:tbl>
              <a:tblPr firstRow="1" bandRow="1">
                <a:tableStyleId>{74C1A8A3-306A-4EB7-A6B1-4F7E0EB9C5D6}</a:tableStyleId>
              </a:tblPr>
              <a:tblGrid>
                <a:gridCol w="2460566">
                  <a:extLst>
                    <a:ext uri="{9D8B030D-6E8A-4147-A177-3AD203B41FA5}">
                      <a16:colId xmlns:a16="http://schemas.microsoft.com/office/drawing/2014/main" val="3244453039"/>
                    </a:ext>
                  </a:extLst>
                </a:gridCol>
                <a:gridCol w="1521230">
                  <a:extLst>
                    <a:ext uri="{9D8B030D-6E8A-4147-A177-3AD203B41FA5}">
                      <a16:colId xmlns:a16="http://schemas.microsoft.com/office/drawing/2014/main" val="3761836466"/>
                    </a:ext>
                  </a:extLst>
                </a:gridCol>
              </a:tblGrid>
              <a:tr h="370840">
                <a:tc>
                  <a:txBody>
                    <a:bodyPr/>
                    <a:lstStyle/>
                    <a:p>
                      <a:r>
                        <a:rPr lang="en-US" dirty="0">
                          <a:solidFill>
                            <a:schemeClr val="bg1"/>
                          </a:solidFill>
                        </a:rPr>
                        <a:t>SOURCE</a:t>
                      </a:r>
                    </a:p>
                  </a:txBody>
                  <a:tcPr>
                    <a:lnL>
                      <a:noFill/>
                    </a:lnL>
                    <a:lnR>
                      <a:noFill/>
                    </a:lnR>
                    <a:lnT w="25400" cmpd="sng">
                      <a:noFill/>
                    </a:lnT>
                    <a:lnB w="25400" cmpd="sng">
                      <a:noFill/>
                    </a:lnB>
                    <a:solidFill>
                      <a:schemeClr val="bg2">
                        <a:lumMod val="50000"/>
                      </a:schemeClr>
                    </a:solidFill>
                  </a:tcPr>
                </a:tc>
                <a:tc>
                  <a:txBody>
                    <a:bodyPr/>
                    <a:lstStyle/>
                    <a:p>
                      <a:r>
                        <a:rPr lang="en-US" dirty="0">
                          <a:solidFill>
                            <a:schemeClr val="bg1"/>
                          </a:solidFill>
                        </a:rPr>
                        <a:t>MILLION</a:t>
                      </a:r>
                    </a:p>
                  </a:txBody>
                  <a:tcPr>
                    <a:lnL>
                      <a:noFill/>
                    </a:lnL>
                    <a:lnR>
                      <a:noFill/>
                    </a:lnR>
                    <a:lnT w="25400" cmpd="sng">
                      <a:noFill/>
                    </a:lnT>
                    <a:lnB w="25400" cmpd="sng">
                      <a:noFill/>
                    </a:lnB>
                    <a:solidFill>
                      <a:schemeClr val="bg2">
                        <a:lumMod val="50000"/>
                      </a:schemeClr>
                    </a:solidFill>
                  </a:tcPr>
                </a:tc>
                <a:extLst>
                  <a:ext uri="{0D108BD9-81ED-4DB2-BD59-A6C34878D82A}">
                    <a16:rowId xmlns:a16="http://schemas.microsoft.com/office/drawing/2014/main" val="1486991826"/>
                  </a:ext>
                </a:extLst>
              </a:tr>
              <a:tr h="370840">
                <a:tc>
                  <a:txBody>
                    <a:bodyPr/>
                    <a:lstStyle/>
                    <a:p>
                      <a:r>
                        <a:rPr lang="en-US" b="1" dirty="0">
                          <a:solidFill>
                            <a:schemeClr val="tx1">
                              <a:lumMod val="75000"/>
                            </a:schemeClr>
                          </a:solidFill>
                        </a:rPr>
                        <a:t>Federal</a:t>
                      </a:r>
                    </a:p>
                  </a:txBody>
                  <a:tcPr>
                    <a:lnL>
                      <a:noFill/>
                    </a:lnL>
                    <a:lnR>
                      <a:noFill/>
                    </a:lnR>
                    <a:lnT w="25400" cmpd="sng">
                      <a:noFill/>
                    </a:lnT>
                    <a:lnB>
                      <a:noFill/>
                    </a:lnB>
                    <a:solidFill>
                      <a:schemeClr val="bg2"/>
                    </a:solidFill>
                  </a:tcPr>
                </a:tc>
                <a:tc>
                  <a:txBody>
                    <a:bodyPr/>
                    <a:lstStyle/>
                    <a:p>
                      <a:r>
                        <a:rPr lang="en-US" b="1" dirty="0">
                          <a:solidFill>
                            <a:schemeClr val="tx1">
                              <a:lumMod val="75000"/>
                            </a:schemeClr>
                          </a:solidFill>
                        </a:rPr>
                        <a:t>$8.8</a:t>
                      </a:r>
                    </a:p>
                  </a:txBody>
                  <a:tcPr>
                    <a:lnL>
                      <a:noFill/>
                    </a:lnL>
                    <a:lnR>
                      <a:noFill/>
                    </a:lnR>
                    <a:lnT w="25400" cmpd="sng">
                      <a:noFill/>
                    </a:lnT>
                    <a:lnB>
                      <a:noFill/>
                    </a:lnB>
                    <a:solidFill>
                      <a:schemeClr val="bg2"/>
                    </a:solidFill>
                  </a:tcPr>
                </a:tc>
                <a:extLst>
                  <a:ext uri="{0D108BD9-81ED-4DB2-BD59-A6C34878D82A}">
                    <a16:rowId xmlns:a16="http://schemas.microsoft.com/office/drawing/2014/main" val="2975308011"/>
                  </a:ext>
                </a:extLst>
              </a:tr>
              <a:tr h="370840">
                <a:tc>
                  <a:txBody>
                    <a:bodyPr/>
                    <a:lstStyle/>
                    <a:p>
                      <a:r>
                        <a:rPr lang="en-US" b="1" dirty="0">
                          <a:solidFill>
                            <a:schemeClr val="tx1">
                              <a:lumMod val="75000"/>
                            </a:schemeClr>
                          </a:solidFill>
                        </a:rPr>
                        <a:t>State</a:t>
                      </a:r>
                    </a:p>
                  </a:txBody>
                  <a:tcPr>
                    <a:lnL>
                      <a:noFill/>
                    </a:lnL>
                    <a:lnR>
                      <a:noFill/>
                    </a:lnR>
                    <a:lnT>
                      <a:noFill/>
                    </a:lnT>
                    <a:lnB>
                      <a:noFill/>
                    </a:lnB>
                    <a:solidFill>
                      <a:schemeClr val="bg2">
                        <a:lumMod val="90000"/>
                      </a:schemeClr>
                    </a:solidFill>
                  </a:tcPr>
                </a:tc>
                <a:tc>
                  <a:txBody>
                    <a:bodyPr/>
                    <a:lstStyle/>
                    <a:p>
                      <a:r>
                        <a:rPr lang="en-US" b="1" dirty="0">
                          <a:solidFill>
                            <a:schemeClr val="tx1">
                              <a:lumMod val="75000"/>
                            </a:schemeClr>
                          </a:solidFill>
                        </a:rPr>
                        <a:t>$1.9 </a:t>
                      </a:r>
                    </a:p>
                  </a:txBody>
                  <a:tcPr>
                    <a:lnL>
                      <a:noFill/>
                    </a:lnL>
                    <a:lnR>
                      <a:noFill/>
                    </a:lnR>
                    <a:lnT>
                      <a:noFill/>
                    </a:lnT>
                    <a:lnB>
                      <a:noFill/>
                    </a:lnB>
                    <a:solidFill>
                      <a:schemeClr val="bg2">
                        <a:lumMod val="90000"/>
                      </a:schemeClr>
                    </a:solidFill>
                  </a:tcPr>
                </a:tc>
                <a:extLst>
                  <a:ext uri="{0D108BD9-81ED-4DB2-BD59-A6C34878D82A}">
                    <a16:rowId xmlns:a16="http://schemas.microsoft.com/office/drawing/2014/main" val="666849951"/>
                  </a:ext>
                </a:extLst>
              </a:tr>
              <a:tr h="370840">
                <a:tc>
                  <a:txBody>
                    <a:bodyPr/>
                    <a:lstStyle/>
                    <a:p>
                      <a:r>
                        <a:rPr lang="en-US" b="1" dirty="0">
                          <a:solidFill>
                            <a:schemeClr val="tx1">
                              <a:lumMod val="75000"/>
                            </a:schemeClr>
                          </a:solidFill>
                        </a:rPr>
                        <a:t>TSDCs</a:t>
                      </a:r>
                    </a:p>
                  </a:txBody>
                  <a:tcPr>
                    <a:lnL>
                      <a:noFill/>
                    </a:lnL>
                    <a:lnR>
                      <a:noFill/>
                    </a:lnR>
                    <a:lnT>
                      <a:noFill/>
                    </a:lnT>
                    <a:lnB>
                      <a:noFill/>
                    </a:lnB>
                    <a:solidFill>
                      <a:schemeClr val="bg2"/>
                    </a:solidFill>
                  </a:tcPr>
                </a:tc>
                <a:tc>
                  <a:txBody>
                    <a:bodyPr/>
                    <a:lstStyle/>
                    <a:p>
                      <a:r>
                        <a:rPr lang="en-US" b="1" dirty="0">
                          <a:solidFill>
                            <a:schemeClr val="tx1">
                              <a:lumMod val="75000"/>
                            </a:schemeClr>
                          </a:solidFill>
                        </a:rPr>
                        <a:t>$21</a:t>
                      </a:r>
                    </a:p>
                  </a:txBody>
                  <a:tcPr>
                    <a:lnL>
                      <a:noFill/>
                    </a:lnL>
                    <a:lnR>
                      <a:noFill/>
                    </a:lnR>
                    <a:lnT>
                      <a:noFill/>
                    </a:lnT>
                    <a:lnB>
                      <a:noFill/>
                    </a:lnB>
                    <a:solidFill>
                      <a:schemeClr val="bg2"/>
                    </a:solidFill>
                  </a:tcPr>
                </a:tc>
                <a:extLst>
                  <a:ext uri="{0D108BD9-81ED-4DB2-BD59-A6C34878D82A}">
                    <a16:rowId xmlns:a16="http://schemas.microsoft.com/office/drawing/2014/main" val="1320147976"/>
                  </a:ext>
                </a:extLst>
              </a:tr>
              <a:tr h="370840">
                <a:tc>
                  <a:txBody>
                    <a:bodyPr/>
                    <a:lstStyle/>
                    <a:p>
                      <a:r>
                        <a:rPr lang="en-US" b="1" dirty="0">
                          <a:solidFill>
                            <a:schemeClr val="tx1">
                              <a:lumMod val="75000"/>
                            </a:schemeClr>
                          </a:solidFill>
                        </a:rPr>
                        <a:t>Prosper Portland</a:t>
                      </a:r>
                    </a:p>
                  </a:txBody>
                  <a:tcPr>
                    <a:lnL>
                      <a:noFill/>
                    </a:lnL>
                    <a:lnR>
                      <a:noFill/>
                    </a:lnR>
                    <a:lnT>
                      <a:noFill/>
                    </a:lnT>
                    <a:lnB>
                      <a:noFill/>
                    </a:lnB>
                    <a:solidFill>
                      <a:schemeClr val="bg2">
                        <a:lumMod val="90000"/>
                      </a:schemeClr>
                    </a:solidFill>
                  </a:tcPr>
                </a:tc>
                <a:tc>
                  <a:txBody>
                    <a:bodyPr/>
                    <a:lstStyle/>
                    <a:p>
                      <a:r>
                        <a:rPr lang="en-US" b="1" dirty="0">
                          <a:solidFill>
                            <a:schemeClr val="tx1">
                              <a:lumMod val="75000"/>
                            </a:schemeClr>
                          </a:solidFill>
                        </a:rPr>
                        <a:t>$3.6</a:t>
                      </a:r>
                    </a:p>
                  </a:txBody>
                  <a:tcPr>
                    <a:lnL>
                      <a:noFill/>
                    </a:lnL>
                    <a:lnR>
                      <a:noFill/>
                    </a:lnR>
                    <a:lnT>
                      <a:noFill/>
                    </a:lnT>
                    <a:lnB>
                      <a:noFill/>
                    </a:lnB>
                    <a:solidFill>
                      <a:schemeClr val="bg2">
                        <a:lumMod val="90000"/>
                      </a:schemeClr>
                    </a:solidFill>
                  </a:tcPr>
                </a:tc>
                <a:extLst>
                  <a:ext uri="{0D108BD9-81ED-4DB2-BD59-A6C34878D82A}">
                    <a16:rowId xmlns:a16="http://schemas.microsoft.com/office/drawing/2014/main" val="1259225087"/>
                  </a:ext>
                </a:extLst>
              </a:tr>
              <a:tr h="370840">
                <a:tc>
                  <a:txBody>
                    <a:bodyPr/>
                    <a:lstStyle/>
                    <a:p>
                      <a:r>
                        <a:rPr lang="en-US" b="1" dirty="0">
                          <a:solidFill>
                            <a:schemeClr val="tx1">
                              <a:lumMod val="75000"/>
                            </a:schemeClr>
                          </a:solidFill>
                        </a:rPr>
                        <a:t>LIDs</a:t>
                      </a:r>
                    </a:p>
                  </a:txBody>
                  <a:tcPr>
                    <a:lnL>
                      <a:noFill/>
                    </a:lnL>
                    <a:lnR>
                      <a:noFill/>
                    </a:lnR>
                    <a:lnT>
                      <a:noFill/>
                    </a:lnT>
                    <a:lnB>
                      <a:noFill/>
                    </a:lnB>
                    <a:solidFill>
                      <a:schemeClr val="bg2"/>
                    </a:solidFill>
                  </a:tcPr>
                </a:tc>
                <a:tc>
                  <a:txBody>
                    <a:bodyPr/>
                    <a:lstStyle/>
                    <a:p>
                      <a:r>
                        <a:rPr lang="en-US" b="1" dirty="0">
                          <a:solidFill>
                            <a:schemeClr val="tx1">
                              <a:lumMod val="75000"/>
                            </a:schemeClr>
                          </a:solidFill>
                        </a:rPr>
                        <a:t>$8.2</a:t>
                      </a:r>
                    </a:p>
                  </a:txBody>
                  <a:tcPr>
                    <a:lnL>
                      <a:noFill/>
                    </a:lnL>
                    <a:lnR>
                      <a:noFill/>
                    </a:lnR>
                    <a:lnT>
                      <a:noFill/>
                    </a:lnT>
                    <a:lnB>
                      <a:noFill/>
                    </a:lnB>
                    <a:solidFill>
                      <a:schemeClr val="bg2"/>
                    </a:solidFill>
                  </a:tcPr>
                </a:tc>
                <a:extLst>
                  <a:ext uri="{0D108BD9-81ED-4DB2-BD59-A6C34878D82A}">
                    <a16:rowId xmlns:a16="http://schemas.microsoft.com/office/drawing/2014/main" val="2961542390"/>
                  </a:ext>
                </a:extLst>
              </a:tr>
              <a:tr h="370840">
                <a:tc>
                  <a:txBody>
                    <a:bodyPr/>
                    <a:lstStyle/>
                    <a:p>
                      <a:r>
                        <a:rPr lang="en-US" b="1" dirty="0">
                          <a:solidFill>
                            <a:schemeClr val="tx1">
                              <a:lumMod val="75000"/>
                            </a:schemeClr>
                          </a:solidFill>
                        </a:rPr>
                        <a:t>General Fund</a:t>
                      </a:r>
                    </a:p>
                  </a:txBody>
                  <a:tcPr>
                    <a:lnL>
                      <a:noFill/>
                    </a:lnL>
                    <a:lnR>
                      <a:noFill/>
                    </a:lnR>
                    <a:lnT>
                      <a:noFill/>
                    </a:lnT>
                    <a:lnB>
                      <a:noFill/>
                    </a:lnB>
                    <a:solidFill>
                      <a:schemeClr val="bg2">
                        <a:lumMod val="90000"/>
                      </a:schemeClr>
                    </a:solidFill>
                  </a:tcPr>
                </a:tc>
                <a:tc>
                  <a:txBody>
                    <a:bodyPr/>
                    <a:lstStyle/>
                    <a:p>
                      <a:r>
                        <a:rPr lang="en-US" b="1" dirty="0">
                          <a:solidFill>
                            <a:schemeClr val="tx1">
                              <a:lumMod val="75000"/>
                            </a:schemeClr>
                          </a:solidFill>
                        </a:rPr>
                        <a:t>$2.9</a:t>
                      </a:r>
                    </a:p>
                  </a:txBody>
                  <a:tcPr>
                    <a:lnL>
                      <a:noFill/>
                    </a:lnL>
                    <a:lnR>
                      <a:noFill/>
                    </a:lnR>
                    <a:lnT>
                      <a:noFill/>
                    </a:lnT>
                    <a:lnB>
                      <a:noFill/>
                    </a:lnB>
                    <a:solidFill>
                      <a:schemeClr val="bg2">
                        <a:lumMod val="90000"/>
                      </a:schemeClr>
                    </a:solidFill>
                  </a:tcPr>
                </a:tc>
                <a:extLst>
                  <a:ext uri="{0D108BD9-81ED-4DB2-BD59-A6C34878D82A}">
                    <a16:rowId xmlns:a16="http://schemas.microsoft.com/office/drawing/2014/main" val="2915155855"/>
                  </a:ext>
                </a:extLst>
              </a:tr>
              <a:tr h="370840">
                <a:tc>
                  <a:txBody>
                    <a:bodyPr/>
                    <a:lstStyle/>
                    <a:p>
                      <a:r>
                        <a:rPr lang="en-US" b="1" dirty="0">
                          <a:solidFill>
                            <a:schemeClr val="tx1">
                              <a:lumMod val="75000"/>
                            </a:schemeClr>
                          </a:solidFill>
                        </a:rPr>
                        <a:t>Other Bureaus</a:t>
                      </a:r>
                    </a:p>
                  </a:txBody>
                  <a:tcPr>
                    <a:lnL>
                      <a:noFill/>
                    </a:lnL>
                    <a:lnR>
                      <a:noFill/>
                    </a:lnR>
                    <a:lnT>
                      <a:noFill/>
                    </a:lnT>
                    <a:lnB>
                      <a:noFill/>
                    </a:lnB>
                    <a:solidFill>
                      <a:schemeClr val="bg2"/>
                    </a:solidFill>
                  </a:tcPr>
                </a:tc>
                <a:tc>
                  <a:txBody>
                    <a:bodyPr/>
                    <a:lstStyle/>
                    <a:p>
                      <a:r>
                        <a:rPr lang="en-US" b="1" dirty="0">
                          <a:solidFill>
                            <a:schemeClr val="tx1">
                              <a:lumMod val="75000"/>
                            </a:schemeClr>
                          </a:solidFill>
                        </a:rPr>
                        <a:t>$11.7</a:t>
                      </a:r>
                    </a:p>
                  </a:txBody>
                  <a:tcPr>
                    <a:lnL>
                      <a:noFill/>
                    </a:lnL>
                    <a:lnR>
                      <a:noFill/>
                    </a:lnR>
                    <a:lnT>
                      <a:noFill/>
                    </a:lnT>
                    <a:lnB>
                      <a:noFill/>
                    </a:lnB>
                    <a:solidFill>
                      <a:schemeClr val="bg2"/>
                    </a:solidFill>
                  </a:tcPr>
                </a:tc>
                <a:extLst>
                  <a:ext uri="{0D108BD9-81ED-4DB2-BD59-A6C34878D82A}">
                    <a16:rowId xmlns:a16="http://schemas.microsoft.com/office/drawing/2014/main" val="728752073"/>
                  </a:ext>
                </a:extLst>
              </a:tr>
              <a:tr h="370840">
                <a:tc>
                  <a:txBody>
                    <a:bodyPr/>
                    <a:lstStyle/>
                    <a:p>
                      <a:r>
                        <a:rPr lang="en-US" b="1" dirty="0">
                          <a:solidFill>
                            <a:schemeClr val="tx1">
                              <a:lumMod val="75000"/>
                            </a:schemeClr>
                          </a:solidFill>
                        </a:rPr>
                        <a:t>GTR/BH 2017</a:t>
                      </a:r>
                    </a:p>
                  </a:txBody>
                  <a:tcPr>
                    <a:lnL>
                      <a:noFill/>
                    </a:lnL>
                    <a:lnR>
                      <a:noFill/>
                    </a:lnR>
                    <a:lnT>
                      <a:noFill/>
                    </a:lnT>
                    <a:lnB w="25400" cmpd="sng">
                      <a:noFill/>
                    </a:lnB>
                    <a:solidFill>
                      <a:schemeClr val="bg2">
                        <a:lumMod val="90000"/>
                      </a:schemeClr>
                    </a:solidFill>
                  </a:tcPr>
                </a:tc>
                <a:tc>
                  <a:txBody>
                    <a:bodyPr/>
                    <a:lstStyle/>
                    <a:p>
                      <a:r>
                        <a:rPr lang="en-US" b="1" dirty="0">
                          <a:solidFill>
                            <a:schemeClr val="tx1">
                              <a:lumMod val="75000"/>
                            </a:schemeClr>
                          </a:solidFill>
                        </a:rPr>
                        <a:t>$5.6</a:t>
                      </a:r>
                    </a:p>
                  </a:txBody>
                  <a:tcPr>
                    <a:lnL>
                      <a:noFill/>
                    </a:lnL>
                    <a:lnR>
                      <a:noFill/>
                    </a:lnR>
                    <a:lnT>
                      <a:noFill/>
                    </a:lnT>
                    <a:lnB w="25400" cmpd="sng">
                      <a:noFill/>
                    </a:lnB>
                    <a:solidFill>
                      <a:schemeClr val="bg2">
                        <a:lumMod val="90000"/>
                      </a:schemeClr>
                    </a:solidFill>
                  </a:tcPr>
                </a:tc>
                <a:extLst>
                  <a:ext uri="{0D108BD9-81ED-4DB2-BD59-A6C34878D82A}">
                    <a16:rowId xmlns:a16="http://schemas.microsoft.com/office/drawing/2014/main" val="3401670874"/>
                  </a:ext>
                </a:extLst>
              </a:tr>
            </a:tbl>
          </a:graphicData>
        </a:graphic>
      </p:graphicFrame>
    </p:spTree>
    <p:extLst>
      <p:ext uri="{BB962C8B-B14F-4D97-AF65-F5344CB8AC3E}">
        <p14:creationId xmlns:p14="http://schemas.microsoft.com/office/powerpoint/2010/main" val="398820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u="none" dirty="0"/>
              <a:t>A Catalyst for Opportunity</a:t>
            </a:r>
            <a:r>
              <a:rPr lang="en-US" sz="3200" b="0" u="none" dirty="0"/>
              <a:t> </a:t>
            </a:r>
            <a:endParaRPr lang="en-US" sz="3200" u="none" dirty="0">
              <a:cs typeface="Arial"/>
            </a:endParaRPr>
          </a:p>
        </p:txBody>
      </p:sp>
    </p:spTree>
    <p:extLst>
      <p:ext uri="{BB962C8B-B14F-4D97-AF65-F5344CB8AC3E}">
        <p14:creationId xmlns:p14="http://schemas.microsoft.com/office/powerpoint/2010/main" val="1328129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Equity</a:t>
            </a:r>
          </a:p>
        </p:txBody>
      </p:sp>
      <p:sp>
        <p:nvSpPr>
          <p:cNvPr id="4" name="Content Placeholder 3"/>
          <p:cNvSpPr>
            <a:spLocks noGrp="1"/>
          </p:cNvSpPr>
          <p:nvPr>
            <p:ph idx="4294967295"/>
          </p:nvPr>
        </p:nvSpPr>
        <p:spPr>
          <a:xfrm>
            <a:off x="381000" y="746125"/>
            <a:ext cx="3151909" cy="3263900"/>
          </a:xfrm>
        </p:spPr>
        <p:txBody>
          <a:bodyPr vert="horz" lIns="91440" tIns="45720" rIns="91440" bIns="45720" rtlCol="0" anchor="t">
            <a:normAutofit/>
          </a:bodyPr>
          <a:lstStyle/>
          <a:p>
            <a:r>
              <a:rPr lang="en-US" dirty="0">
                <a:solidFill>
                  <a:schemeClr val="tx1"/>
                </a:solidFill>
              </a:rPr>
              <a:t>We pledged to make sure that 30% of contracts were awarded to DMWESB firms.</a:t>
            </a:r>
          </a:p>
          <a:p>
            <a:r>
              <a:rPr lang="en-US" dirty="0">
                <a:solidFill>
                  <a:schemeClr val="tx1"/>
                </a:solidFill>
              </a:rPr>
              <a:t>To date, more than two-thirds, </a:t>
            </a:r>
            <a:r>
              <a:rPr lang="en-US" sz="2000" b="1" dirty="0">
                <a:solidFill>
                  <a:schemeClr val="tx1"/>
                </a:solidFill>
              </a:rPr>
              <a:t>68%</a:t>
            </a:r>
            <a:r>
              <a:rPr lang="en-US" dirty="0">
                <a:solidFill>
                  <a:schemeClr val="tx1"/>
                </a:solidFill>
              </a:rPr>
              <a:t> of our low–bid contracts, have gone to DMWESB firms.  </a:t>
            </a:r>
            <a:endParaRPr lang="en-US" dirty="0">
              <a:solidFill>
                <a:schemeClr val="tx1"/>
              </a:solidFill>
              <a:cs typeface="Arial"/>
            </a:endParaRPr>
          </a:p>
        </p:txBody>
      </p:sp>
      <p:pic>
        <p:nvPicPr>
          <p:cNvPr id="7" name="Picture Placeholder 18">
            <a:extLst>
              <a:ext uri="{FF2B5EF4-FFF2-40B4-BE49-F238E27FC236}">
                <a16:creationId xmlns:a16="http://schemas.microsoft.com/office/drawing/2014/main" id="{ADC097D2-BD35-984D-9BCD-C3003012E83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47336" y="676289"/>
            <a:ext cx="2212848" cy="3694973"/>
          </a:xfrm>
          <a:prstGeom prst="roundRect">
            <a:avLst/>
          </a:prstGeom>
          <a:ln w="25400">
            <a:solidFill>
              <a:schemeClr val="tx2"/>
            </a:solidFill>
          </a:ln>
        </p:spPr>
      </p:pic>
      <p:pic>
        <p:nvPicPr>
          <p:cNvPr id="8" name="Picture Placeholder 16">
            <a:extLst>
              <a:ext uri="{FF2B5EF4-FFF2-40B4-BE49-F238E27FC236}">
                <a16:creationId xmlns:a16="http://schemas.microsoft.com/office/drawing/2014/main" id="{0447B81D-19E4-1D41-9B1B-15188957D6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55752" y="2635135"/>
            <a:ext cx="2194560" cy="1736127"/>
          </a:xfrm>
          <a:prstGeom prst="roundRect">
            <a:avLst/>
          </a:prstGeom>
          <a:ln w="25400">
            <a:solidFill>
              <a:schemeClr val="tx2"/>
            </a:solidFill>
          </a:ln>
        </p:spPr>
      </p:pic>
      <p:pic>
        <p:nvPicPr>
          <p:cNvPr id="9" name="Picture Placeholder 14">
            <a:extLst>
              <a:ext uri="{FF2B5EF4-FFF2-40B4-BE49-F238E27FC236}">
                <a16:creationId xmlns:a16="http://schemas.microsoft.com/office/drawing/2014/main" id="{95E2AD30-23EE-224B-A24B-95AE4122AB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55752" y="676289"/>
            <a:ext cx="2218774" cy="1769463"/>
          </a:xfrm>
          <a:prstGeom prst="roundRect">
            <a:avLst/>
          </a:prstGeom>
          <a:ln w="25400">
            <a:solidFill>
              <a:schemeClr val="tx2"/>
            </a:solidFill>
          </a:ln>
        </p:spPr>
      </p:pic>
    </p:spTree>
    <p:extLst>
      <p:ext uri="{BB962C8B-B14F-4D97-AF65-F5344CB8AC3E}">
        <p14:creationId xmlns:p14="http://schemas.microsoft.com/office/powerpoint/2010/main" val="822140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u="none" dirty="0"/>
              <a:t>A Catalyst for Improvement</a:t>
            </a:r>
            <a:r>
              <a:rPr lang="en-US" sz="3200" b="0" u="none" dirty="0"/>
              <a:t> </a:t>
            </a:r>
            <a:endParaRPr lang="en-US" sz="3200" u="none" dirty="0">
              <a:cs typeface="Arial"/>
            </a:endParaRPr>
          </a:p>
        </p:txBody>
      </p:sp>
    </p:spTree>
    <p:extLst>
      <p:ext uri="{BB962C8B-B14F-4D97-AF65-F5344CB8AC3E}">
        <p14:creationId xmlns:p14="http://schemas.microsoft.com/office/powerpoint/2010/main" val="2970045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changes</a:t>
            </a:r>
          </a:p>
        </p:txBody>
      </p:sp>
      <p:sp>
        <p:nvSpPr>
          <p:cNvPr id="6" name="Content Placeholder 5"/>
          <p:cNvSpPr>
            <a:spLocks noGrp="1"/>
          </p:cNvSpPr>
          <p:nvPr>
            <p:ph idx="1"/>
          </p:nvPr>
        </p:nvSpPr>
        <p:spPr>
          <a:xfrm>
            <a:off x="294110" y="746512"/>
            <a:ext cx="4444145" cy="3263504"/>
          </a:xfrm>
        </p:spPr>
        <p:txBody>
          <a:bodyPr vert="horz" lIns="91440" tIns="45720" rIns="91440" bIns="45720" rtlCol="0" anchor="t">
            <a:noAutofit/>
          </a:bodyPr>
          <a:lstStyle/>
          <a:p>
            <a:r>
              <a:rPr lang="en-US" sz="2600" dirty="0">
                <a:solidFill>
                  <a:schemeClr val="tx1"/>
                </a:solidFill>
              </a:rPr>
              <a:t>New project oversight tools</a:t>
            </a:r>
            <a:endParaRPr lang="en-US" sz="2600" dirty="0">
              <a:solidFill>
                <a:schemeClr val="tx1"/>
              </a:solidFill>
              <a:cs typeface="Arial"/>
            </a:endParaRPr>
          </a:p>
          <a:p>
            <a:r>
              <a:rPr lang="en-US" sz="2600" dirty="0">
                <a:solidFill>
                  <a:schemeClr val="tx1"/>
                </a:solidFill>
              </a:rPr>
              <a:t>Quicker implementation of process improvements </a:t>
            </a:r>
            <a:endParaRPr lang="en-US" sz="2600" dirty="0">
              <a:solidFill>
                <a:schemeClr val="tx1"/>
              </a:solidFill>
              <a:cs typeface="Arial"/>
            </a:endParaRPr>
          </a:p>
          <a:p>
            <a:r>
              <a:rPr lang="en-US" sz="2600" dirty="0"/>
              <a:t>New project management process</a:t>
            </a:r>
            <a:endParaRPr lang="en-US" sz="2600" dirty="0">
              <a:cs typeface="Arial"/>
            </a:endParaRPr>
          </a:p>
          <a:p>
            <a:r>
              <a:rPr lang="en-US" sz="2600" dirty="0">
                <a:solidFill>
                  <a:schemeClr val="tx1"/>
                </a:solidFill>
              </a:rPr>
              <a:t>Improved project delivery</a:t>
            </a:r>
            <a:endParaRPr lang="en-US" sz="2600" dirty="0">
              <a:solidFill>
                <a:schemeClr val="tx1"/>
              </a:solidFill>
              <a:cs typeface="Arial"/>
            </a:endParaRPr>
          </a:p>
          <a:p>
            <a:pPr marL="0" indent="0">
              <a:buNone/>
            </a:pPr>
            <a:endParaRPr lang="en-US" dirty="0">
              <a:cs typeface="Arial"/>
            </a:endParaRPr>
          </a:p>
        </p:txBody>
      </p:sp>
      <p:pic>
        <p:nvPicPr>
          <p:cNvPr id="4" name="Picture Placeholder 8">
            <a:extLst>
              <a:ext uri="{FF2B5EF4-FFF2-40B4-BE49-F238E27FC236}">
                <a16:creationId xmlns:a16="http://schemas.microsoft.com/office/drawing/2014/main" id="{2CD6A56F-42C2-A943-B6B3-0DE8EA3026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51545" y="746512"/>
            <a:ext cx="3728117" cy="3551167"/>
          </a:xfrm>
          <a:prstGeom prst="roundRect">
            <a:avLst/>
          </a:prstGeom>
          <a:ln w="25400">
            <a:solidFill>
              <a:schemeClr val="bg1"/>
            </a:solidFill>
          </a:ln>
        </p:spPr>
      </p:pic>
    </p:spTree>
    <p:extLst>
      <p:ext uri="{BB962C8B-B14F-4D97-AF65-F5344CB8AC3E}">
        <p14:creationId xmlns:p14="http://schemas.microsoft.com/office/powerpoint/2010/main" val="191308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none" dirty="0"/>
              <a:t>Listening to Portlanders</a:t>
            </a:r>
            <a:r>
              <a:rPr lang="en-US" sz="3200" b="0" u="none" dirty="0"/>
              <a:t> </a:t>
            </a:r>
            <a:endParaRPr lang="en-US" sz="3200" u="none" dirty="0">
              <a:cs typeface="Arial"/>
            </a:endParaRPr>
          </a:p>
        </p:txBody>
      </p:sp>
    </p:spTree>
    <p:extLst>
      <p:ext uri="{BB962C8B-B14F-4D97-AF65-F5344CB8AC3E}">
        <p14:creationId xmlns:p14="http://schemas.microsoft.com/office/powerpoint/2010/main" val="1784998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968" y="914401"/>
            <a:ext cx="3033102" cy="3437466"/>
          </a:xfrm>
        </p:spPr>
        <p:txBody>
          <a:bodyPr>
            <a:normAutofit/>
          </a:bodyPr>
          <a:lstStyle/>
          <a:p>
            <a:r>
              <a:rPr lang="en-US" sz="3200" u="none" dirty="0"/>
              <a:t>Fixing Our Streets Overview</a:t>
            </a:r>
          </a:p>
        </p:txBody>
      </p:sp>
    </p:spTree>
    <p:extLst>
      <p:ext uri="{BB962C8B-B14F-4D97-AF65-F5344CB8AC3E}">
        <p14:creationId xmlns:p14="http://schemas.microsoft.com/office/powerpoint/2010/main" val="956058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Engagement</a:t>
            </a:r>
          </a:p>
        </p:txBody>
      </p:sp>
      <p:pic>
        <p:nvPicPr>
          <p:cNvPr id="13" name="Picture Placeholder 16">
            <a:extLst>
              <a:ext uri="{FF2B5EF4-FFF2-40B4-BE49-F238E27FC236}">
                <a16:creationId xmlns:a16="http://schemas.microsoft.com/office/drawing/2014/main" id="{CDF7CFA6-F52E-E14F-8D53-739061B8DD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8421" y="993563"/>
            <a:ext cx="4096444" cy="3377701"/>
          </a:xfrm>
          <a:prstGeom prst="roundRect">
            <a:avLst/>
          </a:prstGeom>
          <a:ln w="25400">
            <a:solidFill>
              <a:schemeClr val="tx2"/>
            </a:solidFill>
          </a:ln>
        </p:spPr>
      </p:pic>
      <p:pic>
        <p:nvPicPr>
          <p:cNvPr id="15" name="Picture Placeholder 16">
            <a:extLst>
              <a:ext uri="{FF2B5EF4-FFF2-40B4-BE49-F238E27FC236}">
                <a16:creationId xmlns:a16="http://schemas.microsoft.com/office/drawing/2014/main" id="{865DFD98-9455-5343-81D2-4914D02733D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2304" y="2793075"/>
            <a:ext cx="1957332" cy="1578187"/>
          </a:xfrm>
          <a:prstGeom prst="roundRect">
            <a:avLst/>
          </a:prstGeom>
          <a:ln w="25400">
            <a:solidFill>
              <a:schemeClr val="tx2"/>
            </a:solidFill>
          </a:ln>
        </p:spPr>
      </p:pic>
      <p:pic>
        <p:nvPicPr>
          <p:cNvPr id="16" name="Picture Placeholder 16">
            <a:extLst>
              <a:ext uri="{FF2B5EF4-FFF2-40B4-BE49-F238E27FC236}">
                <a16:creationId xmlns:a16="http://schemas.microsoft.com/office/drawing/2014/main" id="{E98C0213-FC3E-AA4F-9ADD-93022CB6B5E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70362" y="2792458"/>
            <a:ext cx="1957332" cy="1578187"/>
          </a:xfrm>
          <a:prstGeom prst="roundRect">
            <a:avLst/>
          </a:prstGeom>
          <a:ln w="25400">
            <a:solidFill>
              <a:schemeClr val="tx2"/>
            </a:solidFill>
          </a:ln>
        </p:spPr>
      </p:pic>
      <p:pic>
        <p:nvPicPr>
          <p:cNvPr id="19" name="Picture Placeholder 16">
            <a:extLst>
              <a:ext uri="{FF2B5EF4-FFF2-40B4-BE49-F238E27FC236}">
                <a16:creationId xmlns:a16="http://schemas.microsoft.com/office/drawing/2014/main" id="{5C26CE6D-F67B-F74E-89CB-587E9591823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570362" y="993563"/>
            <a:ext cx="1957332" cy="1578187"/>
          </a:xfrm>
          <a:prstGeom prst="roundRect">
            <a:avLst/>
          </a:prstGeom>
          <a:ln w="25400">
            <a:solidFill>
              <a:schemeClr val="tx2"/>
            </a:solidFill>
          </a:ln>
        </p:spPr>
      </p:pic>
      <p:pic>
        <p:nvPicPr>
          <p:cNvPr id="20" name="Picture Placeholder 16">
            <a:extLst>
              <a:ext uri="{FF2B5EF4-FFF2-40B4-BE49-F238E27FC236}">
                <a16:creationId xmlns:a16="http://schemas.microsoft.com/office/drawing/2014/main" id="{3DF17A13-F2AB-F049-9374-BBE5A533DB9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2304" y="993563"/>
            <a:ext cx="1957332" cy="1578187"/>
          </a:xfrm>
          <a:prstGeom prst="roundRect">
            <a:avLst/>
          </a:prstGeom>
          <a:ln w="25400">
            <a:solidFill>
              <a:schemeClr val="tx2"/>
            </a:solidFill>
          </a:ln>
        </p:spPr>
      </p:pic>
    </p:spTree>
    <p:extLst>
      <p:ext uri="{BB962C8B-B14F-4D97-AF65-F5344CB8AC3E}">
        <p14:creationId xmlns:p14="http://schemas.microsoft.com/office/powerpoint/2010/main" val="1916070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 Routes to Schools</a:t>
            </a:r>
          </a:p>
        </p:txBody>
      </p:sp>
      <p:sp>
        <p:nvSpPr>
          <p:cNvPr id="4" name="Content Placeholder 3"/>
          <p:cNvSpPr>
            <a:spLocks noGrp="1"/>
          </p:cNvSpPr>
          <p:nvPr>
            <p:ph idx="1"/>
          </p:nvPr>
        </p:nvSpPr>
        <p:spPr>
          <a:xfrm>
            <a:off x="294111" y="746512"/>
            <a:ext cx="3097591" cy="3263504"/>
          </a:xfrm>
        </p:spPr>
        <p:txBody>
          <a:bodyPr>
            <a:normAutofit fontScale="92500" lnSpcReduction="10000"/>
          </a:bodyPr>
          <a:lstStyle/>
          <a:p>
            <a:r>
              <a:rPr lang="en-US" dirty="0">
                <a:solidFill>
                  <a:schemeClr val="tx1"/>
                </a:solidFill>
              </a:rPr>
              <a:t>We met with families in all of Portland’s </a:t>
            </a:r>
            <a:r>
              <a:rPr lang="en-US" b="1" dirty="0">
                <a:solidFill>
                  <a:schemeClr val="tx1"/>
                </a:solidFill>
              </a:rPr>
              <a:t>5</a:t>
            </a:r>
            <a:r>
              <a:rPr lang="en-US" dirty="0">
                <a:solidFill>
                  <a:schemeClr val="tx1"/>
                </a:solidFill>
              </a:rPr>
              <a:t> of school districts. </a:t>
            </a:r>
          </a:p>
          <a:p>
            <a:r>
              <a:rPr lang="en-US" dirty="0">
                <a:solidFill>
                  <a:schemeClr val="tx1"/>
                </a:solidFill>
              </a:rPr>
              <a:t>They told us where they needed safer crossings, sidewalks and other infrastructure. </a:t>
            </a:r>
          </a:p>
          <a:p>
            <a:r>
              <a:rPr lang="en-US" dirty="0">
                <a:solidFill>
                  <a:schemeClr val="tx1"/>
                </a:solidFill>
              </a:rPr>
              <a:t>As a result, we now have a comprehensive list of projects to improve walking and biking for students in each of the city’s </a:t>
            </a:r>
            <a:r>
              <a:rPr lang="en-US" b="1" dirty="0">
                <a:solidFill>
                  <a:schemeClr val="tx1"/>
                </a:solidFill>
              </a:rPr>
              <a:t>12</a:t>
            </a:r>
            <a:r>
              <a:rPr lang="en-US" dirty="0">
                <a:solidFill>
                  <a:schemeClr val="tx1"/>
                </a:solidFill>
              </a:rPr>
              <a:t> high school clusters.  </a:t>
            </a:r>
            <a:endParaRPr lang="en-US" dirty="0"/>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2562" y="592273"/>
            <a:ext cx="2327441" cy="2327441"/>
          </a:xfrm>
          <a:prstGeom prst="rect">
            <a:avLst/>
          </a:prstGeom>
        </p:spPr>
      </p:pic>
      <p:pic>
        <p:nvPicPr>
          <p:cNvPr id="6" name="Picture 5" descr="kids-crossin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9040" y="3229363"/>
            <a:ext cx="1226103" cy="781641"/>
          </a:xfrm>
          <a:prstGeom prst="rect">
            <a:avLst/>
          </a:prstGeom>
        </p:spPr>
      </p:pic>
      <p:pic>
        <p:nvPicPr>
          <p:cNvPr id="7" name="Picture 6" descr="crossing-guar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34743" y="3045440"/>
            <a:ext cx="1031076" cy="1067164"/>
          </a:xfrm>
          <a:prstGeom prst="rect">
            <a:avLst/>
          </a:prstGeom>
        </p:spPr>
      </p:pic>
      <p:sp>
        <p:nvSpPr>
          <p:cNvPr id="8" name="Rectangle 7"/>
          <p:cNvSpPr/>
          <p:nvPr/>
        </p:nvSpPr>
        <p:spPr>
          <a:xfrm>
            <a:off x="3534743" y="4200019"/>
            <a:ext cx="169334" cy="12755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831076" y="4200019"/>
            <a:ext cx="169334" cy="12755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118942" y="4200019"/>
            <a:ext cx="169334" cy="12755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419813" y="4200019"/>
            <a:ext cx="169334" cy="12755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707680" y="4200019"/>
            <a:ext cx="169334" cy="12755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997510" y="4200019"/>
            <a:ext cx="169334" cy="12755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5285376" y="4200019"/>
            <a:ext cx="169334" cy="12755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573243" y="4200019"/>
            <a:ext cx="169334" cy="12755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861110" y="4200019"/>
            <a:ext cx="169334" cy="12755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6148976" y="4200019"/>
            <a:ext cx="169334" cy="127552"/>
          </a:xfrm>
          <a:prstGeom prst="rect">
            <a:avLst/>
          </a:prstGeom>
          <a:solidFill>
            <a:schemeClr val="bg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Placeholder 16">
            <a:extLst>
              <a:ext uri="{FF2B5EF4-FFF2-40B4-BE49-F238E27FC236}">
                <a16:creationId xmlns:a16="http://schemas.microsoft.com/office/drawing/2014/main" id="{DEC2C6E9-A8DC-2742-BBC0-5A215824B5F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67424" y="2571751"/>
            <a:ext cx="2327441" cy="1755820"/>
          </a:xfrm>
          <a:prstGeom prst="roundRect">
            <a:avLst/>
          </a:prstGeom>
          <a:ln w="25400">
            <a:solidFill>
              <a:schemeClr val="tx2"/>
            </a:solidFill>
          </a:ln>
        </p:spPr>
      </p:pic>
      <p:pic>
        <p:nvPicPr>
          <p:cNvPr id="19" name="Picture Placeholder 16">
            <a:extLst>
              <a:ext uri="{FF2B5EF4-FFF2-40B4-BE49-F238E27FC236}">
                <a16:creationId xmlns:a16="http://schemas.microsoft.com/office/drawing/2014/main" id="{DF65D6BB-F157-6244-8572-79BF878037C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67423" y="606773"/>
            <a:ext cx="2327441" cy="1771491"/>
          </a:xfrm>
          <a:prstGeom prst="roundRect">
            <a:avLst/>
          </a:prstGeom>
          <a:ln w="25400">
            <a:solidFill>
              <a:schemeClr val="tx2"/>
            </a:solidFill>
          </a:ln>
        </p:spPr>
      </p:pic>
    </p:spTree>
    <p:extLst>
      <p:ext uri="{BB962C8B-B14F-4D97-AF65-F5344CB8AC3E}">
        <p14:creationId xmlns:p14="http://schemas.microsoft.com/office/powerpoint/2010/main" val="1471865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Supporting Community Priorities</a:t>
            </a:r>
          </a:p>
        </p:txBody>
      </p:sp>
      <p:sp>
        <p:nvSpPr>
          <p:cNvPr id="4" name="Content Placeholder 3"/>
          <p:cNvSpPr>
            <a:spLocks noGrp="1"/>
          </p:cNvSpPr>
          <p:nvPr>
            <p:ph idx="1"/>
          </p:nvPr>
        </p:nvSpPr>
        <p:spPr>
          <a:xfrm>
            <a:off x="294111" y="746512"/>
            <a:ext cx="2997729" cy="3276848"/>
          </a:xfrm>
        </p:spPr>
        <p:txBody>
          <a:bodyPr vert="horz" lIns="91440" tIns="45720" rIns="91440" bIns="45720" rtlCol="0" anchor="t">
            <a:normAutofit/>
          </a:bodyPr>
          <a:lstStyle/>
          <a:p>
            <a:r>
              <a:rPr lang="en-US" dirty="0">
                <a:solidFill>
                  <a:schemeClr val="tx1"/>
                </a:solidFill>
              </a:rPr>
              <a:t>We have also allocated Fixing Our Streets funds to support community driven initiatives like East Portland in Motion; Southwest in Motion and Northwest in Motion </a:t>
            </a:r>
          </a:p>
        </p:txBody>
      </p:sp>
      <p:pic>
        <p:nvPicPr>
          <p:cNvPr id="15" name="Picture 14">
            <a:extLst>
              <a:ext uri="{FF2B5EF4-FFF2-40B4-BE49-F238E27FC236}">
                <a16:creationId xmlns:a16="http://schemas.microsoft.com/office/drawing/2014/main" id="{828CB649-DA6E-B949-B663-E8A6799FC3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40727" y="242948"/>
            <a:ext cx="5109162" cy="4230385"/>
          </a:xfrm>
          <a:prstGeom prst="rect">
            <a:avLst/>
          </a:prstGeom>
        </p:spPr>
      </p:pic>
    </p:spTree>
    <p:extLst>
      <p:ext uri="{BB962C8B-B14F-4D97-AF65-F5344CB8AC3E}">
        <p14:creationId xmlns:p14="http://schemas.microsoft.com/office/powerpoint/2010/main" val="3742523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none" dirty="0"/>
              <a:t> Looking </a:t>
            </a:r>
            <a:br>
              <a:rPr lang="en-US" sz="3200" u="none" dirty="0"/>
            </a:br>
            <a:r>
              <a:rPr lang="en-US" sz="3200" u="none" dirty="0"/>
              <a:t>Ahead </a:t>
            </a:r>
            <a:endParaRPr lang="en-US" sz="3200" u="none">
              <a:cs typeface="Arial"/>
            </a:endParaRPr>
          </a:p>
        </p:txBody>
      </p:sp>
    </p:spTree>
    <p:extLst>
      <p:ext uri="{BB962C8B-B14F-4D97-AF65-F5344CB8AC3E}">
        <p14:creationId xmlns:p14="http://schemas.microsoft.com/office/powerpoint/2010/main" val="2449446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cs typeface="Arial"/>
              </a:rPr>
              <a:t>What's next</a:t>
            </a:r>
            <a:endParaRPr lang="en-US" dirty="0"/>
          </a:p>
        </p:txBody>
      </p:sp>
      <p:pic>
        <p:nvPicPr>
          <p:cNvPr id="8" name="Picture Placeholder 16">
            <a:extLst>
              <a:ext uri="{FF2B5EF4-FFF2-40B4-BE49-F238E27FC236}">
                <a16:creationId xmlns:a16="http://schemas.microsoft.com/office/drawing/2014/main" id="{8DB57FCD-3A0F-6C42-AEB5-2594D7C4C62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4698421" y="993563"/>
            <a:ext cx="4096444" cy="3377082"/>
          </a:xfrm>
          <a:prstGeom prst="roundRect">
            <a:avLst/>
          </a:prstGeom>
          <a:ln w="25400">
            <a:solidFill>
              <a:schemeClr val="tx2"/>
            </a:solidFill>
          </a:ln>
        </p:spPr>
      </p:pic>
      <p:pic>
        <p:nvPicPr>
          <p:cNvPr id="13" name="Picture Placeholder 16">
            <a:extLst>
              <a:ext uri="{FF2B5EF4-FFF2-40B4-BE49-F238E27FC236}">
                <a16:creationId xmlns:a16="http://schemas.microsoft.com/office/drawing/2014/main" id="{2F6C1CE8-40AA-924C-B15B-BCD92AAC8DFC}"/>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a:ext>
            </a:extLst>
          </a:blip>
          <a:srcRect/>
          <a:stretch/>
        </p:blipFill>
        <p:spPr>
          <a:xfrm>
            <a:off x="2570362" y="993872"/>
            <a:ext cx="1957332" cy="1578186"/>
          </a:xfrm>
          <a:prstGeom prst="roundRect">
            <a:avLst/>
          </a:prstGeom>
          <a:ln w="25400">
            <a:solidFill>
              <a:schemeClr val="tx2"/>
            </a:solidFill>
          </a:ln>
        </p:spPr>
      </p:pic>
      <p:pic>
        <p:nvPicPr>
          <p:cNvPr id="14" name="Picture Placeholder 16">
            <a:extLst>
              <a:ext uri="{FF2B5EF4-FFF2-40B4-BE49-F238E27FC236}">
                <a16:creationId xmlns:a16="http://schemas.microsoft.com/office/drawing/2014/main" id="{92EBB0C2-8E26-094F-9891-36DB008D9C6D}"/>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14000" contrast="7000"/>
                    </a14:imgEffect>
                  </a14:imgLayer>
                </a14:imgProps>
              </a:ext>
              <a:ext uri="{28A0092B-C50C-407E-A947-70E740481C1C}">
                <a14:useLocalDpi xmlns:a14="http://schemas.microsoft.com/office/drawing/2010/main"/>
              </a:ext>
            </a:extLst>
          </a:blip>
          <a:srcRect/>
          <a:stretch/>
        </p:blipFill>
        <p:spPr>
          <a:xfrm>
            <a:off x="442303" y="994180"/>
            <a:ext cx="1957332" cy="1577570"/>
          </a:xfrm>
          <a:prstGeom prst="roundRect">
            <a:avLst/>
          </a:prstGeom>
          <a:ln w="25400">
            <a:solidFill>
              <a:schemeClr val="tx2"/>
            </a:solidFill>
          </a:ln>
        </p:spPr>
      </p:pic>
      <p:pic>
        <p:nvPicPr>
          <p:cNvPr id="15" name="Picture Placeholder 16">
            <a:extLst>
              <a:ext uri="{FF2B5EF4-FFF2-40B4-BE49-F238E27FC236}">
                <a16:creationId xmlns:a16="http://schemas.microsoft.com/office/drawing/2014/main" id="{859BB150-9B70-2C41-A0E2-CEEDD4910DE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3214" r="8022"/>
          <a:stretch/>
        </p:blipFill>
        <p:spPr>
          <a:xfrm>
            <a:off x="442303" y="2709950"/>
            <a:ext cx="1957332" cy="1660696"/>
          </a:xfrm>
          <a:prstGeom prst="roundRect">
            <a:avLst/>
          </a:prstGeom>
          <a:ln w="25400">
            <a:solidFill>
              <a:schemeClr val="tx2"/>
            </a:solidFill>
          </a:ln>
        </p:spPr>
      </p:pic>
      <p:pic>
        <p:nvPicPr>
          <p:cNvPr id="16" name="Picture Placeholder 16">
            <a:extLst>
              <a:ext uri="{FF2B5EF4-FFF2-40B4-BE49-F238E27FC236}">
                <a16:creationId xmlns:a16="http://schemas.microsoft.com/office/drawing/2014/main" id="{C0450AEF-5796-8C40-9AC5-7C8328E45117}"/>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10000" contrast="20000"/>
                    </a14:imgEffect>
                  </a14:imgLayer>
                </a14:imgProps>
              </a:ext>
              <a:ext uri="{28A0092B-C50C-407E-A947-70E740481C1C}">
                <a14:useLocalDpi xmlns:a14="http://schemas.microsoft.com/office/drawing/2010/main"/>
              </a:ext>
            </a:extLst>
          </a:blip>
          <a:srcRect l="4011" t="3215" r="4011"/>
          <a:stretch/>
        </p:blipFill>
        <p:spPr>
          <a:xfrm>
            <a:off x="2570362" y="2709949"/>
            <a:ext cx="1957331" cy="1660695"/>
          </a:xfrm>
          <a:prstGeom prst="roundRect">
            <a:avLst/>
          </a:prstGeom>
          <a:ln w="25400">
            <a:solidFill>
              <a:schemeClr val="tx2"/>
            </a:solidFill>
          </a:ln>
        </p:spPr>
      </p:pic>
    </p:spTree>
    <p:extLst>
      <p:ext uri="{BB962C8B-B14F-4D97-AF65-F5344CB8AC3E}">
        <p14:creationId xmlns:p14="http://schemas.microsoft.com/office/powerpoint/2010/main" val="19613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605338"/>
            <a:ext cx="9144000" cy="571500"/>
          </a:xfrm>
        </p:spPr>
        <p:txBody>
          <a:bodyPr/>
          <a:lstStyle/>
          <a:p>
            <a:pPr algn="ctr"/>
            <a:r>
              <a:rPr lang="en-US" u="none" dirty="0">
                <a:solidFill>
                  <a:srgbClr val="E7E6E6"/>
                </a:solidFill>
              </a:rPr>
              <a:t>THANK YOU</a:t>
            </a:r>
          </a:p>
        </p:txBody>
      </p:sp>
    </p:spTree>
    <p:extLst>
      <p:ext uri="{BB962C8B-B14F-4D97-AF65-F5344CB8AC3E}">
        <p14:creationId xmlns:p14="http://schemas.microsoft.com/office/powerpoint/2010/main" val="4075623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Made possible by</a:t>
            </a:r>
          </a:p>
        </p:txBody>
      </p:sp>
      <p:sp>
        <p:nvSpPr>
          <p:cNvPr id="6" name="Content Placeholder 5"/>
          <p:cNvSpPr>
            <a:spLocks noGrp="1"/>
          </p:cNvSpPr>
          <p:nvPr>
            <p:ph idx="1"/>
          </p:nvPr>
        </p:nvSpPr>
        <p:spPr>
          <a:xfrm>
            <a:off x="2890082" y="1009787"/>
            <a:ext cx="5706533" cy="1598755"/>
          </a:xfrm>
        </p:spPr>
        <p:txBody>
          <a:bodyPr vert="horz" lIns="91440" tIns="45720" rIns="91440" bIns="45720" rtlCol="0" anchor="t">
            <a:normAutofit/>
          </a:bodyPr>
          <a:lstStyle/>
          <a:p>
            <a:pPr marL="0" indent="0">
              <a:buNone/>
            </a:pPr>
            <a:r>
              <a:rPr lang="en-US" sz="5400" b="1" dirty="0">
                <a:solidFill>
                  <a:schemeClr val="tx1"/>
                </a:solidFill>
              </a:rPr>
              <a:t>10 cent fuels tax</a:t>
            </a:r>
            <a:endParaRPr lang="en-US" sz="5400" b="1" dirty="0">
              <a:solidFill>
                <a:schemeClr val="tx1"/>
              </a:solidFill>
              <a:cs typeface="Arial"/>
            </a:endParaRPr>
          </a:p>
          <a:p>
            <a:pPr marL="0" indent="0">
              <a:buNone/>
            </a:pPr>
            <a:endParaRPr lang="en-US" dirty="0">
              <a:solidFill>
                <a:schemeClr val="tx1"/>
              </a:solidFill>
              <a:cs typeface="Arial"/>
            </a:endParaRPr>
          </a:p>
          <a:p>
            <a:pPr marL="0" indent="0">
              <a:buNone/>
            </a:pPr>
            <a:endParaRPr lang="en-US" dirty="0">
              <a:solidFill>
                <a:schemeClr val="tx1"/>
              </a:solidFill>
            </a:endParaRPr>
          </a:p>
        </p:txBody>
      </p:sp>
      <p:sp>
        <p:nvSpPr>
          <p:cNvPr id="10" name="Content Placeholder 5"/>
          <p:cNvSpPr txBox="1">
            <a:spLocks/>
          </p:cNvSpPr>
          <p:nvPr/>
        </p:nvSpPr>
        <p:spPr>
          <a:xfrm>
            <a:off x="3048151" y="2811387"/>
            <a:ext cx="5546920" cy="154093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41404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41404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41404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41404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140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dirty="0"/>
              <a:t>Heavy Vehicle Use Tax</a:t>
            </a:r>
            <a:endParaRPr lang="en-US" sz="3800" b="1" dirty="0">
              <a:cs typeface="Arial"/>
            </a:endParaRPr>
          </a:p>
          <a:p>
            <a:pPr marL="0" indent="0">
              <a:buFont typeface="Arial" panose="020B0604020202020204" pitchFamily="34" charset="0"/>
              <a:buNone/>
            </a:pPr>
            <a:endParaRPr lang="en-US" sz="2000" dirty="0">
              <a:cs typeface="Arial"/>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9660" y="1085493"/>
            <a:ext cx="642758" cy="686656"/>
          </a:xfrm>
          <a:prstGeom prst="rect">
            <a:avLst/>
          </a:prstGeom>
          <a:effectLst/>
        </p:spPr>
      </p:pic>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88221" y="2845837"/>
            <a:ext cx="1244601" cy="533104"/>
          </a:xfrm>
          <a:prstGeom prst="rect">
            <a:avLst/>
          </a:prstGeom>
          <a:effectLst/>
        </p:spPr>
      </p:pic>
    </p:spTree>
    <p:extLst>
      <p:ext uri="{BB962C8B-B14F-4D97-AF65-F5344CB8AC3E}">
        <p14:creationId xmlns:p14="http://schemas.microsoft.com/office/powerpoint/2010/main" val="4102926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Dedicated funds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922995707"/>
              </p:ext>
            </p:extLst>
          </p:nvPr>
        </p:nvGraphicFramePr>
        <p:xfrm>
          <a:off x="293688" y="746125"/>
          <a:ext cx="3551237" cy="3263900"/>
        </p:xfrm>
        <a:graphic>
          <a:graphicData uri="http://schemas.openxmlformats.org/drawingml/2006/chart">
            <c:chart xmlns:c="http://schemas.openxmlformats.org/drawingml/2006/chart" xmlns:r="http://schemas.openxmlformats.org/officeDocument/2006/relationships" r:id="rId3"/>
          </a:graphicData>
        </a:graphic>
      </p:graphicFrame>
      <p:pic>
        <p:nvPicPr>
          <p:cNvPr id="19" name="Picture Placeholder 18">
            <a:extLst>
              <a:ext uri="{FF2B5EF4-FFF2-40B4-BE49-F238E27FC236}">
                <a16:creationId xmlns:a16="http://schemas.microsoft.com/office/drawing/2014/main" id="{249F571B-DC48-1142-8AED-F2A170C765FF}"/>
              </a:ext>
            </a:extLst>
          </p:cNvPr>
          <p:cNvPicPr>
            <a:picLocks noGrp="1" noChangeAspect="1"/>
          </p:cNvPicPr>
          <p:nvPr>
            <p:ph type="pic" idx="17"/>
          </p:nvPr>
        </p:nvPicPr>
        <p:blipFill rotWithShape="1">
          <a:blip r:embed="rId4" cstate="screen">
            <a:extLst>
              <a:ext uri="{BEBA8EAE-BF5A-486C-A8C5-ECC9F3942E4B}">
                <a14:imgProps xmlns:a14="http://schemas.microsoft.com/office/drawing/2010/main">
                  <a14:imgLayer r:embed="rId5">
                    <a14:imgEffect>
                      <a14:brightnessContrast bright="17000"/>
                    </a14:imgEffect>
                  </a14:imgLayer>
                </a14:imgProps>
              </a:ext>
              <a:ext uri="{28A0092B-C50C-407E-A947-70E740481C1C}">
                <a14:useLocalDpi xmlns:a14="http://schemas.microsoft.com/office/drawing/2010/main"/>
              </a:ext>
            </a:extLst>
          </a:blip>
          <a:srcRect/>
          <a:stretch/>
        </p:blipFill>
        <p:spPr>
          <a:xfrm>
            <a:off x="4247336" y="680763"/>
            <a:ext cx="2213179" cy="1769463"/>
          </a:xfrm>
          <a:ln w="25400">
            <a:solidFill>
              <a:schemeClr val="tx2"/>
            </a:solidFill>
          </a:ln>
        </p:spPr>
      </p:pic>
      <p:pic>
        <p:nvPicPr>
          <p:cNvPr id="17" name="Picture Placeholder 16">
            <a:extLst>
              <a:ext uri="{FF2B5EF4-FFF2-40B4-BE49-F238E27FC236}">
                <a16:creationId xmlns:a16="http://schemas.microsoft.com/office/drawing/2014/main" id="{93A35396-E7DF-B04A-B6B6-61D65F791C94}"/>
              </a:ext>
            </a:extLst>
          </p:cNvPr>
          <p:cNvPicPr>
            <a:picLocks noGrp="1" noChangeAspect="1"/>
          </p:cNvPicPr>
          <p:nvPr>
            <p:ph type="pic" idx="18"/>
          </p:nvPr>
        </p:nvPicPr>
        <p:blipFill rotWithShape="1">
          <a:blip r:embed="rId6" cstate="screen">
            <a:extLst>
              <a:ext uri="{BEBA8EAE-BF5A-486C-A8C5-ECC9F3942E4B}">
                <a14:imgProps xmlns:a14="http://schemas.microsoft.com/office/drawing/2010/main">
                  <a14:imgLayer r:embed="rId7">
                    <a14:imgEffect>
                      <a14:brightnessContrast bright="9000" contrast="5000"/>
                    </a14:imgEffect>
                  </a14:imgLayer>
                </a14:imgProps>
              </a:ext>
              <a:ext uri="{28A0092B-C50C-407E-A947-70E740481C1C}">
                <a14:useLocalDpi xmlns:a14="http://schemas.microsoft.com/office/drawing/2010/main"/>
              </a:ext>
            </a:extLst>
          </a:blip>
          <a:srcRect/>
          <a:stretch/>
        </p:blipFill>
        <p:spPr>
          <a:xfrm>
            <a:off x="6655752" y="2601800"/>
            <a:ext cx="2194560" cy="1769463"/>
          </a:xfrm>
          <a:ln w="25400">
            <a:solidFill>
              <a:schemeClr val="tx2"/>
            </a:solidFill>
          </a:ln>
        </p:spPr>
      </p:pic>
      <p:pic>
        <p:nvPicPr>
          <p:cNvPr id="15" name="Picture Placeholder 14">
            <a:extLst>
              <a:ext uri="{FF2B5EF4-FFF2-40B4-BE49-F238E27FC236}">
                <a16:creationId xmlns:a16="http://schemas.microsoft.com/office/drawing/2014/main" id="{EBE7E1EC-A723-7A46-8A9A-22759930F8E4}"/>
              </a:ext>
            </a:extLst>
          </p:cNvPr>
          <p:cNvPicPr>
            <a:picLocks noGrp="1" noChangeAspect="1"/>
          </p:cNvPicPr>
          <p:nvPr>
            <p:ph type="pic" idx="19"/>
          </p:nvPr>
        </p:nvPicPr>
        <p:blipFill rotWithShape="1">
          <a:blip r:embed="rId8" cstate="screen">
            <a:extLst>
              <a:ext uri="{BEBA8EAE-BF5A-486C-A8C5-ECC9F3942E4B}">
                <a14:imgProps xmlns:a14="http://schemas.microsoft.com/office/drawing/2010/main">
                  <a14:imgLayer r:embed="rId9">
                    <a14:imgEffect>
                      <a14:brightnessContrast bright="6000"/>
                    </a14:imgEffect>
                  </a14:imgLayer>
                </a14:imgProps>
              </a:ext>
              <a:ext uri="{28A0092B-C50C-407E-A947-70E740481C1C}">
                <a14:useLocalDpi xmlns:a14="http://schemas.microsoft.com/office/drawing/2010/main"/>
              </a:ext>
            </a:extLst>
          </a:blip>
          <a:srcRect/>
          <a:stretch/>
        </p:blipFill>
        <p:spPr>
          <a:xfrm>
            <a:off x="6655752" y="680763"/>
            <a:ext cx="2218774" cy="1773936"/>
          </a:xfrm>
          <a:ln w="25400">
            <a:solidFill>
              <a:schemeClr val="tx2"/>
            </a:solidFill>
          </a:ln>
        </p:spPr>
      </p:pic>
      <p:pic>
        <p:nvPicPr>
          <p:cNvPr id="22" name="Picture Placeholder 20">
            <a:extLst>
              <a:ext uri="{FF2B5EF4-FFF2-40B4-BE49-F238E27FC236}">
                <a16:creationId xmlns:a16="http://schemas.microsoft.com/office/drawing/2014/main" id="{AE9E52E2-D173-3D43-A835-BC6232CAEAF2}"/>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247336" y="2601800"/>
            <a:ext cx="2212848" cy="1769463"/>
          </a:xfrm>
          <a:prstGeom prst="roundRect">
            <a:avLst/>
          </a:prstGeom>
          <a:ln w="25400">
            <a:solidFill>
              <a:schemeClr val="tx2"/>
            </a:solidFill>
          </a:ln>
        </p:spPr>
      </p:pic>
    </p:spTree>
    <p:extLst>
      <p:ext uri="{BB962C8B-B14F-4D97-AF65-F5344CB8AC3E}">
        <p14:creationId xmlns:p14="http://schemas.microsoft.com/office/powerpoint/2010/main" val="2220003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 26-173</a:t>
            </a:r>
          </a:p>
        </p:txBody>
      </p:sp>
      <p:sp>
        <p:nvSpPr>
          <p:cNvPr id="30" name="Content Placeholder 29"/>
          <p:cNvSpPr>
            <a:spLocks noGrp="1"/>
          </p:cNvSpPr>
          <p:nvPr>
            <p:ph idx="1"/>
          </p:nvPr>
        </p:nvSpPr>
        <p:spPr>
          <a:xfrm>
            <a:off x="294111" y="746512"/>
            <a:ext cx="4328690" cy="3263504"/>
          </a:xfrm>
        </p:spPr>
        <p:txBody>
          <a:bodyPr vert="horz" lIns="91440" tIns="45720" rIns="91440" bIns="45720" rtlCol="0" anchor="t">
            <a:normAutofit/>
          </a:bodyPr>
          <a:lstStyle/>
          <a:p>
            <a:r>
              <a:rPr lang="en-US" dirty="0">
                <a:solidFill>
                  <a:schemeClr val="tx1"/>
                </a:solidFill>
              </a:rPr>
              <a:t>Measure 26-173 also created a Citizen Oversight Committee to monitor and report on the program.  </a:t>
            </a:r>
          </a:p>
          <a:p>
            <a:r>
              <a:rPr lang="en-US" dirty="0">
                <a:solidFill>
                  <a:schemeClr val="tx1"/>
                </a:solidFill>
              </a:rPr>
              <a:t>We promised voters and you that we would deliver better streets, new sidewalks, improved bike lanes and safe routes to school across the city. </a:t>
            </a:r>
            <a:endParaRPr lang="en-US" dirty="0"/>
          </a:p>
        </p:txBody>
      </p:sp>
      <p:pic>
        <p:nvPicPr>
          <p:cNvPr id="28" name="Picture 27" descr="committee_blu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8841" y="746512"/>
            <a:ext cx="3561008" cy="3325091"/>
          </a:xfrm>
          <a:prstGeom prst="rect">
            <a:avLst/>
          </a:prstGeom>
        </p:spPr>
      </p:pic>
    </p:spTree>
    <p:extLst>
      <p:ext uri="{BB962C8B-B14F-4D97-AF65-F5344CB8AC3E}">
        <p14:creationId xmlns:p14="http://schemas.microsoft.com/office/powerpoint/2010/main" val="1058204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200" u="none" dirty="0"/>
              <a:t>The Start of a Busy Construction Season</a:t>
            </a:r>
            <a:r>
              <a:rPr lang="en-US" sz="3200" b="0" u="none" dirty="0"/>
              <a:t> </a:t>
            </a:r>
            <a:endParaRPr lang="en-US" sz="3200" u="none" dirty="0">
              <a:cs typeface="Arial"/>
            </a:endParaRPr>
          </a:p>
        </p:txBody>
      </p:sp>
    </p:spTree>
    <p:extLst>
      <p:ext uri="{BB962C8B-B14F-4D97-AF65-F5344CB8AC3E}">
        <p14:creationId xmlns:p14="http://schemas.microsoft.com/office/powerpoint/2010/main" val="1324350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2019: Our busiest year yet</a:t>
            </a:r>
          </a:p>
        </p:txBody>
      </p:sp>
      <p:pic>
        <p:nvPicPr>
          <p:cNvPr id="10" name="Picture Placeholder 9">
            <a:extLst>
              <a:ext uri="{FF2B5EF4-FFF2-40B4-BE49-F238E27FC236}">
                <a16:creationId xmlns:a16="http://schemas.microsoft.com/office/drawing/2014/main" id="{BB5CD060-BB71-9A43-A75A-E3B991F791CA}"/>
              </a:ext>
            </a:extLst>
          </p:cNvPr>
          <p:cNvPicPr>
            <a:picLocks noGrp="1" noChangeAspect="1"/>
          </p:cNvPicPr>
          <p:nvPr>
            <p:ph type="pic" idx="17"/>
          </p:nvPr>
        </p:nvPicPr>
        <p:blipFill rotWithShape="1">
          <a:blip r:embed="rId3" cstate="screen">
            <a:extLst>
              <a:ext uri="{BEBA8EAE-BF5A-486C-A8C5-ECC9F3942E4B}">
                <a14:imgProps xmlns:a14="http://schemas.microsoft.com/office/drawing/2010/main">
                  <a14:imgLayer r:embed="rId4">
                    <a14:imgEffect>
                      <a14:brightnessContrast bright="9000" contrast="6000"/>
                    </a14:imgEffect>
                  </a14:imgLayer>
                </a14:imgProps>
              </a:ext>
              <a:ext uri="{28A0092B-C50C-407E-A947-70E740481C1C}">
                <a14:useLocalDpi xmlns:a14="http://schemas.microsoft.com/office/drawing/2010/main"/>
              </a:ext>
            </a:extLst>
          </a:blip>
          <a:srcRect/>
          <a:stretch/>
        </p:blipFill>
        <p:spPr>
          <a:xfrm>
            <a:off x="2728912" y="680463"/>
            <a:ext cx="2150659" cy="1770063"/>
          </a:xfrm>
          <a:ln w="25400">
            <a:solidFill>
              <a:schemeClr val="bg1"/>
            </a:solidFill>
          </a:ln>
        </p:spPr>
      </p:pic>
      <p:pic>
        <p:nvPicPr>
          <p:cNvPr id="23" name="Picture Placeholder 22">
            <a:extLst>
              <a:ext uri="{FF2B5EF4-FFF2-40B4-BE49-F238E27FC236}">
                <a16:creationId xmlns:a16="http://schemas.microsoft.com/office/drawing/2014/main" id="{65D3D804-B4E9-B14C-907E-9F4EC4C1F4D8}"/>
              </a:ext>
            </a:extLst>
          </p:cNvPr>
          <p:cNvPicPr>
            <a:picLocks noGrp="1" noChangeAspect="1"/>
          </p:cNvPicPr>
          <p:nvPr>
            <p:ph type="pic" idx="19"/>
          </p:nvPr>
        </p:nvPicPr>
        <p:blipFill rotWithShape="1">
          <a:blip r:embed="rId5" cstate="screen">
            <a:extLst>
              <a:ext uri="{28A0092B-C50C-407E-A947-70E740481C1C}">
                <a14:useLocalDpi xmlns:a14="http://schemas.microsoft.com/office/drawing/2010/main"/>
              </a:ext>
            </a:extLst>
          </a:blip>
          <a:srcRect/>
          <a:stretch/>
        </p:blipFill>
        <p:spPr>
          <a:xfrm>
            <a:off x="371475" y="680763"/>
            <a:ext cx="2213179" cy="1769463"/>
          </a:xfrm>
          <a:ln w="25400">
            <a:solidFill>
              <a:schemeClr val="bg1"/>
            </a:solidFill>
          </a:ln>
        </p:spPr>
      </p:pic>
      <p:pic>
        <p:nvPicPr>
          <p:cNvPr id="9" name="Picture Placeholder 8">
            <a:extLst>
              <a:ext uri="{FF2B5EF4-FFF2-40B4-BE49-F238E27FC236}">
                <a16:creationId xmlns:a16="http://schemas.microsoft.com/office/drawing/2014/main" id="{0212FEDF-C7E8-1342-AE93-E5BD01A5006B}"/>
              </a:ext>
            </a:extLst>
          </p:cNvPr>
          <p:cNvPicPr>
            <a:picLocks noGrp="1" noChangeAspect="1"/>
          </p:cNvPicPr>
          <p:nvPr>
            <p:ph type="pic" idx="12"/>
          </p:nvPr>
        </p:nvPicPr>
        <p:blipFill>
          <a:blip r:embed="rId6" cstate="screen">
            <a:extLst>
              <a:ext uri="{28A0092B-C50C-407E-A947-70E740481C1C}">
                <a14:useLocalDpi xmlns:a14="http://schemas.microsoft.com/office/drawing/2010/main"/>
              </a:ext>
            </a:extLst>
          </a:blip>
          <a:srcRect/>
          <a:stretch>
            <a:fillRect/>
          </a:stretch>
        </p:blipFill>
        <p:spPr>
          <a:xfrm>
            <a:off x="5051545" y="680463"/>
            <a:ext cx="3728117" cy="3659991"/>
          </a:xfrm>
          <a:ln w="25400">
            <a:solidFill>
              <a:schemeClr val="bg1"/>
            </a:solidFill>
          </a:ln>
        </p:spPr>
      </p:pic>
      <p:pic>
        <p:nvPicPr>
          <p:cNvPr id="7" name="Picture Placeholder 6">
            <a:extLst>
              <a:ext uri="{FF2B5EF4-FFF2-40B4-BE49-F238E27FC236}">
                <a16:creationId xmlns:a16="http://schemas.microsoft.com/office/drawing/2014/main" id="{6CF9D40D-6650-6749-A4EC-C63FAF6F4648}"/>
              </a:ext>
            </a:extLst>
          </p:cNvPr>
          <p:cNvPicPr>
            <a:picLocks noGrp="1" noChangeAspect="1"/>
          </p:cNvPicPr>
          <p:nvPr>
            <p:ph type="pic" idx="16"/>
          </p:nvPr>
        </p:nvPicPr>
        <p:blipFill rotWithShape="1">
          <a:blip r:embed="rId7" cstate="screen">
            <a:extLst>
              <a:ext uri="{BEBA8EAE-BF5A-486C-A8C5-ECC9F3942E4B}">
                <a14:imgProps xmlns:a14="http://schemas.microsoft.com/office/drawing/2010/main">
                  <a14:imgLayer r:embed="rId8">
                    <a14:imgEffect>
                      <a14:brightnessContrast bright="14000"/>
                    </a14:imgEffect>
                  </a14:imgLayer>
                </a14:imgProps>
              </a:ext>
              <a:ext uri="{28A0092B-C50C-407E-A947-70E740481C1C}">
                <a14:useLocalDpi xmlns:a14="http://schemas.microsoft.com/office/drawing/2010/main"/>
              </a:ext>
            </a:extLst>
          </a:blip>
          <a:srcRect/>
          <a:stretch/>
        </p:blipFill>
        <p:spPr>
          <a:xfrm>
            <a:off x="364338" y="2570390"/>
            <a:ext cx="4515233" cy="1770063"/>
          </a:xfrm>
          <a:ln w="25400">
            <a:solidFill>
              <a:schemeClr val="bg1"/>
            </a:solidFill>
          </a:ln>
        </p:spPr>
      </p:pic>
    </p:spTree>
    <p:extLst>
      <p:ext uri="{BB962C8B-B14F-4D97-AF65-F5344CB8AC3E}">
        <p14:creationId xmlns:p14="http://schemas.microsoft.com/office/powerpoint/2010/main" val="3707447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2988" y="1123626"/>
            <a:ext cx="1491455" cy="1673413"/>
          </a:xfrm>
          <a:prstGeom prst="rect">
            <a:avLst/>
          </a:prstGeom>
        </p:spPr>
      </p:pic>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0746" y="2560312"/>
            <a:ext cx="1491455" cy="1673413"/>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64009" y="2543686"/>
            <a:ext cx="1491455" cy="1673413"/>
          </a:xfrm>
          <a:prstGeom prst="rect">
            <a:avLst/>
          </a:prstGeom>
        </p:spPr>
      </p:pic>
      <p:sp>
        <p:nvSpPr>
          <p:cNvPr id="2" name="Title 1"/>
          <p:cNvSpPr>
            <a:spLocks noGrp="1"/>
          </p:cNvSpPr>
          <p:nvPr>
            <p:ph type="title"/>
          </p:nvPr>
        </p:nvSpPr>
        <p:spPr/>
        <p:txBody>
          <a:bodyPr/>
          <a:lstStyle/>
          <a:p>
            <a:r>
              <a:rPr lang="en-US" dirty="0"/>
              <a:t>Projects on the way</a:t>
            </a:r>
          </a:p>
        </p:txBody>
      </p:sp>
      <p:sp>
        <p:nvSpPr>
          <p:cNvPr id="8" name="Content Placeholder 7"/>
          <p:cNvSpPr>
            <a:spLocks noGrp="1"/>
          </p:cNvSpPr>
          <p:nvPr>
            <p:ph idx="1"/>
          </p:nvPr>
        </p:nvSpPr>
        <p:spPr>
          <a:xfrm>
            <a:off x="294112" y="746512"/>
            <a:ext cx="3216729" cy="3567793"/>
          </a:xfrm>
        </p:spPr>
        <p:txBody>
          <a:bodyPr vert="horz" lIns="91440" tIns="45720" rIns="91440" bIns="45720" rtlCol="0" anchor="t">
            <a:normAutofit/>
          </a:bodyPr>
          <a:lstStyle/>
          <a:p>
            <a:r>
              <a:rPr lang="en-US" dirty="0">
                <a:solidFill>
                  <a:schemeClr val="tx1"/>
                </a:solidFill>
              </a:rPr>
              <a:t>We will break ground on </a:t>
            </a:r>
            <a:r>
              <a:rPr lang="en-US" b="1" dirty="0">
                <a:solidFill>
                  <a:schemeClr val="tx1"/>
                </a:solidFill>
              </a:rPr>
              <a:t>21</a:t>
            </a:r>
            <a:r>
              <a:rPr lang="en-US" dirty="0">
                <a:solidFill>
                  <a:schemeClr val="tx1"/>
                </a:solidFill>
              </a:rPr>
              <a:t> projects, including the Capitol Highway project. </a:t>
            </a:r>
          </a:p>
          <a:p>
            <a:r>
              <a:rPr lang="en-US" dirty="0">
                <a:solidFill>
                  <a:schemeClr val="tx1"/>
                </a:solidFill>
              </a:rPr>
              <a:t>We will match </a:t>
            </a:r>
            <a:r>
              <a:rPr lang="en-US" b="1" dirty="0">
                <a:solidFill>
                  <a:schemeClr val="tx1"/>
                </a:solidFill>
              </a:rPr>
              <a:t>$3.3 million </a:t>
            </a:r>
            <a:r>
              <a:rPr lang="en-US" dirty="0">
                <a:solidFill>
                  <a:schemeClr val="tx1"/>
                </a:solidFill>
              </a:rPr>
              <a:t>dollars worth of Fixing our Streets funds with </a:t>
            </a:r>
            <a:r>
              <a:rPr lang="en-US" b="1" dirty="0">
                <a:solidFill>
                  <a:schemeClr val="tx1"/>
                </a:solidFill>
              </a:rPr>
              <a:t>$19 million </a:t>
            </a:r>
            <a:r>
              <a:rPr lang="en-US" dirty="0">
                <a:solidFill>
                  <a:schemeClr val="tx1"/>
                </a:solidFill>
              </a:rPr>
              <a:t>dollars</a:t>
            </a:r>
            <a:r>
              <a:rPr lang="en-US" b="1" dirty="0">
                <a:solidFill>
                  <a:schemeClr val="tx1"/>
                </a:solidFill>
              </a:rPr>
              <a:t> </a:t>
            </a:r>
            <a:r>
              <a:rPr lang="en-US" dirty="0">
                <a:solidFill>
                  <a:schemeClr val="tx1"/>
                </a:solidFill>
              </a:rPr>
              <a:t>of additional funding to deliver new pavement, sidewalks and bike lanes.</a:t>
            </a:r>
            <a:r>
              <a:rPr lang="en-US" b="1" dirty="0">
                <a:solidFill>
                  <a:schemeClr val="tx1"/>
                </a:solidFill>
              </a:rPr>
              <a:t> </a:t>
            </a:r>
            <a:r>
              <a:rPr lang="en-US" dirty="0">
                <a:solidFill>
                  <a:schemeClr val="tx1"/>
                </a:solidFill>
              </a:rPr>
              <a:t> </a:t>
            </a:r>
            <a:endParaRPr lang="en-US" dirty="0">
              <a:solidFill>
                <a:schemeClr val="tx1"/>
              </a:solidFill>
              <a:cs typeface="Arial"/>
            </a:endParaRPr>
          </a:p>
          <a:p>
            <a:endParaRPr lang="en-US" dirty="0"/>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22320" y="2875071"/>
            <a:ext cx="774057" cy="994662"/>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14183" y="2914298"/>
            <a:ext cx="557918" cy="924750"/>
          </a:xfrm>
          <a:prstGeom prst="rect">
            <a:avLst/>
          </a:prstGeom>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21860" y="1529825"/>
            <a:ext cx="931701" cy="854836"/>
          </a:xfrm>
          <a:prstGeom prst="rect">
            <a:avLst/>
          </a:prstGeom>
        </p:spPr>
      </p:pic>
      <p:pic>
        <p:nvPicPr>
          <p:cNvPr id="10" name="Picture 9">
            <a:extLst>
              <a:ext uri="{FF2B5EF4-FFF2-40B4-BE49-F238E27FC236}">
                <a16:creationId xmlns:a16="http://schemas.microsoft.com/office/drawing/2014/main" id="{AB95A6D2-DB79-D148-8C0D-85E2F0E2D1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09348" y="258805"/>
            <a:ext cx="2640540" cy="2864985"/>
          </a:xfrm>
          <a:prstGeom prst="rect">
            <a:avLst/>
          </a:prstGeom>
        </p:spPr>
      </p:pic>
    </p:spTree>
    <p:extLst>
      <p:ext uri="{BB962C8B-B14F-4D97-AF65-F5344CB8AC3E}">
        <p14:creationId xmlns:p14="http://schemas.microsoft.com/office/powerpoint/2010/main" val="2439464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u="none" dirty="0"/>
              <a:t>Where We </a:t>
            </a:r>
            <a:br>
              <a:rPr lang="en-US" sz="3200" dirty="0"/>
            </a:br>
            <a:r>
              <a:rPr lang="en-US" sz="3200" u="none" dirty="0"/>
              <a:t>Are</a:t>
            </a:r>
            <a:r>
              <a:rPr lang="en-US" sz="3200" b="0" u="none" dirty="0"/>
              <a:t> </a:t>
            </a:r>
            <a:endParaRPr lang="en-US" sz="3200" u="none" dirty="0">
              <a:cs typeface="Arial"/>
            </a:endParaRPr>
          </a:p>
        </p:txBody>
      </p:sp>
    </p:spTree>
    <p:extLst>
      <p:ext uri="{BB962C8B-B14F-4D97-AF65-F5344CB8AC3E}">
        <p14:creationId xmlns:p14="http://schemas.microsoft.com/office/powerpoint/2010/main" val="1157112575"/>
      </p:ext>
    </p:extLst>
  </p:cSld>
  <p:clrMapOvr>
    <a:masterClrMapping/>
  </p:clrMapOvr>
</p:sld>
</file>

<file path=ppt/theme/theme1.xml><?xml version="1.0" encoding="utf-8"?>
<a:theme xmlns:a="http://schemas.openxmlformats.org/drawingml/2006/main" name="Custom Design">
  <a:themeElements>
    <a:clrScheme name="Custom 6">
      <a:dk1>
        <a:srgbClr val="414042"/>
      </a:dk1>
      <a:lt1>
        <a:sysClr val="window" lastClr="FFFFFF"/>
      </a:lt1>
      <a:dk2>
        <a:srgbClr val="00ADC4"/>
      </a:dk2>
      <a:lt2>
        <a:srgbClr val="E7E6E6"/>
      </a:lt2>
      <a:accent1>
        <a:srgbClr val="66AE84"/>
      </a:accent1>
      <a:accent2>
        <a:srgbClr val="F16667"/>
      </a:accent2>
      <a:accent3>
        <a:srgbClr val="FBB042"/>
      </a:accent3>
      <a:accent4>
        <a:srgbClr val="7388BC"/>
      </a:accent4>
      <a:accent5>
        <a:srgbClr val="A6BC5E"/>
      </a:accent5>
      <a:accent6>
        <a:srgbClr val="CA762C"/>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2313</TotalTime>
  <Words>523</Words>
  <Application>Microsoft Office PowerPoint</Application>
  <PresentationFormat>On-screen Show (16:9)</PresentationFormat>
  <Paragraphs>161</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ＭＳ Ｐゴシック</vt:lpstr>
      <vt:lpstr>Arial</vt:lpstr>
      <vt:lpstr>Calibri</vt:lpstr>
      <vt:lpstr>Custom Design</vt:lpstr>
      <vt:lpstr>PowerPoint Presentation</vt:lpstr>
      <vt:lpstr>Fixing Our Streets Overview</vt:lpstr>
      <vt:lpstr>Made possible by</vt:lpstr>
      <vt:lpstr>Dedicated funds</vt:lpstr>
      <vt:lpstr>Measure 26-173</vt:lpstr>
      <vt:lpstr>The Start of a Busy Construction Season </vt:lpstr>
      <vt:lpstr>2019: Our busiest year yet</vt:lpstr>
      <vt:lpstr>Projects on the way</vt:lpstr>
      <vt:lpstr>Where We  Are </vt:lpstr>
      <vt:lpstr>End of 2019 forecast</vt:lpstr>
      <vt:lpstr>Base repairs</vt:lpstr>
      <vt:lpstr>By the End of 2019 we will have Delivered</vt:lpstr>
      <vt:lpstr>Multiplying  Our Dollars</vt:lpstr>
      <vt:lpstr>Reaching milestones</vt:lpstr>
      <vt:lpstr>A Catalyst for Opportunity </vt:lpstr>
      <vt:lpstr>Equity</vt:lpstr>
      <vt:lpstr>A Catalyst for Improvement </vt:lpstr>
      <vt:lpstr>Key changes</vt:lpstr>
      <vt:lpstr>Listening to Portlanders </vt:lpstr>
      <vt:lpstr>Engagement</vt:lpstr>
      <vt:lpstr>Safe Routes to Schools</vt:lpstr>
      <vt:lpstr>Supporting Community Priorities</vt:lpstr>
      <vt:lpstr> Looking  Ahead </vt:lpstr>
      <vt:lpstr>What's next</vt:lpstr>
      <vt:lpstr>THANK YOU</vt:lpstr>
    </vt:vector>
  </TitlesOfParts>
  <Company>Portland Bureau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Felicity Mackay</dc:creator>
  <cp:lastModifiedBy>Tetteh, Mychal</cp:lastModifiedBy>
  <cp:revision>78</cp:revision>
  <cp:lastPrinted>2019-03-19T20:32:55Z</cp:lastPrinted>
  <dcterms:created xsi:type="dcterms:W3CDTF">2016-08-31T16:09:12Z</dcterms:created>
  <dcterms:modified xsi:type="dcterms:W3CDTF">2019-03-19T20:38:30Z</dcterms:modified>
</cp:coreProperties>
</file>