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57" r:id="rId3"/>
    <p:sldId id="366" r:id="rId4"/>
    <p:sldId id="376" r:id="rId5"/>
    <p:sldId id="365" r:id="rId6"/>
    <p:sldId id="364" r:id="rId7"/>
    <p:sldId id="367" r:id="rId8"/>
    <p:sldId id="368" r:id="rId9"/>
    <p:sldId id="374" r:id="rId10"/>
    <p:sldId id="363" r:id="rId11"/>
    <p:sldId id="359" r:id="rId12"/>
    <p:sldId id="360" r:id="rId13"/>
    <p:sldId id="356" r:id="rId14"/>
    <p:sldId id="353" r:id="rId15"/>
    <p:sldId id="369" r:id="rId16"/>
    <p:sldId id="354" r:id="rId17"/>
    <p:sldId id="370" r:id="rId18"/>
    <p:sldId id="371" r:id="rId19"/>
    <p:sldId id="372" r:id="rId20"/>
    <p:sldId id="373" r:id="rId21"/>
    <p:sldId id="361" r:id="rId22"/>
    <p:sldId id="362" r:id="rId23"/>
    <p:sldId id="3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B6B9"/>
    <a:srgbClr val="FF6600"/>
    <a:srgbClr val="FBF5EB"/>
    <a:srgbClr val="ECF5E7"/>
    <a:srgbClr val="F6E9D6"/>
    <a:srgbClr val="C7E583"/>
    <a:srgbClr val="E2F2F0"/>
    <a:srgbClr val="FDFBED"/>
    <a:srgbClr val="275B28"/>
    <a:srgbClr val="1B6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60" d="100"/>
          <a:sy n="160" d="100"/>
        </p:scale>
        <p:origin x="114" y="-6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22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1BCE2-F2EC-4B90-9FB5-0CFEE17B54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9238" y="1343025"/>
            <a:ext cx="4933950" cy="55149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09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oning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EE0CB59-A523-49B6-92A9-F88311240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76528" y="592023"/>
            <a:ext cx="3147782" cy="492732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Subject:</a:t>
            </a:r>
          </a:p>
          <a:p>
            <a:pPr lvl="1"/>
            <a:r>
              <a:rPr lang="en-US" dirty="0"/>
              <a:t>Secondary Content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9441F-7047-459B-BE28-E8D43E66F5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4045" y="592023"/>
            <a:ext cx="3147782" cy="492732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Subject:</a:t>
            </a:r>
          </a:p>
          <a:p>
            <a:pPr lvl="1"/>
            <a:r>
              <a:rPr lang="en-US" dirty="0"/>
              <a:t>Secondary Content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46BD40A-9BDD-4E63-926C-B3FE8BE807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5613" y="592138"/>
            <a:ext cx="4164012" cy="45323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Zoning Map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EED98-1EFA-4680-801F-8D516B5D6F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79741" y="5519351"/>
            <a:ext cx="4956645" cy="1037543"/>
          </a:xfrm>
        </p:spPr>
        <p:txBody>
          <a:bodyPr anchor="b"/>
          <a:lstStyle>
            <a:lvl1pPr marL="0" indent="0" algn="r">
              <a:buNone/>
              <a:defRPr sz="44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26587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24181CB-98B1-483E-B315-38459F1792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Photo – “Send to back”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356132C-017A-4F3E-B4F0-F614FC422A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5385" y="6405457"/>
            <a:ext cx="6186615" cy="461665"/>
          </a:xfrm>
          <a:solidFill>
            <a:schemeClr val="bg1"/>
          </a:solidFill>
        </p:spPr>
        <p:txBody>
          <a:bodyPr lIns="274320" tIns="91440" rIns="274320" bIns="9144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</a:lstStyle>
          <a:p>
            <a:pPr lvl="0"/>
            <a:r>
              <a:rPr lang="en-US" dirty="0"/>
              <a:t>Brief caption</a:t>
            </a:r>
          </a:p>
        </p:txBody>
      </p:sp>
    </p:spTree>
    <p:extLst>
      <p:ext uri="{BB962C8B-B14F-4D97-AF65-F5344CB8AC3E}">
        <p14:creationId xmlns:p14="http://schemas.microsoft.com/office/powerpoint/2010/main" val="419888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66391-2712-40B2-A88D-260EEEC3A0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5977" y="1024451"/>
            <a:ext cx="6998120" cy="570360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  <a:lvl2pPr mar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314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B390556-77F3-4DCD-B875-9F4AE6198B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15113" y="1023938"/>
            <a:ext cx="4605337" cy="4610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44637-CADC-4562-B6B4-AAABF6B693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977" y="1023938"/>
            <a:ext cx="5130819" cy="27019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01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CDA417-A8A1-491D-8861-077D94C16D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89725" cy="51482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1BD99-E992-414C-95A8-AD5CE43E49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2161" y="5787453"/>
            <a:ext cx="5884226" cy="769441"/>
          </a:xfrm>
        </p:spPr>
        <p:txBody>
          <a:bodyPr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511870-B930-4934-9969-136B61B022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516" y="5148648"/>
            <a:ext cx="6111663" cy="112249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</a:lstStyle>
          <a:p>
            <a:pPr lvl="0"/>
            <a:r>
              <a:rPr lang="en-US" dirty="0"/>
              <a:t>Optional caption – position as needed</a:t>
            </a:r>
          </a:p>
        </p:txBody>
      </p:sp>
    </p:spTree>
    <p:extLst>
      <p:ext uri="{BB962C8B-B14F-4D97-AF65-F5344CB8AC3E}">
        <p14:creationId xmlns:p14="http://schemas.microsoft.com/office/powerpoint/2010/main" val="43913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8940D2-6C0C-42CA-B4CF-4C8BBE9E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2CB6A-C8D0-45D9-A6F2-4B43B910A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298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0" r:id="rId3"/>
    <p:sldLayoutId id="2147483655" r:id="rId4"/>
    <p:sldLayoutId id="2147483650" r:id="rId5"/>
    <p:sldLayoutId id="2147483652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EE6D408-610A-4F15-8666-285A6F9BE641}"/>
              </a:ext>
            </a:extLst>
          </p:cNvPr>
          <p:cNvSpPr txBox="1"/>
          <p:nvPr/>
        </p:nvSpPr>
        <p:spPr>
          <a:xfrm>
            <a:off x="6324065" y="3489051"/>
            <a:ext cx="5124142" cy="2149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 19-115255 DA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102</a:t>
            </a:r>
            <a:r>
              <a:rPr lang="en-US" altLang="en-US" sz="24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SE Cherry Blossom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21, 2019</a:t>
            </a:r>
          </a:p>
          <a:p>
            <a:pPr>
              <a:spcBef>
                <a:spcPct val="0"/>
              </a:spcBef>
            </a:pP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Presentation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FB5D6CCB-1BBF-4CCE-9412-A97D1911E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55"/>
          <a:stretch/>
        </p:blipFill>
        <p:spPr bwMode="auto">
          <a:xfrm>
            <a:off x="6096001" y="1396208"/>
            <a:ext cx="1260388" cy="111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45B53F-C6D6-4055-8254-877D46410D2E}"/>
              </a:ext>
            </a:extLst>
          </p:cNvPr>
          <p:cNvSpPr txBox="1"/>
          <p:nvPr/>
        </p:nvSpPr>
        <p:spPr>
          <a:xfrm>
            <a:off x="6365591" y="2651480"/>
            <a:ext cx="4757628" cy="634876"/>
          </a:xfrm>
          <a:prstGeom prst="rect">
            <a:avLst/>
          </a:prstGeom>
          <a:solidFill>
            <a:srgbClr val="31B6B9"/>
          </a:solidFill>
        </p:spPr>
        <p:txBody>
          <a:bodyPr wrap="square" rtlCol="0">
            <a:no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Advice Request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A64391-2638-439E-B377-A4EFCFFBF295}"/>
              </a:ext>
            </a:extLst>
          </p:cNvPr>
          <p:cNvSpPr txBox="1"/>
          <p:nvPr/>
        </p:nvSpPr>
        <p:spPr>
          <a:xfrm>
            <a:off x="7442983" y="1513745"/>
            <a:ext cx="4172368" cy="9034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Portland</a:t>
            </a:r>
          </a:p>
          <a:p>
            <a:pPr>
              <a:spcBef>
                <a:spcPct val="0"/>
              </a:spcBef>
            </a:pPr>
            <a:r>
              <a:rPr lang="en-US" altLang="en-US" sz="3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Commission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3A2FE37-A023-4652-90A9-9FA3276FE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649" y="1883821"/>
            <a:ext cx="5224417" cy="309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634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EF7C25C4-B963-447B-9E5C-44481BA64F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51666" r="27385" b="16297"/>
          <a:stretch/>
        </p:blipFill>
        <p:spPr>
          <a:xfrm>
            <a:off x="0" y="0"/>
            <a:ext cx="8911381" cy="578745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0A4D5-8BE2-457C-9636-DDDC4AA574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3241" y="5302462"/>
            <a:ext cx="7741903" cy="1446550"/>
          </a:xfrm>
        </p:spPr>
        <p:txBody>
          <a:bodyPr/>
          <a:lstStyle/>
          <a:p>
            <a:r>
              <a:rPr lang="en-US" dirty="0"/>
              <a:t>Gateway Master Street Plan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E813E-2DA6-44CB-BE40-18D21D3914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9787" y="7581605"/>
            <a:ext cx="6111663" cy="11224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D8168BA-C457-4A2B-8FE6-4C6082E0ACBF}"/>
              </a:ext>
            </a:extLst>
          </p:cNvPr>
          <p:cNvSpPr/>
          <p:nvPr/>
        </p:nvSpPr>
        <p:spPr>
          <a:xfrm>
            <a:off x="3808675" y="3077155"/>
            <a:ext cx="636104" cy="787179"/>
          </a:xfrm>
          <a:custGeom>
            <a:avLst/>
            <a:gdLst>
              <a:gd name="connsiteX0" fmla="*/ 95415 w 636104"/>
              <a:gd name="connsiteY0" fmla="*/ 0 h 771276"/>
              <a:gd name="connsiteX1" fmla="*/ 39756 w 636104"/>
              <a:gd name="connsiteY1" fmla="*/ 55659 h 771276"/>
              <a:gd name="connsiteX2" fmla="*/ 0 w 636104"/>
              <a:gd name="connsiteY2" fmla="*/ 771276 h 771276"/>
              <a:gd name="connsiteX3" fmla="*/ 612250 w 636104"/>
              <a:gd name="connsiteY3" fmla="*/ 771276 h 771276"/>
              <a:gd name="connsiteX4" fmla="*/ 636104 w 636104"/>
              <a:gd name="connsiteY4" fmla="*/ 540688 h 771276"/>
              <a:gd name="connsiteX5" fmla="*/ 278295 w 636104"/>
              <a:gd name="connsiteY5" fmla="*/ 318052 h 771276"/>
              <a:gd name="connsiteX6" fmla="*/ 95415 w 636104"/>
              <a:gd name="connsiteY6" fmla="*/ 0 h 771276"/>
              <a:gd name="connsiteX0" fmla="*/ 95415 w 652006"/>
              <a:gd name="connsiteY0" fmla="*/ 0 h 771276"/>
              <a:gd name="connsiteX1" fmla="*/ 39756 w 652006"/>
              <a:gd name="connsiteY1" fmla="*/ 55659 h 771276"/>
              <a:gd name="connsiteX2" fmla="*/ 0 w 652006"/>
              <a:gd name="connsiteY2" fmla="*/ 771276 h 771276"/>
              <a:gd name="connsiteX3" fmla="*/ 652006 w 652006"/>
              <a:gd name="connsiteY3" fmla="*/ 771276 h 771276"/>
              <a:gd name="connsiteX4" fmla="*/ 636104 w 652006"/>
              <a:gd name="connsiteY4" fmla="*/ 540688 h 771276"/>
              <a:gd name="connsiteX5" fmla="*/ 278295 w 652006"/>
              <a:gd name="connsiteY5" fmla="*/ 318052 h 771276"/>
              <a:gd name="connsiteX6" fmla="*/ 95415 w 652006"/>
              <a:gd name="connsiteY6" fmla="*/ 0 h 771276"/>
              <a:gd name="connsiteX0" fmla="*/ 95415 w 636104"/>
              <a:gd name="connsiteY0" fmla="*/ 0 h 787179"/>
              <a:gd name="connsiteX1" fmla="*/ 39756 w 636104"/>
              <a:gd name="connsiteY1" fmla="*/ 55659 h 787179"/>
              <a:gd name="connsiteX2" fmla="*/ 0 w 636104"/>
              <a:gd name="connsiteY2" fmla="*/ 771276 h 787179"/>
              <a:gd name="connsiteX3" fmla="*/ 628152 w 636104"/>
              <a:gd name="connsiteY3" fmla="*/ 787179 h 787179"/>
              <a:gd name="connsiteX4" fmla="*/ 636104 w 636104"/>
              <a:gd name="connsiteY4" fmla="*/ 540688 h 787179"/>
              <a:gd name="connsiteX5" fmla="*/ 278295 w 636104"/>
              <a:gd name="connsiteY5" fmla="*/ 318052 h 787179"/>
              <a:gd name="connsiteX6" fmla="*/ 95415 w 636104"/>
              <a:gd name="connsiteY6" fmla="*/ 0 h 78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6104" h="787179">
                <a:moveTo>
                  <a:pt x="95415" y="0"/>
                </a:moveTo>
                <a:lnTo>
                  <a:pt x="39756" y="55659"/>
                </a:lnTo>
                <a:lnTo>
                  <a:pt x="0" y="771276"/>
                </a:lnTo>
                <a:lnTo>
                  <a:pt x="628152" y="787179"/>
                </a:lnTo>
                <a:lnTo>
                  <a:pt x="636104" y="540688"/>
                </a:lnTo>
                <a:lnTo>
                  <a:pt x="278295" y="318052"/>
                </a:lnTo>
                <a:lnTo>
                  <a:pt x="95415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70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47289-8C70-4B85-BFFF-97BFFC38E9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Staff Introduction</a:t>
            </a:r>
          </a:p>
          <a:p>
            <a:endParaRPr lang="en-US" dirty="0"/>
          </a:p>
          <a:p>
            <a:r>
              <a:rPr lang="en-US" dirty="0">
                <a:solidFill>
                  <a:srgbClr val="31B6B9"/>
                </a:solidFill>
              </a:rPr>
              <a:t>Applicant Presentation</a:t>
            </a:r>
          </a:p>
          <a:p>
            <a:endParaRPr lang="en-US" dirty="0"/>
          </a:p>
          <a:p>
            <a:r>
              <a:rPr lang="en-US" dirty="0"/>
              <a:t>Staff Discussion Topics</a:t>
            </a:r>
          </a:p>
          <a:p>
            <a:endParaRPr lang="en-US" dirty="0"/>
          </a:p>
          <a:p>
            <a:r>
              <a:rPr lang="en-US" dirty="0"/>
              <a:t>Public Comments</a:t>
            </a:r>
          </a:p>
          <a:p>
            <a:endParaRPr lang="en-US" dirty="0"/>
          </a:p>
          <a:p>
            <a:r>
              <a:rPr lang="en-US" dirty="0"/>
              <a:t>Commission Discussion</a:t>
            </a:r>
          </a:p>
        </p:txBody>
      </p:sp>
    </p:spTree>
    <p:extLst>
      <p:ext uri="{BB962C8B-B14F-4D97-AF65-F5344CB8AC3E}">
        <p14:creationId xmlns:p14="http://schemas.microsoft.com/office/powerpoint/2010/main" val="161078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47289-8C70-4B85-BFFF-97BFFC38E9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Staff Introduction</a:t>
            </a:r>
          </a:p>
          <a:p>
            <a:endParaRPr lang="en-US" dirty="0"/>
          </a:p>
          <a:p>
            <a:r>
              <a:rPr lang="en-US" dirty="0"/>
              <a:t>Applicant Presentation</a:t>
            </a:r>
          </a:p>
          <a:p>
            <a:endParaRPr lang="en-US" dirty="0"/>
          </a:p>
          <a:p>
            <a:r>
              <a:rPr lang="en-US" dirty="0">
                <a:solidFill>
                  <a:srgbClr val="31B6B9"/>
                </a:solidFill>
              </a:rPr>
              <a:t>Staff Discussion Topics</a:t>
            </a:r>
          </a:p>
          <a:p>
            <a:endParaRPr lang="en-US" dirty="0"/>
          </a:p>
          <a:p>
            <a:r>
              <a:rPr lang="en-US" dirty="0"/>
              <a:t>Public Comments</a:t>
            </a:r>
          </a:p>
          <a:p>
            <a:endParaRPr lang="en-US" dirty="0"/>
          </a:p>
          <a:p>
            <a:r>
              <a:rPr lang="en-US" dirty="0"/>
              <a:t>Commission Discussion</a:t>
            </a:r>
          </a:p>
        </p:txBody>
      </p:sp>
    </p:spTree>
    <p:extLst>
      <p:ext uri="{BB962C8B-B14F-4D97-AF65-F5344CB8AC3E}">
        <p14:creationId xmlns:p14="http://schemas.microsoft.com/office/powerpoint/2010/main" val="2212787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520155-BC20-4BCC-9193-6AE4628968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5976" y="1024451"/>
            <a:ext cx="10594761" cy="5703608"/>
          </a:xfrm>
        </p:spPr>
        <p:txBody>
          <a:bodyPr>
            <a:normAutofit/>
          </a:bodyPr>
          <a:lstStyle/>
          <a:p>
            <a:r>
              <a:rPr lang="en-US" dirty="0"/>
              <a:t>Context: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Site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Entry/Egress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Public Realm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b="0" dirty="0"/>
              <a:t>Transit Street Main Entrance Modification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b="0" dirty="0"/>
              <a:t>Ground Floor Windows Modification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b="0" dirty="0"/>
              <a:t>Fence Height and Visibility Modification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b="0" dirty="0"/>
              <a:t>Maximum Setback Modification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b="0" dirty="0"/>
              <a:t>Vehicles Between a Building and a Street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40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F698B557-2C8C-4B64-A651-21FFE27B84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3" t="4235" r="6329"/>
          <a:stretch/>
        </p:blipFill>
        <p:spPr>
          <a:xfrm>
            <a:off x="5689964" y="-12673"/>
            <a:ext cx="6502036" cy="687067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145" y="1023938"/>
            <a:ext cx="5130819" cy="2701925"/>
          </a:xfrm>
        </p:spPr>
        <p:txBody>
          <a:bodyPr/>
          <a:lstStyle/>
          <a:p>
            <a:r>
              <a:rPr lang="en-US" dirty="0"/>
              <a:t>Context:</a:t>
            </a:r>
          </a:p>
          <a:p>
            <a:r>
              <a:rPr lang="en-US" dirty="0"/>
              <a:t>Site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/>
              <a:t>Entrances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/>
              <a:t>Open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/>
              <a:t>Pedestrian Easement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9299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698B557-2C8C-4B64-A651-21FFE27B84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623" y="0"/>
            <a:ext cx="6808377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716" y="1023938"/>
            <a:ext cx="5689964" cy="2701925"/>
          </a:xfrm>
        </p:spPr>
        <p:txBody>
          <a:bodyPr/>
          <a:lstStyle/>
          <a:p>
            <a:r>
              <a:rPr lang="en-US" dirty="0"/>
              <a:t>Context:</a:t>
            </a:r>
          </a:p>
          <a:p>
            <a:r>
              <a:rPr lang="en-US" dirty="0"/>
              <a:t>Site Entry/Egress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/>
              <a:t>SE Cherry Blossom or </a:t>
            </a:r>
          </a:p>
          <a:p>
            <a:pPr marL="457200" lvl="1" indent="0">
              <a:buNone/>
            </a:pPr>
            <a:r>
              <a:rPr lang="en-US" b="0" dirty="0"/>
              <a:t>SE 102</a:t>
            </a:r>
            <a:r>
              <a:rPr lang="en-US" b="0" baseline="30000" dirty="0"/>
              <a:t>nd</a:t>
            </a:r>
            <a:r>
              <a:rPr lang="en-US" b="0" dirty="0"/>
              <a:t>? </a:t>
            </a:r>
          </a:p>
          <a:p>
            <a:pPr marL="457200" lvl="1" indent="0">
              <a:buNone/>
            </a:pP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0E594-8C8F-4608-9438-DB2A2A8B26E2}"/>
              </a:ext>
            </a:extLst>
          </p:cNvPr>
          <p:cNvSpPr txBox="1"/>
          <p:nvPr/>
        </p:nvSpPr>
        <p:spPr>
          <a:xfrm>
            <a:off x="272715" y="2676341"/>
            <a:ext cx="4660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Loading - Modification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76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877" y="1023938"/>
            <a:ext cx="5911174" cy="2701925"/>
          </a:xfrm>
        </p:spPr>
        <p:txBody>
          <a:bodyPr/>
          <a:lstStyle/>
          <a:p>
            <a:r>
              <a:rPr lang="en-US" dirty="0"/>
              <a:t>Public Realm:</a:t>
            </a:r>
          </a:p>
          <a:p>
            <a:r>
              <a:rPr lang="en-US" dirty="0"/>
              <a:t>Transit Street Main Entrance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/>
              <a:t>Modification requested to not have an entrance from SE Cherry Blossom</a:t>
            </a:r>
            <a:endParaRPr lang="en-US" b="0" dirty="0"/>
          </a:p>
        </p:txBody>
      </p:sp>
      <p:pic>
        <p:nvPicPr>
          <p:cNvPr id="6" name="Picture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27543A14-9C5A-4B64-9805-5FB07C355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9" t="13355" r="14931" b="11068"/>
          <a:stretch/>
        </p:blipFill>
        <p:spPr>
          <a:xfrm>
            <a:off x="6556928" y="641684"/>
            <a:ext cx="4929219" cy="5422232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F89FDC6-5B44-4826-A92E-646EB2DDD8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" t="6447" r="13333" b="13333"/>
          <a:stretch/>
        </p:blipFill>
        <p:spPr>
          <a:xfrm>
            <a:off x="0" y="3528154"/>
            <a:ext cx="6096000" cy="3329846"/>
          </a:xfrm>
        </p:spPr>
      </p:pic>
    </p:spTree>
    <p:extLst>
      <p:ext uri="{BB962C8B-B14F-4D97-AF65-F5344CB8AC3E}">
        <p14:creationId xmlns:p14="http://schemas.microsoft.com/office/powerpoint/2010/main" val="3278840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877" y="1023938"/>
            <a:ext cx="5911174" cy="2701925"/>
          </a:xfrm>
        </p:spPr>
        <p:txBody>
          <a:bodyPr/>
          <a:lstStyle/>
          <a:p>
            <a:r>
              <a:rPr lang="en-US" dirty="0"/>
              <a:t>Public Realm:</a:t>
            </a:r>
          </a:p>
          <a:p>
            <a:r>
              <a:rPr lang="en-US" dirty="0"/>
              <a:t>Ground Floor Windows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/>
              <a:t>Modification requested to reduce Ground Floor Windows on SE Cherry Blossom from 40% to 27%.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27543A14-9C5A-4B64-9805-5FB07C355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14" y="3280485"/>
            <a:ext cx="7956886" cy="3577515"/>
          </a:xfrm>
          <a:prstGeom prst="rect">
            <a:avLst/>
          </a:prstGeom>
        </p:spPr>
      </p:pic>
      <p:pic>
        <p:nvPicPr>
          <p:cNvPr id="5" name="Picture Placeholder 4" descr="A close up of a building&#10;&#10;Description generated with high confidence">
            <a:extLst>
              <a:ext uri="{FF2B5EF4-FFF2-40B4-BE49-F238E27FC236}">
                <a16:creationId xmlns:a16="http://schemas.microsoft.com/office/drawing/2014/main" id="{4F89FDC6-5B44-4826-A92E-646EB2DDD8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25620" r="28441"/>
          <a:stretch/>
        </p:blipFill>
        <p:spPr>
          <a:xfrm>
            <a:off x="2149642" y="7527841"/>
            <a:ext cx="6234051" cy="3132137"/>
          </a:xfrm>
        </p:spPr>
      </p:pic>
    </p:spTree>
    <p:extLst>
      <p:ext uri="{BB962C8B-B14F-4D97-AF65-F5344CB8AC3E}">
        <p14:creationId xmlns:p14="http://schemas.microsoft.com/office/powerpoint/2010/main" val="3597949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876" y="1023938"/>
            <a:ext cx="7232955" cy="2701925"/>
          </a:xfrm>
        </p:spPr>
        <p:txBody>
          <a:bodyPr>
            <a:normAutofit/>
          </a:bodyPr>
          <a:lstStyle/>
          <a:p>
            <a:r>
              <a:rPr lang="en-US" dirty="0"/>
              <a:t>Public Realm:</a:t>
            </a:r>
          </a:p>
          <a:p>
            <a:r>
              <a:rPr lang="en-US" dirty="0"/>
              <a:t>Fence Height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/>
              <a:t>Modification requested to allow a tall fence that is less than 50% open.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/>
              <a:t>Standard says: Fences that are more than 50% sight-obscuring may be up to 3 ½ feet high.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27543A14-9C5A-4B64-9805-5FB07C355F86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 b="11522"/>
          <a:stretch/>
        </p:blipFill>
        <p:spPr>
          <a:xfrm>
            <a:off x="3240505" y="3561347"/>
            <a:ext cx="8951495" cy="3296653"/>
          </a:xfrm>
          <a:prstGeom prst="rect">
            <a:avLst/>
          </a:prstGeom>
        </p:spPr>
      </p:pic>
      <p:pic>
        <p:nvPicPr>
          <p:cNvPr id="5" name="Picture Placeholder 4" descr="A close up of a building&#10;&#10;Description generated with high confidence">
            <a:extLst>
              <a:ext uri="{FF2B5EF4-FFF2-40B4-BE49-F238E27FC236}">
                <a16:creationId xmlns:a16="http://schemas.microsoft.com/office/drawing/2014/main" id="{4F89FDC6-5B44-4826-A92E-646EB2DDD8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25620" r="28441"/>
          <a:stretch/>
        </p:blipFill>
        <p:spPr>
          <a:xfrm>
            <a:off x="2149642" y="7527841"/>
            <a:ext cx="6234051" cy="3132137"/>
          </a:xfrm>
        </p:spPr>
      </p:pic>
    </p:spTree>
    <p:extLst>
      <p:ext uri="{BB962C8B-B14F-4D97-AF65-F5344CB8AC3E}">
        <p14:creationId xmlns:p14="http://schemas.microsoft.com/office/powerpoint/2010/main" val="2676225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877" y="1023938"/>
            <a:ext cx="5911174" cy="2701925"/>
          </a:xfrm>
        </p:spPr>
        <p:txBody>
          <a:bodyPr>
            <a:normAutofit/>
          </a:bodyPr>
          <a:lstStyle/>
          <a:p>
            <a:r>
              <a:rPr lang="en-US" dirty="0"/>
              <a:t>Public Realm:</a:t>
            </a:r>
          </a:p>
          <a:p>
            <a:r>
              <a:rPr lang="en-US" dirty="0"/>
              <a:t>Maximum Setback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/>
              <a:t>Modification requested to increase the allowed setback from 10’ to 72’ on SE 102</a:t>
            </a:r>
            <a:r>
              <a:rPr lang="en-US" sz="2400" b="0" baseline="30000" dirty="0"/>
              <a:t>nd</a:t>
            </a:r>
            <a:r>
              <a:rPr lang="en-US" sz="2400" b="0" dirty="0"/>
              <a:t> Ave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27543A14-9C5A-4B64-9805-5FB07C355F8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52" y="1"/>
            <a:ext cx="6818001" cy="6867696"/>
          </a:xfrm>
          <a:prstGeom prst="rect">
            <a:avLst/>
          </a:prstGeom>
        </p:spPr>
      </p:pic>
      <p:pic>
        <p:nvPicPr>
          <p:cNvPr id="5" name="Picture Placeholder 4" descr="A close up of a building&#10;&#10;Description generated with high confidence">
            <a:extLst>
              <a:ext uri="{FF2B5EF4-FFF2-40B4-BE49-F238E27FC236}">
                <a16:creationId xmlns:a16="http://schemas.microsoft.com/office/drawing/2014/main" id="{4F89FDC6-5B44-4826-A92E-646EB2DDD8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25620" r="28441"/>
          <a:stretch/>
        </p:blipFill>
        <p:spPr>
          <a:xfrm>
            <a:off x="2149642" y="7527841"/>
            <a:ext cx="6234051" cy="3132137"/>
          </a:xfrm>
        </p:spPr>
      </p:pic>
    </p:spTree>
    <p:extLst>
      <p:ext uri="{BB962C8B-B14F-4D97-AF65-F5344CB8AC3E}">
        <p14:creationId xmlns:p14="http://schemas.microsoft.com/office/powerpoint/2010/main" val="116680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47289-8C70-4B85-BFFF-97BFFC38E9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31B6B9"/>
                </a:solidFill>
              </a:rPr>
              <a:t>Staff Introduction</a:t>
            </a:r>
          </a:p>
          <a:p>
            <a:endParaRPr lang="en-US" dirty="0"/>
          </a:p>
          <a:p>
            <a:r>
              <a:rPr lang="en-US" dirty="0"/>
              <a:t>Applicant Presentation</a:t>
            </a:r>
          </a:p>
          <a:p>
            <a:endParaRPr lang="en-US" dirty="0"/>
          </a:p>
          <a:p>
            <a:r>
              <a:rPr lang="en-US" dirty="0"/>
              <a:t>Staff Discussion Topics</a:t>
            </a:r>
          </a:p>
          <a:p>
            <a:endParaRPr lang="en-US" dirty="0"/>
          </a:p>
          <a:p>
            <a:r>
              <a:rPr lang="en-US" dirty="0"/>
              <a:t>Public Comments</a:t>
            </a:r>
          </a:p>
          <a:p>
            <a:endParaRPr lang="en-US" dirty="0"/>
          </a:p>
          <a:p>
            <a:r>
              <a:rPr lang="en-US" dirty="0"/>
              <a:t>Commission Discussion</a:t>
            </a:r>
          </a:p>
        </p:txBody>
      </p:sp>
    </p:spTree>
    <p:extLst>
      <p:ext uri="{BB962C8B-B14F-4D97-AF65-F5344CB8AC3E}">
        <p14:creationId xmlns:p14="http://schemas.microsoft.com/office/powerpoint/2010/main" val="3420527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D716-22AB-428E-B0A7-C03BE964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877" y="1023938"/>
            <a:ext cx="6234050" cy="2701925"/>
          </a:xfrm>
        </p:spPr>
        <p:txBody>
          <a:bodyPr>
            <a:normAutofit/>
          </a:bodyPr>
          <a:lstStyle/>
          <a:p>
            <a:r>
              <a:rPr lang="en-US" dirty="0"/>
              <a:t>Public Realm:</a:t>
            </a:r>
          </a:p>
          <a:p>
            <a:r>
              <a:rPr lang="en-US" sz="2400" dirty="0"/>
              <a:t>Vehicles Between a Building and a Street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/>
              <a:t>Modification requested to allow parking between the building and SE 102</a:t>
            </a:r>
            <a:r>
              <a:rPr lang="en-US" sz="2400" b="0" baseline="30000" dirty="0"/>
              <a:t>nd</a:t>
            </a:r>
            <a:r>
              <a:rPr lang="en-US" sz="2400" b="0" dirty="0"/>
              <a:t> Ave.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27543A14-9C5A-4B64-9805-5FB07C355F86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/>
          <a:stretch/>
        </p:blipFill>
        <p:spPr>
          <a:xfrm>
            <a:off x="6663802" y="1"/>
            <a:ext cx="6234051" cy="6867696"/>
          </a:xfrm>
          <a:prstGeom prst="rect">
            <a:avLst/>
          </a:prstGeom>
        </p:spPr>
      </p:pic>
      <p:pic>
        <p:nvPicPr>
          <p:cNvPr id="5" name="Picture Placeholder 4" descr="A close up of a building&#10;&#10;Description generated with high confidence">
            <a:extLst>
              <a:ext uri="{FF2B5EF4-FFF2-40B4-BE49-F238E27FC236}">
                <a16:creationId xmlns:a16="http://schemas.microsoft.com/office/drawing/2014/main" id="{4F89FDC6-5B44-4826-A92E-646EB2DDD8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25620" r="28441"/>
          <a:stretch/>
        </p:blipFill>
        <p:spPr>
          <a:xfrm>
            <a:off x="2149642" y="7527841"/>
            <a:ext cx="6234051" cy="3132137"/>
          </a:xfrm>
        </p:spPr>
      </p:pic>
    </p:spTree>
    <p:extLst>
      <p:ext uri="{BB962C8B-B14F-4D97-AF65-F5344CB8AC3E}">
        <p14:creationId xmlns:p14="http://schemas.microsoft.com/office/powerpoint/2010/main" val="1230739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47289-8C70-4B85-BFFF-97BFFC38E9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Staff Introduction</a:t>
            </a:r>
          </a:p>
          <a:p>
            <a:endParaRPr lang="en-US" dirty="0"/>
          </a:p>
          <a:p>
            <a:r>
              <a:rPr lang="en-US" dirty="0"/>
              <a:t>Applicant Presentation</a:t>
            </a:r>
          </a:p>
          <a:p>
            <a:endParaRPr lang="en-US" dirty="0"/>
          </a:p>
          <a:p>
            <a:r>
              <a:rPr lang="en-US" dirty="0"/>
              <a:t>Staff Discussion Topics</a:t>
            </a:r>
          </a:p>
          <a:p>
            <a:endParaRPr lang="en-US" dirty="0"/>
          </a:p>
          <a:p>
            <a:r>
              <a:rPr lang="en-US" dirty="0">
                <a:solidFill>
                  <a:srgbClr val="31B6B9"/>
                </a:solidFill>
              </a:rPr>
              <a:t>Public Comments</a:t>
            </a:r>
          </a:p>
          <a:p>
            <a:endParaRPr lang="en-US" dirty="0"/>
          </a:p>
          <a:p>
            <a:r>
              <a:rPr lang="en-US" dirty="0"/>
              <a:t>Commission Discussion</a:t>
            </a:r>
          </a:p>
        </p:txBody>
      </p:sp>
    </p:spTree>
    <p:extLst>
      <p:ext uri="{BB962C8B-B14F-4D97-AF65-F5344CB8AC3E}">
        <p14:creationId xmlns:p14="http://schemas.microsoft.com/office/powerpoint/2010/main" val="786625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47289-8C70-4B85-BFFF-97BFFC38E9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Staff Introduction</a:t>
            </a:r>
          </a:p>
          <a:p>
            <a:endParaRPr lang="en-US" dirty="0"/>
          </a:p>
          <a:p>
            <a:r>
              <a:rPr lang="en-US" dirty="0"/>
              <a:t>Applicant Presentation</a:t>
            </a:r>
          </a:p>
          <a:p>
            <a:endParaRPr lang="en-US" dirty="0"/>
          </a:p>
          <a:p>
            <a:r>
              <a:rPr lang="en-US" dirty="0"/>
              <a:t>Staff Discussion Topics</a:t>
            </a:r>
          </a:p>
          <a:p>
            <a:endParaRPr lang="en-US" dirty="0"/>
          </a:p>
          <a:p>
            <a:r>
              <a:rPr lang="en-US" dirty="0"/>
              <a:t>Public Comments</a:t>
            </a:r>
          </a:p>
          <a:p>
            <a:endParaRPr lang="en-US" dirty="0"/>
          </a:p>
          <a:p>
            <a:r>
              <a:rPr lang="en-US" dirty="0">
                <a:solidFill>
                  <a:srgbClr val="31B6B9"/>
                </a:solidFill>
              </a:rPr>
              <a:t>Commission Discussion</a:t>
            </a:r>
          </a:p>
        </p:txBody>
      </p:sp>
    </p:spTree>
    <p:extLst>
      <p:ext uri="{BB962C8B-B14F-4D97-AF65-F5344CB8AC3E}">
        <p14:creationId xmlns:p14="http://schemas.microsoft.com/office/powerpoint/2010/main" val="961654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051371E7-D75E-4311-AA02-A28F288DA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9" y="0"/>
            <a:ext cx="11069052" cy="680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9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BA20CC-CD1A-4995-BD0E-52B9D82B2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Height:</a:t>
            </a:r>
          </a:p>
          <a:p>
            <a:r>
              <a:rPr lang="en-US" b="0" dirty="0"/>
              <a:t>120’ max base</a:t>
            </a:r>
          </a:p>
          <a:p>
            <a:endParaRPr lang="en-US" dirty="0"/>
          </a:p>
          <a:p>
            <a:r>
              <a:rPr lang="en-US" dirty="0"/>
              <a:t>Floor Area Ratio:</a:t>
            </a:r>
          </a:p>
          <a:p>
            <a:r>
              <a:rPr lang="en-US" b="0" dirty="0"/>
              <a:t>4:1 base, 6:1 bonus with residential units</a:t>
            </a:r>
          </a:p>
          <a:p>
            <a:endParaRPr lang="en-US" dirty="0"/>
          </a:p>
          <a:p>
            <a:r>
              <a:rPr lang="en-US" dirty="0"/>
              <a:t>Site Challenges: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BES Easement through SE Yamhill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Public street/easement on all sides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Modifications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Grade change (slopes up to the north)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5024E-7A0C-4AE2-B933-E1735DCB0B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Location:</a:t>
            </a:r>
          </a:p>
          <a:p>
            <a:r>
              <a:rPr lang="en-US" b="0" dirty="0"/>
              <a:t>Gateway Plan District</a:t>
            </a:r>
          </a:p>
          <a:p>
            <a:r>
              <a:rPr lang="en-US" b="0" dirty="0"/>
              <a:t>Gateway Ped. District</a:t>
            </a:r>
          </a:p>
          <a:p>
            <a:r>
              <a:rPr lang="en-US" b="0" dirty="0"/>
              <a:t>Gateway Bicycle District</a:t>
            </a:r>
          </a:p>
          <a:p>
            <a:endParaRPr lang="en-US" b="0" dirty="0"/>
          </a:p>
          <a:p>
            <a:r>
              <a:rPr lang="en-US" dirty="0"/>
              <a:t>Base Zone:</a:t>
            </a:r>
          </a:p>
          <a:p>
            <a:r>
              <a:rPr lang="en-US" b="0" dirty="0"/>
              <a:t>CI2d, Campus Institutional 2, Design Overlay</a:t>
            </a:r>
          </a:p>
          <a:p>
            <a:endParaRPr lang="en-US" b="0" dirty="0"/>
          </a:p>
          <a:p>
            <a:r>
              <a:rPr lang="en-US" dirty="0"/>
              <a:t>Approval Criteria: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Gateway Regional Center Design Guidelines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762606-D4BA-4115-BB4D-44D9F70442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Zoning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E11A462-1094-4306-A84F-E45544D957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3773" r="6482" b="19232"/>
          <a:stretch/>
        </p:blipFill>
        <p:spPr>
          <a:xfrm>
            <a:off x="689811" y="802104"/>
            <a:ext cx="3785936" cy="428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4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5024E-7A0C-4AE2-B933-E1735DCB0B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4045" y="592022"/>
            <a:ext cx="3636818" cy="51350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 Cherry Blossom:</a:t>
            </a:r>
          </a:p>
          <a:p>
            <a:r>
              <a:rPr lang="en-US" b="0" dirty="0"/>
              <a:t>City Bikeway</a:t>
            </a:r>
          </a:p>
          <a:p>
            <a:r>
              <a:rPr lang="en-US" b="0" dirty="0"/>
              <a:t>Local Service Walkway</a:t>
            </a:r>
          </a:p>
          <a:p>
            <a:r>
              <a:rPr lang="en-US" b="0" dirty="0"/>
              <a:t>Major Transit Priority</a:t>
            </a:r>
          </a:p>
          <a:p>
            <a:r>
              <a:rPr lang="en-US" b="0" dirty="0"/>
              <a:t>District Collector</a:t>
            </a:r>
          </a:p>
          <a:p>
            <a:r>
              <a:rPr lang="en-US" b="0" dirty="0"/>
              <a:t>Bus line</a:t>
            </a:r>
          </a:p>
          <a:p>
            <a:r>
              <a:rPr lang="en-US" b="0" dirty="0"/>
              <a:t>Major Emergency Response</a:t>
            </a:r>
          </a:p>
          <a:p>
            <a:endParaRPr lang="en-US" b="0" dirty="0"/>
          </a:p>
          <a:p>
            <a:r>
              <a:rPr lang="en-US" dirty="0"/>
              <a:t>SE 102nd:</a:t>
            </a:r>
          </a:p>
          <a:p>
            <a:r>
              <a:rPr lang="en-US" b="0" dirty="0"/>
              <a:t>Local Service Walkway </a:t>
            </a:r>
          </a:p>
          <a:p>
            <a:r>
              <a:rPr lang="en-US" b="0" dirty="0"/>
              <a:t>Local Service Bikeway </a:t>
            </a:r>
          </a:p>
          <a:p>
            <a:r>
              <a:rPr lang="en-US" b="0" dirty="0"/>
              <a:t>Minor Emergency Response</a:t>
            </a:r>
          </a:p>
          <a:p>
            <a:endParaRPr lang="en-US" b="0" dirty="0"/>
          </a:p>
          <a:p>
            <a:r>
              <a:rPr lang="en-US" dirty="0"/>
              <a:t>SE Yamhill:</a:t>
            </a:r>
          </a:p>
          <a:p>
            <a:r>
              <a:rPr lang="en-US" b="0" dirty="0"/>
              <a:t>To be vacated, but BES easement remains. An east-west pedestrian connection is required.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762606-D4BA-4115-BB4D-44D9F70442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Zoning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E11A462-1094-4306-A84F-E45544D957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3773" r="6482" b="19232"/>
          <a:stretch/>
        </p:blipFill>
        <p:spPr>
          <a:xfrm>
            <a:off x="689811" y="802104"/>
            <a:ext cx="3785936" cy="428324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2D2E5A-DEED-4B57-A87F-95474CFAAF1D}"/>
              </a:ext>
            </a:extLst>
          </p:cNvPr>
          <p:cNvCxnSpPr>
            <a:cxnSpLocks/>
          </p:cNvCxnSpPr>
          <p:nvPr/>
        </p:nvCxnSpPr>
        <p:spPr>
          <a:xfrm flipV="1">
            <a:off x="1981200" y="3508188"/>
            <a:ext cx="50800" cy="124310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7A2926-39B0-48E7-A6E6-9730ED7DFC4A}"/>
              </a:ext>
            </a:extLst>
          </p:cNvPr>
          <p:cNvCxnSpPr>
            <a:cxnSpLocks/>
          </p:cNvCxnSpPr>
          <p:nvPr/>
        </p:nvCxnSpPr>
        <p:spPr>
          <a:xfrm flipV="1">
            <a:off x="3131671" y="3564966"/>
            <a:ext cx="50800" cy="118632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09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n aerial view of a city&#10;&#10;Description generated with very high confidence">
            <a:extLst>
              <a:ext uri="{FF2B5EF4-FFF2-40B4-BE49-F238E27FC236}">
                <a16:creationId xmlns:a16="http://schemas.microsoft.com/office/drawing/2014/main" id="{75E80F50-D298-4A10-90B9-BEE2527E21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0" b="22410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89EDD27-1EA2-49EE-B8E8-ED32FEA10C9A}"/>
              </a:ext>
            </a:extLst>
          </p:cNvPr>
          <p:cNvSpPr/>
          <p:nvPr/>
        </p:nvSpPr>
        <p:spPr>
          <a:xfrm>
            <a:off x="-146957" y="4882243"/>
            <a:ext cx="12491357" cy="2220686"/>
          </a:xfrm>
          <a:custGeom>
            <a:avLst/>
            <a:gdLst>
              <a:gd name="connsiteX0" fmla="*/ 16328 w 12491357"/>
              <a:gd name="connsiteY0" fmla="*/ 375557 h 2220686"/>
              <a:gd name="connsiteX1" fmla="*/ 6580414 w 12491357"/>
              <a:gd name="connsiteY1" fmla="*/ 0 h 2220686"/>
              <a:gd name="connsiteX2" fmla="*/ 8817428 w 12491357"/>
              <a:gd name="connsiteY2" fmla="*/ 391886 h 2220686"/>
              <a:gd name="connsiteX3" fmla="*/ 12475028 w 12491357"/>
              <a:gd name="connsiteY3" fmla="*/ 424543 h 2220686"/>
              <a:gd name="connsiteX4" fmla="*/ 12491357 w 12491357"/>
              <a:gd name="connsiteY4" fmla="*/ 2220686 h 2220686"/>
              <a:gd name="connsiteX5" fmla="*/ 0 w 12491357"/>
              <a:gd name="connsiteY5" fmla="*/ 2106386 h 2220686"/>
              <a:gd name="connsiteX6" fmla="*/ 16328 w 12491357"/>
              <a:gd name="connsiteY6" fmla="*/ 375557 h 22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91357" h="2220686">
                <a:moveTo>
                  <a:pt x="16328" y="375557"/>
                </a:moveTo>
                <a:lnTo>
                  <a:pt x="6580414" y="0"/>
                </a:lnTo>
                <a:lnTo>
                  <a:pt x="8817428" y="391886"/>
                </a:lnTo>
                <a:lnTo>
                  <a:pt x="12475028" y="424543"/>
                </a:lnTo>
                <a:lnTo>
                  <a:pt x="12491357" y="2220686"/>
                </a:lnTo>
                <a:lnTo>
                  <a:pt x="0" y="2106386"/>
                </a:lnTo>
                <a:lnTo>
                  <a:pt x="16328" y="375557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D68B0-7F9E-41E6-AFBF-A344FD0F93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405457"/>
            <a:ext cx="3096126" cy="461665"/>
          </a:xfrm>
        </p:spPr>
        <p:txBody>
          <a:bodyPr/>
          <a:lstStyle/>
          <a:p>
            <a:r>
              <a:rPr lang="en-US" dirty="0"/>
              <a:t>Surrounding Context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1457F0B-766C-4B7D-90B0-0032EDCB3B40}"/>
              </a:ext>
            </a:extLst>
          </p:cNvPr>
          <p:cNvSpPr/>
          <p:nvPr/>
        </p:nvSpPr>
        <p:spPr>
          <a:xfrm rot="21010596">
            <a:off x="8065257" y="959104"/>
            <a:ext cx="510133" cy="3951271"/>
          </a:xfrm>
          <a:custGeom>
            <a:avLst/>
            <a:gdLst>
              <a:gd name="connsiteX0" fmla="*/ 0 w 0"/>
              <a:gd name="connsiteY0" fmla="*/ 0 h 4684294"/>
              <a:gd name="connsiteX1" fmla="*/ 0 w 0"/>
              <a:gd name="connsiteY1" fmla="*/ 4684294 h 468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84294">
                <a:moveTo>
                  <a:pt x="0" y="0"/>
                </a:moveTo>
                <a:lnTo>
                  <a:pt x="0" y="468429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10770B1-F718-4F2C-89AE-88C332CD862C}"/>
              </a:ext>
            </a:extLst>
          </p:cNvPr>
          <p:cNvSpPr/>
          <p:nvPr/>
        </p:nvSpPr>
        <p:spPr>
          <a:xfrm>
            <a:off x="7947788" y="1583872"/>
            <a:ext cx="4276295" cy="3373138"/>
          </a:xfrm>
          <a:custGeom>
            <a:avLst/>
            <a:gdLst>
              <a:gd name="connsiteX0" fmla="*/ 705853 w 4539916"/>
              <a:gd name="connsiteY0" fmla="*/ 3737810 h 3801979"/>
              <a:gd name="connsiteX1" fmla="*/ 4539916 w 4539916"/>
              <a:gd name="connsiteY1" fmla="*/ 3801979 h 3801979"/>
              <a:gd name="connsiteX2" fmla="*/ 4507832 w 4539916"/>
              <a:gd name="connsiteY2" fmla="*/ 1411705 h 3801979"/>
              <a:gd name="connsiteX3" fmla="*/ 0 w 4539916"/>
              <a:gd name="connsiteY3" fmla="*/ 0 h 3801979"/>
              <a:gd name="connsiteX4" fmla="*/ 705853 w 4539916"/>
              <a:gd name="connsiteY4" fmla="*/ 3737810 h 3801979"/>
              <a:gd name="connsiteX0" fmla="*/ 722182 w 4556245"/>
              <a:gd name="connsiteY0" fmla="*/ 3835781 h 3899950"/>
              <a:gd name="connsiteX1" fmla="*/ 4556245 w 4556245"/>
              <a:gd name="connsiteY1" fmla="*/ 3899950 h 3899950"/>
              <a:gd name="connsiteX2" fmla="*/ 4524161 w 4556245"/>
              <a:gd name="connsiteY2" fmla="*/ 1509676 h 3899950"/>
              <a:gd name="connsiteX3" fmla="*/ 0 w 4556245"/>
              <a:gd name="connsiteY3" fmla="*/ 0 h 3899950"/>
              <a:gd name="connsiteX4" fmla="*/ 722182 w 4556245"/>
              <a:gd name="connsiteY4" fmla="*/ 3835781 h 3899950"/>
              <a:gd name="connsiteX0" fmla="*/ 0 w 3834063"/>
              <a:gd name="connsiteY0" fmla="*/ 2326105 h 2390274"/>
              <a:gd name="connsiteX1" fmla="*/ 3834063 w 3834063"/>
              <a:gd name="connsiteY1" fmla="*/ 2390274 h 2390274"/>
              <a:gd name="connsiteX2" fmla="*/ 3801979 w 3834063"/>
              <a:gd name="connsiteY2" fmla="*/ 0 h 2390274"/>
              <a:gd name="connsiteX3" fmla="*/ 0 w 3834063"/>
              <a:gd name="connsiteY3" fmla="*/ 2326105 h 2390274"/>
              <a:gd name="connsiteX0" fmla="*/ 13463 w 3847526"/>
              <a:gd name="connsiteY0" fmla="*/ 2326105 h 2390274"/>
              <a:gd name="connsiteX1" fmla="*/ 0 w 3847526"/>
              <a:gd name="connsiteY1" fmla="*/ 2299177 h 2390274"/>
              <a:gd name="connsiteX2" fmla="*/ 3847526 w 3847526"/>
              <a:gd name="connsiteY2" fmla="*/ 2390274 h 2390274"/>
              <a:gd name="connsiteX3" fmla="*/ 3815442 w 3847526"/>
              <a:gd name="connsiteY3" fmla="*/ 0 h 2390274"/>
              <a:gd name="connsiteX4" fmla="*/ 13463 w 3847526"/>
              <a:gd name="connsiteY4" fmla="*/ 2326105 h 2390274"/>
              <a:gd name="connsiteX0" fmla="*/ 0 w 4323920"/>
              <a:gd name="connsiteY0" fmla="*/ 0 h 2464469"/>
              <a:gd name="connsiteX1" fmla="*/ 476394 w 4323920"/>
              <a:gd name="connsiteY1" fmla="*/ 2373372 h 2464469"/>
              <a:gd name="connsiteX2" fmla="*/ 4323920 w 4323920"/>
              <a:gd name="connsiteY2" fmla="*/ 2464469 h 2464469"/>
              <a:gd name="connsiteX3" fmla="*/ 4291836 w 4323920"/>
              <a:gd name="connsiteY3" fmla="*/ 74195 h 2464469"/>
              <a:gd name="connsiteX4" fmla="*/ 0 w 4323920"/>
              <a:gd name="connsiteY4" fmla="*/ 0 h 2464469"/>
              <a:gd name="connsiteX0" fmla="*/ 0 w 4323920"/>
              <a:gd name="connsiteY0" fmla="*/ 0 h 2464469"/>
              <a:gd name="connsiteX1" fmla="*/ 476394 w 4323920"/>
              <a:gd name="connsiteY1" fmla="*/ 2373372 h 2464469"/>
              <a:gd name="connsiteX2" fmla="*/ 4323920 w 4323920"/>
              <a:gd name="connsiteY2" fmla="*/ 2464469 h 2464469"/>
              <a:gd name="connsiteX3" fmla="*/ 4291836 w 4323920"/>
              <a:gd name="connsiteY3" fmla="*/ 74195 h 2464469"/>
              <a:gd name="connsiteX4" fmla="*/ 4248294 w 4323920"/>
              <a:gd name="connsiteY4" fmla="*/ 71045 h 2464469"/>
              <a:gd name="connsiteX5" fmla="*/ 0 w 4323920"/>
              <a:gd name="connsiteY5" fmla="*/ 0 h 2464469"/>
              <a:gd name="connsiteX0" fmla="*/ 0 w 4323920"/>
              <a:gd name="connsiteY0" fmla="*/ 908669 h 3373138"/>
              <a:gd name="connsiteX1" fmla="*/ 476394 w 4323920"/>
              <a:gd name="connsiteY1" fmla="*/ 3282041 h 3373138"/>
              <a:gd name="connsiteX2" fmla="*/ 4323920 w 4323920"/>
              <a:gd name="connsiteY2" fmla="*/ 3373138 h 3373138"/>
              <a:gd name="connsiteX3" fmla="*/ 4291836 w 4323920"/>
              <a:gd name="connsiteY3" fmla="*/ 982864 h 3373138"/>
              <a:gd name="connsiteX4" fmla="*/ 1325479 w 4323920"/>
              <a:gd name="connsiteY4" fmla="*/ 0 h 3373138"/>
              <a:gd name="connsiteX5" fmla="*/ 0 w 4323920"/>
              <a:gd name="connsiteY5" fmla="*/ 908669 h 3373138"/>
              <a:gd name="connsiteX0" fmla="*/ 0 w 4276295"/>
              <a:gd name="connsiteY0" fmla="*/ 908669 h 3373138"/>
              <a:gd name="connsiteX1" fmla="*/ 428769 w 4276295"/>
              <a:gd name="connsiteY1" fmla="*/ 3282041 h 3373138"/>
              <a:gd name="connsiteX2" fmla="*/ 4276295 w 4276295"/>
              <a:gd name="connsiteY2" fmla="*/ 3373138 h 3373138"/>
              <a:gd name="connsiteX3" fmla="*/ 4244211 w 4276295"/>
              <a:gd name="connsiteY3" fmla="*/ 982864 h 3373138"/>
              <a:gd name="connsiteX4" fmla="*/ 1277854 w 4276295"/>
              <a:gd name="connsiteY4" fmla="*/ 0 h 3373138"/>
              <a:gd name="connsiteX5" fmla="*/ 0 w 4276295"/>
              <a:gd name="connsiteY5" fmla="*/ 908669 h 337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6295" h="3373138">
                <a:moveTo>
                  <a:pt x="0" y="908669"/>
                </a:moveTo>
                <a:lnTo>
                  <a:pt x="428769" y="3282041"/>
                </a:lnTo>
                <a:lnTo>
                  <a:pt x="4276295" y="3373138"/>
                </a:lnTo>
                <a:lnTo>
                  <a:pt x="4244211" y="982864"/>
                </a:lnTo>
                <a:lnTo>
                  <a:pt x="1277854" y="0"/>
                </a:lnTo>
                <a:lnTo>
                  <a:pt x="0" y="908669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36F9E9-5A37-4F03-9D42-4204515337A3}"/>
              </a:ext>
            </a:extLst>
          </p:cNvPr>
          <p:cNvSpPr/>
          <p:nvPr/>
        </p:nvSpPr>
        <p:spPr>
          <a:xfrm>
            <a:off x="-179614" y="-702129"/>
            <a:ext cx="4000500" cy="4359729"/>
          </a:xfrm>
          <a:custGeom>
            <a:avLst/>
            <a:gdLst>
              <a:gd name="connsiteX0" fmla="*/ 48985 w 4000500"/>
              <a:gd name="connsiteY0" fmla="*/ 4359729 h 4359729"/>
              <a:gd name="connsiteX1" fmla="*/ 4000500 w 4000500"/>
              <a:gd name="connsiteY1" fmla="*/ 4359729 h 4359729"/>
              <a:gd name="connsiteX2" fmla="*/ 3935185 w 4000500"/>
              <a:gd name="connsiteY2" fmla="*/ 0 h 4359729"/>
              <a:gd name="connsiteX3" fmla="*/ 0 w 4000500"/>
              <a:gd name="connsiteY3" fmla="*/ 473529 h 4359729"/>
              <a:gd name="connsiteX4" fmla="*/ 48985 w 4000500"/>
              <a:gd name="connsiteY4" fmla="*/ 4359729 h 435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0500" h="4359729">
                <a:moveTo>
                  <a:pt x="48985" y="4359729"/>
                </a:moveTo>
                <a:lnTo>
                  <a:pt x="4000500" y="4359729"/>
                </a:lnTo>
                <a:lnTo>
                  <a:pt x="3935185" y="0"/>
                </a:lnTo>
                <a:lnTo>
                  <a:pt x="0" y="473529"/>
                </a:lnTo>
                <a:lnTo>
                  <a:pt x="48985" y="4359729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DC9620A-A8D2-41EB-AF5C-3ED6D2EABECB}"/>
              </a:ext>
            </a:extLst>
          </p:cNvPr>
          <p:cNvSpPr/>
          <p:nvPr/>
        </p:nvSpPr>
        <p:spPr>
          <a:xfrm>
            <a:off x="6368143" y="-278937"/>
            <a:ext cx="5976257" cy="2645228"/>
          </a:xfrm>
          <a:custGeom>
            <a:avLst/>
            <a:gdLst>
              <a:gd name="connsiteX0" fmla="*/ 0 w 5959929"/>
              <a:gd name="connsiteY0" fmla="*/ 179614 h 2645228"/>
              <a:gd name="connsiteX1" fmla="*/ 947058 w 5959929"/>
              <a:gd name="connsiteY1" fmla="*/ 914400 h 2645228"/>
              <a:gd name="connsiteX2" fmla="*/ 2824843 w 5959929"/>
              <a:gd name="connsiteY2" fmla="*/ 1583871 h 2645228"/>
              <a:gd name="connsiteX3" fmla="*/ 5959929 w 5959929"/>
              <a:gd name="connsiteY3" fmla="*/ 2645228 h 2645228"/>
              <a:gd name="connsiteX4" fmla="*/ 5894615 w 5959929"/>
              <a:gd name="connsiteY4" fmla="*/ 0 h 2645228"/>
              <a:gd name="connsiteX5" fmla="*/ 0 w 5959929"/>
              <a:gd name="connsiteY5" fmla="*/ 179614 h 2645228"/>
              <a:gd name="connsiteX0" fmla="*/ 0 w 5959929"/>
              <a:gd name="connsiteY0" fmla="*/ 179614 h 2645228"/>
              <a:gd name="connsiteX1" fmla="*/ 947058 w 5959929"/>
              <a:gd name="connsiteY1" fmla="*/ 914400 h 2645228"/>
              <a:gd name="connsiteX2" fmla="*/ 914400 w 5959929"/>
              <a:gd name="connsiteY2" fmla="*/ 915751 h 2645228"/>
              <a:gd name="connsiteX3" fmla="*/ 2824843 w 5959929"/>
              <a:gd name="connsiteY3" fmla="*/ 1583871 h 2645228"/>
              <a:gd name="connsiteX4" fmla="*/ 5959929 w 5959929"/>
              <a:gd name="connsiteY4" fmla="*/ 2645228 h 2645228"/>
              <a:gd name="connsiteX5" fmla="*/ 5894615 w 5959929"/>
              <a:gd name="connsiteY5" fmla="*/ 0 h 2645228"/>
              <a:gd name="connsiteX6" fmla="*/ 0 w 5959929"/>
              <a:gd name="connsiteY6" fmla="*/ 179614 h 2645228"/>
              <a:gd name="connsiteX0" fmla="*/ 0 w 5959929"/>
              <a:gd name="connsiteY0" fmla="*/ 179614 h 2645228"/>
              <a:gd name="connsiteX1" fmla="*/ 947058 w 5959929"/>
              <a:gd name="connsiteY1" fmla="*/ 914400 h 2645228"/>
              <a:gd name="connsiteX2" fmla="*/ 473529 w 5959929"/>
              <a:gd name="connsiteY2" fmla="*/ 1307637 h 2645228"/>
              <a:gd name="connsiteX3" fmla="*/ 2824843 w 5959929"/>
              <a:gd name="connsiteY3" fmla="*/ 1583871 h 2645228"/>
              <a:gd name="connsiteX4" fmla="*/ 5959929 w 5959929"/>
              <a:gd name="connsiteY4" fmla="*/ 2645228 h 2645228"/>
              <a:gd name="connsiteX5" fmla="*/ 5894615 w 5959929"/>
              <a:gd name="connsiteY5" fmla="*/ 0 h 2645228"/>
              <a:gd name="connsiteX6" fmla="*/ 0 w 5959929"/>
              <a:gd name="connsiteY6" fmla="*/ 179614 h 2645228"/>
              <a:gd name="connsiteX0" fmla="*/ 0 w 5959929"/>
              <a:gd name="connsiteY0" fmla="*/ 179614 h 2645228"/>
              <a:gd name="connsiteX1" fmla="*/ 130630 w 5959929"/>
              <a:gd name="connsiteY1" fmla="*/ 571500 h 2645228"/>
              <a:gd name="connsiteX2" fmla="*/ 473529 w 5959929"/>
              <a:gd name="connsiteY2" fmla="*/ 1307637 h 2645228"/>
              <a:gd name="connsiteX3" fmla="*/ 2824843 w 5959929"/>
              <a:gd name="connsiteY3" fmla="*/ 1583871 h 2645228"/>
              <a:gd name="connsiteX4" fmla="*/ 5959929 w 5959929"/>
              <a:gd name="connsiteY4" fmla="*/ 2645228 h 2645228"/>
              <a:gd name="connsiteX5" fmla="*/ 5894615 w 5959929"/>
              <a:gd name="connsiteY5" fmla="*/ 0 h 2645228"/>
              <a:gd name="connsiteX6" fmla="*/ 0 w 5959929"/>
              <a:gd name="connsiteY6" fmla="*/ 179614 h 2645228"/>
              <a:gd name="connsiteX0" fmla="*/ 0 w 5976257"/>
              <a:gd name="connsiteY0" fmla="*/ 48985 h 2645228"/>
              <a:gd name="connsiteX1" fmla="*/ 146958 w 5976257"/>
              <a:gd name="connsiteY1" fmla="*/ 571500 h 2645228"/>
              <a:gd name="connsiteX2" fmla="*/ 489857 w 5976257"/>
              <a:gd name="connsiteY2" fmla="*/ 1307637 h 2645228"/>
              <a:gd name="connsiteX3" fmla="*/ 2841171 w 5976257"/>
              <a:gd name="connsiteY3" fmla="*/ 1583871 h 2645228"/>
              <a:gd name="connsiteX4" fmla="*/ 5976257 w 5976257"/>
              <a:gd name="connsiteY4" fmla="*/ 2645228 h 2645228"/>
              <a:gd name="connsiteX5" fmla="*/ 5910943 w 5976257"/>
              <a:gd name="connsiteY5" fmla="*/ 0 h 2645228"/>
              <a:gd name="connsiteX6" fmla="*/ 0 w 5976257"/>
              <a:gd name="connsiteY6" fmla="*/ 48985 h 2645228"/>
              <a:gd name="connsiteX0" fmla="*/ 0 w 5976257"/>
              <a:gd name="connsiteY0" fmla="*/ 48985 h 2645228"/>
              <a:gd name="connsiteX1" fmla="*/ 767444 w 5976257"/>
              <a:gd name="connsiteY1" fmla="*/ 718457 h 2645228"/>
              <a:gd name="connsiteX2" fmla="*/ 489857 w 5976257"/>
              <a:gd name="connsiteY2" fmla="*/ 1307637 h 2645228"/>
              <a:gd name="connsiteX3" fmla="*/ 2841171 w 5976257"/>
              <a:gd name="connsiteY3" fmla="*/ 1583871 h 2645228"/>
              <a:gd name="connsiteX4" fmla="*/ 5976257 w 5976257"/>
              <a:gd name="connsiteY4" fmla="*/ 2645228 h 2645228"/>
              <a:gd name="connsiteX5" fmla="*/ 5910943 w 5976257"/>
              <a:gd name="connsiteY5" fmla="*/ 0 h 2645228"/>
              <a:gd name="connsiteX6" fmla="*/ 0 w 5976257"/>
              <a:gd name="connsiteY6" fmla="*/ 48985 h 2645228"/>
              <a:gd name="connsiteX0" fmla="*/ 0 w 5976257"/>
              <a:gd name="connsiteY0" fmla="*/ 48985 h 2645228"/>
              <a:gd name="connsiteX1" fmla="*/ 767444 w 5976257"/>
              <a:gd name="connsiteY1" fmla="*/ 718457 h 2645228"/>
              <a:gd name="connsiteX2" fmla="*/ 1926772 w 5976257"/>
              <a:gd name="connsiteY2" fmla="*/ 1177008 h 2645228"/>
              <a:gd name="connsiteX3" fmla="*/ 2841171 w 5976257"/>
              <a:gd name="connsiteY3" fmla="*/ 1583871 h 2645228"/>
              <a:gd name="connsiteX4" fmla="*/ 5976257 w 5976257"/>
              <a:gd name="connsiteY4" fmla="*/ 2645228 h 2645228"/>
              <a:gd name="connsiteX5" fmla="*/ 5910943 w 5976257"/>
              <a:gd name="connsiteY5" fmla="*/ 0 h 2645228"/>
              <a:gd name="connsiteX6" fmla="*/ 0 w 5976257"/>
              <a:gd name="connsiteY6" fmla="*/ 48985 h 2645228"/>
              <a:gd name="connsiteX0" fmla="*/ 0 w 5976257"/>
              <a:gd name="connsiteY0" fmla="*/ 48985 h 2645228"/>
              <a:gd name="connsiteX1" fmla="*/ 767444 w 5976257"/>
              <a:gd name="connsiteY1" fmla="*/ 718457 h 2645228"/>
              <a:gd name="connsiteX2" fmla="*/ 1926772 w 5976257"/>
              <a:gd name="connsiteY2" fmla="*/ 1177008 h 2645228"/>
              <a:gd name="connsiteX3" fmla="*/ 2841171 w 5976257"/>
              <a:gd name="connsiteY3" fmla="*/ 1583871 h 2645228"/>
              <a:gd name="connsiteX4" fmla="*/ 5976257 w 5976257"/>
              <a:gd name="connsiteY4" fmla="*/ 2645228 h 2645228"/>
              <a:gd name="connsiteX5" fmla="*/ 5910943 w 5976257"/>
              <a:gd name="connsiteY5" fmla="*/ 0 h 2645228"/>
              <a:gd name="connsiteX6" fmla="*/ 0 w 5976257"/>
              <a:gd name="connsiteY6" fmla="*/ 48985 h 2645228"/>
              <a:gd name="connsiteX0" fmla="*/ 0 w 5976257"/>
              <a:gd name="connsiteY0" fmla="*/ 48985 h 2645228"/>
              <a:gd name="connsiteX1" fmla="*/ 767444 w 5976257"/>
              <a:gd name="connsiteY1" fmla="*/ 718457 h 2645228"/>
              <a:gd name="connsiteX2" fmla="*/ 1926772 w 5976257"/>
              <a:gd name="connsiteY2" fmla="*/ 1177008 h 2645228"/>
              <a:gd name="connsiteX3" fmla="*/ 3559628 w 5976257"/>
              <a:gd name="connsiteY3" fmla="*/ 1828799 h 2645228"/>
              <a:gd name="connsiteX4" fmla="*/ 5976257 w 5976257"/>
              <a:gd name="connsiteY4" fmla="*/ 2645228 h 2645228"/>
              <a:gd name="connsiteX5" fmla="*/ 5910943 w 5976257"/>
              <a:gd name="connsiteY5" fmla="*/ 0 h 2645228"/>
              <a:gd name="connsiteX6" fmla="*/ 0 w 5976257"/>
              <a:gd name="connsiteY6" fmla="*/ 48985 h 2645228"/>
              <a:gd name="connsiteX0" fmla="*/ 0 w 5976257"/>
              <a:gd name="connsiteY0" fmla="*/ 48985 h 2645228"/>
              <a:gd name="connsiteX1" fmla="*/ 767444 w 5976257"/>
              <a:gd name="connsiteY1" fmla="*/ 718457 h 2645228"/>
              <a:gd name="connsiteX2" fmla="*/ 1894114 w 5976257"/>
              <a:gd name="connsiteY2" fmla="*/ 1225994 h 2645228"/>
              <a:gd name="connsiteX3" fmla="*/ 3559628 w 5976257"/>
              <a:gd name="connsiteY3" fmla="*/ 1828799 h 2645228"/>
              <a:gd name="connsiteX4" fmla="*/ 5976257 w 5976257"/>
              <a:gd name="connsiteY4" fmla="*/ 2645228 h 2645228"/>
              <a:gd name="connsiteX5" fmla="*/ 5910943 w 5976257"/>
              <a:gd name="connsiteY5" fmla="*/ 0 h 2645228"/>
              <a:gd name="connsiteX6" fmla="*/ 0 w 5976257"/>
              <a:gd name="connsiteY6" fmla="*/ 48985 h 264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257" h="2645228">
                <a:moveTo>
                  <a:pt x="0" y="48985"/>
                </a:moveTo>
                <a:lnTo>
                  <a:pt x="767444" y="718457"/>
                </a:lnTo>
                <a:lnTo>
                  <a:pt x="1894114" y="1225994"/>
                </a:lnTo>
                <a:cubicBezTo>
                  <a:pt x="2400300" y="1399715"/>
                  <a:pt x="2879271" y="1592260"/>
                  <a:pt x="3559628" y="1828799"/>
                </a:cubicBezTo>
                <a:lnTo>
                  <a:pt x="5976257" y="2645228"/>
                </a:lnTo>
                <a:lnTo>
                  <a:pt x="5910943" y="0"/>
                </a:lnTo>
                <a:lnTo>
                  <a:pt x="0" y="48985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5E05162-60A6-4024-A6F2-F0FBB70BE9E5}"/>
              </a:ext>
            </a:extLst>
          </p:cNvPr>
          <p:cNvSpPr/>
          <p:nvPr/>
        </p:nvSpPr>
        <p:spPr>
          <a:xfrm>
            <a:off x="-130629" y="1845129"/>
            <a:ext cx="8539843" cy="3118757"/>
          </a:xfrm>
          <a:custGeom>
            <a:avLst/>
            <a:gdLst>
              <a:gd name="connsiteX0" fmla="*/ 0 w 8539843"/>
              <a:gd name="connsiteY0" fmla="*/ 1828800 h 3118757"/>
              <a:gd name="connsiteX1" fmla="*/ 3984172 w 8539843"/>
              <a:gd name="connsiteY1" fmla="*/ 1828800 h 3118757"/>
              <a:gd name="connsiteX2" fmla="*/ 3984172 w 8539843"/>
              <a:gd name="connsiteY2" fmla="*/ 0 h 3118757"/>
              <a:gd name="connsiteX3" fmla="*/ 7919358 w 8539843"/>
              <a:gd name="connsiteY3" fmla="*/ 0 h 3118757"/>
              <a:gd name="connsiteX4" fmla="*/ 8539843 w 8539843"/>
              <a:gd name="connsiteY4" fmla="*/ 3069771 h 3118757"/>
              <a:gd name="connsiteX5" fmla="*/ 7021286 w 8539843"/>
              <a:gd name="connsiteY5" fmla="*/ 2775857 h 3118757"/>
              <a:gd name="connsiteX6" fmla="*/ 2775858 w 8539843"/>
              <a:gd name="connsiteY6" fmla="*/ 2890157 h 3118757"/>
              <a:gd name="connsiteX7" fmla="*/ 48986 w 8539843"/>
              <a:gd name="connsiteY7" fmla="*/ 3118757 h 3118757"/>
              <a:gd name="connsiteX8" fmla="*/ 0 w 8539843"/>
              <a:gd name="connsiteY8" fmla="*/ 1828800 h 3118757"/>
              <a:gd name="connsiteX0" fmla="*/ 0 w 8539843"/>
              <a:gd name="connsiteY0" fmla="*/ 1828800 h 3118757"/>
              <a:gd name="connsiteX1" fmla="*/ 3984172 w 8539843"/>
              <a:gd name="connsiteY1" fmla="*/ 1828800 h 3118757"/>
              <a:gd name="connsiteX2" fmla="*/ 3917497 w 8539843"/>
              <a:gd name="connsiteY2" fmla="*/ 0 h 3118757"/>
              <a:gd name="connsiteX3" fmla="*/ 7919358 w 8539843"/>
              <a:gd name="connsiteY3" fmla="*/ 0 h 3118757"/>
              <a:gd name="connsiteX4" fmla="*/ 8539843 w 8539843"/>
              <a:gd name="connsiteY4" fmla="*/ 3069771 h 3118757"/>
              <a:gd name="connsiteX5" fmla="*/ 7021286 w 8539843"/>
              <a:gd name="connsiteY5" fmla="*/ 2775857 h 3118757"/>
              <a:gd name="connsiteX6" fmla="*/ 2775858 w 8539843"/>
              <a:gd name="connsiteY6" fmla="*/ 2890157 h 3118757"/>
              <a:gd name="connsiteX7" fmla="*/ 48986 w 8539843"/>
              <a:gd name="connsiteY7" fmla="*/ 3118757 h 3118757"/>
              <a:gd name="connsiteX8" fmla="*/ 0 w 8539843"/>
              <a:gd name="connsiteY8" fmla="*/ 1828800 h 311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39843" h="3118757">
                <a:moveTo>
                  <a:pt x="0" y="1828800"/>
                </a:moveTo>
                <a:lnTo>
                  <a:pt x="3984172" y="1828800"/>
                </a:lnTo>
                <a:lnTo>
                  <a:pt x="3917497" y="0"/>
                </a:lnTo>
                <a:lnTo>
                  <a:pt x="7919358" y="0"/>
                </a:lnTo>
                <a:lnTo>
                  <a:pt x="8539843" y="3069771"/>
                </a:lnTo>
                <a:lnTo>
                  <a:pt x="7021286" y="2775857"/>
                </a:lnTo>
                <a:lnTo>
                  <a:pt x="2775858" y="2890157"/>
                </a:lnTo>
                <a:lnTo>
                  <a:pt x="48986" y="3118757"/>
                </a:lnTo>
                <a:lnTo>
                  <a:pt x="0" y="1828800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42FFCB-10CA-41A8-84C6-AA49349553FF}"/>
              </a:ext>
            </a:extLst>
          </p:cNvPr>
          <p:cNvSpPr/>
          <p:nvPr/>
        </p:nvSpPr>
        <p:spPr>
          <a:xfrm>
            <a:off x="7576457" y="898071"/>
            <a:ext cx="1681843" cy="1551215"/>
          </a:xfrm>
          <a:custGeom>
            <a:avLst/>
            <a:gdLst>
              <a:gd name="connsiteX0" fmla="*/ 359229 w 1273629"/>
              <a:gd name="connsiteY0" fmla="*/ 1551215 h 1551215"/>
              <a:gd name="connsiteX1" fmla="*/ 1273629 w 1273629"/>
              <a:gd name="connsiteY1" fmla="*/ 636815 h 1551215"/>
              <a:gd name="connsiteX2" fmla="*/ 0 w 1273629"/>
              <a:gd name="connsiteY2" fmla="*/ 0 h 1551215"/>
              <a:gd name="connsiteX3" fmla="*/ 359229 w 1273629"/>
              <a:gd name="connsiteY3" fmla="*/ 1551215 h 1551215"/>
              <a:gd name="connsiteX0" fmla="*/ 359229 w 1681843"/>
              <a:gd name="connsiteY0" fmla="*/ 1551215 h 1551215"/>
              <a:gd name="connsiteX1" fmla="*/ 1681843 w 1681843"/>
              <a:gd name="connsiteY1" fmla="*/ 751115 h 1551215"/>
              <a:gd name="connsiteX2" fmla="*/ 0 w 1681843"/>
              <a:gd name="connsiteY2" fmla="*/ 0 h 1551215"/>
              <a:gd name="connsiteX3" fmla="*/ 359229 w 1681843"/>
              <a:gd name="connsiteY3" fmla="*/ 1551215 h 1551215"/>
              <a:gd name="connsiteX0" fmla="*/ 359229 w 1681843"/>
              <a:gd name="connsiteY0" fmla="*/ 1551215 h 1551215"/>
              <a:gd name="connsiteX1" fmla="*/ 1681843 w 1681843"/>
              <a:gd name="connsiteY1" fmla="*/ 751115 h 1551215"/>
              <a:gd name="connsiteX2" fmla="*/ 0 w 1681843"/>
              <a:gd name="connsiteY2" fmla="*/ 0 h 1551215"/>
              <a:gd name="connsiteX3" fmla="*/ 359229 w 1681843"/>
              <a:gd name="connsiteY3" fmla="*/ 1551215 h 155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1843" h="1551215">
                <a:moveTo>
                  <a:pt x="359229" y="1551215"/>
                </a:moveTo>
                <a:lnTo>
                  <a:pt x="1681843" y="751115"/>
                </a:lnTo>
                <a:lnTo>
                  <a:pt x="0" y="0"/>
                </a:lnTo>
                <a:lnTo>
                  <a:pt x="359229" y="1551215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03D03D-DF33-4CE4-AD68-BEF7EE2CAEBA}"/>
              </a:ext>
            </a:extLst>
          </p:cNvPr>
          <p:cNvSpPr txBox="1"/>
          <p:nvPr/>
        </p:nvSpPr>
        <p:spPr>
          <a:xfrm>
            <a:off x="4897061" y="478224"/>
            <a:ext cx="1621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SITE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06A23B-C5EA-4B4B-BB75-0B0B6D58CE82}"/>
              </a:ext>
            </a:extLst>
          </p:cNvPr>
          <p:cNvSpPr txBox="1"/>
          <p:nvPr/>
        </p:nvSpPr>
        <p:spPr>
          <a:xfrm>
            <a:off x="1009650" y="1456649"/>
            <a:ext cx="1621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retail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BE5DE2-A442-4F89-A958-D9EB14D7BAD3}"/>
              </a:ext>
            </a:extLst>
          </p:cNvPr>
          <p:cNvSpPr txBox="1"/>
          <p:nvPr/>
        </p:nvSpPr>
        <p:spPr>
          <a:xfrm>
            <a:off x="10062123" y="397346"/>
            <a:ext cx="1621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retail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165D61-F0F6-48B7-8793-85330F2BF43D}"/>
              </a:ext>
            </a:extLst>
          </p:cNvPr>
          <p:cNvSpPr txBox="1"/>
          <p:nvPr/>
        </p:nvSpPr>
        <p:spPr>
          <a:xfrm>
            <a:off x="8908719" y="3035764"/>
            <a:ext cx="221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residential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98A920-81CB-4C62-BF74-B1F8F22E5520}"/>
              </a:ext>
            </a:extLst>
          </p:cNvPr>
          <p:cNvSpPr txBox="1"/>
          <p:nvPr/>
        </p:nvSpPr>
        <p:spPr>
          <a:xfrm>
            <a:off x="4833257" y="3243961"/>
            <a:ext cx="1995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medical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AC3C8C-F6B8-4B22-B801-ECDE010B622A}"/>
              </a:ext>
            </a:extLst>
          </p:cNvPr>
          <p:cNvSpPr txBox="1"/>
          <p:nvPr/>
        </p:nvSpPr>
        <p:spPr>
          <a:xfrm>
            <a:off x="4965422" y="5306785"/>
            <a:ext cx="1995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medical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1A37B0-646C-4C17-8CBE-74D7C38ACF0E}"/>
              </a:ext>
            </a:extLst>
          </p:cNvPr>
          <p:cNvSpPr txBox="1"/>
          <p:nvPr/>
        </p:nvSpPr>
        <p:spPr>
          <a:xfrm rot="1021908">
            <a:off x="7311185" y="1291365"/>
            <a:ext cx="4787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 Cherry Blossom Drive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11FAB8-1DA8-4222-B838-2B7C4BF37DB3}"/>
              </a:ext>
            </a:extLst>
          </p:cNvPr>
          <p:cNvSpPr txBox="1"/>
          <p:nvPr/>
        </p:nvSpPr>
        <p:spPr>
          <a:xfrm rot="16200000">
            <a:off x="1529141" y="-700427"/>
            <a:ext cx="4787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 102</a:t>
            </a:r>
            <a:r>
              <a:rPr lang="en-US" sz="2800" baseline="30000" dirty="0">
                <a:solidFill>
                  <a:schemeClr val="bg1"/>
                </a:solidFill>
              </a:rPr>
              <a:t>nd</a:t>
            </a:r>
            <a:r>
              <a:rPr lang="en-US" sz="2800" dirty="0">
                <a:solidFill>
                  <a:schemeClr val="bg1"/>
                </a:solidFill>
              </a:rPr>
              <a:t> Ave</a:t>
            </a:r>
          </a:p>
        </p:txBody>
      </p:sp>
    </p:spTree>
    <p:extLst>
      <p:ext uri="{BB962C8B-B14F-4D97-AF65-F5344CB8AC3E}">
        <p14:creationId xmlns:p14="http://schemas.microsoft.com/office/powerpoint/2010/main" val="301684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ar parked on the side of a road&#10;&#10;Description generated with very high confidence">
            <a:extLst>
              <a:ext uri="{FF2B5EF4-FFF2-40B4-BE49-F238E27FC236}">
                <a16:creationId xmlns:a16="http://schemas.microsoft.com/office/drawing/2014/main" id="{1860B16F-2D65-4BE5-95F3-F7A4C3176A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4" b="1124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E3559-3496-420A-A6D8-9F17F7E9BC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393597"/>
            <a:ext cx="6910615" cy="473525"/>
          </a:xfrm>
        </p:spPr>
        <p:txBody>
          <a:bodyPr/>
          <a:lstStyle/>
          <a:p>
            <a:r>
              <a:rPr lang="en-US" dirty="0"/>
              <a:t>View of site from SE Cherry Blossom, looking south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D37EE4-A646-4CF4-8C01-72C77ECC12F0}"/>
              </a:ext>
            </a:extLst>
          </p:cNvPr>
          <p:cNvCxnSpPr/>
          <p:nvPr/>
        </p:nvCxnSpPr>
        <p:spPr>
          <a:xfrm>
            <a:off x="4470400" y="1295400"/>
            <a:ext cx="1054100" cy="32258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1199C43-D23E-4812-9302-CFC935DC1A9D}"/>
              </a:ext>
            </a:extLst>
          </p:cNvPr>
          <p:cNvSpPr txBox="1"/>
          <p:nvPr/>
        </p:nvSpPr>
        <p:spPr>
          <a:xfrm>
            <a:off x="3659414" y="464403"/>
            <a:ext cx="1621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SITE</a:t>
            </a:r>
          </a:p>
        </p:txBody>
      </p:sp>
    </p:spTree>
    <p:extLst>
      <p:ext uri="{BB962C8B-B14F-4D97-AF65-F5344CB8AC3E}">
        <p14:creationId xmlns:p14="http://schemas.microsoft.com/office/powerpoint/2010/main" val="48324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860B16F-2D65-4BE5-95F3-F7A4C3176A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0"/>
          <a:stretch/>
        </p:blipFill>
        <p:spPr>
          <a:xfrm>
            <a:off x="0" y="0"/>
            <a:ext cx="12278481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E3559-3496-420A-A6D8-9F17F7E9BC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404356"/>
            <a:ext cx="3737812" cy="461665"/>
          </a:xfrm>
        </p:spPr>
        <p:txBody>
          <a:bodyPr/>
          <a:lstStyle/>
          <a:p>
            <a:r>
              <a:rPr lang="en-US" dirty="0"/>
              <a:t>Slopes down to the south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D37EE4-A646-4CF4-8C01-72C77ECC12F0}"/>
              </a:ext>
            </a:extLst>
          </p:cNvPr>
          <p:cNvCxnSpPr/>
          <p:nvPr/>
        </p:nvCxnSpPr>
        <p:spPr>
          <a:xfrm>
            <a:off x="5386615" y="2578768"/>
            <a:ext cx="1054100" cy="32258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1199C43-D23E-4812-9302-CFC935DC1A9D}"/>
              </a:ext>
            </a:extLst>
          </p:cNvPr>
          <p:cNvSpPr txBox="1"/>
          <p:nvPr/>
        </p:nvSpPr>
        <p:spPr>
          <a:xfrm>
            <a:off x="4575629" y="1747771"/>
            <a:ext cx="1621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SITE</a:t>
            </a:r>
          </a:p>
        </p:txBody>
      </p:sp>
    </p:spTree>
    <p:extLst>
      <p:ext uri="{BB962C8B-B14F-4D97-AF65-F5344CB8AC3E}">
        <p14:creationId xmlns:p14="http://schemas.microsoft.com/office/powerpoint/2010/main" val="84996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860B16F-2D65-4BE5-95F3-F7A4C3176A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4"/>
          <a:stretch/>
        </p:blipFill>
        <p:spPr>
          <a:xfrm>
            <a:off x="0" y="-1574405"/>
            <a:ext cx="12203674" cy="843240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E3559-3496-420A-A6D8-9F17F7E9BC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336631"/>
            <a:ext cx="6889894" cy="529389"/>
          </a:xfrm>
        </p:spPr>
        <p:txBody>
          <a:bodyPr/>
          <a:lstStyle/>
          <a:p>
            <a:r>
              <a:rPr lang="en-US" dirty="0"/>
              <a:t>View of site from SE Cherry Blossom, looking north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D37EE4-A646-4CF4-8C01-72C77ECC12F0}"/>
              </a:ext>
            </a:extLst>
          </p:cNvPr>
          <p:cNvCxnSpPr/>
          <p:nvPr/>
        </p:nvCxnSpPr>
        <p:spPr>
          <a:xfrm>
            <a:off x="5835794" y="1615833"/>
            <a:ext cx="1054100" cy="32258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1199C43-D23E-4812-9302-CFC935DC1A9D}"/>
              </a:ext>
            </a:extLst>
          </p:cNvPr>
          <p:cNvSpPr txBox="1"/>
          <p:nvPr/>
        </p:nvSpPr>
        <p:spPr>
          <a:xfrm>
            <a:off x="5024808" y="784836"/>
            <a:ext cx="1621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SITE</a:t>
            </a:r>
          </a:p>
        </p:txBody>
      </p:sp>
    </p:spTree>
    <p:extLst>
      <p:ext uri="{BB962C8B-B14F-4D97-AF65-F5344CB8AC3E}">
        <p14:creationId xmlns:p14="http://schemas.microsoft.com/office/powerpoint/2010/main" val="520097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ee on the side of a road&#10;&#10;Description generated with very high confidence">
            <a:extLst>
              <a:ext uri="{FF2B5EF4-FFF2-40B4-BE49-F238E27FC236}">
                <a16:creationId xmlns:a16="http://schemas.microsoft.com/office/drawing/2014/main" id="{FFD7E8D8-EA9F-4314-AA65-00E1449188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3"/>
          <a:stretch/>
        </p:blipFill>
        <p:spPr>
          <a:xfrm>
            <a:off x="0" y="-1008321"/>
            <a:ext cx="12140106" cy="786632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EC2FF03-D3EB-4341-B783-3103F3F72997}"/>
              </a:ext>
            </a:extLst>
          </p:cNvPr>
          <p:cNvSpPr txBox="1">
            <a:spLocks/>
          </p:cNvSpPr>
          <p:nvPr/>
        </p:nvSpPr>
        <p:spPr>
          <a:xfrm>
            <a:off x="1" y="6472990"/>
            <a:ext cx="5743073" cy="3850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View of site from SE 102</a:t>
            </a:r>
            <a:r>
              <a:rPr lang="en-US" sz="2000" b="1" baseline="30000" dirty="0"/>
              <a:t>nd</a:t>
            </a:r>
            <a:r>
              <a:rPr lang="en-US" sz="2000" b="1" dirty="0"/>
              <a:t> Ave, looking south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B64DBC-9764-4C4F-A533-DFA6F0B97F76}"/>
              </a:ext>
            </a:extLst>
          </p:cNvPr>
          <p:cNvCxnSpPr>
            <a:cxnSpLocks/>
          </p:cNvCxnSpPr>
          <p:nvPr/>
        </p:nvCxnSpPr>
        <p:spPr>
          <a:xfrm flipH="1">
            <a:off x="6096002" y="830997"/>
            <a:ext cx="1604209" cy="3580582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DEFB488-F404-48FE-96E8-580BAB3EB6B3}"/>
              </a:ext>
            </a:extLst>
          </p:cNvPr>
          <p:cNvSpPr txBox="1"/>
          <p:nvPr/>
        </p:nvSpPr>
        <p:spPr>
          <a:xfrm>
            <a:off x="7078198" y="0"/>
            <a:ext cx="1621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SITE</a:t>
            </a:r>
          </a:p>
        </p:txBody>
      </p:sp>
    </p:spTree>
    <p:extLst>
      <p:ext uri="{BB962C8B-B14F-4D97-AF65-F5344CB8AC3E}">
        <p14:creationId xmlns:p14="http://schemas.microsoft.com/office/powerpoint/2010/main" val="3645634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 Presentation" id="{B626E2A7-41EA-4AF6-AF7C-7AB610E48D7C}" vid="{5A3F3AD9-EB7E-4350-A941-C6F544CC6B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DAR Presentation Template_DZ</Template>
  <TotalTime>245</TotalTime>
  <Words>448</Words>
  <Application>Microsoft Office PowerPoint</Application>
  <PresentationFormat>Widescreen</PresentationFormat>
  <Paragraphs>146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Hays, Emily</dc:creator>
  <cp:lastModifiedBy>Bryant, Hannah</cp:lastModifiedBy>
  <cp:revision>19</cp:revision>
  <dcterms:created xsi:type="dcterms:W3CDTF">2018-09-20T15:26:01Z</dcterms:created>
  <dcterms:modified xsi:type="dcterms:W3CDTF">2019-03-21T20:30:24Z</dcterms:modified>
  <cp:contentStatus/>
</cp:coreProperties>
</file>