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257" r:id="rId3"/>
    <p:sldId id="258" r:id="rId4"/>
    <p:sldId id="263" r:id="rId5"/>
    <p:sldId id="265" r:id="rId6"/>
    <p:sldId id="266" r:id="rId7"/>
    <p:sldId id="259" r:id="rId8"/>
    <p:sldId id="264" r:id="rId9"/>
    <p:sldId id="260" r:id="rId10"/>
    <p:sldId id="268" r:id="rId11"/>
    <p:sldId id="269" r:id="rId12"/>
    <p:sldId id="270" r:id="rId13"/>
    <p:sldId id="271" r:id="rId14"/>
    <p:sldId id="267" r:id="rId15"/>
    <p:sldId id="26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2353" autoAdjust="0"/>
  </p:normalViewPr>
  <p:slideViewPr>
    <p:cSldViewPr snapToGrid="0">
      <p:cViewPr varScale="1">
        <p:scale>
          <a:sx n="84" d="100"/>
          <a:sy n="84" d="100"/>
        </p:scale>
        <p:origin x="528" y="60"/>
      </p:cViewPr>
      <p:guideLst/>
    </p:cSldViewPr>
  </p:slideViewPr>
  <p:notesTextViewPr>
    <p:cViewPr>
      <p:scale>
        <a:sx n="1" d="1"/>
        <a:sy n="1" d="1"/>
      </p:scale>
      <p:origin x="0" y="0"/>
    </p:cViewPr>
  </p:notesTextViewPr>
  <p:notesViewPr>
    <p:cSldViewPr snapToGrid="0">
      <p:cViewPr varScale="1">
        <p:scale>
          <a:sx n="78" d="100"/>
          <a:sy n="78" d="100"/>
        </p:scale>
        <p:origin x="2046"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730E43-2298-4CF3-B5E8-0056CD42A1F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968F162-D5A6-40C3-A139-74989D089ABD}">
      <dgm:prSet phldrT="[Text]" custT="1"/>
      <dgm:spPr/>
      <dgm:t>
        <a:bodyPr/>
        <a:lstStyle/>
        <a:p>
          <a:pPr>
            <a:spcAft>
              <a:spcPts val="0"/>
            </a:spcAft>
          </a:pPr>
          <a:r>
            <a:rPr lang="en-US" sz="2400" b="1" kern="1200" dirty="0"/>
            <a:t>1998</a:t>
          </a:r>
        </a:p>
        <a:p>
          <a:pPr>
            <a:spcAft>
              <a:spcPts val="0"/>
            </a:spcAft>
          </a:pPr>
          <a:r>
            <a:rPr lang="en-US" sz="2400" kern="1200" dirty="0">
              <a:latin typeface="Calibri" panose="020F0502020204030204"/>
              <a:ea typeface="+mn-ea"/>
              <a:cs typeface="+mn-cs"/>
            </a:rPr>
            <a:t>Considered</a:t>
          </a:r>
          <a:r>
            <a:rPr lang="en-US" sz="2400" kern="1200" dirty="0"/>
            <a:t> signs</a:t>
          </a:r>
        </a:p>
      </dgm:t>
    </dgm:pt>
    <dgm:pt modelId="{0CAB4FB2-ACBF-44AD-943C-BE9E5225BCDA}" type="parTrans" cxnId="{AE6720F2-3185-4E70-B0C8-2C8583496553}">
      <dgm:prSet/>
      <dgm:spPr/>
      <dgm:t>
        <a:bodyPr/>
        <a:lstStyle/>
        <a:p>
          <a:endParaRPr lang="en-US"/>
        </a:p>
      </dgm:t>
    </dgm:pt>
    <dgm:pt modelId="{E03C659C-D49A-4E57-B0A4-477ADB2C0BE9}" type="sibTrans" cxnId="{AE6720F2-3185-4E70-B0C8-2C8583496553}">
      <dgm:prSet/>
      <dgm:spPr/>
      <dgm:t>
        <a:bodyPr/>
        <a:lstStyle/>
        <a:p>
          <a:endParaRPr lang="en-US"/>
        </a:p>
      </dgm:t>
    </dgm:pt>
    <dgm:pt modelId="{DAB5E54F-0A1F-42D4-84FB-64800FE057FB}">
      <dgm:prSet phldrT="[Text]" custT="1"/>
      <dgm:spPr/>
      <dgm:t>
        <a:bodyPr/>
        <a:lstStyle/>
        <a:p>
          <a:r>
            <a:rPr lang="en-US" sz="2400" b="1" dirty="0"/>
            <a:t>2005</a:t>
          </a:r>
        </a:p>
        <a:p>
          <a:r>
            <a:rPr lang="en-US" sz="2400" dirty="0"/>
            <a:t>Considered public art</a:t>
          </a:r>
        </a:p>
      </dgm:t>
    </dgm:pt>
    <dgm:pt modelId="{B0839E37-536A-4065-9808-2EA6A1A0C450}" type="parTrans" cxnId="{8BBCFE42-B0DF-4B88-996C-064916E4A18E}">
      <dgm:prSet/>
      <dgm:spPr/>
      <dgm:t>
        <a:bodyPr/>
        <a:lstStyle/>
        <a:p>
          <a:endParaRPr lang="en-US"/>
        </a:p>
      </dgm:t>
    </dgm:pt>
    <dgm:pt modelId="{4ABCDFBA-CEF4-45C6-9D7A-881CFA7DDA43}" type="sibTrans" cxnId="{8BBCFE42-B0DF-4B88-996C-064916E4A18E}">
      <dgm:prSet/>
      <dgm:spPr/>
      <dgm:t>
        <a:bodyPr/>
        <a:lstStyle/>
        <a:p>
          <a:endParaRPr lang="en-US"/>
        </a:p>
      </dgm:t>
    </dgm:pt>
    <dgm:pt modelId="{BCE6648A-DB0D-491B-B322-2802C6ACFCFE}">
      <dgm:prSet phldrT="[Text]" custT="1"/>
      <dgm:spPr/>
      <dgm:t>
        <a:bodyPr/>
        <a:lstStyle/>
        <a:p>
          <a:r>
            <a:rPr lang="en-US" sz="2400" b="1" dirty="0"/>
            <a:t>2009 </a:t>
          </a:r>
        </a:p>
        <a:p>
          <a:r>
            <a:rPr lang="en-US" sz="2400" b="0" dirty="0"/>
            <a:t>Mural Code adopted</a:t>
          </a:r>
        </a:p>
      </dgm:t>
    </dgm:pt>
    <dgm:pt modelId="{B8E1F933-0329-4301-96AE-0524EC4A787A}" type="parTrans" cxnId="{CDAE2D1D-4425-4B4E-96F0-4520C5B91D13}">
      <dgm:prSet/>
      <dgm:spPr/>
      <dgm:t>
        <a:bodyPr/>
        <a:lstStyle/>
        <a:p>
          <a:endParaRPr lang="en-US"/>
        </a:p>
      </dgm:t>
    </dgm:pt>
    <dgm:pt modelId="{9ED055B1-2275-45AB-8469-7E2B6687AFCB}" type="sibTrans" cxnId="{CDAE2D1D-4425-4B4E-96F0-4520C5B91D13}">
      <dgm:prSet/>
      <dgm:spPr/>
      <dgm:t>
        <a:bodyPr/>
        <a:lstStyle/>
        <a:p>
          <a:endParaRPr lang="en-US"/>
        </a:p>
      </dgm:t>
    </dgm:pt>
    <dgm:pt modelId="{DF2A5C45-E3C6-4B9E-80A7-6B82A49C82B7}">
      <dgm:prSet phldrT="[Text]" custT="1"/>
      <dgm:spPr/>
      <dgm:t>
        <a:bodyPr/>
        <a:lstStyle/>
        <a:p>
          <a:pPr>
            <a:spcAft>
              <a:spcPts val="0"/>
            </a:spcAft>
          </a:pPr>
          <a:r>
            <a:rPr lang="en-US" sz="2400" b="1" kern="1200" dirty="0"/>
            <a:t>1986  </a:t>
          </a:r>
        </a:p>
        <a:p>
          <a:pPr>
            <a:spcAft>
              <a:spcPts val="0"/>
            </a:spcAft>
          </a:pPr>
          <a:r>
            <a:rPr lang="en-US" sz="2400" b="0" kern="1200" dirty="0"/>
            <a:t>Exempt in the Sign Code</a:t>
          </a:r>
          <a:endParaRPr lang="en-US" sz="2400" kern="1200" dirty="0"/>
        </a:p>
      </dgm:t>
    </dgm:pt>
    <dgm:pt modelId="{EFEEBC17-8562-450B-8163-EA0DC28CCAFF}" type="parTrans" cxnId="{16347A6B-77E8-4AF3-A87D-0B460BA93F38}">
      <dgm:prSet/>
      <dgm:spPr/>
      <dgm:t>
        <a:bodyPr/>
        <a:lstStyle/>
        <a:p>
          <a:endParaRPr lang="en-US"/>
        </a:p>
      </dgm:t>
    </dgm:pt>
    <dgm:pt modelId="{EDD00EE3-3E59-4784-BA90-820830255E4C}" type="sibTrans" cxnId="{16347A6B-77E8-4AF3-A87D-0B460BA93F38}">
      <dgm:prSet/>
      <dgm:spPr/>
      <dgm:t>
        <a:bodyPr/>
        <a:lstStyle/>
        <a:p>
          <a:endParaRPr lang="en-US"/>
        </a:p>
      </dgm:t>
    </dgm:pt>
    <dgm:pt modelId="{7DD7221B-988D-4DEF-B504-E99BF6155BDC}" type="pres">
      <dgm:prSet presAssocID="{B0730E43-2298-4CF3-B5E8-0056CD42A1F2}" presName="vert0" presStyleCnt="0">
        <dgm:presLayoutVars>
          <dgm:dir/>
          <dgm:animOne val="branch"/>
          <dgm:animLvl val="lvl"/>
        </dgm:presLayoutVars>
      </dgm:prSet>
      <dgm:spPr/>
    </dgm:pt>
    <dgm:pt modelId="{EC60D4A7-DF47-415A-9B5E-E64DFEADD5EF}" type="pres">
      <dgm:prSet presAssocID="{DF2A5C45-E3C6-4B9E-80A7-6B82A49C82B7}" presName="thickLine" presStyleLbl="alignNode1" presStyleIdx="0" presStyleCnt="4"/>
      <dgm:spPr/>
    </dgm:pt>
    <dgm:pt modelId="{A34940BC-C755-4A20-8D04-DC2960D34BFF}" type="pres">
      <dgm:prSet presAssocID="{DF2A5C45-E3C6-4B9E-80A7-6B82A49C82B7}" presName="horz1" presStyleCnt="0"/>
      <dgm:spPr/>
    </dgm:pt>
    <dgm:pt modelId="{A030F83E-5D95-47EB-85F7-2344F1A88876}" type="pres">
      <dgm:prSet presAssocID="{DF2A5C45-E3C6-4B9E-80A7-6B82A49C82B7}" presName="tx1" presStyleLbl="revTx" presStyleIdx="0" presStyleCnt="4" custScaleX="100098" custScaleY="150785"/>
      <dgm:spPr/>
    </dgm:pt>
    <dgm:pt modelId="{9E72717D-321D-411D-8111-F25FD995D48A}" type="pres">
      <dgm:prSet presAssocID="{DF2A5C45-E3C6-4B9E-80A7-6B82A49C82B7}" presName="vert1" presStyleCnt="0"/>
      <dgm:spPr/>
    </dgm:pt>
    <dgm:pt modelId="{EE7E6F72-29C1-4048-83EA-DDB870E14BC8}" type="pres">
      <dgm:prSet presAssocID="{C968F162-D5A6-40C3-A139-74989D089ABD}" presName="thickLine" presStyleLbl="alignNode1" presStyleIdx="1" presStyleCnt="4"/>
      <dgm:spPr/>
    </dgm:pt>
    <dgm:pt modelId="{7CF79DC9-481D-4C82-9DF1-F5D1403519DC}" type="pres">
      <dgm:prSet presAssocID="{C968F162-D5A6-40C3-A139-74989D089ABD}" presName="horz1" presStyleCnt="0"/>
      <dgm:spPr/>
    </dgm:pt>
    <dgm:pt modelId="{5B7171F5-EDCD-4B04-BAC8-E1049CCF5DC1}" type="pres">
      <dgm:prSet presAssocID="{C968F162-D5A6-40C3-A139-74989D089ABD}" presName="tx1" presStyleLbl="revTx" presStyleIdx="1" presStyleCnt="4" custScaleY="152144"/>
      <dgm:spPr/>
    </dgm:pt>
    <dgm:pt modelId="{5ECC9E21-6FF4-4EAD-B5E4-BD2D4C001394}" type="pres">
      <dgm:prSet presAssocID="{C968F162-D5A6-40C3-A139-74989D089ABD}" presName="vert1" presStyleCnt="0"/>
      <dgm:spPr/>
    </dgm:pt>
    <dgm:pt modelId="{5540DED5-01C0-4A58-8FC6-1AC3D9D06FD8}" type="pres">
      <dgm:prSet presAssocID="{DAB5E54F-0A1F-42D4-84FB-64800FE057FB}" presName="thickLine" presStyleLbl="alignNode1" presStyleIdx="2" presStyleCnt="4"/>
      <dgm:spPr/>
    </dgm:pt>
    <dgm:pt modelId="{A8F1B596-A510-49F7-A6C1-DA58429CC8F6}" type="pres">
      <dgm:prSet presAssocID="{DAB5E54F-0A1F-42D4-84FB-64800FE057FB}" presName="horz1" presStyleCnt="0"/>
      <dgm:spPr/>
    </dgm:pt>
    <dgm:pt modelId="{28C1A3BA-A8A7-4B7B-B2F7-51612785E804}" type="pres">
      <dgm:prSet presAssocID="{DAB5E54F-0A1F-42D4-84FB-64800FE057FB}" presName="tx1" presStyleLbl="revTx" presStyleIdx="2" presStyleCnt="4" custScaleX="95760" custScaleY="147666"/>
      <dgm:spPr/>
    </dgm:pt>
    <dgm:pt modelId="{DE94EA93-5FD4-40C2-97E7-FD71927461AA}" type="pres">
      <dgm:prSet presAssocID="{DAB5E54F-0A1F-42D4-84FB-64800FE057FB}" presName="vert1" presStyleCnt="0"/>
      <dgm:spPr/>
    </dgm:pt>
    <dgm:pt modelId="{2B71F823-A1D8-4974-BA9E-E84A576529FB}" type="pres">
      <dgm:prSet presAssocID="{BCE6648A-DB0D-491B-B322-2802C6ACFCFE}" presName="thickLine" presStyleLbl="alignNode1" presStyleIdx="3" presStyleCnt="4"/>
      <dgm:spPr/>
    </dgm:pt>
    <dgm:pt modelId="{A1E9FC7D-A14D-4F32-B202-BB8EA3FD834B}" type="pres">
      <dgm:prSet presAssocID="{BCE6648A-DB0D-491B-B322-2802C6ACFCFE}" presName="horz1" presStyleCnt="0"/>
      <dgm:spPr/>
    </dgm:pt>
    <dgm:pt modelId="{05C5815D-9C79-4FEB-935C-84EC605E38A8}" type="pres">
      <dgm:prSet presAssocID="{BCE6648A-DB0D-491B-B322-2802C6ACFCFE}" presName="tx1" presStyleLbl="revTx" presStyleIdx="3" presStyleCnt="4"/>
      <dgm:spPr/>
    </dgm:pt>
    <dgm:pt modelId="{3FA0E3F9-A027-458A-9266-998C4FDC5EBC}" type="pres">
      <dgm:prSet presAssocID="{BCE6648A-DB0D-491B-B322-2802C6ACFCFE}" presName="vert1" presStyleCnt="0"/>
      <dgm:spPr/>
    </dgm:pt>
  </dgm:ptLst>
  <dgm:cxnLst>
    <dgm:cxn modelId="{CDAE2D1D-4425-4B4E-96F0-4520C5B91D13}" srcId="{B0730E43-2298-4CF3-B5E8-0056CD42A1F2}" destId="{BCE6648A-DB0D-491B-B322-2802C6ACFCFE}" srcOrd="3" destOrd="0" parTransId="{B8E1F933-0329-4301-96AE-0524EC4A787A}" sibTransId="{9ED055B1-2275-45AB-8469-7E2B6687AFCB}"/>
    <dgm:cxn modelId="{8BBCFE42-B0DF-4B88-996C-064916E4A18E}" srcId="{B0730E43-2298-4CF3-B5E8-0056CD42A1F2}" destId="{DAB5E54F-0A1F-42D4-84FB-64800FE057FB}" srcOrd="2" destOrd="0" parTransId="{B0839E37-536A-4065-9808-2EA6A1A0C450}" sibTransId="{4ABCDFBA-CEF4-45C6-9D7A-881CFA7DDA43}"/>
    <dgm:cxn modelId="{5898A846-3C66-4323-8283-D887C3E07376}" type="presOf" srcId="{DAB5E54F-0A1F-42D4-84FB-64800FE057FB}" destId="{28C1A3BA-A8A7-4B7B-B2F7-51612785E804}" srcOrd="0" destOrd="0" presId="urn:microsoft.com/office/officeart/2008/layout/LinedList"/>
    <dgm:cxn modelId="{440A1D49-AB79-4C66-86CE-4BC33BD7433B}" type="presOf" srcId="{B0730E43-2298-4CF3-B5E8-0056CD42A1F2}" destId="{7DD7221B-988D-4DEF-B504-E99BF6155BDC}" srcOrd="0" destOrd="0" presId="urn:microsoft.com/office/officeart/2008/layout/LinedList"/>
    <dgm:cxn modelId="{16347A6B-77E8-4AF3-A87D-0B460BA93F38}" srcId="{B0730E43-2298-4CF3-B5E8-0056CD42A1F2}" destId="{DF2A5C45-E3C6-4B9E-80A7-6B82A49C82B7}" srcOrd="0" destOrd="0" parTransId="{EFEEBC17-8562-450B-8163-EA0DC28CCAFF}" sibTransId="{EDD00EE3-3E59-4784-BA90-820830255E4C}"/>
    <dgm:cxn modelId="{C0374E52-A717-4CAF-A8B0-5978324F3856}" type="presOf" srcId="{DF2A5C45-E3C6-4B9E-80A7-6B82A49C82B7}" destId="{A030F83E-5D95-47EB-85F7-2344F1A88876}" srcOrd="0" destOrd="0" presId="urn:microsoft.com/office/officeart/2008/layout/LinedList"/>
    <dgm:cxn modelId="{EADD2754-9214-49A6-9598-FBD15E53CF6A}" type="presOf" srcId="{C968F162-D5A6-40C3-A139-74989D089ABD}" destId="{5B7171F5-EDCD-4B04-BAC8-E1049CCF5DC1}" srcOrd="0" destOrd="0" presId="urn:microsoft.com/office/officeart/2008/layout/LinedList"/>
    <dgm:cxn modelId="{6D1BDC74-D7A5-498E-85B3-5963D83B7112}" type="presOf" srcId="{BCE6648A-DB0D-491B-B322-2802C6ACFCFE}" destId="{05C5815D-9C79-4FEB-935C-84EC605E38A8}" srcOrd="0" destOrd="0" presId="urn:microsoft.com/office/officeart/2008/layout/LinedList"/>
    <dgm:cxn modelId="{AE6720F2-3185-4E70-B0C8-2C8583496553}" srcId="{B0730E43-2298-4CF3-B5E8-0056CD42A1F2}" destId="{C968F162-D5A6-40C3-A139-74989D089ABD}" srcOrd="1" destOrd="0" parTransId="{0CAB4FB2-ACBF-44AD-943C-BE9E5225BCDA}" sibTransId="{E03C659C-D49A-4E57-B0A4-477ADB2C0BE9}"/>
    <dgm:cxn modelId="{07AF4145-6919-4EE8-BB1C-2F45F3A8A15E}" type="presParOf" srcId="{7DD7221B-988D-4DEF-B504-E99BF6155BDC}" destId="{EC60D4A7-DF47-415A-9B5E-E64DFEADD5EF}" srcOrd="0" destOrd="0" presId="urn:microsoft.com/office/officeart/2008/layout/LinedList"/>
    <dgm:cxn modelId="{63842FA4-978B-46C7-91B2-DA12917E2579}" type="presParOf" srcId="{7DD7221B-988D-4DEF-B504-E99BF6155BDC}" destId="{A34940BC-C755-4A20-8D04-DC2960D34BFF}" srcOrd="1" destOrd="0" presId="urn:microsoft.com/office/officeart/2008/layout/LinedList"/>
    <dgm:cxn modelId="{82985641-39BA-4F31-9B70-CBC25D9F9066}" type="presParOf" srcId="{A34940BC-C755-4A20-8D04-DC2960D34BFF}" destId="{A030F83E-5D95-47EB-85F7-2344F1A88876}" srcOrd="0" destOrd="0" presId="urn:microsoft.com/office/officeart/2008/layout/LinedList"/>
    <dgm:cxn modelId="{A9A2DE34-19E9-4990-875F-4B2BCA39B016}" type="presParOf" srcId="{A34940BC-C755-4A20-8D04-DC2960D34BFF}" destId="{9E72717D-321D-411D-8111-F25FD995D48A}" srcOrd="1" destOrd="0" presId="urn:microsoft.com/office/officeart/2008/layout/LinedList"/>
    <dgm:cxn modelId="{0AD4F010-CBBA-4E75-ABA1-CB0693AD635D}" type="presParOf" srcId="{7DD7221B-988D-4DEF-B504-E99BF6155BDC}" destId="{EE7E6F72-29C1-4048-83EA-DDB870E14BC8}" srcOrd="2" destOrd="0" presId="urn:microsoft.com/office/officeart/2008/layout/LinedList"/>
    <dgm:cxn modelId="{C39854CA-C533-4B30-AC0C-6C34E3D5DEA8}" type="presParOf" srcId="{7DD7221B-988D-4DEF-B504-E99BF6155BDC}" destId="{7CF79DC9-481D-4C82-9DF1-F5D1403519DC}" srcOrd="3" destOrd="0" presId="urn:microsoft.com/office/officeart/2008/layout/LinedList"/>
    <dgm:cxn modelId="{4132C744-4A61-47D9-B7A8-111256197F9C}" type="presParOf" srcId="{7CF79DC9-481D-4C82-9DF1-F5D1403519DC}" destId="{5B7171F5-EDCD-4B04-BAC8-E1049CCF5DC1}" srcOrd="0" destOrd="0" presId="urn:microsoft.com/office/officeart/2008/layout/LinedList"/>
    <dgm:cxn modelId="{CA4CD214-AB83-4434-8FBD-8EAB8BFECB8E}" type="presParOf" srcId="{7CF79DC9-481D-4C82-9DF1-F5D1403519DC}" destId="{5ECC9E21-6FF4-4EAD-B5E4-BD2D4C001394}" srcOrd="1" destOrd="0" presId="urn:microsoft.com/office/officeart/2008/layout/LinedList"/>
    <dgm:cxn modelId="{92905010-3072-43BB-A26F-25E067C82488}" type="presParOf" srcId="{7DD7221B-988D-4DEF-B504-E99BF6155BDC}" destId="{5540DED5-01C0-4A58-8FC6-1AC3D9D06FD8}" srcOrd="4" destOrd="0" presId="urn:microsoft.com/office/officeart/2008/layout/LinedList"/>
    <dgm:cxn modelId="{CE8013E8-7B92-4191-AD65-9C56D69801DA}" type="presParOf" srcId="{7DD7221B-988D-4DEF-B504-E99BF6155BDC}" destId="{A8F1B596-A510-49F7-A6C1-DA58429CC8F6}" srcOrd="5" destOrd="0" presId="urn:microsoft.com/office/officeart/2008/layout/LinedList"/>
    <dgm:cxn modelId="{BA563C42-8733-447E-BA31-DE94CFBB2E19}" type="presParOf" srcId="{A8F1B596-A510-49F7-A6C1-DA58429CC8F6}" destId="{28C1A3BA-A8A7-4B7B-B2F7-51612785E804}" srcOrd="0" destOrd="0" presId="urn:microsoft.com/office/officeart/2008/layout/LinedList"/>
    <dgm:cxn modelId="{68EED8F1-A19E-4782-BD38-56A6BD664607}" type="presParOf" srcId="{A8F1B596-A510-49F7-A6C1-DA58429CC8F6}" destId="{DE94EA93-5FD4-40C2-97E7-FD71927461AA}" srcOrd="1" destOrd="0" presId="urn:microsoft.com/office/officeart/2008/layout/LinedList"/>
    <dgm:cxn modelId="{C8B8FAB0-3FE8-4707-8958-E38EEC5E8AFB}" type="presParOf" srcId="{7DD7221B-988D-4DEF-B504-E99BF6155BDC}" destId="{2B71F823-A1D8-4974-BA9E-E84A576529FB}" srcOrd="6" destOrd="0" presId="urn:microsoft.com/office/officeart/2008/layout/LinedList"/>
    <dgm:cxn modelId="{90EF2E7D-16DA-4682-8C1B-FCBF25A66ECA}" type="presParOf" srcId="{7DD7221B-988D-4DEF-B504-E99BF6155BDC}" destId="{A1E9FC7D-A14D-4F32-B202-BB8EA3FD834B}" srcOrd="7" destOrd="0" presId="urn:microsoft.com/office/officeart/2008/layout/LinedList"/>
    <dgm:cxn modelId="{84CA5D84-FFD8-4118-B56C-AF9174B44A12}" type="presParOf" srcId="{A1E9FC7D-A14D-4F32-B202-BB8EA3FD834B}" destId="{05C5815D-9C79-4FEB-935C-84EC605E38A8}" srcOrd="0" destOrd="0" presId="urn:microsoft.com/office/officeart/2008/layout/LinedList"/>
    <dgm:cxn modelId="{9436EAF5-00D3-41D8-AF09-7A0F27ABE34F}" type="presParOf" srcId="{A1E9FC7D-A14D-4F32-B202-BB8EA3FD834B}" destId="{3FA0E3F9-A027-458A-9266-998C4FDC5EBC}" srcOrd="1" destOrd="0" presId="urn:microsoft.com/office/officeart/2008/layout/Lin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0D4A7-DF47-415A-9B5E-E64DFEADD5EF}">
      <dsp:nvSpPr>
        <dsp:cNvPr id="0" name=""/>
        <dsp:cNvSpPr/>
      </dsp:nvSpPr>
      <dsp:spPr>
        <a:xfrm>
          <a:off x="0" y="2636"/>
          <a:ext cx="43005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0F83E-5D95-47EB-85F7-2344F1A88876}">
      <dsp:nvSpPr>
        <dsp:cNvPr id="0" name=""/>
        <dsp:cNvSpPr/>
      </dsp:nvSpPr>
      <dsp:spPr>
        <a:xfrm>
          <a:off x="0" y="2636"/>
          <a:ext cx="4296329" cy="1163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n-US" sz="2400" b="1" kern="1200" dirty="0"/>
            <a:t>1986  </a:t>
          </a:r>
        </a:p>
        <a:p>
          <a:pPr marL="0" lvl="0" indent="0" algn="l" defTabSz="1066800">
            <a:lnSpc>
              <a:spcPct val="90000"/>
            </a:lnSpc>
            <a:spcBef>
              <a:spcPct val="0"/>
            </a:spcBef>
            <a:spcAft>
              <a:spcPts val="0"/>
            </a:spcAft>
            <a:buNone/>
          </a:pPr>
          <a:r>
            <a:rPr lang="en-US" sz="2400" b="0" kern="1200" dirty="0"/>
            <a:t>Exempt in the Sign Code</a:t>
          </a:r>
          <a:endParaRPr lang="en-US" sz="2400" kern="1200" dirty="0"/>
        </a:p>
      </dsp:txBody>
      <dsp:txXfrm>
        <a:off x="0" y="2636"/>
        <a:ext cx="4296329" cy="1163282"/>
      </dsp:txXfrm>
    </dsp:sp>
    <dsp:sp modelId="{EE7E6F72-29C1-4048-83EA-DDB870E14BC8}">
      <dsp:nvSpPr>
        <dsp:cNvPr id="0" name=""/>
        <dsp:cNvSpPr/>
      </dsp:nvSpPr>
      <dsp:spPr>
        <a:xfrm>
          <a:off x="0" y="1165919"/>
          <a:ext cx="43005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171F5-EDCD-4B04-BAC8-E1049CCF5DC1}">
      <dsp:nvSpPr>
        <dsp:cNvPr id="0" name=""/>
        <dsp:cNvSpPr/>
      </dsp:nvSpPr>
      <dsp:spPr>
        <a:xfrm>
          <a:off x="0" y="1165919"/>
          <a:ext cx="4296323" cy="1173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n-US" sz="2400" b="1" kern="1200" dirty="0"/>
            <a:t>1998</a:t>
          </a:r>
        </a:p>
        <a:p>
          <a:pPr marL="0" lvl="0" indent="0" algn="l" defTabSz="1066800">
            <a:lnSpc>
              <a:spcPct val="90000"/>
            </a:lnSpc>
            <a:spcBef>
              <a:spcPct val="0"/>
            </a:spcBef>
            <a:spcAft>
              <a:spcPts val="0"/>
            </a:spcAft>
            <a:buNone/>
          </a:pPr>
          <a:r>
            <a:rPr lang="en-US" sz="2400" kern="1200" dirty="0">
              <a:latin typeface="Calibri" panose="020F0502020204030204"/>
              <a:ea typeface="+mn-ea"/>
              <a:cs typeface="+mn-cs"/>
            </a:rPr>
            <a:t>Considered</a:t>
          </a:r>
          <a:r>
            <a:rPr lang="en-US" sz="2400" kern="1200" dirty="0"/>
            <a:t> signs</a:t>
          </a:r>
        </a:p>
      </dsp:txBody>
      <dsp:txXfrm>
        <a:off x="0" y="1165919"/>
        <a:ext cx="4296323" cy="1173766"/>
      </dsp:txXfrm>
    </dsp:sp>
    <dsp:sp modelId="{5540DED5-01C0-4A58-8FC6-1AC3D9D06FD8}">
      <dsp:nvSpPr>
        <dsp:cNvPr id="0" name=""/>
        <dsp:cNvSpPr/>
      </dsp:nvSpPr>
      <dsp:spPr>
        <a:xfrm>
          <a:off x="0" y="2339686"/>
          <a:ext cx="43005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C1A3BA-A8A7-4B7B-B2F7-51612785E804}">
      <dsp:nvSpPr>
        <dsp:cNvPr id="0" name=""/>
        <dsp:cNvSpPr/>
      </dsp:nvSpPr>
      <dsp:spPr>
        <a:xfrm>
          <a:off x="0" y="2339686"/>
          <a:ext cx="4114159" cy="1139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2005</a:t>
          </a:r>
        </a:p>
        <a:p>
          <a:pPr marL="0" lvl="0" indent="0" algn="l" defTabSz="1066800">
            <a:lnSpc>
              <a:spcPct val="90000"/>
            </a:lnSpc>
            <a:spcBef>
              <a:spcPct val="0"/>
            </a:spcBef>
            <a:spcAft>
              <a:spcPct val="35000"/>
            </a:spcAft>
            <a:buNone/>
          </a:pPr>
          <a:r>
            <a:rPr lang="en-US" sz="2400" kern="1200" dirty="0"/>
            <a:t>Considered public art</a:t>
          </a:r>
        </a:p>
      </dsp:txBody>
      <dsp:txXfrm>
        <a:off x="0" y="2339686"/>
        <a:ext cx="4114159" cy="1139219"/>
      </dsp:txXfrm>
    </dsp:sp>
    <dsp:sp modelId="{2B71F823-A1D8-4974-BA9E-E84A576529FB}">
      <dsp:nvSpPr>
        <dsp:cNvPr id="0" name=""/>
        <dsp:cNvSpPr/>
      </dsp:nvSpPr>
      <dsp:spPr>
        <a:xfrm>
          <a:off x="0" y="3478905"/>
          <a:ext cx="43005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C5815D-9C79-4FEB-935C-84EC605E38A8}">
      <dsp:nvSpPr>
        <dsp:cNvPr id="0" name=""/>
        <dsp:cNvSpPr/>
      </dsp:nvSpPr>
      <dsp:spPr>
        <a:xfrm>
          <a:off x="0" y="3478905"/>
          <a:ext cx="4300523" cy="771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2009 </a:t>
          </a:r>
        </a:p>
        <a:p>
          <a:pPr marL="0" lvl="0" indent="0" algn="l" defTabSz="1066800">
            <a:lnSpc>
              <a:spcPct val="90000"/>
            </a:lnSpc>
            <a:spcBef>
              <a:spcPct val="0"/>
            </a:spcBef>
            <a:spcAft>
              <a:spcPct val="35000"/>
            </a:spcAft>
            <a:buNone/>
          </a:pPr>
          <a:r>
            <a:rPr lang="en-US" sz="2400" b="0" kern="1200" dirty="0"/>
            <a:t>Mural Code adopted</a:t>
          </a:r>
        </a:p>
      </dsp:txBody>
      <dsp:txXfrm>
        <a:off x="0" y="3478905"/>
        <a:ext cx="4300523" cy="77148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340AAC-0C74-477D-AA1C-383DE7C39D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41BC52E-DA08-473B-A416-D3217E1446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CBC4F4-20E6-4B55-AC48-29460BF45BAC}" type="datetimeFigureOut">
              <a:rPr lang="en-US" smtClean="0"/>
              <a:t>3/20/2019</a:t>
            </a:fld>
            <a:endParaRPr lang="en-US" dirty="0"/>
          </a:p>
        </p:txBody>
      </p:sp>
      <p:sp>
        <p:nvSpPr>
          <p:cNvPr id="4" name="Footer Placeholder 3">
            <a:extLst>
              <a:ext uri="{FF2B5EF4-FFF2-40B4-BE49-F238E27FC236}">
                <a16:creationId xmlns:a16="http://schemas.microsoft.com/office/drawing/2014/main" id="{3ADF3D5C-D6A1-4B57-BB31-49E6004D33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2FCDE18-964A-41DE-9746-13EC4CE198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AAD22E-7C33-49B5-B275-48AA98942F03}" type="slidenum">
              <a:rPr lang="en-US" smtClean="0"/>
              <a:t>‹#›</a:t>
            </a:fld>
            <a:endParaRPr lang="en-US" dirty="0"/>
          </a:p>
        </p:txBody>
      </p:sp>
    </p:spTree>
    <p:extLst>
      <p:ext uri="{BB962C8B-B14F-4D97-AF65-F5344CB8AC3E}">
        <p14:creationId xmlns:p14="http://schemas.microsoft.com/office/powerpoint/2010/main" val="3923663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1A06E-ADB0-40A5-A7DC-2096126FF09F}" type="datetimeFigureOut">
              <a:rPr lang="en-US" smtClean="0"/>
              <a:t>3/20/2019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4A310-4174-4CFC-A43C-ED8DB89A33FC}" type="slidenum">
              <a:rPr lang="en-US" smtClean="0"/>
              <a:t>‹#›</a:t>
            </a:fld>
            <a:endParaRPr lang="en-US" dirty="0"/>
          </a:p>
        </p:txBody>
      </p:sp>
    </p:spTree>
    <p:extLst>
      <p:ext uri="{BB962C8B-B14F-4D97-AF65-F5344CB8AC3E}">
        <p14:creationId xmlns:p14="http://schemas.microsoft.com/office/powerpoint/2010/main" val="199172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Commission role in these murals.</a:t>
            </a:r>
          </a:p>
          <a:p>
            <a:pPr marL="171450" indent="-171450">
              <a:buFontTx/>
              <a:buChar char="-"/>
            </a:pPr>
            <a:r>
              <a:rPr lang="en-US" dirty="0"/>
              <a:t>not land use regulations</a:t>
            </a:r>
          </a:p>
          <a:p>
            <a:pPr marL="171450" indent="-171450">
              <a:buFontTx/>
              <a:buChar char="-"/>
            </a:pPr>
            <a:r>
              <a:rPr lang="en-US" dirty="0"/>
              <a:t>No recommendation to council, comments and suggestions</a:t>
            </a:r>
          </a:p>
          <a:p>
            <a:pPr marL="171450" indent="-171450">
              <a:buFontTx/>
              <a:buChar char="-"/>
            </a:pPr>
            <a:r>
              <a:rPr lang="en-US" dirty="0"/>
              <a:t>Introduce Phil Nameny and Peggy Kendellen</a:t>
            </a:r>
          </a:p>
        </p:txBody>
      </p:sp>
      <p:sp>
        <p:nvSpPr>
          <p:cNvPr id="4" name="Slide Number Placeholder 3"/>
          <p:cNvSpPr>
            <a:spLocks noGrp="1"/>
          </p:cNvSpPr>
          <p:nvPr>
            <p:ph type="sldNum" sz="quarter" idx="5"/>
          </p:nvPr>
        </p:nvSpPr>
        <p:spPr/>
        <p:txBody>
          <a:bodyPr/>
          <a:lstStyle/>
          <a:p>
            <a:fld id="{94A4A310-4174-4CFC-A43C-ED8DB89A33FC}" type="slidenum">
              <a:rPr lang="en-US" smtClean="0"/>
              <a:t>1</a:t>
            </a:fld>
            <a:endParaRPr lang="en-US" dirty="0"/>
          </a:p>
        </p:txBody>
      </p:sp>
    </p:spTree>
    <p:extLst>
      <p:ext uri="{BB962C8B-B14F-4D97-AF65-F5344CB8AC3E}">
        <p14:creationId xmlns:p14="http://schemas.microsoft.com/office/powerpoint/2010/main" val="142647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3036 NE MLK Junior Blvd.  Painted by hand and then transferred to Porcelain Enamel panels.  11’ tall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Issue #1</a:t>
            </a:r>
            <a:r>
              <a:rPr lang="en-US" sz="1200" kern="1200" dirty="0">
                <a:solidFill>
                  <a:schemeClr val="tx1"/>
                </a:solidFill>
                <a:effectLst/>
                <a:latin typeface="+mn-lt"/>
                <a:ea typeface="+mn-ea"/>
                <a:cs typeface="+mn-cs"/>
              </a:rPr>
              <a:t>: Murals are defined with a limitation that they are applied to the exterior walls of buildings. There have been requests to paint murals on other structures visible from the ROW, such as retaining walls, stairwells, pedestrian bridges, bridge support structures/columns, etc.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Issue #2</a:t>
            </a:r>
            <a:r>
              <a:rPr lang="en-US" sz="1200" kern="1200" dirty="0">
                <a:solidFill>
                  <a:schemeClr val="tx1"/>
                </a:solidFill>
                <a:effectLst/>
                <a:latin typeface="+mn-lt"/>
                <a:ea typeface="+mn-ea"/>
                <a:cs typeface="+mn-cs"/>
              </a:rPr>
              <a:t>: Related to Issue #1, the code and rules refer to buildings and building owners. Property owner may be a better term if the allowable surfaces for art murals is expanded.</a:t>
            </a:r>
          </a:p>
          <a:p>
            <a:endParaRPr lang="en-US" dirty="0"/>
          </a:p>
        </p:txBody>
      </p:sp>
      <p:sp>
        <p:nvSpPr>
          <p:cNvPr id="4" name="Slide Number Placeholder 3"/>
          <p:cNvSpPr>
            <a:spLocks noGrp="1"/>
          </p:cNvSpPr>
          <p:nvPr>
            <p:ph type="sldNum" sz="quarter" idx="5"/>
          </p:nvPr>
        </p:nvSpPr>
        <p:spPr/>
        <p:txBody>
          <a:bodyPr/>
          <a:lstStyle/>
          <a:p>
            <a:fld id="{94A4A310-4174-4CFC-A43C-ED8DB89A33FC}" type="slidenum">
              <a:rPr lang="en-US" smtClean="0"/>
              <a:t>10</a:t>
            </a:fld>
            <a:endParaRPr lang="en-US" dirty="0"/>
          </a:p>
        </p:txBody>
      </p:sp>
    </p:spTree>
    <p:extLst>
      <p:ext uri="{BB962C8B-B14F-4D97-AF65-F5344CB8AC3E}">
        <p14:creationId xmlns:p14="http://schemas.microsoft.com/office/powerpoint/2010/main" val="2177223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Both of these are located in the Administrative Rule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Issue #4:</a:t>
            </a:r>
            <a:r>
              <a:rPr lang="en-US" sz="1200" kern="1200" dirty="0">
                <a:solidFill>
                  <a:schemeClr val="tx1"/>
                </a:solidFill>
                <a:effectLst/>
                <a:latin typeface="+mn-lt"/>
                <a:ea typeface="+mn-ea"/>
                <a:cs typeface="+mn-cs"/>
              </a:rPr>
              <a:t> The administrative rules do not allow any murals on street facing walls in the Central City that are closer than 20-feet from a street lot line.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Issue #5:</a:t>
            </a:r>
            <a:r>
              <a:rPr lang="en-US" sz="1200" kern="1200" dirty="0">
                <a:solidFill>
                  <a:schemeClr val="tx1"/>
                </a:solidFill>
                <a:effectLst/>
                <a:latin typeface="+mn-lt"/>
                <a:ea typeface="+mn-ea"/>
                <a:cs typeface="+mn-cs"/>
              </a:rPr>
              <a:t> The code requires that a mural remain unchanged for 5-years. This length of time can discourage prospective property owners from committing to a mural.  There is interest in the broader community to feature walls that can accommodate multiple murals changing within a set timeframe</a:t>
            </a:r>
          </a:p>
          <a:p>
            <a:endParaRPr lang="en-US" dirty="0"/>
          </a:p>
        </p:txBody>
      </p:sp>
      <p:sp>
        <p:nvSpPr>
          <p:cNvPr id="4" name="Slide Number Placeholder 3"/>
          <p:cNvSpPr>
            <a:spLocks noGrp="1"/>
          </p:cNvSpPr>
          <p:nvPr>
            <p:ph type="sldNum" sz="quarter" idx="5"/>
          </p:nvPr>
        </p:nvSpPr>
        <p:spPr/>
        <p:txBody>
          <a:bodyPr/>
          <a:lstStyle/>
          <a:p>
            <a:fld id="{94A4A310-4174-4CFC-A43C-ED8DB89A33FC}" type="slidenum">
              <a:rPr lang="en-US" smtClean="0"/>
              <a:t>11</a:t>
            </a:fld>
            <a:endParaRPr lang="en-US" dirty="0"/>
          </a:p>
        </p:txBody>
      </p:sp>
    </p:spTree>
    <p:extLst>
      <p:ext uri="{BB962C8B-B14F-4D97-AF65-F5344CB8AC3E}">
        <p14:creationId xmlns:p14="http://schemas.microsoft.com/office/powerpoint/2010/main" val="182593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Issue #5:</a:t>
            </a:r>
            <a:r>
              <a:rPr lang="en-US" sz="1200" kern="1200" dirty="0">
                <a:solidFill>
                  <a:schemeClr val="tx1"/>
                </a:solidFill>
                <a:effectLst/>
                <a:latin typeface="+mn-lt"/>
                <a:ea typeface="+mn-ea"/>
                <a:cs typeface="+mn-cs"/>
              </a:rPr>
              <a:t> There is a confusing distinction between the maximum mural height (30-ft) in Title 4 and the maximum height allowed in design overlay zones through administrative rules (up to the floor level of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floor).</a:t>
            </a:r>
          </a:p>
          <a:p>
            <a:endParaRPr lang="en-US" dirty="0"/>
          </a:p>
        </p:txBody>
      </p:sp>
      <p:sp>
        <p:nvSpPr>
          <p:cNvPr id="4" name="Slide Number Placeholder 3"/>
          <p:cNvSpPr>
            <a:spLocks noGrp="1"/>
          </p:cNvSpPr>
          <p:nvPr>
            <p:ph type="sldNum" sz="quarter" idx="5"/>
          </p:nvPr>
        </p:nvSpPr>
        <p:spPr/>
        <p:txBody>
          <a:bodyPr/>
          <a:lstStyle/>
          <a:p>
            <a:fld id="{94A4A310-4174-4CFC-A43C-ED8DB89A33FC}" type="slidenum">
              <a:rPr lang="en-US" smtClean="0"/>
              <a:t>12</a:t>
            </a:fld>
            <a:endParaRPr lang="en-US" dirty="0"/>
          </a:p>
        </p:txBody>
      </p:sp>
    </p:spTree>
    <p:extLst>
      <p:ext uri="{BB962C8B-B14F-4D97-AF65-F5344CB8AC3E}">
        <p14:creationId xmlns:p14="http://schemas.microsoft.com/office/powerpoint/2010/main" val="553591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A4A310-4174-4CFC-A43C-ED8DB89A33FC}" type="slidenum">
              <a:rPr lang="en-US" smtClean="0"/>
              <a:t>13</a:t>
            </a:fld>
            <a:endParaRPr lang="en-US" dirty="0"/>
          </a:p>
        </p:txBody>
      </p:sp>
    </p:spTree>
    <p:extLst>
      <p:ext uri="{BB962C8B-B14F-4D97-AF65-F5344CB8AC3E}">
        <p14:creationId xmlns:p14="http://schemas.microsoft.com/office/powerpoint/2010/main" val="1397177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structures</a:t>
            </a:r>
          </a:p>
        </p:txBody>
      </p:sp>
      <p:sp>
        <p:nvSpPr>
          <p:cNvPr id="4" name="Slide Number Placeholder 3"/>
          <p:cNvSpPr>
            <a:spLocks noGrp="1"/>
          </p:cNvSpPr>
          <p:nvPr>
            <p:ph type="sldNum" sz="quarter" idx="5"/>
          </p:nvPr>
        </p:nvSpPr>
        <p:spPr/>
        <p:txBody>
          <a:bodyPr/>
          <a:lstStyle/>
          <a:p>
            <a:fld id="{94A4A310-4174-4CFC-A43C-ED8DB89A33FC}" type="slidenum">
              <a:rPr lang="en-US" smtClean="0"/>
              <a:t>14</a:t>
            </a:fld>
            <a:endParaRPr lang="en-US" dirty="0"/>
          </a:p>
        </p:txBody>
      </p:sp>
    </p:spTree>
    <p:extLst>
      <p:ext uri="{BB962C8B-B14F-4D97-AF65-F5344CB8AC3E}">
        <p14:creationId xmlns:p14="http://schemas.microsoft.com/office/powerpoint/2010/main" val="3157942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2580 NW Upshur Street</a:t>
            </a:r>
          </a:p>
        </p:txBody>
      </p:sp>
      <p:sp>
        <p:nvSpPr>
          <p:cNvPr id="4" name="Slide Number Placeholder 3"/>
          <p:cNvSpPr>
            <a:spLocks noGrp="1"/>
          </p:cNvSpPr>
          <p:nvPr>
            <p:ph type="sldNum" sz="quarter" idx="5"/>
          </p:nvPr>
        </p:nvSpPr>
        <p:spPr/>
        <p:txBody>
          <a:bodyPr/>
          <a:lstStyle/>
          <a:p>
            <a:fld id="{94A4A310-4174-4CFC-A43C-ED8DB89A33FC}" type="slidenum">
              <a:rPr lang="en-US" smtClean="0"/>
              <a:t>15</a:t>
            </a:fld>
            <a:endParaRPr lang="en-US" dirty="0"/>
          </a:p>
        </p:txBody>
      </p:sp>
    </p:spTree>
    <p:extLst>
      <p:ext uri="{BB962C8B-B14F-4D97-AF65-F5344CB8AC3E}">
        <p14:creationId xmlns:p14="http://schemas.microsoft.com/office/powerpoint/2010/main" val="2050632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4852 NE ML King Blvd</a:t>
            </a:r>
          </a:p>
        </p:txBody>
      </p:sp>
      <p:sp>
        <p:nvSpPr>
          <p:cNvPr id="4" name="Slide Number Placeholder 3"/>
          <p:cNvSpPr>
            <a:spLocks noGrp="1"/>
          </p:cNvSpPr>
          <p:nvPr>
            <p:ph type="sldNum" sz="quarter" idx="5"/>
          </p:nvPr>
        </p:nvSpPr>
        <p:spPr/>
        <p:txBody>
          <a:bodyPr/>
          <a:lstStyle/>
          <a:p>
            <a:fld id="{94A4A310-4174-4CFC-A43C-ED8DB89A33FC}" type="slidenum">
              <a:rPr lang="en-US" smtClean="0"/>
              <a:t>2</a:t>
            </a:fld>
            <a:endParaRPr lang="en-US" dirty="0"/>
          </a:p>
        </p:txBody>
      </p:sp>
    </p:spTree>
    <p:extLst>
      <p:ext uri="{BB962C8B-B14F-4D97-AF65-F5344CB8AC3E}">
        <p14:creationId xmlns:p14="http://schemas.microsoft.com/office/powerpoint/2010/main" val="1531250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history of mural regulation within the city of Portland stretches back more than 20 years and is closely tied to the City’s sign regulations and our constitutional right to freedom of speech.  </a:t>
            </a:r>
          </a:p>
          <a:p>
            <a:pPr marL="228600" indent="-228600">
              <a:buAutoNum type="arabicPeriod"/>
            </a:pPr>
            <a:r>
              <a:rPr lang="en-US" dirty="0"/>
              <a:t>The courts have determined that that the city cannot regulate commercial speech differently from non-commercial speech. </a:t>
            </a:r>
          </a:p>
          <a:p>
            <a:pPr marL="228600" indent="-228600">
              <a:buAutoNum type="arabicPeriod"/>
            </a:pPr>
            <a:r>
              <a:rPr lang="en-US" dirty="0"/>
              <a:t>The city can not regulate murals or artwork distinct from signs if that distinction requires viewing the content of the piece to make a regulatory determination. </a:t>
            </a:r>
          </a:p>
          <a:p>
            <a:pPr marL="228600" indent="-228600">
              <a:buAutoNum type="arabicPeriod"/>
            </a:pPr>
            <a:r>
              <a:rPr lang="en-US" dirty="0"/>
              <a:t> Starting in 1998 the city regulated all murals the same as signs under T32</a:t>
            </a:r>
          </a:p>
          <a:p>
            <a:pPr marL="228600" indent="-228600">
              <a:buAutoNum type="alphaLcPeriod"/>
            </a:pPr>
            <a:endParaRPr lang="en-US" dirty="0"/>
          </a:p>
          <a:p>
            <a:pPr marL="0" indent="0">
              <a:buNone/>
            </a:pPr>
            <a:endParaRPr lang="en-US" dirty="0"/>
          </a:p>
          <a:p>
            <a:pPr marL="0" indent="0">
              <a:buNone/>
            </a:pPr>
            <a:r>
              <a:rPr lang="en-US" dirty="0"/>
              <a:t>In 2005 the Regional Arts and Culture Council adopted the new Public Art Murals program on behalf of the City of Portland under the terms of its existing IGA with the City.  The new public art murals program allowed the city to expand its public art program to include murals.  </a:t>
            </a:r>
          </a:p>
          <a:p>
            <a:pPr marL="0" indent="0">
              <a:buNone/>
            </a:pPr>
            <a:r>
              <a:rPr lang="en-US" dirty="0"/>
              <a:t>Public art murals can be placed on public wall space and paid for with public funds administered by RACC.  The city acts to select murals to its public art collection and does not act as regulator.</a:t>
            </a:r>
          </a:p>
          <a:p>
            <a:pPr marL="0" indent="0">
              <a:buNone/>
            </a:pPr>
            <a:r>
              <a:rPr lang="en-US" dirty="0"/>
              <a:t>- RACC approved murals were added to the public art collection.    </a:t>
            </a:r>
          </a:p>
          <a:p>
            <a:pPr marL="0" indent="0">
              <a:buNone/>
            </a:pPr>
            <a:r>
              <a:rPr lang="en-US" dirty="0"/>
              <a:t>T32 amendment* to exempt public art, only.  </a:t>
            </a:r>
          </a:p>
          <a:p>
            <a:pPr marL="0" indent="0">
              <a:buNone/>
            </a:pPr>
            <a:endParaRPr lang="en-US" dirty="0"/>
          </a:p>
          <a:p>
            <a:pPr marL="0" indent="0">
              <a:buNone/>
            </a:pPr>
            <a:endParaRPr lang="en-US" dirty="0"/>
          </a:p>
          <a:p>
            <a:pPr marL="0" indent="0">
              <a:buNone/>
            </a:pPr>
            <a:r>
              <a:rPr lang="en-US" dirty="0"/>
              <a:t>3. In 2009 the City Council adopted a new Title 4, Original Art Murals which created a new mural regulatory code and permitting process.  It contained a minimum criteria for reviewing and approving murals based upon application and not based on content.  Criteria included limits on where the mural could go, mural size and the duration that murals needed to stay in.  It also included a public notice requirement and an Administrative Rule that addressed application requirements and design standards</a:t>
            </a:r>
          </a:p>
        </p:txBody>
      </p:sp>
      <p:sp>
        <p:nvSpPr>
          <p:cNvPr id="4" name="Slide Number Placeholder 3"/>
          <p:cNvSpPr>
            <a:spLocks noGrp="1"/>
          </p:cNvSpPr>
          <p:nvPr>
            <p:ph type="sldNum" sz="quarter" idx="5"/>
          </p:nvPr>
        </p:nvSpPr>
        <p:spPr/>
        <p:txBody>
          <a:bodyPr/>
          <a:lstStyle/>
          <a:p>
            <a:fld id="{94A4A310-4174-4CFC-A43C-ED8DB89A33FC}" type="slidenum">
              <a:rPr lang="en-US" smtClean="0"/>
              <a:t>3</a:t>
            </a:fld>
            <a:endParaRPr lang="en-US" dirty="0"/>
          </a:p>
        </p:txBody>
      </p:sp>
    </p:spTree>
    <p:extLst>
      <p:ext uri="{BB962C8B-B14F-4D97-AF65-F5344CB8AC3E}">
        <p14:creationId xmlns:p14="http://schemas.microsoft.com/office/powerpoint/2010/main" val="24425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A4A310-4174-4CFC-A43C-ED8DB89A33FC}" type="slidenum">
              <a:rPr lang="en-US" smtClean="0"/>
              <a:t>4</a:t>
            </a:fld>
            <a:endParaRPr lang="en-US" dirty="0"/>
          </a:p>
        </p:txBody>
      </p:sp>
    </p:spTree>
    <p:extLst>
      <p:ext uri="{BB962C8B-B14F-4D97-AF65-F5344CB8AC3E}">
        <p14:creationId xmlns:p14="http://schemas.microsoft.com/office/powerpoint/2010/main" val="3257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7714 SE Stark Street</a:t>
            </a:r>
          </a:p>
        </p:txBody>
      </p:sp>
      <p:sp>
        <p:nvSpPr>
          <p:cNvPr id="4" name="Slide Number Placeholder 3"/>
          <p:cNvSpPr>
            <a:spLocks noGrp="1"/>
          </p:cNvSpPr>
          <p:nvPr>
            <p:ph type="sldNum" sz="quarter" idx="5"/>
          </p:nvPr>
        </p:nvSpPr>
        <p:spPr/>
        <p:txBody>
          <a:bodyPr/>
          <a:lstStyle/>
          <a:p>
            <a:fld id="{94A4A310-4174-4CFC-A43C-ED8DB89A33FC}" type="slidenum">
              <a:rPr lang="en-US" smtClean="0"/>
              <a:t>5</a:t>
            </a:fld>
            <a:endParaRPr lang="en-US" dirty="0"/>
          </a:p>
        </p:txBody>
      </p:sp>
    </p:spTree>
    <p:extLst>
      <p:ext uri="{BB962C8B-B14F-4D97-AF65-F5344CB8AC3E}">
        <p14:creationId xmlns:p14="http://schemas.microsoft.com/office/powerpoint/2010/main" val="2549667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criteria do not provide an opportunity for the city to regulate the content of the mural.  The mural can be approved by meeting size and location criteria, rather than reviewing content.</a:t>
            </a:r>
          </a:p>
          <a:p>
            <a:endParaRPr lang="en-US" dirty="0"/>
          </a:p>
          <a:p>
            <a:r>
              <a:rPr lang="en-US" dirty="0"/>
              <a:t>This process can be used both for non-commercial community murals and for displays of commercial speech by businesses.</a:t>
            </a:r>
          </a:p>
        </p:txBody>
      </p:sp>
      <p:sp>
        <p:nvSpPr>
          <p:cNvPr id="4" name="Slide Number Placeholder 3"/>
          <p:cNvSpPr>
            <a:spLocks noGrp="1"/>
          </p:cNvSpPr>
          <p:nvPr>
            <p:ph type="sldNum" sz="quarter" idx="5"/>
          </p:nvPr>
        </p:nvSpPr>
        <p:spPr/>
        <p:txBody>
          <a:bodyPr/>
          <a:lstStyle/>
          <a:p>
            <a:fld id="{94A4A310-4174-4CFC-A43C-ED8DB89A33FC}" type="slidenum">
              <a:rPr lang="en-US" smtClean="0"/>
              <a:t>6</a:t>
            </a:fld>
            <a:endParaRPr lang="en-US" dirty="0"/>
          </a:p>
        </p:txBody>
      </p:sp>
    </p:spTree>
    <p:extLst>
      <p:ext uri="{BB962C8B-B14F-4D97-AF65-F5344CB8AC3E}">
        <p14:creationId xmlns:p14="http://schemas.microsoft.com/office/powerpoint/2010/main" val="282705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1930 NW 23</a:t>
            </a:r>
            <a:r>
              <a:rPr lang="en-US" baseline="30000" dirty="0"/>
              <a:t>rd</a:t>
            </a:r>
            <a:r>
              <a:rPr lang="en-US" dirty="0"/>
              <a:t> Place</a:t>
            </a:r>
          </a:p>
        </p:txBody>
      </p:sp>
      <p:sp>
        <p:nvSpPr>
          <p:cNvPr id="4" name="Slide Number Placeholder 3"/>
          <p:cNvSpPr>
            <a:spLocks noGrp="1"/>
          </p:cNvSpPr>
          <p:nvPr>
            <p:ph type="sldNum" sz="quarter" idx="5"/>
          </p:nvPr>
        </p:nvSpPr>
        <p:spPr/>
        <p:txBody>
          <a:bodyPr/>
          <a:lstStyle/>
          <a:p>
            <a:fld id="{94A4A310-4174-4CFC-A43C-ED8DB89A33FC}" type="slidenum">
              <a:rPr lang="en-US" smtClean="0"/>
              <a:t>7</a:t>
            </a:fld>
            <a:endParaRPr lang="en-US" dirty="0"/>
          </a:p>
        </p:txBody>
      </p:sp>
    </p:spTree>
    <p:extLst>
      <p:ext uri="{BB962C8B-B14F-4D97-AF65-F5344CB8AC3E}">
        <p14:creationId xmlns:p14="http://schemas.microsoft.com/office/powerpoint/2010/main" val="258601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suggested that staff from BPS and BDS work together to monitor the program including the volume and variety of mural permits received.</a:t>
            </a:r>
          </a:p>
        </p:txBody>
      </p:sp>
      <p:sp>
        <p:nvSpPr>
          <p:cNvPr id="4" name="Slide Number Placeholder 3"/>
          <p:cNvSpPr>
            <a:spLocks noGrp="1"/>
          </p:cNvSpPr>
          <p:nvPr>
            <p:ph type="sldNum" sz="quarter" idx="5"/>
          </p:nvPr>
        </p:nvSpPr>
        <p:spPr/>
        <p:txBody>
          <a:bodyPr/>
          <a:lstStyle/>
          <a:p>
            <a:fld id="{94A4A310-4174-4CFC-A43C-ED8DB89A33FC}" type="slidenum">
              <a:rPr lang="en-US" smtClean="0"/>
              <a:t>8</a:t>
            </a:fld>
            <a:endParaRPr lang="en-US" dirty="0"/>
          </a:p>
        </p:txBody>
      </p:sp>
    </p:spTree>
    <p:extLst>
      <p:ext uri="{BB962C8B-B14F-4D97-AF65-F5344CB8AC3E}">
        <p14:creationId xmlns:p14="http://schemas.microsoft.com/office/powerpoint/2010/main" val="362652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support from Commissioner’s Fish and Eudaley the RACC asked that BPS and BDS take a look at ways to improve the code.</a:t>
            </a:r>
          </a:p>
          <a:p>
            <a:endParaRPr lang="en-US" dirty="0"/>
          </a:p>
          <a:p>
            <a:r>
              <a:rPr lang="en-US" dirty="0"/>
              <a:t>BDS assembled a group of stakeholders to determine if there were any negative impacts to their proposal, county, BES, PBOT office of civic and community life.</a:t>
            </a:r>
          </a:p>
        </p:txBody>
      </p:sp>
      <p:sp>
        <p:nvSpPr>
          <p:cNvPr id="4" name="Slide Number Placeholder 3"/>
          <p:cNvSpPr>
            <a:spLocks noGrp="1"/>
          </p:cNvSpPr>
          <p:nvPr>
            <p:ph type="sldNum" sz="quarter" idx="5"/>
          </p:nvPr>
        </p:nvSpPr>
        <p:spPr/>
        <p:txBody>
          <a:bodyPr/>
          <a:lstStyle/>
          <a:p>
            <a:fld id="{94A4A310-4174-4CFC-A43C-ED8DB89A33FC}" type="slidenum">
              <a:rPr lang="en-US" smtClean="0"/>
              <a:t>9</a:t>
            </a:fld>
            <a:endParaRPr lang="en-US" dirty="0"/>
          </a:p>
        </p:txBody>
      </p:sp>
    </p:spTree>
    <p:extLst>
      <p:ext uri="{BB962C8B-B14F-4D97-AF65-F5344CB8AC3E}">
        <p14:creationId xmlns:p14="http://schemas.microsoft.com/office/powerpoint/2010/main" val="446700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9285" t="21887" r="15714" b="2917"/>
          <a:stretch/>
        </p:blipFill>
        <p:spPr>
          <a:xfrm>
            <a:off x="0" y="-12700"/>
            <a:ext cx="9144000" cy="6875925"/>
          </a:xfrm>
          <a:prstGeom prst="rect">
            <a:avLst/>
          </a:prstGeom>
        </p:spPr>
      </p:pic>
      <p:sp>
        <p:nvSpPr>
          <p:cNvPr id="10" name="Rectangle 9"/>
          <p:cNvSpPr/>
          <p:nvPr userDrawn="1"/>
        </p:nvSpPr>
        <p:spPr>
          <a:xfrm>
            <a:off x="1" y="-17925"/>
            <a:ext cx="9144000" cy="68759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1" name="Rectangle 10"/>
          <p:cNvSpPr/>
          <p:nvPr userDrawn="1"/>
        </p:nvSpPr>
        <p:spPr>
          <a:xfrm>
            <a:off x="0" y="6453660"/>
            <a:ext cx="9144000" cy="409577"/>
          </a:xfrm>
          <a:prstGeom prst="rect">
            <a:avLst/>
          </a:prstGeom>
          <a:solidFill>
            <a:srgbClr val="000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p:cNvSpPr txBox="1"/>
          <p:nvPr userDrawn="1"/>
        </p:nvSpPr>
        <p:spPr>
          <a:xfrm>
            <a:off x="492101" y="6468174"/>
            <a:ext cx="8159798" cy="369332"/>
          </a:xfrm>
          <a:prstGeom prst="rect">
            <a:avLst/>
          </a:prstGeom>
          <a:noFill/>
        </p:spPr>
        <p:txBody>
          <a:bodyPr wrap="none" rtlCol="0">
            <a:spAutoFit/>
          </a:bodyPr>
          <a:lstStyle/>
          <a:p>
            <a:pPr algn="ctr"/>
            <a:r>
              <a:rPr lang="en-US" sz="1800" dirty="0">
                <a:solidFill>
                  <a:schemeClr val="bg1"/>
                </a:solidFill>
              </a:rPr>
              <a:t>1900 SW Fourth Avenue  |  Portland, Oregon 97201  |  www.portlandoregon.gov/bds</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6600" y="426330"/>
            <a:ext cx="5130800" cy="1318890"/>
          </a:xfrm>
          <a:prstGeom prst="rect">
            <a:avLst/>
          </a:prstGeom>
        </p:spPr>
      </p:pic>
    </p:spTree>
    <p:extLst>
      <p:ext uri="{BB962C8B-B14F-4D97-AF65-F5344CB8AC3E}">
        <p14:creationId xmlns:p14="http://schemas.microsoft.com/office/powerpoint/2010/main" val="399262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823" y="219122"/>
            <a:ext cx="2305316" cy="592590"/>
          </a:xfrm>
          <a:prstGeom prst="rect">
            <a:avLst/>
          </a:prstGeom>
        </p:spPr>
      </p:pic>
      <p:cxnSp>
        <p:nvCxnSpPr>
          <p:cNvPr id="8" name="Straight Connector 7"/>
          <p:cNvCxnSpPr/>
          <p:nvPr userDrawn="1"/>
        </p:nvCxnSpPr>
        <p:spPr>
          <a:xfrm flipV="1">
            <a:off x="0" y="1034135"/>
            <a:ext cx="9144000" cy="1"/>
          </a:xfrm>
          <a:prstGeom prst="line">
            <a:avLst/>
          </a:prstGeom>
          <a:ln>
            <a:solidFill>
              <a:srgbClr val="000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822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93360-CDEB-4CD2-B030-B1251235E079}" type="datetimeFigureOut">
              <a:rPr lang="en-US" smtClean="0"/>
              <a:t>3/20/2019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A46A0-B6F6-4696-AB55-79982933EBD5}" type="slidenum">
              <a:rPr lang="en-US" smtClean="0"/>
              <a:t>‹#›</a:t>
            </a:fld>
            <a:endParaRPr lang="en-US" dirty="0"/>
          </a:p>
        </p:txBody>
      </p:sp>
    </p:spTree>
    <p:extLst>
      <p:ext uri="{BB962C8B-B14F-4D97-AF65-F5344CB8AC3E}">
        <p14:creationId xmlns:p14="http://schemas.microsoft.com/office/powerpoint/2010/main" val="187136429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906780" y="4122095"/>
            <a:ext cx="7330440" cy="0"/>
          </a:xfrm>
          <a:prstGeom prst="line">
            <a:avLst/>
          </a:prstGeom>
          <a:ln>
            <a:solidFill>
              <a:srgbClr val="0000B7"/>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04233" y="2862438"/>
            <a:ext cx="10760767" cy="1107996"/>
          </a:xfrm>
          <a:prstGeom prst="rect">
            <a:avLst/>
          </a:prstGeom>
          <a:noFill/>
        </p:spPr>
        <p:txBody>
          <a:bodyPr wrap="square" rtlCol="0">
            <a:spAutoFit/>
          </a:bodyPr>
          <a:lstStyle/>
          <a:p>
            <a:pPr algn="ctr"/>
            <a:r>
              <a:rPr lang="en-US" sz="6600" b="1" dirty="0">
                <a:latin typeface="Calibri" panose="020F0502020204030204" pitchFamily="34" charset="0"/>
                <a:cs typeface="Arial" panose="020B0604020202020204" pitchFamily="34" charset="0"/>
              </a:rPr>
              <a:t>Title 4 Original Art Murals</a:t>
            </a:r>
            <a:endParaRPr lang="en-US" sz="6600" dirty="0"/>
          </a:p>
        </p:txBody>
      </p:sp>
      <p:sp>
        <p:nvSpPr>
          <p:cNvPr id="6" name="TextBox 5"/>
          <p:cNvSpPr txBox="1"/>
          <p:nvPr/>
        </p:nvSpPr>
        <p:spPr>
          <a:xfrm>
            <a:off x="-804234" y="4373542"/>
            <a:ext cx="10760767" cy="1323439"/>
          </a:xfrm>
          <a:prstGeom prst="rect">
            <a:avLst/>
          </a:prstGeom>
          <a:noFill/>
        </p:spPr>
        <p:txBody>
          <a:bodyPr wrap="square" rtlCol="0">
            <a:spAutoFit/>
          </a:bodyPr>
          <a:lstStyle/>
          <a:p>
            <a:pPr algn="ctr"/>
            <a:r>
              <a:rPr lang="en-US" sz="4000" b="1" dirty="0">
                <a:latin typeface="Calibri" panose="020F0502020204030204" pitchFamily="34" charset="0"/>
                <a:cs typeface="Arial" panose="020B0604020202020204" pitchFamily="34" charset="0"/>
              </a:rPr>
              <a:t>Amendments</a:t>
            </a:r>
          </a:p>
          <a:p>
            <a:pPr algn="ctr"/>
            <a:r>
              <a:rPr lang="en-US" sz="4000" b="1" dirty="0">
                <a:latin typeface="Calibri" panose="020F0502020204030204" pitchFamily="34" charset="0"/>
                <a:cs typeface="Arial" panose="020B0604020202020204" pitchFamily="34" charset="0"/>
              </a:rPr>
              <a:t>March 21, 2019</a:t>
            </a:r>
            <a:endParaRPr lang="en-US" sz="4000" dirty="0"/>
          </a:p>
        </p:txBody>
      </p:sp>
    </p:spTree>
    <p:extLst>
      <p:ext uri="{BB962C8B-B14F-4D97-AF65-F5344CB8AC3E}">
        <p14:creationId xmlns:p14="http://schemas.microsoft.com/office/powerpoint/2010/main" val="4118774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890DD-E4E2-4889-AFF0-7410D2B79C13}"/>
              </a:ext>
            </a:extLst>
          </p:cNvPr>
          <p:cNvSpPr/>
          <p:nvPr/>
        </p:nvSpPr>
        <p:spPr>
          <a:xfrm>
            <a:off x="102870" y="1613762"/>
            <a:ext cx="6355080" cy="5755422"/>
          </a:xfrm>
          <a:prstGeom prst="rect">
            <a:avLst/>
          </a:prstGeom>
        </p:spPr>
        <p:txBody>
          <a:bodyPr wrap="square">
            <a:spAutoFit/>
          </a:bodyPr>
          <a:lstStyle/>
          <a:p>
            <a:pPr>
              <a:spcBef>
                <a:spcPts val="1200"/>
              </a:spcBef>
              <a:spcAft>
                <a:spcPts val="1200"/>
              </a:spcAft>
            </a:pPr>
            <a:r>
              <a:rPr lang="en-US" sz="3200" dirty="0"/>
              <a:t>#1. Expand locations where murals can be installed</a:t>
            </a:r>
          </a:p>
          <a:p>
            <a:pPr>
              <a:spcBef>
                <a:spcPts val="1200"/>
              </a:spcBef>
              <a:spcAft>
                <a:spcPts val="1200"/>
              </a:spcAft>
            </a:pPr>
            <a:r>
              <a:rPr lang="en-US" sz="2800" dirty="0"/>
              <a:t>	“A hand-produced work of visual art 	which is tiled or painted 	by hand 	directly upon, or affixed directly to an 	exterior wall of a building </a:t>
            </a:r>
            <a:r>
              <a:rPr lang="en-US" sz="2800" u="sng" dirty="0"/>
              <a:t>or structure</a:t>
            </a:r>
            <a:r>
              <a:rPr lang="en-US" sz="2800" i="1" u="sng" dirty="0"/>
              <a:t>.”</a:t>
            </a:r>
            <a:endParaRPr lang="en-US" sz="1000" i="1" dirty="0"/>
          </a:p>
          <a:p>
            <a:pPr>
              <a:spcBef>
                <a:spcPts val="1200"/>
              </a:spcBef>
              <a:spcAft>
                <a:spcPts val="1200"/>
              </a:spcAft>
            </a:pPr>
            <a:r>
              <a:rPr lang="en-US" sz="2800" dirty="0"/>
              <a:t>#2. Change “building” owners to “property” owners</a:t>
            </a:r>
          </a:p>
          <a:p>
            <a:pPr>
              <a:spcBef>
                <a:spcPts val="1200"/>
              </a:spcBef>
              <a:spcAft>
                <a:spcPts val="1200"/>
              </a:spcAft>
            </a:pPr>
            <a:endParaRPr lang="en-US" sz="2800" dirty="0"/>
          </a:p>
          <a:p>
            <a:pPr>
              <a:spcBef>
                <a:spcPts val="1200"/>
              </a:spcBef>
              <a:spcAft>
                <a:spcPts val="1200"/>
              </a:spcAft>
            </a:pPr>
            <a:endParaRPr lang="en-US" sz="2800" dirty="0"/>
          </a:p>
        </p:txBody>
      </p:sp>
      <p:sp>
        <p:nvSpPr>
          <p:cNvPr id="3" name="TextBox 2">
            <a:extLst>
              <a:ext uri="{FF2B5EF4-FFF2-40B4-BE49-F238E27FC236}">
                <a16:creationId xmlns:a16="http://schemas.microsoft.com/office/drawing/2014/main" id="{7960CFF4-CA61-413F-BE0F-52247E89371D}"/>
              </a:ext>
            </a:extLst>
          </p:cNvPr>
          <p:cNvSpPr txBox="1"/>
          <p:nvPr/>
        </p:nvSpPr>
        <p:spPr>
          <a:xfrm>
            <a:off x="1417005" y="184333"/>
            <a:ext cx="6606855" cy="707886"/>
          </a:xfrm>
          <a:prstGeom prst="rect">
            <a:avLst/>
          </a:prstGeom>
          <a:noFill/>
        </p:spPr>
        <p:txBody>
          <a:bodyPr wrap="square" rtlCol="0">
            <a:spAutoFit/>
          </a:bodyPr>
          <a:lstStyle/>
          <a:p>
            <a:pPr algn="ctr"/>
            <a:r>
              <a:rPr lang="en-US" sz="4000" b="1" dirty="0"/>
              <a:t>Amendments</a:t>
            </a:r>
            <a:endParaRPr lang="en-US" sz="4000" dirty="0"/>
          </a:p>
        </p:txBody>
      </p:sp>
      <p:pic>
        <p:nvPicPr>
          <p:cNvPr id="9" name="Picture 8" descr="Porcelain Enamel Panels - 11'&#10; tall&#10;&#10;&#10;&#10;">
            <a:extLst>
              <a:ext uri="{FF2B5EF4-FFF2-40B4-BE49-F238E27FC236}">
                <a16:creationId xmlns:a16="http://schemas.microsoft.com/office/drawing/2014/main" id="{A1462C6B-E876-4BE5-A8C7-5DFF51D81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0"/>
            <a:ext cx="2686050" cy="6858000"/>
          </a:xfrm>
          <a:prstGeom prst="rect">
            <a:avLst/>
          </a:prstGeom>
        </p:spPr>
      </p:pic>
    </p:spTree>
    <p:extLst>
      <p:ext uri="{BB962C8B-B14F-4D97-AF65-F5344CB8AC3E}">
        <p14:creationId xmlns:p14="http://schemas.microsoft.com/office/powerpoint/2010/main" val="281383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890DD-E4E2-4889-AFF0-7410D2B79C13}"/>
              </a:ext>
            </a:extLst>
          </p:cNvPr>
          <p:cNvSpPr/>
          <p:nvPr/>
        </p:nvSpPr>
        <p:spPr>
          <a:xfrm>
            <a:off x="102870" y="1187327"/>
            <a:ext cx="9041130" cy="6740307"/>
          </a:xfrm>
          <a:prstGeom prst="rect">
            <a:avLst/>
          </a:prstGeom>
        </p:spPr>
        <p:txBody>
          <a:bodyPr wrap="square">
            <a:spAutoFit/>
          </a:bodyPr>
          <a:lstStyle/>
          <a:p>
            <a:pPr>
              <a:spcBef>
                <a:spcPts val="1200"/>
              </a:spcBef>
              <a:spcAft>
                <a:spcPts val="1200"/>
              </a:spcAft>
            </a:pPr>
            <a:r>
              <a:rPr lang="en-US" sz="2800" dirty="0"/>
              <a:t>#3. Allow murals on more street facing walls (Central City)</a:t>
            </a:r>
          </a:p>
          <a:p>
            <a:pPr>
              <a:spcBef>
                <a:spcPts val="1200"/>
              </a:spcBef>
              <a:spcAft>
                <a:spcPts val="1200"/>
              </a:spcAft>
            </a:pPr>
            <a:r>
              <a:rPr lang="en-US" sz="2800" dirty="0"/>
              <a:t>	Remove:</a:t>
            </a:r>
          </a:p>
          <a:p>
            <a:pPr>
              <a:spcBef>
                <a:spcPts val="1200"/>
              </a:spcBef>
              <a:spcAft>
                <a:spcPts val="1200"/>
              </a:spcAft>
            </a:pPr>
            <a:r>
              <a:rPr lang="en-US" sz="2800" dirty="0"/>
              <a:t>	</a:t>
            </a:r>
            <a:r>
              <a:rPr lang="en-US" sz="2400" dirty="0"/>
              <a:t>Central City.  Within the Central City Plan District, murals are 	permitted only on non street-facing walls and street-facing 	walls 	that are more than 20 feet from a street lot line. </a:t>
            </a:r>
          </a:p>
          <a:p>
            <a:pPr>
              <a:spcBef>
                <a:spcPts val="1200"/>
              </a:spcBef>
              <a:spcAft>
                <a:spcPts val="1200"/>
              </a:spcAft>
            </a:pPr>
            <a:r>
              <a:rPr lang="en-US" sz="2800" dirty="0"/>
              <a:t>#4. Reduce the length of time murals must remain in place</a:t>
            </a:r>
          </a:p>
          <a:p>
            <a:pPr>
              <a:spcBef>
                <a:spcPts val="1200"/>
              </a:spcBef>
              <a:spcAft>
                <a:spcPts val="1200"/>
              </a:spcAft>
            </a:pPr>
            <a:r>
              <a:rPr lang="en-US" dirty="0"/>
              <a:t>	</a:t>
            </a:r>
            <a:r>
              <a:rPr lang="en-US" sz="2400" dirty="0"/>
              <a:t>The mural, as approved by permit, shall be maintained without 	alteration for a minimum of </a:t>
            </a:r>
            <a:r>
              <a:rPr lang="en-US" sz="2400" strike="sngStrike" dirty="0"/>
              <a:t>five</a:t>
            </a:r>
            <a:r>
              <a:rPr lang="en-US" sz="2400" dirty="0"/>
              <a:t> </a:t>
            </a:r>
            <a:r>
              <a:rPr lang="en-US" sz="2400" u="sng" dirty="0"/>
              <a:t>two</a:t>
            </a:r>
            <a:r>
              <a:rPr lang="en-US" sz="2400" dirty="0"/>
              <a:t> years.  The approved 	mural 	permit does not expire so long as there is not a 	modification 	to 	the approved mural size, location, and image.</a:t>
            </a:r>
          </a:p>
          <a:p>
            <a:pPr>
              <a:spcBef>
                <a:spcPts val="1200"/>
              </a:spcBef>
              <a:spcAft>
                <a:spcPts val="1200"/>
              </a:spcAft>
            </a:pPr>
            <a:endParaRPr lang="en-US" sz="2800" dirty="0"/>
          </a:p>
          <a:p>
            <a:pPr>
              <a:spcBef>
                <a:spcPts val="1200"/>
              </a:spcBef>
              <a:spcAft>
                <a:spcPts val="1200"/>
              </a:spcAft>
            </a:pPr>
            <a:endParaRPr lang="en-US" sz="2800" dirty="0"/>
          </a:p>
        </p:txBody>
      </p:sp>
      <p:sp>
        <p:nvSpPr>
          <p:cNvPr id="3" name="TextBox 2">
            <a:extLst>
              <a:ext uri="{FF2B5EF4-FFF2-40B4-BE49-F238E27FC236}">
                <a16:creationId xmlns:a16="http://schemas.microsoft.com/office/drawing/2014/main" id="{7960CFF4-CA61-413F-BE0F-52247E89371D}"/>
              </a:ext>
            </a:extLst>
          </p:cNvPr>
          <p:cNvSpPr txBox="1"/>
          <p:nvPr/>
        </p:nvSpPr>
        <p:spPr>
          <a:xfrm>
            <a:off x="2537145" y="161473"/>
            <a:ext cx="6606855" cy="707886"/>
          </a:xfrm>
          <a:prstGeom prst="rect">
            <a:avLst/>
          </a:prstGeom>
          <a:noFill/>
        </p:spPr>
        <p:txBody>
          <a:bodyPr wrap="square" rtlCol="0">
            <a:spAutoFit/>
          </a:bodyPr>
          <a:lstStyle/>
          <a:p>
            <a:pPr algn="ctr"/>
            <a:r>
              <a:rPr lang="en-US" sz="4000" b="1" dirty="0"/>
              <a:t>Amendments</a:t>
            </a:r>
            <a:endParaRPr lang="en-US" sz="4000" dirty="0"/>
          </a:p>
        </p:txBody>
      </p:sp>
    </p:spTree>
    <p:extLst>
      <p:ext uri="{BB962C8B-B14F-4D97-AF65-F5344CB8AC3E}">
        <p14:creationId xmlns:p14="http://schemas.microsoft.com/office/powerpoint/2010/main" val="1429308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890DD-E4E2-4889-AFF0-7410D2B79C13}"/>
              </a:ext>
            </a:extLst>
          </p:cNvPr>
          <p:cNvSpPr/>
          <p:nvPr/>
        </p:nvSpPr>
        <p:spPr>
          <a:xfrm>
            <a:off x="102870" y="1187327"/>
            <a:ext cx="9041130" cy="5816977"/>
          </a:xfrm>
          <a:prstGeom prst="rect">
            <a:avLst/>
          </a:prstGeom>
        </p:spPr>
        <p:txBody>
          <a:bodyPr wrap="square">
            <a:spAutoFit/>
          </a:bodyPr>
          <a:lstStyle/>
          <a:p>
            <a:pPr>
              <a:spcBef>
                <a:spcPts val="1200"/>
              </a:spcBef>
              <a:spcAft>
                <a:spcPts val="1200"/>
              </a:spcAft>
            </a:pPr>
            <a:r>
              <a:rPr lang="en-US" sz="2800" dirty="0"/>
              <a:t>#5. Create a consistent height measurement</a:t>
            </a:r>
          </a:p>
          <a:p>
            <a:endParaRPr lang="en-US" sz="1600" dirty="0"/>
          </a:p>
          <a:p>
            <a:r>
              <a:rPr lang="en-US" sz="2800" dirty="0"/>
              <a:t>Remove:</a:t>
            </a:r>
          </a:p>
          <a:p>
            <a:endParaRPr lang="en-US" sz="2800" dirty="0"/>
          </a:p>
          <a:p>
            <a:pPr marL="914400" indent="-514350"/>
            <a:r>
              <a:rPr lang="en-US" sz="2800" dirty="0"/>
              <a:t>1.	The top of the mural may be no higher than the floor level of the third floor for projects on buildings 	greater than two stories. </a:t>
            </a:r>
          </a:p>
          <a:p>
            <a:r>
              <a:rPr lang="en-US" sz="2800" dirty="0"/>
              <a:t> </a:t>
            </a:r>
          </a:p>
          <a:p>
            <a:r>
              <a:rPr lang="en-US" sz="2800" dirty="0"/>
              <a:t>	2.	Minimum size for a mural area is 32 square feet.</a:t>
            </a:r>
          </a:p>
          <a:p>
            <a:r>
              <a:rPr lang="en-US" sz="2800" dirty="0"/>
              <a:t> </a:t>
            </a:r>
          </a:p>
          <a:p>
            <a:pPr>
              <a:spcBef>
                <a:spcPts val="1200"/>
              </a:spcBef>
              <a:spcAft>
                <a:spcPts val="1200"/>
              </a:spcAft>
            </a:pPr>
            <a:r>
              <a:rPr lang="en-US" sz="2800" dirty="0"/>
              <a:t>Maintain: No part of the mural shall exceed 30-feet in height.</a:t>
            </a:r>
          </a:p>
          <a:p>
            <a:pPr>
              <a:spcBef>
                <a:spcPts val="1200"/>
              </a:spcBef>
              <a:spcAft>
                <a:spcPts val="1200"/>
              </a:spcAft>
            </a:pPr>
            <a:endParaRPr lang="en-US" sz="2800" dirty="0"/>
          </a:p>
        </p:txBody>
      </p:sp>
      <p:sp>
        <p:nvSpPr>
          <p:cNvPr id="3" name="TextBox 2">
            <a:extLst>
              <a:ext uri="{FF2B5EF4-FFF2-40B4-BE49-F238E27FC236}">
                <a16:creationId xmlns:a16="http://schemas.microsoft.com/office/drawing/2014/main" id="{7960CFF4-CA61-413F-BE0F-52247E89371D}"/>
              </a:ext>
            </a:extLst>
          </p:cNvPr>
          <p:cNvSpPr txBox="1"/>
          <p:nvPr/>
        </p:nvSpPr>
        <p:spPr>
          <a:xfrm>
            <a:off x="2537145" y="161473"/>
            <a:ext cx="6606855" cy="707886"/>
          </a:xfrm>
          <a:prstGeom prst="rect">
            <a:avLst/>
          </a:prstGeom>
          <a:noFill/>
        </p:spPr>
        <p:txBody>
          <a:bodyPr wrap="square" rtlCol="0">
            <a:spAutoFit/>
          </a:bodyPr>
          <a:lstStyle/>
          <a:p>
            <a:pPr algn="ctr"/>
            <a:r>
              <a:rPr lang="en-US" sz="4000" b="1" dirty="0"/>
              <a:t>Amendments</a:t>
            </a:r>
            <a:endParaRPr lang="en-US" sz="4000" dirty="0"/>
          </a:p>
        </p:txBody>
      </p:sp>
    </p:spTree>
    <p:extLst>
      <p:ext uri="{BB962C8B-B14F-4D97-AF65-F5344CB8AC3E}">
        <p14:creationId xmlns:p14="http://schemas.microsoft.com/office/powerpoint/2010/main" val="930918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B815C3-0575-4C31-9F9A-834B7CEF38EA}"/>
              </a:ext>
            </a:extLst>
          </p:cNvPr>
          <p:cNvSpPr txBox="1"/>
          <p:nvPr/>
        </p:nvSpPr>
        <p:spPr>
          <a:xfrm>
            <a:off x="2537145" y="161473"/>
            <a:ext cx="6606855" cy="707886"/>
          </a:xfrm>
          <a:prstGeom prst="rect">
            <a:avLst/>
          </a:prstGeom>
          <a:noFill/>
        </p:spPr>
        <p:txBody>
          <a:bodyPr wrap="square" rtlCol="0">
            <a:spAutoFit/>
          </a:bodyPr>
          <a:lstStyle/>
          <a:p>
            <a:pPr algn="ctr"/>
            <a:r>
              <a:rPr lang="en-US" sz="4000" b="1" dirty="0"/>
              <a:t>Amendments</a:t>
            </a:r>
            <a:endParaRPr lang="en-US" sz="4000" dirty="0"/>
          </a:p>
        </p:txBody>
      </p:sp>
      <p:sp>
        <p:nvSpPr>
          <p:cNvPr id="3" name="TextBox 2">
            <a:extLst>
              <a:ext uri="{FF2B5EF4-FFF2-40B4-BE49-F238E27FC236}">
                <a16:creationId xmlns:a16="http://schemas.microsoft.com/office/drawing/2014/main" id="{ED9D15B9-164E-428A-A2D4-260E94B89C9F}"/>
              </a:ext>
            </a:extLst>
          </p:cNvPr>
          <p:cNvSpPr txBox="1"/>
          <p:nvPr/>
        </p:nvSpPr>
        <p:spPr>
          <a:xfrm>
            <a:off x="194310" y="1245870"/>
            <a:ext cx="8755380" cy="5170646"/>
          </a:xfrm>
          <a:prstGeom prst="rect">
            <a:avLst/>
          </a:prstGeom>
          <a:noFill/>
        </p:spPr>
        <p:txBody>
          <a:bodyPr wrap="square" rtlCol="0">
            <a:spAutoFit/>
          </a:bodyPr>
          <a:lstStyle/>
          <a:p>
            <a:r>
              <a:rPr lang="en-US" sz="3600" dirty="0"/>
              <a:t>Other </a:t>
            </a:r>
          </a:p>
          <a:p>
            <a:endParaRPr lang="en-US" sz="2400" dirty="0"/>
          </a:p>
          <a:p>
            <a:r>
              <a:rPr lang="en-US" sz="2400" dirty="0"/>
              <a:t> </a:t>
            </a:r>
            <a:r>
              <a:rPr lang="en-US" sz="2800" dirty="0"/>
              <a:t>1. Prohibited Murals</a:t>
            </a:r>
          </a:p>
          <a:p>
            <a:pPr marL="742950" lvl="1" indent="-285750">
              <a:buFont typeface="Arial" panose="020B0604020202020204" pitchFamily="34" charset="0"/>
              <a:buChar char="•"/>
            </a:pPr>
            <a:r>
              <a:rPr lang="en-US" sz="2800" dirty="0"/>
              <a:t>No murals on stormwater facilities</a:t>
            </a:r>
          </a:p>
          <a:p>
            <a:pPr marL="742950" lvl="1" indent="-285750">
              <a:buFontTx/>
              <a:buChar char="-"/>
            </a:pPr>
            <a:endParaRPr lang="en-US" sz="2800" dirty="0"/>
          </a:p>
          <a:p>
            <a:pPr lvl="1"/>
            <a:endParaRPr lang="en-US" sz="2800" dirty="0"/>
          </a:p>
          <a:p>
            <a:pPr marL="400050" lvl="1" indent="-342900">
              <a:buAutoNum type="arabicPeriod" startAt="2"/>
            </a:pPr>
            <a:r>
              <a:rPr lang="en-US" sz="2800" dirty="0"/>
              <a:t>Clean up</a:t>
            </a:r>
          </a:p>
          <a:p>
            <a:pPr marL="800100" lvl="2" indent="-285750">
              <a:buFont typeface="Arial" panose="020B0604020202020204" pitchFamily="34" charset="0"/>
              <a:buChar char="•"/>
            </a:pPr>
            <a:r>
              <a:rPr lang="en-US" sz="2800" dirty="0"/>
              <a:t>Updated the definition of “grade” to match the OSSC</a:t>
            </a:r>
          </a:p>
          <a:p>
            <a:pPr marL="800100" lvl="2" indent="-285750">
              <a:buFont typeface="Arial" panose="020B0604020202020204" pitchFamily="34" charset="0"/>
              <a:buChar char="•"/>
            </a:pPr>
            <a:r>
              <a:rPr lang="en-US" sz="2800" dirty="0"/>
              <a:t>Updated the permit inspection process to reflect current practices</a:t>
            </a:r>
          </a:p>
          <a:p>
            <a:pPr marL="800100" lvl="2" indent="-285750">
              <a:buFont typeface="Arial" panose="020B0604020202020204" pitchFamily="34" charset="0"/>
              <a:buChar char="•"/>
            </a:pPr>
            <a:r>
              <a:rPr lang="en-US" sz="2800" dirty="0"/>
              <a:t>Added a definition for “structure”</a:t>
            </a:r>
          </a:p>
          <a:p>
            <a:pPr marL="285750" indent="-285750">
              <a:buFontTx/>
              <a:buChar char="-"/>
            </a:pPr>
            <a:endParaRPr lang="en-US" dirty="0"/>
          </a:p>
        </p:txBody>
      </p:sp>
    </p:spTree>
    <p:extLst>
      <p:ext uri="{BB962C8B-B14F-4D97-AF65-F5344CB8AC3E}">
        <p14:creationId xmlns:p14="http://schemas.microsoft.com/office/powerpoint/2010/main" val="3618304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145" y="161473"/>
            <a:ext cx="6606855" cy="707886"/>
          </a:xfrm>
          <a:prstGeom prst="rect">
            <a:avLst/>
          </a:prstGeom>
          <a:noFill/>
        </p:spPr>
        <p:txBody>
          <a:bodyPr wrap="square" rtlCol="0">
            <a:spAutoFit/>
          </a:bodyPr>
          <a:lstStyle/>
          <a:p>
            <a:pPr algn="ctr"/>
            <a:r>
              <a:rPr lang="en-US" sz="4000" b="1" dirty="0"/>
              <a:t>Amendments</a:t>
            </a:r>
            <a:endParaRPr lang="en-US" sz="4000" dirty="0"/>
          </a:p>
        </p:txBody>
      </p:sp>
      <p:sp>
        <p:nvSpPr>
          <p:cNvPr id="3" name="TextBox 2">
            <a:extLst>
              <a:ext uri="{FF2B5EF4-FFF2-40B4-BE49-F238E27FC236}">
                <a16:creationId xmlns:a16="http://schemas.microsoft.com/office/drawing/2014/main" id="{5618873B-D3ED-4EC1-BB40-5C302C80379E}"/>
              </a:ext>
            </a:extLst>
          </p:cNvPr>
          <p:cNvSpPr txBox="1"/>
          <p:nvPr/>
        </p:nvSpPr>
        <p:spPr>
          <a:xfrm>
            <a:off x="148590" y="1094994"/>
            <a:ext cx="8903970" cy="5970865"/>
          </a:xfrm>
          <a:prstGeom prst="rect">
            <a:avLst/>
          </a:prstGeom>
          <a:noFill/>
        </p:spPr>
        <p:txBody>
          <a:bodyPr wrap="square" rtlCol="0">
            <a:spAutoFit/>
          </a:bodyPr>
          <a:lstStyle/>
          <a:p>
            <a:r>
              <a:rPr lang="en-US" sz="2800" dirty="0"/>
              <a:t>Commissioner Eudaley &amp; Regional Arts and Culture Council</a:t>
            </a:r>
          </a:p>
          <a:p>
            <a:endParaRPr lang="en-US" sz="1000" dirty="0"/>
          </a:p>
          <a:p>
            <a:r>
              <a:rPr lang="en-US" dirty="0"/>
              <a:t>	</a:t>
            </a:r>
            <a:r>
              <a:rPr lang="en-US" sz="2400" dirty="0"/>
              <a:t>1. Expand the locations where murals can be installed</a:t>
            </a:r>
          </a:p>
          <a:p>
            <a:r>
              <a:rPr lang="en-US" sz="2400" dirty="0"/>
              <a:t>	2. Allow murals on more street facing walls in the Central City</a:t>
            </a:r>
          </a:p>
          <a:p>
            <a:r>
              <a:rPr lang="en-US" sz="2400" dirty="0"/>
              <a:t>	3. Reduce the length of time murals must remain in place</a:t>
            </a:r>
          </a:p>
          <a:p>
            <a:r>
              <a:rPr lang="en-US" sz="2400" dirty="0"/>
              <a:t>	4. Change reference from building owners to property owners</a:t>
            </a:r>
          </a:p>
          <a:p>
            <a:r>
              <a:rPr lang="en-US" sz="2400" dirty="0"/>
              <a:t>	5. Create a consistent height measurement</a:t>
            </a:r>
          </a:p>
          <a:p>
            <a:r>
              <a:rPr lang="en-US" dirty="0"/>
              <a:t>	</a:t>
            </a:r>
          </a:p>
          <a:p>
            <a:r>
              <a:rPr lang="en-US" sz="2800" dirty="0"/>
              <a:t>Solutions</a:t>
            </a:r>
          </a:p>
          <a:p>
            <a:endParaRPr lang="en-US" sz="1000" dirty="0"/>
          </a:p>
          <a:p>
            <a:r>
              <a:rPr lang="en-US" dirty="0"/>
              <a:t>	</a:t>
            </a:r>
            <a:r>
              <a:rPr lang="en-US" sz="2400" dirty="0"/>
              <a:t>1.  Allow murals on structures</a:t>
            </a:r>
          </a:p>
          <a:p>
            <a:r>
              <a:rPr lang="en-US" sz="2400" dirty="0"/>
              <a:t>	2.  Remove restriction in the Central City</a:t>
            </a:r>
          </a:p>
          <a:p>
            <a:r>
              <a:rPr lang="en-US" sz="2400" dirty="0"/>
              <a:t>	3.  Reduce minimum length of time from 5 to 2 years</a:t>
            </a:r>
          </a:p>
          <a:p>
            <a:r>
              <a:rPr lang="en-US" sz="2400" dirty="0"/>
              <a:t>	4.  Change reference from building owner to property owner</a:t>
            </a:r>
          </a:p>
          <a:p>
            <a:r>
              <a:rPr lang="en-US" sz="2400" dirty="0"/>
              <a:t>	5.  Apply height definition in Title 4 to all murals</a:t>
            </a:r>
          </a:p>
          <a:p>
            <a:r>
              <a:rPr lang="en-US" sz="2400" dirty="0"/>
              <a:t>	6. Code clean-up</a:t>
            </a:r>
          </a:p>
          <a:p>
            <a:endParaRPr lang="en-US" sz="2400" dirty="0"/>
          </a:p>
        </p:txBody>
      </p:sp>
    </p:spTree>
    <p:extLst>
      <p:ext uri="{BB962C8B-B14F-4D97-AF65-F5344CB8AC3E}">
        <p14:creationId xmlns:p14="http://schemas.microsoft.com/office/powerpoint/2010/main" val="37105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059971" y="1783959"/>
            <a:ext cx="3483937" cy="288911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b="1" dirty="0">
                <a:latin typeface="+mj-lt"/>
                <a:ea typeface="+mj-ea"/>
                <a:cs typeface="+mj-cs"/>
              </a:rPr>
              <a:t>Questions</a:t>
            </a:r>
            <a:endParaRPr lang="en-US" sz="6000" dirty="0">
              <a:latin typeface="+mj-lt"/>
              <a:ea typeface="+mj-ea"/>
              <a:cs typeface="+mj-cs"/>
            </a:endParaRP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close up of a pink building&#10;&#10;Description generated with high confidence">
            <a:extLst>
              <a:ext uri="{FF2B5EF4-FFF2-40B4-BE49-F238E27FC236}">
                <a16:creationId xmlns:a16="http://schemas.microsoft.com/office/drawing/2014/main" id="{CC331D8D-6AF0-434B-A52F-04D0672A47AE}"/>
              </a:ext>
            </a:extLst>
          </p:cNvPr>
          <p:cNvPicPr>
            <a:picLocks noChangeAspect="1"/>
          </p:cNvPicPr>
          <p:nvPr/>
        </p:nvPicPr>
        <p:blipFill rotWithShape="1">
          <a:blip r:embed="rId3">
            <a:extLst>
              <a:ext uri="{28A0092B-C50C-407E-A947-70E740481C1C}">
                <a14:useLocalDpi xmlns:a14="http://schemas.microsoft.com/office/drawing/2010/main" val="0"/>
              </a:ext>
            </a:extLst>
          </a:blip>
          <a:srcRect l="29962" r="17827"/>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2191019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2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93192" y="4767072"/>
            <a:ext cx="4945641" cy="1625210"/>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4400" b="1" dirty="0">
                <a:solidFill>
                  <a:srgbClr val="FFFFFF"/>
                </a:solidFill>
                <a:latin typeface="+mj-lt"/>
                <a:ea typeface="+mj-ea"/>
                <a:cs typeface="+mj-cs"/>
              </a:rPr>
              <a:t>Agenda</a:t>
            </a:r>
            <a:endParaRPr lang="en-US" sz="4400" dirty="0">
              <a:solidFill>
                <a:srgbClr val="FFFFFF"/>
              </a:solidFill>
              <a:latin typeface="+mj-lt"/>
              <a:ea typeface="+mj-ea"/>
              <a:cs typeface="+mj-cs"/>
            </a:endParaRPr>
          </a:p>
        </p:txBody>
      </p:sp>
      <p:pic>
        <p:nvPicPr>
          <p:cNvPr id="5" name="Picture 4" descr="A close up of a store&#10;&#10;Description generated with high confidence">
            <a:extLst>
              <a:ext uri="{FF2B5EF4-FFF2-40B4-BE49-F238E27FC236}">
                <a16:creationId xmlns:a16="http://schemas.microsoft.com/office/drawing/2014/main" id="{F95E935F-2103-4D64-8936-7506CE5F49A0}"/>
              </a:ext>
            </a:extLst>
          </p:cNvPr>
          <p:cNvPicPr>
            <a:picLocks noChangeAspect="1"/>
          </p:cNvPicPr>
          <p:nvPr/>
        </p:nvPicPr>
        <p:blipFill rotWithShape="1">
          <a:blip r:embed="rId3">
            <a:extLst>
              <a:ext uri="{28A0092B-C50C-407E-A947-70E740481C1C}">
                <a14:useLocalDpi xmlns:a14="http://schemas.microsoft.com/office/drawing/2010/main" val="0"/>
              </a:ext>
            </a:extLst>
          </a:blip>
          <a:srcRect t="2678" r="-2" b="2698"/>
          <a:stretch/>
        </p:blipFill>
        <p:spPr>
          <a:xfrm>
            <a:off x="114301" y="194311"/>
            <a:ext cx="5398576" cy="428015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46E91E6-0309-4CB9-AF44-55DB808C0D02}"/>
              </a:ext>
            </a:extLst>
          </p:cNvPr>
          <p:cNvSpPr txBox="1"/>
          <p:nvPr/>
        </p:nvSpPr>
        <p:spPr>
          <a:xfrm>
            <a:off x="5819776" y="917725"/>
            <a:ext cx="2775584" cy="4852362"/>
          </a:xfrm>
          <a:prstGeom prst="rect">
            <a:avLst/>
          </a:prstGeom>
        </p:spPr>
        <p:txBody>
          <a:bodyPr vert="horz" lIns="91440" tIns="45720" rIns="91440" bIns="45720" rtlCol="0" anchor="ctr">
            <a:normAutofit/>
          </a:bodyPr>
          <a:lstStyle/>
          <a:p>
            <a:pPr marL="342900" indent="-228600" defTabSz="914400">
              <a:lnSpc>
                <a:spcPct val="90000"/>
              </a:lnSpc>
              <a:spcAft>
                <a:spcPts val="600"/>
              </a:spcAft>
              <a:buFont typeface="Arial" panose="020B0604020202020204" pitchFamily="34" charset="0"/>
              <a:buChar char="•"/>
            </a:pPr>
            <a:endParaRPr lang="en-US" sz="2400" dirty="0">
              <a:solidFill>
                <a:srgbClr val="FFFFFF"/>
              </a:solidFill>
            </a:endParaRPr>
          </a:p>
          <a:p>
            <a:pPr marL="571500" indent="-457200" defTabSz="914400">
              <a:lnSpc>
                <a:spcPct val="90000"/>
              </a:lnSpc>
              <a:spcAft>
                <a:spcPts val="600"/>
              </a:spcAft>
              <a:buFont typeface="+mj-lt"/>
              <a:buAutoNum type="arabicPeriod"/>
            </a:pPr>
            <a:r>
              <a:rPr lang="en-US" sz="2400" dirty="0">
                <a:solidFill>
                  <a:srgbClr val="FFFFFF"/>
                </a:solidFill>
              </a:rPr>
              <a:t>Code History</a:t>
            </a:r>
          </a:p>
          <a:p>
            <a:pPr marL="571500" indent="-457200" defTabSz="914400">
              <a:lnSpc>
                <a:spcPct val="90000"/>
              </a:lnSpc>
              <a:spcAft>
                <a:spcPts val="600"/>
              </a:spcAft>
              <a:buFont typeface="+mj-lt"/>
              <a:buAutoNum type="arabicPeriod"/>
            </a:pPr>
            <a:endParaRPr lang="en-US" sz="2400" dirty="0">
              <a:solidFill>
                <a:srgbClr val="FFFFFF"/>
              </a:solidFill>
            </a:endParaRPr>
          </a:p>
          <a:p>
            <a:pPr marL="571500" indent="-457200" defTabSz="914400">
              <a:lnSpc>
                <a:spcPct val="90000"/>
              </a:lnSpc>
              <a:spcAft>
                <a:spcPts val="600"/>
              </a:spcAft>
              <a:buFont typeface="+mj-lt"/>
              <a:buAutoNum type="arabicPeriod"/>
            </a:pPr>
            <a:r>
              <a:rPr lang="en-US" sz="2400" dirty="0">
                <a:solidFill>
                  <a:srgbClr val="FFFFFF"/>
                </a:solidFill>
              </a:rPr>
              <a:t>Purpose </a:t>
            </a:r>
          </a:p>
          <a:p>
            <a:pPr marL="571500" indent="-457200" defTabSz="914400">
              <a:lnSpc>
                <a:spcPct val="90000"/>
              </a:lnSpc>
              <a:spcAft>
                <a:spcPts val="600"/>
              </a:spcAft>
              <a:buFont typeface="+mj-lt"/>
              <a:buAutoNum type="arabicPeriod"/>
            </a:pPr>
            <a:endParaRPr lang="en-US" sz="2400" dirty="0">
              <a:solidFill>
                <a:srgbClr val="FFFFFF"/>
              </a:solidFill>
            </a:endParaRPr>
          </a:p>
          <a:p>
            <a:pPr marL="571500" indent="-457200" defTabSz="914400">
              <a:lnSpc>
                <a:spcPct val="90000"/>
              </a:lnSpc>
              <a:spcAft>
                <a:spcPts val="600"/>
              </a:spcAft>
              <a:buFont typeface="+mj-lt"/>
              <a:buAutoNum type="arabicPeriod"/>
            </a:pPr>
            <a:r>
              <a:rPr lang="en-US" sz="2400" dirty="0">
                <a:solidFill>
                  <a:srgbClr val="FFFFFF"/>
                </a:solidFill>
              </a:rPr>
              <a:t>Implementation </a:t>
            </a:r>
          </a:p>
          <a:p>
            <a:pPr marL="571500" indent="-457200" defTabSz="914400">
              <a:lnSpc>
                <a:spcPct val="90000"/>
              </a:lnSpc>
              <a:spcAft>
                <a:spcPts val="600"/>
              </a:spcAft>
              <a:buFont typeface="+mj-lt"/>
              <a:buAutoNum type="arabicPeriod"/>
            </a:pPr>
            <a:endParaRPr lang="en-US" sz="2400" dirty="0">
              <a:solidFill>
                <a:srgbClr val="FFFFFF"/>
              </a:solidFill>
            </a:endParaRPr>
          </a:p>
          <a:p>
            <a:pPr marL="571500" indent="-457200" defTabSz="914400">
              <a:lnSpc>
                <a:spcPct val="90000"/>
              </a:lnSpc>
              <a:spcAft>
                <a:spcPts val="600"/>
              </a:spcAft>
              <a:buFont typeface="+mj-lt"/>
              <a:buAutoNum type="arabicPeriod"/>
            </a:pPr>
            <a:r>
              <a:rPr lang="en-US" sz="2400" dirty="0">
                <a:solidFill>
                  <a:srgbClr val="FFFFFF"/>
                </a:solidFill>
              </a:rPr>
              <a:t>Amendments</a:t>
            </a:r>
          </a:p>
          <a:p>
            <a:pPr marL="571500" indent="-457200" defTabSz="914400">
              <a:lnSpc>
                <a:spcPct val="90000"/>
              </a:lnSpc>
              <a:spcAft>
                <a:spcPts val="600"/>
              </a:spcAft>
              <a:buFont typeface="+mj-lt"/>
              <a:buAutoNum type="arabicPeriod"/>
            </a:pPr>
            <a:endParaRPr lang="en-US" sz="2400" dirty="0">
              <a:solidFill>
                <a:srgbClr val="FFFFFF"/>
              </a:solidFill>
            </a:endParaRPr>
          </a:p>
          <a:p>
            <a:pPr defTabSz="914400">
              <a:lnSpc>
                <a:spcPct val="90000"/>
              </a:lnSpc>
              <a:spcAft>
                <a:spcPts val="600"/>
              </a:spcAft>
            </a:pPr>
            <a:endParaRPr lang="en-US" sz="1700" dirty="0">
              <a:solidFill>
                <a:srgbClr val="FFFFFF"/>
              </a:solidFill>
            </a:endParaRPr>
          </a:p>
          <a:p>
            <a:pPr indent="-228600" defTabSz="914400">
              <a:lnSpc>
                <a:spcPct val="90000"/>
              </a:lnSpc>
              <a:spcAft>
                <a:spcPts val="600"/>
              </a:spcAft>
              <a:buFont typeface="Arial" panose="020B0604020202020204" pitchFamily="34" charset="0"/>
              <a:buChar char="•"/>
            </a:pPr>
            <a:endParaRPr lang="en-US" sz="1700" dirty="0">
              <a:solidFill>
                <a:srgbClr val="FFFFFF"/>
              </a:solidFill>
            </a:endParaRPr>
          </a:p>
        </p:txBody>
      </p:sp>
    </p:spTree>
    <p:extLst>
      <p:ext uri="{BB962C8B-B14F-4D97-AF65-F5344CB8AC3E}">
        <p14:creationId xmlns:p14="http://schemas.microsoft.com/office/powerpoint/2010/main" val="115897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76138" y="1074855"/>
            <a:ext cx="3840085" cy="141085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latin typeface="+mj-lt"/>
                <a:ea typeface="+mj-ea"/>
                <a:cs typeface="+mj-cs"/>
              </a:rPr>
              <a:t>History</a:t>
            </a:r>
            <a:endParaRPr lang="en-US" sz="4400" dirty="0">
              <a:latin typeface="+mj-lt"/>
              <a:ea typeface="+mj-ea"/>
              <a:cs typeface="+mj-cs"/>
            </a:endParaRPr>
          </a:p>
        </p:txBody>
      </p:sp>
      <p:cxnSp>
        <p:nvCxnSpPr>
          <p:cNvPr id="25" name="Straight Arrow Connector 2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descr="A group of people standing in front of a building&#10;&#10;Description generated with high confidence">
            <a:extLst>
              <a:ext uri="{FF2B5EF4-FFF2-40B4-BE49-F238E27FC236}">
                <a16:creationId xmlns:a16="http://schemas.microsoft.com/office/drawing/2014/main" id="{53BA58F3-98C2-4990-9762-55366F3FDE9E}"/>
              </a:ext>
            </a:extLst>
          </p:cNvPr>
          <p:cNvPicPr>
            <a:picLocks noChangeAspect="1"/>
          </p:cNvPicPr>
          <p:nvPr/>
        </p:nvPicPr>
        <p:blipFill rotWithShape="1">
          <a:blip r:embed="rId3">
            <a:extLst>
              <a:ext uri="{28A0092B-C50C-407E-A947-70E740481C1C}">
                <a14:useLocalDpi xmlns:a14="http://schemas.microsoft.com/office/drawing/2010/main" val="0"/>
              </a:ext>
            </a:extLst>
          </a:blip>
          <a:srcRect l="27827" r="34718"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5" name="Diagram 4">
            <a:extLst>
              <a:ext uri="{FF2B5EF4-FFF2-40B4-BE49-F238E27FC236}">
                <a16:creationId xmlns:a16="http://schemas.microsoft.com/office/drawing/2014/main" id="{F69F8F25-75F6-4ED2-AD47-F594F76280A0}"/>
              </a:ext>
            </a:extLst>
          </p:cNvPr>
          <p:cNvGraphicFramePr/>
          <p:nvPr>
            <p:extLst>
              <p:ext uri="{D42A27DB-BD31-4B8C-83A1-F6EECF244321}">
                <p14:modId xmlns:p14="http://schemas.microsoft.com/office/powerpoint/2010/main" val="1862309282"/>
              </p:ext>
            </p:extLst>
          </p:nvPr>
        </p:nvGraphicFramePr>
        <p:xfrm>
          <a:off x="271477" y="2316480"/>
          <a:ext cx="4300523" cy="42530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1996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F3ECF1-E8E7-4B7F-8279-0D7C41576D68}"/>
              </a:ext>
            </a:extLst>
          </p:cNvPr>
          <p:cNvSpPr txBox="1"/>
          <p:nvPr/>
        </p:nvSpPr>
        <p:spPr>
          <a:xfrm>
            <a:off x="0" y="6035664"/>
            <a:ext cx="9143980" cy="82232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dirty="0">
                <a:latin typeface="+mj-lt"/>
                <a:ea typeface="+mj-ea"/>
                <a:cs typeface="+mj-cs"/>
              </a:rPr>
              <a:t>Al-Amir Restaurant, Kevin Ledo + students of David Douglas High School, 2016 </a:t>
            </a:r>
          </a:p>
          <a:p>
            <a:pPr defTabSz="914400">
              <a:lnSpc>
                <a:spcPct val="90000"/>
              </a:lnSpc>
              <a:spcBef>
                <a:spcPct val="0"/>
              </a:spcBef>
              <a:spcAft>
                <a:spcPts val="600"/>
              </a:spcAft>
            </a:pPr>
            <a:r>
              <a:rPr lang="en-US" dirty="0">
                <a:latin typeface="+mj-lt"/>
                <a:ea typeface="+mj-ea"/>
                <a:cs typeface="+mj-cs"/>
              </a:rPr>
              <a:t>Sponsored by aptArt, Awareness and Prevention through Art.</a:t>
            </a:r>
          </a:p>
        </p:txBody>
      </p:sp>
      <p:pic>
        <p:nvPicPr>
          <p:cNvPr id="5" name="Picture 4" descr="A person with graffiti on the side of a building&#10;&#10;Description generated with high confidence">
            <a:extLst>
              <a:ext uri="{FF2B5EF4-FFF2-40B4-BE49-F238E27FC236}">
                <a16:creationId xmlns:a16="http://schemas.microsoft.com/office/drawing/2014/main" id="{F1F2D70B-C75B-4646-9C27-712CB50BE716}"/>
              </a:ext>
            </a:extLst>
          </p:cNvPr>
          <p:cNvPicPr>
            <a:picLocks noChangeAspect="1"/>
          </p:cNvPicPr>
          <p:nvPr/>
        </p:nvPicPr>
        <p:blipFill rotWithShape="1">
          <a:blip r:embed="rId3">
            <a:extLst>
              <a:ext uri="{28A0092B-C50C-407E-A947-70E740481C1C}">
                <a14:useLocalDpi xmlns:a14="http://schemas.microsoft.com/office/drawing/2010/main" val="0"/>
              </a:ext>
            </a:extLst>
          </a:blip>
          <a:srcRect b="11595"/>
          <a:stretch/>
        </p:blipFill>
        <p:spPr>
          <a:xfrm>
            <a:off x="20" y="10"/>
            <a:ext cx="9143980" cy="5909300"/>
          </a:xfrm>
          <a:prstGeom prst="rect">
            <a:avLst/>
          </a:prstGeom>
        </p:spPr>
      </p:pic>
    </p:spTree>
    <p:extLst>
      <p:ext uri="{BB962C8B-B14F-4D97-AF65-F5344CB8AC3E}">
        <p14:creationId xmlns:p14="http://schemas.microsoft.com/office/powerpoint/2010/main" val="2195969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adical Mural">
            <a:extLst>
              <a:ext uri="{FF2B5EF4-FFF2-40B4-BE49-F238E27FC236}">
                <a16:creationId xmlns:a16="http://schemas.microsoft.com/office/drawing/2014/main" id="{B0A97388-27AC-4452-A87F-0966C31E0F8E}"/>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565" r="1" b="1"/>
          <a:stretch/>
        </p:blipFill>
        <p:spPr>
          <a:xfrm>
            <a:off x="20" y="10"/>
            <a:ext cx="9143980" cy="4666928"/>
          </a:xfrm>
          <a:prstGeom prst="rect">
            <a:avLst/>
          </a:prstGeom>
        </p:spPr>
      </p:pic>
      <p:pic>
        <p:nvPicPr>
          <p:cNvPr id="29" name="Picture 2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1" name="Oval 3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F6E5728-0CE9-4F28-9679-02D25564A391}"/>
              </a:ext>
            </a:extLst>
          </p:cNvPr>
          <p:cNvSpPr txBox="1"/>
          <p:nvPr/>
        </p:nvSpPr>
        <p:spPr>
          <a:xfrm>
            <a:off x="603748" y="4551037"/>
            <a:ext cx="3766337" cy="150993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solidFill>
                  <a:srgbClr val="000000"/>
                </a:solidFill>
                <a:latin typeface="+mj-lt"/>
                <a:ea typeface="+mj-ea"/>
                <a:cs typeface="+mj-cs"/>
              </a:rPr>
              <a:t>Purpose</a:t>
            </a:r>
            <a:endParaRPr lang="en-US" sz="4400" dirty="0">
              <a:solidFill>
                <a:srgbClr val="000000"/>
              </a:solidFill>
              <a:latin typeface="+mj-lt"/>
              <a:ea typeface="+mj-ea"/>
              <a:cs typeface="+mj-cs"/>
            </a:endParaRPr>
          </a:p>
        </p:txBody>
      </p:sp>
      <p:sp>
        <p:nvSpPr>
          <p:cNvPr id="4" name="TextBox 3">
            <a:extLst>
              <a:ext uri="{FF2B5EF4-FFF2-40B4-BE49-F238E27FC236}">
                <a16:creationId xmlns:a16="http://schemas.microsoft.com/office/drawing/2014/main" id="{47776196-F1A3-4426-AE8F-098E6804C8C6}"/>
              </a:ext>
            </a:extLst>
          </p:cNvPr>
          <p:cNvSpPr txBox="1"/>
          <p:nvPr/>
        </p:nvSpPr>
        <p:spPr>
          <a:xfrm>
            <a:off x="2914650" y="4551037"/>
            <a:ext cx="6229331" cy="1925963"/>
          </a:xfrm>
          <a:prstGeom prst="rect">
            <a:avLst/>
          </a:prstGeom>
        </p:spPr>
        <p:txBody>
          <a:bodyPr vert="horz" lIns="91440" tIns="45720" rIns="91440" bIns="45720" rtlCol="0" anchor="ctr">
            <a:normAutofit/>
          </a:bodyPr>
          <a:lstStyle/>
          <a:p>
            <a:pPr defTabSz="914400">
              <a:lnSpc>
                <a:spcPct val="90000"/>
              </a:lnSpc>
              <a:spcAft>
                <a:spcPts val="600"/>
              </a:spcAft>
            </a:pPr>
            <a:r>
              <a:rPr lang="en-US" sz="2400" dirty="0">
                <a:solidFill>
                  <a:srgbClr val="000000"/>
                </a:solidFill>
              </a:rPr>
              <a:t>Allows murals to be permitted separately from sign regulations</a:t>
            </a:r>
          </a:p>
          <a:p>
            <a:pPr marL="2800350" lvl="6" indent="-285750" defTabSz="914400">
              <a:lnSpc>
                <a:spcPct val="90000"/>
              </a:lnSpc>
              <a:spcAft>
                <a:spcPts val="600"/>
              </a:spcAft>
              <a:buFont typeface="Wingdings" panose="05000000000000000000" pitchFamily="2" charset="2"/>
              <a:buChar char="v"/>
            </a:pPr>
            <a:endParaRPr lang="en-US" dirty="0">
              <a:solidFill>
                <a:srgbClr val="000000"/>
              </a:solidFill>
            </a:endParaRPr>
          </a:p>
          <a:p>
            <a:pPr defTabSz="914400">
              <a:lnSpc>
                <a:spcPct val="90000"/>
              </a:lnSpc>
              <a:spcAft>
                <a:spcPts val="600"/>
              </a:spcAft>
            </a:pPr>
            <a:r>
              <a:rPr lang="en-US" sz="2400" dirty="0">
                <a:solidFill>
                  <a:srgbClr val="000000"/>
                </a:solidFill>
              </a:rPr>
              <a:t>Provides an option for privately funded murals not intended for the city’s art collection</a:t>
            </a:r>
          </a:p>
        </p:txBody>
      </p:sp>
    </p:spTree>
    <p:extLst>
      <p:ext uri="{BB962C8B-B14F-4D97-AF65-F5344CB8AC3E}">
        <p14:creationId xmlns:p14="http://schemas.microsoft.com/office/powerpoint/2010/main" val="392466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145" y="161473"/>
            <a:ext cx="6606855" cy="707886"/>
          </a:xfrm>
          <a:prstGeom prst="rect">
            <a:avLst/>
          </a:prstGeom>
          <a:noFill/>
        </p:spPr>
        <p:txBody>
          <a:bodyPr wrap="square" rtlCol="0">
            <a:spAutoFit/>
          </a:bodyPr>
          <a:lstStyle/>
          <a:p>
            <a:pPr algn="ctr"/>
            <a:r>
              <a:rPr lang="en-US" sz="4000" b="1" dirty="0"/>
              <a:t>Purpose</a:t>
            </a:r>
            <a:endParaRPr lang="en-US" sz="4000" dirty="0"/>
          </a:p>
        </p:txBody>
      </p:sp>
      <p:sp>
        <p:nvSpPr>
          <p:cNvPr id="3" name="TextBox 2">
            <a:extLst>
              <a:ext uri="{FF2B5EF4-FFF2-40B4-BE49-F238E27FC236}">
                <a16:creationId xmlns:a16="http://schemas.microsoft.com/office/drawing/2014/main" id="{5618873B-D3ED-4EC1-BB40-5C302C80379E}"/>
              </a:ext>
            </a:extLst>
          </p:cNvPr>
          <p:cNvSpPr txBox="1"/>
          <p:nvPr/>
        </p:nvSpPr>
        <p:spPr>
          <a:xfrm>
            <a:off x="194310" y="1314450"/>
            <a:ext cx="8858250" cy="4847481"/>
          </a:xfrm>
          <a:prstGeom prst="rect">
            <a:avLst/>
          </a:prstGeom>
          <a:noFill/>
        </p:spPr>
        <p:txBody>
          <a:bodyPr wrap="square" rtlCol="0">
            <a:spAutoFit/>
          </a:bodyPr>
          <a:lstStyle/>
          <a:p>
            <a:r>
              <a:rPr lang="en-US" sz="3600" dirty="0"/>
              <a:t>Minimum Criteria	</a:t>
            </a:r>
          </a:p>
          <a:p>
            <a:endParaRPr lang="en-US" dirty="0"/>
          </a:p>
          <a:p>
            <a:pPr marL="800100" lvl="1" indent="-342900">
              <a:spcAft>
                <a:spcPts val="600"/>
              </a:spcAft>
              <a:buAutoNum type="arabicPeriod"/>
            </a:pPr>
            <a:r>
              <a:rPr lang="en-US" sz="2800" dirty="0"/>
              <a:t>Maximum height of 30 feet</a:t>
            </a:r>
          </a:p>
          <a:p>
            <a:pPr marL="800100" lvl="1" indent="-342900">
              <a:spcAft>
                <a:spcPts val="600"/>
              </a:spcAft>
              <a:buAutoNum type="arabicPeriod"/>
            </a:pPr>
            <a:r>
              <a:rPr lang="en-US" sz="2800" dirty="0"/>
              <a:t>Remain in place for five years</a:t>
            </a:r>
          </a:p>
          <a:p>
            <a:pPr marL="800100" lvl="1" indent="-342900">
              <a:spcAft>
                <a:spcPts val="600"/>
              </a:spcAft>
              <a:buAutoNum type="arabicPeriod"/>
            </a:pPr>
            <a:r>
              <a:rPr lang="en-US" sz="2800" dirty="0"/>
              <a:t>Affixed to a building wall</a:t>
            </a:r>
          </a:p>
          <a:p>
            <a:pPr marL="800100" lvl="1" indent="-342900">
              <a:spcAft>
                <a:spcPts val="600"/>
              </a:spcAft>
              <a:buAutoNum type="arabicPeriod"/>
            </a:pPr>
            <a:r>
              <a:rPr lang="en-US" sz="2800" dirty="0"/>
              <a:t>Special standards in design overlay zones</a:t>
            </a:r>
          </a:p>
          <a:p>
            <a:pPr marL="800100" lvl="1" indent="-342900">
              <a:spcAft>
                <a:spcPts val="600"/>
              </a:spcAft>
              <a:buAutoNum type="arabicPeriod"/>
            </a:pPr>
            <a:r>
              <a:rPr lang="en-US" sz="2800" dirty="0"/>
              <a:t>Neighborhood posting notification</a:t>
            </a:r>
          </a:p>
          <a:p>
            <a:pPr marL="800100" lvl="1" indent="-342900">
              <a:spcAft>
                <a:spcPts val="600"/>
              </a:spcAft>
              <a:buAutoNum type="arabicPeriod"/>
            </a:pPr>
            <a:r>
              <a:rPr lang="en-US" sz="2800" dirty="0"/>
              <a:t>Administrative Rules </a:t>
            </a:r>
          </a:p>
          <a:p>
            <a:pPr>
              <a:spcAft>
                <a:spcPts val="600"/>
              </a:spcAft>
            </a:pPr>
            <a:endParaRPr lang="en-US" sz="2800" dirty="0"/>
          </a:p>
          <a:p>
            <a:pPr>
              <a:spcAft>
                <a:spcPts val="600"/>
              </a:spcAft>
            </a:pPr>
            <a:r>
              <a:rPr lang="en-US" sz="2400" dirty="0"/>
              <a:t>*Prohibited on buildings containing fewer than 5 dwelling units</a:t>
            </a:r>
          </a:p>
        </p:txBody>
      </p:sp>
    </p:spTree>
    <p:extLst>
      <p:ext uri="{BB962C8B-B14F-4D97-AF65-F5344CB8AC3E}">
        <p14:creationId xmlns:p14="http://schemas.microsoft.com/office/powerpoint/2010/main" val="4127114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road, tree, outdoor, train&#10;&#10;Description generated with very high confidence">
            <a:extLst>
              <a:ext uri="{FF2B5EF4-FFF2-40B4-BE49-F238E27FC236}">
                <a16:creationId xmlns:a16="http://schemas.microsoft.com/office/drawing/2014/main" id="{3782DC2D-B3E7-4B9B-8F9A-627C0710AD5C}"/>
              </a:ext>
            </a:extLst>
          </p:cNvPr>
          <p:cNvPicPr>
            <a:picLocks noChangeAspect="1"/>
          </p:cNvPicPr>
          <p:nvPr/>
        </p:nvPicPr>
        <p:blipFill rotWithShape="1">
          <a:blip r:embed="rId3">
            <a:extLst>
              <a:ext uri="{28A0092B-C50C-407E-A947-70E740481C1C}">
                <a14:useLocalDpi xmlns:a14="http://schemas.microsoft.com/office/drawing/2010/main" val="0"/>
              </a:ext>
            </a:extLst>
          </a:blip>
          <a:srcRect l="26299" r="3165" b="-1"/>
          <a:stretch/>
        </p:blipFill>
        <p:spPr>
          <a:xfrm>
            <a:off x="20" y="10"/>
            <a:ext cx="9143980" cy="4229090"/>
          </a:xfrm>
          <a:prstGeom prst="rect">
            <a:avLst/>
          </a:prstGeom>
        </p:spPr>
      </p:pic>
      <p:pic>
        <p:nvPicPr>
          <p:cNvPr id="11"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03748" y="4551037"/>
            <a:ext cx="3766337" cy="150993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b="1" dirty="0">
                <a:solidFill>
                  <a:srgbClr val="000000"/>
                </a:solidFill>
                <a:latin typeface="+mj-lt"/>
                <a:ea typeface="+mj-ea"/>
                <a:cs typeface="+mj-cs"/>
              </a:rPr>
              <a:t>Implementation</a:t>
            </a:r>
            <a:endParaRPr lang="en-US" sz="3500" dirty="0">
              <a:solidFill>
                <a:srgbClr val="000000"/>
              </a:solidFill>
              <a:latin typeface="+mj-lt"/>
              <a:ea typeface="+mj-ea"/>
              <a:cs typeface="+mj-cs"/>
            </a:endParaRPr>
          </a:p>
        </p:txBody>
      </p:sp>
      <p:sp>
        <p:nvSpPr>
          <p:cNvPr id="3" name="TextBox 2">
            <a:extLst>
              <a:ext uri="{FF2B5EF4-FFF2-40B4-BE49-F238E27FC236}">
                <a16:creationId xmlns:a16="http://schemas.microsoft.com/office/drawing/2014/main" id="{E38BC90E-08F4-4B6C-999C-0B4BE14E7F5C}"/>
              </a:ext>
            </a:extLst>
          </p:cNvPr>
          <p:cNvSpPr txBox="1"/>
          <p:nvPr/>
        </p:nvSpPr>
        <p:spPr>
          <a:xfrm>
            <a:off x="4909638" y="4388303"/>
            <a:ext cx="4120062" cy="1509935"/>
          </a:xfrm>
          <a:prstGeom prst="rect">
            <a:avLst/>
          </a:prstGeom>
        </p:spPr>
        <p:txBody>
          <a:bodyPr vert="horz" lIns="91440" tIns="45720" rIns="91440" bIns="45720" rtlCol="0" anchor="ctr">
            <a:noAutofit/>
          </a:bodyPr>
          <a:lstStyle/>
          <a:p>
            <a:pPr defTabSz="914400">
              <a:lnSpc>
                <a:spcPct val="90000"/>
              </a:lnSpc>
              <a:spcAft>
                <a:spcPts val="600"/>
              </a:spcAft>
            </a:pPr>
            <a:r>
              <a:rPr lang="en-US" sz="2400" dirty="0">
                <a:solidFill>
                  <a:srgbClr val="000000"/>
                </a:solidFill>
              </a:rPr>
              <a:t>Success</a:t>
            </a:r>
          </a:p>
          <a:p>
            <a:pPr marL="571500" indent="-342900" defTabSz="914400">
              <a:lnSpc>
                <a:spcPct val="90000"/>
              </a:lnSpc>
              <a:spcAft>
                <a:spcPts val="600"/>
              </a:spcAft>
              <a:buFont typeface="Arial" panose="020B0604020202020204" pitchFamily="34" charset="0"/>
              <a:buChar char="•"/>
            </a:pPr>
            <a:r>
              <a:rPr lang="en-US" sz="2400" dirty="0">
                <a:solidFill>
                  <a:srgbClr val="000000"/>
                </a:solidFill>
              </a:rPr>
              <a:t>49 permits (2016-2018)</a:t>
            </a:r>
          </a:p>
          <a:p>
            <a:pPr marL="571500" indent="-342900" defTabSz="914400">
              <a:lnSpc>
                <a:spcPct val="90000"/>
              </a:lnSpc>
              <a:spcAft>
                <a:spcPts val="600"/>
              </a:spcAft>
              <a:buFont typeface="Arial" panose="020B0604020202020204" pitchFamily="34" charset="0"/>
              <a:buChar char="•"/>
            </a:pPr>
            <a:r>
              <a:rPr lang="en-US" sz="2400" dirty="0">
                <a:solidFill>
                  <a:srgbClr val="000000"/>
                </a:solidFill>
              </a:rPr>
              <a:t>Simple, clear requirements</a:t>
            </a:r>
          </a:p>
          <a:p>
            <a:pPr marL="571500" indent="-342900" defTabSz="914400">
              <a:lnSpc>
                <a:spcPct val="90000"/>
              </a:lnSpc>
              <a:spcAft>
                <a:spcPts val="600"/>
              </a:spcAft>
              <a:buFont typeface="Arial" panose="020B0604020202020204" pitchFamily="34" charset="0"/>
              <a:buChar char="•"/>
            </a:pPr>
            <a:r>
              <a:rPr lang="en-US" sz="2400" dirty="0">
                <a:solidFill>
                  <a:srgbClr val="000000"/>
                </a:solidFill>
              </a:rPr>
              <a:t>Easy administration</a:t>
            </a:r>
          </a:p>
        </p:txBody>
      </p:sp>
    </p:spTree>
    <p:extLst>
      <p:ext uri="{BB962C8B-B14F-4D97-AF65-F5344CB8AC3E}">
        <p14:creationId xmlns:p14="http://schemas.microsoft.com/office/powerpoint/2010/main" val="285080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1904 NE Alberta&#10;&#10;&#10;&#10;&#10;&#10;">
            <a:extLst>
              <a:ext uri="{FF2B5EF4-FFF2-40B4-BE49-F238E27FC236}">
                <a16:creationId xmlns:a16="http://schemas.microsoft.com/office/drawing/2014/main" id="{BE3205D5-D448-46E4-92EE-89C2CCFC4B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747F97D0-104E-47F5-BC0D-707C2F2A627C}"/>
              </a:ext>
            </a:extLst>
          </p:cNvPr>
          <p:cNvSpPr txBox="1"/>
          <p:nvPr/>
        </p:nvSpPr>
        <p:spPr>
          <a:xfrm>
            <a:off x="0" y="6396335"/>
            <a:ext cx="7646670" cy="461665"/>
          </a:xfrm>
          <a:prstGeom prst="rect">
            <a:avLst/>
          </a:prstGeom>
          <a:noFill/>
        </p:spPr>
        <p:txBody>
          <a:bodyPr wrap="square" rtlCol="0">
            <a:spAutoFit/>
          </a:bodyPr>
          <a:lstStyle/>
          <a:p>
            <a:r>
              <a:rPr lang="en-US" sz="2400" dirty="0"/>
              <a:t>1904 NE Alberta LLC</a:t>
            </a:r>
          </a:p>
        </p:txBody>
      </p:sp>
    </p:spTree>
    <p:extLst>
      <p:ext uri="{BB962C8B-B14F-4D97-AF65-F5344CB8AC3E}">
        <p14:creationId xmlns:p14="http://schemas.microsoft.com/office/powerpoint/2010/main" val="666833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145" y="161473"/>
            <a:ext cx="6606855" cy="707886"/>
          </a:xfrm>
          <a:prstGeom prst="rect">
            <a:avLst/>
          </a:prstGeom>
          <a:noFill/>
        </p:spPr>
        <p:txBody>
          <a:bodyPr wrap="square" rtlCol="0">
            <a:spAutoFit/>
          </a:bodyPr>
          <a:lstStyle/>
          <a:p>
            <a:pPr algn="ctr"/>
            <a:r>
              <a:rPr lang="en-US" sz="4000" b="1" dirty="0"/>
              <a:t>Amendments</a:t>
            </a:r>
            <a:endParaRPr lang="en-US" sz="4000" dirty="0"/>
          </a:p>
        </p:txBody>
      </p:sp>
      <p:sp>
        <p:nvSpPr>
          <p:cNvPr id="3" name="TextBox 2">
            <a:extLst>
              <a:ext uri="{FF2B5EF4-FFF2-40B4-BE49-F238E27FC236}">
                <a16:creationId xmlns:a16="http://schemas.microsoft.com/office/drawing/2014/main" id="{5618873B-D3ED-4EC1-BB40-5C302C80379E}"/>
              </a:ext>
            </a:extLst>
          </p:cNvPr>
          <p:cNvSpPr txBox="1"/>
          <p:nvPr/>
        </p:nvSpPr>
        <p:spPr>
          <a:xfrm>
            <a:off x="137160" y="1305341"/>
            <a:ext cx="8858250" cy="4832092"/>
          </a:xfrm>
          <a:prstGeom prst="rect">
            <a:avLst/>
          </a:prstGeom>
          <a:noFill/>
        </p:spPr>
        <p:txBody>
          <a:bodyPr wrap="square" rtlCol="0">
            <a:spAutoFit/>
          </a:bodyPr>
          <a:lstStyle/>
          <a:p>
            <a:r>
              <a:rPr lang="en-US" sz="3200" b="1" dirty="0"/>
              <a:t>Commissioners Eudaly, Fish &amp; RACC</a:t>
            </a:r>
          </a:p>
          <a:p>
            <a:endParaRPr lang="en-US" dirty="0"/>
          </a:p>
          <a:p>
            <a:pPr marL="514350" indent="-514350">
              <a:spcBef>
                <a:spcPts val="1200"/>
              </a:spcBef>
              <a:spcAft>
                <a:spcPts val="1200"/>
              </a:spcAft>
              <a:buFont typeface="+mj-lt"/>
              <a:buAutoNum type="arabicPeriod"/>
            </a:pPr>
            <a:r>
              <a:rPr lang="en-US" sz="2800" dirty="0"/>
              <a:t>Expand locations where murals can be installed</a:t>
            </a:r>
          </a:p>
          <a:p>
            <a:pPr marL="514350" indent="-514350">
              <a:spcBef>
                <a:spcPts val="1200"/>
              </a:spcBef>
              <a:spcAft>
                <a:spcPts val="1200"/>
              </a:spcAft>
              <a:buFont typeface="+mj-lt"/>
              <a:buAutoNum type="arabicPeriod"/>
            </a:pPr>
            <a:r>
              <a:rPr lang="en-US" sz="2800" dirty="0"/>
              <a:t>Change “building owners” to “property owners”</a:t>
            </a:r>
          </a:p>
          <a:p>
            <a:pPr marL="514350" indent="-514350">
              <a:spcBef>
                <a:spcPts val="1200"/>
              </a:spcBef>
              <a:spcAft>
                <a:spcPts val="1200"/>
              </a:spcAft>
              <a:buFont typeface="+mj-lt"/>
              <a:buAutoNum type="arabicPeriod"/>
            </a:pPr>
            <a:r>
              <a:rPr lang="en-US" sz="2800" dirty="0"/>
              <a:t>Allow murals on more street facing walls (Central City)</a:t>
            </a:r>
          </a:p>
          <a:p>
            <a:pPr marL="514350" indent="-514350">
              <a:spcBef>
                <a:spcPts val="1200"/>
              </a:spcBef>
              <a:spcAft>
                <a:spcPts val="1200"/>
              </a:spcAft>
              <a:buFont typeface="+mj-lt"/>
              <a:buAutoNum type="arabicPeriod"/>
            </a:pPr>
            <a:r>
              <a:rPr lang="en-US" sz="2800" dirty="0"/>
              <a:t>Reduce the length of time murals must remain in place</a:t>
            </a:r>
          </a:p>
          <a:p>
            <a:pPr marL="514350" indent="-514350">
              <a:spcBef>
                <a:spcPts val="1200"/>
              </a:spcBef>
              <a:spcAft>
                <a:spcPts val="1200"/>
              </a:spcAft>
              <a:buFont typeface="+mj-lt"/>
              <a:buAutoNum type="arabicPeriod"/>
            </a:pPr>
            <a:r>
              <a:rPr lang="en-US" sz="2800" dirty="0"/>
              <a:t>Create a consistent height measurement</a:t>
            </a:r>
          </a:p>
          <a:p>
            <a:pPr>
              <a:spcAft>
                <a:spcPts val="600"/>
              </a:spcAft>
            </a:pPr>
            <a:r>
              <a:rPr lang="en-US" dirty="0"/>
              <a:t>	</a:t>
            </a:r>
          </a:p>
        </p:txBody>
      </p:sp>
    </p:spTree>
    <p:extLst>
      <p:ext uri="{BB962C8B-B14F-4D97-AF65-F5344CB8AC3E}">
        <p14:creationId xmlns:p14="http://schemas.microsoft.com/office/powerpoint/2010/main" val="9169944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949</Words>
  <Application>Microsoft Office PowerPoint</Application>
  <PresentationFormat>On-screen Show (4:3)</PresentationFormat>
  <Paragraphs>158</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Keenan, Mieke</dc:creator>
  <cp:lastModifiedBy>Keenan, Mieke</cp:lastModifiedBy>
  <cp:revision>3</cp:revision>
  <dcterms:created xsi:type="dcterms:W3CDTF">2019-03-20T18:42:06Z</dcterms:created>
  <dcterms:modified xsi:type="dcterms:W3CDTF">2019-03-20T19:04:11Z</dcterms:modified>
</cp:coreProperties>
</file>