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9" r:id="rId2"/>
    <p:sldId id="268" r:id="rId3"/>
    <p:sldId id="270" r:id="rId4"/>
    <p:sldId id="256" r:id="rId5"/>
    <p:sldId id="257" r:id="rId6"/>
    <p:sldId id="271" r:id="rId7"/>
    <p:sldId id="273" r:id="rId8"/>
    <p:sldId id="274" r:id="rId9"/>
    <p:sldId id="272" r:id="rId10"/>
    <p:sldId id="269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lt, Elizabeth" initials="HE" lastIdx="17" clrIdx="0">
    <p:extLst>
      <p:ext uri="{19B8F6BF-5375-455C-9EA6-DF929625EA0E}">
        <p15:presenceInfo xmlns:p15="http://schemas.microsoft.com/office/powerpoint/2012/main" userId="S-1-5-21-1562068243-3890762121-1459926415-81792" providerId="AD"/>
      </p:ext>
    </p:extLst>
  </p:cmAuthor>
  <p:cmAuthor id="2" name="Pietka, Antoinette" initials="PA" lastIdx="2" clrIdx="1">
    <p:extLst>
      <p:ext uri="{19B8F6BF-5375-455C-9EA6-DF929625EA0E}">
        <p15:presenceInfo xmlns:p15="http://schemas.microsoft.com/office/powerpoint/2012/main" userId="S-1-5-21-1562068243-3890762121-1459926415-53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662"/>
    <a:srgbClr val="434F69"/>
    <a:srgbClr val="8FD169"/>
    <a:srgbClr val="8FD16A"/>
    <a:srgbClr val="27829D"/>
    <a:srgbClr val="27829E"/>
    <a:srgbClr val="008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146" autoAdjust="0"/>
  </p:normalViewPr>
  <p:slideViewPr>
    <p:cSldViewPr>
      <p:cViewPr varScale="1">
        <p:scale>
          <a:sx n="115" d="100"/>
          <a:sy n="115" d="100"/>
        </p:scale>
        <p:origin x="39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0F9111-8E41-483E-92D7-DEF158011406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AA991D-FFD1-41E8-BA2C-73ED99194E4D}">
      <dgm:prSet custT="1"/>
      <dgm:spPr/>
      <dgm:t>
        <a:bodyPr/>
        <a:lstStyle/>
        <a:p>
          <a:r>
            <a:rPr lang="en-US" sz="1600" b="1" dirty="0"/>
            <a:t>February 2017</a:t>
          </a:r>
        </a:p>
        <a:p>
          <a:r>
            <a:rPr lang="en-US" sz="1600" dirty="0"/>
            <a:t>Temporary policy</a:t>
          </a:r>
        </a:p>
      </dgm:t>
    </dgm:pt>
    <dgm:pt modelId="{23E2FF3C-1363-43B3-9091-45676585C9E2}" type="parTrans" cxnId="{DB0FAE99-0510-42C8-A9E0-1DE8E6200D05}">
      <dgm:prSet/>
      <dgm:spPr/>
      <dgm:t>
        <a:bodyPr/>
        <a:lstStyle/>
        <a:p>
          <a:endParaRPr lang="en-US"/>
        </a:p>
      </dgm:t>
    </dgm:pt>
    <dgm:pt modelId="{7A4A4B79-D3FB-4CBF-9348-51EC3B89EBFE}" type="sibTrans" cxnId="{DB0FAE99-0510-42C8-A9E0-1DE8E6200D05}">
      <dgm:prSet/>
      <dgm:spPr/>
      <dgm:t>
        <a:bodyPr/>
        <a:lstStyle/>
        <a:p>
          <a:endParaRPr lang="en-US"/>
        </a:p>
      </dgm:t>
    </dgm:pt>
    <dgm:pt modelId="{E73749C4-C78D-48EF-9911-91721A1ADCD2}">
      <dgm:prSet custT="1"/>
      <dgm:spPr/>
      <dgm:t>
        <a:bodyPr/>
        <a:lstStyle/>
        <a:p>
          <a:r>
            <a:rPr lang="en-US" sz="1600" b="1" dirty="0"/>
            <a:t>March 2017</a:t>
          </a:r>
        </a:p>
        <a:p>
          <a:r>
            <a:rPr lang="en-US" sz="1600" dirty="0"/>
            <a:t>Permanent Policy Technical Advisory Group</a:t>
          </a:r>
        </a:p>
      </dgm:t>
    </dgm:pt>
    <dgm:pt modelId="{C101FFA6-80D8-4E01-B807-C92CF0D5D9A4}" type="parTrans" cxnId="{8037B4C2-0037-47DB-BAF1-DE09E23DA437}">
      <dgm:prSet/>
      <dgm:spPr/>
      <dgm:t>
        <a:bodyPr/>
        <a:lstStyle/>
        <a:p>
          <a:endParaRPr lang="en-US"/>
        </a:p>
      </dgm:t>
    </dgm:pt>
    <dgm:pt modelId="{31766046-472B-43C2-89C8-7A4EB1863904}" type="sibTrans" cxnId="{8037B4C2-0037-47DB-BAF1-DE09E23DA437}">
      <dgm:prSet/>
      <dgm:spPr/>
      <dgm:t>
        <a:bodyPr/>
        <a:lstStyle/>
        <a:p>
          <a:endParaRPr lang="en-US"/>
        </a:p>
      </dgm:t>
    </dgm:pt>
    <dgm:pt modelId="{5848AD93-E213-49EF-94A0-F9C8CB0599D6}">
      <dgm:prSet custT="1"/>
      <dgm:spPr/>
      <dgm:t>
        <a:bodyPr/>
        <a:lstStyle/>
        <a:p>
          <a:r>
            <a:rPr lang="en-US" sz="1600" b="1" dirty="0"/>
            <a:t>October 2017 </a:t>
          </a:r>
        </a:p>
        <a:p>
          <a:r>
            <a:rPr lang="en-US" sz="1600" dirty="0"/>
            <a:t>Expiration extended</a:t>
          </a:r>
        </a:p>
      </dgm:t>
    </dgm:pt>
    <dgm:pt modelId="{2A568E42-28C6-4104-9C74-E57133589F26}" type="parTrans" cxnId="{6C413452-B48A-472C-9A0D-8543EDF5FE3C}">
      <dgm:prSet/>
      <dgm:spPr/>
      <dgm:t>
        <a:bodyPr/>
        <a:lstStyle/>
        <a:p>
          <a:endParaRPr lang="en-US"/>
        </a:p>
      </dgm:t>
    </dgm:pt>
    <dgm:pt modelId="{C872D113-E423-4F9A-A81D-B525EB864FA5}" type="sibTrans" cxnId="{6C413452-B48A-472C-9A0D-8543EDF5FE3C}">
      <dgm:prSet/>
      <dgm:spPr/>
      <dgm:t>
        <a:bodyPr/>
        <a:lstStyle/>
        <a:p>
          <a:endParaRPr lang="en-US"/>
        </a:p>
      </dgm:t>
    </dgm:pt>
    <dgm:pt modelId="{D5585988-139B-400C-9568-FD56AFE328FF}">
      <dgm:prSet custT="1"/>
      <dgm:spPr/>
      <dgm:t>
        <a:bodyPr/>
        <a:lstStyle/>
        <a:p>
          <a:r>
            <a:rPr lang="en-US" sz="1600" b="1" dirty="0"/>
            <a:t>March 2018</a:t>
          </a:r>
        </a:p>
        <a:p>
          <a:r>
            <a:rPr lang="en-US" sz="1600" dirty="0"/>
            <a:t>Permanent Policy</a:t>
          </a:r>
        </a:p>
      </dgm:t>
    </dgm:pt>
    <dgm:pt modelId="{D94BE744-CF62-471D-81FF-280B376C2829}" type="parTrans" cxnId="{68CDB0ED-714B-42A8-B1CC-1FFDBD59D528}">
      <dgm:prSet/>
      <dgm:spPr/>
      <dgm:t>
        <a:bodyPr/>
        <a:lstStyle/>
        <a:p>
          <a:endParaRPr lang="en-US"/>
        </a:p>
      </dgm:t>
    </dgm:pt>
    <dgm:pt modelId="{14247213-555A-43BD-9C83-B2A535E2E4AD}" type="sibTrans" cxnId="{68CDB0ED-714B-42A8-B1CC-1FFDBD59D528}">
      <dgm:prSet/>
      <dgm:spPr/>
      <dgm:t>
        <a:bodyPr/>
        <a:lstStyle/>
        <a:p>
          <a:endParaRPr lang="en-US"/>
        </a:p>
      </dgm:t>
    </dgm:pt>
    <dgm:pt modelId="{AFB68790-81BE-48E6-B272-233109F38AE8}">
      <dgm:prSet custT="1"/>
      <dgm:spPr/>
      <dgm:t>
        <a:bodyPr/>
        <a:lstStyle/>
        <a:p>
          <a:r>
            <a:rPr lang="en-US" sz="1600" b="1" dirty="0"/>
            <a:t>October 2018 </a:t>
          </a:r>
        </a:p>
        <a:p>
          <a:r>
            <a:rPr lang="en-US" sz="1600" dirty="0"/>
            <a:t>Stakeholder Input on Affordable Housing</a:t>
          </a:r>
        </a:p>
      </dgm:t>
    </dgm:pt>
    <dgm:pt modelId="{AAEED1A8-0280-4E5F-AB08-799E0CA579D6}" type="parTrans" cxnId="{FCC60477-BE33-442E-9DF9-648E32242FED}">
      <dgm:prSet/>
      <dgm:spPr/>
      <dgm:t>
        <a:bodyPr/>
        <a:lstStyle/>
        <a:p>
          <a:endParaRPr lang="en-US"/>
        </a:p>
      </dgm:t>
    </dgm:pt>
    <dgm:pt modelId="{C8889A89-D381-4376-A8BD-5EF4263B4A2A}" type="sibTrans" cxnId="{FCC60477-BE33-442E-9DF9-648E32242FED}">
      <dgm:prSet/>
      <dgm:spPr/>
      <dgm:t>
        <a:bodyPr/>
        <a:lstStyle/>
        <a:p>
          <a:endParaRPr lang="en-US"/>
        </a:p>
      </dgm:t>
    </dgm:pt>
    <dgm:pt modelId="{ACA870D7-7E60-4C1D-893F-C6A199EBC27E}" type="pres">
      <dgm:prSet presAssocID="{060F9111-8E41-483E-92D7-DEF158011406}" presName="Name0" presStyleCnt="0">
        <dgm:presLayoutVars>
          <dgm:dir/>
          <dgm:resizeHandles val="exact"/>
        </dgm:presLayoutVars>
      </dgm:prSet>
      <dgm:spPr/>
    </dgm:pt>
    <dgm:pt modelId="{C96E1D27-2A2D-4C33-840F-04F21924C216}" type="pres">
      <dgm:prSet presAssocID="{060F9111-8E41-483E-92D7-DEF158011406}" presName="arrow" presStyleLbl="bgShp" presStyleIdx="0" presStyleCnt="1" custLinFactNeighborX="-347" custLinFactNeighborY="-486"/>
      <dgm:spPr/>
    </dgm:pt>
    <dgm:pt modelId="{B092CA59-6603-41B4-A7F9-CF64EF8E4DB1}" type="pres">
      <dgm:prSet presAssocID="{060F9111-8E41-483E-92D7-DEF158011406}" presName="points" presStyleCnt="0"/>
      <dgm:spPr/>
    </dgm:pt>
    <dgm:pt modelId="{CF9B1D96-CA49-4A50-9E5E-ABF69FF198FA}" type="pres">
      <dgm:prSet presAssocID="{1CAA991D-FFD1-41E8-BA2C-73ED99194E4D}" presName="compositeA" presStyleCnt="0"/>
      <dgm:spPr/>
    </dgm:pt>
    <dgm:pt modelId="{FF50F3CA-2497-4B63-8F15-F2A7444E4357}" type="pres">
      <dgm:prSet presAssocID="{1CAA991D-FFD1-41E8-BA2C-73ED99194E4D}" presName="textA" presStyleLbl="revTx" presStyleIdx="0" presStyleCnt="5">
        <dgm:presLayoutVars>
          <dgm:bulletEnabled val="1"/>
        </dgm:presLayoutVars>
      </dgm:prSet>
      <dgm:spPr/>
    </dgm:pt>
    <dgm:pt modelId="{2DA6EA4D-CC8A-4440-96B5-0B743F9DB8F2}" type="pres">
      <dgm:prSet presAssocID="{1CAA991D-FFD1-41E8-BA2C-73ED99194E4D}" presName="circleA" presStyleLbl="node1" presStyleIdx="0" presStyleCnt="5"/>
      <dgm:spPr/>
    </dgm:pt>
    <dgm:pt modelId="{0AC516DA-4ED6-4380-95DD-972B8D1E8FE8}" type="pres">
      <dgm:prSet presAssocID="{1CAA991D-FFD1-41E8-BA2C-73ED99194E4D}" presName="spaceA" presStyleCnt="0"/>
      <dgm:spPr/>
    </dgm:pt>
    <dgm:pt modelId="{1CDAE329-5559-4E3C-95B5-AD9ECD41703A}" type="pres">
      <dgm:prSet presAssocID="{7A4A4B79-D3FB-4CBF-9348-51EC3B89EBFE}" presName="space" presStyleCnt="0"/>
      <dgm:spPr/>
    </dgm:pt>
    <dgm:pt modelId="{ADA4054A-DB3F-4F0A-8378-E8A24635BF5D}" type="pres">
      <dgm:prSet presAssocID="{E73749C4-C78D-48EF-9911-91721A1ADCD2}" presName="compositeB" presStyleCnt="0"/>
      <dgm:spPr/>
    </dgm:pt>
    <dgm:pt modelId="{4D7A9AE9-5742-4A47-87C0-F14553D360A7}" type="pres">
      <dgm:prSet presAssocID="{E73749C4-C78D-48EF-9911-91721A1ADCD2}" presName="textB" presStyleLbl="revTx" presStyleIdx="1" presStyleCnt="5" custScaleY="79673" custLinFactNeighborX="-13135">
        <dgm:presLayoutVars>
          <dgm:bulletEnabled val="1"/>
        </dgm:presLayoutVars>
      </dgm:prSet>
      <dgm:spPr/>
    </dgm:pt>
    <dgm:pt modelId="{FCC3301A-F278-4236-AD10-EF25DB36609C}" type="pres">
      <dgm:prSet presAssocID="{E73749C4-C78D-48EF-9911-91721A1ADCD2}" presName="circleB" presStyleLbl="node1" presStyleIdx="1" presStyleCnt="5" custLinFactX="-29799" custLinFactNeighborX="-100000" custLinFactNeighborY="-11402"/>
      <dgm:spPr/>
    </dgm:pt>
    <dgm:pt modelId="{C9975B40-A4A1-45DA-B1DF-7F83CE8821D6}" type="pres">
      <dgm:prSet presAssocID="{E73749C4-C78D-48EF-9911-91721A1ADCD2}" presName="spaceB" presStyleCnt="0"/>
      <dgm:spPr/>
    </dgm:pt>
    <dgm:pt modelId="{DC4BA5E3-8178-42A1-850E-6497BE5BDA23}" type="pres">
      <dgm:prSet presAssocID="{31766046-472B-43C2-89C8-7A4EB1863904}" presName="space" presStyleCnt="0"/>
      <dgm:spPr/>
    </dgm:pt>
    <dgm:pt modelId="{C02D4B7D-41B8-4EFA-8B4F-654FF0645A81}" type="pres">
      <dgm:prSet presAssocID="{5848AD93-E213-49EF-94A0-F9C8CB0599D6}" presName="compositeA" presStyleCnt="0"/>
      <dgm:spPr/>
    </dgm:pt>
    <dgm:pt modelId="{7BB3BB96-D714-48AA-A810-792966A7286A}" type="pres">
      <dgm:prSet presAssocID="{5848AD93-E213-49EF-94A0-F9C8CB0599D6}" presName="textA" presStyleLbl="revTx" presStyleIdx="2" presStyleCnt="5" custLinFactNeighborX="-25899">
        <dgm:presLayoutVars>
          <dgm:bulletEnabled val="1"/>
        </dgm:presLayoutVars>
      </dgm:prSet>
      <dgm:spPr/>
    </dgm:pt>
    <dgm:pt modelId="{EA2818FA-BC72-4360-B4F5-4D95A4159C55}" type="pres">
      <dgm:prSet presAssocID="{5848AD93-E213-49EF-94A0-F9C8CB0599D6}" presName="circleA" presStyleLbl="node1" presStyleIdx="2" presStyleCnt="5" custLinFactX="-100000" custLinFactNeighborX="-131716"/>
      <dgm:spPr/>
    </dgm:pt>
    <dgm:pt modelId="{0373F105-5F18-4D3B-887F-8094F4A5F540}" type="pres">
      <dgm:prSet presAssocID="{5848AD93-E213-49EF-94A0-F9C8CB0599D6}" presName="spaceA" presStyleCnt="0"/>
      <dgm:spPr/>
    </dgm:pt>
    <dgm:pt modelId="{7DA8992E-02EF-4A46-9186-886898B32B27}" type="pres">
      <dgm:prSet presAssocID="{C872D113-E423-4F9A-A81D-B525EB864FA5}" presName="space" presStyleCnt="0"/>
      <dgm:spPr/>
    </dgm:pt>
    <dgm:pt modelId="{3604071A-2C52-467C-A8DE-D102FB607A9C}" type="pres">
      <dgm:prSet presAssocID="{D5585988-139B-400C-9568-FD56AFE328FF}" presName="compositeB" presStyleCnt="0"/>
      <dgm:spPr/>
    </dgm:pt>
    <dgm:pt modelId="{3F95044D-9179-4D66-BC4A-BF01364021F7}" type="pres">
      <dgm:prSet presAssocID="{D5585988-139B-400C-9568-FD56AFE328FF}" presName="textB" presStyleLbl="revTx" presStyleIdx="3" presStyleCnt="5" custScaleY="79673" custLinFactNeighborX="-33850">
        <dgm:presLayoutVars>
          <dgm:bulletEnabled val="1"/>
        </dgm:presLayoutVars>
      </dgm:prSet>
      <dgm:spPr/>
    </dgm:pt>
    <dgm:pt modelId="{65065347-F8A1-40F6-8CB8-2BE9D129FB90}" type="pres">
      <dgm:prSet presAssocID="{D5585988-139B-400C-9568-FD56AFE328FF}" presName="circleB" presStyleLbl="node1" presStyleIdx="3" presStyleCnt="5" custLinFactX="-153403" custLinFactNeighborX="-200000" custLinFactNeighborY="-11402"/>
      <dgm:spPr/>
    </dgm:pt>
    <dgm:pt modelId="{FC4069DB-EB69-49B5-B42F-63F625CFE956}" type="pres">
      <dgm:prSet presAssocID="{D5585988-139B-400C-9568-FD56AFE328FF}" presName="spaceB" presStyleCnt="0"/>
      <dgm:spPr/>
    </dgm:pt>
    <dgm:pt modelId="{D3492E71-8277-42B4-AB78-7610A25262CF}" type="pres">
      <dgm:prSet presAssocID="{14247213-555A-43BD-9C83-B2A535E2E4AD}" presName="space" presStyleCnt="0"/>
      <dgm:spPr/>
    </dgm:pt>
    <dgm:pt modelId="{9F9F2292-1290-4C36-98BE-0198DBDFA51C}" type="pres">
      <dgm:prSet presAssocID="{AFB68790-81BE-48E6-B272-233109F38AE8}" presName="compositeA" presStyleCnt="0"/>
      <dgm:spPr/>
    </dgm:pt>
    <dgm:pt modelId="{AAA2751F-56F4-4F75-BA68-A6EE30FE6198}" type="pres">
      <dgm:prSet presAssocID="{AFB68790-81BE-48E6-B272-233109F38AE8}" presName="textA" presStyleLbl="revTx" presStyleIdx="4" presStyleCnt="5" custLinFactNeighborX="-37918">
        <dgm:presLayoutVars>
          <dgm:bulletEnabled val="1"/>
        </dgm:presLayoutVars>
      </dgm:prSet>
      <dgm:spPr/>
    </dgm:pt>
    <dgm:pt modelId="{5A411C9C-8348-4A19-8423-E1DE664567EC}" type="pres">
      <dgm:prSet presAssocID="{AFB68790-81BE-48E6-B272-233109F38AE8}" presName="circleA" presStyleLbl="node1" presStyleIdx="4" presStyleCnt="5" custLinFactX="-195244" custLinFactNeighborX="-200000"/>
      <dgm:spPr/>
    </dgm:pt>
    <dgm:pt modelId="{3922A3DA-D4DB-43F7-A064-7D45C7D4186E}" type="pres">
      <dgm:prSet presAssocID="{AFB68790-81BE-48E6-B272-233109F38AE8}" presName="spaceA" presStyleCnt="0"/>
      <dgm:spPr/>
    </dgm:pt>
  </dgm:ptLst>
  <dgm:cxnLst>
    <dgm:cxn modelId="{E026F326-E539-4BDB-B8F6-B76DCBE5E041}" type="presOf" srcId="{E73749C4-C78D-48EF-9911-91721A1ADCD2}" destId="{4D7A9AE9-5742-4A47-87C0-F14553D360A7}" srcOrd="0" destOrd="0" presId="urn:microsoft.com/office/officeart/2005/8/layout/hProcess11"/>
    <dgm:cxn modelId="{3FAE354D-05C4-48F5-B308-D0FEE35EBB3E}" type="presOf" srcId="{AFB68790-81BE-48E6-B272-233109F38AE8}" destId="{AAA2751F-56F4-4F75-BA68-A6EE30FE6198}" srcOrd="0" destOrd="0" presId="urn:microsoft.com/office/officeart/2005/8/layout/hProcess11"/>
    <dgm:cxn modelId="{6C413452-B48A-472C-9A0D-8543EDF5FE3C}" srcId="{060F9111-8E41-483E-92D7-DEF158011406}" destId="{5848AD93-E213-49EF-94A0-F9C8CB0599D6}" srcOrd="2" destOrd="0" parTransId="{2A568E42-28C6-4104-9C74-E57133589F26}" sibTransId="{C872D113-E423-4F9A-A81D-B525EB864FA5}"/>
    <dgm:cxn modelId="{FCC60477-BE33-442E-9DF9-648E32242FED}" srcId="{060F9111-8E41-483E-92D7-DEF158011406}" destId="{AFB68790-81BE-48E6-B272-233109F38AE8}" srcOrd="4" destOrd="0" parTransId="{AAEED1A8-0280-4E5F-AB08-799E0CA579D6}" sibTransId="{C8889A89-D381-4376-A8BD-5EF4263B4A2A}"/>
    <dgm:cxn modelId="{5CC8AC8D-C3C0-4272-B908-E3AF98FF3BBE}" type="presOf" srcId="{1CAA991D-FFD1-41E8-BA2C-73ED99194E4D}" destId="{FF50F3CA-2497-4B63-8F15-F2A7444E4357}" srcOrd="0" destOrd="0" presId="urn:microsoft.com/office/officeart/2005/8/layout/hProcess11"/>
    <dgm:cxn modelId="{DB0FAE99-0510-42C8-A9E0-1DE8E6200D05}" srcId="{060F9111-8E41-483E-92D7-DEF158011406}" destId="{1CAA991D-FFD1-41E8-BA2C-73ED99194E4D}" srcOrd="0" destOrd="0" parTransId="{23E2FF3C-1363-43B3-9091-45676585C9E2}" sibTransId="{7A4A4B79-D3FB-4CBF-9348-51EC3B89EBFE}"/>
    <dgm:cxn modelId="{63573AA6-8EFA-44AB-92F5-CEC48DCB793C}" type="presOf" srcId="{5848AD93-E213-49EF-94A0-F9C8CB0599D6}" destId="{7BB3BB96-D714-48AA-A810-792966A7286A}" srcOrd="0" destOrd="0" presId="urn:microsoft.com/office/officeart/2005/8/layout/hProcess11"/>
    <dgm:cxn modelId="{8037B4C2-0037-47DB-BAF1-DE09E23DA437}" srcId="{060F9111-8E41-483E-92D7-DEF158011406}" destId="{E73749C4-C78D-48EF-9911-91721A1ADCD2}" srcOrd="1" destOrd="0" parTransId="{C101FFA6-80D8-4E01-B807-C92CF0D5D9A4}" sibTransId="{31766046-472B-43C2-89C8-7A4EB1863904}"/>
    <dgm:cxn modelId="{015311D2-FBC7-4B9C-B6FE-3A5C99B9E4BE}" type="presOf" srcId="{060F9111-8E41-483E-92D7-DEF158011406}" destId="{ACA870D7-7E60-4C1D-893F-C6A199EBC27E}" srcOrd="0" destOrd="0" presId="urn:microsoft.com/office/officeart/2005/8/layout/hProcess11"/>
    <dgm:cxn modelId="{267DBFE0-AF6E-4A87-87BF-546770FFB1FB}" type="presOf" srcId="{D5585988-139B-400C-9568-FD56AFE328FF}" destId="{3F95044D-9179-4D66-BC4A-BF01364021F7}" srcOrd="0" destOrd="0" presId="urn:microsoft.com/office/officeart/2005/8/layout/hProcess11"/>
    <dgm:cxn modelId="{68CDB0ED-714B-42A8-B1CC-1FFDBD59D528}" srcId="{060F9111-8E41-483E-92D7-DEF158011406}" destId="{D5585988-139B-400C-9568-FD56AFE328FF}" srcOrd="3" destOrd="0" parTransId="{D94BE744-CF62-471D-81FF-280B376C2829}" sibTransId="{14247213-555A-43BD-9C83-B2A535E2E4AD}"/>
    <dgm:cxn modelId="{DDEBAD4B-6CF9-472A-9675-F6A6FDBB8ECB}" type="presParOf" srcId="{ACA870D7-7E60-4C1D-893F-C6A199EBC27E}" destId="{C96E1D27-2A2D-4C33-840F-04F21924C216}" srcOrd="0" destOrd="0" presId="urn:microsoft.com/office/officeart/2005/8/layout/hProcess11"/>
    <dgm:cxn modelId="{34566687-DEC8-4B33-9E6C-476254DBD3AA}" type="presParOf" srcId="{ACA870D7-7E60-4C1D-893F-C6A199EBC27E}" destId="{B092CA59-6603-41B4-A7F9-CF64EF8E4DB1}" srcOrd="1" destOrd="0" presId="urn:microsoft.com/office/officeart/2005/8/layout/hProcess11"/>
    <dgm:cxn modelId="{7EDD6AEC-B405-45D9-B7A9-709D0E00F3B0}" type="presParOf" srcId="{B092CA59-6603-41B4-A7F9-CF64EF8E4DB1}" destId="{CF9B1D96-CA49-4A50-9E5E-ABF69FF198FA}" srcOrd="0" destOrd="0" presId="urn:microsoft.com/office/officeart/2005/8/layout/hProcess11"/>
    <dgm:cxn modelId="{4BEFA146-F6A4-4D7E-972E-E67C1D294380}" type="presParOf" srcId="{CF9B1D96-CA49-4A50-9E5E-ABF69FF198FA}" destId="{FF50F3CA-2497-4B63-8F15-F2A7444E4357}" srcOrd="0" destOrd="0" presId="urn:microsoft.com/office/officeart/2005/8/layout/hProcess11"/>
    <dgm:cxn modelId="{04A49667-32E4-47C2-AEA4-D5B54DE583BE}" type="presParOf" srcId="{CF9B1D96-CA49-4A50-9E5E-ABF69FF198FA}" destId="{2DA6EA4D-CC8A-4440-96B5-0B743F9DB8F2}" srcOrd="1" destOrd="0" presId="urn:microsoft.com/office/officeart/2005/8/layout/hProcess11"/>
    <dgm:cxn modelId="{CDBCBCD5-96BA-48D3-A5A8-7A6EC1FF073A}" type="presParOf" srcId="{CF9B1D96-CA49-4A50-9E5E-ABF69FF198FA}" destId="{0AC516DA-4ED6-4380-95DD-972B8D1E8FE8}" srcOrd="2" destOrd="0" presId="urn:microsoft.com/office/officeart/2005/8/layout/hProcess11"/>
    <dgm:cxn modelId="{28D046BB-A289-4D54-A104-1943C51478D6}" type="presParOf" srcId="{B092CA59-6603-41B4-A7F9-CF64EF8E4DB1}" destId="{1CDAE329-5559-4E3C-95B5-AD9ECD41703A}" srcOrd="1" destOrd="0" presId="urn:microsoft.com/office/officeart/2005/8/layout/hProcess11"/>
    <dgm:cxn modelId="{1E38F7D8-E0CF-4130-B5C7-3383BAF569FC}" type="presParOf" srcId="{B092CA59-6603-41B4-A7F9-CF64EF8E4DB1}" destId="{ADA4054A-DB3F-4F0A-8378-E8A24635BF5D}" srcOrd="2" destOrd="0" presId="urn:microsoft.com/office/officeart/2005/8/layout/hProcess11"/>
    <dgm:cxn modelId="{BEC9F55A-A828-402C-A75C-C595F9FAD1ED}" type="presParOf" srcId="{ADA4054A-DB3F-4F0A-8378-E8A24635BF5D}" destId="{4D7A9AE9-5742-4A47-87C0-F14553D360A7}" srcOrd="0" destOrd="0" presId="urn:microsoft.com/office/officeart/2005/8/layout/hProcess11"/>
    <dgm:cxn modelId="{F4E6C613-7127-46B0-B924-040724FC2C39}" type="presParOf" srcId="{ADA4054A-DB3F-4F0A-8378-E8A24635BF5D}" destId="{FCC3301A-F278-4236-AD10-EF25DB36609C}" srcOrd="1" destOrd="0" presId="urn:microsoft.com/office/officeart/2005/8/layout/hProcess11"/>
    <dgm:cxn modelId="{73F759E4-DB7C-4C24-A1FB-F6DBEDC4E11A}" type="presParOf" srcId="{ADA4054A-DB3F-4F0A-8378-E8A24635BF5D}" destId="{C9975B40-A4A1-45DA-B1DF-7F83CE8821D6}" srcOrd="2" destOrd="0" presId="urn:microsoft.com/office/officeart/2005/8/layout/hProcess11"/>
    <dgm:cxn modelId="{8AEFB615-3185-4D55-9B29-1096016D87B9}" type="presParOf" srcId="{B092CA59-6603-41B4-A7F9-CF64EF8E4DB1}" destId="{DC4BA5E3-8178-42A1-850E-6497BE5BDA23}" srcOrd="3" destOrd="0" presId="urn:microsoft.com/office/officeart/2005/8/layout/hProcess11"/>
    <dgm:cxn modelId="{531A6368-7162-4F8B-9B36-0E52CA263F03}" type="presParOf" srcId="{B092CA59-6603-41B4-A7F9-CF64EF8E4DB1}" destId="{C02D4B7D-41B8-4EFA-8B4F-654FF0645A81}" srcOrd="4" destOrd="0" presId="urn:microsoft.com/office/officeart/2005/8/layout/hProcess11"/>
    <dgm:cxn modelId="{ECD8618F-18C0-4DCE-B012-25AE50768428}" type="presParOf" srcId="{C02D4B7D-41B8-4EFA-8B4F-654FF0645A81}" destId="{7BB3BB96-D714-48AA-A810-792966A7286A}" srcOrd="0" destOrd="0" presId="urn:microsoft.com/office/officeart/2005/8/layout/hProcess11"/>
    <dgm:cxn modelId="{F506C6C7-8280-4758-8AC0-24AF22018612}" type="presParOf" srcId="{C02D4B7D-41B8-4EFA-8B4F-654FF0645A81}" destId="{EA2818FA-BC72-4360-B4F5-4D95A4159C55}" srcOrd="1" destOrd="0" presId="urn:microsoft.com/office/officeart/2005/8/layout/hProcess11"/>
    <dgm:cxn modelId="{6523AC4B-3807-4864-9F6C-2BEC74B0FEFE}" type="presParOf" srcId="{C02D4B7D-41B8-4EFA-8B4F-654FF0645A81}" destId="{0373F105-5F18-4D3B-887F-8094F4A5F540}" srcOrd="2" destOrd="0" presId="urn:microsoft.com/office/officeart/2005/8/layout/hProcess11"/>
    <dgm:cxn modelId="{DE986C42-D60E-4189-BA46-7372DC149EB8}" type="presParOf" srcId="{B092CA59-6603-41B4-A7F9-CF64EF8E4DB1}" destId="{7DA8992E-02EF-4A46-9186-886898B32B27}" srcOrd="5" destOrd="0" presId="urn:microsoft.com/office/officeart/2005/8/layout/hProcess11"/>
    <dgm:cxn modelId="{ADE09E10-2B73-4BFC-9E24-DBE78A958002}" type="presParOf" srcId="{B092CA59-6603-41B4-A7F9-CF64EF8E4DB1}" destId="{3604071A-2C52-467C-A8DE-D102FB607A9C}" srcOrd="6" destOrd="0" presId="urn:microsoft.com/office/officeart/2005/8/layout/hProcess11"/>
    <dgm:cxn modelId="{1F394381-C004-4FA1-8454-FDDF72383923}" type="presParOf" srcId="{3604071A-2C52-467C-A8DE-D102FB607A9C}" destId="{3F95044D-9179-4D66-BC4A-BF01364021F7}" srcOrd="0" destOrd="0" presId="urn:microsoft.com/office/officeart/2005/8/layout/hProcess11"/>
    <dgm:cxn modelId="{7DA52345-0D55-469F-977F-355033E9EBDA}" type="presParOf" srcId="{3604071A-2C52-467C-A8DE-D102FB607A9C}" destId="{65065347-F8A1-40F6-8CB8-2BE9D129FB90}" srcOrd="1" destOrd="0" presId="urn:microsoft.com/office/officeart/2005/8/layout/hProcess11"/>
    <dgm:cxn modelId="{E3060E8E-BE0E-426D-8E42-9B129E76A2D9}" type="presParOf" srcId="{3604071A-2C52-467C-A8DE-D102FB607A9C}" destId="{FC4069DB-EB69-49B5-B42F-63F625CFE956}" srcOrd="2" destOrd="0" presId="urn:microsoft.com/office/officeart/2005/8/layout/hProcess11"/>
    <dgm:cxn modelId="{829FBAE7-18FE-40C4-8D10-4C9E74B3728E}" type="presParOf" srcId="{B092CA59-6603-41B4-A7F9-CF64EF8E4DB1}" destId="{D3492E71-8277-42B4-AB78-7610A25262CF}" srcOrd="7" destOrd="0" presId="urn:microsoft.com/office/officeart/2005/8/layout/hProcess11"/>
    <dgm:cxn modelId="{267FAE25-B819-4F49-AC2C-B4322B612F5A}" type="presParOf" srcId="{B092CA59-6603-41B4-A7F9-CF64EF8E4DB1}" destId="{9F9F2292-1290-4C36-98BE-0198DBDFA51C}" srcOrd="8" destOrd="0" presId="urn:microsoft.com/office/officeart/2005/8/layout/hProcess11"/>
    <dgm:cxn modelId="{F6A614E6-405F-46A6-BCD0-881DE415B7CF}" type="presParOf" srcId="{9F9F2292-1290-4C36-98BE-0198DBDFA51C}" destId="{AAA2751F-56F4-4F75-BA68-A6EE30FE6198}" srcOrd="0" destOrd="0" presId="urn:microsoft.com/office/officeart/2005/8/layout/hProcess11"/>
    <dgm:cxn modelId="{9B9522FA-2479-4255-87A2-5BA4AFAD2DB8}" type="presParOf" srcId="{9F9F2292-1290-4C36-98BE-0198DBDFA51C}" destId="{5A411C9C-8348-4A19-8423-E1DE664567EC}" srcOrd="1" destOrd="0" presId="urn:microsoft.com/office/officeart/2005/8/layout/hProcess11"/>
    <dgm:cxn modelId="{B7AD5094-3B53-4CBE-9F12-1F183141FE4B}" type="presParOf" srcId="{9F9F2292-1290-4C36-98BE-0198DBDFA51C}" destId="{3922A3DA-D4DB-43F7-A064-7D45C7D4186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6E1D27-2A2D-4C33-840F-04F21924C216}">
      <dsp:nvSpPr>
        <dsp:cNvPr id="0" name=""/>
        <dsp:cNvSpPr/>
      </dsp:nvSpPr>
      <dsp:spPr>
        <a:xfrm>
          <a:off x="0" y="568889"/>
          <a:ext cx="11351260" cy="76346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50F3CA-2497-4B63-8F15-F2A7444E4357}">
      <dsp:nvSpPr>
        <dsp:cNvPr id="0" name=""/>
        <dsp:cNvSpPr/>
      </dsp:nvSpPr>
      <dsp:spPr>
        <a:xfrm>
          <a:off x="4489" y="0"/>
          <a:ext cx="1962914" cy="76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February 2017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Temporary policy</a:t>
          </a:r>
        </a:p>
      </dsp:txBody>
      <dsp:txXfrm>
        <a:off x="4489" y="0"/>
        <a:ext cx="1962914" cy="763466"/>
      </dsp:txXfrm>
    </dsp:sp>
    <dsp:sp modelId="{2DA6EA4D-CC8A-4440-96B5-0B743F9DB8F2}">
      <dsp:nvSpPr>
        <dsp:cNvPr id="0" name=""/>
        <dsp:cNvSpPr/>
      </dsp:nvSpPr>
      <dsp:spPr>
        <a:xfrm>
          <a:off x="890513" y="858900"/>
          <a:ext cx="190866" cy="190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A9AE9-5742-4A47-87C0-F14553D360A7}">
      <dsp:nvSpPr>
        <dsp:cNvPr id="0" name=""/>
        <dsp:cNvSpPr/>
      </dsp:nvSpPr>
      <dsp:spPr>
        <a:xfrm>
          <a:off x="1807720" y="1261592"/>
          <a:ext cx="1962914" cy="608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March 2017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Permanent Policy Technical Advisory Group</a:t>
          </a:r>
        </a:p>
      </dsp:txBody>
      <dsp:txXfrm>
        <a:off x="1807720" y="1261592"/>
        <a:ext cx="1962914" cy="608276"/>
      </dsp:txXfrm>
    </dsp:sp>
    <dsp:sp modelId="{FCC3301A-F278-4236-AD10-EF25DB36609C}">
      <dsp:nvSpPr>
        <dsp:cNvPr id="0" name=""/>
        <dsp:cNvSpPr/>
      </dsp:nvSpPr>
      <dsp:spPr>
        <a:xfrm>
          <a:off x="2703830" y="875935"/>
          <a:ext cx="190866" cy="190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B3BB96-D714-48AA-A810-792966A7286A}">
      <dsp:nvSpPr>
        <dsp:cNvPr id="0" name=""/>
        <dsp:cNvSpPr/>
      </dsp:nvSpPr>
      <dsp:spPr>
        <a:xfrm>
          <a:off x="3618234" y="0"/>
          <a:ext cx="1962914" cy="76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October 2017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Expiration extended</a:t>
          </a:r>
        </a:p>
      </dsp:txBody>
      <dsp:txXfrm>
        <a:off x="3618234" y="0"/>
        <a:ext cx="1962914" cy="763466"/>
      </dsp:txXfrm>
    </dsp:sp>
    <dsp:sp modelId="{EA2818FA-BC72-4360-B4F5-4D95A4159C55}">
      <dsp:nvSpPr>
        <dsp:cNvPr id="0" name=""/>
        <dsp:cNvSpPr/>
      </dsp:nvSpPr>
      <dsp:spPr>
        <a:xfrm>
          <a:off x="4570364" y="858900"/>
          <a:ext cx="190866" cy="190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95044D-9179-4D66-BC4A-BF01364021F7}">
      <dsp:nvSpPr>
        <dsp:cNvPr id="0" name=""/>
        <dsp:cNvSpPr/>
      </dsp:nvSpPr>
      <dsp:spPr>
        <a:xfrm>
          <a:off x="5523223" y="1261592"/>
          <a:ext cx="1962914" cy="608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March 2018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Permanent Policy</a:t>
          </a:r>
        </a:p>
      </dsp:txBody>
      <dsp:txXfrm>
        <a:off x="5523223" y="1261592"/>
        <a:ext cx="1962914" cy="608276"/>
      </dsp:txXfrm>
    </dsp:sp>
    <dsp:sp modelId="{65065347-F8A1-40F6-8CB8-2BE9D129FB90}">
      <dsp:nvSpPr>
        <dsp:cNvPr id="0" name=""/>
        <dsp:cNvSpPr/>
      </dsp:nvSpPr>
      <dsp:spPr>
        <a:xfrm>
          <a:off x="6399165" y="875935"/>
          <a:ext cx="190866" cy="190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A2751F-56F4-4F75-BA68-A6EE30FE6198}">
      <dsp:nvSpPr>
        <dsp:cNvPr id="0" name=""/>
        <dsp:cNvSpPr/>
      </dsp:nvSpPr>
      <dsp:spPr>
        <a:xfrm>
          <a:off x="7504432" y="0"/>
          <a:ext cx="1962914" cy="76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October 2018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Stakeholder Input on Affordable Housing</a:t>
          </a:r>
        </a:p>
      </dsp:txBody>
      <dsp:txXfrm>
        <a:off x="7504432" y="0"/>
        <a:ext cx="1962914" cy="763466"/>
      </dsp:txXfrm>
    </dsp:sp>
    <dsp:sp modelId="{5A411C9C-8348-4A19-8423-E1DE664567EC}">
      <dsp:nvSpPr>
        <dsp:cNvPr id="0" name=""/>
        <dsp:cNvSpPr/>
      </dsp:nvSpPr>
      <dsp:spPr>
        <a:xfrm>
          <a:off x="8380364" y="858900"/>
          <a:ext cx="190866" cy="190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9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1"/>
            <a:ext cx="3037840" cy="4669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B4514-2A0E-4E81-84C8-19E81A2AD5E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429"/>
            <a:ext cx="3037840" cy="4669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29429"/>
            <a:ext cx="3037840" cy="4669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086F4-9900-41BC-9CDE-A0DA840B6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06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0D4F0-1958-4361-942E-60BFF47DBF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23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0D4F0-1958-4361-942E-60BFF47DBF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26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0D4F0-1958-4361-942E-60BFF47DBF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86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0D4F0-1958-4361-942E-60BFF47DBF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09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Budget Presentation| 3/12/18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D6E1-59EE-4550-AA0A-6C6F8D55C35F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Budget Presentation| 3/12/18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74D1-45B0-4920-A975-81687D32B9C2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Budget Presentation| 3/12/18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D7B8D-5D9F-47C1-BF75-E25B7828557B}" type="datetime1">
              <a:rPr lang="en-US" smtClean="0"/>
              <a:t>3/12/2019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Budget Presentation| 3/12/18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6343-5F7F-49E7-8C0A-D0C9854A3CCF}" type="datetime1">
              <a:rPr lang="en-US" smtClean="0"/>
              <a:t>3/12/2019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Budget Presentation| 3/12/18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5AEA5-6C50-4810-8D90-A561BCFFC992}" type="datetime1">
              <a:rPr lang="en-US" smtClean="0"/>
              <a:t>3/12/2019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EC6D5-3993-4DD7-9E26-66C3A0DC65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F7215-AD8F-4EE4-A491-51543B613C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23C12-22BC-44FA-8D49-3DD7653AA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F3F-39D1-4F3C-B5B7-730E74BD5B65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C2DB2-175F-4F22-90F1-1121B73EC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8F8F4-1DF8-4A4B-BF33-D0C63A29B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965E-F197-4A3D-9E3A-787956295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1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Budget Presentation| 3/12/18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63A1E-694F-4437-8E6D-0FDD43EDF3DC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818854"/>
            <a:ext cx="12192000" cy="5039146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79752" y="2895600"/>
            <a:ext cx="9859648" cy="1714252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6500"/>
              </a:lnSpc>
              <a:spcBef>
                <a:spcPts val="900"/>
              </a:spcBef>
            </a:pPr>
            <a:r>
              <a:rPr lang="en-US" sz="4800" spc="-5" dirty="0">
                <a:solidFill>
                  <a:srgbClr val="FFFFFF"/>
                </a:solidFill>
              </a:rPr>
              <a:t>Mandatory Relocation Assistance</a:t>
            </a:r>
            <a:br>
              <a:rPr lang="en-US" sz="4800" spc="-5" dirty="0">
                <a:solidFill>
                  <a:srgbClr val="FFFFFF"/>
                </a:solidFill>
              </a:rPr>
            </a:br>
            <a:r>
              <a:rPr lang="en-US" sz="4800" spc="-5" dirty="0">
                <a:solidFill>
                  <a:srgbClr val="FFFFFF"/>
                </a:solidFill>
              </a:rPr>
              <a:t>Technical Code Changes</a:t>
            </a:r>
            <a:endParaRPr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356B4C-59C4-4540-BBD7-C59D6247E89F}"/>
              </a:ext>
            </a:extLst>
          </p:cNvPr>
          <p:cNvSpPr/>
          <p:nvPr/>
        </p:nvSpPr>
        <p:spPr>
          <a:xfrm>
            <a:off x="1600200" y="1289963"/>
            <a:ext cx="3733800" cy="355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02E1F0-0064-4E7C-8D3B-38617E09B8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0674"/>
            <a:ext cx="5562602" cy="13386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66176" y="2988655"/>
            <a:ext cx="9859648" cy="8806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 algn="ctr">
              <a:lnSpc>
                <a:spcPts val="6500"/>
              </a:lnSpc>
              <a:spcBef>
                <a:spcPts val="900"/>
              </a:spcBef>
            </a:pPr>
            <a:r>
              <a:rPr lang="en-US" sz="4800" spc="-5" dirty="0">
                <a:solidFill>
                  <a:srgbClr val="FFFFFF"/>
                </a:solidFill>
              </a:rPr>
              <a:t>Questions?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1999882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9D5A064-B741-48B2-94CC-316531A6F6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4013506"/>
              </p:ext>
            </p:extLst>
          </p:nvPr>
        </p:nvGraphicFramePr>
        <p:xfrm>
          <a:off x="420370" y="3886200"/>
          <a:ext cx="11351260" cy="190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8340" y="582226"/>
            <a:ext cx="687133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Technical Changes Needed</a:t>
            </a:r>
            <a:endParaRPr spc="-5" dirty="0"/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278E3FA3-C98F-4D3B-927D-2AF40266E335}"/>
              </a:ext>
            </a:extLst>
          </p:cNvPr>
          <p:cNvSpPr txBox="1"/>
          <p:nvPr/>
        </p:nvSpPr>
        <p:spPr>
          <a:xfrm>
            <a:off x="688340" y="1618581"/>
            <a:ext cx="10544175" cy="13862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0" marR="172085" indent="-514350">
              <a:lnSpc>
                <a:spcPct val="109300"/>
              </a:lnSpc>
              <a:spcBef>
                <a:spcPts val="5"/>
              </a:spcBef>
              <a:buFont typeface="+mj-lt"/>
              <a:buAutoNum type="arabicPeriod"/>
              <a:tabLst>
                <a:tab pos="184785" algn="l"/>
              </a:tabLst>
            </a:pPr>
            <a:r>
              <a:rPr lang="en-US" sz="2800" b="1" spc="-5" dirty="0">
                <a:latin typeface="Arial"/>
                <a:cs typeface="Arial"/>
              </a:rPr>
              <a:t>Reconciliation with Senate Bill 608</a:t>
            </a:r>
          </a:p>
          <a:p>
            <a:pPr marL="527050" marR="172085" indent="-514350">
              <a:lnSpc>
                <a:spcPct val="109300"/>
              </a:lnSpc>
              <a:spcBef>
                <a:spcPts val="5"/>
              </a:spcBef>
              <a:buFont typeface="+mj-lt"/>
              <a:buAutoNum type="arabicPeriod"/>
              <a:tabLst>
                <a:tab pos="184785" algn="l"/>
              </a:tabLst>
            </a:pPr>
            <a:r>
              <a:rPr lang="en-US" sz="2800" b="1" spc="-5" dirty="0">
                <a:latin typeface="Arial"/>
                <a:cs typeface="Arial"/>
              </a:rPr>
              <a:t>Clarify affordable housing exemption</a:t>
            </a:r>
          </a:p>
          <a:p>
            <a:pPr marL="527050" marR="172085" indent="-514350">
              <a:lnSpc>
                <a:spcPct val="109300"/>
              </a:lnSpc>
              <a:spcBef>
                <a:spcPts val="5"/>
              </a:spcBef>
              <a:buFont typeface="+mj-lt"/>
              <a:buAutoNum type="arabicPeriod"/>
              <a:tabLst>
                <a:tab pos="184785" algn="l"/>
              </a:tabLst>
            </a:pPr>
            <a:r>
              <a:rPr lang="en-US" sz="2800" b="1" spc="-5" dirty="0">
                <a:latin typeface="Arial"/>
                <a:cs typeface="Arial"/>
              </a:rPr>
              <a:t>Other technical corrections and clarifications</a:t>
            </a:r>
            <a:endParaRPr lang="en-US" sz="2800" b="1" dirty="0">
              <a:latin typeface="Arial"/>
              <a:cs typeface="Arial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4B2ED4C-C139-40C0-9206-EFB29ADE997E}"/>
              </a:ext>
            </a:extLst>
          </p:cNvPr>
          <p:cNvSpPr/>
          <p:nvPr/>
        </p:nvSpPr>
        <p:spPr>
          <a:xfrm>
            <a:off x="10629534" y="4724400"/>
            <a:ext cx="190866" cy="19086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F19518D-47FD-47B4-BBBD-7D30AE7553BD}"/>
              </a:ext>
            </a:extLst>
          </p:cNvPr>
          <p:cNvGrpSpPr/>
          <p:nvPr/>
        </p:nvGrpSpPr>
        <p:grpSpPr>
          <a:xfrm>
            <a:off x="9601200" y="5108996"/>
            <a:ext cx="2209800" cy="834604"/>
            <a:chOff x="5370823" y="1074062"/>
            <a:chExt cx="2209800" cy="83460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B4211E5-6072-4A58-AAAE-E77097F214A9}"/>
                </a:ext>
              </a:extLst>
            </p:cNvPr>
            <p:cNvSpPr/>
            <p:nvPr/>
          </p:nvSpPr>
          <p:spPr>
            <a:xfrm>
              <a:off x="5523223" y="1145200"/>
              <a:ext cx="1962914" cy="7634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A7E3E03-EF7A-4EE4-9EC9-469743DD75ED}"/>
                </a:ext>
              </a:extLst>
            </p:cNvPr>
            <p:cNvSpPr txBox="1"/>
            <p:nvPr/>
          </p:nvSpPr>
          <p:spPr>
            <a:xfrm>
              <a:off x="5370823" y="1074062"/>
              <a:ext cx="2209800" cy="683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/>
                <a:t>February 2019</a:t>
              </a: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 SB 608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302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66176" y="2571874"/>
            <a:ext cx="9859648" cy="1714252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 algn="ctr">
              <a:lnSpc>
                <a:spcPts val="6500"/>
              </a:lnSpc>
              <a:spcBef>
                <a:spcPts val="900"/>
              </a:spcBef>
            </a:pPr>
            <a:r>
              <a:rPr lang="en-US" sz="4800" spc="-5" dirty="0">
                <a:solidFill>
                  <a:srgbClr val="FFFFFF"/>
                </a:solidFill>
              </a:rPr>
              <a:t>Senate Bill 608</a:t>
            </a:r>
            <a:br>
              <a:rPr lang="en-US" sz="4800" spc="-5" dirty="0">
                <a:solidFill>
                  <a:srgbClr val="FFFFFF"/>
                </a:solidFill>
              </a:rPr>
            </a:br>
            <a:r>
              <a:rPr lang="en-US" sz="3600" b="0" i="1" spc="-5" dirty="0">
                <a:solidFill>
                  <a:srgbClr val="FFFFFF"/>
                </a:solidFill>
              </a:rPr>
              <a:t>Effective February 28, 2019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331895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CA8BA6C-E7C7-4EAF-833A-05E296C9D6C3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2A032C2-A630-419C-8047-40115F3B2355}"/>
              </a:ext>
            </a:extLst>
          </p:cNvPr>
          <p:cNvSpPr txBox="1"/>
          <p:nvPr/>
        </p:nvSpPr>
        <p:spPr>
          <a:xfrm>
            <a:off x="1492358" y="240030"/>
            <a:ext cx="2652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Before SB 608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0A7CA65-7BC5-4957-811B-9C2C727BBEE0}"/>
              </a:ext>
            </a:extLst>
          </p:cNvPr>
          <p:cNvSpPr txBox="1"/>
          <p:nvPr/>
        </p:nvSpPr>
        <p:spPr>
          <a:xfrm>
            <a:off x="1387540" y="1144465"/>
            <a:ext cx="2836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434F69"/>
                </a:solidFill>
              </a:rPr>
              <a:t>Allowed Rent Increase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19B0CC4-5B13-4901-BB88-B45F2A689BEE}"/>
              </a:ext>
            </a:extLst>
          </p:cNvPr>
          <p:cNvSpPr txBox="1"/>
          <p:nvPr/>
        </p:nvSpPr>
        <p:spPr>
          <a:xfrm>
            <a:off x="454479" y="1998545"/>
            <a:ext cx="150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434F69"/>
                </a:solidFill>
              </a:rPr>
              <a:t>0%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17F864-AA15-4FAE-9BA5-FD27F8C09C59}"/>
              </a:ext>
            </a:extLst>
          </p:cNvPr>
          <p:cNvSpPr txBox="1"/>
          <p:nvPr/>
        </p:nvSpPr>
        <p:spPr>
          <a:xfrm>
            <a:off x="3184790" y="1853811"/>
            <a:ext cx="2425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434F69"/>
                </a:solidFill>
              </a:rPr>
              <a:t>Any</a:t>
            </a:r>
          </a:p>
          <a:p>
            <a:pPr algn="ctr"/>
            <a:r>
              <a:rPr lang="en-US" b="1" i="1" dirty="0">
                <a:solidFill>
                  <a:srgbClr val="434F69"/>
                </a:solidFill>
              </a:rPr>
              <a:t>If 10%+ rent increase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52842D-21C7-4E6A-9ACF-1F7493E77C36}"/>
              </a:ext>
            </a:extLst>
          </p:cNvPr>
          <p:cNvSpPr txBox="1"/>
          <p:nvPr/>
        </p:nvSpPr>
        <p:spPr>
          <a:xfrm>
            <a:off x="102096" y="4073283"/>
            <a:ext cx="22069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434F69"/>
                </a:solidFill>
              </a:rPr>
              <a:t>No Cause</a:t>
            </a:r>
          </a:p>
          <a:p>
            <a:pPr algn="ctr"/>
            <a:r>
              <a:rPr lang="en-US" sz="2400" b="1" i="1" dirty="0">
                <a:solidFill>
                  <a:srgbClr val="434F69"/>
                </a:solidFill>
              </a:rPr>
              <a:t>For Cause</a:t>
            </a:r>
          </a:p>
          <a:p>
            <a:pPr algn="ctr"/>
            <a:r>
              <a:rPr lang="en-US" sz="2400" b="1" i="1" dirty="0">
                <a:solidFill>
                  <a:srgbClr val="434F69"/>
                </a:solidFill>
              </a:rPr>
              <a:t>Non-renewal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8353158-DD51-4239-8F9D-DD21A8DDF967}"/>
              </a:ext>
            </a:extLst>
          </p:cNvPr>
          <p:cNvSpPr txBox="1"/>
          <p:nvPr/>
        </p:nvSpPr>
        <p:spPr>
          <a:xfrm>
            <a:off x="1023310" y="6288349"/>
            <a:ext cx="3590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Triggers city relocation assistance?</a:t>
            </a:r>
          </a:p>
        </p:txBody>
      </p:sp>
      <p:pic>
        <p:nvPicPr>
          <p:cNvPr id="36" name="Graphic 35" descr="Checkmark">
            <a:extLst>
              <a:ext uri="{FF2B5EF4-FFF2-40B4-BE49-F238E27FC236}">
                <a16:creationId xmlns:a16="http://schemas.microsoft.com/office/drawing/2014/main" id="{405611DA-3327-4AD2-8B5E-70DD100ADA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58964" y="2393878"/>
            <a:ext cx="392482" cy="392482"/>
          </a:xfrm>
          <a:prstGeom prst="rect">
            <a:avLst/>
          </a:prstGeom>
        </p:spPr>
      </p:pic>
      <p:pic>
        <p:nvPicPr>
          <p:cNvPr id="37" name="Graphic 36" descr="Checkmark">
            <a:extLst>
              <a:ext uri="{FF2B5EF4-FFF2-40B4-BE49-F238E27FC236}">
                <a16:creationId xmlns:a16="http://schemas.microsoft.com/office/drawing/2014/main" id="{5C410B0B-686E-4D9E-96E6-2721BE62F5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6708" y="4095680"/>
            <a:ext cx="392482" cy="392482"/>
          </a:xfrm>
          <a:prstGeom prst="rect">
            <a:avLst/>
          </a:prstGeom>
        </p:spPr>
      </p:pic>
      <p:pic>
        <p:nvPicPr>
          <p:cNvPr id="38" name="Graphic 37" descr="Checkmark">
            <a:extLst>
              <a:ext uri="{FF2B5EF4-FFF2-40B4-BE49-F238E27FC236}">
                <a16:creationId xmlns:a16="http://schemas.microsoft.com/office/drawing/2014/main" id="{8BE3079D-8FC6-4074-9545-20B5C85E05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57727" y="4824016"/>
            <a:ext cx="392482" cy="392482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716BE18-1C46-4AB5-998B-106784B26C11}"/>
              </a:ext>
            </a:extLst>
          </p:cNvPr>
          <p:cNvSpPr txBox="1"/>
          <p:nvPr/>
        </p:nvSpPr>
        <p:spPr>
          <a:xfrm>
            <a:off x="3301324" y="4073283"/>
            <a:ext cx="22069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434F69"/>
                </a:solidFill>
              </a:rPr>
              <a:t>No Cause</a:t>
            </a:r>
          </a:p>
          <a:p>
            <a:pPr algn="ctr"/>
            <a:r>
              <a:rPr lang="en-US" sz="2400" b="1" i="1" dirty="0">
                <a:solidFill>
                  <a:srgbClr val="434F69"/>
                </a:solidFill>
              </a:rPr>
              <a:t>For Cause</a:t>
            </a:r>
          </a:p>
          <a:p>
            <a:pPr algn="ctr"/>
            <a:r>
              <a:rPr lang="en-US" sz="2400" b="1" i="1" dirty="0">
                <a:solidFill>
                  <a:srgbClr val="434F69"/>
                </a:solidFill>
              </a:rPr>
              <a:t>Non-renewal</a:t>
            </a:r>
          </a:p>
        </p:txBody>
      </p:sp>
      <p:pic>
        <p:nvPicPr>
          <p:cNvPr id="40" name="Graphic 39" descr="Checkmark">
            <a:extLst>
              <a:ext uri="{FF2B5EF4-FFF2-40B4-BE49-F238E27FC236}">
                <a16:creationId xmlns:a16="http://schemas.microsoft.com/office/drawing/2014/main" id="{BBBFA935-66D7-4D27-BAC8-F47535032D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7105" y="4095680"/>
            <a:ext cx="392482" cy="392482"/>
          </a:xfrm>
          <a:prstGeom prst="rect">
            <a:avLst/>
          </a:prstGeom>
        </p:spPr>
      </p:pic>
      <p:pic>
        <p:nvPicPr>
          <p:cNvPr id="41" name="Graphic 40" descr="Checkmark">
            <a:extLst>
              <a:ext uri="{FF2B5EF4-FFF2-40B4-BE49-F238E27FC236}">
                <a16:creationId xmlns:a16="http://schemas.microsoft.com/office/drawing/2014/main" id="{6654F89B-04A9-4524-A4A4-0B5BA94207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58124" y="4824016"/>
            <a:ext cx="392482" cy="392482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B6B6F70D-DB54-4548-A57B-1802D2396072}"/>
              </a:ext>
            </a:extLst>
          </p:cNvPr>
          <p:cNvSpPr txBox="1"/>
          <p:nvPr/>
        </p:nvSpPr>
        <p:spPr>
          <a:xfrm>
            <a:off x="7777859" y="240030"/>
            <a:ext cx="2566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After SB 608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FB53332-1029-4716-85EA-CFB2048B3956}"/>
              </a:ext>
            </a:extLst>
          </p:cNvPr>
          <p:cNvSpPr txBox="1"/>
          <p:nvPr/>
        </p:nvSpPr>
        <p:spPr>
          <a:xfrm>
            <a:off x="8309898" y="2999332"/>
            <a:ext cx="1502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Renter in a Home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ADABBB8-A902-4B05-943A-33CBDF0BC4E9}"/>
              </a:ext>
            </a:extLst>
          </p:cNvPr>
          <p:cNvCxnSpPr>
            <a:cxnSpLocks/>
          </p:cNvCxnSpPr>
          <p:nvPr/>
        </p:nvCxnSpPr>
        <p:spPr>
          <a:xfrm>
            <a:off x="9800726" y="3426381"/>
            <a:ext cx="1698170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F9A2793-BA9E-46BE-B64F-13806FDC7CFF}"/>
              </a:ext>
            </a:extLst>
          </p:cNvPr>
          <p:cNvSpPr txBox="1"/>
          <p:nvPr/>
        </p:nvSpPr>
        <p:spPr>
          <a:xfrm>
            <a:off x="6748796" y="3118604"/>
            <a:ext cx="139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First 12 Months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4D45CAC-E7E6-4911-AFF0-2610C3F2E54E}"/>
              </a:ext>
            </a:extLst>
          </p:cNvPr>
          <p:cNvSpPr txBox="1"/>
          <p:nvPr/>
        </p:nvSpPr>
        <p:spPr>
          <a:xfrm>
            <a:off x="9890018" y="3107053"/>
            <a:ext cx="1502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After 12 Months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E5B2FE-169E-411C-879A-02EC66AD09E7}"/>
              </a:ext>
            </a:extLst>
          </p:cNvPr>
          <p:cNvSpPr txBox="1"/>
          <p:nvPr/>
        </p:nvSpPr>
        <p:spPr>
          <a:xfrm>
            <a:off x="6698298" y="1995926"/>
            <a:ext cx="150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434F69"/>
                </a:solidFill>
              </a:rPr>
              <a:t>0%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8EE69C4-A55A-4827-9E21-7E103C4C4B05}"/>
              </a:ext>
            </a:extLst>
          </p:cNvPr>
          <p:cNvSpPr txBox="1"/>
          <p:nvPr/>
        </p:nvSpPr>
        <p:spPr>
          <a:xfrm>
            <a:off x="9428609" y="1851192"/>
            <a:ext cx="2425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434F69"/>
                </a:solidFill>
              </a:rPr>
              <a:t>7% + CPI*</a:t>
            </a:r>
          </a:p>
          <a:p>
            <a:pPr algn="ctr"/>
            <a:r>
              <a:rPr lang="en-US" b="1" i="1" dirty="0">
                <a:solidFill>
                  <a:srgbClr val="434F69"/>
                </a:solidFill>
              </a:rPr>
              <a:t>If 10%+ rent increase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6900026-6E65-4105-8E72-739C98A1A1FB}"/>
              </a:ext>
            </a:extLst>
          </p:cNvPr>
          <p:cNvSpPr txBox="1"/>
          <p:nvPr/>
        </p:nvSpPr>
        <p:spPr>
          <a:xfrm>
            <a:off x="6345915" y="4070664"/>
            <a:ext cx="22069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434F69"/>
                </a:solidFill>
              </a:rPr>
              <a:t>No Cause</a:t>
            </a:r>
          </a:p>
          <a:p>
            <a:pPr algn="ctr"/>
            <a:r>
              <a:rPr lang="en-US" sz="2400" b="1" i="1" dirty="0">
                <a:solidFill>
                  <a:srgbClr val="434F69"/>
                </a:solidFill>
              </a:rPr>
              <a:t>For Cause</a:t>
            </a:r>
          </a:p>
          <a:p>
            <a:pPr algn="ctr"/>
            <a:r>
              <a:rPr lang="en-US" sz="2400" b="1" i="1" dirty="0">
                <a:solidFill>
                  <a:srgbClr val="434F69"/>
                </a:solidFill>
              </a:rPr>
              <a:t>Non-renewal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16250B3-B712-47EA-B07D-201E1CA6A436}"/>
              </a:ext>
            </a:extLst>
          </p:cNvPr>
          <p:cNvSpPr txBox="1"/>
          <p:nvPr/>
        </p:nvSpPr>
        <p:spPr>
          <a:xfrm>
            <a:off x="7267129" y="6285730"/>
            <a:ext cx="3590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Triggers city relocation assistance?</a:t>
            </a:r>
          </a:p>
        </p:txBody>
      </p:sp>
      <p:pic>
        <p:nvPicPr>
          <p:cNvPr id="59" name="Graphic 58" descr="Checkmark">
            <a:extLst>
              <a:ext uri="{FF2B5EF4-FFF2-40B4-BE49-F238E27FC236}">
                <a16:creationId xmlns:a16="http://schemas.microsoft.com/office/drawing/2014/main" id="{FF5CAB01-B88E-4A89-8CD4-500D133291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89949" y="2391259"/>
            <a:ext cx="392482" cy="392482"/>
          </a:xfrm>
          <a:prstGeom prst="rect">
            <a:avLst/>
          </a:prstGeom>
        </p:spPr>
      </p:pic>
      <p:pic>
        <p:nvPicPr>
          <p:cNvPr id="60" name="Graphic 59" descr="Checkmark">
            <a:extLst>
              <a:ext uri="{FF2B5EF4-FFF2-40B4-BE49-F238E27FC236}">
                <a16:creationId xmlns:a16="http://schemas.microsoft.com/office/drawing/2014/main" id="{B2AE560B-1850-4A97-982F-D15DDBBCBC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00527" y="4093061"/>
            <a:ext cx="392482" cy="392482"/>
          </a:xfrm>
          <a:prstGeom prst="rect">
            <a:avLst/>
          </a:prstGeom>
        </p:spPr>
      </p:pic>
      <p:pic>
        <p:nvPicPr>
          <p:cNvPr id="61" name="Graphic 60" descr="Checkmark">
            <a:extLst>
              <a:ext uri="{FF2B5EF4-FFF2-40B4-BE49-F238E27FC236}">
                <a16:creationId xmlns:a16="http://schemas.microsoft.com/office/drawing/2014/main" id="{C7CD0E46-F8B1-41A8-9318-842D1F5DEF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1546" y="4821397"/>
            <a:ext cx="392482" cy="392482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5DA51148-5D42-4A43-89B6-7B76965C9C14}"/>
              </a:ext>
            </a:extLst>
          </p:cNvPr>
          <p:cNvSpPr txBox="1"/>
          <p:nvPr/>
        </p:nvSpPr>
        <p:spPr>
          <a:xfrm>
            <a:off x="9387589" y="4070664"/>
            <a:ext cx="2507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434F69"/>
                </a:solidFill>
              </a:rPr>
              <a:t>Qualifying Reason</a:t>
            </a:r>
          </a:p>
          <a:p>
            <a:pPr algn="ctr"/>
            <a:r>
              <a:rPr lang="en-US" sz="2400" b="1" i="1" dirty="0">
                <a:solidFill>
                  <a:srgbClr val="434F69"/>
                </a:solidFill>
              </a:rPr>
              <a:t>For Cause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CE6F0D3-719B-4B35-B778-6C53C9CB0F50}"/>
              </a:ext>
            </a:extLst>
          </p:cNvPr>
          <p:cNvSpPr txBox="1"/>
          <p:nvPr/>
        </p:nvSpPr>
        <p:spPr>
          <a:xfrm>
            <a:off x="1485337" y="5594094"/>
            <a:ext cx="26409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434F69"/>
                </a:solidFill>
              </a:rPr>
              <a:t>Termination Options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AB5C7DE-CC70-49E8-AEE9-C08CB35A6A39}"/>
              </a:ext>
            </a:extLst>
          </p:cNvPr>
          <p:cNvCxnSpPr>
            <a:cxnSpLocks/>
          </p:cNvCxnSpPr>
          <p:nvPr/>
        </p:nvCxnSpPr>
        <p:spPr>
          <a:xfrm>
            <a:off x="6595746" y="3426381"/>
            <a:ext cx="1698170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CDF6B31D-E017-400D-816E-DDBB54DF60D8}"/>
              </a:ext>
            </a:extLst>
          </p:cNvPr>
          <p:cNvSpPr txBox="1"/>
          <p:nvPr/>
        </p:nvSpPr>
        <p:spPr>
          <a:xfrm>
            <a:off x="2054677" y="3032150"/>
            <a:ext cx="1502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Renter in a Home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66A8A040-1FE8-412B-8216-C2CD4C1B4900}"/>
              </a:ext>
            </a:extLst>
          </p:cNvPr>
          <p:cNvCxnSpPr>
            <a:cxnSpLocks/>
          </p:cNvCxnSpPr>
          <p:nvPr/>
        </p:nvCxnSpPr>
        <p:spPr>
          <a:xfrm>
            <a:off x="3545505" y="3447649"/>
            <a:ext cx="1698170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BBE53821-99AA-402A-A6C6-3FA81002F252}"/>
              </a:ext>
            </a:extLst>
          </p:cNvPr>
          <p:cNvSpPr txBox="1"/>
          <p:nvPr/>
        </p:nvSpPr>
        <p:spPr>
          <a:xfrm>
            <a:off x="489654" y="3139872"/>
            <a:ext cx="139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First 12 Months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9A099AA-3CDF-4886-AEFA-E43D60AECC13}"/>
              </a:ext>
            </a:extLst>
          </p:cNvPr>
          <p:cNvSpPr txBox="1"/>
          <p:nvPr/>
        </p:nvSpPr>
        <p:spPr>
          <a:xfrm>
            <a:off x="3634797" y="3128321"/>
            <a:ext cx="1502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After 12 Months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333390B2-970F-42AA-9298-030016439635}"/>
              </a:ext>
            </a:extLst>
          </p:cNvPr>
          <p:cNvCxnSpPr>
            <a:cxnSpLocks/>
          </p:cNvCxnSpPr>
          <p:nvPr/>
        </p:nvCxnSpPr>
        <p:spPr>
          <a:xfrm>
            <a:off x="336604" y="3447649"/>
            <a:ext cx="1698170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C2F4D228-C3D5-45C1-A375-96BD02839861}"/>
              </a:ext>
            </a:extLst>
          </p:cNvPr>
          <p:cNvSpPr txBox="1"/>
          <p:nvPr/>
        </p:nvSpPr>
        <p:spPr>
          <a:xfrm>
            <a:off x="7669395" y="1144465"/>
            <a:ext cx="2836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434F69"/>
                </a:solidFill>
              </a:rPr>
              <a:t>Allowed Rent Increase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7D80D10-433B-4436-93F6-1922DE1A6C8A}"/>
              </a:ext>
            </a:extLst>
          </p:cNvPr>
          <p:cNvSpPr txBox="1"/>
          <p:nvPr/>
        </p:nvSpPr>
        <p:spPr>
          <a:xfrm>
            <a:off x="7767192" y="5594094"/>
            <a:ext cx="26409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434F69"/>
                </a:solidFill>
              </a:rPr>
              <a:t>Termination Options</a:t>
            </a:r>
          </a:p>
        </p:txBody>
      </p:sp>
    </p:spTree>
    <p:extLst>
      <p:ext uri="{BB962C8B-B14F-4D97-AF65-F5344CB8AC3E}">
        <p14:creationId xmlns:p14="http://schemas.microsoft.com/office/powerpoint/2010/main" val="162041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2235911-E46A-414E-9B83-9EBD029D98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967135"/>
              </p:ext>
            </p:extLst>
          </p:nvPr>
        </p:nvGraphicFramePr>
        <p:xfrm>
          <a:off x="664256" y="1752600"/>
          <a:ext cx="10863487" cy="474834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897322">
                  <a:extLst>
                    <a:ext uri="{9D8B030D-6E8A-4147-A177-3AD203B41FA5}">
                      <a16:colId xmlns:a16="http://schemas.microsoft.com/office/drawing/2014/main" val="3481337251"/>
                    </a:ext>
                  </a:extLst>
                </a:gridCol>
                <a:gridCol w="4966165">
                  <a:extLst>
                    <a:ext uri="{9D8B030D-6E8A-4147-A177-3AD203B41FA5}">
                      <a16:colId xmlns:a16="http://schemas.microsoft.com/office/drawing/2014/main" val="361293571"/>
                    </a:ext>
                  </a:extLst>
                </a:gridCol>
              </a:tblGrid>
              <a:tr h="6694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dirty="0">
                          <a:effectLst/>
                        </a:rPr>
                        <a:t>SB 608 Qualifying Landlord Reason for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dirty="0">
                          <a:effectLst/>
                        </a:rPr>
                        <a:t>Termination of Rental Agreement</a:t>
                      </a:r>
                      <a:endParaRPr lang="en-US" sz="20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dirty="0">
                          <a:effectLst/>
                        </a:rPr>
                        <a:t>Previously Eligible for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dirty="0">
                          <a:effectLst/>
                        </a:rPr>
                        <a:t>City Relocation Assistance</a:t>
                      </a:r>
                      <a:endParaRPr lang="en-US" sz="20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extLst>
                  <a:ext uri="{0D108BD9-81ED-4DB2-BD59-A6C34878D82A}">
                    <a16:rowId xmlns:a16="http://schemas.microsoft.com/office/drawing/2014/main" val="2088313616"/>
                  </a:ext>
                </a:extLst>
              </a:tr>
              <a:tr h="6694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u="none" dirty="0">
                          <a:effectLst/>
                        </a:rPr>
                        <a:t>Landlord to </a:t>
                      </a:r>
                      <a:r>
                        <a:rPr lang="en-US" sz="2000" b="1" u="none" dirty="0">
                          <a:effectLst/>
                        </a:rPr>
                        <a:t>demolish</a:t>
                      </a:r>
                      <a:r>
                        <a:rPr lang="en-US" sz="2000" b="0" u="none" dirty="0">
                          <a:effectLst/>
                        </a:rPr>
                        <a:t> unit</a:t>
                      </a:r>
                      <a:endParaRPr lang="en-US" sz="18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Yes,</a:t>
                      </a:r>
                      <a:r>
                        <a:rPr lang="en-US" sz="2000" u="none" dirty="0">
                          <a:effectLst/>
                        </a:rPr>
                        <a:t> except tenancies less than 6 months with advance notice to renter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extLst>
                  <a:ext uri="{0D108BD9-81ED-4DB2-BD59-A6C34878D82A}">
                    <a16:rowId xmlns:a16="http://schemas.microsoft.com/office/drawing/2014/main" val="4000596808"/>
                  </a:ext>
                </a:extLst>
              </a:tr>
              <a:tr h="6694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u="none" dirty="0">
                          <a:effectLst/>
                        </a:rPr>
                        <a:t>Landlord to </a:t>
                      </a:r>
                      <a:r>
                        <a:rPr lang="en-US" sz="2000" b="1" u="none" dirty="0">
                          <a:effectLst/>
                        </a:rPr>
                        <a:t>convert</a:t>
                      </a:r>
                      <a:r>
                        <a:rPr lang="en-US" sz="2000" b="0" u="none" dirty="0">
                          <a:effectLst/>
                        </a:rPr>
                        <a:t> unit to non-residential use</a:t>
                      </a:r>
                      <a:endParaRPr lang="en-US" sz="18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Yes,</a:t>
                      </a:r>
                      <a:r>
                        <a:rPr lang="en-US" sz="2000" u="none" dirty="0">
                          <a:effectLst/>
                        </a:rPr>
                        <a:t> except with advance notice renter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extLst>
                  <a:ext uri="{0D108BD9-81ED-4DB2-BD59-A6C34878D82A}">
                    <a16:rowId xmlns:a16="http://schemas.microsoft.com/office/drawing/2014/main" val="1943448448"/>
                  </a:ext>
                </a:extLst>
              </a:tr>
              <a:tr h="6694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u="none" dirty="0">
                          <a:effectLst/>
                        </a:rPr>
                        <a:t>Landlord to </a:t>
                      </a:r>
                      <a:r>
                        <a:rPr lang="en-US" sz="2000" b="1" u="none" dirty="0">
                          <a:effectLst/>
                        </a:rPr>
                        <a:t>repair</a:t>
                      </a:r>
                      <a:r>
                        <a:rPr lang="en-US" sz="2000" b="0" u="none" dirty="0">
                          <a:effectLst/>
                        </a:rPr>
                        <a:t> or </a:t>
                      </a:r>
                      <a:r>
                        <a:rPr lang="en-US" sz="2000" b="1" u="none" dirty="0">
                          <a:effectLst/>
                        </a:rPr>
                        <a:t>renovate</a:t>
                      </a:r>
                      <a:r>
                        <a:rPr lang="en-US" sz="2000" b="0" u="none" dirty="0">
                          <a:effectLst/>
                        </a:rPr>
                        <a:t> the unit</a:t>
                      </a:r>
                      <a:endParaRPr lang="en-US" sz="18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Yes</a:t>
                      </a:r>
                      <a:endParaRPr lang="en-US" sz="18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extLst>
                  <a:ext uri="{0D108BD9-81ED-4DB2-BD59-A6C34878D82A}">
                    <a16:rowId xmlns:a16="http://schemas.microsoft.com/office/drawing/2014/main" val="3959735658"/>
                  </a:ext>
                </a:extLst>
              </a:tr>
              <a:tr h="6694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u="none" dirty="0">
                          <a:effectLst/>
                        </a:rPr>
                        <a:t>Landlord to </a:t>
                      </a:r>
                      <a:r>
                        <a:rPr lang="en-US" sz="2000" b="1" u="none" dirty="0">
                          <a:effectLst/>
                        </a:rPr>
                        <a:t>occupy</a:t>
                      </a:r>
                      <a:r>
                        <a:rPr lang="en-US" sz="2000" b="0" u="none" dirty="0">
                          <a:effectLst/>
                        </a:rPr>
                        <a:t> unit</a:t>
                      </a:r>
                      <a:endParaRPr lang="en-US" sz="18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Yes,</a:t>
                      </a:r>
                      <a:r>
                        <a:rPr lang="en-US" sz="2000" u="none" dirty="0">
                          <a:effectLst/>
                        </a:rPr>
                        <a:t> unless moving back after 3 years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extLst>
                  <a:ext uri="{0D108BD9-81ED-4DB2-BD59-A6C34878D82A}">
                    <a16:rowId xmlns:a16="http://schemas.microsoft.com/office/drawing/2014/main" val="1499413686"/>
                  </a:ext>
                </a:extLst>
              </a:tr>
              <a:tr h="6694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u="none" dirty="0">
                          <a:effectLst/>
                        </a:rPr>
                        <a:t>Landlord’s immediate </a:t>
                      </a:r>
                      <a:r>
                        <a:rPr lang="en-US" sz="2000" b="1" u="none" dirty="0">
                          <a:effectLst/>
                        </a:rPr>
                        <a:t>family</a:t>
                      </a:r>
                      <a:r>
                        <a:rPr lang="en-US" sz="2000" b="0" u="none" dirty="0">
                          <a:effectLst/>
                        </a:rPr>
                        <a:t> to </a:t>
                      </a:r>
                      <a:r>
                        <a:rPr lang="en-US" sz="2000" b="1" u="none" dirty="0">
                          <a:effectLst/>
                        </a:rPr>
                        <a:t>occupy</a:t>
                      </a:r>
                      <a:r>
                        <a:rPr lang="en-US" sz="2000" b="0" u="none" dirty="0">
                          <a:effectLst/>
                        </a:rPr>
                        <a:t> unit</a:t>
                      </a:r>
                      <a:endParaRPr lang="en-US" sz="18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No,</a:t>
                      </a:r>
                      <a:r>
                        <a:rPr lang="en-US" sz="2000" u="none" dirty="0">
                          <a:effectLst/>
                        </a:rPr>
                        <a:t> unless landlord owns more than 4 units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extLst>
                  <a:ext uri="{0D108BD9-81ED-4DB2-BD59-A6C34878D82A}">
                    <a16:rowId xmlns:a16="http://schemas.microsoft.com/office/drawing/2014/main" val="888414078"/>
                  </a:ext>
                </a:extLst>
              </a:tr>
              <a:tr h="6694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u="none" dirty="0">
                          <a:effectLst/>
                        </a:rPr>
                        <a:t>Landlords </a:t>
                      </a:r>
                      <a:r>
                        <a:rPr lang="en-US" sz="2000" b="1" u="none" dirty="0">
                          <a:effectLst/>
                        </a:rPr>
                        <a:t>sells</a:t>
                      </a:r>
                      <a:r>
                        <a:rPr lang="en-US" sz="2000" b="0" u="none" dirty="0">
                          <a:effectLst/>
                        </a:rPr>
                        <a:t> unit to someone who will </a:t>
                      </a:r>
                      <a:r>
                        <a:rPr lang="en-US" sz="2000" b="1" u="none" dirty="0">
                          <a:effectLst/>
                        </a:rPr>
                        <a:t>occupy</a:t>
                      </a:r>
                      <a:r>
                        <a:rPr lang="en-US" sz="2000" b="0" u="none" dirty="0">
                          <a:effectLst/>
                        </a:rPr>
                        <a:t> unit</a:t>
                      </a:r>
                      <a:endParaRPr lang="en-US" sz="18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Yes,</a:t>
                      </a:r>
                      <a:r>
                        <a:rPr lang="en-US" sz="2000" u="none" dirty="0">
                          <a:effectLst/>
                        </a:rPr>
                        <a:t> except with advance notice to renter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502" marR="98502" marT="0" marB="0" anchor="ctr"/>
                </a:tc>
                <a:extLst>
                  <a:ext uri="{0D108BD9-81ED-4DB2-BD59-A6C34878D82A}">
                    <a16:rowId xmlns:a16="http://schemas.microsoft.com/office/drawing/2014/main" val="1642069965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80BC1B83-00D5-423D-BD87-7356AA607119}"/>
              </a:ext>
            </a:extLst>
          </p:cNvPr>
          <p:cNvSpPr/>
          <p:nvPr/>
        </p:nvSpPr>
        <p:spPr>
          <a:xfrm>
            <a:off x="2349396" y="228600"/>
            <a:ext cx="749320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F39662"/>
                </a:solidFill>
              </a:rPr>
              <a:t>Events that would have triggered </a:t>
            </a:r>
          </a:p>
          <a:p>
            <a:pPr algn="ctr"/>
            <a:r>
              <a:rPr lang="en-US" sz="3600" b="1" dirty="0">
                <a:solidFill>
                  <a:srgbClr val="F39662"/>
                </a:solidFill>
              </a:rPr>
              <a:t>city relocation assistance no longer do</a:t>
            </a:r>
          </a:p>
        </p:txBody>
      </p:sp>
    </p:spTree>
    <p:extLst>
      <p:ext uri="{BB962C8B-B14F-4D97-AF65-F5344CB8AC3E}">
        <p14:creationId xmlns:p14="http://schemas.microsoft.com/office/powerpoint/2010/main" val="3273554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8340" y="582226"/>
            <a:ext cx="687133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Technical Changes Needed</a:t>
            </a:r>
            <a:endParaRPr spc="-5" dirty="0"/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278E3FA3-C98F-4D3B-927D-2AF40266E335}"/>
              </a:ext>
            </a:extLst>
          </p:cNvPr>
          <p:cNvSpPr txBox="1"/>
          <p:nvPr/>
        </p:nvSpPr>
        <p:spPr>
          <a:xfrm>
            <a:off x="688340" y="1618581"/>
            <a:ext cx="10544175" cy="18558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0" marR="172085" indent="-514350">
              <a:lnSpc>
                <a:spcPct val="109300"/>
              </a:lnSpc>
              <a:spcBef>
                <a:spcPts val="5"/>
              </a:spcBef>
              <a:buFont typeface="+mj-lt"/>
              <a:buAutoNum type="arabicPeriod"/>
              <a:tabLst>
                <a:tab pos="184785" algn="l"/>
              </a:tabLst>
            </a:pPr>
            <a:r>
              <a:rPr lang="en-US" sz="2800" b="1" spc="-5" dirty="0">
                <a:latin typeface="Arial"/>
                <a:cs typeface="Arial"/>
              </a:rPr>
              <a:t>Reconciliation with Senate Bill 608</a:t>
            </a:r>
          </a:p>
          <a:p>
            <a:pPr marL="984250" marR="172085" lvl="1" indent="-514350">
              <a:lnSpc>
                <a:spcPct val="1093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4785" algn="l"/>
              </a:tabLst>
            </a:pPr>
            <a:r>
              <a:rPr lang="en-US" sz="2800" spc="-5" dirty="0">
                <a:latin typeface="Arial"/>
                <a:cs typeface="Arial"/>
              </a:rPr>
              <a:t>Subsection B – add qualifying landlord reason</a:t>
            </a:r>
          </a:p>
          <a:p>
            <a:pPr marL="984250" marR="172085" lvl="1" indent="-514350">
              <a:lnSpc>
                <a:spcPct val="1093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4785" algn="l"/>
              </a:tabLst>
            </a:pPr>
            <a:r>
              <a:rPr lang="en-US" sz="2800" spc="-5" dirty="0">
                <a:latin typeface="Arial"/>
                <a:cs typeface="Arial"/>
              </a:rPr>
              <a:t>Subsection B – eliminate 60 day notice option</a:t>
            </a:r>
          </a:p>
          <a:p>
            <a:pPr marL="984250" marR="172085" lvl="1" indent="-514350">
              <a:lnSpc>
                <a:spcPct val="1093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4785" algn="l"/>
              </a:tabLst>
            </a:pPr>
            <a:r>
              <a:rPr lang="en-US" sz="2800" spc="-5" dirty="0">
                <a:latin typeface="Arial"/>
                <a:cs typeface="Arial"/>
              </a:rPr>
              <a:t>Subsection H – reduce city requirements by state payments</a:t>
            </a:r>
          </a:p>
        </p:txBody>
      </p:sp>
    </p:spTree>
    <p:extLst>
      <p:ext uri="{BB962C8B-B14F-4D97-AF65-F5344CB8AC3E}">
        <p14:creationId xmlns:p14="http://schemas.microsoft.com/office/powerpoint/2010/main" val="2822322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66176" y="2988655"/>
            <a:ext cx="9859648" cy="8806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 algn="ctr">
              <a:lnSpc>
                <a:spcPts val="6500"/>
              </a:lnSpc>
              <a:spcBef>
                <a:spcPts val="900"/>
              </a:spcBef>
            </a:pPr>
            <a:r>
              <a:rPr lang="en-US" sz="4800" spc="-5" dirty="0">
                <a:solidFill>
                  <a:srgbClr val="FFFFFF"/>
                </a:solidFill>
              </a:rPr>
              <a:t>Affordable Housing Exemption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153542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25403" y="582226"/>
            <a:ext cx="994119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As requested during March 2018 hearing</a:t>
            </a:r>
            <a:endParaRPr spc="-5" dirty="0"/>
          </a:p>
        </p:txBody>
      </p:sp>
      <p:pic>
        <p:nvPicPr>
          <p:cNvPr id="7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AF29F7D6-7CED-414F-96AE-C11A99FE70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791263"/>
            <a:ext cx="2743200" cy="7239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3F8424A-750B-43AA-921B-8DEBE552B3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2667000"/>
            <a:ext cx="2743200" cy="972425"/>
          </a:xfrm>
          <a:prstGeom prst="rect">
            <a:avLst/>
          </a:prstGeom>
        </p:spPr>
      </p:pic>
      <p:pic>
        <p:nvPicPr>
          <p:cNvPr id="18" name="Picture 7" descr="Image result for community alliance of tenant">
            <a:extLst>
              <a:ext uri="{FF2B5EF4-FFF2-40B4-BE49-F238E27FC236}">
                <a16:creationId xmlns:a16="http://schemas.microsoft.com/office/drawing/2014/main" id="{B1A79D76-1409-4BD7-8310-5FEA167DC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110" y="2534087"/>
            <a:ext cx="19050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A close up of a sign&#10;&#10;Description generated with high confidence">
            <a:extLst>
              <a:ext uri="{FF2B5EF4-FFF2-40B4-BE49-F238E27FC236}">
                <a16:creationId xmlns:a16="http://schemas.microsoft.com/office/drawing/2014/main" id="{AA300617-EF69-4827-9862-019920A750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38813"/>
            <a:ext cx="1246239" cy="1828800"/>
          </a:xfrm>
          <a:prstGeom prst="rect">
            <a:avLst/>
          </a:prstGeom>
        </p:spPr>
      </p:pic>
      <p:sp>
        <p:nvSpPr>
          <p:cNvPr id="23" name="object 4">
            <a:extLst>
              <a:ext uri="{FF2B5EF4-FFF2-40B4-BE49-F238E27FC236}">
                <a16:creationId xmlns:a16="http://schemas.microsoft.com/office/drawing/2014/main" id="{130C7D8B-A70B-44D0-A207-C085E8F181A7}"/>
              </a:ext>
            </a:extLst>
          </p:cNvPr>
          <p:cNvSpPr txBox="1"/>
          <p:nvPr/>
        </p:nvSpPr>
        <p:spPr>
          <a:xfrm>
            <a:off x="1415352" y="5095821"/>
            <a:ext cx="9327515" cy="9165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2085" algn="ctr">
              <a:lnSpc>
                <a:spcPct val="109300"/>
              </a:lnSpc>
              <a:spcBef>
                <a:spcPts val="5"/>
              </a:spcBef>
              <a:tabLst>
                <a:tab pos="184785" algn="l"/>
              </a:tabLst>
            </a:pPr>
            <a:r>
              <a:rPr lang="en-US" sz="2800" b="1" spc="-5" dirty="0">
                <a:latin typeface="Arial"/>
                <a:cs typeface="Arial"/>
              </a:rPr>
              <a:t>Convened by the Housing Bureau over several months to reach consensus on changes</a:t>
            </a:r>
          </a:p>
        </p:txBody>
      </p:sp>
    </p:spTree>
    <p:extLst>
      <p:ext uri="{BB962C8B-B14F-4D97-AF65-F5344CB8AC3E}">
        <p14:creationId xmlns:p14="http://schemas.microsoft.com/office/powerpoint/2010/main" val="210385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8340" y="582226"/>
            <a:ext cx="687133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Technical Changes Needed</a:t>
            </a:r>
            <a:endParaRPr spc="-5" dirty="0"/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278E3FA3-C98F-4D3B-927D-2AF40266E335}"/>
              </a:ext>
            </a:extLst>
          </p:cNvPr>
          <p:cNvSpPr txBox="1"/>
          <p:nvPr/>
        </p:nvSpPr>
        <p:spPr>
          <a:xfrm>
            <a:off x="688340" y="1618581"/>
            <a:ext cx="10544175" cy="46739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0" marR="172085" indent="-514350">
              <a:lnSpc>
                <a:spcPct val="109300"/>
              </a:lnSpc>
              <a:spcBef>
                <a:spcPts val="5"/>
              </a:spcBef>
              <a:buFont typeface="+mj-lt"/>
              <a:buAutoNum type="arabicPeriod" startAt="2"/>
              <a:tabLst>
                <a:tab pos="184785" algn="l"/>
              </a:tabLst>
            </a:pPr>
            <a:r>
              <a:rPr lang="en-US" sz="2800" b="1" spc="-5" dirty="0">
                <a:latin typeface="Arial"/>
                <a:cs typeface="Arial"/>
              </a:rPr>
              <a:t>Clarify affordable housing exemption</a:t>
            </a:r>
          </a:p>
          <a:p>
            <a:pPr marL="984250" marR="172085" lvl="1" indent="-514350">
              <a:lnSpc>
                <a:spcPct val="1093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4785" algn="l"/>
              </a:tabLst>
            </a:pPr>
            <a:r>
              <a:rPr lang="en-US" sz="2800" spc="-5" dirty="0">
                <a:latin typeface="Arial"/>
                <a:cs typeface="Arial"/>
              </a:rPr>
              <a:t>Subsection I.8.a – rent changes not impacting renter</a:t>
            </a:r>
          </a:p>
          <a:p>
            <a:pPr marL="984250" marR="172085" lvl="1" indent="-514350">
              <a:lnSpc>
                <a:spcPct val="1093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4785" algn="l"/>
              </a:tabLst>
            </a:pPr>
            <a:r>
              <a:rPr lang="en-US" sz="2800" spc="-5" dirty="0">
                <a:latin typeface="Arial"/>
                <a:cs typeface="Arial"/>
              </a:rPr>
              <a:t>Subsection I.8.b – allowance for program requirements</a:t>
            </a:r>
          </a:p>
          <a:p>
            <a:pPr marL="984250" marR="172085" lvl="1" indent="-514350">
              <a:lnSpc>
                <a:spcPct val="1093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4785" algn="l"/>
              </a:tabLst>
            </a:pPr>
            <a:r>
              <a:rPr lang="en-US" sz="2800" spc="-5" dirty="0">
                <a:latin typeface="Arial"/>
                <a:cs typeface="Arial"/>
              </a:rPr>
              <a:t>Subsection I.8 – only for rent increases</a:t>
            </a:r>
          </a:p>
          <a:p>
            <a:pPr marL="984250" marR="172085" lvl="1" indent="-514350">
              <a:lnSpc>
                <a:spcPct val="1093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4785" algn="l"/>
              </a:tabLst>
            </a:pPr>
            <a:r>
              <a:rPr lang="en-US" sz="2800" spc="-5" dirty="0">
                <a:latin typeface="Arial"/>
                <a:cs typeface="Arial"/>
              </a:rPr>
              <a:t>Subsection I.8 – not for voucher programs</a:t>
            </a:r>
          </a:p>
          <a:p>
            <a:pPr marL="984250" marR="172085" lvl="1" indent="-514350">
              <a:lnSpc>
                <a:spcPct val="1093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4785" algn="l"/>
              </a:tabLst>
            </a:pPr>
            <a:endParaRPr lang="en-US" sz="2800" spc="-5" dirty="0">
              <a:latin typeface="Arial"/>
              <a:cs typeface="Arial"/>
            </a:endParaRPr>
          </a:p>
          <a:p>
            <a:pPr marL="469900" marR="172085" lvl="1">
              <a:lnSpc>
                <a:spcPct val="109300"/>
              </a:lnSpc>
              <a:spcBef>
                <a:spcPts val="5"/>
              </a:spcBef>
              <a:tabLst>
                <a:tab pos="184785" algn="l"/>
              </a:tabLst>
            </a:pPr>
            <a:r>
              <a:rPr lang="en-US" sz="2800" b="1" spc="-5" dirty="0">
                <a:latin typeface="Arial"/>
                <a:cs typeface="Arial"/>
              </a:rPr>
              <a:t>General consensus with other issues to be looked at in the future if needed</a:t>
            </a:r>
          </a:p>
          <a:p>
            <a:pPr marL="469900" marR="172085" lvl="1">
              <a:lnSpc>
                <a:spcPct val="109300"/>
              </a:lnSpc>
              <a:spcBef>
                <a:spcPts val="5"/>
              </a:spcBef>
              <a:tabLst>
                <a:tab pos="184785" algn="l"/>
              </a:tabLst>
            </a:pPr>
            <a:endParaRPr lang="en-US" sz="2800" spc="-5" dirty="0">
              <a:latin typeface="Arial"/>
              <a:cs typeface="Arial"/>
            </a:endParaRPr>
          </a:p>
          <a:p>
            <a:pPr marL="984250" marR="172085" lvl="1" indent="-514350">
              <a:lnSpc>
                <a:spcPct val="1093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4785" algn="l"/>
              </a:tabLst>
            </a:pPr>
            <a:endParaRPr lang="en-US" sz="28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701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2380</TotalTime>
  <Words>371</Words>
  <Application>Microsoft Office PowerPoint</Application>
  <PresentationFormat>Widescreen</PresentationFormat>
  <Paragraphs>88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Mandatory Relocation Assistance Technical Code Changes</vt:lpstr>
      <vt:lpstr>Technical Changes Needed</vt:lpstr>
      <vt:lpstr>Senate Bill 608 Effective February 28, 2019</vt:lpstr>
      <vt:lpstr>PowerPoint Presentation</vt:lpstr>
      <vt:lpstr>PowerPoint Presentation</vt:lpstr>
      <vt:lpstr>Technical Changes Needed</vt:lpstr>
      <vt:lpstr>Affordable Housing Exemption</vt:lpstr>
      <vt:lpstr>As requested during March 2018 hearing</vt:lpstr>
      <vt:lpstr>Technical Changes Needed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PHB PPT Twmplate</dc:title>
  <dc:creator>Benoit, Emily</dc:creator>
  <cp:lastModifiedBy>Tschabold, Matthew</cp:lastModifiedBy>
  <cp:revision>200</cp:revision>
  <cp:lastPrinted>2019-03-07T02:31:18Z</cp:lastPrinted>
  <dcterms:created xsi:type="dcterms:W3CDTF">2017-10-04T08:00:34Z</dcterms:created>
  <dcterms:modified xsi:type="dcterms:W3CDTF">2019-03-12T20:49:34Z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2017-10-04T00:00:00Z</vt:filetime>
  </property>
</Properties>
</file>