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0" r:id="rId2"/>
    <p:sldId id="289" r:id="rId3"/>
    <p:sldId id="256" r:id="rId4"/>
    <p:sldId id="292" r:id="rId5"/>
    <p:sldId id="293" r:id="rId6"/>
    <p:sldId id="278" r:id="rId7"/>
    <p:sldId id="258" r:id="rId8"/>
    <p:sldId id="290" r:id="rId9"/>
    <p:sldId id="291" r:id="rId10"/>
    <p:sldId id="265" r:id="rId11"/>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6" autoAdjust="0"/>
    <p:restoredTop sz="94660"/>
  </p:normalViewPr>
  <p:slideViewPr>
    <p:cSldViewPr snapToGrid="0" snapToObjects="1">
      <p:cViewPr varScale="1">
        <p:scale>
          <a:sx n="106" d="100"/>
          <a:sy n="106" d="100"/>
        </p:scale>
        <p:origin x="120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B161F17F-36D9-4A74-BC24-18B278A5F6FA}" type="datetimeFigureOut">
              <a:rPr lang="en-US" smtClean="0"/>
              <a:t>3/12/2019</a:t>
            </a:fld>
            <a:endParaRPr lang="en-US"/>
          </a:p>
        </p:txBody>
      </p:sp>
      <p:sp>
        <p:nvSpPr>
          <p:cNvPr id="4" name="Slide Image Placeholder 3"/>
          <p:cNvSpPr>
            <a:spLocks noGrp="1" noRot="1" noChangeAspect="1"/>
          </p:cNvSpPr>
          <p:nvPr>
            <p:ph type="sldImg" idx="2"/>
          </p:nvPr>
        </p:nvSpPr>
        <p:spPr>
          <a:xfrm>
            <a:off x="1430338" y="1152525"/>
            <a:ext cx="41497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1413"/>
            <a:ext cx="3038475"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61413"/>
            <a:ext cx="3038475" cy="461962"/>
          </a:xfrm>
          <a:prstGeom prst="rect">
            <a:avLst/>
          </a:prstGeom>
        </p:spPr>
        <p:txBody>
          <a:bodyPr vert="horz" lIns="91440" tIns="45720" rIns="91440" bIns="45720" rtlCol="0" anchor="b"/>
          <a:lstStyle>
            <a:lvl1pPr algn="r">
              <a:defRPr sz="1200"/>
            </a:lvl1pPr>
          </a:lstStyle>
          <a:p>
            <a:fld id="{BADFB4CE-652E-4BDC-B708-39B909C0013A}" type="slidenum">
              <a:rPr lang="en-US" smtClean="0"/>
              <a:t>‹#›</a:t>
            </a:fld>
            <a:endParaRPr lang="en-US"/>
          </a:p>
        </p:txBody>
      </p:sp>
    </p:spTree>
    <p:extLst>
      <p:ext uri="{BB962C8B-B14F-4D97-AF65-F5344CB8AC3E}">
        <p14:creationId xmlns:p14="http://schemas.microsoft.com/office/powerpoint/2010/main" val="290603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DFB4CE-652E-4BDC-B708-39B909C0013A}" type="slidenum">
              <a:rPr lang="en-US" smtClean="0"/>
              <a:t>1</a:t>
            </a:fld>
            <a:endParaRPr lang="en-US"/>
          </a:p>
        </p:txBody>
      </p:sp>
    </p:spTree>
    <p:extLst>
      <p:ext uri="{BB962C8B-B14F-4D97-AF65-F5344CB8AC3E}">
        <p14:creationId xmlns:p14="http://schemas.microsoft.com/office/powerpoint/2010/main" val="1368975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Is a project  that aligns with Portland’s Age Friendly City initiative by asking the question: How can we tailor our local AARP Experience Corps model in a way that better engages the perspective and direct engagement of our culturally diverse elders in service to youth? </a:t>
            </a:r>
            <a:endParaRPr lang="en-US" dirty="0"/>
          </a:p>
        </p:txBody>
      </p:sp>
      <p:sp>
        <p:nvSpPr>
          <p:cNvPr id="4" name="Slide Number Placeholder 3"/>
          <p:cNvSpPr>
            <a:spLocks noGrp="1"/>
          </p:cNvSpPr>
          <p:nvPr>
            <p:ph type="sldNum" sz="quarter" idx="10"/>
          </p:nvPr>
        </p:nvSpPr>
        <p:spPr/>
        <p:txBody>
          <a:bodyPr/>
          <a:lstStyle/>
          <a:p>
            <a:fld id="{BADFB4CE-652E-4BDC-B708-39B909C0013A}" type="slidenum">
              <a:rPr lang="en-US" smtClean="0"/>
              <a:t>2</a:t>
            </a:fld>
            <a:endParaRPr lang="en-US"/>
          </a:p>
        </p:txBody>
      </p:sp>
    </p:spTree>
    <p:extLst>
      <p:ext uri="{BB962C8B-B14F-4D97-AF65-F5344CB8AC3E}">
        <p14:creationId xmlns:p14="http://schemas.microsoft.com/office/powerpoint/2010/main" val="2430805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r>
              <a:rPr lang="en-US" baseline="0" dirty="0" smtClean="0"/>
              <a:t> Hopkins/ and Wash University proved this, and about 10 years ago, Portland program received a Gates grant that showed similar outcomes</a:t>
            </a:r>
          </a:p>
          <a:p>
            <a:r>
              <a:rPr lang="en-US" baseline="0" dirty="0" smtClean="0"/>
              <a:t>Program has always had high numbers of students whose first language is other than English, and mentors have  been able to help students improve, while also assisting them with other needs. Great support, engagement with schools, principals are happy to have teams of people aged 50 + in their high need schools; there is a shift in the way the school feels, I have heard, as well as in the outcomes for the children at schools like Woodlawn, Sacramento Elementary, Alder and Mill Park … “ </a:t>
            </a:r>
          </a:p>
          <a:p>
            <a:endParaRPr lang="en-US" dirty="0"/>
          </a:p>
        </p:txBody>
      </p:sp>
      <p:sp>
        <p:nvSpPr>
          <p:cNvPr id="4" name="Slide Number Placeholder 3"/>
          <p:cNvSpPr>
            <a:spLocks noGrp="1"/>
          </p:cNvSpPr>
          <p:nvPr>
            <p:ph type="sldNum" sz="quarter" idx="10"/>
          </p:nvPr>
        </p:nvSpPr>
        <p:spPr/>
        <p:txBody>
          <a:bodyPr/>
          <a:lstStyle/>
          <a:p>
            <a:fld id="{BADFB4CE-652E-4BDC-B708-39B909C0013A}" type="slidenum">
              <a:rPr lang="en-US" smtClean="0"/>
              <a:t>3</a:t>
            </a:fld>
            <a:endParaRPr lang="en-US"/>
          </a:p>
        </p:txBody>
      </p:sp>
    </p:spTree>
    <p:extLst>
      <p:ext uri="{BB962C8B-B14F-4D97-AF65-F5344CB8AC3E}">
        <p14:creationId xmlns:p14="http://schemas.microsoft.com/office/powerpoint/2010/main" val="221180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r>
              <a:rPr lang="en-US" baseline="0" dirty="0" smtClean="0"/>
              <a:t> Hopkins/ and Wash University proved this, and about 10 years ago, Portland program received a Gates grant that showed similar outcomes</a:t>
            </a:r>
          </a:p>
          <a:p>
            <a:r>
              <a:rPr lang="en-US" baseline="0" dirty="0" smtClean="0"/>
              <a:t>Program has always had high numbers of students whose first language is other than English, and mentors have  been able to help students improve, while also assisting them with other needs. Great support, engagement with schools, principals are happy to have teams of people aged 50 + in their high need schools; there is a shift in the way the school feels, I have heard, as well as in the outcomes for the children at schools like Woodlawn, Sacramento Elementary, Alder and Mill Park … “ </a:t>
            </a:r>
          </a:p>
          <a:p>
            <a:endParaRPr lang="en-US" dirty="0"/>
          </a:p>
        </p:txBody>
      </p:sp>
      <p:sp>
        <p:nvSpPr>
          <p:cNvPr id="4" name="Slide Number Placeholder 3"/>
          <p:cNvSpPr>
            <a:spLocks noGrp="1"/>
          </p:cNvSpPr>
          <p:nvPr>
            <p:ph type="sldNum" sz="quarter" idx="10"/>
          </p:nvPr>
        </p:nvSpPr>
        <p:spPr/>
        <p:txBody>
          <a:bodyPr/>
          <a:lstStyle/>
          <a:p>
            <a:fld id="{BADFB4CE-652E-4BDC-B708-39B909C0013A}" type="slidenum">
              <a:rPr lang="en-US" smtClean="0"/>
              <a:t>4</a:t>
            </a:fld>
            <a:endParaRPr lang="en-US"/>
          </a:p>
        </p:txBody>
      </p:sp>
    </p:spTree>
    <p:extLst>
      <p:ext uri="{BB962C8B-B14F-4D97-AF65-F5344CB8AC3E}">
        <p14:creationId xmlns:p14="http://schemas.microsoft.com/office/powerpoint/2010/main" val="907186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DFB4CE-652E-4BDC-B708-39B909C0013A}" type="slidenum">
              <a:rPr lang="en-US" smtClean="0"/>
              <a:t>5</a:t>
            </a:fld>
            <a:endParaRPr lang="en-US"/>
          </a:p>
        </p:txBody>
      </p:sp>
    </p:spTree>
    <p:extLst>
      <p:ext uri="{BB962C8B-B14F-4D97-AF65-F5344CB8AC3E}">
        <p14:creationId xmlns:p14="http://schemas.microsoft.com/office/powerpoint/2010/main" val="3124145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Invitation</a:t>
            </a:r>
            <a:r>
              <a:rPr lang="en-US" baseline="0" dirty="0" smtClean="0"/>
              <a:t> to full spectrum of elders in communities where they live, where children are in local school – to create informal contact – story telling, singing, food related and family events – “I would not “volunteer” – I will help the children if they need my help. I would not teach them to read; would tell stories and perhaps read a book in my language to them with their whole family – not 1 ; 1 “ example – and the training done by IRCO staff – SEI now interested in helping us do outreach and activities – and other culturally specific partners, through our Successful Families model, have met with the mentors to share their connections and services to better serve mentees.</a:t>
            </a:r>
            <a:endParaRPr lang="en-US" dirty="0"/>
          </a:p>
        </p:txBody>
      </p:sp>
      <p:sp>
        <p:nvSpPr>
          <p:cNvPr id="4" name="Slide Number Placeholder 3"/>
          <p:cNvSpPr>
            <a:spLocks noGrp="1"/>
          </p:cNvSpPr>
          <p:nvPr>
            <p:ph type="sldNum" sz="quarter" idx="10"/>
          </p:nvPr>
        </p:nvSpPr>
        <p:spPr/>
        <p:txBody>
          <a:bodyPr/>
          <a:lstStyle/>
          <a:p>
            <a:fld id="{BADFB4CE-652E-4BDC-B708-39B909C0013A}" type="slidenum">
              <a:rPr lang="en-US" smtClean="0"/>
              <a:t>6</a:t>
            </a:fld>
            <a:endParaRPr lang="en-US"/>
          </a:p>
        </p:txBody>
      </p:sp>
    </p:spTree>
    <p:extLst>
      <p:ext uri="{BB962C8B-B14F-4D97-AF65-F5344CB8AC3E}">
        <p14:creationId xmlns:p14="http://schemas.microsoft.com/office/powerpoint/2010/main" val="3522014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Judy outlines above - “I take steps to learn about the context and background of the children”</a:t>
            </a:r>
          </a:p>
          <a:p>
            <a:r>
              <a:rPr lang="en-US" dirty="0" smtClean="0"/>
              <a:t>“I can adapt my approach to respond to my mentee’s unique needs, strengths and background”</a:t>
            </a:r>
          </a:p>
          <a:p>
            <a:r>
              <a:rPr lang="en-US" dirty="0" smtClean="0"/>
              <a:t>“ I observe that education opportunity is not equitable for all students”</a:t>
            </a:r>
          </a:p>
          <a:p>
            <a:r>
              <a:rPr lang="en-US" dirty="0" smtClean="0"/>
              <a:t>“ I recognize that social and cultural factors can impact learning and school success” </a:t>
            </a:r>
          </a:p>
          <a:p>
            <a:endParaRPr lang="en-US" dirty="0"/>
          </a:p>
        </p:txBody>
      </p:sp>
      <p:sp>
        <p:nvSpPr>
          <p:cNvPr id="4" name="Slide Number Placeholder 3"/>
          <p:cNvSpPr>
            <a:spLocks noGrp="1"/>
          </p:cNvSpPr>
          <p:nvPr>
            <p:ph type="sldNum" sz="quarter" idx="10"/>
          </p:nvPr>
        </p:nvSpPr>
        <p:spPr/>
        <p:txBody>
          <a:bodyPr/>
          <a:lstStyle/>
          <a:p>
            <a:fld id="{BADFB4CE-652E-4BDC-B708-39B909C0013A}" type="slidenum">
              <a:rPr lang="en-US" smtClean="0"/>
              <a:t>7</a:t>
            </a:fld>
            <a:endParaRPr lang="en-US"/>
          </a:p>
        </p:txBody>
      </p:sp>
    </p:spTree>
    <p:extLst>
      <p:ext uri="{BB962C8B-B14F-4D97-AF65-F5344CB8AC3E}">
        <p14:creationId xmlns:p14="http://schemas.microsoft.com/office/powerpoint/2010/main" val="1219119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Judy outlines above - “I take steps to learn about the context and background of the children”</a:t>
            </a:r>
          </a:p>
          <a:p>
            <a:r>
              <a:rPr lang="en-US" dirty="0" smtClean="0"/>
              <a:t>“I can adapt my approach to respond to my mentee’s unique needs, strengths and background”</a:t>
            </a:r>
          </a:p>
          <a:p>
            <a:r>
              <a:rPr lang="en-US" dirty="0" smtClean="0"/>
              <a:t>“ I observe that education opportunity is not equitable for all students”</a:t>
            </a:r>
          </a:p>
          <a:p>
            <a:r>
              <a:rPr lang="en-US" dirty="0" smtClean="0"/>
              <a:t>“ I recognize that social and cultural factors can impact learning and school success” </a:t>
            </a:r>
          </a:p>
          <a:p>
            <a:endParaRPr lang="en-US" dirty="0"/>
          </a:p>
        </p:txBody>
      </p:sp>
      <p:sp>
        <p:nvSpPr>
          <p:cNvPr id="4" name="Slide Number Placeholder 3"/>
          <p:cNvSpPr>
            <a:spLocks noGrp="1"/>
          </p:cNvSpPr>
          <p:nvPr>
            <p:ph type="sldNum" sz="quarter" idx="10"/>
          </p:nvPr>
        </p:nvSpPr>
        <p:spPr/>
        <p:txBody>
          <a:bodyPr/>
          <a:lstStyle/>
          <a:p>
            <a:fld id="{BADFB4CE-652E-4BDC-B708-39B909C0013A}" type="slidenum">
              <a:rPr lang="en-US" smtClean="0"/>
              <a:t>8</a:t>
            </a:fld>
            <a:endParaRPr lang="en-US"/>
          </a:p>
        </p:txBody>
      </p:sp>
    </p:spTree>
    <p:extLst>
      <p:ext uri="{BB962C8B-B14F-4D97-AF65-F5344CB8AC3E}">
        <p14:creationId xmlns:p14="http://schemas.microsoft.com/office/powerpoint/2010/main" val="2131256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Judy outlines above - “I take steps to learn about the context and background of the children”</a:t>
            </a:r>
          </a:p>
          <a:p>
            <a:r>
              <a:rPr lang="en-US" dirty="0" smtClean="0"/>
              <a:t>“I can adapt my approach to respond to my mentee’s unique needs, strengths and background”</a:t>
            </a:r>
          </a:p>
          <a:p>
            <a:r>
              <a:rPr lang="en-US" dirty="0" smtClean="0"/>
              <a:t>“ I observe that education opportunity is not equitable for all students”</a:t>
            </a:r>
          </a:p>
          <a:p>
            <a:r>
              <a:rPr lang="en-US" dirty="0" smtClean="0"/>
              <a:t>“ I recognize that social and cultural factors can impact learning and school success” </a:t>
            </a:r>
          </a:p>
          <a:p>
            <a:endParaRPr lang="en-US" dirty="0"/>
          </a:p>
        </p:txBody>
      </p:sp>
      <p:sp>
        <p:nvSpPr>
          <p:cNvPr id="4" name="Slide Number Placeholder 3"/>
          <p:cNvSpPr>
            <a:spLocks noGrp="1"/>
          </p:cNvSpPr>
          <p:nvPr>
            <p:ph type="sldNum" sz="quarter" idx="10"/>
          </p:nvPr>
        </p:nvSpPr>
        <p:spPr/>
        <p:txBody>
          <a:bodyPr/>
          <a:lstStyle/>
          <a:p>
            <a:fld id="{BADFB4CE-652E-4BDC-B708-39B909C0013A}" type="slidenum">
              <a:rPr lang="en-US" smtClean="0"/>
              <a:t>9</a:t>
            </a:fld>
            <a:endParaRPr lang="en-US"/>
          </a:p>
        </p:txBody>
      </p:sp>
    </p:spTree>
    <p:extLst>
      <p:ext uri="{BB962C8B-B14F-4D97-AF65-F5344CB8AC3E}">
        <p14:creationId xmlns:p14="http://schemas.microsoft.com/office/powerpoint/2010/main" val="1487062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CABFE7-A1EF-B14A-8C11-5830654A7083}" type="datetimeFigureOut">
              <a:rPr lang="en-US" smtClean="0"/>
              <a:pPr/>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2018C-4620-6244-9878-12D0864F5A10}" type="slidenum">
              <a:rPr lang="en-US" smtClean="0"/>
              <a:pPr/>
              <a:t>‹#›</a:t>
            </a:fld>
            <a:endParaRPr lang="en-US"/>
          </a:p>
        </p:txBody>
      </p:sp>
    </p:spTree>
    <p:extLst>
      <p:ext uri="{BB962C8B-B14F-4D97-AF65-F5344CB8AC3E}">
        <p14:creationId xmlns:p14="http://schemas.microsoft.com/office/powerpoint/2010/main" val="2917133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CABFE7-A1EF-B14A-8C11-5830654A7083}" type="datetimeFigureOut">
              <a:rPr lang="en-US" smtClean="0"/>
              <a:pPr/>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2018C-4620-6244-9878-12D0864F5A10}" type="slidenum">
              <a:rPr lang="en-US" smtClean="0"/>
              <a:pPr/>
              <a:t>‹#›</a:t>
            </a:fld>
            <a:endParaRPr lang="en-US"/>
          </a:p>
        </p:txBody>
      </p:sp>
    </p:spTree>
    <p:extLst>
      <p:ext uri="{BB962C8B-B14F-4D97-AF65-F5344CB8AC3E}">
        <p14:creationId xmlns:p14="http://schemas.microsoft.com/office/powerpoint/2010/main" val="3905487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CABFE7-A1EF-B14A-8C11-5830654A7083}" type="datetimeFigureOut">
              <a:rPr lang="en-US" smtClean="0"/>
              <a:pPr/>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2018C-4620-6244-9878-12D0864F5A10}" type="slidenum">
              <a:rPr lang="en-US" smtClean="0"/>
              <a:pPr/>
              <a:t>‹#›</a:t>
            </a:fld>
            <a:endParaRPr lang="en-US"/>
          </a:p>
        </p:txBody>
      </p:sp>
    </p:spTree>
    <p:extLst>
      <p:ext uri="{BB962C8B-B14F-4D97-AF65-F5344CB8AC3E}">
        <p14:creationId xmlns:p14="http://schemas.microsoft.com/office/powerpoint/2010/main" val="842834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CABFE7-A1EF-B14A-8C11-5830654A7083}" type="datetimeFigureOut">
              <a:rPr lang="en-US" smtClean="0"/>
              <a:pPr/>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2018C-4620-6244-9878-12D0864F5A10}" type="slidenum">
              <a:rPr lang="en-US" smtClean="0"/>
              <a:pPr/>
              <a:t>‹#›</a:t>
            </a:fld>
            <a:endParaRPr lang="en-US"/>
          </a:p>
        </p:txBody>
      </p:sp>
    </p:spTree>
    <p:extLst>
      <p:ext uri="{BB962C8B-B14F-4D97-AF65-F5344CB8AC3E}">
        <p14:creationId xmlns:p14="http://schemas.microsoft.com/office/powerpoint/2010/main" val="594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CABFE7-A1EF-B14A-8C11-5830654A7083}" type="datetimeFigureOut">
              <a:rPr lang="en-US" smtClean="0"/>
              <a:pPr/>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2018C-4620-6244-9878-12D0864F5A10}" type="slidenum">
              <a:rPr lang="en-US" smtClean="0"/>
              <a:pPr/>
              <a:t>‹#›</a:t>
            </a:fld>
            <a:endParaRPr lang="en-US"/>
          </a:p>
        </p:txBody>
      </p:sp>
    </p:spTree>
    <p:extLst>
      <p:ext uri="{BB962C8B-B14F-4D97-AF65-F5344CB8AC3E}">
        <p14:creationId xmlns:p14="http://schemas.microsoft.com/office/powerpoint/2010/main" val="3897857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CABFE7-A1EF-B14A-8C11-5830654A7083}" type="datetimeFigureOut">
              <a:rPr lang="en-US" smtClean="0"/>
              <a:pPr/>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2018C-4620-6244-9878-12D0864F5A10}" type="slidenum">
              <a:rPr lang="en-US" smtClean="0"/>
              <a:pPr/>
              <a:t>‹#›</a:t>
            </a:fld>
            <a:endParaRPr lang="en-US"/>
          </a:p>
        </p:txBody>
      </p:sp>
    </p:spTree>
    <p:extLst>
      <p:ext uri="{BB962C8B-B14F-4D97-AF65-F5344CB8AC3E}">
        <p14:creationId xmlns:p14="http://schemas.microsoft.com/office/powerpoint/2010/main" val="626404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CABFE7-A1EF-B14A-8C11-5830654A7083}" type="datetimeFigureOut">
              <a:rPr lang="en-US" smtClean="0"/>
              <a:pPr/>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B2018C-4620-6244-9878-12D0864F5A10}" type="slidenum">
              <a:rPr lang="en-US" smtClean="0"/>
              <a:pPr/>
              <a:t>‹#›</a:t>
            </a:fld>
            <a:endParaRPr lang="en-US"/>
          </a:p>
        </p:txBody>
      </p:sp>
    </p:spTree>
    <p:extLst>
      <p:ext uri="{BB962C8B-B14F-4D97-AF65-F5344CB8AC3E}">
        <p14:creationId xmlns:p14="http://schemas.microsoft.com/office/powerpoint/2010/main" val="4122810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CABFE7-A1EF-B14A-8C11-5830654A7083}" type="datetimeFigureOut">
              <a:rPr lang="en-US" smtClean="0"/>
              <a:pPr/>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B2018C-4620-6244-9878-12D0864F5A10}" type="slidenum">
              <a:rPr lang="en-US" smtClean="0"/>
              <a:pPr/>
              <a:t>‹#›</a:t>
            </a:fld>
            <a:endParaRPr lang="en-US"/>
          </a:p>
        </p:txBody>
      </p:sp>
    </p:spTree>
    <p:extLst>
      <p:ext uri="{BB962C8B-B14F-4D97-AF65-F5344CB8AC3E}">
        <p14:creationId xmlns:p14="http://schemas.microsoft.com/office/powerpoint/2010/main" val="1100029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ABFE7-A1EF-B14A-8C11-5830654A7083}" type="datetimeFigureOut">
              <a:rPr lang="en-US" smtClean="0"/>
              <a:pPr/>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B2018C-4620-6244-9878-12D0864F5A10}" type="slidenum">
              <a:rPr lang="en-US" smtClean="0"/>
              <a:pPr/>
              <a:t>‹#›</a:t>
            </a:fld>
            <a:endParaRPr lang="en-US"/>
          </a:p>
        </p:txBody>
      </p:sp>
    </p:spTree>
    <p:extLst>
      <p:ext uri="{BB962C8B-B14F-4D97-AF65-F5344CB8AC3E}">
        <p14:creationId xmlns:p14="http://schemas.microsoft.com/office/powerpoint/2010/main" val="53862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CABFE7-A1EF-B14A-8C11-5830654A7083}" type="datetimeFigureOut">
              <a:rPr lang="en-US" smtClean="0"/>
              <a:pPr/>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2018C-4620-6244-9878-12D0864F5A10}" type="slidenum">
              <a:rPr lang="en-US" smtClean="0"/>
              <a:pPr/>
              <a:t>‹#›</a:t>
            </a:fld>
            <a:endParaRPr lang="en-US"/>
          </a:p>
        </p:txBody>
      </p:sp>
    </p:spTree>
    <p:extLst>
      <p:ext uri="{BB962C8B-B14F-4D97-AF65-F5344CB8AC3E}">
        <p14:creationId xmlns:p14="http://schemas.microsoft.com/office/powerpoint/2010/main" val="3154839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CABFE7-A1EF-B14A-8C11-5830654A7083}" type="datetimeFigureOut">
              <a:rPr lang="en-US" smtClean="0"/>
              <a:pPr/>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2018C-4620-6244-9878-12D0864F5A10}" type="slidenum">
              <a:rPr lang="en-US" smtClean="0"/>
              <a:pPr/>
              <a:t>‹#›</a:t>
            </a:fld>
            <a:endParaRPr lang="en-US"/>
          </a:p>
        </p:txBody>
      </p:sp>
    </p:spTree>
    <p:extLst>
      <p:ext uri="{BB962C8B-B14F-4D97-AF65-F5344CB8AC3E}">
        <p14:creationId xmlns:p14="http://schemas.microsoft.com/office/powerpoint/2010/main" val="3438623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ABFE7-A1EF-B14A-8C11-5830654A7083}" type="datetimeFigureOut">
              <a:rPr lang="en-US" smtClean="0"/>
              <a:pPr/>
              <a:t>3/12/2019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2018C-4620-6244-9878-12D0864F5A10}" type="slidenum">
              <a:rPr lang="en-US" smtClean="0"/>
              <a:pPr/>
              <a:t>‹#›</a:t>
            </a:fld>
            <a:endParaRPr lang="en-US"/>
          </a:p>
        </p:txBody>
      </p:sp>
    </p:spTree>
    <p:extLst>
      <p:ext uri="{BB962C8B-B14F-4D97-AF65-F5344CB8AC3E}">
        <p14:creationId xmlns:p14="http://schemas.microsoft.com/office/powerpoint/2010/main" val="3249684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26213" y="2684344"/>
            <a:ext cx="8150228" cy="25291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200" dirty="0" smtClean="0"/>
          </a:p>
        </p:txBody>
      </p:sp>
      <p:pic>
        <p:nvPicPr>
          <p:cNvPr id="2" name="Picture 1"/>
          <p:cNvPicPr>
            <a:picLocks noChangeAspect="1"/>
          </p:cNvPicPr>
          <p:nvPr/>
        </p:nvPicPr>
        <p:blipFill>
          <a:blip r:embed="rId3"/>
          <a:stretch>
            <a:fillRect/>
          </a:stretch>
        </p:blipFill>
        <p:spPr>
          <a:xfrm>
            <a:off x="0" y="585321"/>
            <a:ext cx="9167115" cy="2754155"/>
          </a:xfrm>
          <a:prstGeom prst="rect">
            <a:avLst/>
          </a:prstGeom>
        </p:spPr>
      </p:pic>
      <p:pic>
        <p:nvPicPr>
          <p:cNvPr id="7" name="Picture 6" descr="arrowTAGart.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163389"/>
            <a:ext cx="3079169" cy="272149"/>
          </a:xfrm>
          <a:prstGeom prst="rect">
            <a:avLst/>
          </a:prstGeom>
        </p:spPr>
      </p:pic>
      <p:pic>
        <p:nvPicPr>
          <p:cNvPr id="4" name="Picture 3"/>
          <p:cNvPicPr>
            <a:picLocks noChangeAspect="1"/>
          </p:cNvPicPr>
          <p:nvPr/>
        </p:nvPicPr>
        <p:blipFill>
          <a:blip r:embed="rId5"/>
          <a:stretch>
            <a:fillRect/>
          </a:stretch>
        </p:blipFill>
        <p:spPr>
          <a:xfrm>
            <a:off x="1" y="4157571"/>
            <a:ext cx="9143999" cy="790646"/>
          </a:xfrm>
          <a:prstGeom prst="rect">
            <a:avLst/>
          </a:prstGeom>
        </p:spPr>
      </p:pic>
    </p:spTree>
    <p:extLst>
      <p:ext uri="{BB962C8B-B14F-4D97-AF65-F5344CB8AC3E}">
        <p14:creationId xmlns:p14="http://schemas.microsoft.com/office/powerpoint/2010/main" val="3207113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544304"/>
            <a:ext cx="8229600" cy="1143000"/>
          </a:xfrm>
        </p:spPr>
        <p:txBody>
          <a:bodyPr>
            <a:normAutofit/>
          </a:bodyPr>
          <a:lstStyle/>
          <a:p>
            <a:r>
              <a:rPr lang="en-US" dirty="0" smtClean="0">
                <a:latin typeface="Segoe UI Semibold" panose="020B0702040204020203" pitchFamily="34" charset="0"/>
              </a:rPr>
              <a:t>IRCO perspective</a:t>
            </a:r>
            <a:endParaRPr lang="en-US" dirty="0">
              <a:latin typeface="Segoe UI Semibold" panose="020B0702040204020203" pitchFamily="34" charset="0"/>
            </a:endParaRPr>
          </a:p>
        </p:txBody>
      </p:sp>
      <p:pic>
        <p:nvPicPr>
          <p:cNvPr id="2" name="Content Placeholder 1"/>
          <p:cNvPicPr>
            <a:picLocks noGrp="1" noChangeAspect="1"/>
          </p:cNvPicPr>
          <p:nvPr>
            <p:ph idx="1"/>
          </p:nvPr>
        </p:nvPicPr>
        <p:blipFill>
          <a:blip r:embed="rId2"/>
          <a:stretch>
            <a:fillRect/>
          </a:stretch>
        </p:blipFill>
        <p:spPr>
          <a:xfrm>
            <a:off x="2481245" y="1600200"/>
            <a:ext cx="4181509" cy="4525963"/>
          </a:xfrm>
          <a:prstGeom prst="rect">
            <a:avLst/>
          </a:prstGeom>
        </p:spPr>
      </p:pic>
      <p:pic>
        <p:nvPicPr>
          <p:cNvPr id="6" name="Picture 5" descr="houseTAGar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76990" y="293182"/>
            <a:ext cx="480452" cy="378674"/>
          </a:xfrm>
          <a:prstGeom prst="rect">
            <a:avLst/>
          </a:prstGeom>
        </p:spPr>
      </p:pic>
    </p:spTree>
    <p:extLst>
      <p:ext uri="{BB962C8B-B14F-4D97-AF65-F5344CB8AC3E}">
        <p14:creationId xmlns:p14="http://schemas.microsoft.com/office/powerpoint/2010/main" val="901886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3662" y="500626"/>
            <a:ext cx="7772400" cy="1470025"/>
          </a:xfrm>
        </p:spPr>
        <p:txBody>
          <a:bodyPr/>
          <a:lstStyle/>
          <a:p>
            <a:r>
              <a:rPr lang="en-US" dirty="0" smtClean="0">
                <a:latin typeface="Segoe UI Semibold" panose="020B0702040204020203" pitchFamily="34" charset="0"/>
              </a:rPr>
              <a:t>Experience PDX</a:t>
            </a:r>
            <a:endParaRPr lang="en-US" dirty="0">
              <a:latin typeface="Segoe UI Semibold" panose="020B0702040204020203" pitchFamily="34" charset="0"/>
            </a:endParaRPr>
          </a:p>
        </p:txBody>
      </p:sp>
      <p:sp>
        <p:nvSpPr>
          <p:cNvPr id="3" name="Subtitle 2"/>
          <p:cNvSpPr>
            <a:spLocks noGrp="1"/>
          </p:cNvSpPr>
          <p:nvPr>
            <p:ph type="subTitle" idx="1"/>
          </p:nvPr>
        </p:nvSpPr>
        <p:spPr>
          <a:xfrm>
            <a:off x="695325" y="1596768"/>
            <a:ext cx="7772400" cy="3126783"/>
          </a:xfrm>
        </p:spPr>
        <p:txBody>
          <a:bodyPr>
            <a:normAutofit/>
          </a:bodyPr>
          <a:lstStyle/>
          <a:p>
            <a:r>
              <a:rPr lang="en-US" dirty="0" smtClean="0">
                <a:solidFill>
                  <a:schemeClr val="tx1"/>
                </a:solidFill>
              </a:rPr>
              <a:t>Expanding intergenerational connections across cultures</a:t>
            </a:r>
          </a:p>
        </p:txBody>
      </p:sp>
      <p:pic>
        <p:nvPicPr>
          <p:cNvPr id="5" name="Picture 4"/>
          <p:cNvPicPr>
            <a:picLocks noChangeAspect="1"/>
          </p:cNvPicPr>
          <p:nvPr/>
        </p:nvPicPr>
        <p:blipFill>
          <a:blip r:embed="rId3"/>
          <a:stretch>
            <a:fillRect/>
          </a:stretch>
        </p:blipFill>
        <p:spPr>
          <a:xfrm>
            <a:off x="685800" y="3585957"/>
            <a:ext cx="7962900" cy="1114425"/>
          </a:xfrm>
          <a:prstGeom prst="rect">
            <a:avLst/>
          </a:prstGeom>
        </p:spPr>
      </p:pic>
      <p:pic>
        <p:nvPicPr>
          <p:cNvPr id="6" name="Picture 5"/>
          <p:cNvPicPr>
            <a:picLocks noChangeAspect="1"/>
          </p:cNvPicPr>
          <p:nvPr/>
        </p:nvPicPr>
        <p:blipFill>
          <a:blip r:embed="rId4"/>
          <a:stretch>
            <a:fillRect/>
          </a:stretch>
        </p:blipFill>
        <p:spPr>
          <a:xfrm>
            <a:off x="685800" y="4947718"/>
            <a:ext cx="8010525" cy="457200"/>
          </a:xfrm>
          <a:prstGeom prst="rect">
            <a:avLst/>
          </a:prstGeom>
        </p:spPr>
      </p:pic>
      <p:pic>
        <p:nvPicPr>
          <p:cNvPr id="7" name="Picture 6"/>
          <p:cNvPicPr>
            <a:picLocks noChangeAspect="1"/>
          </p:cNvPicPr>
          <p:nvPr/>
        </p:nvPicPr>
        <p:blipFill>
          <a:blip r:embed="rId5"/>
          <a:stretch>
            <a:fillRect/>
          </a:stretch>
        </p:blipFill>
        <p:spPr>
          <a:xfrm>
            <a:off x="695325" y="5715223"/>
            <a:ext cx="7943850" cy="447675"/>
          </a:xfrm>
          <a:prstGeom prst="rect">
            <a:avLst/>
          </a:prstGeom>
        </p:spPr>
      </p:pic>
      <p:pic>
        <p:nvPicPr>
          <p:cNvPr id="8" name="Picture 7" descr="houseTAGart.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606062" y="194689"/>
            <a:ext cx="388165" cy="305937"/>
          </a:xfrm>
          <a:prstGeom prst="rect">
            <a:avLst/>
          </a:prstGeom>
        </p:spPr>
      </p:pic>
      <p:sp>
        <p:nvSpPr>
          <p:cNvPr id="9" name="TextBox 8"/>
          <p:cNvSpPr txBox="1"/>
          <p:nvPr/>
        </p:nvSpPr>
        <p:spPr>
          <a:xfrm>
            <a:off x="774816" y="624689"/>
            <a:ext cx="7608694" cy="2229838"/>
          </a:xfrm>
          <a:prstGeom prst="rect">
            <a:avLst/>
          </a:prstGeom>
          <a:noFill/>
          <a:ln w="19050">
            <a:solidFill>
              <a:srgbClr val="92D050"/>
            </a:solidFill>
          </a:ln>
        </p:spPr>
        <p:txBody>
          <a:bodyPr wrap="square" rtlCol="0">
            <a:spAutoFit/>
          </a:bodyPr>
          <a:lstStyle/>
          <a:p>
            <a:endParaRPr lang="en-US" dirty="0"/>
          </a:p>
        </p:txBody>
      </p:sp>
    </p:spTree>
    <p:extLst>
      <p:ext uri="{BB962C8B-B14F-4D97-AF65-F5344CB8AC3E}">
        <p14:creationId xmlns:p14="http://schemas.microsoft.com/office/powerpoint/2010/main" val="794114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7225"/>
            <a:ext cx="7772400" cy="1470025"/>
          </a:xfrm>
          <a:solidFill>
            <a:schemeClr val="accent1">
              <a:lumMod val="20000"/>
              <a:lumOff val="80000"/>
            </a:schemeClr>
          </a:solidFill>
          <a:ln w="19050">
            <a:solidFill>
              <a:srgbClr val="92D050"/>
            </a:solidFill>
          </a:ln>
        </p:spPr>
        <p:txBody>
          <a:bodyPr>
            <a:normAutofit fontScale="90000"/>
          </a:bodyPr>
          <a:lstStyle/>
          <a:p>
            <a:r>
              <a:rPr lang="en-US" dirty="0" smtClean="0">
                <a:latin typeface="Segoe UI Semibold" panose="020B0702040204020203" pitchFamily="34" charset="0"/>
              </a:rPr>
              <a:t>Portland was one of </a:t>
            </a:r>
            <a:r>
              <a:rPr lang="en-US" dirty="0" smtClean="0">
                <a:latin typeface="Segoe UI Semibold" panose="020B0702040204020203" pitchFamily="34" charset="0"/>
              </a:rPr>
              <a:t>the first </a:t>
            </a:r>
            <a:r>
              <a:rPr lang="en-US" dirty="0" smtClean="0">
                <a:latin typeface="Segoe UI Semibold" panose="020B0702040204020203" pitchFamily="34" charset="0"/>
              </a:rPr>
              <a:t>five pilots for Experience Corp</a:t>
            </a:r>
            <a:endParaRPr lang="en-US" dirty="0">
              <a:latin typeface="Segoe UI Semibold" panose="020B0702040204020203" pitchFamily="34" charset="0"/>
            </a:endParaRPr>
          </a:p>
        </p:txBody>
      </p:sp>
      <p:sp>
        <p:nvSpPr>
          <p:cNvPr id="3" name="Subtitle 2"/>
          <p:cNvSpPr>
            <a:spLocks noGrp="1"/>
          </p:cNvSpPr>
          <p:nvPr>
            <p:ph type="subTitle" idx="1"/>
          </p:nvPr>
        </p:nvSpPr>
        <p:spPr>
          <a:xfrm>
            <a:off x="685800" y="2127250"/>
            <a:ext cx="7772400" cy="3126783"/>
          </a:xfrm>
        </p:spPr>
        <p:txBody>
          <a:bodyPr>
            <a:normAutofit/>
          </a:bodyPr>
          <a:lstStyle/>
          <a:p>
            <a:pPr algn="l"/>
            <a:endParaRPr lang="en-US" dirty="0" smtClean="0">
              <a:solidFill>
                <a:schemeClr val="tx1"/>
              </a:solidFill>
            </a:endParaRPr>
          </a:p>
          <a:p>
            <a:pPr algn="l"/>
            <a:r>
              <a:rPr lang="en-US" dirty="0" smtClean="0">
                <a:solidFill>
                  <a:schemeClr val="tx1"/>
                </a:solidFill>
              </a:rPr>
              <a:t>Circa 1995</a:t>
            </a:r>
          </a:p>
          <a:p>
            <a:pPr algn="l"/>
            <a:r>
              <a:rPr lang="en-US" dirty="0" smtClean="0">
                <a:solidFill>
                  <a:schemeClr val="tx1"/>
                </a:solidFill>
              </a:rPr>
              <a:t>Evidence based for third grade literacy</a:t>
            </a:r>
            <a:r>
              <a:rPr lang="en-US" dirty="0">
                <a:solidFill>
                  <a:schemeClr val="tx1"/>
                </a:solidFill>
              </a:rPr>
              <a:t> </a:t>
            </a:r>
            <a:endParaRPr lang="en-US" dirty="0" smtClean="0">
              <a:solidFill>
                <a:schemeClr val="tx1"/>
              </a:solidFill>
            </a:endParaRPr>
          </a:p>
          <a:p>
            <a:pPr algn="l"/>
            <a:r>
              <a:rPr lang="en-US" u="sng" dirty="0">
                <a:solidFill>
                  <a:schemeClr val="tx1"/>
                </a:solidFill>
              </a:rPr>
              <a:t> </a:t>
            </a:r>
            <a:r>
              <a:rPr lang="en-US" i="1" u="sng" dirty="0" smtClean="0">
                <a:solidFill>
                  <a:schemeClr val="tx1"/>
                </a:solidFill>
              </a:rPr>
              <a:t>and</a:t>
            </a:r>
            <a:r>
              <a:rPr lang="en-US" dirty="0" smtClean="0">
                <a:solidFill>
                  <a:schemeClr val="tx1"/>
                </a:solidFill>
              </a:rPr>
              <a:t> older adult health and wellness</a:t>
            </a:r>
            <a:endParaRPr lang="en-US" u="sng" dirty="0" smtClean="0">
              <a:solidFill>
                <a:schemeClr val="tx1"/>
              </a:solidFill>
            </a:endParaRPr>
          </a:p>
        </p:txBody>
      </p:sp>
      <p:pic>
        <p:nvPicPr>
          <p:cNvPr id="4" name="Picture 3" descr="MFS_LogoTag_Arrow_Color.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8668" y="5381283"/>
            <a:ext cx="1655576" cy="1103718"/>
          </a:xfrm>
          <a:prstGeom prst="rect">
            <a:avLst/>
          </a:prstGeom>
        </p:spPr>
      </p:pic>
    </p:spTree>
    <p:extLst>
      <p:ext uri="{BB962C8B-B14F-4D97-AF65-F5344CB8AC3E}">
        <p14:creationId xmlns:p14="http://schemas.microsoft.com/office/powerpoint/2010/main" val="279035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8881" y="132124"/>
            <a:ext cx="7772400" cy="1470025"/>
          </a:xfrm>
        </p:spPr>
        <p:txBody>
          <a:bodyPr/>
          <a:lstStyle/>
          <a:p>
            <a:r>
              <a:rPr lang="en-US" dirty="0" smtClean="0">
                <a:latin typeface="Segoe UI Semibold" panose="020B0702040204020203" pitchFamily="34" charset="0"/>
              </a:rPr>
              <a:t>Numbers</a:t>
            </a:r>
            <a:endParaRPr lang="en-US" dirty="0">
              <a:latin typeface="Segoe UI Semibold" panose="020B0702040204020203" pitchFamily="34" charset="0"/>
            </a:endParaRPr>
          </a:p>
        </p:txBody>
      </p:sp>
      <p:sp>
        <p:nvSpPr>
          <p:cNvPr id="3" name="Subtitle 2"/>
          <p:cNvSpPr>
            <a:spLocks noGrp="1"/>
          </p:cNvSpPr>
          <p:nvPr>
            <p:ph type="subTitle" idx="1"/>
          </p:nvPr>
        </p:nvSpPr>
        <p:spPr>
          <a:xfrm>
            <a:off x="0" y="1497081"/>
            <a:ext cx="7772400" cy="3126783"/>
          </a:xfrm>
        </p:spPr>
        <p:txBody>
          <a:bodyPr>
            <a:noAutofit/>
          </a:bodyPr>
          <a:lstStyle/>
          <a:p>
            <a:pPr algn="l"/>
            <a:r>
              <a:rPr lang="en-US" sz="2000" dirty="0" smtClean="0">
                <a:solidFill>
                  <a:schemeClr val="tx1"/>
                </a:solidFill>
                <a:latin typeface="Segoe UI" panose="020B0502040204020203" pitchFamily="34" charset="0"/>
                <a:cs typeface="Segoe UI" panose="020B0502040204020203" pitchFamily="34" charset="0"/>
              </a:rPr>
              <a:t>Benefits all 11 sites via training/consultation </a:t>
            </a:r>
            <a:endParaRPr lang="en-US" sz="2000" dirty="0" smtClean="0">
              <a:solidFill>
                <a:schemeClr val="tx1"/>
              </a:solidFill>
              <a:latin typeface="Segoe UI" panose="020B0502040204020203" pitchFamily="34" charset="0"/>
              <a:cs typeface="Segoe UI" panose="020B0502040204020203" pitchFamily="34" charset="0"/>
            </a:endParaRPr>
          </a:p>
          <a:p>
            <a:pPr algn="l"/>
            <a:r>
              <a:rPr lang="en-US" sz="2000" dirty="0" smtClean="0">
                <a:solidFill>
                  <a:schemeClr val="tx1"/>
                </a:solidFill>
                <a:latin typeface="Segoe UI" panose="020B0502040204020203" pitchFamily="34" charset="0"/>
                <a:cs typeface="Segoe UI" panose="020B0502040204020203" pitchFamily="34" charset="0"/>
              </a:rPr>
              <a:t>(</a:t>
            </a:r>
            <a:r>
              <a:rPr lang="en-US" sz="2000" dirty="0" smtClean="0">
                <a:solidFill>
                  <a:schemeClr val="tx1"/>
                </a:solidFill>
                <a:latin typeface="Segoe UI" panose="020B0502040204020203" pitchFamily="34" charset="0"/>
                <a:cs typeface="Segoe UI" panose="020B0502040204020203" pitchFamily="34" charset="0"/>
              </a:rPr>
              <a:t>over 300 children/52 mentors</a:t>
            </a:r>
            <a:r>
              <a:rPr lang="en-US" sz="2000" dirty="0" smtClean="0">
                <a:solidFill>
                  <a:schemeClr val="tx1"/>
                </a:solidFill>
                <a:latin typeface="Segoe UI" panose="020B0502040204020203" pitchFamily="34" charset="0"/>
                <a:cs typeface="Segoe UI" panose="020B0502040204020203" pitchFamily="34" charset="0"/>
              </a:rPr>
              <a:t>)</a:t>
            </a:r>
          </a:p>
          <a:p>
            <a:pPr algn="l"/>
            <a:endParaRPr lang="en-US" sz="2000" dirty="0" smtClean="0">
              <a:solidFill>
                <a:schemeClr val="tx1"/>
              </a:solidFill>
              <a:latin typeface="Segoe UI" panose="020B0502040204020203" pitchFamily="34" charset="0"/>
              <a:cs typeface="Segoe UI" panose="020B0502040204020203" pitchFamily="34" charset="0"/>
            </a:endParaRPr>
          </a:p>
          <a:p>
            <a:pPr algn="l"/>
            <a:r>
              <a:rPr lang="en-US" sz="2000" dirty="0" smtClean="0">
                <a:solidFill>
                  <a:schemeClr val="tx1"/>
                </a:solidFill>
                <a:latin typeface="Segoe UI" panose="020B0502040204020203" pitchFamily="34" charset="0"/>
                <a:cs typeface="Segoe UI" panose="020B0502040204020203" pitchFamily="34" charset="0"/>
              </a:rPr>
              <a:t>4 PDX Sites – training time 21 </a:t>
            </a:r>
            <a:r>
              <a:rPr lang="en-US" sz="2000" dirty="0" smtClean="0">
                <a:solidFill>
                  <a:schemeClr val="tx1"/>
                </a:solidFill>
                <a:latin typeface="Segoe UI" panose="020B0502040204020203" pitchFamily="34" charset="0"/>
                <a:cs typeface="Segoe UI" panose="020B0502040204020203" pitchFamily="34" charset="0"/>
              </a:rPr>
              <a:t>hours/mentor</a:t>
            </a:r>
          </a:p>
          <a:p>
            <a:pPr algn="l"/>
            <a:endParaRPr lang="en-US" sz="2000" dirty="0" smtClean="0">
              <a:solidFill>
                <a:schemeClr val="tx1"/>
              </a:solidFill>
              <a:latin typeface="Segoe UI" panose="020B0502040204020203" pitchFamily="34" charset="0"/>
              <a:cs typeface="Segoe UI" panose="020B0502040204020203" pitchFamily="34" charset="0"/>
            </a:endParaRPr>
          </a:p>
          <a:p>
            <a:pPr algn="l"/>
            <a:r>
              <a:rPr lang="en-US" sz="2000" dirty="0" smtClean="0">
                <a:solidFill>
                  <a:schemeClr val="tx1"/>
                </a:solidFill>
                <a:latin typeface="Segoe UI" panose="020B0502040204020203" pitchFamily="34" charset="0"/>
                <a:cs typeface="Segoe UI" panose="020B0502040204020203" pitchFamily="34" charset="0"/>
              </a:rPr>
              <a:t>72 children in one on one </a:t>
            </a:r>
            <a:r>
              <a:rPr lang="en-US" sz="2000" dirty="0" smtClean="0">
                <a:solidFill>
                  <a:schemeClr val="tx1"/>
                </a:solidFill>
                <a:latin typeface="Segoe UI" panose="020B0502040204020203" pitchFamily="34" charset="0"/>
                <a:cs typeface="Segoe UI" panose="020B0502040204020203" pitchFamily="34" charset="0"/>
              </a:rPr>
              <a:t>mentoring</a:t>
            </a:r>
          </a:p>
          <a:p>
            <a:pPr algn="l"/>
            <a:endParaRPr lang="en-US" sz="2000" dirty="0" smtClean="0">
              <a:solidFill>
                <a:schemeClr val="tx1"/>
              </a:solidFill>
              <a:latin typeface="Segoe UI" panose="020B0502040204020203" pitchFamily="34" charset="0"/>
              <a:cs typeface="Segoe UI" panose="020B0502040204020203" pitchFamily="34" charset="0"/>
            </a:endParaRPr>
          </a:p>
          <a:p>
            <a:pPr algn="l"/>
            <a:r>
              <a:rPr lang="en-US" sz="2000" dirty="0" smtClean="0">
                <a:solidFill>
                  <a:schemeClr val="tx1"/>
                </a:solidFill>
                <a:latin typeface="Segoe UI" panose="020B0502040204020203" pitchFamily="34" charset="0"/>
                <a:cs typeface="Segoe UI" panose="020B0502040204020203" pitchFamily="34" charset="0"/>
              </a:rPr>
              <a:t>768 through classroom </a:t>
            </a:r>
            <a:r>
              <a:rPr lang="en-US" sz="2000" dirty="0" smtClean="0">
                <a:solidFill>
                  <a:schemeClr val="tx1"/>
                </a:solidFill>
                <a:latin typeface="Segoe UI" panose="020B0502040204020203" pitchFamily="34" charset="0"/>
                <a:cs typeface="Segoe UI" panose="020B0502040204020203" pitchFamily="34" charset="0"/>
              </a:rPr>
              <a:t>support</a:t>
            </a:r>
          </a:p>
          <a:p>
            <a:pPr algn="l"/>
            <a:endParaRPr lang="en-US" sz="2000" dirty="0" smtClean="0">
              <a:solidFill>
                <a:schemeClr val="tx1"/>
              </a:solidFill>
              <a:latin typeface="Segoe UI" panose="020B0502040204020203" pitchFamily="34" charset="0"/>
              <a:cs typeface="Segoe UI" panose="020B0502040204020203" pitchFamily="34" charset="0"/>
            </a:endParaRPr>
          </a:p>
          <a:p>
            <a:pPr algn="l"/>
            <a:r>
              <a:rPr lang="en-US" sz="2000" dirty="0" smtClean="0">
                <a:solidFill>
                  <a:schemeClr val="tx1"/>
                </a:solidFill>
                <a:latin typeface="Segoe UI" panose="020B0502040204020203" pitchFamily="34" charset="0"/>
                <a:cs typeface="Segoe UI" panose="020B0502040204020203" pitchFamily="34" charset="0"/>
              </a:rPr>
              <a:t>4,550 hours of individual group and classroom </a:t>
            </a:r>
            <a:endParaRPr lang="en-US" sz="2000" dirty="0" smtClean="0">
              <a:solidFill>
                <a:schemeClr val="tx1"/>
              </a:solidFill>
              <a:latin typeface="Segoe UI" panose="020B0502040204020203" pitchFamily="34" charset="0"/>
              <a:cs typeface="Segoe UI" panose="020B0502040204020203" pitchFamily="34" charset="0"/>
            </a:endParaRPr>
          </a:p>
          <a:p>
            <a:pPr algn="l"/>
            <a:r>
              <a:rPr lang="en-US" sz="2000" dirty="0" smtClean="0">
                <a:solidFill>
                  <a:schemeClr val="tx1"/>
                </a:solidFill>
                <a:latin typeface="Segoe UI" panose="020B0502040204020203" pitchFamily="34" charset="0"/>
                <a:cs typeface="Segoe UI" panose="020B0502040204020203" pitchFamily="34" charset="0"/>
              </a:rPr>
              <a:t>academic </a:t>
            </a:r>
            <a:r>
              <a:rPr lang="en-US" sz="2000" dirty="0" smtClean="0">
                <a:solidFill>
                  <a:schemeClr val="tx1"/>
                </a:solidFill>
                <a:latin typeface="Segoe UI" panose="020B0502040204020203" pitchFamily="34" charset="0"/>
                <a:cs typeface="Segoe UI" panose="020B0502040204020203" pitchFamily="34" charset="0"/>
              </a:rPr>
              <a:t>support and mentoring</a:t>
            </a:r>
          </a:p>
        </p:txBody>
      </p:sp>
      <p:pic>
        <p:nvPicPr>
          <p:cNvPr id="5" name="Picture 4"/>
          <p:cNvPicPr>
            <a:picLocks noChangeAspect="1"/>
          </p:cNvPicPr>
          <p:nvPr/>
        </p:nvPicPr>
        <p:blipFill>
          <a:blip r:embed="rId3"/>
          <a:stretch>
            <a:fillRect/>
          </a:stretch>
        </p:blipFill>
        <p:spPr>
          <a:xfrm>
            <a:off x="5340424" y="850710"/>
            <a:ext cx="3803576" cy="5255851"/>
          </a:xfrm>
          <a:prstGeom prst="rect">
            <a:avLst/>
          </a:prstGeom>
        </p:spPr>
      </p:pic>
      <p:pic>
        <p:nvPicPr>
          <p:cNvPr id="6" name="Picture 5" descr="houseTAGart.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606062" y="194689"/>
            <a:ext cx="388165" cy="305937"/>
          </a:xfrm>
          <a:prstGeom prst="rect">
            <a:avLst/>
          </a:prstGeom>
        </p:spPr>
      </p:pic>
    </p:spTree>
    <p:extLst>
      <p:ext uri="{BB962C8B-B14F-4D97-AF65-F5344CB8AC3E}">
        <p14:creationId xmlns:p14="http://schemas.microsoft.com/office/powerpoint/2010/main" val="2049562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8227" y="0"/>
            <a:ext cx="7772400" cy="1470025"/>
          </a:xfrm>
        </p:spPr>
        <p:txBody>
          <a:bodyPr>
            <a:normAutofit/>
          </a:bodyPr>
          <a:lstStyle/>
          <a:p>
            <a:r>
              <a:rPr lang="en-US" dirty="0" smtClean="0">
                <a:latin typeface="Segoe UI Semibold" panose="020B0702040204020203" pitchFamily="34" charset="0"/>
              </a:rPr>
              <a:t>Results</a:t>
            </a:r>
            <a:endParaRPr lang="en-US" dirty="0">
              <a:latin typeface="Segoe UI Semibold" panose="020B0702040204020203" pitchFamily="34" charset="0"/>
            </a:endParaRPr>
          </a:p>
        </p:txBody>
      </p:sp>
      <p:sp>
        <p:nvSpPr>
          <p:cNvPr id="3" name="Subtitle 2"/>
          <p:cNvSpPr>
            <a:spLocks noGrp="1"/>
          </p:cNvSpPr>
          <p:nvPr>
            <p:ph type="subTitle" idx="1"/>
          </p:nvPr>
        </p:nvSpPr>
        <p:spPr>
          <a:xfrm>
            <a:off x="685799" y="764237"/>
            <a:ext cx="7772400" cy="3063123"/>
          </a:xfrm>
        </p:spPr>
        <p:txBody>
          <a:bodyPr>
            <a:normAutofit fontScale="77500" lnSpcReduction="20000"/>
          </a:bodyPr>
          <a:lstStyle/>
          <a:p>
            <a:endParaRPr lang="en-US" dirty="0" smtClean="0">
              <a:solidFill>
                <a:schemeClr val="tx1"/>
              </a:solidFill>
            </a:endParaRPr>
          </a:p>
          <a:p>
            <a:pPr algn="l"/>
            <a:r>
              <a:rPr lang="en-US" dirty="0" smtClean="0">
                <a:solidFill>
                  <a:schemeClr val="tx1"/>
                </a:solidFill>
              </a:rPr>
              <a:t>74% of the youth improved in overall reading/literacy</a:t>
            </a:r>
          </a:p>
          <a:p>
            <a:pPr algn="l"/>
            <a:r>
              <a:rPr lang="en-US" dirty="0" smtClean="0">
                <a:solidFill>
                  <a:schemeClr val="tx1"/>
                </a:solidFill>
              </a:rPr>
              <a:t>58.9%  of youth demonstrated increase in confidence and motivation to learn</a:t>
            </a:r>
          </a:p>
          <a:p>
            <a:endParaRPr lang="en-US" dirty="0" smtClean="0">
              <a:solidFill>
                <a:schemeClr val="tx1"/>
              </a:solidFill>
            </a:endParaRPr>
          </a:p>
          <a:p>
            <a:r>
              <a:rPr lang="en-US" dirty="0" smtClean="0">
                <a:solidFill>
                  <a:srgbClr val="C00000"/>
                </a:solidFill>
              </a:rPr>
              <a:t>97%</a:t>
            </a:r>
            <a:r>
              <a:rPr lang="en-US" dirty="0" smtClean="0">
                <a:solidFill>
                  <a:schemeClr val="tx1"/>
                </a:solidFill>
              </a:rPr>
              <a:t> of mentors indicated improved health and wellbeing</a:t>
            </a:r>
          </a:p>
          <a:p>
            <a:r>
              <a:rPr lang="en-US" sz="4800" dirty="0" smtClean="0">
                <a:solidFill>
                  <a:schemeClr val="bg1"/>
                </a:solidFill>
                <a:latin typeface="Rockwell Extra Bold" panose="02060903040505020403" pitchFamily="18" charset="0"/>
              </a:rPr>
              <a:t>   </a:t>
            </a:r>
            <a:endParaRPr lang="en-US" sz="4800" dirty="0">
              <a:solidFill>
                <a:srgbClr val="FFFF00"/>
              </a:solidFill>
              <a:latin typeface="Rockwell Extra Bold" panose="02060903040505020403" pitchFamily="18" charset="0"/>
            </a:endParaRPr>
          </a:p>
        </p:txBody>
      </p:sp>
      <p:pic>
        <p:nvPicPr>
          <p:cNvPr id="4" name="Picture 3" descr="MFS_LogoTag_Arrow_Color.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6912" y="5816134"/>
            <a:ext cx="1280535" cy="853691"/>
          </a:xfrm>
          <a:prstGeom prst="rect">
            <a:avLst/>
          </a:prstGeom>
        </p:spPr>
      </p:pic>
      <p:pic>
        <p:nvPicPr>
          <p:cNvPr id="5" name="Picture 4"/>
          <p:cNvPicPr>
            <a:picLocks noChangeAspect="1"/>
          </p:cNvPicPr>
          <p:nvPr/>
        </p:nvPicPr>
        <p:blipFill>
          <a:blip r:embed="rId4"/>
          <a:stretch>
            <a:fillRect/>
          </a:stretch>
        </p:blipFill>
        <p:spPr>
          <a:xfrm>
            <a:off x="2782807" y="3267133"/>
            <a:ext cx="5141237" cy="3402692"/>
          </a:xfrm>
          <a:prstGeom prst="rect">
            <a:avLst/>
          </a:prstGeom>
        </p:spPr>
      </p:pic>
    </p:spTree>
    <p:extLst>
      <p:ext uri="{BB962C8B-B14F-4D97-AF65-F5344CB8AC3E}">
        <p14:creationId xmlns:p14="http://schemas.microsoft.com/office/powerpoint/2010/main" val="2229734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7225"/>
            <a:ext cx="7772400" cy="1470025"/>
          </a:xfrm>
        </p:spPr>
        <p:txBody>
          <a:bodyPr>
            <a:normAutofit fontScale="90000"/>
          </a:bodyPr>
          <a:lstStyle/>
          <a:p>
            <a:r>
              <a:rPr lang="en-US" dirty="0" smtClean="0">
                <a:latin typeface="Segoe UI Semibold" panose="020B0702040204020203" pitchFamily="34" charset="0"/>
              </a:rPr>
              <a:t>Growing partnerships with culturally specific organizations</a:t>
            </a:r>
            <a:endParaRPr lang="en-US" dirty="0">
              <a:latin typeface="Segoe UI Semibold" panose="020B0702040204020203" pitchFamily="34" charset="0"/>
            </a:endParaRPr>
          </a:p>
        </p:txBody>
      </p:sp>
      <p:sp>
        <p:nvSpPr>
          <p:cNvPr id="3" name="Subtitle 2"/>
          <p:cNvSpPr>
            <a:spLocks noGrp="1"/>
          </p:cNvSpPr>
          <p:nvPr>
            <p:ph type="subTitle" idx="1"/>
          </p:nvPr>
        </p:nvSpPr>
        <p:spPr>
          <a:xfrm>
            <a:off x="602673" y="2407029"/>
            <a:ext cx="7772400" cy="3063123"/>
          </a:xfrm>
        </p:spPr>
        <p:txBody>
          <a:bodyPr>
            <a:normAutofit fontScale="62500" lnSpcReduction="20000"/>
          </a:bodyPr>
          <a:lstStyle/>
          <a:p>
            <a:endParaRPr lang="en-US" dirty="0" smtClean="0">
              <a:solidFill>
                <a:schemeClr val="tx1"/>
              </a:solidFill>
            </a:endParaRPr>
          </a:p>
          <a:p>
            <a:pPr marL="685800" indent="-685800" algn="l">
              <a:buFont typeface="Arial" panose="020B0604020202020204" pitchFamily="34" charset="0"/>
              <a:buChar char="•"/>
            </a:pPr>
            <a:r>
              <a:rPr lang="en-US" sz="4600" dirty="0" smtClean="0">
                <a:solidFill>
                  <a:schemeClr val="tx1"/>
                </a:solidFill>
              </a:rPr>
              <a:t>Learning process</a:t>
            </a:r>
          </a:p>
          <a:p>
            <a:pPr marL="685800" indent="-685800" algn="l">
              <a:buFont typeface="Arial" panose="020B0604020202020204" pitchFamily="34" charset="0"/>
              <a:buChar char="•"/>
            </a:pPr>
            <a:r>
              <a:rPr lang="en-US" sz="4600" dirty="0" smtClean="0">
                <a:solidFill>
                  <a:schemeClr val="tx1"/>
                </a:solidFill>
              </a:rPr>
              <a:t>Process of listening to the elders</a:t>
            </a:r>
          </a:p>
          <a:p>
            <a:pPr marL="685800" indent="-685800" algn="l">
              <a:buFont typeface="Arial" panose="020B0604020202020204" pitchFamily="34" charset="0"/>
              <a:buChar char="•"/>
            </a:pPr>
            <a:r>
              <a:rPr lang="en-US" sz="4600" dirty="0" smtClean="0">
                <a:solidFill>
                  <a:schemeClr val="tx1"/>
                </a:solidFill>
              </a:rPr>
              <a:t>Consultation and Training from IRCO staff</a:t>
            </a:r>
          </a:p>
          <a:p>
            <a:pPr marL="685800" indent="-685800" algn="l">
              <a:buFont typeface="Arial" panose="020B0604020202020204" pitchFamily="34" charset="0"/>
              <a:buChar char="•"/>
            </a:pPr>
            <a:r>
              <a:rPr lang="en-US" sz="4600" dirty="0" smtClean="0">
                <a:solidFill>
                  <a:schemeClr val="tx1"/>
                </a:solidFill>
              </a:rPr>
              <a:t>Led us to outside of “model” thinking</a:t>
            </a:r>
          </a:p>
          <a:p>
            <a:endParaRPr lang="en-US" dirty="0" smtClean="0">
              <a:solidFill>
                <a:schemeClr val="tx1"/>
              </a:solidFill>
            </a:endParaRPr>
          </a:p>
          <a:p>
            <a:r>
              <a:rPr lang="en-US" sz="4800" dirty="0" smtClean="0">
                <a:solidFill>
                  <a:schemeClr val="bg1"/>
                </a:solidFill>
                <a:latin typeface="Rockwell Extra Bold" panose="02060903040505020403" pitchFamily="18" charset="0"/>
              </a:rPr>
              <a:t>   </a:t>
            </a:r>
            <a:endParaRPr lang="en-US" sz="4800" dirty="0">
              <a:solidFill>
                <a:srgbClr val="FFFF00"/>
              </a:solidFill>
              <a:latin typeface="Rockwell Extra Bold" panose="02060903040505020403" pitchFamily="18" charset="0"/>
            </a:endParaRPr>
          </a:p>
        </p:txBody>
      </p:sp>
      <p:pic>
        <p:nvPicPr>
          <p:cNvPr id="4" name="Picture 3" descr="MFS_LogoTag_Arrow_Color.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93199" y="5056028"/>
            <a:ext cx="1595674" cy="1063784"/>
          </a:xfrm>
          <a:prstGeom prst="rect">
            <a:avLst/>
          </a:prstGeom>
        </p:spPr>
      </p:pic>
      <p:pic>
        <p:nvPicPr>
          <p:cNvPr id="5" name="Picture 4"/>
          <p:cNvPicPr>
            <a:picLocks noChangeAspect="1"/>
          </p:cNvPicPr>
          <p:nvPr/>
        </p:nvPicPr>
        <p:blipFill>
          <a:blip r:embed="rId4"/>
          <a:stretch>
            <a:fillRect/>
          </a:stretch>
        </p:blipFill>
        <p:spPr>
          <a:xfrm>
            <a:off x="4952245" y="4938260"/>
            <a:ext cx="1200433" cy="1299319"/>
          </a:xfrm>
          <a:prstGeom prst="rect">
            <a:avLst/>
          </a:prstGeom>
        </p:spPr>
      </p:pic>
    </p:spTree>
    <p:extLst>
      <p:ext uri="{BB962C8B-B14F-4D97-AF65-F5344CB8AC3E}">
        <p14:creationId xmlns:p14="http://schemas.microsoft.com/office/powerpoint/2010/main" val="12757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ouseTAGar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76990" y="293182"/>
            <a:ext cx="480452" cy="378674"/>
          </a:xfrm>
          <a:prstGeom prst="rect">
            <a:avLst/>
          </a:prstGeom>
        </p:spPr>
      </p:pic>
      <p:pic>
        <p:nvPicPr>
          <p:cNvPr id="8" name="Picture 7" descr="arrowTAGart.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202946"/>
            <a:ext cx="3079169" cy="272149"/>
          </a:xfrm>
          <a:prstGeom prst="rect">
            <a:avLst/>
          </a:prstGeom>
        </p:spPr>
      </p:pic>
      <p:sp>
        <p:nvSpPr>
          <p:cNvPr id="9" name="Title 1"/>
          <p:cNvSpPr>
            <a:spLocks noGrp="1"/>
          </p:cNvSpPr>
          <p:nvPr>
            <p:ph type="title"/>
          </p:nvPr>
        </p:nvSpPr>
        <p:spPr>
          <a:xfrm>
            <a:off x="457200" y="542704"/>
            <a:ext cx="8229600" cy="1234447"/>
          </a:xfrm>
        </p:spPr>
        <p:txBody>
          <a:bodyPr>
            <a:normAutofit/>
          </a:bodyPr>
          <a:lstStyle/>
          <a:p>
            <a:r>
              <a:rPr lang="en-US" dirty="0" smtClean="0">
                <a:latin typeface="Segoe UI Semibold" panose="020B0702040204020203" pitchFamily="34" charset="0"/>
              </a:rPr>
              <a:t>Awareness of Inequities</a:t>
            </a:r>
            <a:endParaRPr lang="en-US" dirty="0">
              <a:latin typeface="Segoe UI Semibold" panose="020B0702040204020203" pitchFamily="34" charset="0"/>
            </a:endParaRPr>
          </a:p>
        </p:txBody>
      </p:sp>
      <p:sp>
        <p:nvSpPr>
          <p:cNvPr id="10" name="Content Placeholder 2"/>
          <p:cNvSpPr>
            <a:spLocks noGrp="1"/>
          </p:cNvSpPr>
          <p:nvPr>
            <p:ph idx="1"/>
          </p:nvPr>
        </p:nvSpPr>
        <p:spPr>
          <a:xfrm>
            <a:off x="457200" y="1875608"/>
            <a:ext cx="8229600" cy="3956031"/>
          </a:xfrm>
        </p:spPr>
        <p:txBody>
          <a:bodyPr>
            <a:normAutofit/>
          </a:bodyPr>
          <a:lstStyle/>
          <a:p>
            <a:r>
              <a:rPr lang="en-US" dirty="0" smtClean="0"/>
              <a:t>Major shift in response to:</a:t>
            </a:r>
          </a:p>
          <a:p>
            <a:endParaRPr lang="en-US" dirty="0"/>
          </a:p>
          <a:p>
            <a:r>
              <a:rPr lang="en-US" dirty="0" smtClean="0"/>
              <a:t>“I observe that educational opportunity is not equitable for all students” (17% increase)</a:t>
            </a:r>
            <a:endParaRPr lang="en-US" dirty="0"/>
          </a:p>
        </p:txBody>
      </p:sp>
    </p:spTree>
    <p:extLst>
      <p:ext uri="{BB962C8B-B14F-4D97-AF65-F5344CB8AC3E}">
        <p14:creationId xmlns:p14="http://schemas.microsoft.com/office/powerpoint/2010/main" val="1577229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ouseTAGar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76990" y="293182"/>
            <a:ext cx="480452" cy="378674"/>
          </a:xfrm>
          <a:prstGeom prst="rect">
            <a:avLst/>
          </a:prstGeom>
        </p:spPr>
      </p:pic>
      <p:pic>
        <p:nvPicPr>
          <p:cNvPr id="8" name="Picture 7" descr="arrowTAGart.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202946"/>
            <a:ext cx="3079169" cy="272149"/>
          </a:xfrm>
          <a:prstGeom prst="rect">
            <a:avLst/>
          </a:prstGeom>
        </p:spPr>
      </p:pic>
      <p:sp>
        <p:nvSpPr>
          <p:cNvPr id="9" name="Title 1"/>
          <p:cNvSpPr>
            <a:spLocks noGrp="1"/>
          </p:cNvSpPr>
          <p:nvPr>
            <p:ph type="title"/>
          </p:nvPr>
        </p:nvSpPr>
        <p:spPr>
          <a:xfrm>
            <a:off x="457200" y="542704"/>
            <a:ext cx="8229600" cy="1234447"/>
          </a:xfrm>
        </p:spPr>
        <p:txBody>
          <a:bodyPr>
            <a:normAutofit/>
          </a:bodyPr>
          <a:lstStyle/>
          <a:p>
            <a:r>
              <a:rPr lang="en-US" dirty="0" smtClean="0">
                <a:latin typeface="Segoe UI Semibold" panose="020B0702040204020203" pitchFamily="34" charset="0"/>
              </a:rPr>
              <a:t>Effort to understand</a:t>
            </a:r>
            <a:endParaRPr lang="en-US" dirty="0">
              <a:latin typeface="Segoe UI Semibold" panose="020B0702040204020203" pitchFamily="34" charset="0"/>
            </a:endParaRPr>
          </a:p>
        </p:txBody>
      </p:sp>
      <p:sp>
        <p:nvSpPr>
          <p:cNvPr id="10" name="Content Placeholder 2"/>
          <p:cNvSpPr>
            <a:spLocks noGrp="1"/>
          </p:cNvSpPr>
          <p:nvPr>
            <p:ph idx="1"/>
          </p:nvPr>
        </p:nvSpPr>
        <p:spPr>
          <a:xfrm>
            <a:off x="457200" y="1875608"/>
            <a:ext cx="8229600" cy="3956031"/>
          </a:xfrm>
        </p:spPr>
        <p:txBody>
          <a:bodyPr>
            <a:normAutofit/>
          </a:bodyPr>
          <a:lstStyle/>
          <a:p>
            <a:r>
              <a:rPr lang="en-US" dirty="0" smtClean="0"/>
              <a:t>Major shift in response to:</a:t>
            </a:r>
          </a:p>
          <a:p>
            <a:endParaRPr lang="en-US" dirty="0"/>
          </a:p>
          <a:p>
            <a:r>
              <a:rPr lang="en-US" dirty="0" smtClean="0"/>
              <a:t>“I take steps to learn about the context and background of the children I work with” (</a:t>
            </a:r>
            <a:r>
              <a:rPr lang="en-US" sz="2800" dirty="0" smtClean="0"/>
              <a:t>20% increase in strongly agree – and 10% increase in agree)</a:t>
            </a:r>
            <a:endParaRPr lang="en-US" sz="2800" dirty="0"/>
          </a:p>
        </p:txBody>
      </p:sp>
    </p:spTree>
    <p:extLst>
      <p:ext uri="{BB962C8B-B14F-4D97-AF65-F5344CB8AC3E}">
        <p14:creationId xmlns:p14="http://schemas.microsoft.com/office/powerpoint/2010/main" val="1067576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ouseTAGar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76990" y="293182"/>
            <a:ext cx="480452" cy="378674"/>
          </a:xfrm>
          <a:prstGeom prst="rect">
            <a:avLst/>
          </a:prstGeom>
        </p:spPr>
      </p:pic>
      <p:pic>
        <p:nvPicPr>
          <p:cNvPr id="8" name="Picture 7" descr="arrowTAGart.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202946"/>
            <a:ext cx="3079169" cy="272149"/>
          </a:xfrm>
          <a:prstGeom prst="rect">
            <a:avLst/>
          </a:prstGeom>
        </p:spPr>
      </p:pic>
      <p:sp>
        <p:nvSpPr>
          <p:cNvPr id="9" name="Title 1"/>
          <p:cNvSpPr>
            <a:spLocks noGrp="1"/>
          </p:cNvSpPr>
          <p:nvPr>
            <p:ph type="title"/>
          </p:nvPr>
        </p:nvSpPr>
        <p:spPr>
          <a:xfrm>
            <a:off x="457200" y="542704"/>
            <a:ext cx="8229600" cy="1234447"/>
          </a:xfrm>
        </p:spPr>
        <p:txBody>
          <a:bodyPr>
            <a:normAutofit/>
          </a:bodyPr>
          <a:lstStyle/>
          <a:p>
            <a:r>
              <a:rPr lang="en-US" dirty="0" smtClean="0">
                <a:latin typeface="Segoe UI Semibold" panose="020B0702040204020203" pitchFamily="34" charset="0"/>
              </a:rPr>
              <a:t>Ability Shift</a:t>
            </a:r>
            <a:endParaRPr lang="en-US" dirty="0">
              <a:latin typeface="Segoe UI Semibold" panose="020B0702040204020203" pitchFamily="34" charset="0"/>
            </a:endParaRPr>
          </a:p>
        </p:txBody>
      </p:sp>
      <p:sp>
        <p:nvSpPr>
          <p:cNvPr id="10" name="Content Placeholder 2"/>
          <p:cNvSpPr>
            <a:spLocks noGrp="1"/>
          </p:cNvSpPr>
          <p:nvPr>
            <p:ph idx="1"/>
          </p:nvPr>
        </p:nvSpPr>
        <p:spPr>
          <a:xfrm>
            <a:off x="457200" y="1875608"/>
            <a:ext cx="8229600" cy="3956031"/>
          </a:xfrm>
        </p:spPr>
        <p:txBody>
          <a:bodyPr>
            <a:normAutofit/>
          </a:bodyPr>
          <a:lstStyle/>
          <a:p>
            <a:pPr marL="0" indent="0">
              <a:buNone/>
            </a:pPr>
            <a:r>
              <a:rPr lang="en-US" dirty="0" smtClean="0"/>
              <a:t>Major shift in response to</a:t>
            </a:r>
            <a:r>
              <a:rPr lang="en-US" dirty="0" smtClean="0"/>
              <a:t>:</a:t>
            </a:r>
            <a:endParaRPr lang="en-US" dirty="0" smtClean="0"/>
          </a:p>
          <a:p>
            <a:r>
              <a:rPr lang="en-US" dirty="0" smtClean="0"/>
              <a:t>“I can adapt my approach to respond to my mentees’ unique needs, strength and backgrounds.”</a:t>
            </a:r>
          </a:p>
          <a:p>
            <a:r>
              <a:rPr lang="en-US" dirty="0" smtClean="0"/>
              <a:t>(</a:t>
            </a:r>
            <a:r>
              <a:rPr lang="en-US" dirty="0" smtClean="0"/>
              <a:t>before: </a:t>
            </a:r>
            <a:r>
              <a:rPr lang="en-US" dirty="0" smtClean="0"/>
              <a:t>strongly disagree/neutral – for a few, after: 100% agree or strongly agree)</a:t>
            </a:r>
            <a:endParaRPr lang="en-US" dirty="0"/>
          </a:p>
        </p:txBody>
      </p:sp>
    </p:spTree>
    <p:extLst>
      <p:ext uri="{BB962C8B-B14F-4D97-AF65-F5344CB8AC3E}">
        <p14:creationId xmlns:p14="http://schemas.microsoft.com/office/powerpoint/2010/main" val="2830137351"/>
      </p:ext>
    </p:extLst>
  </p:cSld>
  <p:clrMapOvr>
    <a:masterClrMapping/>
  </p:clrMapOvr>
</p:sld>
</file>

<file path=ppt/theme/theme1.xml><?xml version="1.0" encoding="utf-8"?>
<a:theme xmlns:a="http://schemas.openxmlformats.org/drawingml/2006/main" name="r3_PPT">
  <a:themeElements>
    <a:clrScheme name="MFS">
      <a:dk1>
        <a:srgbClr val="301913"/>
      </a:dk1>
      <a:lt1>
        <a:sysClr val="window" lastClr="FFFFFF"/>
      </a:lt1>
      <a:dk2>
        <a:srgbClr val="D1171E"/>
      </a:dk2>
      <a:lt2>
        <a:srgbClr val="EEECE1"/>
      </a:lt2>
      <a:accent1>
        <a:srgbClr val="5FC3B8"/>
      </a:accent1>
      <a:accent2>
        <a:srgbClr val="1C688B"/>
      </a:accent2>
      <a:accent3>
        <a:srgbClr val="8FBB28"/>
      </a:accent3>
      <a:accent4>
        <a:srgbClr val="D8812C"/>
      </a:accent4>
      <a:accent5>
        <a:srgbClr val="FABE32"/>
      </a:accent5>
      <a:accent6>
        <a:srgbClr val="C0E98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r3_PPT</Template>
  <TotalTime>331</TotalTime>
  <Words>882</Words>
  <Application>Microsoft Office PowerPoint</Application>
  <PresentationFormat>On-screen Show (4:3)</PresentationFormat>
  <Paragraphs>74</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Rockwell Extra Bold</vt:lpstr>
      <vt:lpstr>Segoe UI</vt:lpstr>
      <vt:lpstr>Segoe UI Semibold</vt:lpstr>
      <vt:lpstr>r3_PPT</vt:lpstr>
      <vt:lpstr>PowerPoint Presentation</vt:lpstr>
      <vt:lpstr>Experience PDX</vt:lpstr>
      <vt:lpstr>Portland was one of the first five pilots for Experience Corp</vt:lpstr>
      <vt:lpstr>Numbers</vt:lpstr>
      <vt:lpstr>Results</vt:lpstr>
      <vt:lpstr>Growing partnerships with culturally specific organizations</vt:lpstr>
      <vt:lpstr>Awareness of Inequities</vt:lpstr>
      <vt:lpstr>Effort to understand</vt:lpstr>
      <vt:lpstr>Ability Shift</vt:lpstr>
      <vt:lpstr>IRCO perspective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Darrin Swaim</dc:creator>
  <cp:lastModifiedBy>Darrin Swaim</cp:lastModifiedBy>
  <cp:revision>35</cp:revision>
  <dcterms:created xsi:type="dcterms:W3CDTF">2014-03-07T20:28:38Z</dcterms:created>
  <dcterms:modified xsi:type="dcterms:W3CDTF">2019-03-12T18:56:06Z</dcterms:modified>
</cp:coreProperties>
</file>