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sldIdLst>
    <p:sldId id="1307" r:id="rId2"/>
    <p:sldId id="1327" r:id="rId3"/>
    <p:sldId id="1311" r:id="rId4"/>
    <p:sldId id="1313" r:id="rId5"/>
    <p:sldId id="1312" r:id="rId6"/>
    <p:sldId id="1331" r:id="rId7"/>
    <p:sldId id="1309" r:id="rId8"/>
    <p:sldId id="1310" r:id="rId9"/>
    <p:sldId id="1322" r:id="rId10"/>
    <p:sldId id="1317" r:id="rId11"/>
    <p:sldId id="1314" r:id="rId12"/>
    <p:sldId id="1316" r:id="rId13"/>
    <p:sldId id="1330" r:id="rId14"/>
    <p:sldId id="1319" r:id="rId15"/>
    <p:sldId id="1329" r:id="rId16"/>
    <p:sldId id="1321" r:id="rId17"/>
  </p:sldIdLst>
  <p:sldSz cx="12192000" cy="9144000"/>
  <p:notesSz cx="9296400" cy="147828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65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34"/>
    </p:cViewPr>
  </p:sorterViewPr>
  <p:notesViewPr>
    <p:cSldViewPr snapToGrid="0">
      <p:cViewPr varScale="1">
        <p:scale>
          <a:sx n="54" d="100"/>
          <a:sy n="54" d="100"/>
        </p:scale>
        <p:origin x="415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741707"/>
          </a:xfrm>
          <a:prstGeom prst="rect">
            <a:avLst/>
          </a:prstGeom>
        </p:spPr>
        <p:txBody>
          <a:bodyPr vert="horz" lIns="137585" tIns="68793" rIns="137585" bIns="68793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741707"/>
          </a:xfrm>
          <a:prstGeom prst="rect">
            <a:avLst/>
          </a:prstGeom>
        </p:spPr>
        <p:txBody>
          <a:bodyPr vert="horz" lIns="137585" tIns="68793" rIns="137585" bIns="68793" rtlCol="0"/>
          <a:lstStyle>
            <a:lvl1pPr algn="r">
              <a:defRPr sz="1800"/>
            </a:lvl1pPr>
          </a:lstStyle>
          <a:p>
            <a:fld id="{571748E9-ABFC-4B03-BE2A-5C29B2288985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22388" y="1847850"/>
            <a:ext cx="6651625" cy="4987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7585" tIns="68793" rIns="137585" bIns="6879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7114222"/>
            <a:ext cx="7437120" cy="5820728"/>
          </a:xfrm>
          <a:prstGeom prst="rect">
            <a:avLst/>
          </a:prstGeom>
        </p:spPr>
        <p:txBody>
          <a:bodyPr vert="horz" lIns="137585" tIns="68793" rIns="137585" bIns="6879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041096"/>
            <a:ext cx="4028440" cy="741705"/>
          </a:xfrm>
          <a:prstGeom prst="rect">
            <a:avLst/>
          </a:prstGeom>
        </p:spPr>
        <p:txBody>
          <a:bodyPr vert="horz" lIns="137585" tIns="68793" rIns="137585" bIns="68793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14041096"/>
            <a:ext cx="4028440" cy="741705"/>
          </a:xfrm>
          <a:prstGeom prst="rect">
            <a:avLst/>
          </a:prstGeom>
        </p:spPr>
        <p:txBody>
          <a:bodyPr vert="horz" lIns="137585" tIns="68793" rIns="137585" bIns="68793" rtlCol="0" anchor="b"/>
          <a:lstStyle>
            <a:lvl1pPr algn="r">
              <a:defRPr sz="1800"/>
            </a:lvl1pPr>
          </a:lstStyle>
          <a:p>
            <a:fld id="{BA5E2D04-85AC-4D7D-825E-C2944C0DE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6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2D04-85AC-4D7D-825E-C2944C0DE1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91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2D04-85AC-4D7D-825E-C2944C0DE1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58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2D04-85AC-4D7D-825E-C2944C0DE1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11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2D04-85AC-4D7D-825E-C2944C0DE1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71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2D04-85AC-4D7D-825E-C2944C0DE1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30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2D04-85AC-4D7D-825E-C2944C0DE1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84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2D04-85AC-4D7D-825E-C2944C0DE1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02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2D04-85AC-4D7D-825E-C2944C0DE1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14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2D04-85AC-4D7D-825E-C2944C0DE1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73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2D04-85AC-4D7D-825E-C2944C0DE1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90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2D04-85AC-4D7D-825E-C2944C0DE1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4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points</a:t>
            </a:r>
          </a:p>
          <a:p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Purpose Statement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Low-rise storefront commercial study/Comp Plan Process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Peer research – Seattle – doesn’t map it – has thresholds within certain zones to trigger.</a:t>
            </a:r>
          </a:p>
          <a:p>
            <a:endParaRPr lang="en-US" dirty="0"/>
          </a:p>
          <a:p>
            <a:r>
              <a:rPr lang="en-US" dirty="0"/>
              <a:t>Context (adjacent to R)/Scale (&gt;43,000 sf lot) </a:t>
            </a:r>
            <a:r>
              <a:rPr lang="en-US" dirty="0">
                <a:sym typeface="Wingdings" panose="05000000000000000000" pitchFamily="2" charset="2"/>
              </a:rPr>
              <a:t> lower thresholds 8K/35K </a:t>
            </a:r>
            <a:r>
              <a:rPr lang="en-US" dirty="0" err="1">
                <a:sym typeface="Wingdings" panose="05000000000000000000" pitchFamily="2" charset="2"/>
              </a:rPr>
              <a:t>bulding</a:t>
            </a:r>
            <a:r>
              <a:rPr lang="en-US" dirty="0">
                <a:sym typeface="Wingdings" panose="05000000000000000000" pitchFamily="2" charset="2"/>
              </a:rPr>
              <a:t> sf</a:t>
            </a:r>
          </a:p>
          <a:p>
            <a:r>
              <a:rPr lang="en-US" dirty="0">
                <a:sym typeface="Wingdings" panose="05000000000000000000" pitchFamily="2" charset="2"/>
              </a:rPr>
              <a:t>No Context/Scale  higher thresholds for smaller projects - /35K still triggers full review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2D04-85AC-4D7D-825E-C2944C0DE1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97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2D04-85AC-4D7D-825E-C2944C0DE1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01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2D04-85AC-4D7D-825E-C2944C0DE1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93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2D04-85AC-4D7D-825E-C2944C0DE1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2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29640" y="7114222"/>
            <a:ext cx="7437120" cy="6926874"/>
          </a:xfrm>
        </p:spPr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E2D04-85AC-4D7D-825E-C2944C0DE1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54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96484"/>
            <a:ext cx="103632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3/14/2019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DOZA Design Commission Briefing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58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48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86834"/>
            <a:ext cx="26289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86834"/>
            <a:ext cx="7734300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5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57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279653"/>
            <a:ext cx="10515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6119286"/>
            <a:ext cx="10515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0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86836"/>
            <a:ext cx="10515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41551"/>
            <a:ext cx="515778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340100"/>
            <a:ext cx="5157787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41551"/>
            <a:ext cx="5183188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340100"/>
            <a:ext cx="5183188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82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7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28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31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9600"/>
            <a:ext cx="3932237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16569"/>
            <a:ext cx="61722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40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3/14/2019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8475136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DOZA Design Commission Briefing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219B7-E8CE-4064-9912-02D53A4C1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9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03D1FB5-DF5D-4701-AE33-01ABDA4D4058}"/>
              </a:ext>
            </a:extLst>
          </p:cNvPr>
          <p:cNvGrpSpPr/>
          <p:nvPr/>
        </p:nvGrpSpPr>
        <p:grpSpPr>
          <a:xfrm>
            <a:off x="3043121" y="0"/>
            <a:ext cx="5771221" cy="7455884"/>
            <a:chOff x="324779" y="340960"/>
            <a:chExt cx="5771221" cy="74558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66AA51F-24B3-4AD9-9511-C72228230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779" y="340960"/>
              <a:ext cx="5771221" cy="745588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17590A-59C5-42CE-907C-E02ADC3472AF}"/>
                </a:ext>
              </a:extLst>
            </p:cNvPr>
            <p:cNvSpPr/>
            <p:nvPr/>
          </p:nvSpPr>
          <p:spPr>
            <a:xfrm>
              <a:off x="2274849" y="4462268"/>
              <a:ext cx="3077737" cy="555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3697A2F2-B2E6-49EA-AB6F-7A0944953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131" y="7290035"/>
            <a:ext cx="10363200" cy="1646819"/>
          </a:xfrm>
        </p:spPr>
        <p:txBody>
          <a:bodyPr>
            <a:normAutofit/>
          </a:bodyPr>
          <a:lstStyle/>
          <a:p>
            <a:r>
              <a:rPr lang="en-US" sz="4000" dirty="0"/>
              <a:t>Design Commission Briefing</a:t>
            </a:r>
            <a:br>
              <a:rPr lang="en-US" sz="5400" dirty="0"/>
            </a:br>
            <a:r>
              <a:rPr lang="en-US" sz="2400" dirty="0"/>
              <a:t>Bureau of Planning and Sustainability</a:t>
            </a:r>
            <a:br>
              <a:rPr lang="en-US" sz="2400" dirty="0"/>
            </a:br>
            <a:r>
              <a:rPr lang="en-US" sz="2400" dirty="0"/>
              <a:t>March 14, 2019</a:t>
            </a:r>
          </a:p>
        </p:txBody>
      </p:sp>
    </p:spTree>
    <p:extLst>
      <p:ext uri="{BB962C8B-B14F-4D97-AF65-F5344CB8AC3E}">
        <p14:creationId xmlns:p14="http://schemas.microsoft.com/office/powerpoint/2010/main" val="4158629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2D6BF9-6B7D-4204-B98C-3ACA8EA95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B71269-2DA0-4F3F-8CA6-14D04514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71B69-0A03-43CB-AD32-EBCF54704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E13573-2C76-4A8A-909D-BC58F4E4A22F}"/>
              </a:ext>
            </a:extLst>
          </p:cNvPr>
          <p:cNvSpPr txBox="1">
            <a:spLocks/>
          </p:cNvSpPr>
          <p:nvPr/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3. </a:t>
            </a:r>
            <a:r>
              <a:rPr lang="en-US" sz="4000" b="1" dirty="0"/>
              <a:t>Process </a:t>
            </a:r>
            <a:r>
              <a:rPr lang="en-US" sz="4000" dirty="0"/>
              <a:t>for reviewing projects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EB4E34-CCA2-4D0D-B6DA-17910CC84CF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6918" r="11582" b="15669"/>
          <a:stretch/>
        </p:blipFill>
        <p:spPr bwMode="auto">
          <a:xfrm>
            <a:off x="3439823" y="1059362"/>
            <a:ext cx="8227649" cy="44159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 Box 2">
            <a:extLst>
              <a:ext uri="{FF2B5EF4-FFF2-40B4-BE49-F238E27FC236}">
                <a16:creationId xmlns:a16="http://schemas.microsoft.com/office/drawing/2014/main" id="{A5233D4D-2344-48AD-ACBB-54C61A050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356" y="3025497"/>
            <a:ext cx="1706014" cy="235449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Building program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Building orientation on site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Vehicle areas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Outdoor spaces and landscaping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Main entrance location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Site utilities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Total building area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Height &amp; massing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Setbacks from street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Articulation &amp; balconies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Canopies &amp; overhangs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Windows &amp; doors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Exterior finish materials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Mechanical systems &amp;equipment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Signage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63E08FB1-ECB5-4EA6-BBFF-B2BFC1593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1998" y="3025498"/>
            <a:ext cx="2065647" cy="235449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Outdoor spaces and landscaping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Canopies &amp; overhangs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Windows &amp; doors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Exterior finish materials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Signage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0F8A0913-5D6F-4DC9-826C-7AD01D365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7776" y="3025498"/>
            <a:ext cx="1893455" cy="235449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 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Vehicle areas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Outdoor spaces and landscaping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Site utilities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Setbacks from street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Articulation &amp; balconies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Canopies &amp; overhangs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Windows &amp; doors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Exterior finish materials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Mechanical systems &amp;equipment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Signage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C523A14C-66D7-48B3-AA50-11CE8D219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423" y="3025497"/>
            <a:ext cx="1784173" cy="235449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Building program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Building orientation on site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Vehicle areas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Outdoor spaces and landscaping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Main entrance location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Site utilities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Total building area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Height &amp; massing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Setbacks from street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Articulation &amp; balconies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Canopies &amp; overhangs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Windows &amp; doors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Exterior finish materials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Mechanical systems &amp;equipment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Signage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1057E4FF-2CE0-47A5-B8FC-4C3DA1152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41" y="5403881"/>
            <a:ext cx="23151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 Narrow" panose="020B0606020202030204" pitchFamily="34" charset="0"/>
                <a:ea typeface="Arial Unicode MS"/>
                <a:cs typeface="Calibri" panose="020F0502020204030204" pitchFamily="34" charset="0"/>
              </a:rPr>
              <a:t>Current practice, applicant chose DAR</a:t>
            </a:r>
            <a:endParaRPr lang="en-US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7402F1C0-AAF1-4946-8441-3E6541605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051" y="7106770"/>
            <a:ext cx="1653772" cy="36933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 Narrow" panose="020B0606020202030204" pitchFamily="34" charset="0"/>
                <a:ea typeface="Arial Unicode MS"/>
                <a:cs typeface="Calibri" panose="020F0502020204030204" pitchFamily="34" charset="0"/>
              </a:rPr>
              <a:t>ALTERNATIVE 1</a:t>
            </a:r>
            <a:endParaRPr lang="en-US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BE71272-9712-4C07-8F95-8C23BE0D8D7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35708" r="2606" b="3963"/>
          <a:stretch/>
        </p:blipFill>
        <p:spPr bwMode="auto">
          <a:xfrm>
            <a:off x="3610205" y="5207614"/>
            <a:ext cx="8325576" cy="3393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ext Box 2">
            <a:extLst>
              <a:ext uri="{FF2B5EF4-FFF2-40B4-BE49-F238E27FC236}">
                <a16:creationId xmlns:a16="http://schemas.microsoft.com/office/drawing/2014/main" id="{0B19455E-C72C-4EAF-B0E1-BE169CF66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051" y="7868976"/>
            <a:ext cx="1653772" cy="36933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 Narrow" panose="020B0606020202030204" pitchFamily="34" charset="0"/>
                <a:ea typeface="Arial Unicode MS"/>
                <a:cs typeface="Calibri" panose="020F0502020204030204" pitchFamily="34" charset="0"/>
              </a:rPr>
              <a:t>ALTERNATIVE 2</a:t>
            </a:r>
            <a:endParaRPr lang="en-US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77DD5E44-D85C-4B1D-BB27-BD0EDE174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163" y="6048430"/>
            <a:ext cx="32468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 Narrow" panose="020B0606020202030204" pitchFamily="34" charset="0"/>
                <a:ea typeface="Arial Unicode MS"/>
                <a:cs typeface="Calibri" panose="020F0502020204030204" pitchFamily="34" charset="0"/>
              </a:rPr>
              <a:t>Current practice,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 Narrow" panose="020B0606020202030204" pitchFamily="34" charset="0"/>
                <a:ea typeface="Arial Unicode MS"/>
                <a:cs typeface="Calibri" panose="020F0502020204030204" pitchFamily="34" charset="0"/>
              </a:rPr>
              <a:t>applicant did not choose DAR</a:t>
            </a:r>
            <a:endParaRPr lang="en-US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A2A214-677C-4C33-B6C3-D7ED086F1378}"/>
              </a:ext>
            </a:extLst>
          </p:cNvPr>
          <p:cNvSpPr/>
          <p:nvPr/>
        </p:nvSpPr>
        <p:spPr>
          <a:xfrm>
            <a:off x="702527" y="5314105"/>
            <a:ext cx="11233254" cy="3343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44A5EB7A-18AB-4C90-8D27-8E70A0BE3555}"/>
              </a:ext>
            </a:extLst>
          </p:cNvPr>
          <p:cNvSpPr txBox="1"/>
          <p:nvPr/>
        </p:nvSpPr>
        <p:spPr>
          <a:xfrm>
            <a:off x="838200" y="2036946"/>
            <a:ext cx="270298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OPPORTUNITY FOR CHANGE: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Arial Unicode MS"/>
              </a:rPr>
              <a:t>	</a:t>
            </a:r>
            <a:r>
              <a:rPr lang="en-US" sz="1600" dirty="0">
                <a:effectLst/>
                <a:latin typeface="Calibri" panose="020F0502020204030204" pitchFamily="34" charset="0"/>
                <a:ea typeface="Arial Unicode MS"/>
              </a:rPr>
              <a:t>EASY</a:t>
            </a:r>
            <a:endParaRPr lang="en-US" sz="16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Arial Unicode MS"/>
              </a:rPr>
              <a:t>DIFFICULT  </a:t>
            </a:r>
            <a:endParaRPr lang="en-US" sz="16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Arial Unicode MS"/>
              </a:rPr>
              <a:t>NOT FEASIBLE</a:t>
            </a:r>
            <a:endParaRPr lang="en-US" sz="16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CC95E4A-F2ED-4ACC-9B5B-C4E94249657F}"/>
              </a:ext>
            </a:extLst>
          </p:cNvPr>
          <p:cNvSpPr/>
          <p:nvPr/>
        </p:nvSpPr>
        <p:spPr>
          <a:xfrm>
            <a:off x="726231" y="2371147"/>
            <a:ext cx="513864" cy="170493"/>
          </a:xfrm>
          <a:prstGeom prst="rect">
            <a:avLst/>
          </a:prstGeom>
          <a:solidFill>
            <a:srgbClr val="91659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C2879F1-6874-4347-A0D7-80D8D5432419}"/>
              </a:ext>
            </a:extLst>
          </p:cNvPr>
          <p:cNvSpPr/>
          <p:nvPr/>
        </p:nvSpPr>
        <p:spPr>
          <a:xfrm>
            <a:off x="726231" y="2606392"/>
            <a:ext cx="513864" cy="170493"/>
          </a:xfrm>
          <a:prstGeom prst="rect">
            <a:avLst/>
          </a:prstGeom>
          <a:solidFill>
            <a:srgbClr val="6ABCA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E55F458-CA18-4DB8-B472-E1AE4A96DB2C}"/>
              </a:ext>
            </a:extLst>
          </p:cNvPr>
          <p:cNvSpPr/>
          <p:nvPr/>
        </p:nvSpPr>
        <p:spPr>
          <a:xfrm>
            <a:off x="726231" y="2834212"/>
            <a:ext cx="513864" cy="17049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66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2D6BF9-6B7D-4204-B98C-3ACA8EA95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B71269-2DA0-4F3F-8CA6-14D04514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71B69-0A03-43CB-AD32-EBCF54704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11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E13573-2C76-4A8A-909D-BC58F4E4A22F}"/>
              </a:ext>
            </a:extLst>
          </p:cNvPr>
          <p:cNvSpPr txBox="1">
            <a:spLocks/>
          </p:cNvSpPr>
          <p:nvPr/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3. </a:t>
            </a:r>
            <a:r>
              <a:rPr lang="en-US" sz="4000" b="1" dirty="0"/>
              <a:t>Process </a:t>
            </a:r>
            <a:r>
              <a:rPr lang="en-US" sz="4000" dirty="0"/>
              <a:t>for reviewing projects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EB4E34-CCA2-4D0D-B6DA-17910CC84CF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6918" r="11582" b="15669"/>
          <a:stretch/>
        </p:blipFill>
        <p:spPr bwMode="auto">
          <a:xfrm>
            <a:off x="3439823" y="1059362"/>
            <a:ext cx="8227649" cy="44159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 Box 2">
            <a:extLst>
              <a:ext uri="{FF2B5EF4-FFF2-40B4-BE49-F238E27FC236}">
                <a16:creationId xmlns:a16="http://schemas.microsoft.com/office/drawing/2014/main" id="{A5233D4D-2344-48AD-ACBB-54C61A050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356" y="3025497"/>
            <a:ext cx="1706014" cy="235449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Building program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Building orientation on site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Vehicle areas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Outdoor spaces and landscaping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Main entrance location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Site utilities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Total building area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Height &amp; massing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Setbacks from street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Articulation &amp; balconies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Canopies &amp; overhangs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Windows &amp; doors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Exterior finish materials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Mechanical systems &amp;equipment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Signage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63E08FB1-ECB5-4EA6-BBFF-B2BFC1593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1998" y="3025498"/>
            <a:ext cx="2065647" cy="235449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Outdoor spaces and landscaping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Canopies &amp; overhangs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Windows &amp; doors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Exterior finish materials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Signage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0F8A0913-5D6F-4DC9-826C-7AD01D365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7776" y="3025498"/>
            <a:ext cx="1893455" cy="235449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 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Vehicle areas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Outdoor spaces and landscaping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Site utilities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Setbacks from street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Articulation &amp; balconies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Canopies &amp; overhangs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Windows &amp; doors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Exterior finish materials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Mechanical systems &amp;equipment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Signage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C523A14C-66D7-48B3-AA50-11CE8D219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423" y="3025497"/>
            <a:ext cx="1784173" cy="235449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Building program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Building orientation on site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Vehicle areas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Outdoor spaces and landscaping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Main entrance location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Site utilities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Total building area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Height &amp; massing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Setbacks from street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Articulation &amp; balconies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Canopies &amp; overhangs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Windows &amp; doors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Exterior finish materials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Mechanical systems &amp;equipment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Signage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1057E4FF-2CE0-47A5-B8FC-4C3DA1152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441" y="5403881"/>
            <a:ext cx="23151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 Narrow" panose="020B0606020202030204" pitchFamily="34" charset="0"/>
                <a:ea typeface="Arial Unicode MS"/>
                <a:cs typeface="Calibri" panose="020F0502020204030204" pitchFamily="34" charset="0"/>
              </a:rPr>
              <a:t>Current practice, applicant chose DAR</a:t>
            </a:r>
            <a:endParaRPr lang="en-US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7402F1C0-AAF1-4946-8441-3E6541605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051" y="7106770"/>
            <a:ext cx="1653772" cy="36933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 Narrow" panose="020B0606020202030204" pitchFamily="34" charset="0"/>
                <a:ea typeface="Arial Unicode MS"/>
                <a:cs typeface="Calibri" panose="020F0502020204030204" pitchFamily="34" charset="0"/>
              </a:rPr>
              <a:t>ALTERNATIVE 1</a:t>
            </a:r>
            <a:endParaRPr lang="en-US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BE71272-9712-4C07-8F95-8C23BE0D8D7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35708" r="2606" b="3963"/>
          <a:stretch/>
        </p:blipFill>
        <p:spPr bwMode="auto">
          <a:xfrm>
            <a:off x="3610205" y="5207614"/>
            <a:ext cx="8325576" cy="3393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ext Box 2">
            <a:extLst>
              <a:ext uri="{FF2B5EF4-FFF2-40B4-BE49-F238E27FC236}">
                <a16:creationId xmlns:a16="http://schemas.microsoft.com/office/drawing/2014/main" id="{0B19455E-C72C-4EAF-B0E1-BE169CF66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051" y="7868976"/>
            <a:ext cx="1653772" cy="36933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 Narrow" panose="020B0606020202030204" pitchFamily="34" charset="0"/>
                <a:ea typeface="Arial Unicode MS"/>
                <a:cs typeface="Calibri" panose="020F0502020204030204" pitchFamily="34" charset="0"/>
              </a:rPr>
              <a:t>ALTERNATIVE 2</a:t>
            </a:r>
            <a:endParaRPr lang="en-US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77DD5E44-D85C-4B1D-BB27-BD0EDE174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163" y="6048430"/>
            <a:ext cx="32468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 Narrow" panose="020B0606020202030204" pitchFamily="34" charset="0"/>
                <a:ea typeface="Arial Unicode MS"/>
                <a:cs typeface="Calibri" panose="020F0502020204030204" pitchFamily="34" charset="0"/>
              </a:rPr>
              <a:t>Current practice,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 Narrow" panose="020B0606020202030204" pitchFamily="34" charset="0"/>
                <a:ea typeface="Arial Unicode MS"/>
                <a:cs typeface="Calibri" panose="020F0502020204030204" pitchFamily="34" charset="0"/>
              </a:rPr>
              <a:t>applicant did not choose DAR</a:t>
            </a:r>
            <a:endParaRPr lang="en-US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A2A214-677C-4C33-B6C3-D7ED086F1378}"/>
              </a:ext>
            </a:extLst>
          </p:cNvPr>
          <p:cNvSpPr/>
          <p:nvPr/>
        </p:nvSpPr>
        <p:spPr>
          <a:xfrm>
            <a:off x="702527" y="6936059"/>
            <a:ext cx="11233254" cy="1721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D8A46500-5307-445E-9A60-39545FE0876D}"/>
              </a:ext>
            </a:extLst>
          </p:cNvPr>
          <p:cNvSpPr txBox="1"/>
          <p:nvPr/>
        </p:nvSpPr>
        <p:spPr>
          <a:xfrm>
            <a:off x="838200" y="2036946"/>
            <a:ext cx="270298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OPPORTUNITY FOR CHANGE: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Arial Unicode MS"/>
              </a:rPr>
              <a:t>	</a:t>
            </a:r>
            <a:r>
              <a:rPr lang="en-US" sz="1600" dirty="0">
                <a:effectLst/>
                <a:latin typeface="Calibri" panose="020F0502020204030204" pitchFamily="34" charset="0"/>
                <a:ea typeface="Arial Unicode MS"/>
              </a:rPr>
              <a:t>EASY</a:t>
            </a:r>
            <a:endParaRPr lang="en-US" sz="16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Arial Unicode MS"/>
              </a:rPr>
              <a:t>DIFFICULT  </a:t>
            </a:r>
            <a:endParaRPr lang="en-US" sz="16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Arial Unicode MS"/>
              </a:rPr>
              <a:t>NOT FEASIBLE</a:t>
            </a:r>
            <a:endParaRPr lang="en-US" sz="16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F1BC2-0081-4A94-828F-84FADE2B3377}"/>
              </a:ext>
            </a:extLst>
          </p:cNvPr>
          <p:cNvSpPr/>
          <p:nvPr/>
        </p:nvSpPr>
        <p:spPr>
          <a:xfrm>
            <a:off x="726231" y="2371147"/>
            <a:ext cx="513864" cy="170493"/>
          </a:xfrm>
          <a:prstGeom prst="rect">
            <a:avLst/>
          </a:prstGeom>
          <a:solidFill>
            <a:srgbClr val="91659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20D5439-944C-477B-9717-9BEECB11D57D}"/>
              </a:ext>
            </a:extLst>
          </p:cNvPr>
          <p:cNvSpPr/>
          <p:nvPr/>
        </p:nvSpPr>
        <p:spPr>
          <a:xfrm>
            <a:off x="726231" y="2606392"/>
            <a:ext cx="513864" cy="170493"/>
          </a:xfrm>
          <a:prstGeom prst="rect">
            <a:avLst/>
          </a:prstGeom>
          <a:solidFill>
            <a:srgbClr val="6ABCA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CDAF569-0E16-4C2D-839B-1F70142074CC}"/>
              </a:ext>
            </a:extLst>
          </p:cNvPr>
          <p:cNvSpPr/>
          <p:nvPr/>
        </p:nvSpPr>
        <p:spPr>
          <a:xfrm>
            <a:off x="726231" y="2834212"/>
            <a:ext cx="513864" cy="17049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37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2D6BF9-6B7D-4204-B98C-3ACA8EA95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B71269-2DA0-4F3F-8CA6-14D04514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71B69-0A03-43CB-AD32-EBCF54704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E13573-2C76-4A8A-909D-BC58F4E4A22F}"/>
              </a:ext>
            </a:extLst>
          </p:cNvPr>
          <p:cNvSpPr txBox="1">
            <a:spLocks/>
          </p:cNvSpPr>
          <p:nvPr/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3. </a:t>
            </a:r>
            <a:r>
              <a:rPr lang="en-US" sz="4000" b="1" dirty="0"/>
              <a:t>Process </a:t>
            </a:r>
            <a:r>
              <a:rPr lang="en-US" sz="4000" dirty="0"/>
              <a:t>for reviewing projects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EB4E34-CCA2-4D0D-B6DA-17910CC84CF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6918" r="11582" b="15669"/>
          <a:stretch/>
        </p:blipFill>
        <p:spPr bwMode="auto">
          <a:xfrm>
            <a:off x="3439823" y="1059362"/>
            <a:ext cx="8227649" cy="44159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 Box 2">
            <a:extLst>
              <a:ext uri="{FF2B5EF4-FFF2-40B4-BE49-F238E27FC236}">
                <a16:creationId xmlns:a16="http://schemas.microsoft.com/office/drawing/2014/main" id="{A5233D4D-2344-48AD-ACBB-54C61A050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356" y="3025497"/>
            <a:ext cx="1706014" cy="235449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Building program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Building orientation on site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Vehicle areas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Outdoor spaces and landscaping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Main entrance location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Site utilities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Total building area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Height &amp; massing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Setbacks from street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Articulation &amp; balconies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Canopies &amp; overhangs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Windows &amp; doors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Exterior finish materials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Mechanical systems &amp;equipment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Signage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63E08FB1-ECB5-4EA6-BBFF-B2BFC1593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1998" y="3025498"/>
            <a:ext cx="2065647" cy="235449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Outdoor spaces and landscaping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Canopies &amp; overhangs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Windows &amp; doors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Exterior finish materials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Signage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0F8A0913-5D6F-4DC9-826C-7AD01D365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7776" y="3025498"/>
            <a:ext cx="1893455" cy="235449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 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Vehicle areas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Outdoor spaces and landscaping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Site utilities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A6A6A6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Setbacks from street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Articulation &amp; balconies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Canopies &amp; overhangs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Windows &amp; doors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Exterior finish materials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Mechanical systems &amp;equipment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Signage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C523A14C-66D7-48B3-AA50-11CE8D219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423" y="3025497"/>
            <a:ext cx="1784173" cy="235449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0" tIns="0" rIns="0" bIns="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Building program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Building orientation on site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Vehicle areas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Outdoor spaces and landscaping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Main entrance location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Site utilities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Total building area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Height &amp; massing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FAE9C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Setbacks from street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Articulation &amp; balconies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Canopies &amp; overhangs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Windows &amp; doors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Exterior finish materials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Mechanical systems &amp;equipment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Signage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7F477F"/>
                </a:solidFill>
                <a:effectLst/>
                <a:latin typeface="Arial Narrow" panose="020B060602020203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1057E4FF-2CE0-47A5-B8FC-4C3DA1152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27" y="5400780"/>
            <a:ext cx="28301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Current practice, applicant chose DAR</a:t>
            </a:r>
            <a:endParaRPr lang="en-US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7402F1C0-AAF1-4946-8441-3E6541605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051" y="7106770"/>
            <a:ext cx="1653772" cy="36933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 Narrow" panose="020B0606020202030204" pitchFamily="34" charset="0"/>
                <a:ea typeface="Arial Unicode MS"/>
                <a:cs typeface="Calibri" panose="020F0502020204030204" pitchFamily="34" charset="0"/>
              </a:rPr>
              <a:t>ALTERNATIVE 1</a:t>
            </a:r>
            <a:endParaRPr lang="en-US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BE71272-9712-4C07-8F95-8C23BE0D8D7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35708" r="2606" b="3963"/>
          <a:stretch/>
        </p:blipFill>
        <p:spPr bwMode="auto">
          <a:xfrm>
            <a:off x="3610205" y="5207614"/>
            <a:ext cx="8325576" cy="3393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ext Box 2">
            <a:extLst>
              <a:ext uri="{FF2B5EF4-FFF2-40B4-BE49-F238E27FC236}">
                <a16:creationId xmlns:a16="http://schemas.microsoft.com/office/drawing/2014/main" id="{0B19455E-C72C-4EAF-B0E1-BE169CF66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051" y="7868976"/>
            <a:ext cx="1653772" cy="369332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 Narrow" panose="020B0606020202030204" pitchFamily="34" charset="0"/>
                <a:ea typeface="Arial Unicode MS"/>
                <a:cs typeface="Calibri" panose="020F0502020204030204" pitchFamily="34" charset="0"/>
              </a:rPr>
              <a:t>ALTERNATIVE 2</a:t>
            </a:r>
            <a:endParaRPr lang="en-US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77DD5E44-D85C-4B1D-BB27-BD0EDE174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219" y="6151232"/>
            <a:ext cx="41147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Current practice,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applicant did not choose DAR</a:t>
            </a:r>
            <a:endParaRPr lang="en-US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63AF369F-0308-4A80-BD89-7F062C2734E3}"/>
              </a:ext>
            </a:extLst>
          </p:cNvPr>
          <p:cNvSpPr txBox="1"/>
          <p:nvPr/>
        </p:nvSpPr>
        <p:spPr>
          <a:xfrm>
            <a:off x="838200" y="2036946"/>
            <a:ext cx="270298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OPPORTUNITY FOR CHANGE: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Arial Unicode MS"/>
              </a:rPr>
              <a:t>	</a:t>
            </a:r>
            <a:r>
              <a:rPr lang="en-US" sz="1600" dirty="0">
                <a:effectLst/>
                <a:latin typeface="Calibri" panose="020F0502020204030204" pitchFamily="34" charset="0"/>
                <a:ea typeface="Arial Unicode MS"/>
              </a:rPr>
              <a:t>EASY</a:t>
            </a:r>
            <a:endParaRPr lang="en-US" sz="16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Arial Unicode MS"/>
              </a:rPr>
              <a:t>DIFFICULT  </a:t>
            </a:r>
            <a:endParaRPr lang="en-US" sz="16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Arial Unicode MS"/>
              </a:rPr>
              <a:t>NOT FEASIBLE</a:t>
            </a:r>
            <a:endParaRPr lang="en-US" sz="16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9928D6-D27F-49C1-880E-6F5A41A1AE8A}"/>
              </a:ext>
            </a:extLst>
          </p:cNvPr>
          <p:cNvSpPr/>
          <p:nvPr/>
        </p:nvSpPr>
        <p:spPr>
          <a:xfrm>
            <a:off x="726231" y="2371147"/>
            <a:ext cx="513864" cy="170493"/>
          </a:xfrm>
          <a:prstGeom prst="rect">
            <a:avLst/>
          </a:prstGeom>
          <a:solidFill>
            <a:srgbClr val="91659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88E7E0B-E606-40E5-8CDD-07BDE353314B}"/>
              </a:ext>
            </a:extLst>
          </p:cNvPr>
          <p:cNvSpPr/>
          <p:nvPr/>
        </p:nvSpPr>
        <p:spPr>
          <a:xfrm>
            <a:off x="726231" y="2606392"/>
            <a:ext cx="513864" cy="170493"/>
          </a:xfrm>
          <a:prstGeom prst="rect">
            <a:avLst/>
          </a:prstGeom>
          <a:solidFill>
            <a:srgbClr val="6ABCAD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196DD35-1413-4EA8-8FB5-CBEBE9BBA851}"/>
              </a:ext>
            </a:extLst>
          </p:cNvPr>
          <p:cNvSpPr/>
          <p:nvPr/>
        </p:nvSpPr>
        <p:spPr>
          <a:xfrm>
            <a:off x="726231" y="2834212"/>
            <a:ext cx="513864" cy="17049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6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3B48DA-26DE-4A19-8F7D-956D2099D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A6952-5BF5-4F8D-8764-6E3832D1E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F4A7F-3A69-49D4-A7BA-EE4892243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D0E688-CFBD-43FB-AABC-9AD699971B0A}"/>
              </a:ext>
            </a:extLst>
          </p:cNvPr>
          <p:cNvSpPr txBox="1">
            <a:spLocks/>
          </p:cNvSpPr>
          <p:nvPr/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2">
                    <a:lumMod val="75000"/>
                  </a:schemeClr>
                </a:solidFill>
              </a:rPr>
              <a:t>4.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</a:rPr>
              <a:t>Tools 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</a:rPr>
              <a:t>for reviewing projects</a:t>
            </a:r>
          </a:p>
        </p:txBody>
      </p:sp>
      <p:pic>
        <p:nvPicPr>
          <p:cNvPr id="6" name="Picture 5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F2825D66-8FCA-4CC6-9A33-5C6BCB2E9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74" y="874131"/>
            <a:ext cx="6501530" cy="776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DAFE04-8187-4AEA-8DAE-2C121D97A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FD4093-3E39-4DFD-A9E8-E75E0611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CC7BC-79C3-4D8D-B381-745C9AB06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6FFA9E-81C8-4F13-ADA9-8C128A78751F}"/>
              </a:ext>
            </a:extLst>
          </p:cNvPr>
          <p:cNvSpPr txBox="1">
            <a:spLocks/>
          </p:cNvSpPr>
          <p:nvPr/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5. </a:t>
            </a:r>
            <a:r>
              <a:rPr lang="en-US" sz="4000" b="1" dirty="0"/>
              <a:t>Additional Improvements</a:t>
            </a:r>
            <a:endParaRPr lang="en-US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5B4C80-61CA-4798-9D95-1543EBC518C5}"/>
              </a:ext>
            </a:extLst>
          </p:cNvPr>
          <p:cNvSpPr/>
          <p:nvPr/>
        </p:nvSpPr>
        <p:spPr>
          <a:xfrm>
            <a:off x="6113585" y="1693758"/>
            <a:ext cx="4664926" cy="5632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lphaLcPeriod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Update the Design Commission membership rules: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Landscape architects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Public-at-large member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b="1" dirty="0">
                <a:latin typeface="Calibri" panose="020F0502020204030204" pitchFamily="34" charset="0"/>
              </a:rPr>
              <a:t>Clarify that design review cannot require a reduction of proposed FAR </a:t>
            </a:r>
            <a:r>
              <a:rPr lang="en-US" sz="2400" dirty="0">
                <a:latin typeface="Calibri" panose="020F0502020204030204" pitchFamily="34" charset="0"/>
              </a:rPr>
              <a:t>(except in limited cases in the Central City) 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b="1" dirty="0">
                <a:latin typeface="Calibri" panose="020F0502020204030204" pitchFamily="34" charset="0"/>
              </a:rPr>
              <a:t>Clarify that mitigation may be required </a:t>
            </a:r>
            <a:r>
              <a:rPr lang="en-US" sz="2400" dirty="0">
                <a:latin typeface="Calibri" panose="020F0502020204030204" pitchFamily="34" charset="0"/>
              </a:rPr>
              <a:t>to lessen cumulative impacts of modifications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b="1" dirty="0">
                <a:latin typeface="Calibri" panose="020F0502020204030204" pitchFamily="34" charset="0"/>
              </a:rPr>
              <a:t>Make administrative improvements</a:t>
            </a:r>
            <a:r>
              <a:rPr lang="en-US" sz="2400" dirty="0">
                <a:latin typeface="Calibri" panose="020F0502020204030204" pitchFamily="34" charset="0"/>
              </a:rPr>
              <a:t> for transparency and efficiency of design review process</a:t>
            </a:r>
            <a:endParaRPr lang="en-US" sz="2400" dirty="0"/>
          </a:p>
        </p:txBody>
      </p:sp>
      <p:pic>
        <p:nvPicPr>
          <p:cNvPr id="8" name="Picture 7" descr="A person walking down a sidewalk in front of a building&#10;&#10;Description generated with very high confidence">
            <a:extLst>
              <a:ext uri="{FF2B5EF4-FFF2-40B4-BE49-F238E27FC236}">
                <a16:creationId xmlns:a16="http://schemas.microsoft.com/office/drawing/2014/main" id="{3C19E2C0-40CE-41E3-876D-9AECEADE86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8" r="50701" b="16117"/>
          <a:stretch/>
        </p:blipFill>
        <p:spPr>
          <a:xfrm>
            <a:off x="0" y="1693758"/>
            <a:ext cx="6010507" cy="563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25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E1073-8779-40C2-AFB0-65BD67AD4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DOZA Proposals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D043D-8743-43F8-8885-76BE4A267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ECE05-CBFF-4B1E-B7FF-21D9D3DE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569D2-68EC-4D81-8913-99575320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 descr="C:\Users\plphiln\AppData\Local\Microsoft\Windows\INetCache\Content.Word\code-dev-DOZA-status-bar_process (002).png">
            <a:extLst>
              <a:ext uri="{FF2B5EF4-FFF2-40B4-BE49-F238E27FC236}">
                <a16:creationId xmlns:a16="http://schemas.microsoft.com/office/drawing/2014/main" id="{6D22F3D8-2B61-4FE5-BC98-773AA9E5C06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" r="4361"/>
          <a:stretch/>
        </p:blipFill>
        <p:spPr bwMode="auto">
          <a:xfrm>
            <a:off x="144968" y="3329839"/>
            <a:ext cx="11924372" cy="176741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9480DC84-D032-46DE-84D2-6D7D64655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628" y="2990967"/>
            <a:ext cx="2426565" cy="63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Arial Unicode MS"/>
              </a:rPr>
              <a:t>Public Review</a:t>
            </a:r>
            <a:endParaRPr lang="en-US" sz="20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FB690CCC-9158-4B85-B010-C8F497AE0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610" y="5098209"/>
            <a:ext cx="1836598" cy="5669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Arial Unicode MS"/>
              </a:rPr>
              <a:t>Feb 2019</a:t>
            </a:r>
            <a:endParaRPr lang="en-US" sz="200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4573C153-A896-4C52-B396-3216476BB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643" y="5065168"/>
            <a:ext cx="2300061" cy="5669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Arial Unicode MS"/>
              </a:rPr>
              <a:t>Summer 2019</a:t>
            </a:r>
            <a:endParaRPr lang="en-US" sz="200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827A9091-91D0-4A76-868B-22F261E36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8334" y="5075907"/>
            <a:ext cx="1721005" cy="5669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Arial Unicode MS"/>
              </a:rPr>
              <a:t>Spring 2020</a:t>
            </a:r>
            <a:endParaRPr lang="en-US" sz="20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F8E81698-CB9B-4FF4-958C-0B280F80F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8119" y="5074588"/>
            <a:ext cx="2300061" cy="5669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Arial Unicode MS"/>
              </a:rPr>
              <a:t>Winter 19/20</a:t>
            </a:r>
            <a:endParaRPr lang="en-US" sz="20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BD9F41-79D3-4932-A059-55C9162CEA93}"/>
              </a:ext>
            </a:extLst>
          </p:cNvPr>
          <p:cNvSpPr/>
          <p:nvPr/>
        </p:nvSpPr>
        <p:spPr>
          <a:xfrm>
            <a:off x="5583704" y="3133494"/>
            <a:ext cx="1307426" cy="2219452"/>
          </a:xfrm>
          <a:prstGeom prst="ellipse">
            <a:avLst/>
          </a:prstGeom>
          <a:noFill/>
          <a:ln w="317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00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2FB8B-3CDF-4049-B2ED-AED8D6BFE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22189-63AE-47D7-A0F5-97906D3C4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3E14C-6BFC-4AFE-8C68-F6DCE29D1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16</a:t>
            </a:fld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AB2B1EA-9269-463F-9EF0-C81BF9D7A7F8}"/>
              </a:ext>
            </a:extLst>
          </p:cNvPr>
          <p:cNvSpPr/>
          <p:nvPr/>
        </p:nvSpPr>
        <p:spPr>
          <a:xfrm>
            <a:off x="2772328" y="5213375"/>
            <a:ext cx="3214349" cy="1594537"/>
          </a:xfrm>
          <a:prstGeom prst="rightArrow">
            <a:avLst>
              <a:gd name="adj1" fmla="val 50000"/>
              <a:gd name="adj2" fmla="val 33030"/>
            </a:avLst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06CDC3B-BD5F-4D31-A816-02FC7C8C70CD}"/>
              </a:ext>
            </a:extLst>
          </p:cNvPr>
          <p:cNvSpPr/>
          <p:nvPr/>
        </p:nvSpPr>
        <p:spPr>
          <a:xfrm>
            <a:off x="2772328" y="3612337"/>
            <a:ext cx="3214349" cy="1594537"/>
          </a:xfrm>
          <a:prstGeom prst="rightArrow">
            <a:avLst>
              <a:gd name="adj1" fmla="val 50000"/>
              <a:gd name="adj2" fmla="val 33030"/>
            </a:avLst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02AB19-54B3-4C96-AA8E-CFEB5B14880E}"/>
              </a:ext>
            </a:extLst>
          </p:cNvPr>
          <p:cNvGrpSpPr/>
          <p:nvPr/>
        </p:nvGrpSpPr>
        <p:grpSpPr>
          <a:xfrm>
            <a:off x="343247" y="2224361"/>
            <a:ext cx="2515373" cy="4470605"/>
            <a:chOff x="293142" y="1183743"/>
            <a:chExt cx="2515373" cy="447060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B9DE03D-CFF1-43F6-BCCF-2D54774146AC}"/>
                </a:ext>
              </a:extLst>
            </p:cNvPr>
            <p:cNvSpPr/>
            <p:nvPr/>
          </p:nvSpPr>
          <p:spPr>
            <a:xfrm>
              <a:off x="293143" y="1183743"/>
              <a:ext cx="2515372" cy="447060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31F452C-1E81-4A3A-B699-784522629C94}"/>
                </a:ext>
              </a:extLst>
            </p:cNvPr>
            <p:cNvSpPr/>
            <p:nvPr/>
          </p:nvSpPr>
          <p:spPr>
            <a:xfrm>
              <a:off x="389512" y="2301183"/>
              <a:ext cx="2324460" cy="20073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Zoning Code Proposals</a:t>
              </a:r>
            </a:p>
            <a:p>
              <a:pPr algn="ctr"/>
              <a:r>
                <a:rPr lang="en-US" sz="1600" dirty="0"/>
                <a:t>Purpose Statement</a:t>
              </a:r>
            </a:p>
            <a:p>
              <a:pPr algn="ctr"/>
              <a:r>
                <a:rPr lang="en-US" sz="1600" dirty="0"/>
                <a:t>Design Overlay Map</a:t>
              </a:r>
            </a:p>
            <a:p>
              <a:pPr algn="ctr"/>
              <a:r>
                <a:rPr lang="en-US" sz="1600" dirty="0"/>
                <a:t>Process Improvements</a:t>
              </a:r>
            </a:p>
            <a:p>
              <a:pPr algn="ctr"/>
              <a:r>
                <a:rPr lang="en-US" sz="1600" dirty="0"/>
                <a:t>Design Standards</a:t>
              </a:r>
            </a:p>
            <a:p>
              <a:pPr algn="ctr"/>
              <a:r>
                <a:rPr lang="en-US" sz="1600" dirty="0"/>
                <a:t>Code Clarifications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2FB7B6-756C-45DE-8A3E-0DA6B9C97B20}"/>
                </a:ext>
              </a:extLst>
            </p:cNvPr>
            <p:cNvSpPr/>
            <p:nvPr/>
          </p:nvSpPr>
          <p:spPr>
            <a:xfrm>
              <a:off x="389512" y="4469893"/>
              <a:ext cx="2324460" cy="9400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Design Guidelines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379F4D-7DBD-4BDE-A1B9-480B73C45149}"/>
                </a:ext>
              </a:extLst>
            </p:cNvPr>
            <p:cNvSpPr txBox="1"/>
            <p:nvPr/>
          </p:nvSpPr>
          <p:spPr>
            <a:xfrm>
              <a:off x="293142" y="1370354"/>
              <a:ext cx="25153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DOZA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PROPOSED DRAFT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CA9BEB-D621-46AC-85C9-AEFE5A61B49F}"/>
              </a:ext>
            </a:extLst>
          </p:cNvPr>
          <p:cNvGrpSpPr/>
          <p:nvPr/>
        </p:nvGrpSpPr>
        <p:grpSpPr>
          <a:xfrm>
            <a:off x="5864635" y="2224359"/>
            <a:ext cx="2585329" cy="4470605"/>
            <a:chOff x="6101471" y="1183742"/>
            <a:chExt cx="2585329" cy="447060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6E9814-18A0-41A8-BD45-D5BA20E0D57B}"/>
                </a:ext>
              </a:extLst>
            </p:cNvPr>
            <p:cNvSpPr/>
            <p:nvPr/>
          </p:nvSpPr>
          <p:spPr>
            <a:xfrm>
              <a:off x="6101471" y="1183742"/>
              <a:ext cx="2585329" cy="4470605"/>
            </a:xfrm>
            <a:prstGeom prst="rect">
              <a:avLst/>
            </a:prstGeom>
            <a:solidFill>
              <a:srgbClr val="7030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238931-4035-42E3-A3DB-8F093318CF80}"/>
                </a:ext>
              </a:extLst>
            </p:cNvPr>
            <p:cNvSpPr/>
            <p:nvPr/>
          </p:nvSpPr>
          <p:spPr>
            <a:xfrm>
              <a:off x="6223513" y="2301182"/>
              <a:ext cx="2329509" cy="310879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Zoning Code Proposals</a:t>
              </a:r>
            </a:p>
            <a:p>
              <a:pPr algn="ctr"/>
              <a:r>
                <a:rPr lang="en-US" sz="1600" dirty="0"/>
                <a:t>Purpose Statement</a:t>
              </a:r>
            </a:p>
            <a:p>
              <a:pPr algn="ctr"/>
              <a:r>
                <a:rPr lang="en-US" sz="1600" dirty="0"/>
                <a:t>Design Overlay Map</a:t>
              </a:r>
            </a:p>
            <a:p>
              <a:pPr algn="ctr"/>
              <a:r>
                <a:rPr lang="en-US" sz="1600" dirty="0"/>
                <a:t>Process Improvements</a:t>
              </a:r>
            </a:p>
            <a:p>
              <a:pPr algn="ctr"/>
              <a:r>
                <a:rPr lang="en-US" sz="1600" dirty="0"/>
                <a:t>Design Standards</a:t>
              </a:r>
            </a:p>
            <a:p>
              <a:pPr algn="ctr"/>
              <a:r>
                <a:rPr lang="en-US" sz="1600" dirty="0"/>
                <a:t>Code Clarifications</a:t>
              </a:r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r>
                <a:rPr lang="en-US" b="1" dirty="0"/>
                <a:t>Design Guidelines</a:t>
              </a:r>
            </a:p>
            <a:p>
              <a:pPr algn="ctr"/>
              <a:endParaRPr lang="en-US" sz="1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CE7C02-BEDD-4854-9340-D0D2797346FC}"/>
                </a:ext>
              </a:extLst>
            </p:cNvPr>
            <p:cNvSpPr txBox="1"/>
            <p:nvPr/>
          </p:nvSpPr>
          <p:spPr>
            <a:xfrm>
              <a:off x="6101471" y="1370353"/>
              <a:ext cx="2585329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DOZA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RECOMMENDED DRAFT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5D190ACC-1814-40F0-AA9A-A65C83F598C6}"/>
              </a:ext>
            </a:extLst>
          </p:cNvPr>
          <p:cNvSpPr/>
          <p:nvPr/>
        </p:nvSpPr>
        <p:spPr>
          <a:xfrm>
            <a:off x="3261788" y="3773861"/>
            <a:ext cx="1828800" cy="1371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Planning &amp; Sustainability Commission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9514631-F4FE-42B6-BD3C-460B3E9699B9}"/>
              </a:ext>
            </a:extLst>
          </p:cNvPr>
          <p:cNvSpPr/>
          <p:nvPr/>
        </p:nvSpPr>
        <p:spPr>
          <a:xfrm>
            <a:off x="3261788" y="5349122"/>
            <a:ext cx="1828800" cy="1371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/>
              <a:t>Design Commission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3AF94A4-00D3-4916-BE94-A1F89E71DB81}"/>
              </a:ext>
            </a:extLst>
          </p:cNvPr>
          <p:cNvSpPr/>
          <p:nvPr/>
        </p:nvSpPr>
        <p:spPr>
          <a:xfrm>
            <a:off x="9860406" y="4087592"/>
            <a:ext cx="1828800" cy="1371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City Council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B0D519-89C8-42A5-BED2-21B6BF6F05AE}"/>
              </a:ext>
            </a:extLst>
          </p:cNvPr>
          <p:cNvSpPr txBox="1"/>
          <p:nvPr/>
        </p:nvSpPr>
        <p:spPr>
          <a:xfrm>
            <a:off x="3060501" y="2146858"/>
            <a:ext cx="2231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Recommending Bodies (joint hearing)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6ECC6D-10FA-4E7D-BADD-898D79A4CA98}"/>
              </a:ext>
            </a:extLst>
          </p:cNvPr>
          <p:cNvSpPr txBox="1"/>
          <p:nvPr/>
        </p:nvSpPr>
        <p:spPr>
          <a:xfrm>
            <a:off x="9855742" y="2133973"/>
            <a:ext cx="1838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Decision-making Body hearing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D70B01C-F870-4545-BE37-D15876679FC8}"/>
              </a:ext>
            </a:extLst>
          </p:cNvPr>
          <p:cNvSpPr/>
          <p:nvPr/>
        </p:nvSpPr>
        <p:spPr>
          <a:xfrm>
            <a:off x="8316186" y="3987351"/>
            <a:ext cx="1548887" cy="1594537"/>
          </a:xfrm>
          <a:prstGeom prst="rightArrow">
            <a:avLst>
              <a:gd name="adj1" fmla="val 50000"/>
              <a:gd name="adj2" fmla="val 33030"/>
            </a:avLst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B52DDA-AC39-4ED6-976A-55FFBD2A0C46}"/>
              </a:ext>
            </a:extLst>
          </p:cNvPr>
          <p:cNvSpPr/>
          <p:nvPr/>
        </p:nvSpPr>
        <p:spPr>
          <a:xfrm>
            <a:off x="3046855" y="3319410"/>
            <a:ext cx="2231375" cy="3787929"/>
          </a:xfrm>
          <a:prstGeom prst="ellipse">
            <a:avLst/>
          </a:prstGeom>
          <a:noFill/>
          <a:ln w="317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33B9DF9-6B55-4959-883E-6BD474FFB9EA}"/>
              </a:ext>
            </a:extLst>
          </p:cNvPr>
          <p:cNvSpPr txBox="1">
            <a:spLocks/>
          </p:cNvSpPr>
          <p:nvPr/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Next Steps…</a:t>
            </a:r>
          </a:p>
        </p:txBody>
      </p:sp>
    </p:spTree>
    <p:extLst>
      <p:ext uri="{BB962C8B-B14F-4D97-AF65-F5344CB8AC3E}">
        <p14:creationId xmlns:p14="http://schemas.microsoft.com/office/powerpoint/2010/main" val="2818484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E1073-8779-40C2-AFB0-65BD67AD4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DOZA Proposals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D043D-8743-43F8-8885-76BE4A267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ECE05-CBFF-4B1E-B7FF-21D9D3DE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569D2-68EC-4D81-8913-99575320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 descr="C:\Users\plphiln\AppData\Local\Microsoft\Windows\INetCache\Content.Word\code-dev-DOZA-status-bar_process (002).png">
            <a:extLst>
              <a:ext uri="{FF2B5EF4-FFF2-40B4-BE49-F238E27FC236}">
                <a16:creationId xmlns:a16="http://schemas.microsoft.com/office/drawing/2014/main" id="{6D22F3D8-2B61-4FE5-BC98-773AA9E5C06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" r="4361"/>
          <a:stretch/>
        </p:blipFill>
        <p:spPr bwMode="auto">
          <a:xfrm>
            <a:off x="144968" y="3329839"/>
            <a:ext cx="11924372" cy="176741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9480DC84-D032-46DE-84D2-6D7D64655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628" y="2990967"/>
            <a:ext cx="2426565" cy="63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Arial Unicode MS"/>
              </a:rPr>
              <a:t>Public Review</a:t>
            </a:r>
            <a:endParaRPr lang="en-US" sz="20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FB690CCC-9158-4B85-B010-C8F497AE0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610" y="5098209"/>
            <a:ext cx="1836598" cy="5669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Arial Unicode MS"/>
              </a:rPr>
              <a:t>Feb 2019</a:t>
            </a:r>
            <a:endParaRPr lang="en-US" sz="200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4573C153-A896-4C52-B396-3216476BB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643" y="5065168"/>
            <a:ext cx="2300061" cy="5669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effectLst/>
                <a:latin typeface="Calibri" panose="020F0502020204030204" pitchFamily="34" charset="0"/>
                <a:ea typeface="Arial Unicode MS"/>
              </a:rPr>
              <a:t>Summer 2019</a:t>
            </a:r>
            <a:endParaRPr lang="en-US" sz="200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827A9091-91D0-4A76-868B-22F261E36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8334" y="5075907"/>
            <a:ext cx="1721005" cy="5669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Arial Unicode MS"/>
              </a:rPr>
              <a:t>Spring 2020</a:t>
            </a:r>
            <a:endParaRPr lang="en-US" sz="20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F8E81698-CB9B-4FF4-958C-0B280F80F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8119" y="5074588"/>
            <a:ext cx="2300061" cy="5669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Arial Unicode MS"/>
              </a:rPr>
              <a:t>Winter 19/20</a:t>
            </a:r>
            <a:endParaRPr lang="en-US" sz="2000" dirty="0">
              <a:effectLst/>
              <a:latin typeface="Times New Roman" panose="02020603050405020304" pitchFamily="18" charset="0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801711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E1073-8779-40C2-AFB0-65BD67AD4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DOZA Proposals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D7F33-9709-4609-864F-A90138CA7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3580" y="2254253"/>
            <a:ext cx="7798420" cy="490333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b="1" dirty="0"/>
              <a:t>Purpose</a:t>
            </a:r>
            <a:r>
              <a:rPr lang="en-US" dirty="0"/>
              <a:t> of the Design overlay zone</a:t>
            </a:r>
          </a:p>
          <a:p>
            <a:pPr marL="742950" indent="-742950">
              <a:buFont typeface="+mj-lt"/>
              <a:buAutoNum type="arabicPeriod"/>
            </a:pPr>
            <a:r>
              <a:rPr lang="en-US" b="1" dirty="0"/>
              <a:t>Map</a:t>
            </a:r>
            <a:r>
              <a:rPr lang="en-US" dirty="0"/>
              <a:t> of where the Design overlay zone applies</a:t>
            </a:r>
          </a:p>
          <a:p>
            <a:pPr marL="742950" indent="-742950">
              <a:buFont typeface="+mj-lt"/>
              <a:buAutoNum type="arabicPeriod"/>
            </a:pPr>
            <a:r>
              <a:rPr lang="en-US" b="1" dirty="0"/>
              <a:t>Process</a:t>
            </a:r>
            <a:r>
              <a:rPr lang="en-US" dirty="0"/>
              <a:t> for reviewing projects</a:t>
            </a:r>
          </a:p>
          <a:p>
            <a:pPr marL="742950" indent="-7429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Tools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for evaluating projects*: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Standards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Guidelines </a:t>
            </a:r>
          </a:p>
          <a:p>
            <a:pPr marL="742950" indent="-742950">
              <a:buFont typeface="+mj-lt"/>
              <a:buAutoNum type="arabicPeriod"/>
            </a:pPr>
            <a:r>
              <a:rPr lang="en-US" b="1" dirty="0"/>
              <a:t>Additional Improvements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D043D-8743-43F8-8885-76BE4A267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ECE05-CBFF-4B1E-B7FF-21D9D3DE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569D2-68EC-4D81-8913-99575320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 descr="A brick building&#10;&#10;Description generated with very high confidence">
            <a:extLst>
              <a:ext uri="{FF2B5EF4-FFF2-40B4-BE49-F238E27FC236}">
                <a16:creationId xmlns:a16="http://schemas.microsoft.com/office/drawing/2014/main" id="{4C5BFF29-CD31-4701-B08F-B9FFC40065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t="24737" r="9476" b="21673"/>
          <a:stretch/>
        </p:blipFill>
        <p:spPr>
          <a:xfrm>
            <a:off x="0" y="2254253"/>
            <a:ext cx="4287644" cy="49033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475153-9800-4634-A095-E9B1A077B983}"/>
              </a:ext>
            </a:extLst>
          </p:cNvPr>
          <p:cNvSpPr txBox="1"/>
          <p:nvPr/>
        </p:nvSpPr>
        <p:spPr>
          <a:xfrm>
            <a:off x="247185" y="7493196"/>
            <a:ext cx="11944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*Design Standards will be focus of discussion at Design Commission briefing (4/4/19).    	</a:t>
            </a:r>
          </a:p>
          <a:p>
            <a:r>
              <a:rPr lang="en-US" dirty="0"/>
              <a:t>	Citywide Design Guidelines will come to Design Commission for recommendation during the hearings (Summer 2019).</a:t>
            </a:r>
          </a:p>
        </p:txBody>
      </p:sp>
    </p:spTree>
    <p:extLst>
      <p:ext uri="{BB962C8B-B14F-4D97-AF65-F5344CB8AC3E}">
        <p14:creationId xmlns:p14="http://schemas.microsoft.com/office/powerpoint/2010/main" val="1935893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DB565-AA88-4EE2-A119-EB01EB5B4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000" dirty="0"/>
              <a:t>1. </a:t>
            </a:r>
            <a:r>
              <a:rPr lang="en-US" sz="4000" b="1" dirty="0"/>
              <a:t>Purpose</a:t>
            </a:r>
            <a:r>
              <a:rPr lang="en-US" sz="4000" dirty="0"/>
              <a:t> of the Design overlay zone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DF2D-0BDE-49A6-92DD-42CDDA9CF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200" y="2017029"/>
            <a:ext cx="8708177" cy="6244786"/>
          </a:xfr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600" dirty="0"/>
              <a:t>33.420.010 Purpose</a:t>
            </a:r>
          </a:p>
          <a:p>
            <a:pPr marL="0" indent="0">
              <a:buNone/>
            </a:pPr>
            <a:r>
              <a:rPr lang="en-US" sz="2600" dirty="0">
                <a:latin typeface="+mj-lt"/>
              </a:rPr>
              <a:t>The Design overlay zone strengthens Portland as a city designed for people. The Design overlay zone supports the city’s evolution within current and emerging centers of civic life. </a:t>
            </a:r>
          </a:p>
          <a:p>
            <a:pPr marL="0" indent="0">
              <a:buNone/>
            </a:pPr>
            <a:r>
              <a:rPr lang="en-US" sz="2600" dirty="0">
                <a:latin typeface="+mj-lt"/>
              </a:rPr>
              <a:t>The overlay promotes design excellence in the built environment through the application of additional design guidelines and standards that: </a:t>
            </a:r>
            <a:endParaRPr lang="en-US" sz="800" dirty="0">
              <a:latin typeface="+mj-lt"/>
            </a:endParaRPr>
          </a:p>
          <a:p>
            <a:pPr marL="0" indent="0">
              <a:buNone/>
            </a:pPr>
            <a:endParaRPr lang="en-US" sz="800" dirty="0">
              <a:latin typeface="+mj-lt"/>
            </a:endParaRPr>
          </a:p>
          <a:p>
            <a:pPr lvl="0"/>
            <a:r>
              <a:rPr lang="en-US" sz="2600" u="sng" dirty="0">
                <a:latin typeface="+mj-lt"/>
              </a:rPr>
              <a:t>Build on </a:t>
            </a:r>
            <a:r>
              <a:rPr lang="en-US" sz="2600" b="1" u="sng" dirty="0">
                <a:latin typeface="+mj-lt"/>
              </a:rPr>
              <a:t>context</a:t>
            </a:r>
            <a:r>
              <a:rPr lang="en-US" sz="2600" u="sng" dirty="0">
                <a:latin typeface="+mj-lt"/>
              </a:rPr>
              <a:t> </a:t>
            </a:r>
            <a:r>
              <a:rPr lang="en-US" sz="2600" dirty="0">
                <a:latin typeface="+mj-lt"/>
              </a:rPr>
              <a:t>by enhancing the distinctive physical, natural, historic and cultural qualities of the location while accommodating growth and change;</a:t>
            </a:r>
          </a:p>
          <a:p>
            <a:pPr lvl="0"/>
            <a:r>
              <a:rPr lang="en-US" sz="2600" u="sng" dirty="0">
                <a:latin typeface="+mj-lt"/>
              </a:rPr>
              <a:t>Contribute to a </a:t>
            </a:r>
            <a:r>
              <a:rPr lang="en-US" sz="2600" b="1" u="sng" dirty="0">
                <a:latin typeface="+mj-lt"/>
              </a:rPr>
              <a:t>public realm</a:t>
            </a:r>
            <a:r>
              <a:rPr lang="en-US" sz="2600" u="sng" dirty="0">
                <a:latin typeface="+mj-lt"/>
              </a:rPr>
              <a:t> </a:t>
            </a:r>
            <a:r>
              <a:rPr lang="en-US" sz="2600" dirty="0">
                <a:latin typeface="+mj-lt"/>
              </a:rPr>
              <a:t>that encourages social interaction and fosters inclusivity in people’s daily experience; and</a:t>
            </a:r>
          </a:p>
          <a:p>
            <a:pPr lvl="0"/>
            <a:r>
              <a:rPr lang="en-US" sz="2600" u="sng" dirty="0">
                <a:latin typeface="+mj-lt"/>
              </a:rPr>
              <a:t>Promotes </a:t>
            </a:r>
            <a:r>
              <a:rPr lang="en-US" sz="2600" b="1" u="sng" dirty="0">
                <a:latin typeface="+mj-lt"/>
              </a:rPr>
              <a:t>quality and long-term resilience</a:t>
            </a:r>
            <a:r>
              <a:rPr lang="en-US" sz="2600" u="sng" dirty="0">
                <a:latin typeface="+mj-lt"/>
              </a:rPr>
              <a:t> </a:t>
            </a:r>
            <a:r>
              <a:rPr lang="en-US" sz="2600" dirty="0">
                <a:latin typeface="+mj-lt"/>
              </a:rPr>
              <a:t>in the face of changing demographics, climate and economy. </a:t>
            </a:r>
            <a:endParaRPr lang="en-US" sz="2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D45A3-178A-4971-AC37-1EC32002D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F842F-EA00-4FAF-82E5-9EE625A2E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CD992-3BF0-4B7C-B95F-FB427C7D0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B90BA1-2B3B-49EC-8244-E800CB70268B}"/>
              </a:ext>
            </a:extLst>
          </p:cNvPr>
          <p:cNvSpPr/>
          <p:nvPr/>
        </p:nvSpPr>
        <p:spPr>
          <a:xfrm>
            <a:off x="1380892" y="1161056"/>
            <a:ext cx="444004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lphaLcPeriod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Revise the purpose statement</a:t>
            </a:r>
            <a:endParaRPr lang="en-US" sz="2400" dirty="0"/>
          </a:p>
        </p:txBody>
      </p:sp>
      <p:pic>
        <p:nvPicPr>
          <p:cNvPr id="11" name="Picture 10" descr="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id="{0E46C20D-6B88-4445-AD56-DECE88B1AB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4" t="7256" r="18619" b="7263"/>
          <a:stretch/>
        </p:blipFill>
        <p:spPr>
          <a:xfrm>
            <a:off x="0" y="2015575"/>
            <a:ext cx="3279384" cy="624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57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09CD9E4A-5C85-44C5-B191-2A0469E0BD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5" b="4901"/>
          <a:stretch/>
        </p:blipFill>
        <p:spPr>
          <a:xfrm>
            <a:off x="1103970" y="1073029"/>
            <a:ext cx="11088030" cy="7502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BDB565-AA88-4EE2-A119-EB01EB5B4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000" dirty="0"/>
              <a:t>2. </a:t>
            </a:r>
            <a:r>
              <a:rPr lang="en-US" sz="4000" b="1" dirty="0"/>
              <a:t>Map</a:t>
            </a:r>
            <a:r>
              <a:rPr lang="en-US" sz="4000" dirty="0"/>
              <a:t> of where the Design overlay zone applies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D45A3-178A-4971-AC37-1EC32002D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F842F-EA00-4FAF-82E5-9EE625A2E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CD992-3BF0-4B7C-B95F-FB427C7D0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5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E0F1C0-9B70-47E3-B6D9-5A1821922A8F}"/>
              </a:ext>
            </a:extLst>
          </p:cNvPr>
          <p:cNvSpPr/>
          <p:nvPr/>
        </p:nvSpPr>
        <p:spPr>
          <a:xfrm>
            <a:off x="477644" y="4103869"/>
            <a:ext cx="3447585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lphaLcPeriod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Expand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 Design overlay zone to commercial properties in all Neighborhood Centers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b="1" dirty="0"/>
              <a:t>Remove</a:t>
            </a:r>
            <a:r>
              <a:rPr lang="en-US" sz="2400" dirty="0"/>
              <a:t> the Design overlay zone from single-dwelling-zoned properties outside of the Terwilliger Design District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endParaRPr lang="en-US" sz="2400" dirty="0"/>
          </a:p>
        </p:txBody>
      </p:sp>
      <p:pic>
        <p:nvPicPr>
          <p:cNvPr id="14" name="Picture 1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818387B3-5EC8-4C63-AA60-70826DED6B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6" b="10898"/>
          <a:stretch/>
        </p:blipFill>
        <p:spPr>
          <a:xfrm>
            <a:off x="8965580" y="1499828"/>
            <a:ext cx="3226420" cy="26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1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A7E64-EAC0-4AD1-B17A-61A4915F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D48B2-1510-40B8-910E-A77F41F28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A9F8F-6D87-4944-AE25-4FD91F09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7F8976-53AB-4069-A461-614D716C2E86}"/>
              </a:ext>
            </a:extLst>
          </p:cNvPr>
          <p:cNvSpPr/>
          <p:nvPr/>
        </p:nvSpPr>
        <p:spPr>
          <a:xfrm>
            <a:off x="1416207" y="1136329"/>
            <a:ext cx="708102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lphaLcPeriod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Establish review thresholds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based on size and scale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b="1" dirty="0"/>
              <a:t>Allow Gateway to use Design Plan Check</a:t>
            </a:r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57775F-7ACC-4E5C-A535-99C68ADC474F}"/>
              </a:ext>
            </a:extLst>
          </p:cNvPr>
          <p:cNvSpPr txBox="1">
            <a:spLocks/>
          </p:cNvSpPr>
          <p:nvPr/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3. </a:t>
            </a:r>
            <a:r>
              <a:rPr lang="en-US" sz="4000" b="1" dirty="0"/>
              <a:t>Process </a:t>
            </a:r>
            <a:r>
              <a:rPr lang="en-US" sz="4000" dirty="0"/>
              <a:t>for reviewing projects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D2E164-23CA-4240-BF28-6C284BDD9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8066" y="3104336"/>
            <a:ext cx="5342655" cy="4903335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Goals of proposal</a:t>
            </a:r>
            <a:endParaRPr lang="en-US" dirty="0"/>
          </a:p>
          <a:p>
            <a:r>
              <a:rPr lang="en-US" dirty="0"/>
              <a:t>Simplify list of exemptions and review table</a:t>
            </a:r>
          </a:p>
          <a:p>
            <a:r>
              <a:rPr lang="en-US" dirty="0"/>
              <a:t>Right-size/standardize Procedure Type (added Type I)</a:t>
            </a:r>
          </a:p>
          <a:p>
            <a:r>
              <a:rPr lang="en-US" dirty="0"/>
              <a:t>Facilitate review of alterations &amp; Gateway development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D08894-9AA5-458E-98D3-D77F2DAC18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t="4796" r="9326" b="2609"/>
          <a:stretch/>
        </p:blipFill>
        <p:spPr>
          <a:xfrm>
            <a:off x="0" y="3104336"/>
            <a:ext cx="6096000" cy="467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72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00CCE6-2D74-4F03-9B87-0511E5E3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FBF121-200C-42B9-AD2D-C8E0AFBA6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86FC6-76B7-4828-A4FB-FF05135D8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7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ADDA610-8F0A-4786-9C8C-711AA87E024E}"/>
              </a:ext>
            </a:extLst>
          </p:cNvPr>
          <p:cNvCxnSpPr>
            <a:cxnSpLocks/>
          </p:cNvCxnSpPr>
          <p:nvPr/>
        </p:nvCxnSpPr>
        <p:spPr>
          <a:xfrm>
            <a:off x="1736479" y="2146710"/>
            <a:ext cx="4652854" cy="545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7599650-E429-4F57-8719-E0C15CDA4ABA}"/>
              </a:ext>
            </a:extLst>
          </p:cNvPr>
          <p:cNvSpPr txBox="1"/>
          <p:nvPr/>
        </p:nvSpPr>
        <p:spPr>
          <a:xfrm>
            <a:off x="-321550" y="1322260"/>
            <a:ext cx="847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cs typeface="Arial" panose="020B0604020202020204" pitchFamily="34" charset="0"/>
              </a:rPr>
              <a:t>Design overlay zone ‘d’ </a:t>
            </a:r>
            <a:r>
              <a:rPr lang="en-US" sz="2400" dirty="0">
                <a:cs typeface="Arial" panose="020B0604020202020204" pitchFamily="34" charset="0"/>
              </a:rPr>
              <a:t>outside of Central City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9C7D49-98BA-475C-A0A1-88D33D36E6E7}"/>
              </a:ext>
            </a:extLst>
          </p:cNvPr>
          <p:cNvCxnSpPr>
            <a:cxnSpLocks/>
          </p:cNvCxnSpPr>
          <p:nvPr/>
        </p:nvCxnSpPr>
        <p:spPr>
          <a:xfrm flipV="1">
            <a:off x="3825676" y="1826985"/>
            <a:ext cx="0" cy="450652"/>
          </a:xfrm>
          <a:prstGeom prst="line">
            <a:avLst/>
          </a:prstGeom>
          <a:ln w="50800"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4932E6F-8881-47FF-B797-D28A74335774}"/>
              </a:ext>
            </a:extLst>
          </p:cNvPr>
          <p:cNvCxnSpPr>
            <a:cxnSpLocks/>
          </p:cNvCxnSpPr>
          <p:nvPr/>
        </p:nvCxnSpPr>
        <p:spPr>
          <a:xfrm flipV="1">
            <a:off x="1736479" y="2135687"/>
            <a:ext cx="0" cy="457200"/>
          </a:xfrm>
          <a:prstGeom prst="line">
            <a:avLst/>
          </a:prstGeom>
          <a:ln w="50800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375E83-1403-4778-B097-EE1A2F5E2331}"/>
              </a:ext>
            </a:extLst>
          </p:cNvPr>
          <p:cNvCxnSpPr>
            <a:cxnSpLocks/>
          </p:cNvCxnSpPr>
          <p:nvPr/>
        </p:nvCxnSpPr>
        <p:spPr>
          <a:xfrm flipV="1">
            <a:off x="6376751" y="2135687"/>
            <a:ext cx="0" cy="457200"/>
          </a:xfrm>
          <a:prstGeom prst="line">
            <a:avLst/>
          </a:prstGeom>
          <a:ln w="50800"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A319302-ADD0-42EC-B213-340EAC663355}"/>
              </a:ext>
            </a:extLst>
          </p:cNvPr>
          <p:cNvSpPr txBox="1"/>
          <p:nvPr/>
        </p:nvSpPr>
        <p:spPr>
          <a:xfrm>
            <a:off x="5299239" y="2574212"/>
            <a:ext cx="215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Not Exempt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8CF2F5E-374F-49E6-B23A-2099217BBCA2}"/>
              </a:ext>
            </a:extLst>
          </p:cNvPr>
          <p:cNvCxnSpPr>
            <a:cxnSpLocks/>
          </p:cNvCxnSpPr>
          <p:nvPr/>
        </p:nvCxnSpPr>
        <p:spPr>
          <a:xfrm flipV="1">
            <a:off x="6376751" y="2993928"/>
            <a:ext cx="0" cy="365760"/>
          </a:xfrm>
          <a:prstGeom prst="line">
            <a:avLst/>
          </a:prstGeom>
          <a:ln w="50800"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594255-AC4D-4932-9866-C68B9B0DF984}"/>
              </a:ext>
            </a:extLst>
          </p:cNvPr>
          <p:cNvCxnSpPr>
            <a:cxnSpLocks/>
          </p:cNvCxnSpPr>
          <p:nvPr/>
        </p:nvCxnSpPr>
        <p:spPr>
          <a:xfrm flipV="1">
            <a:off x="4742156" y="3391313"/>
            <a:ext cx="3853644" cy="16356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A97FF4-F93A-46B2-8DEA-45F4420B2311}"/>
              </a:ext>
            </a:extLst>
          </p:cNvPr>
          <p:cNvCxnSpPr>
            <a:cxnSpLocks/>
          </p:cNvCxnSpPr>
          <p:nvPr/>
        </p:nvCxnSpPr>
        <p:spPr>
          <a:xfrm flipV="1">
            <a:off x="4763470" y="3394082"/>
            <a:ext cx="0" cy="457200"/>
          </a:xfrm>
          <a:prstGeom prst="line">
            <a:avLst/>
          </a:prstGeom>
          <a:ln w="50800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88E488-D748-40C2-B5F6-009E3C1705B5}"/>
              </a:ext>
            </a:extLst>
          </p:cNvPr>
          <p:cNvCxnSpPr>
            <a:cxnSpLocks/>
          </p:cNvCxnSpPr>
          <p:nvPr/>
        </p:nvCxnSpPr>
        <p:spPr>
          <a:xfrm flipV="1">
            <a:off x="8595800" y="3363864"/>
            <a:ext cx="0" cy="457200"/>
          </a:xfrm>
          <a:prstGeom prst="line">
            <a:avLst/>
          </a:prstGeom>
          <a:ln w="50800"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3C4AD38-7010-4754-B18D-1415C06B7701}"/>
              </a:ext>
            </a:extLst>
          </p:cNvPr>
          <p:cNvSpPr txBox="1"/>
          <p:nvPr/>
        </p:nvSpPr>
        <p:spPr>
          <a:xfrm>
            <a:off x="7279304" y="3885315"/>
            <a:ext cx="2850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Design Review </a:t>
            </a:r>
            <a:r>
              <a:rPr lang="en-US" b="1" dirty="0">
                <a:cs typeface="Arial" panose="020B0604020202020204" pitchFamily="34" charset="0"/>
              </a:rPr>
              <a:t>Citywide Design Guidelines</a:t>
            </a:r>
          </a:p>
        </p:txBody>
      </p:sp>
      <p:sp>
        <p:nvSpPr>
          <p:cNvPr id="17" name="Title 15">
            <a:extLst>
              <a:ext uri="{FF2B5EF4-FFF2-40B4-BE49-F238E27FC236}">
                <a16:creationId xmlns:a16="http://schemas.microsoft.com/office/drawing/2014/main" id="{7C51E380-EF06-49FB-8CDA-123E0D65A5AE}"/>
              </a:ext>
            </a:extLst>
          </p:cNvPr>
          <p:cNvSpPr txBox="1">
            <a:spLocks/>
          </p:cNvSpPr>
          <p:nvPr/>
        </p:nvSpPr>
        <p:spPr>
          <a:xfrm>
            <a:off x="8019950" y="5881680"/>
            <a:ext cx="1369462" cy="401648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  <a:cs typeface="Arial" panose="020B0604020202020204" pitchFamily="34" charset="0"/>
              </a:rPr>
              <a:t>Type II</a:t>
            </a:r>
          </a:p>
        </p:txBody>
      </p:sp>
      <p:sp>
        <p:nvSpPr>
          <p:cNvPr id="18" name="Title 15">
            <a:extLst>
              <a:ext uri="{FF2B5EF4-FFF2-40B4-BE49-F238E27FC236}">
                <a16:creationId xmlns:a16="http://schemas.microsoft.com/office/drawing/2014/main" id="{0742C7A2-E4F6-4A06-829C-C5CA8DDC29B8}"/>
              </a:ext>
            </a:extLst>
          </p:cNvPr>
          <p:cNvSpPr txBox="1">
            <a:spLocks/>
          </p:cNvSpPr>
          <p:nvPr/>
        </p:nvSpPr>
        <p:spPr>
          <a:xfrm>
            <a:off x="9297344" y="5869638"/>
            <a:ext cx="1301842" cy="401648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  <a:cs typeface="Arial" panose="020B0604020202020204" pitchFamily="34" charset="0"/>
              </a:rPr>
              <a:t>Type III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739D93-F5BE-4991-94E2-FA9BB78954C6}"/>
              </a:ext>
            </a:extLst>
          </p:cNvPr>
          <p:cNvSpPr txBox="1"/>
          <p:nvPr/>
        </p:nvSpPr>
        <p:spPr>
          <a:xfrm>
            <a:off x="3060787" y="3880239"/>
            <a:ext cx="3373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Design Plan Check </a:t>
            </a:r>
          </a:p>
          <a:p>
            <a:pPr algn="ctr"/>
            <a:r>
              <a:rPr lang="en-US" b="1" dirty="0">
                <a:cs typeface="Arial" panose="020B0604020202020204" pitchFamily="34" charset="0"/>
              </a:rPr>
              <a:t>Design Standards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507295-074A-4A59-8301-843C8F5426B8}"/>
              </a:ext>
            </a:extLst>
          </p:cNvPr>
          <p:cNvCxnSpPr>
            <a:cxnSpLocks/>
          </p:cNvCxnSpPr>
          <p:nvPr/>
        </p:nvCxnSpPr>
        <p:spPr>
          <a:xfrm flipV="1">
            <a:off x="8599969" y="5031337"/>
            <a:ext cx="0" cy="914400"/>
          </a:xfrm>
          <a:prstGeom prst="line">
            <a:avLst/>
          </a:prstGeom>
          <a:ln w="50800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B93E65-4F27-41E1-B2EC-7297EAD0AB7D}"/>
              </a:ext>
            </a:extLst>
          </p:cNvPr>
          <p:cNvCxnSpPr>
            <a:cxnSpLocks/>
          </p:cNvCxnSpPr>
          <p:nvPr/>
        </p:nvCxnSpPr>
        <p:spPr>
          <a:xfrm flipV="1">
            <a:off x="8595800" y="4618903"/>
            <a:ext cx="0" cy="194010"/>
          </a:xfrm>
          <a:prstGeom prst="line">
            <a:avLst/>
          </a:prstGeom>
          <a:ln w="50800"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D39E2B-A3C3-4FA0-B8A5-731DE37D6278}"/>
              </a:ext>
            </a:extLst>
          </p:cNvPr>
          <p:cNvCxnSpPr>
            <a:cxnSpLocks/>
          </p:cNvCxnSpPr>
          <p:nvPr/>
        </p:nvCxnSpPr>
        <p:spPr>
          <a:xfrm>
            <a:off x="7497185" y="5022460"/>
            <a:ext cx="2238572" cy="887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C98B37-E987-4299-ACD7-98651B31E4C2}"/>
              </a:ext>
            </a:extLst>
          </p:cNvPr>
          <p:cNvCxnSpPr>
            <a:cxnSpLocks/>
          </p:cNvCxnSpPr>
          <p:nvPr/>
        </p:nvCxnSpPr>
        <p:spPr>
          <a:xfrm flipV="1">
            <a:off x="9753080" y="4993284"/>
            <a:ext cx="0" cy="914400"/>
          </a:xfrm>
          <a:prstGeom prst="line">
            <a:avLst/>
          </a:prstGeom>
          <a:ln w="50800"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C35B4EF-E9FA-4F40-967D-A2865718761A}"/>
              </a:ext>
            </a:extLst>
          </p:cNvPr>
          <p:cNvSpPr txBox="1"/>
          <p:nvPr/>
        </p:nvSpPr>
        <p:spPr>
          <a:xfrm>
            <a:off x="8189137" y="6340887"/>
            <a:ext cx="157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cs typeface="Arial" panose="020B0604020202020204" pitchFamily="34" charset="0"/>
              </a:rPr>
              <a:t>Staff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A0595D-5312-471F-B97A-5B07CE6F66F7}"/>
              </a:ext>
            </a:extLst>
          </p:cNvPr>
          <p:cNvSpPr txBox="1"/>
          <p:nvPr/>
        </p:nvSpPr>
        <p:spPr>
          <a:xfrm>
            <a:off x="9296422" y="6315869"/>
            <a:ext cx="202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cs typeface="Arial" panose="020B0604020202020204" pitchFamily="34" charset="0"/>
              </a:rPr>
              <a:t>Design Commission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58D2069-F7C1-4657-AA61-A99997E8537D}"/>
              </a:ext>
            </a:extLst>
          </p:cNvPr>
          <p:cNvCxnSpPr>
            <a:cxnSpLocks/>
          </p:cNvCxnSpPr>
          <p:nvPr/>
        </p:nvCxnSpPr>
        <p:spPr>
          <a:xfrm flipV="1">
            <a:off x="7510313" y="5002678"/>
            <a:ext cx="0" cy="914400"/>
          </a:xfrm>
          <a:prstGeom prst="line">
            <a:avLst/>
          </a:prstGeom>
          <a:ln w="50800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5">
            <a:extLst>
              <a:ext uri="{FF2B5EF4-FFF2-40B4-BE49-F238E27FC236}">
                <a16:creationId xmlns:a16="http://schemas.microsoft.com/office/drawing/2014/main" id="{58C48233-A445-4D6C-A499-C5065E9CEABE}"/>
              </a:ext>
            </a:extLst>
          </p:cNvPr>
          <p:cNvSpPr txBox="1">
            <a:spLocks/>
          </p:cNvSpPr>
          <p:nvPr/>
        </p:nvSpPr>
        <p:spPr>
          <a:xfrm>
            <a:off x="6869178" y="5881978"/>
            <a:ext cx="1369462" cy="401648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  <a:cs typeface="Arial" panose="020B0604020202020204" pitchFamily="34" charset="0"/>
              </a:rPr>
              <a:t>Type 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D74C40-5C12-4FD3-898A-A346458A07AB}"/>
              </a:ext>
            </a:extLst>
          </p:cNvPr>
          <p:cNvSpPr txBox="1"/>
          <p:nvPr/>
        </p:nvSpPr>
        <p:spPr>
          <a:xfrm>
            <a:off x="7139109" y="6334941"/>
            <a:ext cx="157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cs typeface="Arial" panose="020B0604020202020204" pitchFamily="34" charset="0"/>
              </a:rPr>
              <a:t>Staff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622E04D-7F15-4076-9E46-9F548CAC8766}"/>
              </a:ext>
            </a:extLst>
          </p:cNvPr>
          <p:cNvSpPr/>
          <p:nvPr/>
        </p:nvSpPr>
        <p:spPr>
          <a:xfrm>
            <a:off x="3625428" y="1998709"/>
            <a:ext cx="311191" cy="2463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60F610C-AC1F-4569-839F-DFF4CC425E26}"/>
              </a:ext>
            </a:extLst>
          </p:cNvPr>
          <p:cNvSpPr/>
          <p:nvPr/>
        </p:nvSpPr>
        <p:spPr>
          <a:xfrm>
            <a:off x="5776398" y="3190816"/>
            <a:ext cx="1214996" cy="401648"/>
          </a:xfrm>
          <a:prstGeom prst="ellipse">
            <a:avLst/>
          </a:prstGeom>
          <a:solidFill>
            <a:schemeClr val="bg1"/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C588F4-E8FD-4BBB-972D-9351450230E8}"/>
              </a:ext>
            </a:extLst>
          </p:cNvPr>
          <p:cNvSpPr txBox="1"/>
          <p:nvPr/>
        </p:nvSpPr>
        <p:spPr>
          <a:xfrm>
            <a:off x="5839372" y="3246397"/>
            <a:ext cx="1102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33.420.050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6DAB736-3DB7-48F4-9769-198EA438C3A4}"/>
              </a:ext>
            </a:extLst>
          </p:cNvPr>
          <p:cNvSpPr/>
          <p:nvPr/>
        </p:nvSpPr>
        <p:spPr>
          <a:xfrm>
            <a:off x="3173521" y="1939988"/>
            <a:ext cx="1214996" cy="401648"/>
          </a:xfrm>
          <a:prstGeom prst="ellipse">
            <a:avLst/>
          </a:prstGeom>
          <a:solidFill>
            <a:schemeClr val="bg1"/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1D3607-8712-4535-8EE5-8E4B34FC0F09}"/>
              </a:ext>
            </a:extLst>
          </p:cNvPr>
          <p:cNvSpPr txBox="1"/>
          <p:nvPr/>
        </p:nvSpPr>
        <p:spPr>
          <a:xfrm>
            <a:off x="3097200" y="1987003"/>
            <a:ext cx="1389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33.420.045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1EF8E5-F4EC-4228-A983-7C5428C6F0D0}"/>
              </a:ext>
            </a:extLst>
          </p:cNvPr>
          <p:cNvSpPr/>
          <p:nvPr/>
        </p:nvSpPr>
        <p:spPr>
          <a:xfrm>
            <a:off x="7992472" y="4823001"/>
            <a:ext cx="1214996" cy="401648"/>
          </a:xfrm>
          <a:prstGeom prst="ellipse">
            <a:avLst/>
          </a:prstGeom>
          <a:solidFill>
            <a:schemeClr val="bg1"/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466A0F-1603-43B1-A2D0-4B39A0EC538F}"/>
              </a:ext>
            </a:extLst>
          </p:cNvPr>
          <p:cNvSpPr txBox="1"/>
          <p:nvPr/>
        </p:nvSpPr>
        <p:spPr>
          <a:xfrm>
            <a:off x="8075577" y="4855894"/>
            <a:ext cx="1102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33.825.025</a:t>
            </a:r>
          </a:p>
        </p:txBody>
      </p:sp>
      <p:sp>
        <p:nvSpPr>
          <p:cNvPr id="36" name="Title 15">
            <a:extLst>
              <a:ext uri="{FF2B5EF4-FFF2-40B4-BE49-F238E27FC236}">
                <a16:creationId xmlns:a16="http://schemas.microsoft.com/office/drawing/2014/main" id="{15D668F2-9359-4529-ACBD-874538B72C3F}"/>
              </a:ext>
            </a:extLst>
          </p:cNvPr>
          <p:cNvSpPr txBox="1">
            <a:spLocks/>
          </p:cNvSpPr>
          <p:nvPr/>
        </p:nvSpPr>
        <p:spPr>
          <a:xfrm>
            <a:off x="676205" y="3081398"/>
            <a:ext cx="2550046" cy="30839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Up to 3 dwelling units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Some façade alterations (awnings,  louvers, small façade changes …)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Some rooftop alterations (skylights,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ecoroofs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, mechanical equipment…)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Non-conforming upgrades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Title 15">
            <a:extLst>
              <a:ext uri="{FF2B5EF4-FFF2-40B4-BE49-F238E27FC236}">
                <a16:creationId xmlns:a16="http://schemas.microsoft.com/office/drawing/2014/main" id="{65ACF546-05F3-452D-A71A-DE7FA414C280}"/>
              </a:ext>
            </a:extLst>
          </p:cNvPr>
          <p:cNvSpPr txBox="1">
            <a:spLocks/>
          </p:cNvSpPr>
          <p:nvPr/>
        </p:nvSpPr>
        <p:spPr>
          <a:xfrm>
            <a:off x="6462626" y="6741035"/>
            <a:ext cx="1578348" cy="10895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Façade alterations </a:t>
            </a:r>
            <a:r>
              <a:rPr lang="en-US" sz="1800" u="sng" dirty="0">
                <a:cs typeface="Arial" panose="020B0604020202020204" pitchFamily="34" charset="0"/>
              </a:rPr>
              <a:t>&lt;</a:t>
            </a: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500 sf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Title 15">
            <a:extLst>
              <a:ext uri="{FF2B5EF4-FFF2-40B4-BE49-F238E27FC236}">
                <a16:creationId xmlns:a16="http://schemas.microsoft.com/office/drawing/2014/main" id="{77FAE208-270B-4042-B487-20FDC49BD065}"/>
              </a:ext>
            </a:extLst>
          </p:cNvPr>
          <p:cNvSpPr txBox="1">
            <a:spLocks/>
          </p:cNvSpPr>
          <p:nvPr/>
        </p:nvSpPr>
        <p:spPr>
          <a:xfrm>
            <a:off x="7871089" y="6767846"/>
            <a:ext cx="1600200" cy="158812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Alterations not covered by Type 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Buildings not covered by Type III</a:t>
            </a:r>
          </a:p>
        </p:txBody>
      </p:sp>
      <p:sp>
        <p:nvSpPr>
          <p:cNvPr id="39" name="Title 15">
            <a:extLst>
              <a:ext uri="{FF2B5EF4-FFF2-40B4-BE49-F238E27FC236}">
                <a16:creationId xmlns:a16="http://schemas.microsoft.com/office/drawing/2014/main" id="{562A56E1-48F8-48ED-AB32-2E65947A36B8}"/>
              </a:ext>
            </a:extLst>
          </p:cNvPr>
          <p:cNvSpPr txBox="1">
            <a:spLocks/>
          </p:cNvSpPr>
          <p:nvPr/>
        </p:nvSpPr>
        <p:spPr>
          <a:xfrm>
            <a:off x="3231278" y="4346522"/>
            <a:ext cx="3373029" cy="18374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Residential or mixed-use development </a:t>
            </a:r>
            <a:r>
              <a:rPr lang="en-US" sz="1800" u="sng" dirty="0">
                <a:latin typeface="+mn-lt"/>
                <a:cs typeface="Arial" panose="020B0604020202020204" pitchFamily="34" charset="0"/>
              </a:rPr>
              <a:t>&lt;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55 ft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Commercial (</a:t>
            </a:r>
            <a:r>
              <a:rPr lang="en-US" sz="1800" u="sng" dirty="0">
                <a:cs typeface="Arial" panose="020B0604020202020204" pitchFamily="34" charset="0"/>
              </a:rPr>
              <a:t>&lt; 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40k sf)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Façade alterations (&lt;50% area)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Buildings or additions in Gateway (</a:t>
            </a:r>
            <a:r>
              <a:rPr lang="en-US" sz="1800" u="sng" dirty="0">
                <a:cs typeface="Arial" panose="020B0604020202020204" pitchFamily="34" charset="0"/>
              </a:rPr>
              <a:t>&lt; 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35’ tall)</a:t>
            </a:r>
          </a:p>
        </p:txBody>
      </p:sp>
      <p:sp>
        <p:nvSpPr>
          <p:cNvPr id="40" name="Title 15">
            <a:extLst>
              <a:ext uri="{FF2B5EF4-FFF2-40B4-BE49-F238E27FC236}">
                <a16:creationId xmlns:a16="http://schemas.microsoft.com/office/drawing/2014/main" id="{D1A886B5-6FDF-492B-8F59-4BCDEB8F1091}"/>
              </a:ext>
            </a:extLst>
          </p:cNvPr>
          <p:cNvSpPr txBox="1">
            <a:spLocks/>
          </p:cNvSpPr>
          <p:nvPr/>
        </p:nvSpPr>
        <p:spPr>
          <a:xfrm>
            <a:off x="9533307" y="6706025"/>
            <a:ext cx="1546894" cy="13388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Buildings   &gt; 80k sf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Buildings   &gt; 65 ft tall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8" name="Title 15">
            <a:extLst>
              <a:ext uri="{FF2B5EF4-FFF2-40B4-BE49-F238E27FC236}">
                <a16:creationId xmlns:a16="http://schemas.microsoft.com/office/drawing/2014/main" id="{92BF6CA8-6E2E-4D03-B7A1-7DF4D800226A}"/>
              </a:ext>
            </a:extLst>
          </p:cNvPr>
          <p:cNvSpPr txBox="1">
            <a:spLocks/>
          </p:cNvSpPr>
          <p:nvPr/>
        </p:nvSpPr>
        <p:spPr>
          <a:xfrm>
            <a:off x="941268" y="2694297"/>
            <a:ext cx="171772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  <a:cs typeface="Arial" panose="020B0604020202020204" pitchFamily="34" charset="0"/>
              </a:rPr>
              <a:t>Exempt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534A322-75C9-48FC-8400-5AD4C18D5DE7}"/>
              </a:ext>
            </a:extLst>
          </p:cNvPr>
          <p:cNvSpPr/>
          <p:nvPr/>
        </p:nvSpPr>
        <p:spPr>
          <a:xfrm>
            <a:off x="8350868" y="922988"/>
            <a:ext cx="3447585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lphaLcPeriod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Establish review thresholds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based on size and scale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b="1" dirty="0"/>
              <a:t>Allow Gateway to use Design Plan Check</a:t>
            </a:r>
            <a:endParaRPr lang="en-US" sz="2400" dirty="0"/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F2A3C099-BE0D-4A29-A81B-B0E5FFCF9B30}"/>
              </a:ext>
            </a:extLst>
          </p:cNvPr>
          <p:cNvSpPr txBox="1">
            <a:spLocks/>
          </p:cNvSpPr>
          <p:nvPr/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3. </a:t>
            </a:r>
            <a:r>
              <a:rPr lang="en-US" sz="4000" b="1" dirty="0"/>
              <a:t>Process </a:t>
            </a:r>
            <a:r>
              <a:rPr lang="en-US" sz="4000" dirty="0"/>
              <a:t>for reviewing projects</a:t>
            </a:r>
          </a:p>
        </p:txBody>
      </p:sp>
    </p:spTree>
    <p:extLst>
      <p:ext uri="{BB962C8B-B14F-4D97-AF65-F5344CB8AC3E}">
        <p14:creationId xmlns:p14="http://schemas.microsoft.com/office/powerpoint/2010/main" val="1910567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70A98D5F-D56B-4FAC-8683-90AA1C0A9442}"/>
              </a:ext>
            </a:extLst>
          </p:cNvPr>
          <p:cNvSpPr/>
          <p:nvPr/>
        </p:nvSpPr>
        <p:spPr>
          <a:xfrm>
            <a:off x="9477978" y="6691619"/>
            <a:ext cx="2028070" cy="21256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50455F9-C752-410F-8638-6E8090FE86A5}"/>
              </a:ext>
            </a:extLst>
          </p:cNvPr>
          <p:cNvSpPr/>
          <p:nvPr/>
        </p:nvSpPr>
        <p:spPr>
          <a:xfrm>
            <a:off x="6612576" y="4289288"/>
            <a:ext cx="4572097" cy="303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FF732E-41E7-4D8E-B30E-5DEA759D2639}"/>
              </a:ext>
            </a:extLst>
          </p:cNvPr>
          <p:cNvSpPr/>
          <p:nvPr/>
        </p:nvSpPr>
        <p:spPr>
          <a:xfrm>
            <a:off x="674786" y="3122373"/>
            <a:ext cx="2484277" cy="23680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872DAAC-492B-41BF-B0ED-B5F5B005412A}"/>
              </a:ext>
            </a:extLst>
          </p:cNvPr>
          <p:cNvCxnSpPr>
            <a:cxnSpLocks/>
          </p:cNvCxnSpPr>
          <p:nvPr/>
        </p:nvCxnSpPr>
        <p:spPr>
          <a:xfrm>
            <a:off x="4763470" y="3401572"/>
            <a:ext cx="1670348" cy="10872"/>
          </a:xfrm>
          <a:prstGeom prst="line">
            <a:avLst/>
          </a:prstGeom>
          <a:ln w="508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0E7FC2-B1BB-4F78-8A44-C369C9E8D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3/14/2019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F60686-7544-4747-AA0A-8083DD224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DOZA Design Commission Briefing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53124-DEC1-42BA-B7C8-50FD57DF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19B7-E8CE-4064-9912-02D53A4C10FA}" type="slidenum">
              <a:rPr lang="en-US" smtClean="0"/>
              <a:t>8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9C1B4C-9B00-46F2-BFCE-3EBD0A0EE2E3}"/>
              </a:ext>
            </a:extLst>
          </p:cNvPr>
          <p:cNvCxnSpPr>
            <a:cxnSpLocks/>
          </p:cNvCxnSpPr>
          <p:nvPr/>
        </p:nvCxnSpPr>
        <p:spPr>
          <a:xfrm>
            <a:off x="1736479" y="2150054"/>
            <a:ext cx="4652854" cy="545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573819-13BC-41B3-9050-D658468860F2}"/>
              </a:ext>
            </a:extLst>
          </p:cNvPr>
          <p:cNvCxnSpPr>
            <a:cxnSpLocks/>
          </p:cNvCxnSpPr>
          <p:nvPr/>
        </p:nvCxnSpPr>
        <p:spPr>
          <a:xfrm flipH="1" flipV="1">
            <a:off x="3677951" y="1843509"/>
            <a:ext cx="2" cy="81315"/>
          </a:xfrm>
          <a:prstGeom prst="line">
            <a:avLst/>
          </a:prstGeom>
          <a:ln w="50800"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2017BA-A5BC-47C4-8BB9-59E68C105D51}"/>
              </a:ext>
            </a:extLst>
          </p:cNvPr>
          <p:cNvCxnSpPr>
            <a:cxnSpLocks/>
          </p:cNvCxnSpPr>
          <p:nvPr/>
        </p:nvCxnSpPr>
        <p:spPr>
          <a:xfrm flipV="1">
            <a:off x="1736479" y="2139031"/>
            <a:ext cx="0" cy="457200"/>
          </a:xfrm>
          <a:prstGeom prst="line">
            <a:avLst/>
          </a:prstGeom>
          <a:ln w="50800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A0EE6A-1911-475C-A17F-C28817585334}"/>
              </a:ext>
            </a:extLst>
          </p:cNvPr>
          <p:cNvCxnSpPr>
            <a:cxnSpLocks/>
          </p:cNvCxnSpPr>
          <p:nvPr/>
        </p:nvCxnSpPr>
        <p:spPr>
          <a:xfrm flipV="1">
            <a:off x="6376751" y="2139031"/>
            <a:ext cx="0" cy="457200"/>
          </a:xfrm>
          <a:prstGeom prst="line">
            <a:avLst/>
          </a:prstGeom>
          <a:ln w="50800"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5">
            <a:extLst>
              <a:ext uri="{FF2B5EF4-FFF2-40B4-BE49-F238E27FC236}">
                <a16:creationId xmlns:a16="http://schemas.microsoft.com/office/drawing/2014/main" id="{05977672-80EF-4FDC-90B4-A0A0A2EDF800}"/>
              </a:ext>
            </a:extLst>
          </p:cNvPr>
          <p:cNvSpPr txBox="1">
            <a:spLocks/>
          </p:cNvSpPr>
          <p:nvPr/>
        </p:nvSpPr>
        <p:spPr>
          <a:xfrm>
            <a:off x="941268" y="2697641"/>
            <a:ext cx="171772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  <a:cs typeface="Arial" panose="020B0604020202020204" pitchFamily="34" charset="0"/>
              </a:rPr>
              <a:t>Exempt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8D1FE-8ED1-4262-8117-08E2D74B758F}"/>
              </a:ext>
            </a:extLst>
          </p:cNvPr>
          <p:cNvSpPr txBox="1"/>
          <p:nvPr/>
        </p:nvSpPr>
        <p:spPr>
          <a:xfrm>
            <a:off x="5299239" y="2577556"/>
            <a:ext cx="215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Not Exempt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155E72-D924-4948-8F1C-1F986D941F86}"/>
              </a:ext>
            </a:extLst>
          </p:cNvPr>
          <p:cNvCxnSpPr>
            <a:cxnSpLocks/>
          </p:cNvCxnSpPr>
          <p:nvPr/>
        </p:nvCxnSpPr>
        <p:spPr>
          <a:xfrm flipV="1">
            <a:off x="6376751" y="2997272"/>
            <a:ext cx="0" cy="365760"/>
          </a:xfrm>
          <a:prstGeom prst="line">
            <a:avLst/>
          </a:prstGeom>
          <a:ln w="50800"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C7628E-B8B4-4D87-99E8-0878EA42690A}"/>
              </a:ext>
            </a:extLst>
          </p:cNvPr>
          <p:cNvCxnSpPr>
            <a:cxnSpLocks/>
          </p:cNvCxnSpPr>
          <p:nvPr/>
        </p:nvCxnSpPr>
        <p:spPr>
          <a:xfrm>
            <a:off x="6376751" y="3394657"/>
            <a:ext cx="2219049" cy="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BBFEA9-9B10-440A-A0F1-9876E6C9440B}"/>
              </a:ext>
            </a:extLst>
          </p:cNvPr>
          <p:cNvCxnSpPr>
            <a:cxnSpLocks/>
          </p:cNvCxnSpPr>
          <p:nvPr/>
        </p:nvCxnSpPr>
        <p:spPr>
          <a:xfrm flipV="1">
            <a:off x="4763470" y="3397426"/>
            <a:ext cx="0" cy="457200"/>
          </a:xfrm>
          <a:prstGeom prst="line">
            <a:avLst/>
          </a:prstGeom>
          <a:ln w="50800">
            <a:solidFill>
              <a:schemeClr val="accent1">
                <a:lumMod val="20000"/>
                <a:lumOff val="80000"/>
              </a:schemeClr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21E8DA-7566-43DD-8C50-E64BED5C1972}"/>
              </a:ext>
            </a:extLst>
          </p:cNvPr>
          <p:cNvCxnSpPr>
            <a:cxnSpLocks/>
          </p:cNvCxnSpPr>
          <p:nvPr/>
        </p:nvCxnSpPr>
        <p:spPr>
          <a:xfrm flipV="1">
            <a:off x="8595800" y="3367208"/>
            <a:ext cx="0" cy="457200"/>
          </a:xfrm>
          <a:prstGeom prst="line">
            <a:avLst/>
          </a:prstGeom>
          <a:ln w="50800"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3DED3CD-1AA9-4DF1-92B5-F7B59C1EAD5F}"/>
              </a:ext>
            </a:extLst>
          </p:cNvPr>
          <p:cNvSpPr txBox="1"/>
          <p:nvPr/>
        </p:nvSpPr>
        <p:spPr>
          <a:xfrm>
            <a:off x="6462626" y="3865202"/>
            <a:ext cx="49981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Design Review </a:t>
            </a:r>
          </a:p>
          <a:p>
            <a:pPr algn="ctr"/>
            <a:r>
              <a:rPr lang="en-US" b="1" dirty="0">
                <a:cs typeface="Arial" panose="020B0604020202020204" pitchFamily="34" charset="0"/>
              </a:rPr>
              <a:t>Central City Fundamental Design Guidelines</a:t>
            </a:r>
          </a:p>
        </p:txBody>
      </p:sp>
      <p:sp>
        <p:nvSpPr>
          <p:cNvPr id="17" name="Title 15">
            <a:extLst>
              <a:ext uri="{FF2B5EF4-FFF2-40B4-BE49-F238E27FC236}">
                <a16:creationId xmlns:a16="http://schemas.microsoft.com/office/drawing/2014/main" id="{282C1138-B12A-4509-B016-88B3AEC38499}"/>
              </a:ext>
            </a:extLst>
          </p:cNvPr>
          <p:cNvSpPr txBox="1">
            <a:spLocks/>
          </p:cNvSpPr>
          <p:nvPr/>
        </p:nvSpPr>
        <p:spPr>
          <a:xfrm>
            <a:off x="7941893" y="5885024"/>
            <a:ext cx="1369462" cy="401648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  <a:cs typeface="Arial" panose="020B0604020202020204" pitchFamily="34" charset="0"/>
              </a:rPr>
              <a:t>Type II</a:t>
            </a:r>
          </a:p>
        </p:txBody>
      </p:sp>
      <p:sp>
        <p:nvSpPr>
          <p:cNvPr id="18" name="Title 15">
            <a:extLst>
              <a:ext uri="{FF2B5EF4-FFF2-40B4-BE49-F238E27FC236}">
                <a16:creationId xmlns:a16="http://schemas.microsoft.com/office/drawing/2014/main" id="{C0E13029-56D6-4B40-9DDF-9D373D942075}"/>
              </a:ext>
            </a:extLst>
          </p:cNvPr>
          <p:cNvSpPr txBox="1">
            <a:spLocks/>
          </p:cNvSpPr>
          <p:nvPr/>
        </p:nvSpPr>
        <p:spPr>
          <a:xfrm>
            <a:off x="9219287" y="5872982"/>
            <a:ext cx="1301842" cy="401648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  <a:cs typeface="Arial" panose="020B0604020202020204" pitchFamily="34" charset="0"/>
              </a:rPr>
              <a:t>Type III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E70328-3F47-47AE-AFEF-DD82A9E005F6}"/>
              </a:ext>
            </a:extLst>
          </p:cNvPr>
          <p:cNvSpPr txBox="1"/>
          <p:nvPr/>
        </p:nvSpPr>
        <p:spPr>
          <a:xfrm>
            <a:off x="3060787" y="3883583"/>
            <a:ext cx="3373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Design Plan Check </a:t>
            </a:r>
          </a:p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Design Standards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2FCC62-BCE1-4A65-A49D-135686726DF4}"/>
              </a:ext>
            </a:extLst>
          </p:cNvPr>
          <p:cNvCxnSpPr>
            <a:cxnSpLocks/>
          </p:cNvCxnSpPr>
          <p:nvPr/>
        </p:nvCxnSpPr>
        <p:spPr>
          <a:xfrm flipV="1">
            <a:off x="8599969" y="5034681"/>
            <a:ext cx="0" cy="914400"/>
          </a:xfrm>
          <a:prstGeom prst="line">
            <a:avLst/>
          </a:prstGeom>
          <a:ln w="50800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E2EEE2-C040-46E5-AFE3-D47BD12BA211}"/>
              </a:ext>
            </a:extLst>
          </p:cNvPr>
          <p:cNvCxnSpPr>
            <a:cxnSpLocks/>
          </p:cNvCxnSpPr>
          <p:nvPr/>
        </p:nvCxnSpPr>
        <p:spPr>
          <a:xfrm flipV="1">
            <a:off x="8595800" y="4622247"/>
            <a:ext cx="0" cy="194010"/>
          </a:xfrm>
          <a:prstGeom prst="line">
            <a:avLst/>
          </a:prstGeom>
          <a:ln w="50800"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4B7A486-9570-49F5-A1E8-564723936015}"/>
              </a:ext>
            </a:extLst>
          </p:cNvPr>
          <p:cNvCxnSpPr>
            <a:cxnSpLocks/>
          </p:cNvCxnSpPr>
          <p:nvPr/>
        </p:nvCxnSpPr>
        <p:spPr>
          <a:xfrm>
            <a:off x="7497185" y="5025804"/>
            <a:ext cx="2238572" cy="887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EC5311-C532-4635-9687-3CE736816A59}"/>
              </a:ext>
            </a:extLst>
          </p:cNvPr>
          <p:cNvCxnSpPr>
            <a:cxnSpLocks/>
          </p:cNvCxnSpPr>
          <p:nvPr/>
        </p:nvCxnSpPr>
        <p:spPr>
          <a:xfrm flipV="1">
            <a:off x="9753080" y="4996628"/>
            <a:ext cx="0" cy="914400"/>
          </a:xfrm>
          <a:prstGeom prst="line">
            <a:avLst/>
          </a:prstGeom>
          <a:ln w="50800"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3277EA0-B9F1-4D15-BF94-C8EA6AB73C2B}"/>
              </a:ext>
            </a:extLst>
          </p:cNvPr>
          <p:cNvSpPr txBox="1"/>
          <p:nvPr/>
        </p:nvSpPr>
        <p:spPr>
          <a:xfrm>
            <a:off x="8189137" y="6344231"/>
            <a:ext cx="157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cs typeface="Arial" panose="020B0604020202020204" pitchFamily="34" charset="0"/>
              </a:rPr>
              <a:t>Staff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713928-C3F6-430C-9C1C-2CB97CDA5E57}"/>
              </a:ext>
            </a:extLst>
          </p:cNvPr>
          <p:cNvSpPr txBox="1"/>
          <p:nvPr/>
        </p:nvSpPr>
        <p:spPr>
          <a:xfrm>
            <a:off x="9296422" y="6319213"/>
            <a:ext cx="202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cs typeface="Arial" panose="020B0604020202020204" pitchFamily="34" charset="0"/>
              </a:rPr>
              <a:t>Design Commission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6E62A0-8CA4-4572-857F-ADE26B21FC30}"/>
              </a:ext>
            </a:extLst>
          </p:cNvPr>
          <p:cNvCxnSpPr>
            <a:cxnSpLocks/>
          </p:cNvCxnSpPr>
          <p:nvPr/>
        </p:nvCxnSpPr>
        <p:spPr>
          <a:xfrm flipV="1">
            <a:off x="7510313" y="5006022"/>
            <a:ext cx="0" cy="914400"/>
          </a:xfrm>
          <a:prstGeom prst="line">
            <a:avLst/>
          </a:prstGeom>
          <a:ln w="50800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5">
            <a:extLst>
              <a:ext uri="{FF2B5EF4-FFF2-40B4-BE49-F238E27FC236}">
                <a16:creationId xmlns:a16="http://schemas.microsoft.com/office/drawing/2014/main" id="{904D60A5-1D2A-463A-9D19-5BF26878A7CD}"/>
              </a:ext>
            </a:extLst>
          </p:cNvPr>
          <p:cNvSpPr txBox="1">
            <a:spLocks/>
          </p:cNvSpPr>
          <p:nvPr/>
        </p:nvSpPr>
        <p:spPr>
          <a:xfrm>
            <a:off x="6869178" y="5885322"/>
            <a:ext cx="1369462" cy="401648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  <a:cs typeface="Arial" panose="020B0604020202020204" pitchFamily="34" charset="0"/>
              </a:rPr>
              <a:t>Type 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01C0F0-2A88-41DE-95A9-BDF24029AD25}"/>
              </a:ext>
            </a:extLst>
          </p:cNvPr>
          <p:cNvSpPr txBox="1"/>
          <p:nvPr/>
        </p:nvSpPr>
        <p:spPr>
          <a:xfrm>
            <a:off x="7139109" y="6338285"/>
            <a:ext cx="157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cs typeface="Arial" panose="020B0604020202020204" pitchFamily="34" charset="0"/>
              </a:rPr>
              <a:t>Staff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AAE2638-E3B9-453E-A6ED-BED9A894BD2C}"/>
              </a:ext>
            </a:extLst>
          </p:cNvPr>
          <p:cNvSpPr/>
          <p:nvPr/>
        </p:nvSpPr>
        <p:spPr>
          <a:xfrm>
            <a:off x="3625428" y="2002053"/>
            <a:ext cx="311191" cy="2463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1D0CA6F-FFFA-4D99-89C4-BE4BB03CB151}"/>
              </a:ext>
            </a:extLst>
          </p:cNvPr>
          <p:cNvSpPr/>
          <p:nvPr/>
        </p:nvSpPr>
        <p:spPr>
          <a:xfrm>
            <a:off x="5776398" y="3194160"/>
            <a:ext cx="1214996" cy="401648"/>
          </a:xfrm>
          <a:prstGeom prst="ellipse">
            <a:avLst/>
          </a:prstGeom>
          <a:solidFill>
            <a:schemeClr val="bg1"/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A4B18C-82DE-4DB4-AB4E-569C2A0997EB}"/>
              </a:ext>
            </a:extLst>
          </p:cNvPr>
          <p:cNvSpPr txBox="1"/>
          <p:nvPr/>
        </p:nvSpPr>
        <p:spPr>
          <a:xfrm>
            <a:off x="5839372" y="3249741"/>
            <a:ext cx="1102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33.420.050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8DC6962-0E3E-4739-B637-ECEB3FA6C844}"/>
              </a:ext>
            </a:extLst>
          </p:cNvPr>
          <p:cNvSpPr/>
          <p:nvPr/>
        </p:nvSpPr>
        <p:spPr>
          <a:xfrm>
            <a:off x="3173521" y="1943332"/>
            <a:ext cx="1214996" cy="401648"/>
          </a:xfrm>
          <a:prstGeom prst="ellipse">
            <a:avLst/>
          </a:prstGeom>
          <a:solidFill>
            <a:schemeClr val="bg1"/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D7E948-6100-4B5D-A1CF-BAC493EA2398}"/>
              </a:ext>
            </a:extLst>
          </p:cNvPr>
          <p:cNvSpPr txBox="1"/>
          <p:nvPr/>
        </p:nvSpPr>
        <p:spPr>
          <a:xfrm>
            <a:off x="3097200" y="1990347"/>
            <a:ext cx="1389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33.420.045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9732D27-C777-4C9D-933F-00041F7105C6}"/>
              </a:ext>
            </a:extLst>
          </p:cNvPr>
          <p:cNvSpPr/>
          <p:nvPr/>
        </p:nvSpPr>
        <p:spPr>
          <a:xfrm>
            <a:off x="7992472" y="4826345"/>
            <a:ext cx="1214996" cy="401648"/>
          </a:xfrm>
          <a:prstGeom prst="ellipse">
            <a:avLst/>
          </a:prstGeom>
          <a:solidFill>
            <a:schemeClr val="bg1"/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3540D1-C504-4562-9440-AFBF9B1E60F0}"/>
              </a:ext>
            </a:extLst>
          </p:cNvPr>
          <p:cNvSpPr txBox="1"/>
          <p:nvPr/>
        </p:nvSpPr>
        <p:spPr>
          <a:xfrm>
            <a:off x="8075577" y="4859238"/>
            <a:ext cx="1102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33.825.025</a:t>
            </a:r>
          </a:p>
        </p:txBody>
      </p:sp>
      <p:sp>
        <p:nvSpPr>
          <p:cNvPr id="36" name="Title 15">
            <a:extLst>
              <a:ext uri="{FF2B5EF4-FFF2-40B4-BE49-F238E27FC236}">
                <a16:creationId xmlns:a16="http://schemas.microsoft.com/office/drawing/2014/main" id="{9C6118EB-741D-45D4-B498-B025F7E23806}"/>
              </a:ext>
            </a:extLst>
          </p:cNvPr>
          <p:cNvSpPr txBox="1">
            <a:spLocks/>
          </p:cNvSpPr>
          <p:nvPr/>
        </p:nvSpPr>
        <p:spPr>
          <a:xfrm>
            <a:off x="650511" y="3127198"/>
            <a:ext cx="2509693" cy="233602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Fewer façade alterations (awnings,  louvers…)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Some rooftop alterations (skylights, </a:t>
            </a:r>
            <a:r>
              <a:rPr lang="en-US" sz="1800" dirty="0" err="1">
                <a:latin typeface="+mn-lt"/>
                <a:cs typeface="Arial" panose="020B0604020202020204" pitchFamily="34" charset="0"/>
              </a:rPr>
              <a:t>ecoroofs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, mechanical equipment…)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Non-conforming upgrades</a:t>
            </a:r>
          </a:p>
        </p:txBody>
      </p:sp>
      <p:sp>
        <p:nvSpPr>
          <p:cNvPr id="37" name="Title 15">
            <a:extLst>
              <a:ext uri="{FF2B5EF4-FFF2-40B4-BE49-F238E27FC236}">
                <a16:creationId xmlns:a16="http://schemas.microsoft.com/office/drawing/2014/main" id="{38AD5E1F-1B77-412D-ADA8-047E9567FC41}"/>
              </a:ext>
            </a:extLst>
          </p:cNvPr>
          <p:cNvSpPr txBox="1">
            <a:spLocks/>
          </p:cNvSpPr>
          <p:nvPr/>
        </p:nvSpPr>
        <p:spPr>
          <a:xfrm>
            <a:off x="3255284" y="4650162"/>
            <a:ext cx="3373029" cy="8402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Design Standards not applicable in the Central City plan district</a:t>
            </a:r>
          </a:p>
        </p:txBody>
      </p:sp>
      <p:sp>
        <p:nvSpPr>
          <p:cNvPr id="38" name="Title 15">
            <a:extLst>
              <a:ext uri="{FF2B5EF4-FFF2-40B4-BE49-F238E27FC236}">
                <a16:creationId xmlns:a16="http://schemas.microsoft.com/office/drawing/2014/main" id="{A60BEE90-53B4-4045-A6C1-FDA7188A6F83}"/>
              </a:ext>
            </a:extLst>
          </p:cNvPr>
          <p:cNvSpPr txBox="1">
            <a:spLocks/>
          </p:cNvSpPr>
          <p:nvPr/>
        </p:nvSpPr>
        <p:spPr>
          <a:xfrm>
            <a:off x="6462626" y="6744379"/>
            <a:ext cx="1578348" cy="10895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Façade alterations </a:t>
            </a:r>
            <a:r>
              <a:rPr lang="en-US" sz="1800" u="sng" dirty="0">
                <a:latin typeface="+mn-lt"/>
                <a:cs typeface="Arial" panose="020B0604020202020204" pitchFamily="34" charset="0"/>
              </a:rPr>
              <a:t>&lt;</a:t>
            </a:r>
            <a:r>
              <a:rPr lang="en-US" sz="1800" dirty="0">
                <a:latin typeface="+mn-lt"/>
                <a:cs typeface="Arial" panose="020B0604020202020204" pitchFamily="34" charset="0"/>
              </a:rPr>
              <a:t> 500 sf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9" name="Title 15">
            <a:extLst>
              <a:ext uri="{FF2B5EF4-FFF2-40B4-BE49-F238E27FC236}">
                <a16:creationId xmlns:a16="http://schemas.microsoft.com/office/drawing/2014/main" id="{F370818B-1A8D-426A-8514-D7346E4DDC23}"/>
              </a:ext>
            </a:extLst>
          </p:cNvPr>
          <p:cNvSpPr txBox="1">
            <a:spLocks/>
          </p:cNvSpPr>
          <p:nvPr/>
        </p:nvSpPr>
        <p:spPr>
          <a:xfrm>
            <a:off x="7871089" y="6722611"/>
            <a:ext cx="1600200" cy="18374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Alterations not covered by Type I or Type III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Buildings not covered by Type III</a:t>
            </a:r>
          </a:p>
        </p:txBody>
      </p:sp>
      <p:sp>
        <p:nvSpPr>
          <p:cNvPr id="40" name="Title 15">
            <a:extLst>
              <a:ext uri="{FF2B5EF4-FFF2-40B4-BE49-F238E27FC236}">
                <a16:creationId xmlns:a16="http://schemas.microsoft.com/office/drawing/2014/main" id="{C27001AF-EE13-45DA-9D6E-D3D255AF643F}"/>
              </a:ext>
            </a:extLst>
          </p:cNvPr>
          <p:cNvSpPr txBox="1">
            <a:spLocks/>
          </p:cNvSpPr>
          <p:nvPr/>
        </p:nvSpPr>
        <p:spPr>
          <a:xfrm>
            <a:off x="9573334" y="6707617"/>
            <a:ext cx="1895590" cy="233602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Buildings          &gt; 25k sf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Buildings          &gt; 45 ft tall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" panose="020B0604020202020204" pitchFamily="34" charset="0"/>
              </a:rPr>
              <a:t>Alteration         &gt; 50% façade, or 200 linear ft ground floor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5D630F-F56F-4E44-A20C-E1F21379FE37}"/>
              </a:ext>
            </a:extLst>
          </p:cNvPr>
          <p:cNvSpPr txBox="1"/>
          <p:nvPr/>
        </p:nvSpPr>
        <p:spPr>
          <a:xfrm>
            <a:off x="493410" y="1365320"/>
            <a:ext cx="6645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cs typeface="Arial" panose="020B0604020202020204" pitchFamily="34" charset="0"/>
              </a:rPr>
              <a:t>Design overlay zone ‘d’ </a:t>
            </a:r>
            <a:r>
              <a:rPr lang="en-US" sz="2400" dirty="0">
                <a:cs typeface="Arial" panose="020B0604020202020204" pitchFamily="34" charset="0"/>
              </a:rPr>
              <a:t>in of Central City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56490C7-72CE-47DB-9D14-877EED5DE319}"/>
              </a:ext>
            </a:extLst>
          </p:cNvPr>
          <p:cNvSpPr/>
          <p:nvPr/>
        </p:nvSpPr>
        <p:spPr>
          <a:xfrm>
            <a:off x="8350868" y="922988"/>
            <a:ext cx="3447585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lphaLcPeriod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Establish review thresholds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based on size and scale</a:t>
            </a:r>
            <a:endParaRPr lang="en-US" sz="2400" dirty="0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C4C8EBD0-4826-4376-A493-66923ECC6EC1}"/>
              </a:ext>
            </a:extLst>
          </p:cNvPr>
          <p:cNvSpPr txBox="1">
            <a:spLocks/>
          </p:cNvSpPr>
          <p:nvPr/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3. </a:t>
            </a:r>
            <a:r>
              <a:rPr lang="en-US" sz="4000" b="1" dirty="0"/>
              <a:t>Process </a:t>
            </a:r>
            <a:r>
              <a:rPr lang="en-US" sz="4000" dirty="0"/>
              <a:t>for reviewing projects</a:t>
            </a:r>
          </a:p>
        </p:txBody>
      </p:sp>
    </p:spTree>
    <p:extLst>
      <p:ext uri="{BB962C8B-B14F-4D97-AF65-F5344CB8AC3E}">
        <p14:creationId xmlns:p14="http://schemas.microsoft.com/office/powerpoint/2010/main" val="3791430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D7F33-9709-4609-864F-A90138CA7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8066" y="3104336"/>
            <a:ext cx="5388119" cy="4903335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Goals of proposal</a:t>
            </a:r>
            <a:endParaRPr lang="en-US" dirty="0"/>
          </a:p>
          <a:p>
            <a:r>
              <a:rPr lang="en-US" dirty="0"/>
              <a:t>Provide the </a:t>
            </a:r>
            <a:r>
              <a:rPr lang="en-US" b="1" dirty="0"/>
              <a:t>applicant </a:t>
            </a:r>
            <a:r>
              <a:rPr lang="en-US" dirty="0"/>
              <a:t>with early direction</a:t>
            </a:r>
          </a:p>
          <a:p>
            <a:r>
              <a:rPr lang="en-US" dirty="0"/>
              <a:t>Respect the </a:t>
            </a:r>
            <a:r>
              <a:rPr lang="en-US" b="1" dirty="0"/>
              <a:t>public’s time</a:t>
            </a:r>
            <a:endParaRPr lang="en-US" dirty="0"/>
          </a:p>
          <a:p>
            <a:r>
              <a:rPr lang="en-US" dirty="0"/>
              <a:t>Provide </a:t>
            </a:r>
            <a:r>
              <a:rPr lang="en-US" b="1" dirty="0"/>
              <a:t>decision-makers</a:t>
            </a:r>
            <a:r>
              <a:rPr lang="en-US" dirty="0"/>
              <a:t> with timely information and materials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D043D-8743-43F8-8885-76BE4A267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3/14/2019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ECE05-CBFF-4B1E-B7FF-21D9D3DE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DOZA Design Commission Briefing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569D2-68EC-4D81-8913-99575320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219B7-E8CE-4064-9912-02D53A4C10F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B52B31-788A-42BC-9D7D-6ACA811150BD}"/>
              </a:ext>
            </a:extLst>
          </p:cNvPr>
          <p:cNvSpPr txBox="1">
            <a:spLocks/>
          </p:cNvSpPr>
          <p:nvPr/>
        </p:nvSpPr>
        <p:spPr>
          <a:xfrm>
            <a:off x="990600" y="639236"/>
            <a:ext cx="10515600" cy="176741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3. </a:t>
            </a:r>
            <a:r>
              <a:rPr lang="en-US" sz="4000" b="1" dirty="0"/>
              <a:t>Process </a:t>
            </a:r>
            <a:r>
              <a:rPr lang="en-US" sz="4000" dirty="0"/>
              <a:t>for reviewing projects</a:t>
            </a:r>
          </a:p>
        </p:txBody>
      </p:sp>
      <p:pic>
        <p:nvPicPr>
          <p:cNvPr id="7" name="Picture 6" descr="A bicycle parked in front of a building&#10;&#10;Description generated with very high confidence">
            <a:extLst>
              <a:ext uri="{FF2B5EF4-FFF2-40B4-BE49-F238E27FC236}">
                <a16:creationId xmlns:a16="http://schemas.microsoft.com/office/drawing/2014/main" id="{BCC87D76-4EA3-4F32-95B3-23C41A872D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5" r="511" b="15250"/>
          <a:stretch/>
        </p:blipFill>
        <p:spPr>
          <a:xfrm>
            <a:off x="-66908" y="3035346"/>
            <a:ext cx="6162908" cy="47017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6BD16F-696F-40D1-90F1-09F5442607D0}"/>
              </a:ext>
            </a:extLst>
          </p:cNvPr>
          <p:cNvSpPr/>
          <p:nvPr/>
        </p:nvSpPr>
        <p:spPr>
          <a:xfrm>
            <a:off x="1531281" y="1508999"/>
            <a:ext cx="7450844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lphaLcPeriod" startAt="3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Align Type III design review/ historic resource review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with applicant’s design process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3136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8504</TotalTime>
  <Words>1065</Words>
  <Application>Microsoft Office PowerPoint</Application>
  <PresentationFormat>Custom</PresentationFormat>
  <Paragraphs>447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Narrow</vt:lpstr>
      <vt:lpstr>Arial Unicode MS</vt:lpstr>
      <vt:lpstr>Calibri</vt:lpstr>
      <vt:lpstr>Calibri Light</vt:lpstr>
      <vt:lpstr>Times New Roman</vt:lpstr>
      <vt:lpstr>Wingdings</vt:lpstr>
      <vt:lpstr>Office Theme</vt:lpstr>
      <vt:lpstr>Design Commission Briefing Bureau of Planning and Sustainability March 14, 2019</vt:lpstr>
      <vt:lpstr>DOZA Proposals</vt:lpstr>
      <vt:lpstr>DOZA Proposals</vt:lpstr>
      <vt:lpstr>1. Purpose of the Design overlay zone</vt:lpstr>
      <vt:lpstr>2. Map of where the Design overlay zone applies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DOZA Proposals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Hartinger, Kathryn</dc:creator>
  <cp:lastModifiedBy>Hartinger, Kathryn</cp:lastModifiedBy>
  <cp:revision>116</cp:revision>
  <cp:lastPrinted>2019-01-14T21:36:49Z</cp:lastPrinted>
  <dcterms:created xsi:type="dcterms:W3CDTF">2019-01-09T18:58:23Z</dcterms:created>
  <dcterms:modified xsi:type="dcterms:W3CDTF">2019-03-14T20:18:00Z</dcterms:modified>
</cp:coreProperties>
</file>