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3" r:id="rId2"/>
    <p:sldId id="287" r:id="rId3"/>
    <p:sldId id="269" r:id="rId4"/>
    <p:sldId id="288" r:id="rId5"/>
    <p:sldId id="274" r:id="rId6"/>
    <p:sldId id="275" r:id="rId7"/>
    <p:sldId id="276" r:id="rId8"/>
    <p:sldId id="283" r:id="rId9"/>
    <p:sldId id="277" r:id="rId10"/>
    <p:sldId id="278" r:id="rId11"/>
    <p:sldId id="279" r:id="rId12"/>
    <p:sldId id="280"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06E441-D0DB-46A3-859C-198B05A2493C}">
          <p14:sldIdLst>
            <p14:sldId id="273"/>
            <p14:sldId id="287"/>
            <p14:sldId id="269"/>
            <p14:sldId id="288"/>
            <p14:sldId id="274"/>
            <p14:sldId id="275"/>
            <p14:sldId id="276"/>
            <p14:sldId id="283"/>
            <p14:sldId id="277"/>
            <p14:sldId id="278"/>
            <p14:sldId id="279"/>
            <p14:sldId id="280"/>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moto, Gene" initials="YG" lastIdx="10" clrIdx="0">
    <p:extLst>
      <p:ext uri="{19B8F6BF-5375-455C-9EA6-DF929625EA0E}">
        <p15:presenceInfo xmlns:p15="http://schemas.microsoft.com/office/powerpoint/2012/main" userId="S-1-5-21-1562068243-3890762121-1459926415-92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BCD8B"/>
    <a:srgbClr val="2DD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83394" autoAdjust="0"/>
  </p:normalViewPr>
  <p:slideViewPr>
    <p:cSldViewPr snapToGrid="0">
      <p:cViewPr varScale="1">
        <p:scale>
          <a:sx n="92" d="100"/>
          <a:sy n="92" d="100"/>
        </p:scale>
        <p:origin x="600" y="84"/>
      </p:cViewPr>
      <p:guideLst/>
    </p:cSldViewPr>
  </p:slideViewPr>
  <p:outlineViewPr>
    <p:cViewPr>
      <p:scale>
        <a:sx n="33" d="100"/>
        <a:sy n="33" d="100"/>
      </p:scale>
      <p:origin x="0" y="-80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DE694-10DC-45D5-9BE2-FE968706528C}"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033E6-2307-407E-B61E-5BFC077C063B}" type="slidenum">
              <a:rPr lang="en-US" smtClean="0"/>
              <a:t>‹#›</a:t>
            </a:fld>
            <a:endParaRPr lang="en-US"/>
          </a:p>
        </p:txBody>
      </p:sp>
    </p:spTree>
    <p:extLst>
      <p:ext uri="{BB962C8B-B14F-4D97-AF65-F5344CB8AC3E}">
        <p14:creationId xmlns:p14="http://schemas.microsoft.com/office/powerpoint/2010/main" val="420804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1</a:t>
            </a:fld>
            <a:endParaRPr lang="en-US"/>
          </a:p>
        </p:txBody>
      </p:sp>
    </p:spTree>
    <p:extLst>
      <p:ext uri="{BB962C8B-B14F-4D97-AF65-F5344CB8AC3E}">
        <p14:creationId xmlns:p14="http://schemas.microsoft.com/office/powerpoint/2010/main" val="69308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12</a:t>
            </a:fld>
            <a:endParaRPr lang="en-US"/>
          </a:p>
        </p:txBody>
      </p:sp>
    </p:spTree>
    <p:extLst>
      <p:ext uri="{BB962C8B-B14F-4D97-AF65-F5344CB8AC3E}">
        <p14:creationId xmlns:p14="http://schemas.microsoft.com/office/powerpoint/2010/main" val="290457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3</a:t>
            </a:fld>
            <a:endParaRPr lang="en-US"/>
          </a:p>
        </p:txBody>
      </p:sp>
    </p:spTree>
    <p:extLst>
      <p:ext uri="{BB962C8B-B14F-4D97-AF65-F5344CB8AC3E}">
        <p14:creationId xmlns:p14="http://schemas.microsoft.com/office/powerpoint/2010/main" val="21992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Macro towers are usually taller than 80’, this example is around 80’ to be to scale with the 40’ cobra head</a:t>
            </a:r>
          </a:p>
        </p:txBody>
      </p:sp>
      <p:sp>
        <p:nvSpPr>
          <p:cNvPr id="4" name="Slide Number Placeholder 3"/>
          <p:cNvSpPr>
            <a:spLocks noGrp="1"/>
          </p:cNvSpPr>
          <p:nvPr>
            <p:ph type="sldNum" sz="quarter" idx="5"/>
          </p:nvPr>
        </p:nvSpPr>
        <p:spPr/>
        <p:txBody>
          <a:bodyPr/>
          <a:lstStyle/>
          <a:p>
            <a:fld id="{911033E6-2307-407E-B61E-5BFC077C063B}" type="slidenum">
              <a:rPr lang="en-US" smtClean="0"/>
              <a:t>4</a:t>
            </a:fld>
            <a:endParaRPr lang="en-US"/>
          </a:p>
        </p:txBody>
      </p:sp>
    </p:spTree>
    <p:extLst>
      <p:ext uri="{BB962C8B-B14F-4D97-AF65-F5344CB8AC3E}">
        <p14:creationId xmlns:p14="http://schemas.microsoft.com/office/powerpoint/2010/main" val="63792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5</a:t>
            </a:fld>
            <a:endParaRPr lang="en-US"/>
          </a:p>
        </p:txBody>
      </p:sp>
    </p:spTree>
    <p:extLst>
      <p:ext uri="{BB962C8B-B14F-4D97-AF65-F5344CB8AC3E}">
        <p14:creationId xmlns:p14="http://schemas.microsoft.com/office/powerpoint/2010/main" val="125101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rebuchet MS" panose="020B0603020202020204" pitchFamily="34" charset="0"/>
              </a:rPr>
              <a:t>Non decorative poles include poles outside of the downtown core, mostly concentrated on SE Powell, NE Airport Way, NE MLK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rebuchet MS" panose="020B0603020202020204" pitchFamily="34" charset="0"/>
              </a:rPr>
              <a:t>Signal poles are expensive and because an entire intersection has to be replaced and time consuming.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rebuchet MS" panose="020B0603020202020204" pitchFamily="34" charset="0"/>
              </a:rPr>
              <a:t>Catenary pole replacement would mean closing a streetcar line for a period of time (foundations could take up to 4 days to cure)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6</a:t>
            </a:fld>
            <a:endParaRPr lang="en-US"/>
          </a:p>
        </p:txBody>
      </p:sp>
    </p:spTree>
    <p:extLst>
      <p:ext uri="{BB962C8B-B14F-4D97-AF65-F5344CB8AC3E}">
        <p14:creationId xmlns:p14="http://schemas.microsoft.com/office/powerpoint/2010/main" val="179295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rebuchet MS" panose="020B0603020202020204" pitchFamily="34" charset="0"/>
              </a:rPr>
              <a:t>PBOT has contracted an engineering consultant to develop design standards for street light and signal poles</a:t>
            </a:r>
          </a:p>
          <a:p>
            <a:pPr marL="171450" indent="-171450">
              <a:buFont typeface="Arial" panose="020B0604020202020204" pitchFamily="34" charset="0"/>
              <a:buChar char="•"/>
            </a:pPr>
            <a:r>
              <a:rPr lang="en-US" sz="1200" dirty="0">
                <a:latin typeface="Trebuchet MS" panose="020B0603020202020204" pitchFamily="34" charset="0"/>
              </a:rPr>
              <a:t>A standardized design for street light and signal poles will ensure that there is no need for monopoles</a:t>
            </a:r>
          </a:p>
          <a:p>
            <a:pPr marL="171450" indent="-171450">
              <a:buFont typeface="Arial" panose="020B0604020202020204" pitchFamily="34" charset="0"/>
              <a:buChar char="•"/>
            </a:pPr>
            <a:r>
              <a:rPr lang="en-US" sz="1200" dirty="0">
                <a:latin typeface="Trebuchet MS" panose="020B0603020202020204" pitchFamily="34" charset="0"/>
              </a:rPr>
              <a:t>All attachments and wiring will be shrouded </a:t>
            </a:r>
          </a:p>
          <a:p>
            <a:pPr marL="171450" indent="-171450">
              <a:buFont typeface="Arial" panose="020B0604020202020204" pitchFamily="34" charset="0"/>
              <a:buChar char="•"/>
            </a:pPr>
            <a:r>
              <a:rPr lang="en-US" sz="1200" dirty="0">
                <a:latin typeface="Trebuchet MS" panose="020B0603020202020204" pitchFamily="34" charset="0"/>
              </a:rPr>
              <a:t>Cabinets will be installed on poles due to a lack of space in the Underground Wiring District </a:t>
            </a:r>
          </a:p>
          <a:p>
            <a:pPr marL="171450" indent="-171450">
              <a:buFont typeface="Arial" panose="020B0604020202020204" pitchFamily="34" charset="0"/>
              <a:buChar char="•"/>
            </a:pPr>
            <a:r>
              <a:rPr lang="en-US" sz="1200" dirty="0">
                <a:latin typeface="Trebuchet MS" panose="020B0603020202020204" pitchFamily="34" charset="0"/>
              </a:rPr>
              <a:t>There will be no above ground cabinets in the ROW</a:t>
            </a:r>
            <a:endParaRPr lang="en-US" sz="1200" dirty="0"/>
          </a:p>
          <a:p>
            <a:pPr marL="171450" indent="-171450">
              <a:buFont typeface="Arial" panose="020B0604020202020204" pitchFamily="34" charset="0"/>
              <a:buChar char="•"/>
            </a:pPr>
            <a:endParaRPr lang="en-US" sz="1200" dirty="0">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7</a:t>
            </a:fld>
            <a:endParaRPr lang="en-US"/>
          </a:p>
        </p:txBody>
      </p:sp>
    </p:spTree>
    <p:extLst>
      <p:ext uri="{BB962C8B-B14F-4D97-AF65-F5344CB8AC3E}">
        <p14:creationId xmlns:p14="http://schemas.microsoft.com/office/powerpoint/2010/main" val="210497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Left side are metal poles near/in Los Angeles</a:t>
            </a:r>
          </a:p>
          <a:p>
            <a:pPr marL="171450" indent="-171450">
              <a:buFont typeface="Arial" panose="020B0604020202020204" pitchFamily="34" charset="0"/>
              <a:buChar char="•"/>
            </a:pPr>
            <a:r>
              <a:rPr lang="en-US" dirty="0"/>
              <a:t>Right side are EWEB wood poles in Eugene</a:t>
            </a:r>
          </a:p>
        </p:txBody>
      </p:sp>
      <p:sp>
        <p:nvSpPr>
          <p:cNvPr id="4" name="Slide Number Placeholder 3"/>
          <p:cNvSpPr>
            <a:spLocks noGrp="1"/>
          </p:cNvSpPr>
          <p:nvPr>
            <p:ph type="sldNum" sz="quarter" idx="5"/>
          </p:nvPr>
        </p:nvSpPr>
        <p:spPr/>
        <p:txBody>
          <a:bodyPr/>
          <a:lstStyle/>
          <a:p>
            <a:fld id="{911033E6-2307-407E-B61E-5BFC077C063B}" type="slidenum">
              <a:rPr lang="en-US" smtClean="0"/>
              <a:t>8</a:t>
            </a:fld>
            <a:endParaRPr lang="en-US"/>
          </a:p>
        </p:txBody>
      </p:sp>
    </p:spTree>
    <p:extLst>
      <p:ext uri="{BB962C8B-B14F-4D97-AF65-F5344CB8AC3E}">
        <p14:creationId xmlns:p14="http://schemas.microsoft.com/office/powerpoint/2010/main" val="341358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10</a:t>
            </a:fld>
            <a:endParaRPr lang="en-US"/>
          </a:p>
        </p:txBody>
      </p:sp>
    </p:spTree>
    <p:extLst>
      <p:ext uri="{BB962C8B-B14F-4D97-AF65-F5344CB8AC3E}">
        <p14:creationId xmlns:p14="http://schemas.microsoft.com/office/powerpoint/2010/main" val="145982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mj-lt"/>
              <a:buAutoNum type="arabicPeriod"/>
            </a:pPr>
            <a:r>
              <a:rPr lang="en-US" sz="1800" dirty="0"/>
              <a:t>City-owned design that can be provided to many manufacturers for fabrication. This is like the current twin ornamental pole procurement</a:t>
            </a:r>
          </a:p>
          <a:p>
            <a:pPr marL="800100" lvl="1" indent="-342900">
              <a:buFont typeface="+mj-lt"/>
              <a:buAutoNum type="arabicPeriod"/>
            </a:pPr>
            <a:r>
              <a:rPr lang="en-US" sz="1800" dirty="0"/>
              <a:t>Less desirable outcome: Sole source justification for the purchase of a specific pole from a specific manufacturer. This is like the current South Waterfront poles that must be purchased from Valmont</a:t>
            </a:r>
          </a:p>
          <a:p>
            <a:endParaRPr lang="en-US" dirty="0"/>
          </a:p>
        </p:txBody>
      </p:sp>
      <p:sp>
        <p:nvSpPr>
          <p:cNvPr id="4" name="Slide Number Placeholder 3"/>
          <p:cNvSpPr>
            <a:spLocks noGrp="1"/>
          </p:cNvSpPr>
          <p:nvPr>
            <p:ph type="sldNum" sz="quarter" idx="5"/>
          </p:nvPr>
        </p:nvSpPr>
        <p:spPr/>
        <p:txBody>
          <a:bodyPr/>
          <a:lstStyle/>
          <a:p>
            <a:fld id="{911033E6-2307-407E-B61E-5BFC077C063B}" type="slidenum">
              <a:rPr lang="en-US" smtClean="0"/>
              <a:t>11</a:t>
            </a:fld>
            <a:endParaRPr lang="en-US"/>
          </a:p>
        </p:txBody>
      </p:sp>
    </p:spTree>
    <p:extLst>
      <p:ext uri="{BB962C8B-B14F-4D97-AF65-F5344CB8AC3E}">
        <p14:creationId xmlns:p14="http://schemas.microsoft.com/office/powerpoint/2010/main" val="349944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716723" y="5377443"/>
            <a:ext cx="692005" cy="51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08728" y="5317211"/>
            <a:ext cx="2305752" cy="639471"/>
          </a:xfrm>
          <a:prstGeom prst="rect">
            <a:avLst/>
          </a:prstGeom>
        </p:spPr>
      </p:pic>
    </p:spTree>
    <p:extLst>
      <p:ext uri="{BB962C8B-B14F-4D97-AF65-F5344CB8AC3E}">
        <p14:creationId xmlns:p14="http://schemas.microsoft.com/office/powerpoint/2010/main" val="93625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Tree>
    <p:extLst>
      <p:ext uri="{BB962C8B-B14F-4D97-AF65-F5344CB8AC3E}">
        <p14:creationId xmlns:p14="http://schemas.microsoft.com/office/powerpoint/2010/main" val="95047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12192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
        <p:nvSpPr>
          <p:cNvPr id="8" name="TextBox 7"/>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39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Box 5"/>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
        <p:nvSpPr>
          <p:cNvPr id="12" name="TextBox 11"/>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3" name="Straight Connector 12"/>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03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716723" y="5377443"/>
            <a:ext cx="692005" cy="51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08728" y="5317211"/>
            <a:ext cx="2305752" cy="639471"/>
          </a:xfrm>
          <a:prstGeom prst="rect">
            <a:avLst/>
          </a:prstGeom>
        </p:spPr>
      </p:pic>
    </p:spTree>
    <p:extLst>
      <p:ext uri="{BB962C8B-B14F-4D97-AF65-F5344CB8AC3E}">
        <p14:creationId xmlns:p14="http://schemas.microsoft.com/office/powerpoint/2010/main" val="334792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631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Tree>
    <p:extLst>
      <p:ext uri="{BB962C8B-B14F-4D97-AF65-F5344CB8AC3E}">
        <p14:creationId xmlns:p14="http://schemas.microsoft.com/office/powerpoint/2010/main" val="202303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12192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
        <p:nvSpPr>
          <p:cNvPr id="8" name="TextBox 7"/>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48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Tree>
    <p:extLst>
      <p:ext uri="{BB962C8B-B14F-4D97-AF65-F5344CB8AC3E}">
        <p14:creationId xmlns:p14="http://schemas.microsoft.com/office/powerpoint/2010/main" val="192093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12192000" cy="754380"/>
          </a:xfrm>
          <a:prstGeom prst="rect">
            <a:avLst/>
          </a:prstGeom>
        </p:spPr>
      </p:pic>
      <p:sp>
        <p:nvSpPr>
          <p:cNvPr id="2" name="Title 1"/>
          <p:cNvSpPr>
            <a:spLocks noGrp="1"/>
          </p:cNvSpPr>
          <p:nvPr>
            <p:ph type="title"/>
          </p:nvPr>
        </p:nvSpPr>
        <p:spPr>
          <a:xfrm>
            <a:off x="318201" y="273686"/>
            <a:ext cx="11497728" cy="5858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
        <p:nvSpPr>
          <p:cNvPr id="8" name="TextBox 7"/>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5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Tree>
    <p:extLst>
      <p:ext uri="{BB962C8B-B14F-4D97-AF65-F5344CB8AC3E}">
        <p14:creationId xmlns:p14="http://schemas.microsoft.com/office/powerpoint/2010/main" val="299428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12192000" cy="754380"/>
          </a:xfrm>
          <a:prstGeom prst="rect">
            <a:avLst/>
          </a:prstGeom>
        </p:spPr>
      </p:pic>
      <p:sp>
        <p:nvSpPr>
          <p:cNvPr id="2" name="Title 1"/>
          <p:cNvSpPr>
            <a:spLocks noGrp="1"/>
          </p:cNvSpPr>
          <p:nvPr>
            <p:ph type="title" hasCustomPrompt="1"/>
          </p:nvPr>
        </p:nvSpPr>
        <p:spPr/>
        <p:txBody>
          <a:bodyPr/>
          <a:lstStyle/>
          <a:p>
            <a:r>
              <a:rPr lang="en-US" dirty="0">
                <a:solidFill>
                  <a:schemeClr val="bg2">
                    <a:lumMod val="50000"/>
                  </a:schemeClr>
                </a:solidFill>
                <a:latin typeface="Trebuchet MS" charset="0"/>
                <a:ea typeface="Trebuchet MS" charset="0"/>
                <a:cs typeface="Trebuchet MS" charset="0"/>
              </a:rPr>
              <a:t>CATEGORY HERE</a:t>
            </a:r>
          </a:p>
        </p:txBody>
      </p:sp>
      <p:sp>
        <p:nvSpPr>
          <p:cNvPr id="3" name="Content Placeholder 2"/>
          <p:cNvSpPr>
            <a:spLocks noGrp="1"/>
          </p:cNvSpPr>
          <p:nvPr>
            <p:ph idx="1"/>
          </p:nvPr>
        </p:nvSpPr>
        <p:spPr>
          <a:xfrm>
            <a:off x="342586" y="1234441"/>
            <a:ext cx="4851207" cy="4942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sp>
        <p:nvSpPr>
          <p:cNvPr id="8" name="TextBox 7"/>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70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03620"/>
            <a:ext cx="12192000" cy="754380"/>
          </a:xfrm>
          <a:prstGeom prst="rect">
            <a:avLst/>
          </a:prstGeom>
        </p:spPr>
      </p:pic>
      <p:sp>
        <p:nvSpPr>
          <p:cNvPr id="2" name="Title Placeholder 1"/>
          <p:cNvSpPr>
            <a:spLocks noGrp="1"/>
          </p:cNvSpPr>
          <p:nvPr>
            <p:ph type="title"/>
          </p:nvPr>
        </p:nvSpPr>
        <p:spPr>
          <a:xfrm>
            <a:off x="318201" y="273687"/>
            <a:ext cx="11011216" cy="540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586" y="1426465"/>
            <a:ext cx="4851207" cy="47504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42585" y="6447516"/>
            <a:ext cx="4322617"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sp>
        <p:nvSpPr>
          <p:cNvPr id="10" name="TextBox 9"/>
          <p:cNvSpPr txBox="1"/>
          <p:nvPr userDrawn="1"/>
        </p:nvSpPr>
        <p:spPr>
          <a:xfrm>
            <a:off x="11362865" y="6447516"/>
            <a:ext cx="634791"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2" name="Straight Connector 11"/>
          <p:cNvCxnSpPr/>
          <p:nvPr userDrawn="1"/>
        </p:nvCxnSpPr>
        <p:spPr>
          <a:xfrm>
            <a:off x="11547617" y="6686977"/>
            <a:ext cx="2683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8927575" y="6292713"/>
            <a:ext cx="611523" cy="4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549400" y="6252612"/>
            <a:ext cx="1954136" cy="541954"/>
          </a:xfrm>
          <a:prstGeom prst="rect">
            <a:avLst/>
          </a:prstGeom>
        </p:spPr>
      </p:pic>
      <p:cxnSp>
        <p:nvCxnSpPr>
          <p:cNvPr id="19" name="Straight Connector 18"/>
          <p:cNvCxnSpPr/>
          <p:nvPr userDrawn="1"/>
        </p:nvCxnSpPr>
        <p:spPr>
          <a:xfrm>
            <a:off x="425568" y="751742"/>
            <a:ext cx="11326368"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19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2400" b="1" i="0" kern="1200">
          <a:solidFill>
            <a:schemeClr val="bg2">
              <a:lumMod val="25000"/>
            </a:schemeClr>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rtlandoregon.gov/citycode/article/37944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Anne.Hill@portlandoregon.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9488" y="273686"/>
            <a:ext cx="11802139" cy="1609978"/>
          </a:xfrm>
        </p:spPr>
        <p:txBody>
          <a:bodyPr>
            <a:normAutofit/>
          </a:bodyPr>
          <a:lstStyle/>
          <a:p>
            <a:pPr algn="ctr"/>
            <a:r>
              <a:rPr lang="en-US" sz="4800" dirty="0"/>
              <a:t>Vertical Infrastructure in the ROW: March 2019 Update</a:t>
            </a:r>
          </a:p>
        </p:txBody>
      </p:sp>
      <p:sp>
        <p:nvSpPr>
          <p:cNvPr id="4" name="Title 1"/>
          <p:cNvSpPr txBox="1">
            <a:spLocks/>
          </p:cNvSpPr>
          <p:nvPr/>
        </p:nvSpPr>
        <p:spPr>
          <a:xfrm>
            <a:off x="290946" y="5118760"/>
            <a:ext cx="7564582" cy="540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bg1"/>
                </a:solidFill>
                <a:latin typeface="Trebuchet MS" charset="0"/>
                <a:ea typeface="Trebuchet MS" charset="0"/>
                <a:cs typeface="Trebuchet MS" charset="0"/>
              </a:defRPr>
            </a:lvl1pPr>
          </a:lstStyle>
          <a:p>
            <a:r>
              <a:rPr lang="en-US" sz="1800" b="0" i="1" dirty="0">
                <a:solidFill>
                  <a:prstClr val="white"/>
                </a:solidFill>
              </a:rPr>
              <a:t>3/14/19 Design Commission &amp; Historic Landmarks Commission Briefing</a:t>
            </a:r>
          </a:p>
        </p:txBody>
      </p:sp>
    </p:spTree>
    <p:extLst>
      <p:ext uri="{BB962C8B-B14F-4D97-AF65-F5344CB8AC3E}">
        <p14:creationId xmlns:p14="http://schemas.microsoft.com/office/powerpoint/2010/main" val="131086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E4B-8572-407B-9069-12C056C0A69B}"/>
              </a:ext>
            </a:extLst>
          </p:cNvPr>
          <p:cNvSpPr>
            <a:spLocks noGrp="1"/>
          </p:cNvSpPr>
          <p:nvPr>
            <p:ph type="title"/>
          </p:nvPr>
        </p:nvSpPr>
        <p:spPr/>
        <p:txBody>
          <a:bodyPr/>
          <a:lstStyle/>
          <a:p>
            <a:r>
              <a:rPr lang="en-US" dirty="0"/>
              <a:t>City Code Update – Underground Wiring District </a:t>
            </a:r>
          </a:p>
        </p:txBody>
      </p:sp>
      <p:sp>
        <p:nvSpPr>
          <p:cNvPr id="3" name="Content Placeholder 2">
            <a:extLst>
              <a:ext uri="{FF2B5EF4-FFF2-40B4-BE49-F238E27FC236}">
                <a16:creationId xmlns:a16="http://schemas.microsoft.com/office/drawing/2014/main" id="{4AED844C-E230-4E33-9CBF-88383491C36D}"/>
              </a:ext>
            </a:extLst>
          </p:cNvPr>
          <p:cNvSpPr>
            <a:spLocks noGrp="1"/>
          </p:cNvSpPr>
          <p:nvPr>
            <p:ph idx="1"/>
          </p:nvPr>
        </p:nvSpPr>
        <p:spPr>
          <a:xfrm>
            <a:off x="318202" y="958874"/>
            <a:ext cx="11011216" cy="4750499"/>
          </a:xfrm>
        </p:spPr>
        <p:txBody>
          <a:bodyPr>
            <a:normAutofit/>
          </a:bodyPr>
          <a:lstStyle/>
          <a:p>
            <a:pPr marL="0" indent="0">
              <a:buNone/>
            </a:pPr>
            <a:r>
              <a:rPr lang="en-US" sz="1800" dirty="0"/>
              <a:t>Currently there are no attachments allowed on any poles in the ROW in Underground Wiring Districts. This code change update will allow for small cell attachments on city-owned poles in the ROW.  </a:t>
            </a:r>
          </a:p>
          <a:p>
            <a:pPr marL="0" indent="0">
              <a:buNone/>
            </a:pPr>
            <a:endParaRPr lang="en-US" sz="1800" dirty="0"/>
          </a:p>
          <a:p>
            <a:pPr marL="0" indent="0">
              <a:buNone/>
            </a:pPr>
            <a:endParaRPr lang="en-US" sz="1800" dirty="0"/>
          </a:p>
          <a:p>
            <a:pPr marL="0" indent="0">
              <a:buNone/>
            </a:pPr>
            <a:r>
              <a:rPr lang="en-US" sz="2400" dirty="0"/>
              <a:t>Proposed changes to </a:t>
            </a:r>
            <a:r>
              <a:rPr lang="en-US" sz="2400" dirty="0">
                <a:hlinkClick r:id="rId3"/>
              </a:rPr>
              <a:t>City Code Chapter 17.60.110 Exceptions</a:t>
            </a:r>
            <a:endParaRPr lang="en-US" sz="2400" dirty="0"/>
          </a:p>
          <a:p>
            <a:pPr marL="0" indent="0">
              <a:buNone/>
            </a:pPr>
            <a:r>
              <a:rPr lang="en-US" sz="2400" dirty="0"/>
              <a:t>Addition of the following language:</a:t>
            </a:r>
          </a:p>
          <a:p>
            <a:pPr marL="0" indent="0">
              <a:buNone/>
            </a:pPr>
            <a:r>
              <a:rPr lang="en-US" sz="2400" dirty="0"/>
              <a:t>F.   Appliances or appurtenances on, through or by means of which telecommunications data is wirelessly collected or transmitted, as defined by the City of Portland Wireless Master Plan and Transportation Administrative Rules.  This exemption does not include attachments to transit and/or transit supporting infrastructure not owned and maintained by the City.</a:t>
            </a:r>
          </a:p>
        </p:txBody>
      </p:sp>
    </p:spTree>
    <p:extLst>
      <p:ext uri="{BB962C8B-B14F-4D97-AF65-F5344CB8AC3E}">
        <p14:creationId xmlns:p14="http://schemas.microsoft.com/office/powerpoint/2010/main" val="93820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851B-8499-4BFF-A159-6080C9F03BFA}"/>
              </a:ext>
            </a:extLst>
          </p:cNvPr>
          <p:cNvSpPr>
            <a:spLocks noGrp="1"/>
          </p:cNvSpPr>
          <p:nvPr>
            <p:ph type="title"/>
          </p:nvPr>
        </p:nvSpPr>
        <p:spPr>
          <a:xfrm>
            <a:off x="318201" y="273687"/>
            <a:ext cx="11011216" cy="540129"/>
          </a:xfrm>
        </p:spPr>
        <p:txBody>
          <a:bodyPr/>
          <a:lstStyle/>
          <a:p>
            <a:r>
              <a:rPr lang="en-US"/>
              <a:t>New Street Light Pole RFI/RFP Process</a:t>
            </a:r>
            <a:endParaRPr lang="en-US" dirty="0"/>
          </a:p>
        </p:txBody>
      </p:sp>
      <p:sp>
        <p:nvSpPr>
          <p:cNvPr id="3" name="Content Placeholder 2">
            <a:extLst>
              <a:ext uri="{FF2B5EF4-FFF2-40B4-BE49-F238E27FC236}">
                <a16:creationId xmlns:a16="http://schemas.microsoft.com/office/drawing/2014/main" id="{3EC0C5A5-76E2-4EAF-866C-53BD06D16E39}"/>
              </a:ext>
            </a:extLst>
          </p:cNvPr>
          <p:cNvSpPr>
            <a:spLocks noGrp="1"/>
          </p:cNvSpPr>
          <p:nvPr>
            <p:ph idx="1"/>
          </p:nvPr>
        </p:nvSpPr>
        <p:spPr>
          <a:xfrm>
            <a:off x="409208" y="1707324"/>
            <a:ext cx="3696238" cy="3443349"/>
          </a:xfrm>
        </p:spPr>
        <p:txBody>
          <a:bodyPr>
            <a:normAutofit/>
          </a:bodyPr>
          <a:lstStyle/>
          <a:p>
            <a:r>
              <a:rPr lang="en-US" sz="1800" dirty="0"/>
              <a:t>PBOT will lead a RFI/RFP process to design a new street light pole standard to be used when replacing midblock ornamentals and other city owned street light poles</a:t>
            </a:r>
          </a:p>
          <a:p>
            <a:r>
              <a:rPr lang="en-US" sz="1800" dirty="0"/>
              <a:t>Beginning in April 2019, PBOT will kickoff the RFI process</a:t>
            </a:r>
          </a:p>
          <a:p>
            <a:r>
              <a:rPr lang="en-US" sz="1800" dirty="0"/>
              <a:t>A volunteer liaison from each of the Historic Landmarks and Design Commissions requested to join the review team</a:t>
            </a:r>
          </a:p>
        </p:txBody>
      </p:sp>
      <p:pic>
        <p:nvPicPr>
          <p:cNvPr id="3074" name="Picture 2" descr="Image result for pioneer square">
            <a:extLst>
              <a:ext uri="{FF2B5EF4-FFF2-40B4-BE49-F238E27FC236}">
                <a16:creationId xmlns:a16="http://schemas.microsoft.com/office/drawing/2014/main" id="{0543DFE4-6BD2-412F-9484-AF6063501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523" y="1053790"/>
            <a:ext cx="7467269" cy="475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95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3DF8-62F1-4B67-9C67-FCC5FBF8927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3367766-69F2-400D-9F2A-B1D3F2B178FC}"/>
              </a:ext>
            </a:extLst>
          </p:cNvPr>
          <p:cNvSpPr>
            <a:spLocks noGrp="1"/>
          </p:cNvSpPr>
          <p:nvPr>
            <p:ph idx="1"/>
          </p:nvPr>
        </p:nvSpPr>
        <p:spPr>
          <a:xfrm>
            <a:off x="445967" y="1122948"/>
            <a:ext cx="6336670" cy="4986450"/>
          </a:xfrm>
        </p:spPr>
        <p:txBody>
          <a:bodyPr>
            <a:noAutofit/>
          </a:bodyPr>
          <a:lstStyle/>
          <a:p>
            <a:r>
              <a:rPr lang="en-US" sz="1800" dirty="0"/>
              <a:t>PBOT requests of the Design Commission and Historic Landmarks Commission:</a:t>
            </a:r>
          </a:p>
          <a:p>
            <a:pPr marL="800100" lvl="1" indent="-342900">
              <a:buFont typeface="+mj-lt"/>
              <a:buAutoNum type="arabicPeriod"/>
            </a:pPr>
            <a:r>
              <a:rPr lang="en-US" sz="1800" dirty="0"/>
              <a:t>A volunteer liaison from each commission to participate in the new design for streetlight replacement RFI</a:t>
            </a:r>
          </a:p>
          <a:p>
            <a:pPr marL="800100" lvl="1" indent="-342900">
              <a:buFont typeface="+mj-lt"/>
              <a:buAutoNum type="arabicPeriod"/>
            </a:pPr>
            <a:r>
              <a:rPr lang="en-US" sz="1800" dirty="0"/>
              <a:t>Letter of Support for the Underground Wiring District code update</a:t>
            </a:r>
          </a:p>
          <a:p>
            <a:pPr marL="800100" lvl="1" indent="-342900">
              <a:buFont typeface="+mj-lt"/>
              <a:buAutoNum type="arabicPeriod"/>
            </a:pPr>
            <a:r>
              <a:rPr lang="en-US" sz="1800" dirty="0"/>
              <a:t>Support for city pole and equipment design standards</a:t>
            </a:r>
          </a:p>
          <a:p>
            <a:pPr marL="800100" lvl="1" indent="-342900">
              <a:buFont typeface="+mj-lt"/>
              <a:buAutoNum type="arabicPeriod"/>
            </a:pPr>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Special thanks to BPS, BDS, OCT and the City Attorney’s Office for their continuing support throughout this process</a:t>
            </a:r>
          </a:p>
        </p:txBody>
      </p:sp>
      <p:pic>
        <p:nvPicPr>
          <p:cNvPr id="4" name="Picture 3">
            <a:extLst>
              <a:ext uri="{FF2B5EF4-FFF2-40B4-BE49-F238E27FC236}">
                <a16:creationId xmlns:a16="http://schemas.microsoft.com/office/drawing/2014/main" id="{22A6CFDD-BFCB-44E0-BA18-D1A90A95F218}"/>
              </a:ext>
            </a:extLst>
          </p:cNvPr>
          <p:cNvPicPr>
            <a:picLocks noChangeAspect="1"/>
          </p:cNvPicPr>
          <p:nvPr/>
        </p:nvPicPr>
        <p:blipFill>
          <a:blip r:embed="rId3"/>
          <a:stretch>
            <a:fillRect/>
          </a:stretch>
        </p:blipFill>
        <p:spPr>
          <a:xfrm>
            <a:off x="7096991" y="1681522"/>
            <a:ext cx="3842083" cy="3494955"/>
          </a:xfrm>
          <a:prstGeom prst="rect">
            <a:avLst/>
          </a:prstGeom>
        </p:spPr>
      </p:pic>
    </p:spTree>
    <p:extLst>
      <p:ext uri="{BB962C8B-B14F-4D97-AF65-F5344CB8AC3E}">
        <p14:creationId xmlns:p14="http://schemas.microsoft.com/office/powerpoint/2010/main" val="156715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9C67-4625-4F35-92AC-042FA0940E46}"/>
              </a:ext>
            </a:extLst>
          </p:cNvPr>
          <p:cNvSpPr>
            <a:spLocks noGrp="1"/>
          </p:cNvSpPr>
          <p:nvPr>
            <p:ph type="title"/>
          </p:nvPr>
        </p:nvSpPr>
        <p:spPr/>
        <p:txBody>
          <a:bodyPr/>
          <a:lstStyle/>
          <a:p>
            <a:r>
              <a:rPr lang="en-US" dirty="0"/>
              <a:t>Questions?</a:t>
            </a:r>
          </a:p>
        </p:txBody>
      </p:sp>
      <p:sp>
        <p:nvSpPr>
          <p:cNvPr id="5" name="Content Placeholder 2">
            <a:extLst>
              <a:ext uri="{FF2B5EF4-FFF2-40B4-BE49-F238E27FC236}">
                <a16:creationId xmlns:a16="http://schemas.microsoft.com/office/drawing/2014/main" id="{66B020D7-E4B5-4198-BED2-2C06AE4A1A89}"/>
              </a:ext>
            </a:extLst>
          </p:cNvPr>
          <p:cNvSpPr>
            <a:spLocks noGrp="1"/>
          </p:cNvSpPr>
          <p:nvPr>
            <p:ph idx="1"/>
          </p:nvPr>
        </p:nvSpPr>
        <p:spPr>
          <a:xfrm>
            <a:off x="318201" y="2714406"/>
            <a:ext cx="5777799" cy="1429187"/>
          </a:xfrm>
        </p:spPr>
        <p:txBody>
          <a:bodyPr>
            <a:normAutofit/>
          </a:bodyPr>
          <a:lstStyle/>
          <a:p>
            <a:pPr marL="0" indent="0">
              <a:buNone/>
            </a:pPr>
            <a:r>
              <a:rPr lang="en-US" sz="1800" dirty="0"/>
              <a:t>Contact: 	Anne Hill</a:t>
            </a:r>
          </a:p>
          <a:p>
            <a:pPr marL="0" indent="0">
              <a:buNone/>
            </a:pPr>
            <a:r>
              <a:rPr lang="en-US" sz="1800" dirty="0"/>
              <a:t>		</a:t>
            </a:r>
            <a:r>
              <a:rPr lang="en-US" sz="1800" dirty="0">
                <a:hlinkClick r:id="rId2"/>
              </a:rPr>
              <a:t>Anne.Hill@portlandoregon.gov</a:t>
            </a:r>
            <a:r>
              <a:rPr lang="en-US" sz="1800" dirty="0"/>
              <a:t> </a:t>
            </a:r>
          </a:p>
          <a:p>
            <a:pPr marL="0" indent="0">
              <a:buNone/>
            </a:pPr>
            <a:r>
              <a:rPr lang="en-US" sz="1800" dirty="0"/>
              <a:t>		503-823-7239</a:t>
            </a:r>
          </a:p>
        </p:txBody>
      </p:sp>
    </p:spTree>
    <p:extLst>
      <p:ext uri="{BB962C8B-B14F-4D97-AF65-F5344CB8AC3E}">
        <p14:creationId xmlns:p14="http://schemas.microsoft.com/office/powerpoint/2010/main" val="136432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961F-7FA5-43B4-86E9-E08BA0F2239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83B579A-A3C3-4ED4-A443-8E2CE06711EB}"/>
              </a:ext>
            </a:extLst>
          </p:cNvPr>
          <p:cNvSpPr>
            <a:spLocks noGrp="1"/>
          </p:cNvSpPr>
          <p:nvPr>
            <p:ph idx="1"/>
          </p:nvPr>
        </p:nvSpPr>
        <p:spPr>
          <a:xfrm>
            <a:off x="342586" y="1426466"/>
            <a:ext cx="4851207" cy="3459860"/>
          </a:xfrm>
        </p:spPr>
        <p:txBody>
          <a:bodyPr>
            <a:normAutofit/>
          </a:bodyPr>
          <a:lstStyle/>
          <a:p>
            <a:pPr marL="342900" indent="-342900">
              <a:buFont typeface="+mj-lt"/>
              <a:buAutoNum type="arabicPeriod"/>
            </a:pPr>
            <a:r>
              <a:rPr lang="en-US" dirty="0"/>
              <a:t>Background</a:t>
            </a:r>
          </a:p>
          <a:p>
            <a:pPr marL="342900" indent="-342900">
              <a:buFont typeface="+mj-lt"/>
              <a:buAutoNum type="arabicPeriod"/>
            </a:pPr>
            <a:r>
              <a:rPr lang="en-US" dirty="0"/>
              <a:t>Recap of Small Cells</a:t>
            </a:r>
          </a:p>
          <a:p>
            <a:pPr marL="342900" indent="-342900">
              <a:buFont typeface="+mj-lt"/>
              <a:buAutoNum type="arabicPeriod"/>
            </a:pPr>
            <a:r>
              <a:rPr lang="en-US" dirty="0"/>
              <a:t>FCC Developments</a:t>
            </a:r>
          </a:p>
          <a:p>
            <a:pPr marL="342900" indent="-342900">
              <a:buFont typeface="+mj-lt"/>
              <a:buAutoNum type="arabicPeriod"/>
            </a:pPr>
            <a:r>
              <a:rPr lang="en-US" dirty="0"/>
              <a:t>City Pole &amp; Equipment Design Standards</a:t>
            </a:r>
          </a:p>
          <a:p>
            <a:pPr marL="342900" indent="-342900">
              <a:buFont typeface="+mj-lt"/>
              <a:buAutoNum type="arabicPeriod"/>
            </a:pPr>
            <a:r>
              <a:rPr lang="en-US" dirty="0"/>
              <a:t>Pole Design Standards</a:t>
            </a:r>
          </a:p>
          <a:p>
            <a:pPr marL="342900" indent="-342900">
              <a:buFont typeface="+mj-lt"/>
              <a:buAutoNum type="arabicPeriod"/>
            </a:pPr>
            <a:r>
              <a:rPr lang="en-US" dirty="0"/>
              <a:t>Vertical Infrastructure (VI) Program</a:t>
            </a:r>
          </a:p>
          <a:p>
            <a:pPr marL="342900" indent="-342900">
              <a:buFont typeface="+mj-lt"/>
              <a:buAutoNum type="arabicPeriod"/>
            </a:pPr>
            <a:r>
              <a:rPr lang="en-US" dirty="0"/>
              <a:t>City Code Update- Underground Wiring District </a:t>
            </a:r>
          </a:p>
          <a:p>
            <a:pPr marL="342900" indent="-342900">
              <a:buFont typeface="+mj-lt"/>
              <a:buAutoNum type="arabicPeriod"/>
            </a:pPr>
            <a:r>
              <a:rPr lang="en-US" dirty="0"/>
              <a:t>New Street Light Pole RFI/RFP Process</a:t>
            </a:r>
          </a:p>
          <a:p>
            <a:pPr marL="342900" indent="-342900">
              <a:buFont typeface="+mj-lt"/>
              <a:buAutoNum type="arabicPeriod"/>
            </a:pPr>
            <a:r>
              <a:rPr lang="en-US" dirty="0"/>
              <a:t>Next Steps</a:t>
            </a:r>
          </a:p>
          <a:p>
            <a:pPr marL="342900" indent="-342900">
              <a:buFont typeface="+mj-lt"/>
              <a:buAutoNum type="arabicPeriod"/>
            </a:pPr>
            <a:r>
              <a:rPr lang="en-US" dirty="0"/>
              <a:t>Questions</a:t>
            </a:r>
          </a:p>
          <a:p>
            <a:pPr marL="342900" indent="-342900">
              <a:buFont typeface="+mj-lt"/>
              <a:buAutoNum type="arabicPeriod"/>
            </a:pPr>
            <a:endParaRPr lang="en-US" dirty="0"/>
          </a:p>
          <a:p>
            <a:pPr marL="342900" indent="-342900">
              <a:buFont typeface="+mj-lt"/>
              <a:buAutoNum type="arabicPeriod"/>
            </a:pPr>
            <a:endParaRPr lang="en-US" dirty="0"/>
          </a:p>
        </p:txBody>
      </p:sp>
      <p:pic>
        <p:nvPicPr>
          <p:cNvPr id="5" name="Picture 4">
            <a:extLst>
              <a:ext uri="{FF2B5EF4-FFF2-40B4-BE49-F238E27FC236}">
                <a16:creationId xmlns:a16="http://schemas.microsoft.com/office/drawing/2014/main" id="{DEFE34A4-9627-4EFB-8308-33B10111219F}"/>
              </a:ext>
            </a:extLst>
          </p:cNvPr>
          <p:cNvPicPr/>
          <p:nvPr/>
        </p:nvPicPr>
        <p:blipFill>
          <a:blip r:embed="rId2"/>
          <a:stretch>
            <a:fillRect/>
          </a:stretch>
        </p:blipFill>
        <p:spPr>
          <a:xfrm>
            <a:off x="5193793" y="1497019"/>
            <a:ext cx="6433634" cy="3318754"/>
          </a:xfrm>
          <a:prstGeom prst="rect">
            <a:avLst/>
          </a:prstGeom>
        </p:spPr>
      </p:pic>
    </p:spTree>
    <p:extLst>
      <p:ext uri="{BB962C8B-B14F-4D97-AF65-F5344CB8AC3E}">
        <p14:creationId xmlns:p14="http://schemas.microsoft.com/office/powerpoint/2010/main" val="90566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01" y="245112"/>
            <a:ext cx="11011216" cy="540129"/>
          </a:xfrm>
        </p:spPr>
        <p:txBody>
          <a:bodyPr/>
          <a:lstStyle/>
          <a:p>
            <a:r>
              <a:rPr lang="en-US" dirty="0"/>
              <a:t>Background</a:t>
            </a:r>
          </a:p>
        </p:txBody>
      </p:sp>
      <p:sp>
        <p:nvSpPr>
          <p:cNvPr id="3" name="Content Placeholder 2"/>
          <p:cNvSpPr>
            <a:spLocks noGrp="1"/>
          </p:cNvSpPr>
          <p:nvPr>
            <p:ph idx="1"/>
          </p:nvPr>
        </p:nvSpPr>
        <p:spPr>
          <a:xfrm>
            <a:off x="318201" y="1175194"/>
            <a:ext cx="6188616" cy="4654105"/>
          </a:xfrm>
        </p:spPr>
        <p:txBody>
          <a:bodyPr/>
          <a:lstStyle/>
          <a:p>
            <a:r>
              <a:rPr lang="en-US" dirty="0"/>
              <a:t>In Spring 2018, PBOT staff briefed the Design Commission and Historic Landmarks Commission on the potential impacts that vertical infrastructure (VI) deployments could have on Portland </a:t>
            </a:r>
          </a:p>
          <a:p>
            <a:r>
              <a:rPr lang="en-US" dirty="0"/>
              <a:t>Since then, the City of Portland has established directives on how we will govern this emerging technology:</a:t>
            </a:r>
          </a:p>
          <a:p>
            <a:pPr marL="800100" lvl="1" indent="-342900">
              <a:buFont typeface="+mj-lt"/>
              <a:buAutoNum type="arabicPeriod"/>
            </a:pPr>
            <a:r>
              <a:rPr lang="en-US" dirty="0"/>
              <a:t>Ensure digital inclusion across communities</a:t>
            </a:r>
          </a:p>
          <a:p>
            <a:pPr marL="800100" lvl="1" indent="-342900">
              <a:buFont typeface="+mj-lt"/>
              <a:buAutoNum type="arabicPeriod"/>
            </a:pPr>
            <a:r>
              <a:rPr lang="en-US" dirty="0"/>
              <a:t>Manage the public right-of-way (ROW) to support the well-being of residents</a:t>
            </a:r>
          </a:p>
          <a:p>
            <a:pPr marL="800100" lvl="1" indent="-342900">
              <a:buFont typeface="+mj-lt"/>
              <a:buAutoNum type="arabicPeriod"/>
            </a:pPr>
            <a:r>
              <a:rPr lang="en-US" dirty="0"/>
              <a:t>Secure fair and reasonable compensation for use of the ROW</a:t>
            </a:r>
          </a:p>
          <a:p>
            <a:pPr marL="800100" lvl="1" indent="-342900">
              <a:buFont typeface="+mj-lt"/>
              <a:buAutoNum type="arabicPeriod"/>
            </a:pPr>
            <a:r>
              <a:rPr lang="en-US" dirty="0"/>
              <a:t>Ensure VI deployments support the </a:t>
            </a:r>
            <a:r>
              <a:rPr lang="en-US" i="1" dirty="0"/>
              <a:t>Digital Equity Action Plan</a:t>
            </a:r>
            <a:r>
              <a:rPr lang="en-US" dirty="0"/>
              <a:t> (DEAP), as adopted by City Council </a:t>
            </a:r>
          </a:p>
          <a:p>
            <a:pPr marL="800100" lvl="1" indent="-342900">
              <a:buFont typeface="+mj-lt"/>
              <a:buAutoNum type="arabicPeriod"/>
            </a:pPr>
            <a:r>
              <a:rPr lang="en-US" dirty="0"/>
              <a:t>Ensure that the City protects the public health, safety, and welfare of its citizens  </a:t>
            </a:r>
          </a:p>
          <a:p>
            <a:pPr marL="800100" lvl="1" indent="-342900">
              <a:buFont typeface="+mj-lt"/>
              <a:buAutoNum type="arabicPeriod"/>
            </a:pPr>
            <a:endParaRPr lang="en-US" dirty="0"/>
          </a:p>
        </p:txBody>
      </p:sp>
      <p:pic>
        <p:nvPicPr>
          <p:cNvPr id="4" name="Picture 3">
            <a:extLst>
              <a:ext uri="{FF2B5EF4-FFF2-40B4-BE49-F238E27FC236}">
                <a16:creationId xmlns:a16="http://schemas.microsoft.com/office/drawing/2014/main" id="{A36AD59A-0A2E-4750-A338-37CA53EFF6E6}"/>
              </a:ext>
            </a:extLst>
          </p:cNvPr>
          <p:cNvPicPr>
            <a:picLocks noChangeAspect="1"/>
          </p:cNvPicPr>
          <p:nvPr/>
        </p:nvPicPr>
        <p:blipFill>
          <a:blip r:embed="rId3"/>
          <a:stretch>
            <a:fillRect/>
          </a:stretch>
        </p:blipFill>
        <p:spPr>
          <a:xfrm>
            <a:off x="6678266" y="914250"/>
            <a:ext cx="4994621" cy="5029500"/>
          </a:xfrm>
          <a:prstGeom prst="rect">
            <a:avLst/>
          </a:prstGeom>
        </p:spPr>
      </p:pic>
    </p:spTree>
    <p:extLst>
      <p:ext uri="{BB962C8B-B14F-4D97-AF65-F5344CB8AC3E}">
        <p14:creationId xmlns:p14="http://schemas.microsoft.com/office/powerpoint/2010/main" val="48522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D00315-E0D8-4B5C-845D-87388212FF52}"/>
              </a:ext>
            </a:extLst>
          </p:cNvPr>
          <p:cNvPicPr>
            <a:picLocks noChangeAspect="1"/>
          </p:cNvPicPr>
          <p:nvPr/>
        </p:nvPicPr>
        <p:blipFill>
          <a:blip r:embed="rId3"/>
          <a:stretch>
            <a:fillRect/>
          </a:stretch>
        </p:blipFill>
        <p:spPr>
          <a:xfrm>
            <a:off x="318201" y="933981"/>
            <a:ext cx="7809653" cy="5578323"/>
          </a:xfrm>
          <a:prstGeom prst="rect">
            <a:avLst/>
          </a:prstGeom>
        </p:spPr>
      </p:pic>
      <p:sp>
        <p:nvSpPr>
          <p:cNvPr id="2" name="Title 1">
            <a:extLst>
              <a:ext uri="{FF2B5EF4-FFF2-40B4-BE49-F238E27FC236}">
                <a16:creationId xmlns:a16="http://schemas.microsoft.com/office/drawing/2014/main" id="{8572B72D-AB34-41F1-826F-75F114CD7897}"/>
              </a:ext>
            </a:extLst>
          </p:cNvPr>
          <p:cNvSpPr>
            <a:spLocks noGrp="1"/>
          </p:cNvSpPr>
          <p:nvPr>
            <p:ph type="title"/>
          </p:nvPr>
        </p:nvSpPr>
        <p:spPr/>
        <p:txBody>
          <a:bodyPr/>
          <a:lstStyle/>
          <a:p>
            <a:r>
              <a:rPr lang="en-US" dirty="0"/>
              <a:t>Recap of Small Cells</a:t>
            </a:r>
          </a:p>
        </p:txBody>
      </p:sp>
      <p:pic>
        <p:nvPicPr>
          <p:cNvPr id="4" name="Picture 3">
            <a:extLst>
              <a:ext uri="{FF2B5EF4-FFF2-40B4-BE49-F238E27FC236}">
                <a16:creationId xmlns:a16="http://schemas.microsoft.com/office/drawing/2014/main" id="{2C33629A-9121-4F6C-8A34-1C58D7E12BE5}"/>
              </a:ext>
            </a:extLst>
          </p:cNvPr>
          <p:cNvPicPr>
            <a:picLocks noChangeAspect="1"/>
          </p:cNvPicPr>
          <p:nvPr/>
        </p:nvPicPr>
        <p:blipFill>
          <a:blip r:embed="rId4"/>
          <a:stretch>
            <a:fillRect/>
          </a:stretch>
        </p:blipFill>
        <p:spPr>
          <a:xfrm>
            <a:off x="6783199" y="933981"/>
            <a:ext cx="5066215" cy="3316511"/>
          </a:xfrm>
          <a:prstGeom prst="rect">
            <a:avLst/>
          </a:prstGeom>
        </p:spPr>
      </p:pic>
      <p:sp>
        <p:nvSpPr>
          <p:cNvPr id="6" name="Text Placeholder 1">
            <a:extLst>
              <a:ext uri="{FF2B5EF4-FFF2-40B4-BE49-F238E27FC236}">
                <a16:creationId xmlns:a16="http://schemas.microsoft.com/office/drawing/2014/main" id="{7F750E8E-A76F-4D24-A465-BC9182DFBF65}"/>
              </a:ext>
            </a:extLst>
          </p:cNvPr>
          <p:cNvSpPr txBox="1">
            <a:spLocks/>
          </p:cNvSpPr>
          <p:nvPr/>
        </p:nvSpPr>
        <p:spPr>
          <a:xfrm>
            <a:off x="8144534" y="4250492"/>
            <a:ext cx="3704880" cy="18985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800" dirty="0"/>
              <a:t>Small cells or distributed antenna systems (DAS) — short range, low‐powered cellular radio access</a:t>
            </a:r>
          </a:p>
          <a:p>
            <a:pPr>
              <a:spcAft>
                <a:spcPts val="600"/>
              </a:spcAft>
            </a:pPr>
            <a:r>
              <a:rPr lang="en-US" sz="1800" dirty="0"/>
              <a:t>Small because these mobile phone base stations have: </a:t>
            </a:r>
          </a:p>
          <a:p>
            <a:pPr lvl="1">
              <a:spcAft>
                <a:spcPts val="300"/>
              </a:spcAft>
              <a:buFont typeface="Courier New" panose="02070309020205020404" pitchFamily="49" charset="0"/>
              <a:buChar char="o"/>
            </a:pPr>
            <a:r>
              <a:rPr lang="en-US" sz="1800" dirty="0"/>
              <a:t>Shorter range and handle fewer calls/sessions</a:t>
            </a:r>
          </a:p>
          <a:p>
            <a:pPr lvl="1">
              <a:spcAft>
                <a:spcPts val="300"/>
              </a:spcAft>
              <a:buFont typeface="Courier New" panose="02070309020205020404" pitchFamily="49" charset="0"/>
              <a:buChar char="o"/>
            </a:pPr>
            <a:r>
              <a:rPr lang="en-US" sz="1800" dirty="0"/>
              <a:t>Not because of physical size </a:t>
            </a:r>
          </a:p>
        </p:txBody>
      </p:sp>
    </p:spTree>
    <p:extLst>
      <p:ext uri="{BB962C8B-B14F-4D97-AF65-F5344CB8AC3E}">
        <p14:creationId xmlns:p14="http://schemas.microsoft.com/office/powerpoint/2010/main" val="156884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451C-225D-4B2C-836C-B81397A78723}"/>
              </a:ext>
            </a:extLst>
          </p:cNvPr>
          <p:cNvSpPr>
            <a:spLocks noGrp="1"/>
          </p:cNvSpPr>
          <p:nvPr>
            <p:ph type="title"/>
          </p:nvPr>
        </p:nvSpPr>
        <p:spPr/>
        <p:txBody>
          <a:bodyPr/>
          <a:lstStyle/>
          <a:p>
            <a:r>
              <a:rPr lang="en-US" dirty="0"/>
              <a:t>Federal Communications Commission (FCC) Developments</a:t>
            </a:r>
          </a:p>
        </p:txBody>
      </p:sp>
      <p:sp>
        <p:nvSpPr>
          <p:cNvPr id="3" name="Content Placeholder 2">
            <a:extLst>
              <a:ext uri="{FF2B5EF4-FFF2-40B4-BE49-F238E27FC236}">
                <a16:creationId xmlns:a16="http://schemas.microsoft.com/office/drawing/2014/main" id="{3361F491-EDAE-42D2-8A38-4498428355FB}"/>
              </a:ext>
            </a:extLst>
          </p:cNvPr>
          <p:cNvSpPr>
            <a:spLocks noGrp="1"/>
          </p:cNvSpPr>
          <p:nvPr>
            <p:ph idx="1"/>
          </p:nvPr>
        </p:nvSpPr>
        <p:spPr>
          <a:xfrm>
            <a:off x="342586" y="1286540"/>
            <a:ext cx="11480819" cy="4466559"/>
          </a:xfrm>
        </p:spPr>
        <p:txBody>
          <a:bodyPr>
            <a:noAutofit/>
          </a:bodyPr>
          <a:lstStyle/>
          <a:p>
            <a:pPr marL="0" indent="0">
              <a:buNone/>
            </a:pPr>
            <a:r>
              <a:rPr lang="en-US" dirty="0"/>
              <a:t>The Federal Communications Commission (FCC) adopted two administrative acts that significantly impact wireless infrastructure deployment in the City of Portland.</a:t>
            </a:r>
          </a:p>
          <a:p>
            <a:pPr marL="0" indent="0">
              <a:buNone/>
            </a:pPr>
            <a:endParaRPr lang="en-US" dirty="0"/>
          </a:p>
          <a:p>
            <a:r>
              <a:rPr lang="en-US" dirty="0"/>
              <a:t>The FCC adopted the Moratoria Ruling on August 2, 2018, interpreting Section 253(a) of the Federal Communications Act to prohibit express de facto moratoria on application and permits to deploy wireless infrastructure.  The City challenged the Ruling in the Ninth Circuit on October 2, 2018.</a:t>
            </a:r>
          </a:p>
          <a:p>
            <a:pPr marL="0" indent="0">
              <a:buNone/>
            </a:pPr>
            <a:endParaRPr lang="en-US" dirty="0"/>
          </a:p>
          <a:p>
            <a:r>
              <a:rPr lang="en-US" dirty="0"/>
              <a:t>The FCC issued a Small Cell Order on September 26, 2018 becoming effective January 11, 2019. The Order significantly limits local authority to manage wireless infrastructure deployments in the public ROW. The City, as part of a national collation, challenged the Order in the Ninth Circuit on October 25, 2018.</a:t>
            </a:r>
          </a:p>
          <a:p>
            <a:pPr lvl="1">
              <a:buFont typeface="Courier New" panose="02070309020205020404" pitchFamily="49" charset="0"/>
              <a:buChar char="o"/>
            </a:pPr>
            <a:endParaRPr lang="en-US" sz="1800" dirty="0"/>
          </a:p>
        </p:txBody>
      </p:sp>
      <p:pic>
        <p:nvPicPr>
          <p:cNvPr id="5" name="Picture 4">
            <a:extLst>
              <a:ext uri="{FF2B5EF4-FFF2-40B4-BE49-F238E27FC236}">
                <a16:creationId xmlns:a16="http://schemas.microsoft.com/office/drawing/2014/main" id="{71DA4241-3878-407B-8C98-F5F4F052E82B}"/>
              </a:ext>
            </a:extLst>
          </p:cNvPr>
          <p:cNvPicPr>
            <a:picLocks noChangeAspect="1"/>
          </p:cNvPicPr>
          <p:nvPr/>
        </p:nvPicPr>
        <p:blipFill>
          <a:blip r:embed="rId3"/>
          <a:stretch>
            <a:fillRect/>
          </a:stretch>
        </p:blipFill>
        <p:spPr>
          <a:xfrm>
            <a:off x="3398986" y="4443846"/>
            <a:ext cx="2255227" cy="1127614"/>
          </a:xfrm>
          <a:prstGeom prst="rect">
            <a:avLst/>
          </a:prstGeom>
        </p:spPr>
      </p:pic>
      <p:pic>
        <p:nvPicPr>
          <p:cNvPr id="1026" name="Picture 2" descr="Image result for city of portland seal">
            <a:extLst>
              <a:ext uri="{FF2B5EF4-FFF2-40B4-BE49-F238E27FC236}">
                <a16:creationId xmlns:a16="http://schemas.microsoft.com/office/drawing/2014/main" id="{FC51DE0C-699B-4006-B4C1-4083126C9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788" y="4443846"/>
            <a:ext cx="1127614" cy="112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9740-C5AF-4044-B1E0-E57AD0574F01}"/>
              </a:ext>
            </a:extLst>
          </p:cNvPr>
          <p:cNvSpPr>
            <a:spLocks noGrp="1"/>
          </p:cNvSpPr>
          <p:nvPr>
            <p:ph type="title"/>
          </p:nvPr>
        </p:nvSpPr>
        <p:spPr/>
        <p:txBody>
          <a:bodyPr/>
          <a:lstStyle/>
          <a:p>
            <a:r>
              <a:rPr lang="en-US" dirty="0"/>
              <a:t>City Owned Street Lights Inventory</a:t>
            </a:r>
          </a:p>
        </p:txBody>
      </p:sp>
      <p:sp>
        <p:nvSpPr>
          <p:cNvPr id="11" name="Content Placeholder 2">
            <a:extLst>
              <a:ext uri="{FF2B5EF4-FFF2-40B4-BE49-F238E27FC236}">
                <a16:creationId xmlns:a16="http://schemas.microsoft.com/office/drawing/2014/main" id="{BB2D92CB-F7B7-4C8C-B12E-29072F01A6A8}"/>
              </a:ext>
            </a:extLst>
          </p:cNvPr>
          <p:cNvSpPr txBox="1">
            <a:spLocks/>
          </p:cNvSpPr>
          <p:nvPr/>
        </p:nvSpPr>
        <p:spPr>
          <a:xfrm>
            <a:off x="318200" y="923926"/>
            <a:ext cx="4291899" cy="5076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rebuchet MS" panose="020B0603020202020204" pitchFamily="34" charset="0"/>
              </a:rPr>
              <a:t>PBOT staff have completed an inventory of street light poles in the underground wiring district</a:t>
            </a:r>
          </a:p>
          <a:p>
            <a:pPr marL="285750" indent="-285750"/>
            <a:r>
              <a:rPr lang="en-US" sz="1800" dirty="0">
                <a:latin typeface="Trebuchet MS" panose="020B0603020202020204" pitchFamily="34" charset="0"/>
              </a:rPr>
              <a:t>All inventoried street lights are cobra head or davit light poles</a:t>
            </a:r>
          </a:p>
          <a:p>
            <a:pPr marL="285750" indent="-285750"/>
            <a:r>
              <a:rPr lang="en-US" sz="1800" dirty="0">
                <a:latin typeface="Trebuchet MS" panose="020B0603020202020204" pitchFamily="34" charset="0"/>
              </a:rPr>
              <a:t>Pole hierarchy update:</a:t>
            </a:r>
          </a:p>
          <a:p>
            <a:pPr marL="742950" lvl="1" indent="-285750"/>
            <a:r>
              <a:rPr lang="en-US" sz="1800" dirty="0">
                <a:latin typeface="Trebuchet MS" panose="020B0603020202020204" pitchFamily="34" charset="0"/>
              </a:rPr>
              <a:t>Non-decorative street light poles (cobra head and davit)</a:t>
            </a:r>
          </a:p>
          <a:p>
            <a:pPr marL="742950" lvl="1" indent="-285750"/>
            <a:r>
              <a:rPr lang="en-US" sz="1800" dirty="0">
                <a:latin typeface="Trebuchet MS" panose="020B0603020202020204" pitchFamily="34" charset="0"/>
              </a:rPr>
              <a:t>Signal lights </a:t>
            </a:r>
          </a:p>
          <a:p>
            <a:pPr marL="742950" lvl="1" indent="-285750"/>
            <a:r>
              <a:rPr lang="en-US" sz="1800" dirty="0">
                <a:latin typeface="Trebuchet MS" panose="020B0603020202020204" pitchFamily="34" charset="0"/>
              </a:rPr>
              <a:t>Catenary poles </a:t>
            </a:r>
          </a:p>
          <a:p>
            <a:pPr marL="742950" lvl="1" indent="-285750"/>
            <a:r>
              <a:rPr lang="en-US" sz="1800" dirty="0">
                <a:latin typeface="Trebuchet MS" panose="020B0603020202020204" pitchFamily="34" charset="0"/>
              </a:rPr>
              <a:t>Mid block ornamentals (underground wiring district) </a:t>
            </a:r>
          </a:p>
        </p:txBody>
      </p:sp>
      <p:pic>
        <p:nvPicPr>
          <p:cNvPr id="15" name="Picture 14">
            <a:extLst>
              <a:ext uri="{FF2B5EF4-FFF2-40B4-BE49-F238E27FC236}">
                <a16:creationId xmlns:a16="http://schemas.microsoft.com/office/drawing/2014/main" id="{68FB2BDE-DB03-4CFE-A7CC-173A78AB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867" y="937642"/>
            <a:ext cx="7097754" cy="4982718"/>
          </a:xfrm>
          <a:prstGeom prst="rect">
            <a:avLst/>
          </a:prstGeom>
        </p:spPr>
      </p:pic>
      <p:pic>
        <p:nvPicPr>
          <p:cNvPr id="8" name="Content Placeholder 7">
            <a:extLst>
              <a:ext uri="{FF2B5EF4-FFF2-40B4-BE49-F238E27FC236}">
                <a16:creationId xmlns:a16="http://schemas.microsoft.com/office/drawing/2014/main" id="{98A4B8B6-A0C3-43C6-9B04-47BDD76B460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91003" r="72310"/>
          <a:stretch/>
        </p:blipFill>
        <p:spPr>
          <a:xfrm>
            <a:off x="4610099" y="5606037"/>
            <a:ext cx="1517103" cy="438149"/>
          </a:xfrm>
        </p:spPr>
      </p:pic>
    </p:spTree>
    <p:extLst>
      <p:ext uri="{BB962C8B-B14F-4D97-AF65-F5344CB8AC3E}">
        <p14:creationId xmlns:p14="http://schemas.microsoft.com/office/powerpoint/2010/main" val="325249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BC48-5215-4D44-B6A7-35414256E8E4}"/>
              </a:ext>
            </a:extLst>
          </p:cNvPr>
          <p:cNvSpPr>
            <a:spLocks noGrp="1"/>
          </p:cNvSpPr>
          <p:nvPr>
            <p:ph type="title"/>
          </p:nvPr>
        </p:nvSpPr>
        <p:spPr/>
        <p:txBody>
          <a:bodyPr/>
          <a:lstStyle/>
          <a:p>
            <a:r>
              <a:rPr lang="en-US" dirty="0"/>
              <a:t>City Pole &amp; Equipment Design Standards</a:t>
            </a:r>
          </a:p>
        </p:txBody>
      </p:sp>
      <p:pic>
        <p:nvPicPr>
          <p:cNvPr id="8" name="Content Placeholder 7">
            <a:extLst>
              <a:ext uri="{FF2B5EF4-FFF2-40B4-BE49-F238E27FC236}">
                <a16:creationId xmlns:a16="http://schemas.microsoft.com/office/drawing/2014/main" id="{EAE94AF5-E7A1-42C9-9243-03B46B90AA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7533" y="813816"/>
            <a:ext cx="8112382" cy="5249188"/>
          </a:xfrm>
        </p:spPr>
      </p:pic>
      <p:sp>
        <p:nvSpPr>
          <p:cNvPr id="12" name="Content Placeholder 2">
            <a:extLst>
              <a:ext uri="{FF2B5EF4-FFF2-40B4-BE49-F238E27FC236}">
                <a16:creationId xmlns:a16="http://schemas.microsoft.com/office/drawing/2014/main" id="{46C6CF62-AF1D-4500-9D4A-8C1229407C88}"/>
              </a:ext>
            </a:extLst>
          </p:cNvPr>
          <p:cNvSpPr txBox="1">
            <a:spLocks/>
          </p:cNvSpPr>
          <p:nvPr/>
        </p:nvSpPr>
        <p:spPr>
          <a:xfrm>
            <a:off x="318201" y="1050178"/>
            <a:ext cx="3626478" cy="4893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Trebuchet MS" panose="020B0603020202020204" pitchFamily="34" charset="0"/>
            </a:endParaRPr>
          </a:p>
        </p:txBody>
      </p:sp>
    </p:spTree>
    <p:extLst>
      <p:ext uri="{BB962C8B-B14F-4D97-AF65-F5344CB8AC3E}">
        <p14:creationId xmlns:p14="http://schemas.microsoft.com/office/powerpoint/2010/main" val="209399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002">
            <a:extLst>
              <a:ext uri="{FF2B5EF4-FFF2-40B4-BE49-F238E27FC236}">
                <a16:creationId xmlns:a16="http://schemas.microsoft.com/office/drawing/2014/main" id="{A8E7F9A2-423B-4973-850C-A8E63B6B2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08" y="813815"/>
            <a:ext cx="1702762" cy="505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FCB5BCF-1102-45C5-A5C6-C62876490D27}"/>
              </a:ext>
            </a:extLst>
          </p:cNvPr>
          <p:cNvSpPr>
            <a:spLocks noGrp="1"/>
          </p:cNvSpPr>
          <p:nvPr>
            <p:ph type="title"/>
          </p:nvPr>
        </p:nvSpPr>
        <p:spPr/>
        <p:txBody>
          <a:bodyPr/>
          <a:lstStyle/>
          <a:p>
            <a:r>
              <a:rPr lang="en-US" dirty="0"/>
              <a:t>Pole Design Standards (Street Light) – Examples</a:t>
            </a:r>
          </a:p>
        </p:txBody>
      </p:sp>
      <p:pic>
        <p:nvPicPr>
          <p:cNvPr id="1027" name="Picture 4" descr="image001">
            <a:extLst>
              <a:ext uri="{FF2B5EF4-FFF2-40B4-BE49-F238E27FC236}">
                <a16:creationId xmlns:a16="http://schemas.microsoft.com/office/drawing/2014/main" id="{6D2E4AB9-4D8A-4AD4-B09C-86D696F2B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406" y="813815"/>
            <a:ext cx="1279145" cy="505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image007">
            <a:extLst>
              <a:ext uri="{FF2B5EF4-FFF2-40B4-BE49-F238E27FC236}">
                <a16:creationId xmlns:a16="http://schemas.microsoft.com/office/drawing/2014/main" id="{98B2D586-B8E8-492B-A0BA-ECAD6C3E2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551" y="813816"/>
            <a:ext cx="1318003" cy="505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4962D89-AD77-43DF-A583-FF42F7D7FEB0}"/>
              </a:ext>
            </a:extLst>
          </p:cNvPr>
          <p:cNvPicPr>
            <a:picLocks noChangeAspect="1"/>
          </p:cNvPicPr>
          <p:nvPr/>
        </p:nvPicPr>
        <p:blipFill rotWithShape="1">
          <a:blip r:embed="rId6">
            <a:extLst>
              <a:ext uri="{28A0092B-C50C-407E-A947-70E740481C1C}">
                <a14:useLocalDpi xmlns:a14="http://schemas.microsoft.com/office/drawing/2010/main" val="0"/>
              </a:ext>
            </a:extLst>
          </a:blip>
          <a:srcRect l="21574" r="21001"/>
          <a:stretch/>
        </p:blipFill>
        <p:spPr>
          <a:xfrm>
            <a:off x="7744399" y="818580"/>
            <a:ext cx="3867391" cy="5050980"/>
          </a:xfrm>
          <a:prstGeom prst="rect">
            <a:avLst/>
          </a:prstGeom>
        </p:spPr>
      </p:pic>
      <p:pic>
        <p:nvPicPr>
          <p:cNvPr id="1029" name="Picture 2" descr="cidimage001.jpg@01D4D015.DA0888B0">
            <a:extLst>
              <a:ext uri="{FF2B5EF4-FFF2-40B4-BE49-F238E27FC236}">
                <a16:creationId xmlns:a16="http://schemas.microsoft.com/office/drawing/2014/main" id="{D46BA9D8-32A0-4038-9A5F-26866DBE1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7674" y="818580"/>
            <a:ext cx="2326725" cy="505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4253E4D-7DC2-4330-9BB7-7807CA3B024A}"/>
              </a:ext>
            </a:extLst>
          </p:cNvPr>
          <p:cNvCxnSpPr>
            <a:cxnSpLocks/>
            <a:stCxn id="11" idx="3"/>
          </p:cNvCxnSpPr>
          <p:nvPr/>
        </p:nvCxnSpPr>
        <p:spPr>
          <a:xfrm flipV="1">
            <a:off x="8434163" y="4540104"/>
            <a:ext cx="1093444" cy="44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E58EBB-172D-4394-AD6F-F23AD744EECA}"/>
              </a:ext>
            </a:extLst>
          </p:cNvPr>
          <p:cNvCxnSpPr/>
          <p:nvPr/>
        </p:nvCxnSpPr>
        <p:spPr>
          <a:xfrm flipH="1" flipV="1">
            <a:off x="6639890" y="4040373"/>
            <a:ext cx="1047581" cy="946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C85EB1-EF01-4284-9581-A7C5D106F3D2}"/>
              </a:ext>
            </a:extLst>
          </p:cNvPr>
          <p:cNvSpPr txBox="1"/>
          <p:nvPr/>
        </p:nvSpPr>
        <p:spPr>
          <a:xfrm>
            <a:off x="7689255" y="4848170"/>
            <a:ext cx="744908" cy="276999"/>
          </a:xfrm>
          <a:prstGeom prst="rect">
            <a:avLst/>
          </a:prstGeom>
          <a:solidFill>
            <a:schemeClr val="bg1"/>
          </a:solidFill>
        </p:spPr>
        <p:txBody>
          <a:bodyPr wrap="square" rtlCol="0">
            <a:spAutoFit/>
          </a:bodyPr>
          <a:lstStyle/>
          <a:p>
            <a:pPr algn="ctr"/>
            <a:r>
              <a:rPr lang="en-US" sz="1200" dirty="0"/>
              <a:t>Cabinet</a:t>
            </a:r>
          </a:p>
        </p:txBody>
      </p:sp>
      <p:cxnSp>
        <p:nvCxnSpPr>
          <p:cNvPr id="15" name="Straight Arrow Connector 14">
            <a:extLst>
              <a:ext uri="{FF2B5EF4-FFF2-40B4-BE49-F238E27FC236}">
                <a16:creationId xmlns:a16="http://schemas.microsoft.com/office/drawing/2014/main" id="{0C9AD88D-9827-49A4-B931-A93326BF25C5}"/>
              </a:ext>
            </a:extLst>
          </p:cNvPr>
          <p:cNvCxnSpPr>
            <a:cxnSpLocks/>
          </p:cNvCxnSpPr>
          <p:nvPr/>
        </p:nvCxnSpPr>
        <p:spPr>
          <a:xfrm flipH="1" flipV="1">
            <a:off x="3276600" y="1171575"/>
            <a:ext cx="257742" cy="271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55F9FA-42F4-43A4-9E95-80121162D137}"/>
              </a:ext>
            </a:extLst>
          </p:cNvPr>
          <p:cNvCxnSpPr>
            <a:cxnSpLocks/>
          </p:cNvCxnSpPr>
          <p:nvPr/>
        </p:nvCxnSpPr>
        <p:spPr>
          <a:xfrm flipV="1">
            <a:off x="3923272" y="1266825"/>
            <a:ext cx="188972" cy="176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631472-C5D2-4868-BFFB-880ECE3ED733}"/>
              </a:ext>
            </a:extLst>
          </p:cNvPr>
          <p:cNvCxnSpPr>
            <a:cxnSpLocks/>
            <a:stCxn id="30" idx="1"/>
          </p:cNvCxnSpPr>
          <p:nvPr/>
        </p:nvCxnSpPr>
        <p:spPr>
          <a:xfrm flipH="1" flipV="1">
            <a:off x="1914527" y="2190750"/>
            <a:ext cx="643640" cy="300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263F29D-BE69-4E48-949F-2B90FB9FC47B}"/>
              </a:ext>
            </a:extLst>
          </p:cNvPr>
          <p:cNvCxnSpPr>
            <a:cxnSpLocks/>
            <a:stCxn id="30" idx="3"/>
          </p:cNvCxnSpPr>
          <p:nvPr/>
        </p:nvCxnSpPr>
        <p:spPr>
          <a:xfrm flipV="1">
            <a:off x="3740905" y="2190750"/>
            <a:ext cx="439120" cy="300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A6D454-EA63-4EE5-9631-4DA4F83087CF}"/>
              </a:ext>
            </a:extLst>
          </p:cNvPr>
          <p:cNvCxnSpPr>
            <a:cxnSpLocks/>
            <a:stCxn id="30" idx="0"/>
          </p:cNvCxnSpPr>
          <p:nvPr/>
        </p:nvCxnSpPr>
        <p:spPr>
          <a:xfrm flipH="1" flipV="1">
            <a:off x="3072870" y="2105026"/>
            <a:ext cx="76666" cy="2477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15821C-8043-412F-8A51-F72550639C6B}"/>
              </a:ext>
            </a:extLst>
          </p:cNvPr>
          <p:cNvSpPr txBox="1"/>
          <p:nvPr/>
        </p:nvSpPr>
        <p:spPr>
          <a:xfrm>
            <a:off x="2558167" y="2352804"/>
            <a:ext cx="1182738" cy="276999"/>
          </a:xfrm>
          <a:prstGeom prst="rect">
            <a:avLst/>
          </a:prstGeom>
          <a:solidFill>
            <a:schemeClr val="bg1"/>
          </a:solidFill>
        </p:spPr>
        <p:txBody>
          <a:bodyPr wrap="square" rtlCol="0">
            <a:spAutoFit/>
          </a:bodyPr>
          <a:lstStyle/>
          <a:p>
            <a:pPr algn="ctr"/>
            <a:r>
              <a:rPr lang="en-US" sz="1200" dirty="0"/>
              <a:t>Panel Antennas</a:t>
            </a:r>
          </a:p>
        </p:txBody>
      </p:sp>
      <p:sp>
        <p:nvSpPr>
          <p:cNvPr id="31" name="TextBox 30">
            <a:extLst>
              <a:ext uri="{FF2B5EF4-FFF2-40B4-BE49-F238E27FC236}">
                <a16:creationId xmlns:a16="http://schemas.microsoft.com/office/drawing/2014/main" id="{B6DA6C8D-2CC3-4F6C-8916-0C98091E5A62}"/>
              </a:ext>
            </a:extLst>
          </p:cNvPr>
          <p:cNvSpPr txBox="1"/>
          <p:nvPr/>
        </p:nvSpPr>
        <p:spPr>
          <a:xfrm>
            <a:off x="3318679" y="1442835"/>
            <a:ext cx="797600" cy="276999"/>
          </a:xfrm>
          <a:prstGeom prst="rect">
            <a:avLst/>
          </a:prstGeom>
          <a:solidFill>
            <a:schemeClr val="bg1"/>
          </a:solidFill>
        </p:spPr>
        <p:txBody>
          <a:bodyPr wrap="square" rtlCol="0">
            <a:spAutoFit/>
          </a:bodyPr>
          <a:lstStyle/>
          <a:p>
            <a:pPr algn="ctr"/>
            <a:r>
              <a:rPr lang="en-US" sz="1200" dirty="0" err="1"/>
              <a:t>Cantenna</a:t>
            </a:r>
            <a:endParaRPr lang="en-US" sz="1200" dirty="0"/>
          </a:p>
        </p:txBody>
      </p:sp>
      <p:sp>
        <p:nvSpPr>
          <p:cNvPr id="34" name="TextBox 33">
            <a:extLst>
              <a:ext uri="{FF2B5EF4-FFF2-40B4-BE49-F238E27FC236}">
                <a16:creationId xmlns:a16="http://schemas.microsoft.com/office/drawing/2014/main" id="{A9CA2E79-1BD8-41DB-8AB0-C09E85A50FA6}"/>
              </a:ext>
            </a:extLst>
          </p:cNvPr>
          <p:cNvSpPr txBox="1"/>
          <p:nvPr/>
        </p:nvSpPr>
        <p:spPr>
          <a:xfrm>
            <a:off x="7438611" y="3062307"/>
            <a:ext cx="1047582" cy="276999"/>
          </a:xfrm>
          <a:prstGeom prst="rect">
            <a:avLst/>
          </a:prstGeom>
          <a:solidFill>
            <a:schemeClr val="bg1"/>
          </a:solidFill>
        </p:spPr>
        <p:txBody>
          <a:bodyPr wrap="square" rtlCol="0">
            <a:spAutoFit/>
          </a:bodyPr>
          <a:lstStyle/>
          <a:p>
            <a:pPr algn="ctr"/>
            <a:r>
              <a:rPr lang="en-US" sz="1200" dirty="0"/>
              <a:t>Transformer</a:t>
            </a:r>
          </a:p>
        </p:txBody>
      </p:sp>
      <p:cxnSp>
        <p:nvCxnSpPr>
          <p:cNvPr id="27" name="Straight Arrow Connector 26">
            <a:extLst>
              <a:ext uri="{FF2B5EF4-FFF2-40B4-BE49-F238E27FC236}">
                <a16:creationId xmlns:a16="http://schemas.microsoft.com/office/drawing/2014/main" id="{52EF6333-ED0D-4408-96C8-FFA166EB9AFC}"/>
              </a:ext>
            </a:extLst>
          </p:cNvPr>
          <p:cNvCxnSpPr/>
          <p:nvPr/>
        </p:nvCxnSpPr>
        <p:spPr>
          <a:xfrm>
            <a:off x="8486192" y="3200806"/>
            <a:ext cx="1040890" cy="317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858573-D423-4AE1-ADE9-DC8F17D2B702}"/>
              </a:ext>
            </a:extLst>
          </p:cNvPr>
          <p:cNvCxnSpPr>
            <a:cxnSpLocks/>
            <a:stCxn id="34" idx="1"/>
          </p:cNvCxnSpPr>
          <p:nvPr/>
        </p:nvCxnSpPr>
        <p:spPr>
          <a:xfrm flipH="1" flipV="1">
            <a:off x="6639891" y="2362201"/>
            <a:ext cx="798720" cy="838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015EFBB-5BDA-4D46-963E-374411470A50}"/>
              </a:ext>
            </a:extLst>
          </p:cNvPr>
          <p:cNvSpPr txBox="1"/>
          <p:nvPr/>
        </p:nvSpPr>
        <p:spPr>
          <a:xfrm>
            <a:off x="7563602" y="2105025"/>
            <a:ext cx="797600" cy="276999"/>
          </a:xfrm>
          <a:prstGeom prst="rect">
            <a:avLst/>
          </a:prstGeom>
          <a:solidFill>
            <a:schemeClr val="bg1"/>
          </a:solidFill>
        </p:spPr>
        <p:txBody>
          <a:bodyPr wrap="square" rtlCol="0">
            <a:spAutoFit/>
          </a:bodyPr>
          <a:lstStyle/>
          <a:p>
            <a:pPr algn="ctr"/>
            <a:r>
              <a:rPr lang="en-US" sz="1200" dirty="0" err="1"/>
              <a:t>Cantenna</a:t>
            </a:r>
            <a:endParaRPr lang="en-US" sz="1200" dirty="0"/>
          </a:p>
        </p:txBody>
      </p:sp>
      <p:cxnSp>
        <p:nvCxnSpPr>
          <p:cNvPr id="41" name="Straight Arrow Connector 40">
            <a:extLst>
              <a:ext uri="{FF2B5EF4-FFF2-40B4-BE49-F238E27FC236}">
                <a16:creationId xmlns:a16="http://schemas.microsoft.com/office/drawing/2014/main" id="{2D8A64DE-EAC7-490E-9807-6310D500BB6C}"/>
              </a:ext>
            </a:extLst>
          </p:cNvPr>
          <p:cNvCxnSpPr>
            <a:cxnSpLocks/>
            <a:stCxn id="40" idx="1"/>
          </p:cNvCxnSpPr>
          <p:nvPr/>
        </p:nvCxnSpPr>
        <p:spPr>
          <a:xfrm flipH="1" flipV="1">
            <a:off x="6570610" y="1231281"/>
            <a:ext cx="992992" cy="1012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D0103F7-1A97-4F05-98B1-98F72F0523A1}"/>
              </a:ext>
            </a:extLst>
          </p:cNvPr>
          <p:cNvCxnSpPr>
            <a:cxnSpLocks/>
            <a:stCxn id="40" idx="3"/>
          </p:cNvCxnSpPr>
          <p:nvPr/>
        </p:nvCxnSpPr>
        <p:spPr>
          <a:xfrm>
            <a:off x="8361202" y="2243525"/>
            <a:ext cx="1165880" cy="468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17975E8-2FC1-4718-B894-A0E074027602}"/>
              </a:ext>
            </a:extLst>
          </p:cNvPr>
          <p:cNvSpPr txBox="1"/>
          <p:nvPr/>
        </p:nvSpPr>
        <p:spPr>
          <a:xfrm>
            <a:off x="2646967" y="3494811"/>
            <a:ext cx="744908" cy="276999"/>
          </a:xfrm>
          <a:prstGeom prst="rect">
            <a:avLst/>
          </a:prstGeom>
          <a:solidFill>
            <a:schemeClr val="bg1"/>
          </a:solidFill>
        </p:spPr>
        <p:txBody>
          <a:bodyPr wrap="square" rtlCol="0">
            <a:spAutoFit/>
          </a:bodyPr>
          <a:lstStyle/>
          <a:p>
            <a:pPr algn="ctr"/>
            <a:r>
              <a:rPr lang="en-US" sz="1200" dirty="0"/>
              <a:t>Cabinet</a:t>
            </a:r>
          </a:p>
        </p:txBody>
      </p:sp>
      <p:cxnSp>
        <p:nvCxnSpPr>
          <p:cNvPr id="49" name="Straight Arrow Connector 48">
            <a:extLst>
              <a:ext uri="{FF2B5EF4-FFF2-40B4-BE49-F238E27FC236}">
                <a16:creationId xmlns:a16="http://schemas.microsoft.com/office/drawing/2014/main" id="{8B3381FC-20B0-40B1-B78A-1A72D79B3956}"/>
              </a:ext>
            </a:extLst>
          </p:cNvPr>
          <p:cNvCxnSpPr>
            <a:cxnSpLocks/>
            <a:stCxn id="48" idx="1"/>
          </p:cNvCxnSpPr>
          <p:nvPr/>
        </p:nvCxnSpPr>
        <p:spPr>
          <a:xfrm flipH="1" flipV="1">
            <a:off x="2007773" y="3088709"/>
            <a:ext cx="639194" cy="5446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8197CE-673D-4606-986B-A582342C6A2C}"/>
              </a:ext>
            </a:extLst>
          </p:cNvPr>
          <p:cNvCxnSpPr>
            <a:cxnSpLocks/>
            <a:stCxn id="48" idx="3"/>
          </p:cNvCxnSpPr>
          <p:nvPr/>
        </p:nvCxnSpPr>
        <p:spPr>
          <a:xfrm flipV="1">
            <a:off x="3391875" y="3227209"/>
            <a:ext cx="708656" cy="4061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79DFDF2-42E1-4BA5-A02C-05784711E3D3}"/>
              </a:ext>
            </a:extLst>
          </p:cNvPr>
          <p:cNvCxnSpPr>
            <a:cxnSpLocks/>
            <a:stCxn id="48" idx="0"/>
          </p:cNvCxnSpPr>
          <p:nvPr/>
        </p:nvCxnSpPr>
        <p:spPr>
          <a:xfrm flipV="1">
            <a:off x="3019421" y="3200806"/>
            <a:ext cx="53448" cy="294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2A40D3-24C9-49B4-BDD8-A8B7119636FF}"/>
              </a:ext>
            </a:extLst>
          </p:cNvPr>
          <p:cNvSpPr txBox="1"/>
          <p:nvPr/>
        </p:nvSpPr>
        <p:spPr>
          <a:xfrm>
            <a:off x="1718796" y="899550"/>
            <a:ext cx="826832" cy="461665"/>
          </a:xfrm>
          <a:prstGeom prst="rect">
            <a:avLst/>
          </a:prstGeom>
          <a:solidFill>
            <a:schemeClr val="bg1"/>
          </a:solidFill>
        </p:spPr>
        <p:txBody>
          <a:bodyPr wrap="square" rtlCol="0">
            <a:spAutoFit/>
          </a:bodyPr>
          <a:lstStyle/>
          <a:p>
            <a:pPr algn="ctr"/>
            <a:r>
              <a:rPr lang="en-US" sz="1200" dirty="0"/>
              <a:t>Sector Antennas</a:t>
            </a:r>
          </a:p>
        </p:txBody>
      </p:sp>
      <p:cxnSp>
        <p:nvCxnSpPr>
          <p:cNvPr id="35" name="Straight Arrow Connector 34">
            <a:extLst>
              <a:ext uri="{FF2B5EF4-FFF2-40B4-BE49-F238E27FC236}">
                <a16:creationId xmlns:a16="http://schemas.microsoft.com/office/drawing/2014/main" id="{1BC5C3E4-4D93-46D2-94D1-B6D8C82ABAE2}"/>
              </a:ext>
            </a:extLst>
          </p:cNvPr>
          <p:cNvCxnSpPr>
            <a:cxnSpLocks/>
            <a:stCxn id="29" idx="2"/>
          </p:cNvCxnSpPr>
          <p:nvPr/>
        </p:nvCxnSpPr>
        <p:spPr>
          <a:xfrm flipH="1">
            <a:off x="1775882" y="1361215"/>
            <a:ext cx="356330" cy="2318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3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0121-FE20-4480-AD16-10E250D31246}"/>
              </a:ext>
            </a:extLst>
          </p:cNvPr>
          <p:cNvSpPr>
            <a:spLocks noGrp="1"/>
          </p:cNvSpPr>
          <p:nvPr>
            <p:ph type="title"/>
          </p:nvPr>
        </p:nvSpPr>
        <p:spPr>
          <a:xfrm>
            <a:off x="318201" y="247182"/>
            <a:ext cx="11011216" cy="540129"/>
          </a:xfrm>
        </p:spPr>
        <p:txBody>
          <a:bodyPr/>
          <a:lstStyle/>
          <a:p>
            <a:r>
              <a:rPr lang="en-US" dirty="0"/>
              <a:t>Vertical Infrastructure (VI) Program</a:t>
            </a:r>
          </a:p>
        </p:txBody>
      </p:sp>
      <p:grpSp>
        <p:nvGrpSpPr>
          <p:cNvPr id="7" name="Group 6">
            <a:extLst>
              <a:ext uri="{FF2B5EF4-FFF2-40B4-BE49-F238E27FC236}">
                <a16:creationId xmlns:a16="http://schemas.microsoft.com/office/drawing/2014/main" id="{D8DDE115-D8D0-48A7-8653-1CAD68327DC7}"/>
              </a:ext>
            </a:extLst>
          </p:cNvPr>
          <p:cNvGrpSpPr/>
          <p:nvPr/>
        </p:nvGrpSpPr>
        <p:grpSpPr>
          <a:xfrm>
            <a:off x="692110" y="862762"/>
            <a:ext cx="5506181" cy="5132476"/>
            <a:chOff x="3694153" y="862762"/>
            <a:chExt cx="5132450" cy="5132476"/>
          </a:xfrm>
        </p:grpSpPr>
        <p:pic>
          <p:nvPicPr>
            <p:cNvPr id="8" name="Shape 83">
              <a:extLst>
                <a:ext uri="{FF2B5EF4-FFF2-40B4-BE49-F238E27FC236}">
                  <a16:creationId xmlns:a16="http://schemas.microsoft.com/office/drawing/2014/main" id="{F44B8803-C483-40F4-8A0E-E38F0B85BF20}"/>
                </a:ext>
              </a:extLst>
            </p:cNvPr>
            <p:cNvPicPr preferRelativeResize="0"/>
            <p:nvPr/>
          </p:nvPicPr>
          <p:blipFill rotWithShape="1">
            <a:blip r:embed="rId2">
              <a:alphaModFix/>
            </a:blip>
            <a:srcRect/>
            <a:stretch/>
          </p:blipFill>
          <p:spPr>
            <a:xfrm>
              <a:off x="3694153" y="862762"/>
              <a:ext cx="5132450" cy="5132476"/>
            </a:xfrm>
            <a:prstGeom prst="rect">
              <a:avLst/>
            </a:prstGeom>
            <a:noFill/>
            <a:ln>
              <a:noFill/>
            </a:ln>
          </p:spPr>
        </p:pic>
        <p:grpSp>
          <p:nvGrpSpPr>
            <p:cNvPr id="9" name="Group 8">
              <a:extLst>
                <a:ext uri="{FF2B5EF4-FFF2-40B4-BE49-F238E27FC236}">
                  <a16:creationId xmlns:a16="http://schemas.microsoft.com/office/drawing/2014/main" id="{632E149B-1B5F-48BB-B949-84F7DAE36BB9}"/>
                </a:ext>
              </a:extLst>
            </p:cNvPr>
            <p:cNvGrpSpPr/>
            <p:nvPr/>
          </p:nvGrpSpPr>
          <p:grpSpPr>
            <a:xfrm>
              <a:off x="4011630" y="1613088"/>
              <a:ext cx="1097280" cy="1097280"/>
              <a:chOff x="1915759" y="4825297"/>
              <a:chExt cx="874261" cy="874260"/>
            </a:xfrm>
          </p:grpSpPr>
          <p:sp>
            <p:nvSpPr>
              <p:cNvPr id="10" name="Shape 159">
                <a:extLst>
                  <a:ext uri="{FF2B5EF4-FFF2-40B4-BE49-F238E27FC236}">
                    <a16:creationId xmlns:a16="http://schemas.microsoft.com/office/drawing/2014/main" id="{3023FFA7-0038-436A-B05F-5531B4A90466}"/>
                  </a:ext>
                </a:extLst>
              </p:cNvPr>
              <p:cNvSpPr/>
              <p:nvPr/>
            </p:nvSpPr>
            <p:spPr>
              <a:xfrm>
                <a:off x="1915759" y="4825297"/>
                <a:ext cx="874261" cy="874260"/>
              </a:xfrm>
              <a:prstGeom prst="ellipse">
                <a:avLst/>
              </a:prstGeom>
              <a:solidFill>
                <a:srgbClr val="FF66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2">
                      <a:lumMod val="50000"/>
                    </a:schemeClr>
                  </a:solidFill>
                  <a:latin typeface="Arial"/>
                  <a:ea typeface="Arial"/>
                  <a:cs typeface="Arial"/>
                  <a:sym typeface="Arial"/>
                </a:endParaRPr>
              </a:p>
            </p:txBody>
          </p:sp>
          <p:pic>
            <p:nvPicPr>
              <p:cNvPr id="11" name="Shape 161">
                <a:extLst>
                  <a:ext uri="{FF2B5EF4-FFF2-40B4-BE49-F238E27FC236}">
                    <a16:creationId xmlns:a16="http://schemas.microsoft.com/office/drawing/2014/main" id="{ACD0AE7C-6AB7-4A27-854A-FF14A625EAC6}"/>
                  </a:ext>
                </a:extLst>
              </p:cNvPr>
              <p:cNvPicPr preferRelativeResize="0"/>
              <p:nvPr/>
            </p:nvPicPr>
            <p:blipFill>
              <a:blip r:embed="rId3">
                <a:alphaModFix/>
              </a:blip>
              <a:stretch>
                <a:fillRect/>
              </a:stretch>
            </p:blipFill>
            <p:spPr>
              <a:xfrm>
                <a:off x="2071971" y="4971574"/>
                <a:ext cx="590254" cy="590254"/>
              </a:xfrm>
              <a:prstGeom prst="rect">
                <a:avLst/>
              </a:prstGeom>
              <a:noFill/>
              <a:ln>
                <a:noFill/>
              </a:ln>
            </p:spPr>
          </p:pic>
        </p:grpSp>
      </p:grpSp>
      <p:sp>
        <p:nvSpPr>
          <p:cNvPr id="3" name="Content Placeholder 2">
            <a:extLst>
              <a:ext uri="{FF2B5EF4-FFF2-40B4-BE49-F238E27FC236}">
                <a16:creationId xmlns:a16="http://schemas.microsoft.com/office/drawing/2014/main" id="{71417A25-C914-4EF1-A07D-CA0F70F8C8DD}"/>
              </a:ext>
            </a:extLst>
          </p:cNvPr>
          <p:cNvSpPr>
            <a:spLocks noGrp="1"/>
          </p:cNvSpPr>
          <p:nvPr>
            <p:ph idx="1"/>
          </p:nvPr>
        </p:nvSpPr>
        <p:spPr>
          <a:xfrm>
            <a:off x="2543558" y="1429749"/>
            <a:ext cx="2535732" cy="867222"/>
          </a:xfrm>
        </p:spPr>
        <p:txBody>
          <a:bodyPr>
            <a:normAutofit/>
          </a:bodyPr>
          <a:lstStyle/>
          <a:p>
            <a:pPr marL="0" indent="0">
              <a:buNone/>
            </a:pPr>
            <a:r>
              <a:rPr lang="en-US" sz="1800" dirty="0">
                <a:solidFill>
                  <a:schemeClr val="bg2">
                    <a:lumMod val="50000"/>
                  </a:schemeClr>
                </a:solidFill>
              </a:rPr>
              <a:t>PBOT will manage all aspects of the Vertical Infrastructure Program </a:t>
            </a:r>
          </a:p>
        </p:txBody>
      </p:sp>
      <p:sp>
        <p:nvSpPr>
          <p:cNvPr id="2056" name="TextBox 2055">
            <a:extLst>
              <a:ext uri="{FF2B5EF4-FFF2-40B4-BE49-F238E27FC236}">
                <a16:creationId xmlns:a16="http://schemas.microsoft.com/office/drawing/2014/main" id="{A5941D7C-1A41-4EA2-83B1-B3336CC759F1}"/>
              </a:ext>
            </a:extLst>
          </p:cNvPr>
          <p:cNvSpPr txBox="1"/>
          <p:nvPr/>
        </p:nvSpPr>
        <p:spPr>
          <a:xfrm>
            <a:off x="3825785" y="3508001"/>
            <a:ext cx="1103607" cy="307777"/>
          </a:xfrm>
          <a:prstGeom prst="rect">
            <a:avLst/>
          </a:prstGeom>
          <a:noFill/>
        </p:spPr>
        <p:txBody>
          <a:bodyPr wrap="square" rtlCol="0">
            <a:spAutoFit/>
          </a:bodyPr>
          <a:lstStyle/>
          <a:p>
            <a:pPr algn="ctr"/>
            <a:r>
              <a:rPr lang="en-US" sz="1400" dirty="0">
                <a:solidFill>
                  <a:schemeClr val="bg2">
                    <a:lumMod val="50000"/>
                  </a:schemeClr>
                </a:solidFill>
                <a:latin typeface="Trebuchet MS" panose="020B0603020202020204" pitchFamily="34" charset="0"/>
              </a:rPr>
              <a:t>Permitting</a:t>
            </a:r>
          </a:p>
        </p:txBody>
      </p:sp>
      <p:sp>
        <p:nvSpPr>
          <p:cNvPr id="53" name="TextBox 52">
            <a:extLst>
              <a:ext uri="{FF2B5EF4-FFF2-40B4-BE49-F238E27FC236}">
                <a16:creationId xmlns:a16="http://schemas.microsoft.com/office/drawing/2014/main" id="{B2BDD37E-727F-483A-A357-85EE70B82CC9}"/>
              </a:ext>
            </a:extLst>
          </p:cNvPr>
          <p:cNvSpPr txBox="1"/>
          <p:nvPr/>
        </p:nvSpPr>
        <p:spPr>
          <a:xfrm>
            <a:off x="2467194" y="3505384"/>
            <a:ext cx="877925" cy="307777"/>
          </a:xfrm>
          <a:prstGeom prst="rect">
            <a:avLst/>
          </a:prstGeom>
          <a:noFill/>
        </p:spPr>
        <p:txBody>
          <a:bodyPr wrap="square" rtlCol="0">
            <a:spAutoFit/>
          </a:bodyPr>
          <a:lstStyle/>
          <a:p>
            <a:pPr algn="ctr"/>
            <a:r>
              <a:rPr lang="en-US" sz="1400" dirty="0">
                <a:solidFill>
                  <a:schemeClr val="bg2">
                    <a:lumMod val="50000"/>
                  </a:schemeClr>
                </a:solidFill>
                <a:latin typeface="Trebuchet MS" panose="020B0603020202020204" pitchFamily="34" charset="0"/>
              </a:rPr>
              <a:t>Leasing</a:t>
            </a:r>
          </a:p>
        </p:txBody>
      </p:sp>
      <p:sp>
        <p:nvSpPr>
          <p:cNvPr id="54" name="TextBox 53">
            <a:extLst>
              <a:ext uri="{FF2B5EF4-FFF2-40B4-BE49-F238E27FC236}">
                <a16:creationId xmlns:a16="http://schemas.microsoft.com/office/drawing/2014/main" id="{518FACBF-8D9B-43D3-952B-E46C6ABA3291}"/>
              </a:ext>
            </a:extLst>
          </p:cNvPr>
          <p:cNvSpPr txBox="1"/>
          <p:nvPr/>
        </p:nvSpPr>
        <p:spPr>
          <a:xfrm>
            <a:off x="3790361" y="5128919"/>
            <a:ext cx="1207429" cy="307777"/>
          </a:xfrm>
          <a:prstGeom prst="rect">
            <a:avLst/>
          </a:prstGeom>
          <a:noFill/>
        </p:spPr>
        <p:txBody>
          <a:bodyPr wrap="square" rtlCol="0">
            <a:spAutoFit/>
          </a:bodyPr>
          <a:lstStyle/>
          <a:p>
            <a:pPr algn="ctr"/>
            <a:r>
              <a:rPr lang="en-US" sz="1400" dirty="0">
                <a:solidFill>
                  <a:schemeClr val="bg2">
                    <a:lumMod val="50000"/>
                  </a:schemeClr>
                </a:solidFill>
                <a:latin typeface="Trebuchet MS" panose="020B0603020202020204" pitchFamily="34" charset="0"/>
              </a:rPr>
              <a:t>Enforcement</a:t>
            </a:r>
          </a:p>
        </p:txBody>
      </p:sp>
      <p:sp>
        <p:nvSpPr>
          <p:cNvPr id="55" name="TextBox 54">
            <a:extLst>
              <a:ext uri="{FF2B5EF4-FFF2-40B4-BE49-F238E27FC236}">
                <a16:creationId xmlns:a16="http://schemas.microsoft.com/office/drawing/2014/main" id="{F639D50A-FB38-4F54-919F-9E302E58CCA2}"/>
              </a:ext>
            </a:extLst>
          </p:cNvPr>
          <p:cNvSpPr txBox="1"/>
          <p:nvPr/>
        </p:nvSpPr>
        <p:spPr>
          <a:xfrm>
            <a:off x="2367113" y="5128919"/>
            <a:ext cx="1078088" cy="307777"/>
          </a:xfrm>
          <a:prstGeom prst="rect">
            <a:avLst/>
          </a:prstGeom>
          <a:noFill/>
        </p:spPr>
        <p:txBody>
          <a:bodyPr wrap="square" rtlCol="0">
            <a:spAutoFit/>
          </a:bodyPr>
          <a:lstStyle/>
          <a:p>
            <a:pPr algn="ctr"/>
            <a:r>
              <a:rPr lang="en-US" sz="1400" dirty="0">
                <a:solidFill>
                  <a:schemeClr val="bg2">
                    <a:lumMod val="50000"/>
                  </a:schemeClr>
                </a:solidFill>
                <a:latin typeface="Trebuchet MS" panose="020B0603020202020204" pitchFamily="34" charset="0"/>
              </a:rPr>
              <a:t>Installation</a:t>
            </a:r>
          </a:p>
        </p:txBody>
      </p:sp>
      <p:sp>
        <p:nvSpPr>
          <p:cNvPr id="2068" name="TextBox 2067">
            <a:extLst>
              <a:ext uri="{FF2B5EF4-FFF2-40B4-BE49-F238E27FC236}">
                <a16:creationId xmlns:a16="http://schemas.microsoft.com/office/drawing/2014/main" id="{060E51AB-7233-4CEA-854A-D64DC4B843ED}"/>
              </a:ext>
            </a:extLst>
          </p:cNvPr>
          <p:cNvSpPr txBox="1"/>
          <p:nvPr/>
        </p:nvSpPr>
        <p:spPr>
          <a:xfrm>
            <a:off x="915193" y="2836651"/>
            <a:ext cx="1410700" cy="738664"/>
          </a:xfrm>
          <a:prstGeom prst="rect">
            <a:avLst/>
          </a:prstGeom>
          <a:solidFill>
            <a:schemeClr val="bg1"/>
          </a:solidFill>
        </p:spPr>
        <p:txBody>
          <a:bodyPr wrap="square" rtlCol="0">
            <a:spAutoFit/>
          </a:bodyPr>
          <a:lstStyle/>
          <a:p>
            <a:pPr algn="ctr"/>
            <a:r>
              <a:rPr lang="en-US" sz="1400" b="1" dirty="0">
                <a:solidFill>
                  <a:schemeClr val="bg2">
                    <a:lumMod val="50000"/>
                  </a:schemeClr>
                </a:solidFill>
                <a:latin typeface="Trebuchet MS" panose="020B0603020202020204" pitchFamily="34" charset="0"/>
              </a:rPr>
              <a:t>Vertical Infrastructure Program</a:t>
            </a:r>
          </a:p>
        </p:txBody>
      </p:sp>
      <p:sp>
        <p:nvSpPr>
          <p:cNvPr id="2069" name="Oval 2068">
            <a:extLst>
              <a:ext uri="{FF2B5EF4-FFF2-40B4-BE49-F238E27FC236}">
                <a16:creationId xmlns:a16="http://schemas.microsoft.com/office/drawing/2014/main" id="{6852E208-8DC1-4759-A872-2C84F330DA3C}"/>
              </a:ext>
            </a:extLst>
          </p:cNvPr>
          <p:cNvSpPr/>
          <p:nvPr/>
        </p:nvSpPr>
        <p:spPr>
          <a:xfrm>
            <a:off x="2448957" y="253613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DD02E82-6041-41AE-8305-12CAF7097366}"/>
              </a:ext>
            </a:extLst>
          </p:cNvPr>
          <p:cNvSpPr/>
          <p:nvPr/>
        </p:nvSpPr>
        <p:spPr>
          <a:xfrm>
            <a:off x="3928586" y="2537442"/>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0403F6C-D776-4AD5-8AD7-FDE2282061EB}"/>
              </a:ext>
            </a:extLst>
          </p:cNvPr>
          <p:cNvSpPr/>
          <p:nvPr/>
        </p:nvSpPr>
        <p:spPr>
          <a:xfrm>
            <a:off x="2487853" y="4097008"/>
            <a:ext cx="895135"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0EB0E41-DEF7-4810-918D-EF0FB1D4B47D}"/>
              </a:ext>
            </a:extLst>
          </p:cNvPr>
          <p:cNvSpPr/>
          <p:nvPr/>
        </p:nvSpPr>
        <p:spPr>
          <a:xfrm>
            <a:off x="3928586" y="4097008"/>
            <a:ext cx="914400" cy="914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Graphic 2052" descr="Mining tools">
            <a:extLst>
              <a:ext uri="{FF2B5EF4-FFF2-40B4-BE49-F238E27FC236}">
                <a16:creationId xmlns:a16="http://schemas.microsoft.com/office/drawing/2014/main" id="{7F12B5A8-93A3-4507-A9C4-51C5AB0457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1862" y="4235118"/>
            <a:ext cx="610707" cy="623851"/>
          </a:xfrm>
          <a:prstGeom prst="rect">
            <a:avLst/>
          </a:prstGeom>
        </p:spPr>
      </p:pic>
      <p:pic>
        <p:nvPicPr>
          <p:cNvPr id="2055" name="Graphic 2054" descr="Gavel">
            <a:extLst>
              <a:ext uri="{FF2B5EF4-FFF2-40B4-BE49-F238E27FC236}">
                <a16:creationId xmlns:a16="http://schemas.microsoft.com/office/drawing/2014/main" id="{85C08EE0-17A6-4EAC-8C58-056B4ADB1D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3860" y="4208351"/>
            <a:ext cx="623851" cy="623851"/>
          </a:xfrm>
          <a:prstGeom prst="rect">
            <a:avLst/>
          </a:prstGeom>
        </p:spPr>
      </p:pic>
      <p:pic>
        <p:nvPicPr>
          <p:cNvPr id="2058" name="Graphic 2057" descr="Contract">
            <a:extLst>
              <a:ext uri="{FF2B5EF4-FFF2-40B4-BE49-F238E27FC236}">
                <a16:creationId xmlns:a16="http://schemas.microsoft.com/office/drawing/2014/main" id="{DECF6EB8-AD4E-42C4-A89D-BEE41A7DF1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4230" y="2683915"/>
            <a:ext cx="623851" cy="623851"/>
          </a:xfrm>
          <a:prstGeom prst="rect">
            <a:avLst/>
          </a:prstGeom>
        </p:spPr>
      </p:pic>
      <p:pic>
        <p:nvPicPr>
          <p:cNvPr id="5" name="Graphic 4" descr="Handshake">
            <a:extLst>
              <a:ext uri="{FF2B5EF4-FFF2-40B4-BE49-F238E27FC236}">
                <a16:creationId xmlns:a16="http://schemas.microsoft.com/office/drawing/2014/main" id="{C69696FF-6100-4D6D-A789-008176D67D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2149" y="2710368"/>
            <a:ext cx="623851" cy="623851"/>
          </a:xfrm>
          <a:prstGeom prst="rect">
            <a:avLst/>
          </a:prstGeom>
        </p:spPr>
      </p:pic>
      <p:pic>
        <p:nvPicPr>
          <p:cNvPr id="14" name="Picture 13">
            <a:extLst>
              <a:ext uri="{FF2B5EF4-FFF2-40B4-BE49-F238E27FC236}">
                <a16:creationId xmlns:a16="http://schemas.microsoft.com/office/drawing/2014/main" id="{41A31414-6DCB-4B11-8FA0-782FF4ACEB53}"/>
              </a:ext>
            </a:extLst>
          </p:cNvPr>
          <p:cNvPicPr>
            <a:picLocks noChangeAspect="1"/>
          </p:cNvPicPr>
          <p:nvPr/>
        </p:nvPicPr>
        <p:blipFill>
          <a:blip r:embed="rId12"/>
          <a:stretch>
            <a:fillRect/>
          </a:stretch>
        </p:blipFill>
        <p:spPr>
          <a:xfrm>
            <a:off x="7377975" y="2536139"/>
            <a:ext cx="3411442" cy="1208413"/>
          </a:xfrm>
          <a:prstGeom prst="rect">
            <a:avLst/>
          </a:prstGeom>
        </p:spPr>
      </p:pic>
      <p:sp>
        <p:nvSpPr>
          <p:cNvPr id="16" name="Rectangle 15">
            <a:extLst>
              <a:ext uri="{FF2B5EF4-FFF2-40B4-BE49-F238E27FC236}">
                <a16:creationId xmlns:a16="http://schemas.microsoft.com/office/drawing/2014/main" id="{58AAB610-6852-4C21-B8FB-D03DF0D2401C}"/>
              </a:ext>
            </a:extLst>
          </p:cNvPr>
          <p:cNvSpPr/>
          <p:nvPr/>
        </p:nvSpPr>
        <p:spPr>
          <a:xfrm>
            <a:off x="6198291" y="4039074"/>
            <a:ext cx="5770811" cy="338554"/>
          </a:xfrm>
          <a:prstGeom prst="rect">
            <a:avLst/>
          </a:prstGeom>
        </p:spPr>
        <p:txBody>
          <a:bodyPr wrap="none">
            <a:spAutoFit/>
          </a:bodyPr>
          <a:lstStyle/>
          <a:p>
            <a:r>
              <a:rPr lang="en-US" sz="1600" dirty="0">
                <a:solidFill>
                  <a:srgbClr val="E7E6E6">
                    <a:lumMod val="25000"/>
                  </a:srgbClr>
                </a:solidFill>
                <a:latin typeface="Trebuchet MS" charset="0"/>
              </a:rPr>
              <a:t>In partnership with BPS, BDS, OCT and City Attorney’s Office</a:t>
            </a:r>
            <a:endParaRPr lang="en-US" sz="1600" dirty="0"/>
          </a:p>
        </p:txBody>
      </p:sp>
    </p:spTree>
    <p:extLst>
      <p:ext uri="{BB962C8B-B14F-4D97-AF65-F5344CB8AC3E}">
        <p14:creationId xmlns:p14="http://schemas.microsoft.com/office/powerpoint/2010/main" val="35801248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939</Words>
  <Application>Microsoft Office PowerPoint</Application>
  <PresentationFormat>Widescreen</PresentationFormat>
  <Paragraphs>106</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Trebuchet MS</vt:lpstr>
      <vt:lpstr>1_Office Theme</vt:lpstr>
      <vt:lpstr>Vertical Infrastructure in the ROW: March 2019 Update</vt:lpstr>
      <vt:lpstr>Agenda</vt:lpstr>
      <vt:lpstr>Background</vt:lpstr>
      <vt:lpstr>Recap of Small Cells</vt:lpstr>
      <vt:lpstr>Federal Communications Commission (FCC) Developments</vt:lpstr>
      <vt:lpstr>City Owned Street Lights Inventory</vt:lpstr>
      <vt:lpstr>City Pole &amp; Equipment Design Standards</vt:lpstr>
      <vt:lpstr>Pole Design Standards (Street Light) – Examples</vt:lpstr>
      <vt:lpstr>Vertical Infrastructure (VI) Program</vt:lpstr>
      <vt:lpstr>City Code Update – Underground Wiring District </vt:lpstr>
      <vt:lpstr>New Street Light Pole RFI/RFP Process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Option 2</dc:title>
  <dc:creator>Yamamoto, Gene</dc:creator>
  <cp:lastModifiedBy>Yamamoto, Gene</cp:lastModifiedBy>
  <cp:revision>70</cp:revision>
  <dcterms:created xsi:type="dcterms:W3CDTF">2019-03-11T18:17:21Z</dcterms:created>
  <dcterms:modified xsi:type="dcterms:W3CDTF">2019-03-14T22:03:51Z</dcterms:modified>
</cp:coreProperties>
</file>